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366" r:id="rId3"/>
    <p:sldId id="348" r:id="rId4"/>
    <p:sldId id="347" r:id="rId5"/>
    <p:sldId id="313" r:id="rId6"/>
    <p:sldId id="314" r:id="rId7"/>
    <p:sldId id="316" r:id="rId8"/>
    <p:sldId id="317" r:id="rId9"/>
    <p:sldId id="318" r:id="rId10"/>
    <p:sldId id="362" r:id="rId11"/>
    <p:sldId id="363" r:id="rId12"/>
    <p:sldId id="364" r:id="rId13"/>
    <p:sldId id="321" r:id="rId14"/>
    <p:sldId id="322" r:id="rId15"/>
    <p:sldId id="368" r:id="rId16"/>
    <p:sldId id="324" r:id="rId17"/>
    <p:sldId id="332" r:id="rId18"/>
    <p:sldId id="323" r:id="rId19"/>
    <p:sldId id="325" r:id="rId20"/>
    <p:sldId id="326" r:id="rId21"/>
    <p:sldId id="328" r:id="rId22"/>
    <p:sldId id="350" r:id="rId23"/>
    <p:sldId id="369" r:id="rId24"/>
    <p:sldId id="352" r:id="rId25"/>
    <p:sldId id="353" r:id="rId26"/>
    <p:sldId id="354" r:id="rId27"/>
    <p:sldId id="355" r:id="rId28"/>
    <p:sldId id="367" r:id="rId29"/>
    <p:sldId id="359" r:id="rId30"/>
    <p:sldId id="360" r:id="rId31"/>
    <p:sldId id="361" r:id="rId32"/>
    <p:sldId id="365" r:id="rId33"/>
    <p:sldId id="285" r:id="rId34"/>
    <p:sldId id="333" r:id="rId35"/>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B886"/>
    <a:srgbClr val="C0C0C0"/>
    <a:srgbClr val="00CC66"/>
    <a:srgbClr val="969696"/>
    <a:srgbClr val="B2B2B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4743" autoAdjust="0"/>
  </p:normalViewPr>
  <p:slideViewPr>
    <p:cSldViewPr>
      <p:cViewPr varScale="1">
        <p:scale>
          <a:sx n="87" d="100"/>
          <a:sy n="87" d="100"/>
        </p:scale>
        <p:origin x="-143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m1\KAF\Nakit%20Yonetimi\NakitYonetimi_Ortak\BRK\OCAK%202016\yeni%20grafik-Oca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30"/>
      <c:rotY val="210"/>
      <c:rAngAx val="0"/>
      <c:perspective val="10"/>
    </c:view3D>
    <c:floor>
      <c:thickness val="0"/>
    </c:floor>
    <c:sideWall>
      <c:thickness val="0"/>
    </c:sideWall>
    <c:backWall>
      <c:thickness val="0"/>
    </c:backWall>
    <c:plotArea>
      <c:layout>
        <c:manualLayout>
          <c:layoutTarget val="inner"/>
          <c:xMode val="edge"/>
          <c:yMode val="edge"/>
          <c:x val="3.1528246110453184E-2"/>
          <c:y val="9.0711408737459226E-2"/>
          <c:w val="0.95611358078639319"/>
          <c:h val="0.84278852993843056"/>
        </c:manualLayout>
      </c:layout>
      <c:pie3DChart>
        <c:varyColors val="1"/>
        <c:ser>
          <c:idx val="0"/>
          <c:order val="0"/>
          <c:tx>
            <c:strRef>
              <c:f>'[yeni grafik-Ocak.xlsx]araçlar'!$B$3</c:f>
              <c:strCache>
                <c:ptCount val="1"/>
                <c:pt idx="0">
                  <c:v>Toplam Kaynak</c:v>
                </c:pt>
              </c:strCache>
            </c:strRef>
          </c:tx>
          <c:spPr>
            <a:ln w="19050"/>
            <a:effectLst>
              <a:outerShdw blurRad="114300" dist="368300" dir="6900000" sx="101000" sy="101000" rotWithShape="0">
                <a:prstClr val="black">
                  <a:alpha val="22000"/>
                </a:prstClr>
              </a:outerShdw>
            </a:effectLst>
            <a:scene3d>
              <a:camera prst="orthographicFront"/>
              <a:lightRig rig="threePt" dir="t"/>
            </a:scene3d>
            <a:sp3d>
              <a:bevelT w="6502400" h="6502400"/>
              <a:bevelB w="6502400" h="6502400"/>
              <a:contourClr>
                <a:srgbClr val="000000"/>
              </a:contourClr>
            </a:sp3d>
          </c:spPr>
          <c:explosion val="10"/>
          <c:dLbls>
            <c:dLbl>
              <c:idx val="0"/>
              <c:layout>
                <c:manualLayout>
                  <c:x val="0.12898608110266355"/>
                  <c:y val="-0.17263276669855521"/>
                </c:manualLayout>
              </c:layout>
              <c:tx>
                <c:rich>
                  <a:bodyPr/>
                  <a:lstStyle/>
                  <a:p>
                    <a:r>
                      <a:rPr lang="en-US" sz="1050">
                        <a:latin typeface="Calibri" panose="020F0502020204030204" pitchFamily="34" charset="0"/>
                      </a:rPr>
                      <a:t>TL</a:t>
                    </a:r>
                    <a:r>
                      <a:rPr lang="tr-TR" sz="1050">
                        <a:latin typeface="Calibri" panose="020F0502020204030204" pitchFamily="34" charset="0"/>
                      </a:rPr>
                      <a:t> Demand</a:t>
                    </a:r>
                    <a:r>
                      <a:rPr lang="tr-TR" sz="1050" baseline="0">
                        <a:latin typeface="Calibri" panose="020F0502020204030204" pitchFamily="34" charset="0"/>
                      </a:rPr>
                      <a:t> Deposit</a:t>
                    </a:r>
                    <a:r>
                      <a:rPr lang="en-US" sz="1050">
                        <a:latin typeface="Calibri" panose="020F0502020204030204" pitchFamily="34" charset="0"/>
                      </a:rPr>
                      <a:t>
9,6%</a:t>
                    </a:r>
                    <a:endParaRPr lang="en-US"/>
                  </a:p>
                </c:rich>
              </c:tx>
              <c:dLblPos val="bestFit"/>
              <c:showLegendKey val="0"/>
              <c:showVal val="0"/>
              <c:showCatName val="1"/>
              <c:showSerName val="0"/>
              <c:showPercent val="1"/>
              <c:showBubbleSize val="0"/>
            </c:dLbl>
            <c:dLbl>
              <c:idx val="1"/>
              <c:layout>
                <c:manualLayout>
                  <c:x val="1.1273493224368767E-2"/>
                  <c:y val="-7.9406186376235685E-2"/>
                </c:manualLayout>
              </c:layout>
              <c:tx>
                <c:rich>
                  <a:bodyPr/>
                  <a:lstStyle/>
                  <a:p>
                    <a:r>
                      <a:rPr lang="tr-TR" sz="1050">
                        <a:latin typeface="Calibri" panose="020F0502020204030204" pitchFamily="34" charset="0"/>
                      </a:rPr>
                      <a:t>FX Demand </a:t>
                    </a:r>
                  </a:p>
                  <a:p>
                    <a:r>
                      <a:rPr lang="tr-TR" sz="1050">
                        <a:latin typeface="Calibri" panose="020F0502020204030204" pitchFamily="34" charset="0"/>
                      </a:rPr>
                      <a:t>Deposit</a:t>
                    </a:r>
                    <a:r>
                      <a:rPr lang="en-US" sz="1050">
                        <a:latin typeface="Calibri" panose="020F0502020204030204" pitchFamily="34" charset="0"/>
                      </a:rPr>
                      <a:t>
1,0%</a:t>
                    </a:r>
                    <a:endParaRPr lang="en-US"/>
                  </a:p>
                </c:rich>
              </c:tx>
              <c:dLblPos val="bestFit"/>
              <c:showLegendKey val="0"/>
              <c:showVal val="0"/>
              <c:showCatName val="1"/>
              <c:showSerName val="0"/>
              <c:showPercent val="1"/>
              <c:showBubbleSize val="0"/>
            </c:dLbl>
            <c:dLbl>
              <c:idx val="2"/>
              <c:layout>
                <c:manualLayout>
                  <c:x val="0.18251263368198378"/>
                  <c:y val="0.10631226236907303"/>
                </c:manualLayout>
              </c:layout>
              <c:tx>
                <c:rich>
                  <a:bodyPr/>
                  <a:lstStyle/>
                  <a:p>
                    <a:r>
                      <a:rPr lang="tr-TR" sz="1050">
                        <a:latin typeface="Calibri" panose="020F0502020204030204" pitchFamily="34" charset="0"/>
                      </a:rPr>
                      <a:t>TL Time Deposit</a:t>
                    </a:r>
                    <a:r>
                      <a:rPr lang="en-US" sz="1050">
                        <a:latin typeface="Calibri" panose="020F0502020204030204" pitchFamily="34" charset="0"/>
                      </a:rPr>
                      <a:t>
29,8%</a:t>
                    </a:r>
                    <a:endParaRPr lang="en-US"/>
                  </a:p>
                </c:rich>
              </c:tx>
              <c:dLblPos val="bestFit"/>
              <c:showLegendKey val="0"/>
              <c:showVal val="0"/>
              <c:showCatName val="1"/>
              <c:showSerName val="0"/>
              <c:showPercent val="1"/>
              <c:showBubbleSize val="0"/>
            </c:dLbl>
            <c:dLbl>
              <c:idx val="3"/>
              <c:layout>
                <c:manualLayout>
                  <c:x val="-6.0090823893855973E-3"/>
                  <c:y val="5.4792160325753674E-2"/>
                </c:manualLayout>
              </c:layout>
              <c:tx>
                <c:rich>
                  <a:bodyPr/>
                  <a:lstStyle/>
                  <a:p>
                    <a:r>
                      <a:rPr lang="tr-TR" sz="1050" dirty="0">
                        <a:latin typeface="Calibri" panose="020F0502020204030204" pitchFamily="34" charset="0"/>
                      </a:rPr>
                      <a:t>FX Time </a:t>
                    </a:r>
                    <a:r>
                      <a:rPr lang="tr-TR" sz="1050" dirty="0" err="1">
                        <a:latin typeface="Calibri" panose="020F0502020204030204" pitchFamily="34" charset="0"/>
                      </a:rPr>
                      <a:t>Deposit</a:t>
                    </a:r>
                    <a:r>
                      <a:rPr lang="en-US" sz="1050" dirty="0">
                        <a:latin typeface="Calibri" panose="020F0502020204030204" pitchFamily="34" charset="0"/>
                      </a:rPr>
                      <a:t>
7,7%</a:t>
                    </a:r>
                    <a:endParaRPr lang="en-US" dirty="0"/>
                  </a:p>
                </c:rich>
              </c:tx>
              <c:dLblPos val="bestFit"/>
              <c:showLegendKey val="0"/>
              <c:showVal val="0"/>
              <c:showCatName val="1"/>
              <c:showSerName val="0"/>
              <c:showPercent val="1"/>
              <c:showBubbleSize val="0"/>
            </c:dLbl>
            <c:dLbl>
              <c:idx val="4"/>
              <c:layout>
                <c:manualLayout>
                  <c:x val="-0.27025153105861766"/>
                  <c:y val="-0.14481649923069961"/>
                </c:manualLayout>
              </c:layout>
              <c:tx>
                <c:rich>
                  <a:bodyPr/>
                  <a:lstStyle/>
                  <a:p>
                    <a:r>
                      <a:rPr lang="tr-TR" sz="1050">
                        <a:latin typeface="Calibri" panose="020F0502020204030204" pitchFamily="34" charset="0"/>
                      </a:rPr>
                      <a:t>Domestic Bonds</a:t>
                    </a:r>
                    <a:r>
                      <a:rPr lang="en-US" sz="1050">
                        <a:latin typeface="Calibri" panose="020F0502020204030204" pitchFamily="34" charset="0"/>
                      </a:rPr>
                      <a:t>
50,0%</a:t>
                    </a:r>
                    <a:endParaRPr lang="en-US"/>
                  </a:p>
                </c:rich>
              </c:tx>
              <c:dLblPos val="bestFit"/>
              <c:showLegendKey val="0"/>
              <c:showVal val="0"/>
              <c:showCatName val="1"/>
              <c:showSerName val="0"/>
              <c:showPercent val="1"/>
              <c:showBubbleSize val="0"/>
            </c:dLbl>
            <c:dLbl>
              <c:idx val="5"/>
              <c:layout>
                <c:manualLayout>
                  <c:x val="6.2523481924116553E-2"/>
                  <c:y val="-3.9537861505629553E-2"/>
                </c:manualLayout>
              </c:layout>
              <c:tx>
                <c:rich>
                  <a:bodyPr/>
                  <a:lstStyle/>
                  <a:p>
                    <a:r>
                      <a:rPr lang="tr-TR" sz="1050">
                        <a:latin typeface="Calibri" panose="020F0502020204030204" pitchFamily="34" charset="0"/>
                      </a:rPr>
                      <a:t>SUKUK</a:t>
                    </a:r>
                    <a:r>
                      <a:rPr lang="en-US" sz="1050">
                        <a:latin typeface="Calibri" panose="020F0502020204030204" pitchFamily="34" charset="0"/>
                      </a:rPr>
                      <a:t>
0,3%</a:t>
                    </a:r>
                    <a:endParaRPr lang="en-US"/>
                  </a:p>
                </c:rich>
              </c:tx>
              <c:dLblPos val="bestFit"/>
              <c:showLegendKey val="0"/>
              <c:showVal val="0"/>
              <c:showCatName val="1"/>
              <c:showSerName val="0"/>
              <c:showPercent val="1"/>
              <c:showBubbleSize val="0"/>
            </c:dLbl>
            <c:dLbl>
              <c:idx val="6"/>
              <c:layout>
                <c:manualLayout>
                  <c:x val="1.6757159086457477E-2"/>
                  <c:y val="-2.5964530134667745E-2"/>
                </c:manualLayout>
              </c:layout>
              <c:dLblPos val="bestFit"/>
              <c:showLegendKey val="0"/>
              <c:showVal val="0"/>
              <c:showCatName val="1"/>
              <c:showSerName val="0"/>
              <c:showPercent val="1"/>
              <c:showBubbleSize val="0"/>
            </c:dLbl>
            <c:dLbl>
              <c:idx val="7"/>
              <c:layout>
                <c:manualLayout>
                  <c:x val="-7.0787190636761961E-3"/>
                  <c:y val="-7.393018863296294E-2"/>
                </c:manualLayout>
              </c:layout>
              <c:dLblPos val="bestFit"/>
              <c:showLegendKey val="0"/>
              <c:showVal val="0"/>
              <c:showCatName val="1"/>
              <c:showSerName val="0"/>
              <c:showPercent val="1"/>
              <c:showBubbleSize val="0"/>
            </c:dLbl>
            <c:numFmt formatCode="0.0%" sourceLinked="0"/>
            <c:txPr>
              <a:bodyPr/>
              <a:lstStyle/>
              <a:p>
                <a:pPr>
                  <a:defRPr sz="1050" b="1" baseline="0">
                    <a:latin typeface="Calibri" panose="020F0502020204030204" pitchFamily="34" charset="0"/>
                  </a:defRPr>
                </a:pPr>
                <a:endParaRPr lang="en-US"/>
              </a:p>
            </c:txPr>
            <c:dLblPos val="inEnd"/>
            <c:showLegendKey val="0"/>
            <c:showVal val="0"/>
            <c:showCatName val="1"/>
            <c:showSerName val="0"/>
            <c:showPercent val="1"/>
            <c:showBubbleSize val="0"/>
            <c:showLeaderLines val="0"/>
          </c:dLbls>
          <c:cat>
            <c:strRef>
              <c:f>'[yeni grafik-Ocak.xlsx]araçlar'!$A$4:$A$11</c:f>
              <c:strCache>
                <c:ptCount val="8"/>
                <c:pt idx="0">
                  <c:v>Vadesiz Mevduat TL</c:v>
                </c:pt>
                <c:pt idx="1">
                  <c:v>Vadesiz Mevduat 
Döviz</c:v>
                </c:pt>
                <c:pt idx="2">
                  <c:v>Vadeli Mevduat
TL</c:v>
                </c:pt>
                <c:pt idx="3">
                  <c:v>Vadeli Mevduat 
Döviz</c:v>
                </c:pt>
                <c:pt idx="4">
                  <c:v>DİBS</c:v>
                </c:pt>
                <c:pt idx="5">
                  <c:v>Kira Sertifikası</c:v>
                </c:pt>
                <c:pt idx="6">
                  <c:v>Eurobond</c:v>
                </c:pt>
                <c:pt idx="7">
                  <c:v>Repo</c:v>
                </c:pt>
              </c:strCache>
            </c:strRef>
          </c:cat>
          <c:val>
            <c:numRef>
              <c:f>'[yeni grafik-Ocak.xlsx]araçlar'!$B$4:$B$11</c:f>
              <c:numCache>
                <c:formatCode>#,##0</c:formatCode>
                <c:ptCount val="8"/>
                <c:pt idx="0">
                  <c:v>19235468316</c:v>
                </c:pt>
                <c:pt idx="1">
                  <c:v>2031486966.9772899</c:v>
                </c:pt>
                <c:pt idx="2">
                  <c:v>59512162173</c:v>
                </c:pt>
                <c:pt idx="3">
                  <c:v>15348919994.8526</c:v>
                </c:pt>
                <c:pt idx="4">
                  <c:v>99811984248</c:v>
                </c:pt>
                <c:pt idx="5">
                  <c:v>557884024.30719995</c:v>
                </c:pt>
                <c:pt idx="6">
                  <c:v>2716287643.2332001</c:v>
                </c:pt>
                <c:pt idx="7">
                  <c:v>605205567</c:v>
                </c:pt>
              </c:numCache>
            </c:numRef>
          </c:val>
        </c:ser>
        <c:ser>
          <c:idx val="1"/>
          <c:order val="1"/>
          <c:tx>
            <c:strRef>
              <c:f>'[yeni grafik-Ocak.xlsx]araçlar'!$C$3</c:f>
              <c:strCache>
                <c:ptCount val="1"/>
                <c:pt idx="0">
                  <c:v>Column1</c:v>
                </c:pt>
              </c:strCache>
            </c:strRef>
          </c:tx>
          <c:cat>
            <c:strRef>
              <c:f>'[yeni grafik-Ocak.xlsx]araçlar'!$A$4:$A$11</c:f>
              <c:strCache>
                <c:ptCount val="8"/>
                <c:pt idx="0">
                  <c:v>Vadesiz Mevduat TL</c:v>
                </c:pt>
                <c:pt idx="1">
                  <c:v>Vadesiz Mevduat 
Döviz</c:v>
                </c:pt>
                <c:pt idx="2">
                  <c:v>Vadeli Mevduat
TL</c:v>
                </c:pt>
                <c:pt idx="3">
                  <c:v>Vadeli Mevduat 
Döviz</c:v>
                </c:pt>
                <c:pt idx="4">
                  <c:v>DİBS</c:v>
                </c:pt>
                <c:pt idx="5">
                  <c:v>Kira Sertifikası</c:v>
                </c:pt>
                <c:pt idx="6">
                  <c:v>Eurobond</c:v>
                </c:pt>
                <c:pt idx="7">
                  <c:v>Repo</c:v>
                </c:pt>
              </c:strCache>
            </c:strRef>
          </c:cat>
          <c:val>
            <c:numRef>
              <c:f>'[yeni grafik-Ocak.xlsx]araçlar'!$C$4:$C$11</c:f>
              <c:numCache>
                <c:formatCode>0.0%</c:formatCode>
                <c:ptCount val="8"/>
                <c:pt idx="0">
                  <c:v>9.6264268728053076E-2</c:v>
                </c:pt>
                <c:pt idx="1">
                  <c:v>1.0166615342761032E-2</c:v>
                </c:pt>
                <c:pt idx="2">
                  <c:v>0.2978297527200765</c:v>
                </c:pt>
                <c:pt idx="3">
                  <c:v>7.681396339286703E-2</c:v>
                </c:pt>
                <c:pt idx="4">
                  <c:v>0.49951098232100211</c:v>
                </c:pt>
                <c:pt idx="5">
                  <c:v>2.7919412593830602E-3</c:v>
                </c:pt>
                <c:pt idx="6">
                  <c:v>1.3593713411874216E-2</c:v>
                </c:pt>
                <c:pt idx="7">
                  <c:v>3.0287628239828984E-3</c:v>
                </c:pt>
              </c:numCache>
            </c:numRef>
          </c:val>
        </c:ser>
        <c:dLbls>
          <c:showLegendKey val="0"/>
          <c:showVal val="0"/>
          <c:showCatName val="0"/>
          <c:showSerName val="0"/>
          <c:showPercent val="0"/>
          <c:showBubbleSize val="0"/>
          <c:showLeaderLines val="0"/>
        </c:dLbls>
      </c:pie3DChart>
    </c:plotArea>
    <c:plotVisOnly val="1"/>
    <c:dispBlanksAs val="gap"/>
    <c:showDLblsOverMax val="0"/>
  </c:chart>
  <c:spPr>
    <a:noFill/>
    <a:ln w="12700">
      <a:noFill/>
    </a:ln>
    <a:effectLst>
      <a:outerShdw blurRad="50800" dist="50800" dir="2700000" algn="ctr" rotWithShape="0">
        <a:schemeClr val="bg1"/>
      </a:outerShdw>
    </a:effectLst>
    <a:scene3d>
      <a:camera prst="orthographicFront"/>
      <a:lightRig rig="threePt" dir="t"/>
    </a:scene3d>
    <a:sp3d prstMaterial="powder"/>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5.1650978551244495E-2"/>
          <c:y val="0.26553638619184983"/>
          <c:w val="0.83978599313741242"/>
          <c:h val="0.7246652052884438"/>
        </c:manualLayout>
      </c:layout>
      <c:pie3DChart>
        <c:varyColors val="1"/>
        <c:ser>
          <c:idx val="2"/>
          <c:order val="0"/>
          <c:tx>
            <c:strRef>
              <c:f>kurumlar!$C$3</c:f>
              <c:strCache>
                <c:ptCount val="1"/>
                <c:pt idx="0">
                  <c:v>TOTAL</c:v>
                </c:pt>
              </c:strCache>
            </c:strRef>
          </c:tx>
          <c:spPr>
            <a:effectLst>
              <a:outerShdw blurRad="114300" dist="23000" dir="660000" sx="101000" sy="101000" rotWithShape="0">
                <a:srgbClr val="000000">
                  <a:alpha val="22000"/>
                </a:srgbClr>
              </a:outerShdw>
            </a:effectLst>
            <a:scene3d>
              <a:camera prst="orthographicFront"/>
              <a:lightRig rig="threePt" dir="t">
                <a:rot lat="0" lon="0" rev="1200000"/>
              </a:lightRig>
            </a:scene3d>
            <a:sp3d>
              <a:bevelT w="6502400" h="6502400"/>
              <a:bevelB w="6502400" h="6502400"/>
            </a:sp3d>
          </c:spPr>
          <c:explosion val="13"/>
          <c:dPt>
            <c:idx val="2"/>
            <c:bubble3D val="0"/>
            <c:spPr>
              <a:solidFill>
                <a:srgbClr val="00B0F0"/>
              </a:solidFill>
              <a:effectLst>
                <a:outerShdw blurRad="114300" dist="23000" dir="660000" sx="101000" sy="101000" rotWithShape="0">
                  <a:srgbClr val="000000">
                    <a:alpha val="22000"/>
                  </a:srgbClr>
                </a:outerShdw>
              </a:effectLst>
              <a:scene3d>
                <a:camera prst="orthographicFront"/>
                <a:lightRig rig="threePt" dir="t">
                  <a:rot lat="0" lon="0" rev="1200000"/>
                </a:lightRig>
              </a:scene3d>
              <a:sp3d>
                <a:bevelT w="6502400" h="6502400"/>
                <a:bevelB w="6502400" h="6502400"/>
              </a:sp3d>
            </c:spPr>
          </c:dPt>
          <c:dPt>
            <c:idx val="6"/>
            <c:bubble3D val="0"/>
            <c:spPr>
              <a:solidFill>
                <a:schemeClr val="accent2">
                  <a:lumMod val="60000"/>
                  <a:lumOff val="40000"/>
                </a:schemeClr>
              </a:solidFill>
              <a:effectLst>
                <a:outerShdw blurRad="114300" dist="23000" dir="660000" sx="101000" sy="101000" rotWithShape="0">
                  <a:srgbClr val="000000">
                    <a:alpha val="22000"/>
                  </a:srgbClr>
                </a:outerShdw>
              </a:effectLst>
              <a:scene3d>
                <a:camera prst="orthographicFront"/>
                <a:lightRig rig="threePt" dir="t">
                  <a:rot lat="0" lon="0" rev="1200000"/>
                </a:lightRig>
              </a:scene3d>
              <a:sp3d>
                <a:bevelT w="6502400" h="6502400"/>
                <a:bevelB w="6502400" h="6502400"/>
              </a:sp3d>
            </c:spPr>
          </c:dPt>
          <c:dPt>
            <c:idx val="8"/>
            <c:bubble3D val="0"/>
            <c:explosion val="11"/>
            <c:spPr>
              <a:solidFill>
                <a:schemeClr val="accent6">
                  <a:lumMod val="60000"/>
                  <a:lumOff val="40000"/>
                </a:schemeClr>
              </a:solidFill>
              <a:effectLst>
                <a:outerShdw blurRad="114300" dist="23000" dir="660000" sx="101000" sy="101000" rotWithShape="0">
                  <a:srgbClr val="000000">
                    <a:alpha val="22000"/>
                  </a:srgbClr>
                </a:outerShdw>
              </a:effectLst>
              <a:scene3d>
                <a:camera prst="orthographicFront"/>
                <a:lightRig rig="threePt" dir="t">
                  <a:rot lat="0" lon="0" rev="1200000"/>
                </a:lightRig>
              </a:scene3d>
              <a:sp3d>
                <a:bevelT w="6502400" h="6502400"/>
                <a:bevelB w="6502400" h="6502400"/>
              </a:sp3d>
            </c:spPr>
          </c:dPt>
          <c:dPt>
            <c:idx val="12"/>
            <c:bubble3D val="0"/>
            <c:spPr>
              <a:solidFill>
                <a:srgbClr val="C00000"/>
              </a:solidFill>
              <a:effectLst>
                <a:outerShdw blurRad="114300" dist="23000" dir="660000" sx="101000" sy="101000" rotWithShape="0">
                  <a:srgbClr val="000000">
                    <a:alpha val="22000"/>
                  </a:srgbClr>
                </a:outerShdw>
              </a:effectLst>
              <a:scene3d>
                <a:camera prst="orthographicFront"/>
                <a:lightRig rig="threePt" dir="t">
                  <a:rot lat="0" lon="0" rev="1200000"/>
                </a:lightRig>
              </a:scene3d>
              <a:sp3d>
                <a:bevelT w="6502400" h="6502400"/>
                <a:bevelB w="6502400" h="6502400"/>
              </a:sp3d>
            </c:spPr>
          </c:dPt>
          <c:dPt>
            <c:idx val="14"/>
            <c:bubble3D val="0"/>
            <c:spPr>
              <a:solidFill>
                <a:srgbClr val="00B050"/>
              </a:solidFill>
              <a:effectLst>
                <a:outerShdw blurRad="114300" dist="23000" dir="660000" sx="101000" sy="101000" rotWithShape="0">
                  <a:srgbClr val="000000">
                    <a:alpha val="22000"/>
                  </a:srgbClr>
                </a:outerShdw>
              </a:effectLst>
              <a:scene3d>
                <a:camera prst="orthographicFront"/>
                <a:lightRig rig="threePt" dir="t">
                  <a:rot lat="0" lon="0" rev="1200000"/>
                </a:lightRig>
              </a:scene3d>
              <a:sp3d>
                <a:bevelT w="6502400" h="6502400"/>
                <a:bevelB w="6502400" h="6502400"/>
              </a:sp3d>
            </c:spPr>
          </c:dPt>
          <c:dLbls>
            <c:dLbl>
              <c:idx val="0"/>
              <c:layout>
                <c:manualLayout>
                  <c:x val="3.6956805738649186E-2"/>
                  <c:y val="-5.8681400911154945E-2"/>
                </c:manualLayout>
              </c:layout>
              <c:showLegendKey val="0"/>
              <c:showVal val="0"/>
              <c:showCatName val="1"/>
              <c:showSerName val="0"/>
              <c:showPercent val="1"/>
              <c:showBubbleSize val="0"/>
            </c:dLbl>
            <c:dLbl>
              <c:idx val="2"/>
              <c:layout>
                <c:manualLayout>
                  <c:x val="0.13432316790783297"/>
                  <c:y val="-9.1480214363793166E-2"/>
                </c:manualLayout>
              </c:layout>
              <c:showLegendKey val="0"/>
              <c:showVal val="0"/>
              <c:showCatName val="1"/>
              <c:showSerName val="0"/>
              <c:showPercent val="1"/>
              <c:showBubbleSize val="0"/>
            </c:dLbl>
            <c:dLbl>
              <c:idx val="4"/>
              <c:layout>
                <c:manualLayout>
                  <c:x val="7.6897780311397726E-2"/>
                  <c:y val="2.8703740604966079E-2"/>
                </c:manualLayout>
              </c:layout>
              <c:showLegendKey val="0"/>
              <c:showVal val="0"/>
              <c:showCatName val="1"/>
              <c:showSerName val="0"/>
              <c:showPercent val="1"/>
              <c:showBubbleSize val="0"/>
            </c:dLbl>
            <c:dLbl>
              <c:idx val="6"/>
              <c:layout>
                <c:manualLayout>
                  <c:x val="0.14777357101994235"/>
                  <c:y val="0.15529639802802567"/>
                </c:manualLayout>
              </c:layout>
              <c:showLegendKey val="0"/>
              <c:showVal val="0"/>
              <c:showCatName val="1"/>
              <c:showSerName val="0"/>
              <c:showPercent val="1"/>
              <c:showBubbleSize val="0"/>
            </c:dLbl>
            <c:dLbl>
              <c:idx val="8"/>
              <c:layout>
                <c:manualLayout>
                  <c:x val="0.19891093930000842"/>
                  <c:y val="1.8727115296573464E-3"/>
                </c:manualLayout>
              </c:layout>
              <c:tx>
                <c:rich>
                  <a:bodyPr/>
                  <a:lstStyle/>
                  <a:p>
                    <a:r>
                      <a:rPr lang="en-US" b="1"/>
                      <a:t>F</a:t>
                    </a:r>
                    <a:r>
                      <a:rPr lang="tr-TR" b="1"/>
                      <a:t>UNDS</a:t>
                    </a:r>
                  </a:p>
                  <a:p>
                    <a:r>
                      <a:rPr lang="tr-TR" b="1"/>
                      <a:t>62.2</a:t>
                    </a:r>
                    <a:r>
                      <a:rPr lang="en-US" b="1"/>
                      <a:t>%</a:t>
                    </a:r>
                    <a:endParaRPr lang="en-US"/>
                  </a:p>
                </c:rich>
              </c:tx>
              <c:showLegendKey val="0"/>
              <c:showVal val="0"/>
              <c:showCatName val="1"/>
              <c:showSerName val="0"/>
              <c:showPercent val="1"/>
              <c:showBubbleSize val="0"/>
            </c:dLbl>
            <c:dLbl>
              <c:idx val="10"/>
              <c:layout>
                <c:manualLayout>
                  <c:x val="0"/>
                  <c:y val="-7.2161823186988827E-2"/>
                </c:manualLayout>
              </c:layout>
              <c:showLegendKey val="0"/>
              <c:showVal val="0"/>
              <c:showCatName val="1"/>
              <c:showSerName val="0"/>
              <c:showPercent val="1"/>
              <c:showBubbleSize val="0"/>
            </c:dLbl>
            <c:dLbl>
              <c:idx val="12"/>
              <c:layout>
                <c:manualLayout>
                  <c:x val="9.0731701523734873E-3"/>
                  <c:y val="-0.10016784893335968"/>
                </c:manualLayout>
              </c:layout>
              <c:showLegendKey val="0"/>
              <c:showVal val="0"/>
              <c:showCatName val="1"/>
              <c:showSerName val="0"/>
              <c:showPercent val="1"/>
              <c:showBubbleSize val="0"/>
            </c:dLbl>
            <c:dLbl>
              <c:idx val="14"/>
              <c:layout>
                <c:manualLayout>
                  <c:x val="-8.4614078217598365E-2"/>
                  <c:y val="-0.11971490384115328"/>
                </c:manualLayout>
              </c:layout>
              <c:showLegendKey val="0"/>
              <c:showVal val="0"/>
              <c:showCatName val="1"/>
              <c:showSerName val="0"/>
              <c:showPercent val="1"/>
              <c:showBubbleSize val="0"/>
            </c:dLbl>
            <c:dLbl>
              <c:idx val="16"/>
              <c:layout>
                <c:manualLayout>
                  <c:x val="2.2239165805631761E-2"/>
                  <c:y val="-5.8479754788797994E-2"/>
                </c:manualLayout>
              </c:layout>
              <c:showLegendKey val="0"/>
              <c:showVal val="0"/>
              <c:showCatName val="1"/>
              <c:showSerName val="0"/>
              <c:showPercent val="1"/>
              <c:showBubbleSize val="0"/>
            </c:dLbl>
            <c:numFmt formatCode="0.0%" sourceLinked="0"/>
            <c:txPr>
              <a:bodyPr/>
              <a:lstStyle/>
              <a:p>
                <a:pPr>
                  <a:defRPr b="1">
                    <a:latin typeface="Calibri" panose="020F0502020204030204" pitchFamily="34" charset="0"/>
                  </a:defRPr>
                </a:pPr>
                <a:endParaRPr lang="en-US"/>
              </a:p>
            </c:txPr>
            <c:showLegendKey val="0"/>
            <c:showVal val="0"/>
            <c:showCatName val="1"/>
            <c:showSerName val="0"/>
            <c:showPercent val="1"/>
            <c:showBubbleSize val="0"/>
            <c:showLeaderLines val="1"/>
          </c:dLbls>
          <c:cat>
            <c:strRef>
              <c:f>kurumlar!$B$4:$B$20</c:f>
              <c:strCache>
                <c:ptCount val="17"/>
                <c:pt idx="0">
                  <c:v>GENERAL BUDGET INSTITUTIONS</c:v>
                </c:pt>
                <c:pt idx="2">
                  <c:v>SPECIAL BUDGET INSTITUTIONS</c:v>
                </c:pt>
                <c:pt idx="4">
                  <c:v>REGULATORY AND SUPERVISORY AUTHORITIES</c:v>
                </c:pt>
                <c:pt idx="6">
                  <c:v>SOCIAL SECURITY INSTITUTIONS</c:v>
                </c:pt>
                <c:pt idx="8">
                  <c:v>FUNDS</c:v>
                </c:pt>
                <c:pt idx="10">
                  <c:v>REVOLVING FUNDS </c:v>
                </c:pt>
                <c:pt idx="12">
                  <c:v>LOCAL ADMINISTRATIONS</c:v>
                </c:pt>
                <c:pt idx="14">
                  <c:v>STATE-OWNED ENTERPRISES</c:v>
                </c:pt>
                <c:pt idx="16">
                  <c:v>OTHER PUBLIC INSTITUTIONS AND ESTABLISHMENTS</c:v>
                </c:pt>
              </c:strCache>
            </c:strRef>
          </c:cat>
          <c:val>
            <c:numRef>
              <c:f>kurumlar!$C$4:$C$20</c:f>
              <c:numCache>
                <c:formatCode>General</c:formatCode>
                <c:ptCount val="17"/>
                <c:pt idx="0" formatCode="#,##0">
                  <c:v>10372399554.334999</c:v>
                </c:pt>
                <c:pt idx="2" formatCode="#,##0">
                  <c:v>9902217355.2843208</c:v>
                </c:pt>
                <c:pt idx="4" formatCode="#,##0">
                  <c:v>1218480181</c:v>
                </c:pt>
                <c:pt idx="6" formatCode="#,##0">
                  <c:v>8750340180.5191994</c:v>
                </c:pt>
                <c:pt idx="8" formatCode="#,##0">
                  <c:v>124356336708.51199</c:v>
                </c:pt>
                <c:pt idx="10" formatCode="#,##0">
                  <c:v>3186611803.973</c:v>
                </c:pt>
                <c:pt idx="12" formatCode="#,##0">
                  <c:v>18660409158.105701</c:v>
                </c:pt>
                <c:pt idx="14" formatCode="#,##0">
                  <c:v>17862480039.9039</c:v>
                </c:pt>
                <c:pt idx="16" formatCode="#,##0">
                  <c:v>5510123951.7371998</c:v>
                </c:pt>
              </c:numCache>
            </c:numRef>
          </c:val>
        </c:ser>
        <c:dLbls>
          <c:showLegendKey val="0"/>
          <c:showVal val="0"/>
          <c:showCatName val="1"/>
          <c:showSerName val="0"/>
          <c:showPercent val="1"/>
          <c:showBubbleSize val="0"/>
          <c:showLeaderLines val="1"/>
        </c:dLbls>
      </c:pie3DChart>
      <c:spPr>
        <a:scene3d>
          <a:camera prst="orthographicFront"/>
          <a:lightRig rig="threePt" dir="t"/>
        </a:scene3d>
        <a:sp3d prstMaterial="plastic"/>
      </c:spPr>
    </c:plotArea>
    <c:plotVisOnly val="1"/>
    <c:dispBlanksAs val="gap"/>
    <c:showDLblsOverMax val="0"/>
  </c:chart>
  <c:spPr>
    <a:ln>
      <a:noFill/>
    </a:ln>
    <a:effectLst>
      <a:outerShdw blurRad="50800" dist="50800" dir="5400000" algn="ctr" rotWithShape="0">
        <a:schemeClr val="bg1"/>
      </a:outerShdw>
    </a:effectLst>
    <a:scene3d>
      <a:camera prst="orthographicFront"/>
      <a:lightRig rig="threePt" dir="t"/>
    </a:scene3d>
    <a:sp3d/>
  </c:sp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234B20-368C-4836-98A7-5F73E1E821E9}" type="doc">
      <dgm:prSet loTypeId="urn:microsoft.com/office/officeart/2008/layout/VerticalCurvedList" loCatId="list" qsTypeId="urn:microsoft.com/office/officeart/2005/8/quickstyle/3d1" qsCatId="3D" csTypeId="urn:microsoft.com/office/officeart/2005/8/colors/accent0_1" csCatId="mainScheme" phldr="1"/>
      <dgm:spPr/>
      <dgm:t>
        <a:bodyPr/>
        <a:lstStyle/>
        <a:p>
          <a:endParaRPr lang="tr-TR"/>
        </a:p>
      </dgm:t>
    </dgm:pt>
    <dgm:pt modelId="{678185E2-1C98-491C-9D51-940573AE77A6}">
      <dgm:prSet phldrT="[Text]" custT="1"/>
      <dgm:spPr/>
      <dgm:t>
        <a:bodyPr/>
        <a:lstStyle/>
        <a:p>
          <a:r>
            <a:rPr lang="tr-TR" sz="1200" b="1" dirty="0" smtClean="0"/>
            <a:t>General </a:t>
          </a:r>
          <a:r>
            <a:rPr lang="tr-TR" sz="1200" b="1" dirty="0" err="1" smtClean="0"/>
            <a:t>budget</a:t>
          </a:r>
          <a:r>
            <a:rPr lang="tr-TR" sz="1200" b="1" dirty="0" smtClean="0"/>
            <a:t> </a:t>
          </a:r>
          <a:r>
            <a:rPr lang="tr-TR" sz="1200" b="1" dirty="0" err="1" smtClean="0"/>
            <a:t>institutions</a:t>
          </a:r>
          <a:r>
            <a:rPr lang="tr-TR" sz="1200" b="1" dirty="0" smtClean="0"/>
            <a:t> «DD; CBRT; ZB»</a:t>
          </a:r>
          <a:endParaRPr lang="tr-TR" sz="1200" b="1" dirty="0"/>
        </a:p>
      </dgm:t>
    </dgm:pt>
    <dgm:pt modelId="{9A99B109-89CB-46F2-A701-9E8B2BC4B6C5}" type="parTrans" cxnId="{B2EB8286-E5FC-4BA5-83CA-39BE49C8E92F}">
      <dgm:prSet/>
      <dgm:spPr/>
      <dgm:t>
        <a:bodyPr/>
        <a:lstStyle/>
        <a:p>
          <a:endParaRPr lang="tr-TR"/>
        </a:p>
      </dgm:t>
    </dgm:pt>
    <dgm:pt modelId="{585AF8D7-B3D0-4D29-AAFC-A4AFC9B9ECA0}" type="sibTrans" cxnId="{B2EB8286-E5FC-4BA5-83CA-39BE49C8E92F}">
      <dgm:prSet/>
      <dgm:spPr/>
      <dgm:t>
        <a:bodyPr/>
        <a:lstStyle/>
        <a:p>
          <a:endParaRPr lang="tr-TR">
            <a:solidFill>
              <a:srgbClr val="00CC66"/>
            </a:solidFill>
          </a:endParaRPr>
        </a:p>
      </dgm:t>
    </dgm:pt>
    <dgm:pt modelId="{41A2584D-71AE-4351-9805-9F283EA2FAC0}">
      <dgm:prSet phldrT="[Text]" custT="1"/>
      <dgm:spPr>
        <a:effectLst>
          <a:outerShdw blurRad="50800" dist="38100" dir="5400000" algn="t" rotWithShape="0">
            <a:prstClr val="black">
              <a:alpha val="40000"/>
            </a:prstClr>
          </a:outerShdw>
        </a:effectLst>
      </dgm:spPr>
      <dgm:t>
        <a:bodyPr/>
        <a:lstStyle/>
        <a:p>
          <a:r>
            <a:rPr lang="tr-TR" sz="1200" b="1" dirty="0" smtClean="0"/>
            <a:t>Special </a:t>
          </a:r>
          <a:r>
            <a:rPr lang="tr-TR" sz="1200" b="1" dirty="0" err="1" smtClean="0"/>
            <a:t>budget</a:t>
          </a:r>
          <a:r>
            <a:rPr lang="tr-TR" sz="1200" b="1" dirty="0" smtClean="0"/>
            <a:t> </a:t>
          </a:r>
          <a:r>
            <a:rPr lang="tr-TR" sz="1200" b="1" dirty="0" err="1" smtClean="0"/>
            <a:t>institutions</a:t>
          </a:r>
          <a:r>
            <a:rPr lang="tr-TR" sz="1200" b="1" dirty="0" smtClean="0"/>
            <a:t> «TD; DD; B; R; CBRT; TRZB; OPB»</a:t>
          </a:r>
          <a:endParaRPr lang="tr-TR" sz="1200" b="1" dirty="0"/>
        </a:p>
      </dgm:t>
    </dgm:pt>
    <dgm:pt modelId="{964C7D12-CE86-4E9F-92B6-08DA20A6D9B9}" type="parTrans" cxnId="{A266BA7A-8E70-4642-9F73-164F45796690}">
      <dgm:prSet/>
      <dgm:spPr/>
      <dgm:t>
        <a:bodyPr/>
        <a:lstStyle/>
        <a:p>
          <a:endParaRPr lang="tr-TR"/>
        </a:p>
      </dgm:t>
    </dgm:pt>
    <dgm:pt modelId="{AC9AFB79-02D2-4A36-BCB4-31C13500654A}" type="sibTrans" cxnId="{A266BA7A-8E70-4642-9F73-164F45796690}">
      <dgm:prSet/>
      <dgm:spPr/>
      <dgm:t>
        <a:bodyPr/>
        <a:lstStyle/>
        <a:p>
          <a:endParaRPr lang="tr-TR"/>
        </a:p>
      </dgm:t>
    </dgm:pt>
    <dgm:pt modelId="{9E32D81B-C2CB-476B-B412-C61A18BE31E3}">
      <dgm:prSet phldrT="[Text]" custT="1"/>
      <dgm:spPr>
        <a:effectLst>
          <a:outerShdw blurRad="50800" dist="38100" dir="5400000" algn="t" rotWithShape="0">
            <a:prstClr val="black">
              <a:alpha val="40000"/>
            </a:prstClr>
          </a:outerShdw>
        </a:effectLst>
      </dgm:spPr>
      <dgm:t>
        <a:bodyPr/>
        <a:lstStyle/>
        <a:p>
          <a:r>
            <a:rPr lang="tr-TR" sz="1200" b="1" dirty="0" err="1" smtClean="0"/>
            <a:t>Revolving</a:t>
          </a:r>
          <a:r>
            <a:rPr lang="tr-TR" sz="1200" b="1" dirty="0" smtClean="0"/>
            <a:t> </a:t>
          </a:r>
          <a:r>
            <a:rPr lang="tr-TR" sz="1200" b="1" dirty="0" err="1" smtClean="0"/>
            <a:t>funds</a:t>
          </a:r>
          <a:r>
            <a:rPr lang="tr-TR" sz="1200" b="1" dirty="0" smtClean="0"/>
            <a:t> </a:t>
          </a:r>
          <a:r>
            <a:rPr lang="tr-TR" sz="1200" b="1" dirty="0" err="1" smtClean="0"/>
            <a:t>and</a:t>
          </a:r>
          <a:r>
            <a:rPr lang="tr-TR" sz="1200" b="1" dirty="0" smtClean="0"/>
            <a:t> </a:t>
          </a:r>
          <a:r>
            <a:rPr lang="tr-TR" sz="1200" b="1" dirty="0" err="1" smtClean="0"/>
            <a:t>other</a:t>
          </a:r>
          <a:r>
            <a:rPr lang="tr-TR" sz="1200" b="1" dirty="0" smtClean="0"/>
            <a:t> </a:t>
          </a:r>
          <a:r>
            <a:rPr lang="tr-TR" sz="1200" b="1" dirty="0" err="1" smtClean="0"/>
            <a:t>funds</a:t>
          </a:r>
          <a:r>
            <a:rPr lang="tr-TR" sz="1200" b="1" dirty="0" smtClean="0"/>
            <a:t> «TD; DD; B; R; CBRT; TRZB; OPB»</a:t>
          </a:r>
          <a:endParaRPr lang="tr-TR" sz="1200" b="1" dirty="0"/>
        </a:p>
      </dgm:t>
    </dgm:pt>
    <dgm:pt modelId="{D56DEB7B-0C0A-4519-9744-9916088BD88D}" type="parTrans" cxnId="{A0E15109-4557-4DF3-ADE9-AFDC9769A378}">
      <dgm:prSet/>
      <dgm:spPr/>
      <dgm:t>
        <a:bodyPr/>
        <a:lstStyle/>
        <a:p>
          <a:endParaRPr lang="tr-TR"/>
        </a:p>
      </dgm:t>
    </dgm:pt>
    <dgm:pt modelId="{ED646578-74B0-43F9-B9C7-1A21BCC0899F}" type="sibTrans" cxnId="{A0E15109-4557-4DF3-ADE9-AFDC9769A378}">
      <dgm:prSet/>
      <dgm:spPr/>
      <dgm:t>
        <a:bodyPr/>
        <a:lstStyle/>
        <a:p>
          <a:endParaRPr lang="tr-TR"/>
        </a:p>
      </dgm:t>
    </dgm:pt>
    <dgm:pt modelId="{59836503-6AD4-4D01-9BC1-4812D58780DA}">
      <dgm:prSet phldrT="[Text]"/>
      <dgm:spPr/>
      <dgm:t>
        <a:bodyPr/>
        <a:lstStyle/>
        <a:p>
          <a:endParaRPr lang="tr-TR" dirty="0"/>
        </a:p>
      </dgm:t>
    </dgm:pt>
    <dgm:pt modelId="{62D97024-509C-4749-83D2-A17D417DD7B2}" type="parTrans" cxnId="{B83A9757-DFD8-4319-98A7-0E896272C197}">
      <dgm:prSet/>
      <dgm:spPr/>
      <dgm:t>
        <a:bodyPr/>
        <a:lstStyle/>
        <a:p>
          <a:endParaRPr lang="tr-TR"/>
        </a:p>
      </dgm:t>
    </dgm:pt>
    <dgm:pt modelId="{FA2EC55C-DF87-48F6-952C-C648EE82ECAF}" type="sibTrans" cxnId="{B83A9757-DFD8-4319-98A7-0E896272C197}">
      <dgm:prSet/>
      <dgm:spPr/>
      <dgm:t>
        <a:bodyPr/>
        <a:lstStyle/>
        <a:p>
          <a:endParaRPr lang="tr-TR"/>
        </a:p>
      </dgm:t>
    </dgm:pt>
    <dgm:pt modelId="{113D481F-7F52-4CC0-A03A-D1EAEBAE1064}">
      <dgm:prSet phldrT="[Text]" custT="1"/>
      <dgm:spPr>
        <a:effectLst>
          <a:outerShdw blurRad="50800" dist="38100" dir="5400000" algn="t" rotWithShape="0">
            <a:prstClr val="black">
              <a:alpha val="40000"/>
            </a:prstClr>
          </a:outerShdw>
        </a:effectLst>
      </dgm:spPr>
      <dgm:t>
        <a:bodyPr/>
        <a:lstStyle/>
        <a:p>
          <a:r>
            <a:rPr lang="tr-TR" sz="1200" b="1" dirty="0" err="1" smtClean="0"/>
            <a:t>Municipalities</a:t>
          </a:r>
          <a:r>
            <a:rPr lang="tr-TR" sz="1200" b="1" dirty="0" smtClean="0"/>
            <a:t> </a:t>
          </a:r>
          <a:r>
            <a:rPr lang="tr-TR" sz="1200" b="1" dirty="0" err="1" smtClean="0"/>
            <a:t>and</a:t>
          </a:r>
          <a:r>
            <a:rPr lang="tr-TR" sz="1200" b="1" dirty="0" smtClean="0"/>
            <a:t> </a:t>
          </a:r>
          <a:r>
            <a:rPr lang="tr-TR" sz="1200" b="1" dirty="0" err="1" smtClean="0"/>
            <a:t>special</a:t>
          </a:r>
          <a:r>
            <a:rPr lang="tr-TR" sz="1200" b="1" dirty="0" smtClean="0"/>
            <a:t> </a:t>
          </a:r>
          <a:r>
            <a:rPr lang="tr-TR" sz="1200" b="1" dirty="0" err="1" smtClean="0"/>
            <a:t>provincial</a:t>
          </a:r>
          <a:r>
            <a:rPr lang="tr-TR" sz="1200" b="1" dirty="0" smtClean="0"/>
            <a:t> </a:t>
          </a:r>
          <a:r>
            <a:rPr lang="tr-TR" sz="1200" b="1" dirty="0" err="1" smtClean="0"/>
            <a:t>administrations</a:t>
          </a:r>
          <a:r>
            <a:rPr lang="tr-TR" sz="1200" b="1" dirty="0" smtClean="0"/>
            <a:t> «TD; DD; B; R; CBRT; TRZB; OPB»</a:t>
          </a:r>
          <a:endParaRPr lang="tr-TR" sz="1200" b="1" dirty="0"/>
        </a:p>
      </dgm:t>
    </dgm:pt>
    <dgm:pt modelId="{AC9A6A50-60E6-4172-9D4D-D4E6C6B0BB8D}" type="parTrans" cxnId="{641B096A-6C83-4529-A198-E22046AADEF8}">
      <dgm:prSet/>
      <dgm:spPr/>
      <dgm:t>
        <a:bodyPr/>
        <a:lstStyle/>
        <a:p>
          <a:endParaRPr lang="tr-TR"/>
        </a:p>
      </dgm:t>
    </dgm:pt>
    <dgm:pt modelId="{5B78F3B2-B862-4D8F-861E-8C914D5B49AD}" type="sibTrans" cxnId="{641B096A-6C83-4529-A198-E22046AADEF8}">
      <dgm:prSet/>
      <dgm:spPr/>
      <dgm:t>
        <a:bodyPr/>
        <a:lstStyle/>
        <a:p>
          <a:endParaRPr lang="tr-TR"/>
        </a:p>
      </dgm:t>
    </dgm:pt>
    <dgm:pt modelId="{0784BA67-F0AD-4C9D-9245-51FE7CDAFF34}">
      <dgm:prSet phldrT="[Text]" custT="1"/>
      <dgm:spPr>
        <a:effectLst>
          <a:outerShdw blurRad="50800" dist="38100" dir="5400000" algn="t" rotWithShape="0">
            <a:prstClr val="black">
              <a:alpha val="40000"/>
            </a:prstClr>
          </a:outerShdw>
        </a:effectLst>
      </dgm:spPr>
      <dgm:t>
        <a:bodyPr/>
        <a:lstStyle/>
        <a:p>
          <a:r>
            <a:rPr lang="tr-TR" sz="1200" b="1" dirty="0" err="1" smtClean="0"/>
            <a:t>Social</a:t>
          </a:r>
          <a:r>
            <a:rPr lang="tr-TR" sz="1200" b="1" dirty="0" smtClean="0"/>
            <a:t> </a:t>
          </a:r>
          <a:r>
            <a:rPr lang="tr-TR" sz="1200" b="1" dirty="0" err="1" smtClean="0"/>
            <a:t>security</a:t>
          </a:r>
          <a:r>
            <a:rPr lang="tr-TR" sz="1200" b="1" dirty="0" smtClean="0"/>
            <a:t> </a:t>
          </a:r>
          <a:r>
            <a:rPr lang="tr-TR" sz="1200" b="1" dirty="0" err="1" smtClean="0"/>
            <a:t>institutions</a:t>
          </a:r>
          <a:r>
            <a:rPr lang="tr-TR" sz="1200" b="1" dirty="0" smtClean="0"/>
            <a:t> «TD; DD; B; R; CBRT; TRZB; OPB»</a:t>
          </a:r>
          <a:endParaRPr lang="tr-TR" sz="1200" b="1" dirty="0"/>
        </a:p>
      </dgm:t>
    </dgm:pt>
    <dgm:pt modelId="{A3B9AF74-D20C-4A9E-9B38-BA0BE17F7037}" type="parTrans" cxnId="{A831A309-EAA2-48B0-9FC5-845D67B8A15E}">
      <dgm:prSet/>
      <dgm:spPr/>
      <dgm:t>
        <a:bodyPr/>
        <a:lstStyle/>
        <a:p>
          <a:endParaRPr lang="tr-TR"/>
        </a:p>
      </dgm:t>
    </dgm:pt>
    <dgm:pt modelId="{91FC096C-F3DD-43D8-AE9F-822C6AAC3385}" type="sibTrans" cxnId="{A831A309-EAA2-48B0-9FC5-845D67B8A15E}">
      <dgm:prSet/>
      <dgm:spPr/>
      <dgm:t>
        <a:bodyPr/>
        <a:lstStyle/>
        <a:p>
          <a:endParaRPr lang="tr-TR"/>
        </a:p>
      </dgm:t>
    </dgm:pt>
    <dgm:pt modelId="{30C009AB-1F32-4366-B5F7-5DFBAC0F3432}">
      <dgm:prSet phldrT="[Text]" custT="1"/>
      <dgm:spPr>
        <a:effectLst>
          <a:outerShdw blurRad="50800" dist="38100" dir="5400000" algn="t" rotWithShape="0">
            <a:prstClr val="black">
              <a:alpha val="40000"/>
            </a:prstClr>
          </a:outerShdw>
        </a:effectLst>
      </dgm:spPr>
      <dgm:t>
        <a:bodyPr/>
        <a:lstStyle/>
        <a:p>
          <a:r>
            <a:rPr lang="tr-TR" sz="1200" b="1" dirty="0" err="1" smtClean="0"/>
            <a:t>State-owned</a:t>
          </a:r>
          <a:r>
            <a:rPr lang="tr-TR" sz="1200" b="1" dirty="0" smtClean="0"/>
            <a:t> </a:t>
          </a:r>
          <a:r>
            <a:rPr lang="tr-TR" sz="1200" b="1" dirty="0" err="1" smtClean="0"/>
            <a:t>enterprises</a:t>
          </a:r>
          <a:r>
            <a:rPr lang="tr-TR" sz="1200" b="1" dirty="0" smtClean="0"/>
            <a:t> «TD; DD; B; R; CBRT; TRZB; OPB»</a:t>
          </a:r>
          <a:endParaRPr lang="tr-TR" sz="1200" b="1" dirty="0"/>
        </a:p>
      </dgm:t>
    </dgm:pt>
    <dgm:pt modelId="{E49BC53E-5338-487A-8A86-52DDD51C1C29}" type="parTrans" cxnId="{E192E59A-98A2-4D92-BF2F-AAA305DDDC51}">
      <dgm:prSet/>
      <dgm:spPr/>
      <dgm:t>
        <a:bodyPr/>
        <a:lstStyle/>
        <a:p>
          <a:endParaRPr lang="tr-TR"/>
        </a:p>
      </dgm:t>
    </dgm:pt>
    <dgm:pt modelId="{7197FC6E-683E-4FBD-BEDF-54C6891409CF}" type="sibTrans" cxnId="{E192E59A-98A2-4D92-BF2F-AAA305DDDC51}">
      <dgm:prSet/>
      <dgm:spPr/>
      <dgm:t>
        <a:bodyPr/>
        <a:lstStyle/>
        <a:p>
          <a:endParaRPr lang="tr-TR"/>
        </a:p>
      </dgm:t>
    </dgm:pt>
    <dgm:pt modelId="{5C4C89CB-496C-4E1E-9627-61129AAE7031}">
      <dgm:prSet phldrT="[Text]" custT="1"/>
      <dgm:spPr>
        <a:effectLst>
          <a:outerShdw blurRad="50800" dist="38100" dir="5400000" algn="t" rotWithShape="0">
            <a:prstClr val="black">
              <a:alpha val="40000"/>
            </a:prstClr>
          </a:outerShdw>
        </a:effectLst>
      </dgm:spPr>
      <dgm:t>
        <a:bodyPr/>
        <a:lstStyle/>
        <a:p>
          <a:r>
            <a:rPr lang="tr-TR" sz="1200" b="1" dirty="0" err="1" smtClean="0"/>
            <a:t>Other</a:t>
          </a:r>
          <a:r>
            <a:rPr lang="tr-TR" sz="1200" b="1" dirty="0" smtClean="0"/>
            <a:t> «TD; DD; B; R; CBRT; TRZB; OPB»</a:t>
          </a:r>
          <a:endParaRPr lang="tr-TR" sz="1200" b="1" dirty="0"/>
        </a:p>
      </dgm:t>
    </dgm:pt>
    <dgm:pt modelId="{6E16E2EC-9F70-4478-B678-7AC216E990A3}" type="parTrans" cxnId="{D3F553B7-3D0D-4F64-A6FF-42D4BEA601E8}">
      <dgm:prSet/>
      <dgm:spPr/>
      <dgm:t>
        <a:bodyPr/>
        <a:lstStyle/>
        <a:p>
          <a:endParaRPr lang="tr-TR"/>
        </a:p>
      </dgm:t>
    </dgm:pt>
    <dgm:pt modelId="{A220F226-840E-49A4-8FE0-139823049D75}" type="sibTrans" cxnId="{D3F553B7-3D0D-4F64-A6FF-42D4BEA601E8}">
      <dgm:prSet/>
      <dgm:spPr/>
      <dgm:t>
        <a:bodyPr/>
        <a:lstStyle/>
        <a:p>
          <a:endParaRPr lang="tr-TR"/>
        </a:p>
      </dgm:t>
    </dgm:pt>
    <dgm:pt modelId="{B03AA913-2BA7-4332-83BA-1DEA777D96A9}">
      <dgm:prSet phldrT="[Text]"/>
      <dgm:spPr/>
      <dgm:t>
        <a:bodyPr/>
        <a:lstStyle/>
        <a:p>
          <a:endParaRPr lang="tr-TR" sz="1400" b="0" dirty="0">
            <a:solidFill>
              <a:schemeClr val="tx1"/>
            </a:solidFill>
          </a:endParaRPr>
        </a:p>
      </dgm:t>
    </dgm:pt>
    <dgm:pt modelId="{A32AD95B-2581-4D14-AE6B-95865AED2AA7}" type="parTrans" cxnId="{5FA12871-9505-4EC5-8F76-0BBE260A3703}">
      <dgm:prSet/>
      <dgm:spPr/>
      <dgm:t>
        <a:bodyPr/>
        <a:lstStyle/>
        <a:p>
          <a:endParaRPr lang="tr-TR"/>
        </a:p>
      </dgm:t>
    </dgm:pt>
    <dgm:pt modelId="{EB5A1655-E71E-4163-B101-2B031F69D85C}" type="sibTrans" cxnId="{5FA12871-9505-4EC5-8F76-0BBE260A3703}">
      <dgm:prSet/>
      <dgm:spPr/>
      <dgm:t>
        <a:bodyPr/>
        <a:lstStyle/>
        <a:p>
          <a:endParaRPr lang="tr-TR"/>
        </a:p>
      </dgm:t>
    </dgm:pt>
    <dgm:pt modelId="{A63B3C67-B8C8-4DA6-9001-86D4DCEB7AA2}" type="pres">
      <dgm:prSet presAssocID="{BD234B20-368C-4836-98A7-5F73E1E821E9}" presName="Name0" presStyleCnt="0">
        <dgm:presLayoutVars>
          <dgm:chMax val="7"/>
          <dgm:chPref val="7"/>
          <dgm:dir/>
        </dgm:presLayoutVars>
      </dgm:prSet>
      <dgm:spPr/>
      <dgm:t>
        <a:bodyPr/>
        <a:lstStyle/>
        <a:p>
          <a:endParaRPr lang="tr-TR"/>
        </a:p>
      </dgm:t>
    </dgm:pt>
    <dgm:pt modelId="{587BA989-BD9A-4DB4-9B17-CC3EB3862166}" type="pres">
      <dgm:prSet presAssocID="{BD234B20-368C-4836-98A7-5F73E1E821E9}" presName="Name1" presStyleCnt="0"/>
      <dgm:spPr/>
      <dgm:t>
        <a:bodyPr/>
        <a:lstStyle/>
        <a:p>
          <a:endParaRPr lang="tr-TR"/>
        </a:p>
      </dgm:t>
    </dgm:pt>
    <dgm:pt modelId="{5B113297-C831-43E9-879F-684990CCDDA9}" type="pres">
      <dgm:prSet presAssocID="{BD234B20-368C-4836-98A7-5F73E1E821E9}" presName="cycle" presStyleCnt="0"/>
      <dgm:spPr/>
      <dgm:t>
        <a:bodyPr/>
        <a:lstStyle/>
        <a:p>
          <a:endParaRPr lang="tr-TR"/>
        </a:p>
      </dgm:t>
    </dgm:pt>
    <dgm:pt modelId="{7F174830-EBE2-46EE-A000-89A027AF3BD3}" type="pres">
      <dgm:prSet presAssocID="{BD234B20-368C-4836-98A7-5F73E1E821E9}" presName="srcNode" presStyleLbl="node1" presStyleIdx="0" presStyleCnt="7"/>
      <dgm:spPr/>
      <dgm:t>
        <a:bodyPr/>
        <a:lstStyle/>
        <a:p>
          <a:endParaRPr lang="tr-TR"/>
        </a:p>
      </dgm:t>
    </dgm:pt>
    <dgm:pt modelId="{F97F12E5-C85F-4814-AFED-C46EE2F296D0}" type="pres">
      <dgm:prSet presAssocID="{BD234B20-368C-4836-98A7-5F73E1E821E9}" presName="conn" presStyleLbl="parChTrans1D2" presStyleIdx="0" presStyleCnt="1" custScaleX="18715"/>
      <dgm:spPr/>
      <dgm:t>
        <a:bodyPr/>
        <a:lstStyle/>
        <a:p>
          <a:endParaRPr lang="tr-TR"/>
        </a:p>
      </dgm:t>
    </dgm:pt>
    <dgm:pt modelId="{8DF19671-9768-430A-B9D1-8DD30F99CDED}" type="pres">
      <dgm:prSet presAssocID="{BD234B20-368C-4836-98A7-5F73E1E821E9}" presName="extraNode" presStyleLbl="node1" presStyleIdx="0" presStyleCnt="7"/>
      <dgm:spPr/>
      <dgm:t>
        <a:bodyPr/>
        <a:lstStyle/>
        <a:p>
          <a:endParaRPr lang="tr-TR"/>
        </a:p>
      </dgm:t>
    </dgm:pt>
    <dgm:pt modelId="{6FF276C4-6274-4EB3-9F3F-A6A9C6725757}" type="pres">
      <dgm:prSet presAssocID="{BD234B20-368C-4836-98A7-5F73E1E821E9}" presName="dstNode" presStyleLbl="node1" presStyleIdx="0" presStyleCnt="7"/>
      <dgm:spPr/>
      <dgm:t>
        <a:bodyPr/>
        <a:lstStyle/>
        <a:p>
          <a:endParaRPr lang="tr-TR"/>
        </a:p>
      </dgm:t>
    </dgm:pt>
    <dgm:pt modelId="{93C02148-8814-40D9-84C9-09FDBF821355}" type="pres">
      <dgm:prSet presAssocID="{678185E2-1C98-491C-9D51-940573AE77A6}" presName="text_1" presStyleLbl="node1" presStyleIdx="0" presStyleCnt="7">
        <dgm:presLayoutVars>
          <dgm:bulletEnabled val="1"/>
        </dgm:presLayoutVars>
      </dgm:prSet>
      <dgm:spPr/>
      <dgm:t>
        <a:bodyPr/>
        <a:lstStyle/>
        <a:p>
          <a:endParaRPr lang="tr-TR"/>
        </a:p>
      </dgm:t>
    </dgm:pt>
    <dgm:pt modelId="{6C905589-8209-405A-A296-805374D86CA2}" type="pres">
      <dgm:prSet presAssocID="{678185E2-1C98-491C-9D51-940573AE77A6}" presName="accent_1" presStyleCnt="0"/>
      <dgm:spPr/>
      <dgm:t>
        <a:bodyPr/>
        <a:lstStyle/>
        <a:p>
          <a:endParaRPr lang="tr-TR"/>
        </a:p>
      </dgm:t>
    </dgm:pt>
    <dgm:pt modelId="{AFFAE924-3979-41DB-A86A-2F34FD10CDC8}" type="pres">
      <dgm:prSet presAssocID="{678185E2-1C98-491C-9D51-940573AE77A6}" presName="accentRepeatNode" presStyleLbl="solidFgAcc1" presStyleIdx="0" presStyleCnt="7"/>
      <dgm:spPr>
        <a:solidFill>
          <a:schemeClr val="bg1">
            <a:lumMod val="85000"/>
          </a:schemeClr>
        </a:solidFill>
        <a:ln w="15875">
          <a:solidFill>
            <a:srgbClr val="76B886"/>
          </a:solidFill>
        </a:ln>
        <a:effectLst>
          <a:outerShdw blurRad="50800" dist="38100" dir="13500000" algn="br" rotWithShape="0">
            <a:srgbClr val="76B886">
              <a:alpha val="38000"/>
            </a:srgbClr>
          </a:outerShdw>
        </a:effectLst>
        <a:scene3d>
          <a:camera prst="orthographicFront"/>
          <a:lightRig rig="flat" dir="t"/>
        </a:scene3d>
        <a:sp3d z="190500" extrusionH="12700" prstMaterial="plastic">
          <a:bevelT w="50800" h="50800"/>
        </a:sp3d>
      </dgm:spPr>
      <dgm:t>
        <a:bodyPr/>
        <a:lstStyle/>
        <a:p>
          <a:endParaRPr lang="tr-TR"/>
        </a:p>
      </dgm:t>
    </dgm:pt>
    <dgm:pt modelId="{DB762EA4-F4FA-4632-B94F-9E6D31678F86}" type="pres">
      <dgm:prSet presAssocID="{41A2584D-71AE-4351-9805-9F283EA2FAC0}" presName="text_2" presStyleLbl="node1" presStyleIdx="1" presStyleCnt="7">
        <dgm:presLayoutVars>
          <dgm:bulletEnabled val="1"/>
        </dgm:presLayoutVars>
      </dgm:prSet>
      <dgm:spPr/>
      <dgm:t>
        <a:bodyPr/>
        <a:lstStyle/>
        <a:p>
          <a:endParaRPr lang="tr-TR"/>
        </a:p>
      </dgm:t>
    </dgm:pt>
    <dgm:pt modelId="{E70A0CCC-35B9-4604-A8FA-55ADA8D835EB}" type="pres">
      <dgm:prSet presAssocID="{41A2584D-71AE-4351-9805-9F283EA2FAC0}" presName="accent_2" presStyleCnt="0"/>
      <dgm:spPr/>
      <dgm:t>
        <a:bodyPr/>
        <a:lstStyle/>
        <a:p>
          <a:endParaRPr lang="tr-TR"/>
        </a:p>
      </dgm:t>
    </dgm:pt>
    <dgm:pt modelId="{FB3C063F-6B09-4FF0-8A73-454B3E548CBF}" type="pres">
      <dgm:prSet presAssocID="{41A2584D-71AE-4351-9805-9F283EA2FAC0}" presName="accentRepeatNode" presStyleLbl="solidFgAcc1" presStyleIdx="1" presStyleCnt="7"/>
      <dgm:spPr>
        <a:solidFill>
          <a:schemeClr val="bg1">
            <a:lumMod val="85000"/>
          </a:schemeClr>
        </a:solidFill>
        <a:ln w="15875">
          <a:solidFill>
            <a:srgbClr val="76B886"/>
          </a:solidFill>
        </a:ln>
        <a:effectLst>
          <a:outerShdw blurRad="50800" dist="38100" dir="13500000" algn="br" rotWithShape="0">
            <a:srgbClr val="76B886">
              <a:alpha val="38000"/>
            </a:srgbClr>
          </a:outerShdw>
        </a:effectLst>
        <a:scene3d>
          <a:camera prst="orthographicFront"/>
          <a:lightRig rig="flat" dir="t"/>
        </a:scene3d>
        <a:sp3d z="190500" extrusionH="12700" prstMaterial="plastic">
          <a:bevelT w="50800" h="50800"/>
        </a:sp3d>
      </dgm:spPr>
      <dgm:t>
        <a:bodyPr/>
        <a:lstStyle/>
        <a:p>
          <a:endParaRPr lang="tr-TR"/>
        </a:p>
      </dgm:t>
    </dgm:pt>
    <dgm:pt modelId="{F1FB6E60-9505-40CE-9379-9BFFFF1CFC40}" type="pres">
      <dgm:prSet presAssocID="{9E32D81B-C2CB-476B-B412-C61A18BE31E3}" presName="text_3" presStyleLbl="node1" presStyleIdx="2" presStyleCnt="7">
        <dgm:presLayoutVars>
          <dgm:bulletEnabled val="1"/>
        </dgm:presLayoutVars>
      </dgm:prSet>
      <dgm:spPr/>
      <dgm:t>
        <a:bodyPr/>
        <a:lstStyle/>
        <a:p>
          <a:endParaRPr lang="tr-TR"/>
        </a:p>
      </dgm:t>
    </dgm:pt>
    <dgm:pt modelId="{0EE4496B-B2D1-4E01-9BAF-E2BF456961A8}" type="pres">
      <dgm:prSet presAssocID="{9E32D81B-C2CB-476B-B412-C61A18BE31E3}" presName="accent_3" presStyleCnt="0"/>
      <dgm:spPr/>
      <dgm:t>
        <a:bodyPr/>
        <a:lstStyle/>
        <a:p>
          <a:endParaRPr lang="tr-TR"/>
        </a:p>
      </dgm:t>
    </dgm:pt>
    <dgm:pt modelId="{F3B3EB15-7055-4670-B551-893BFAD6A3A8}" type="pres">
      <dgm:prSet presAssocID="{9E32D81B-C2CB-476B-B412-C61A18BE31E3}" presName="accentRepeatNode" presStyleLbl="solidFgAcc1" presStyleIdx="2" presStyleCnt="7"/>
      <dgm:spPr>
        <a:solidFill>
          <a:schemeClr val="bg1">
            <a:lumMod val="85000"/>
          </a:schemeClr>
        </a:solidFill>
        <a:ln w="15875">
          <a:solidFill>
            <a:srgbClr val="76B886"/>
          </a:solidFill>
        </a:ln>
        <a:effectLst>
          <a:outerShdw blurRad="50800" dist="38100" dir="13500000" algn="br" rotWithShape="0">
            <a:srgbClr val="76B886">
              <a:alpha val="38000"/>
            </a:srgbClr>
          </a:outerShdw>
        </a:effectLst>
        <a:scene3d>
          <a:camera prst="orthographicFront"/>
          <a:lightRig rig="flat" dir="t"/>
        </a:scene3d>
        <a:sp3d z="190500" extrusionH="12700" prstMaterial="plastic">
          <a:bevelT w="50800" h="50800"/>
        </a:sp3d>
      </dgm:spPr>
      <dgm:t>
        <a:bodyPr/>
        <a:lstStyle/>
        <a:p>
          <a:endParaRPr lang="tr-TR"/>
        </a:p>
      </dgm:t>
    </dgm:pt>
    <dgm:pt modelId="{AD5873DE-9C3A-4657-933C-D298F14476D6}" type="pres">
      <dgm:prSet presAssocID="{113D481F-7F52-4CC0-A03A-D1EAEBAE1064}" presName="text_4" presStyleLbl="node1" presStyleIdx="3" presStyleCnt="7">
        <dgm:presLayoutVars>
          <dgm:bulletEnabled val="1"/>
        </dgm:presLayoutVars>
      </dgm:prSet>
      <dgm:spPr/>
      <dgm:t>
        <a:bodyPr/>
        <a:lstStyle/>
        <a:p>
          <a:endParaRPr lang="tr-TR"/>
        </a:p>
      </dgm:t>
    </dgm:pt>
    <dgm:pt modelId="{0EAAAAE1-BC49-49EF-A2CD-4C9689F96919}" type="pres">
      <dgm:prSet presAssocID="{113D481F-7F52-4CC0-A03A-D1EAEBAE1064}" presName="accent_4" presStyleCnt="0"/>
      <dgm:spPr/>
      <dgm:t>
        <a:bodyPr/>
        <a:lstStyle/>
        <a:p>
          <a:endParaRPr lang="tr-TR"/>
        </a:p>
      </dgm:t>
    </dgm:pt>
    <dgm:pt modelId="{7C36F815-36C1-4B08-82D8-D8E04D3007AF}" type="pres">
      <dgm:prSet presAssocID="{113D481F-7F52-4CC0-A03A-D1EAEBAE1064}" presName="accentRepeatNode" presStyleLbl="solidFgAcc1" presStyleIdx="3" presStyleCnt="7"/>
      <dgm:spPr>
        <a:solidFill>
          <a:schemeClr val="bg1">
            <a:lumMod val="85000"/>
          </a:schemeClr>
        </a:solidFill>
        <a:ln w="15875">
          <a:solidFill>
            <a:srgbClr val="76B886"/>
          </a:solidFill>
        </a:ln>
        <a:effectLst>
          <a:outerShdw blurRad="50800" dist="38100" dir="13500000" algn="br" rotWithShape="0">
            <a:srgbClr val="76B886">
              <a:alpha val="38000"/>
            </a:srgbClr>
          </a:outerShdw>
        </a:effectLst>
        <a:scene3d>
          <a:camera prst="orthographicFront"/>
          <a:lightRig rig="flat" dir="t"/>
        </a:scene3d>
        <a:sp3d z="190500" extrusionH="12700" prstMaterial="plastic">
          <a:bevelT w="50800" h="50800"/>
        </a:sp3d>
      </dgm:spPr>
      <dgm:t>
        <a:bodyPr/>
        <a:lstStyle/>
        <a:p>
          <a:endParaRPr lang="tr-TR"/>
        </a:p>
      </dgm:t>
    </dgm:pt>
    <dgm:pt modelId="{394BCA0C-6E67-492E-9FCB-DB14D8A4879C}" type="pres">
      <dgm:prSet presAssocID="{0784BA67-F0AD-4C9D-9245-51FE7CDAFF34}" presName="text_5" presStyleLbl="node1" presStyleIdx="4" presStyleCnt="7">
        <dgm:presLayoutVars>
          <dgm:bulletEnabled val="1"/>
        </dgm:presLayoutVars>
      </dgm:prSet>
      <dgm:spPr/>
      <dgm:t>
        <a:bodyPr/>
        <a:lstStyle/>
        <a:p>
          <a:endParaRPr lang="tr-TR"/>
        </a:p>
      </dgm:t>
    </dgm:pt>
    <dgm:pt modelId="{74A0C904-29CF-40F4-8DC4-46E5D883EA96}" type="pres">
      <dgm:prSet presAssocID="{0784BA67-F0AD-4C9D-9245-51FE7CDAFF34}" presName="accent_5" presStyleCnt="0"/>
      <dgm:spPr/>
      <dgm:t>
        <a:bodyPr/>
        <a:lstStyle/>
        <a:p>
          <a:endParaRPr lang="tr-TR"/>
        </a:p>
      </dgm:t>
    </dgm:pt>
    <dgm:pt modelId="{2C0D6665-66AC-4755-8517-7109D730F7C8}" type="pres">
      <dgm:prSet presAssocID="{0784BA67-F0AD-4C9D-9245-51FE7CDAFF34}" presName="accentRepeatNode" presStyleLbl="solidFgAcc1" presStyleIdx="4" presStyleCnt="7"/>
      <dgm:spPr>
        <a:solidFill>
          <a:schemeClr val="bg1">
            <a:lumMod val="85000"/>
          </a:schemeClr>
        </a:solidFill>
        <a:ln w="15875">
          <a:solidFill>
            <a:srgbClr val="76B886"/>
          </a:solidFill>
        </a:ln>
        <a:effectLst>
          <a:outerShdw blurRad="50800" dist="38100" dir="13500000" algn="br" rotWithShape="0">
            <a:srgbClr val="76B886">
              <a:alpha val="38000"/>
            </a:srgbClr>
          </a:outerShdw>
        </a:effectLst>
        <a:scene3d>
          <a:camera prst="orthographicFront"/>
          <a:lightRig rig="flat" dir="t"/>
        </a:scene3d>
        <a:sp3d z="190500" extrusionH="12700" prstMaterial="plastic">
          <a:bevelT w="50800" h="50800"/>
        </a:sp3d>
      </dgm:spPr>
      <dgm:t>
        <a:bodyPr/>
        <a:lstStyle/>
        <a:p>
          <a:endParaRPr lang="tr-TR"/>
        </a:p>
      </dgm:t>
    </dgm:pt>
    <dgm:pt modelId="{F048672E-7FD0-49EC-BA56-A997F91F653A}" type="pres">
      <dgm:prSet presAssocID="{30C009AB-1F32-4366-B5F7-5DFBAC0F3432}" presName="text_6" presStyleLbl="node1" presStyleIdx="5" presStyleCnt="7">
        <dgm:presLayoutVars>
          <dgm:bulletEnabled val="1"/>
        </dgm:presLayoutVars>
      </dgm:prSet>
      <dgm:spPr/>
      <dgm:t>
        <a:bodyPr/>
        <a:lstStyle/>
        <a:p>
          <a:endParaRPr lang="tr-TR"/>
        </a:p>
      </dgm:t>
    </dgm:pt>
    <dgm:pt modelId="{9D96F0FB-8F89-416D-8CB8-A985F251DE29}" type="pres">
      <dgm:prSet presAssocID="{30C009AB-1F32-4366-B5F7-5DFBAC0F3432}" presName="accent_6" presStyleCnt="0"/>
      <dgm:spPr/>
      <dgm:t>
        <a:bodyPr/>
        <a:lstStyle/>
        <a:p>
          <a:endParaRPr lang="tr-TR"/>
        </a:p>
      </dgm:t>
    </dgm:pt>
    <dgm:pt modelId="{B01E7C28-CDC2-4FB4-A8D3-2C82C751E3E5}" type="pres">
      <dgm:prSet presAssocID="{30C009AB-1F32-4366-B5F7-5DFBAC0F3432}" presName="accentRepeatNode" presStyleLbl="solidFgAcc1" presStyleIdx="5" presStyleCnt="7"/>
      <dgm:spPr>
        <a:solidFill>
          <a:schemeClr val="bg1">
            <a:lumMod val="85000"/>
          </a:schemeClr>
        </a:solidFill>
        <a:ln w="15875">
          <a:solidFill>
            <a:srgbClr val="76B886"/>
          </a:solidFill>
        </a:ln>
        <a:effectLst>
          <a:outerShdw blurRad="50800" dist="38100" dir="13500000" algn="br" rotWithShape="0">
            <a:srgbClr val="76B886">
              <a:alpha val="38000"/>
            </a:srgbClr>
          </a:outerShdw>
        </a:effectLst>
        <a:scene3d>
          <a:camera prst="orthographicFront"/>
          <a:lightRig rig="flat" dir="t"/>
        </a:scene3d>
        <a:sp3d z="190500" extrusionH="12700" prstMaterial="plastic">
          <a:bevelT w="50800" h="50800"/>
        </a:sp3d>
      </dgm:spPr>
      <dgm:t>
        <a:bodyPr/>
        <a:lstStyle/>
        <a:p>
          <a:endParaRPr lang="tr-TR"/>
        </a:p>
      </dgm:t>
    </dgm:pt>
    <dgm:pt modelId="{C44958FB-7248-4C9E-87EC-EA5FDD13AECC}" type="pres">
      <dgm:prSet presAssocID="{5C4C89CB-496C-4E1E-9627-61129AAE7031}" presName="text_7" presStyleLbl="node1" presStyleIdx="6" presStyleCnt="7">
        <dgm:presLayoutVars>
          <dgm:bulletEnabled val="1"/>
        </dgm:presLayoutVars>
      </dgm:prSet>
      <dgm:spPr/>
      <dgm:t>
        <a:bodyPr/>
        <a:lstStyle/>
        <a:p>
          <a:endParaRPr lang="tr-TR"/>
        </a:p>
      </dgm:t>
    </dgm:pt>
    <dgm:pt modelId="{1A7F5A1F-6AC8-41BD-9BF2-A625E8B6A7B9}" type="pres">
      <dgm:prSet presAssocID="{5C4C89CB-496C-4E1E-9627-61129AAE7031}" presName="accent_7" presStyleCnt="0"/>
      <dgm:spPr/>
      <dgm:t>
        <a:bodyPr/>
        <a:lstStyle/>
        <a:p>
          <a:endParaRPr lang="tr-TR"/>
        </a:p>
      </dgm:t>
    </dgm:pt>
    <dgm:pt modelId="{333A8D10-6BA0-4E52-B098-CF109811CDC3}" type="pres">
      <dgm:prSet presAssocID="{5C4C89CB-496C-4E1E-9627-61129AAE7031}" presName="accentRepeatNode" presStyleLbl="solidFgAcc1" presStyleIdx="6" presStyleCnt="7"/>
      <dgm:spPr>
        <a:solidFill>
          <a:schemeClr val="bg1">
            <a:lumMod val="85000"/>
          </a:schemeClr>
        </a:solidFill>
        <a:ln w="15875">
          <a:solidFill>
            <a:srgbClr val="76B886"/>
          </a:solidFill>
        </a:ln>
        <a:effectLst>
          <a:outerShdw blurRad="50800" dist="38100" dir="13500000" algn="br" rotWithShape="0">
            <a:srgbClr val="76B886">
              <a:alpha val="38000"/>
            </a:srgbClr>
          </a:outerShdw>
        </a:effectLst>
        <a:scene3d>
          <a:camera prst="orthographicFront"/>
          <a:lightRig rig="flat" dir="t"/>
        </a:scene3d>
        <a:sp3d z="190500" extrusionH="12700" prstMaterial="plastic">
          <a:bevelT w="50800" h="50800"/>
        </a:sp3d>
      </dgm:spPr>
      <dgm:t>
        <a:bodyPr/>
        <a:lstStyle/>
        <a:p>
          <a:endParaRPr lang="tr-TR"/>
        </a:p>
      </dgm:t>
    </dgm:pt>
  </dgm:ptLst>
  <dgm:cxnLst>
    <dgm:cxn modelId="{A266BA7A-8E70-4642-9F73-164F45796690}" srcId="{BD234B20-368C-4836-98A7-5F73E1E821E9}" destId="{41A2584D-71AE-4351-9805-9F283EA2FAC0}" srcOrd="1" destOrd="0" parTransId="{964C7D12-CE86-4E9F-92B6-08DA20A6D9B9}" sibTransId="{AC9AFB79-02D2-4A36-BCB4-31C13500654A}"/>
    <dgm:cxn modelId="{540F4E75-6E27-4CBD-862A-E84A5E5D7061}" type="presOf" srcId="{678185E2-1C98-491C-9D51-940573AE77A6}" destId="{93C02148-8814-40D9-84C9-09FDBF821355}" srcOrd="0" destOrd="0" presId="urn:microsoft.com/office/officeart/2008/layout/VerticalCurvedList"/>
    <dgm:cxn modelId="{EC3E2F5A-E6A5-47C6-929D-0A56A3AB4C95}" type="presOf" srcId="{BD234B20-368C-4836-98A7-5F73E1E821E9}" destId="{A63B3C67-B8C8-4DA6-9001-86D4DCEB7AA2}" srcOrd="0" destOrd="0" presId="urn:microsoft.com/office/officeart/2008/layout/VerticalCurvedList"/>
    <dgm:cxn modelId="{A831A309-EAA2-48B0-9FC5-845D67B8A15E}" srcId="{BD234B20-368C-4836-98A7-5F73E1E821E9}" destId="{0784BA67-F0AD-4C9D-9245-51FE7CDAFF34}" srcOrd="4" destOrd="0" parTransId="{A3B9AF74-D20C-4A9E-9B38-BA0BE17F7037}" sibTransId="{91FC096C-F3DD-43D8-AE9F-822C6AAC3385}"/>
    <dgm:cxn modelId="{9C347343-DA18-474D-A89B-9E85E58233A5}" type="presOf" srcId="{41A2584D-71AE-4351-9805-9F283EA2FAC0}" destId="{DB762EA4-F4FA-4632-B94F-9E6D31678F86}" srcOrd="0" destOrd="0" presId="urn:microsoft.com/office/officeart/2008/layout/VerticalCurvedList"/>
    <dgm:cxn modelId="{5FA12871-9505-4EC5-8F76-0BBE260A3703}" srcId="{BD234B20-368C-4836-98A7-5F73E1E821E9}" destId="{B03AA913-2BA7-4332-83BA-1DEA777D96A9}" srcOrd="7" destOrd="0" parTransId="{A32AD95B-2581-4D14-AE6B-95865AED2AA7}" sibTransId="{EB5A1655-E71E-4163-B101-2B031F69D85C}"/>
    <dgm:cxn modelId="{14B0F47A-D0DA-4B80-921F-6840A6B7F2F5}" type="presOf" srcId="{585AF8D7-B3D0-4D29-AAFC-A4AFC9B9ECA0}" destId="{F97F12E5-C85F-4814-AFED-C46EE2F296D0}" srcOrd="0" destOrd="0" presId="urn:microsoft.com/office/officeart/2008/layout/VerticalCurvedList"/>
    <dgm:cxn modelId="{E3959B2F-462B-43A2-AC32-117DB47CEDEC}" type="presOf" srcId="{113D481F-7F52-4CC0-A03A-D1EAEBAE1064}" destId="{AD5873DE-9C3A-4657-933C-D298F14476D6}" srcOrd="0" destOrd="0" presId="urn:microsoft.com/office/officeart/2008/layout/VerticalCurvedList"/>
    <dgm:cxn modelId="{6CE6B4F0-DD0C-4EEE-9AA7-C1BAE3CAAAF1}" type="presOf" srcId="{30C009AB-1F32-4366-B5F7-5DFBAC0F3432}" destId="{F048672E-7FD0-49EC-BA56-A997F91F653A}" srcOrd="0" destOrd="0" presId="urn:microsoft.com/office/officeart/2008/layout/VerticalCurvedList"/>
    <dgm:cxn modelId="{A0E15109-4557-4DF3-ADE9-AFDC9769A378}" srcId="{BD234B20-368C-4836-98A7-5F73E1E821E9}" destId="{9E32D81B-C2CB-476B-B412-C61A18BE31E3}" srcOrd="2" destOrd="0" parTransId="{D56DEB7B-0C0A-4519-9744-9916088BD88D}" sibTransId="{ED646578-74B0-43F9-B9C7-1A21BCC0899F}"/>
    <dgm:cxn modelId="{B83A9757-DFD8-4319-98A7-0E896272C197}" srcId="{BD234B20-368C-4836-98A7-5F73E1E821E9}" destId="{59836503-6AD4-4D01-9BC1-4812D58780DA}" srcOrd="8" destOrd="0" parTransId="{62D97024-509C-4749-83D2-A17D417DD7B2}" sibTransId="{FA2EC55C-DF87-48F6-952C-C648EE82ECAF}"/>
    <dgm:cxn modelId="{D3F553B7-3D0D-4F64-A6FF-42D4BEA601E8}" srcId="{BD234B20-368C-4836-98A7-5F73E1E821E9}" destId="{5C4C89CB-496C-4E1E-9627-61129AAE7031}" srcOrd="6" destOrd="0" parTransId="{6E16E2EC-9F70-4478-B678-7AC216E990A3}" sibTransId="{A220F226-840E-49A4-8FE0-139823049D75}"/>
    <dgm:cxn modelId="{DC49F2EC-438F-4B5C-B226-3E93633EF806}" type="presOf" srcId="{9E32D81B-C2CB-476B-B412-C61A18BE31E3}" destId="{F1FB6E60-9505-40CE-9379-9BFFFF1CFC40}" srcOrd="0" destOrd="0" presId="urn:microsoft.com/office/officeart/2008/layout/VerticalCurvedList"/>
    <dgm:cxn modelId="{5BE5B6B1-1228-4D21-9053-8D832F0BF26A}" type="presOf" srcId="{5C4C89CB-496C-4E1E-9627-61129AAE7031}" destId="{C44958FB-7248-4C9E-87EC-EA5FDD13AECC}" srcOrd="0" destOrd="0" presId="urn:microsoft.com/office/officeart/2008/layout/VerticalCurvedList"/>
    <dgm:cxn modelId="{641B096A-6C83-4529-A198-E22046AADEF8}" srcId="{BD234B20-368C-4836-98A7-5F73E1E821E9}" destId="{113D481F-7F52-4CC0-A03A-D1EAEBAE1064}" srcOrd="3" destOrd="0" parTransId="{AC9A6A50-60E6-4172-9D4D-D4E6C6B0BB8D}" sibTransId="{5B78F3B2-B862-4D8F-861E-8C914D5B49AD}"/>
    <dgm:cxn modelId="{E192E59A-98A2-4D92-BF2F-AAA305DDDC51}" srcId="{BD234B20-368C-4836-98A7-5F73E1E821E9}" destId="{30C009AB-1F32-4366-B5F7-5DFBAC0F3432}" srcOrd="5" destOrd="0" parTransId="{E49BC53E-5338-487A-8A86-52DDD51C1C29}" sibTransId="{7197FC6E-683E-4FBD-BEDF-54C6891409CF}"/>
    <dgm:cxn modelId="{16081F82-3965-484B-BDDE-6629B4828C8D}" type="presOf" srcId="{0784BA67-F0AD-4C9D-9245-51FE7CDAFF34}" destId="{394BCA0C-6E67-492E-9FCB-DB14D8A4879C}" srcOrd="0" destOrd="0" presId="urn:microsoft.com/office/officeart/2008/layout/VerticalCurvedList"/>
    <dgm:cxn modelId="{B2EB8286-E5FC-4BA5-83CA-39BE49C8E92F}" srcId="{BD234B20-368C-4836-98A7-5F73E1E821E9}" destId="{678185E2-1C98-491C-9D51-940573AE77A6}" srcOrd="0" destOrd="0" parTransId="{9A99B109-89CB-46F2-A701-9E8B2BC4B6C5}" sibTransId="{585AF8D7-B3D0-4D29-AAFC-A4AFC9B9ECA0}"/>
    <dgm:cxn modelId="{8C0968AE-6888-4799-9DA5-6A607608C04A}" type="presParOf" srcId="{A63B3C67-B8C8-4DA6-9001-86D4DCEB7AA2}" destId="{587BA989-BD9A-4DB4-9B17-CC3EB3862166}" srcOrd="0" destOrd="0" presId="urn:microsoft.com/office/officeart/2008/layout/VerticalCurvedList"/>
    <dgm:cxn modelId="{F1AE8CFA-6F1D-44F0-BF60-EF563E7CFE90}" type="presParOf" srcId="{587BA989-BD9A-4DB4-9B17-CC3EB3862166}" destId="{5B113297-C831-43E9-879F-684990CCDDA9}" srcOrd="0" destOrd="0" presId="urn:microsoft.com/office/officeart/2008/layout/VerticalCurvedList"/>
    <dgm:cxn modelId="{C72C0C1F-DFC3-4334-840E-DCE5F653466D}" type="presParOf" srcId="{5B113297-C831-43E9-879F-684990CCDDA9}" destId="{7F174830-EBE2-46EE-A000-89A027AF3BD3}" srcOrd="0" destOrd="0" presId="urn:microsoft.com/office/officeart/2008/layout/VerticalCurvedList"/>
    <dgm:cxn modelId="{23FA844C-AEF9-449B-8655-BF823242B857}" type="presParOf" srcId="{5B113297-C831-43E9-879F-684990CCDDA9}" destId="{F97F12E5-C85F-4814-AFED-C46EE2F296D0}" srcOrd="1" destOrd="0" presId="urn:microsoft.com/office/officeart/2008/layout/VerticalCurvedList"/>
    <dgm:cxn modelId="{AF444F81-59C1-4412-9D0F-629D243D0786}" type="presParOf" srcId="{5B113297-C831-43E9-879F-684990CCDDA9}" destId="{8DF19671-9768-430A-B9D1-8DD30F99CDED}" srcOrd="2" destOrd="0" presId="urn:microsoft.com/office/officeart/2008/layout/VerticalCurvedList"/>
    <dgm:cxn modelId="{BFA04E9E-D5D9-48BB-BB3A-8B2E04017F90}" type="presParOf" srcId="{5B113297-C831-43E9-879F-684990CCDDA9}" destId="{6FF276C4-6274-4EB3-9F3F-A6A9C6725757}" srcOrd="3" destOrd="0" presId="urn:microsoft.com/office/officeart/2008/layout/VerticalCurvedList"/>
    <dgm:cxn modelId="{18A939BA-9C87-4930-B2F7-478C7FB375A3}" type="presParOf" srcId="{587BA989-BD9A-4DB4-9B17-CC3EB3862166}" destId="{93C02148-8814-40D9-84C9-09FDBF821355}" srcOrd="1" destOrd="0" presId="urn:microsoft.com/office/officeart/2008/layout/VerticalCurvedList"/>
    <dgm:cxn modelId="{3091F140-9711-48EA-A0DF-0239D37D7AD2}" type="presParOf" srcId="{587BA989-BD9A-4DB4-9B17-CC3EB3862166}" destId="{6C905589-8209-405A-A296-805374D86CA2}" srcOrd="2" destOrd="0" presId="urn:microsoft.com/office/officeart/2008/layout/VerticalCurvedList"/>
    <dgm:cxn modelId="{010CF7CB-8252-4018-87C1-7C704CD7A333}" type="presParOf" srcId="{6C905589-8209-405A-A296-805374D86CA2}" destId="{AFFAE924-3979-41DB-A86A-2F34FD10CDC8}" srcOrd="0" destOrd="0" presId="urn:microsoft.com/office/officeart/2008/layout/VerticalCurvedList"/>
    <dgm:cxn modelId="{2E60386A-F65B-49B6-90AA-99D1CB670E22}" type="presParOf" srcId="{587BA989-BD9A-4DB4-9B17-CC3EB3862166}" destId="{DB762EA4-F4FA-4632-B94F-9E6D31678F86}" srcOrd="3" destOrd="0" presId="urn:microsoft.com/office/officeart/2008/layout/VerticalCurvedList"/>
    <dgm:cxn modelId="{7BB534FA-13B0-48E2-AD53-429099F44E64}" type="presParOf" srcId="{587BA989-BD9A-4DB4-9B17-CC3EB3862166}" destId="{E70A0CCC-35B9-4604-A8FA-55ADA8D835EB}" srcOrd="4" destOrd="0" presId="urn:microsoft.com/office/officeart/2008/layout/VerticalCurvedList"/>
    <dgm:cxn modelId="{4B3B8361-21C7-4B5E-820A-5D035EF69E4C}" type="presParOf" srcId="{E70A0CCC-35B9-4604-A8FA-55ADA8D835EB}" destId="{FB3C063F-6B09-4FF0-8A73-454B3E548CBF}" srcOrd="0" destOrd="0" presId="urn:microsoft.com/office/officeart/2008/layout/VerticalCurvedList"/>
    <dgm:cxn modelId="{56F528E9-4C5B-4529-8601-F235823810EE}" type="presParOf" srcId="{587BA989-BD9A-4DB4-9B17-CC3EB3862166}" destId="{F1FB6E60-9505-40CE-9379-9BFFFF1CFC40}" srcOrd="5" destOrd="0" presId="urn:microsoft.com/office/officeart/2008/layout/VerticalCurvedList"/>
    <dgm:cxn modelId="{CBA94A20-4DB8-494F-8B06-7F43410380DF}" type="presParOf" srcId="{587BA989-BD9A-4DB4-9B17-CC3EB3862166}" destId="{0EE4496B-B2D1-4E01-9BAF-E2BF456961A8}" srcOrd="6" destOrd="0" presId="urn:microsoft.com/office/officeart/2008/layout/VerticalCurvedList"/>
    <dgm:cxn modelId="{357A2B0D-04B0-4F8F-87FD-BAA928A20F7A}" type="presParOf" srcId="{0EE4496B-B2D1-4E01-9BAF-E2BF456961A8}" destId="{F3B3EB15-7055-4670-B551-893BFAD6A3A8}" srcOrd="0" destOrd="0" presId="urn:microsoft.com/office/officeart/2008/layout/VerticalCurvedList"/>
    <dgm:cxn modelId="{F275C0CE-69DD-4F49-B954-024060DD69C8}" type="presParOf" srcId="{587BA989-BD9A-4DB4-9B17-CC3EB3862166}" destId="{AD5873DE-9C3A-4657-933C-D298F14476D6}" srcOrd="7" destOrd="0" presId="urn:microsoft.com/office/officeart/2008/layout/VerticalCurvedList"/>
    <dgm:cxn modelId="{BEBA2181-1C13-4D34-8128-423829D48605}" type="presParOf" srcId="{587BA989-BD9A-4DB4-9B17-CC3EB3862166}" destId="{0EAAAAE1-BC49-49EF-A2CD-4C9689F96919}" srcOrd="8" destOrd="0" presId="urn:microsoft.com/office/officeart/2008/layout/VerticalCurvedList"/>
    <dgm:cxn modelId="{22E2A74A-89A7-4BC9-92D5-2054C991159D}" type="presParOf" srcId="{0EAAAAE1-BC49-49EF-A2CD-4C9689F96919}" destId="{7C36F815-36C1-4B08-82D8-D8E04D3007AF}" srcOrd="0" destOrd="0" presId="urn:microsoft.com/office/officeart/2008/layout/VerticalCurvedList"/>
    <dgm:cxn modelId="{A48CEA6D-B694-45D3-9987-D23A8F20AFED}" type="presParOf" srcId="{587BA989-BD9A-4DB4-9B17-CC3EB3862166}" destId="{394BCA0C-6E67-492E-9FCB-DB14D8A4879C}" srcOrd="9" destOrd="0" presId="urn:microsoft.com/office/officeart/2008/layout/VerticalCurvedList"/>
    <dgm:cxn modelId="{990F57B6-3506-4133-8E5A-15D28529D232}" type="presParOf" srcId="{587BA989-BD9A-4DB4-9B17-CC3EB3862166}" destId="{74A0C904-29CF-40F4-8DC4-46E5D883EA96}" srcOrd="10" destOrd="0" presId="urn:microsoft.com/office/officeart/2008/layout/VerticalCurvedList"/>
    <dgm:cxn modelId="{ACE78EDA-9E9D-41FF-A85E-D70660252C5E}" type="presParOf" srcId="{74A0C904-29CF-40F4-8DC4-46E5D883EA96}" destId="{2C0D6665-66AC-4755-8517-7109D730F7C8}" srcOrd="0" destOrd="0" presId="urn:microsoft.com/office/officeart/2008/layout/VerticalCurvedList"/>
    <dgm:cxn modelId="{861D7149-5C3B-466D-9A73-BB6E67AACFCD}" type="presParOf" srcId="{587BA989-BD9A-4DB4-9B17-CC3EB3862166}" destId="{F048672E-7FD0-49EC-BA56-A997F91F653A}" srcOrd="11" destOrd="0" presId="urn:microsoft.com/office/officeart/2008/layout/VerticalCurvedList"/>
    <dgm:cxn modelId="{909FA806-5192-4884-AD99-07F5F380FC3A}" type="presParOf" srcId="{587BA989-BD9A-4DB4-9B17-CC3EB3862166}" destId="{9D96F0FB-8F89-416D-8CB8-A985F251DE29}" srcOrd="12" destOrd="0" presId="urn:microsoft.com/office/officeart/2008/layout/VerticalCurvedList"/>
    <dgm:cxn modelId="{B9B5BE9B-6774-4B3A-B660-37568613BC91}" type="presParOf" srcId="{9D96F0FB-8F89-416D-8CB8-A985F251DE29}" destId="{B01E7C28-CDC2-4FB4-A8D3-2C82C751E3E5}" srcOrd="0" destOrd="0" presId="urn:microsoft.com/office/officeart/2008/layout/VerticalCurvedList"/>
    <dgm:cxn modelId="{23A7C8D2-3DB6-478B-B7A3-801B88946C89}" type="presParOf" srcId="{587BA989-BD9A-4DB4-9B17-CC3EB3862166}" destId="{C44958FB-7248-4C9E-87EC-EA5FDD13AECC}" srcOrd="13" destOrd="0" presId="urn:microsoft.com/office/officeart/2008/layout/VerticalCurvedList"/>
    <dgm:cxn modelId="{D546D6DD-EBE3-4AB3-B93C-2C22DBD600FC}" type="presParOf" srcId="{587BA989-BD9A-4DB4-9B17-CC3EB3862166}" destId="{1A7F5A1F-6AC8-41BD-9BF2-A625E8B6A7B9}" srcOrd="14" destOrd="0" presId="urn:microsoft.com/office/officeart/2008/layout/VerticalCurvedList"/>
    <dgm:cxn modelId="{A0B1BC80-6F7C-4D74-88AB-C54F2ACD494B}" type="presParOf" srcId="{1A7F5A1F-6AC8-41BD-9BF2-A625E8B6A7B9}" destId="{333A8D10-6BA0-4E52-B098-CF109811CDC3}"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B235874-7C41-42B8-981B-1F3BA82ED97B}" type="datetimeFigureOut">
              <a:rPr lang="tr-TR" smtClean="0"/>
              <a:t>18.02.2016</a:t>
            </a:fld>
            <a:endParaRPr lang="tr-T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52869A1-C784-4D13-9720-7781CBEE7169}" type="slidenum">
              <a:rPr lang="tr-TR" smtClean="0"/>
              <a:t>‹#›</a:t>
            </a:fld>
            <a:endParaRPr lang="tr-TR"/>
          </a:p>
        </p:txBody>
      </p:sp>
    </p:spTree>
    <p:extLst>
      <p:ext uri="{BB962C8B-B14F-4D97-AF65-F5344CB8AC3E}">
        <p14:creationId xmlns:p14="http://schemas.microsoft.com/office/powerpoint/2010/main" val="1410213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A054160-BEF0-4E6A-952C-DD126354697D}" type="slidenum">
              <a:rPr lang="en-US"/>
              <a:pPr>
                <a:defRPr/>
              </a:pPr>
              <a:t>‹#›</a:t>
            </a:fld>
            <a:endParaRPr lang="en-US"/>
          </a:p>
        </p:txBody>
      </p:sp>
    </p:spTree>
    <p:extLst>
      <p:ext uri="{BB962C8B-B14F-4D97-AF65-F5344CB8AC3E}">
        <p14:creationId xmlns:p14="http://schemas.microsoft.com/office/powerpoint/2010/main" val="17471874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9177" name="Group 25"/>
          <p:cNvGrpSpPr>
            <a:grpSpLocks/>
          </p:cNvGrpSpPr>
          <p:nvPr userDrawn="1"/>
        </p:nvGrpSpPr>
        <p:grpSpPr bwMode="auto">
          <a:xfrm>
            <a:off x="0" y="1447800"/>
            <a:ext cx="9144000" cy="5410200"/>
            <a:chOff x="0" y="1152"/>
            <a:chExt cx="5760" cy="3168"/>
          </a:xfrm>
        </p:grpSpPr>
        <p:sp>
          <p:nvSpPr>
            <p:cNvPr id="49178" name="Freeform 26"/>
            <p:cNvSpPr>
              <a:spLocks/>
            </p:cNvSpPr>
            <p:nvPr userDrawn="1"/>
          </p:nvSpPr>
          <p:spPr bwMode="gray">
            <a:xfrm>
              <a:off x="0" y="1280"/>
              <a:ext cx="5760" cy="3040"/>
            </a:xfrm>
            <a:custGeom>
              <a:avLst/>
              <a:gdLst>
                <a:gd name="T0" fmla="*/ 5760 w 5760"/>
                <a:gd name="T1" fmla="*/ 0 h 3040"/>
                <a:gd name="T2" fmla="*/ 0 w 5760"/>
                <a:gd name="T3" fmla="*/ 677 h 3040"/>
                <a:gd name="T4" fmla="*/ 0 w 5760"/>
                <a:gd name="T5" fmla="*/ 782 h 3040"/>
                <a:gd name="T6" fmla="*/ 0 w 5760"/>
                <a:gd name="T7" fmla="*/ 3040 h 3040"/>
                <a:gd name="T8" fmla="*/ 2264 w 5760"/>
                <a:gd name="T9" fmla="*/ 3040 h 3040"/>
                <a:gd name="T10" fmla="*/ 5760 w 5760"/>
                <a:gd name="T11" fmla="*/ 448 h 3040"/>
                <a:gd name="T12" fmla="*/ 5760 w 5760"/>
                <a:gd name="T13" fmla="*/ 0 h 3040"/>
              </a:gdLst>
              <a:ahLst/>
              <a:cxnLst>
                <a:cxn ang="0">
                  <a:pos x="T0" y="T1"/>
                </a:cxn>
                <a:cxn ang="0">
                  <a:pos x="T2" y="T3"/>
                </a:cxn>
                <a:cxn ang="0">
                  <a:pos x="T4" y="T5"/>
                </a:cxn>
                <a:cxn ang="0">
                  <a:pos x="T6" y="T7"/>
                </a:cxn>
                <a:cxn ang="0">
                  <a:pos x="T8" y="T9"/>
                </a:cxn>
                <a:cxn ang="0">
                  <a:pos x="T10" y="T11"/>
                </a:cxn>
                <a:cxn ang="0">
                  <a:pos x="T12" y="T13"/>
                </a:cxn>
              </a:cxnLst>
              <a:rect l="0" t="0" r="r" b="b"/>
              <a:pathLst>
                <a:path w="5760" h="3040">
                  <a:moveTo>
                    <a:pt x="5760" y="0"/>
                  </a:moveTo>
                  <a:lnTo>
                    <a:pt x="0" y="677"/>
                  </a:lnTo>
                  <a:lnTo>
                    <a:pt x="0" y="782"/>
                  </a:lnTo>
                  <a:lnTo>
                    <a:pt x="0" y="3040"/>
                  </a:lnTo>
                  <a:lnTo>
                    <a:pt x="2264" y="3040"/>
                  </a:lnTo>
                  <a:lnTo>
                    <a:pt x="5760" y="448"/>
                  </a:lnTo>
                  <a:lnTo>
                    <a:pt x="5760" y="0"/>
                  </a:lnTo>
                  <a:close/>
                </a:path>
              </a:pathLst>
            </a:custGeom>
            <a:solidFill>
              <a:schemeClr val="bg2">
                <a:alpha val="10001"/>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79" name="Freeform 27"/>
            <p:cNvSpPr>
              <a:spLocks/>
            </p:cNvSpPr>
            <p:nvPr userDrawn="1"/>
          </p:nvSpPr>
          <p:spPr bwMode="gray">
            <a:xfrm>
              <a:off x="4016" y="1936"/>
              <a:ext cx="1744" cy="2384"/>
            </a:xfrm>
            <a:custGeom>
              <a:avLst/>
              <a:gdLst>
                <a:gd name="T0" fmla="*/ 1744 w 1744"/>
                <a:gd name="T1" fmla="*/ 0 h 2384"/>
                <a:gd name="T2" fmla="*/ 0 w 1744"/>
                <a:gd name="T3" fmla="*/ 2384 h 2384"/>
                <a:gd name="T4" fmla="*/ 1744 w 1744"/>
                <a:gd name="T5" fmla="*/ 2384 h 2384"/>
                <a:gd name="T6" fmla="*/ 1744 w 1744"/>
                <a:gd name="T7" fmla="*/ 0 h 2384"/>
              </a:gdLst>
              <a:ahLst/>
              <a:cxnLst>
                <a:cxn ang="0">
                  <a:pos x="T0" y="T1"/>
                </a:cxn>
                <a:cxn ang="0">
                  <a:pos x="T2" y="T3"/>
                </a:cxn>
                <a:cxn ang="0">
                  <a:pos x="T4" y="T5"/>
                </a:cxn>
                <a:cxn ang="0">
                  <a:pos x="T6" y="T7"/>
                </a:cxn>
              </a:cxnLst>
              <a:rect l="0" t="0" r="r" b="b"/>
              <a:pathLst>
                <a:path w="1744" h="2384">
                  <a:moveTo>
                    <a:pt x="1744" y="0"/>
                  </a:moveTo>
                  <a:lnTo>
                    <a:pt x="0" y="2384"/>
                  </a:lnTo>
                  <a:lnTo>
                    <a:pt x="1744" y="2384"/>
                  </a:lnTo>
                  <a:lnTo>
                    <a:pt x="1744" y="0"/>
                  </a:lnTo>
                  <a:close/>
                </a:path>
              </a:pathLst>
            </a:custGeom>
            <a:solidFill>
              <a:schemeClr val="bg2">
                <a:alpha val="2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49180" name="Group 28"/>
            <p:cNvGrpSpPr>
              <a:grpSpLocks/>
            </p:cNvGrpSpPr>
            <p:nvPr userDrawn="1"/>
          </p:nvGrpSpPr>
          <p:grpSpPr bwMode="auto">
            <a:xfrm flipH="1">
              <a:off x="0" y="1152"/>
              <a:ext cx="5760" cy="268"/>
              <a:chOff x="0" y="1216"/>
              <a:chExt cx="5760" cy="911"/>
            </a:xfrm>
          </p:grpSpPr>
          <p:sp>
            <p:nvSpPr>
              <p:cNvPr id="49181" name="Freeform 29"/>
              <p:cNvSpPr>
                <a:spLocks/>
              </p:cNvSpPr>
              <p:nvPr userDrawn="1"/>
            </p:nvSpPr>
            <p:spPr bwMode="gray">
              <a:xfrm>
                <a:off x="0" y="1226"/>
                <a:ext cx="5760" cy="395"/>
              </a:xfrm>
              <a:custGeom>
                <a:avLst/>
                <a:gdLst>
                  <a:gd name="T0" fmla="*/ 5754 w 5760"/>
                  <a:gd name="T1" fmla="*/ 159 h 395"/>
                  <a:gd name="T2" fmla="*/ 5760 w 5760"/>
                  <a:gd name="T3" fmla="*/ 395 h 395"/>
                  <a:gd name="T4" fmla="*/ 0 w 5760"/>
                  <a:gd name="T5" fmla="*/ 0 h 395"/>
                  <a:gd name="T6" fmla="*/ 5754 w 5760"/>
                  <a:gd name="T7" fmla="*/ 159 h 395"/>
                </a:gdLst>
                <a:ahLst/>
                <a:cxnLst>
                  <a:cxn ang="0">
                    <a:pos x="T0" y="T1"/>
                  </a:cxn>
                  <a:cxn ang="0">
                    <a:pos x="T2" y="T3"/>
                  </a:cxn>
                  <a:cxn ang="0">
                    <a:pos x="T4" y="T5"/>
                  </a:cxn>
                  <a:cxn ang="0">
                    <a:pos x="T6" y="T7"/>
                  </a:cxn>
                </a:cxnLst>
                <a:rect l="0" t="0" r="r" b="b"/>
                <a:pathLst>
                  <a:path w="5760" h="395">
                    <a:moveTo>
                      <a:pt x="5754" y="159"/>
                    </a:moveTo>
                    <a:lnTo>
                      <a:pt x="5760" y="395"/>
                    </a:lnTo>
                    <a:lnTo>
                      <a:pt x="0" y="0"/>
                    </a:lnTo>
                    <a:lnTo>
                      <a:pt x="5754" y="159"/>
                    </a:lnTo>
                    <a:close/>
                  </a:path>
                </a:pathLst>
              </a:custGeom>
              <a:solidFill>
                <a:schemeClr val="bg2">
                  <a:alpha val="10001"/>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82" name="Freeform 30"/>
              <p:cNvSpPr>
                <a:spLocks/>
              </p:cNvSpPr>
              <p:nvPr userDrawn="1"/>
            </p:nvSpPr>
            <p:spPr bwMode="gray">
              <a:xfrm>
                <a:off x="6" y="1216"/>
                <a:ext cx="5754" cy="911"/>
              </a:xfrm>
              <a:custGeom>
                <a:avLst/>
                <a:gdLst>
                  <a:gd name="T0" fmla="*/ 0 w 5754"/>
                  <a:gd name="T1" fmla="*/ 0 h 911"/>
                  <a:gd name="T2" fmla="*/ 5754 w 5754"/>
                  <a:gd name="T3" fmla="*/ 911 h 911"/>
                  <a:gd name="T4" fmla="*/ 5754 w 5754"/>
                  <a:gd name="T5" fmla="*/ 337 h 911"/>
                  <a:gd name="T6" fmla="*/ 0 w 5754"/>
                  <a:gd name="T7" fmla="*/ 0 h 911"/>
                </a:gdLst>
                <a:ahLst/>
                <a:cxnLst>
                  <a:cxn ang="0">
                    <a:pos x="T0" y="T1"/>
                  </a:cxn>
                  <a:cxn ang="0">
                    <a:pos x="T2" y="T3"/>
                  </a:cxn>
                  <a:cxn ang="0">
                    <a:pos x="T4" y="T5"/>
                  </a:cxn>
                  <a:cxn ang="0">
                    <a:pos x="T6" y="T7"/>
                  </a:cxn>
                </a:cxnLst>
                <a:rect l="0" t="0" r="r" b="b"/>
                <a:pathLst>
                  <a:path w="5754" h="911">
                    <a:moveTo>
                      <a:pt x="0" y="0"/>
                    </a:moveTo>
                    <a:lnTo>
                      <a:pt x="5754" y="911"/>
                    </a:lnTo>
                    <a:lnTo>
                      <a:pt x="5754" y="337"/>
                    </a:lnTo>
                    <a:lnTo>
                      <a:pt x="0" y="0"/>
                    </a:lnTo>
                    <a:close/>
                  </a:path>
                </a:pathLst>
              </a:custGeom>
              <a:solidFill>
                <a:schemeClr val="bg2">
                  <a:alpha val="10001"/>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sp>
          <p:nvSpPr>
            <p:cNvPr id="49183" name="Freeform 31"/>
            <p:cNvSpPr>
              <a:spLocks/>
            </p:cNvSpPr>
            <p:nvPr userDrawn="1"/>
          </p:nvSpPr>
          <p:spPr bwMode="gray">
            <a:xfrm>
              <a:off x="0" y="1152"/>
              <a:ext cx="5760" cy="1312"/>
            </a:xfrm>
            <a:custGeom>
              <a:avLst/>
              <a:gdLst>
                <a:gd name="T0" fmla="*/ 5760 w 5760"/>
                <a:gd name="T1" fmla="*/ 56 h 1312"/>
                <a:gd name="T2" fmla="*/ 0 w 5760"/>
                <a:gd name="T3" fmla="*/ 1312 h 1312"/>
                <a:gd name="T4" fmla="*/ 0 w 5760"/>
                <a:gd name="T5" fmla="*/ 378 h 1312"/>
                <a:gd name="T6" fmla="*/ 5760 w 5760"/>
                <a:gd name="T7" fmla="*/ 0 h 1312"/>
                <a:gd name="T8" fmla="*/ 5760 w 5760"/>
                <a:gd name="T9" fmla="*/ 56 h 1312"/>
              </a:gdLst>
              <a:ahLst/>
              <a:cxnLst>
                <a:cxn ang="0">
                  <a:pos x="T0" y="T1"/>
                </a:cxn>
                <a:cxn ang="0">
                  <a:pos x="T2" y="T3"/>
                </a:cxn>
                <a:cxn ang="0">
                  <a:pos x="T4" y="T5"/>
                </a:cxn>
                <a:cxn ang="0">
                  <a:pos x="T6" y="T7"/>
                </a:cxn>
                <a:cxn ang="0">
                  <a:pos x="T8" y="T9"/>
                </a:cxn>
              </a:cxnLst>
              <a:rect l="0" t="0" r="r" b="b"/>
              <a:pathLst>
                <a:path w="5760" h="1312">
                  <a:moveTo>
                    <a:pt x="5760" y="56"/>
                  </a:moveTo>
                  <a:lnTo>
                    <a:pt x="0" y="1312"/>
                  </a:lnTo>
                  <a:lnTo>
                    <a:pt x="0" y="378"/>
                  </a:lnTo>
                  <a:lnTo>
                    <a:pt x="5760" y="0"/>
                  </a:lnTo>
                  <a:lnTo>
                    <a:pt x="5760" y="56"/>
                  </a:lnTo>
                  <a:close/>
                </a:path>
              </a:pathLst>
            </a:custGeom>
            <a:solidFill>
              <a:schemeClr val="bg2">
                <a:alpha val="14999"/>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84" name="Freeform 32"/>
            <p:cNvSpPr>
              <a:spLocks/>
            </p:cNvSpPr>
            <p:nvPr userDrawn="1"/>
          </p:nvSpPr>
          <p:spPr bwMode="gray">
            <a:xfrm flipH="1">
              <a:off x="0" y="1157"/>
              <a:ext cx="5760" cy="610"/>
            </a:xfrm>
            <a:custGeom>
              <a:avLst/>
              <a:gdLst>
                <a:gd name="T0" fmla="*/ 0 w 5760"/>
                <a:gd name="T1" fmla="*/ 0 h 2077"/>
                <a:gd name="T2" fmla="*/ 5752 w 5760"/>
                <a:gd name="T3" fmla="*/ 734 h 2077"/>
                <a:gd name="T4" fmla="*/ 5760 w 5760"/>
                <a:gd name="T5" fmla="*/ 2077 h 2077"/>
                <a:gd name="T6" fmla="*/ 0 w 5760"/>
                <a:gd name="T7" fmla="*/ 62 h 2077"/>
                <a:gd name="T8" fmla="*/ 0 w 5760"/>
                <a:gd name="T9" fmla="*/ 0 h 2077"/>
              </a:gdLst>
              <a:ahLst/>
              <a:cxnLst>
                <a:cxn ang="0">
                  <a:pos x="T0" y="T1"/>
                </a:cxn>
                <a:cxn ang="0">
                  <a:pos x="T2" y="T3"/>
                </a:cxn>
                <a:cxn ang="0">
                  <a:pos x="T4" y="T5"/>
                </a:cxn>
                <a:cxn ang="0">
                  <a:pos x="T6" y="T7"/>
                </a:cxn>
                <a:cxn ang="0">
                  <a:pos x="T8" y="T9"/>
                </a:cxn>
              </a:cxnLst>
              <a:rect l="0" t="0" r="r" b="b"/>
              <a:pathLst>
                <a:path w="5760" h="2077">
                  <a:moveTo>
                    <a:pt x="0" y="0"/>
                  </a:moveTo>
                  <a:lnTo>
                    <a:pt x="5752" y="734"/>
                  </a:lnTo>
                  <a:lnTo>
                    <a:pt x="5760" y="2077"/>
                  </a:lnTo>
                  <a:lnTo>
                    <a:pt x="0" y="62"/>
                  </a:lnTo>
                  <a:lnTo>
                    <a:pt x="0" y="0"/>
                  </a:lnTo>
                  <a:close/>
                </a:path>
              </a:pathLst>
            </a:custGeom>
            <a:solidFill>
              <a:schemeClr val="bg2">
                <a:alpha val="14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pic>
        <p:nvPicPr>
          <p:cNvPr id="49185" name="Picture 33" descr="7"/>
          <p:cNvPicPr>
            <a:picLocks noChangeAspect="1" noChangeArrowheads="1"/>
          </p:cNvPicPr>
          <p:nvPr userDrawn="1"/>
        </p:nvPicPr>
        <p:blipFill>
          <a:blip r:embed="rId2">
            <a:extLst>
              <a:ext uri="{28A0092B-C50C-407E-A947-70E740481C1C}">
                <a14:useLocalDpi xmlns:a14="http://schemas.microsoft.com/office/drawing/2010/main" val="0"/>
              </a:ext>
            </a:extLst>
          </a:blip>
          <a:srcRect l="5385" r="17516" b="21506"/>
          <a:stretch>
            <a:fillRect/>
          </a:stretch>
        </p:blipFill>
        <p:spPr bwMode="gray">
          <a:xfrm rot="-355085">
            <a:off x="3873500" y="2209800"/>
            <a:ext cx="4662488" cy="1812925"/>
          </a:xfrm>
          <a:prstGeom prst="rect">
            <a:avLst/>
          </a:prstGeom>
          <a:noFill/>
          <a:extLst>
            <a:ext uri="{909E8E84-426E-40DD-AFC4-6F175D3DCCD1}">
              <a14:hiddenFill xmlns:a14="http://schemas.microsoft.com/office/drawing/2010/main">
                <a:solidFill>
                  <a:srgbClr val="FFFFFF"/>
                </a:solidFill>
              </a14:hiddenFill>
            </a:ext>
          </a:extLst>
        </p:spPr>
      </p:pic>
      <p:pic>
        <p:nvPicPr>
          <p:cNvPr id="49186" name="Picture 34" descr="7"/>
          <p:cNvPicPr>
            <a:picLocks noChangeAspect="1" noChangeArrowheads="1"/>
          </p:cNvPicPr>
          <p:nvPr userDrawn="1"/>
        </p:nvPicPr>
        <p:blipFill>
          <a:blip r:embed="rId2">
            <a:extLst>
              <a:ext uri="{28A0092B-C50C-407E-A947-70E740481C1C}">
                <a14:useLocalDpi xmlns:a14="http://schemas.microsoft.com/office/drawing/2010/main" val="0"/>
              </a:ext>
            </a:extLst>
          </a:blip>
          <a:srcRect l="-4071" r="51070"/>
          <a:stretch>
            <a:fillRect/>
          </a:stretch>
        </p:blipFill>
        <p:spPr bwMode="gray">
          <a:xfrm>
            <a:off x="8153400" y="1482725"/>
            <a:ext cx="990600" cy="682625"/>
          </a:xfrm>
          <a:prstGeom prst="rect">
            <a:avLst/>
          </a:prstGeom>
          <a:noFill/>
          <a:extLst>
            <a:ext uri="{909E8E84-426E-40DD-AFC4-6F175D3DCCD1}">
              <a14:hiddenFill xmlns:a14="http://schemas.microsoft.com/office/drawing/2010/main">
                <a:solidFill>
                  <a:srgbClr val="FFFFFF"/>
                </a:solidFill>
              </a14:hiddenFill>
            </a:ext>
          </a:extLst>
        </p:spPr>
      </p:pic>
      <p:grpSp>
        <p:nvGrpSpPr>
          <p:cNvPr id="49187" name="Group 35"/>
          <p:cNvGrpSpPr>
            <a:grpSpLocks/>
          </p:cNvGrpSpPr>
          <p:nvPr userDrawn="1"/>
        </p:nvGrpSpPr>
        <p:grpSpPr bwMode="auto">
          <a:xfrm>
            <a:off x="7551738" y="471488"/>
            <a:ext cx="1592262" cy="1236662"/>
            <a:chOff x="4757" y="297"/>
            <a:chExt cx="1003" cy="779"/>
          </a:xfrm>
        </p:grpSpPr>
        <p:sp>
          <p:nvSpPr>
            <p:cNvPr id="49188" name="Freeform 36"/>
            <p:cNvSpPr>
              <a:spLocks/>
            </p:cNvSpPr>
            <p:nvPr userDrawn="1"/>
          </p:nvSpPr>
          <p:spPr bwMode="gray">
            <a:xfrm>
              <a:off x="4767" y="297"/>
              <a:ext cx="993" cy="772"/>
            </a:xfrm>
            <a:custGeom>
              <a:avLst/>
              <a:gdLst>
                <a:gd name="T0" fmla="*/ 993 w 993"/>
                <a:gd name="T1" fmla="*/ 503 h 772"/>
                <a:gd name="T2" fmla="*/ 648 w 993"/>
                <a:gd name="T3" fmla="*/ 84 h 772"/>
                <a:gd name="T4" fmla="*/ 143 w 993"/>
                <a:gd name="T5" fmla="*/ 1 h 772"/>
                <a:gd name="T6" fmla="*/ 0 w 993"/>
                <a:gd name="T7" fmla="*/ 54 h 772"/>
                <a:gd name="T8" fmla="*/ 881 w 993"/>
                <a:gd name="T9" fmla="*/ 752 h 772"/>
                <a:gd name="T10" fmla="*/ 993 w 993"/>
                <a:gd name="T11" fmla="*/ 772 h 772"/>
                <a:gd name="T12" fmla="*/ 993 w 993"/>
                <a:gd name="T13" fmla="*/ 503 h 772"/>
              </a:gdLst>
              <a:ahLst/>
              <a:cxnLst>
                <a:cxn ang="0">
                  <a:pos x="T0" y="T1"/>
                </a:cxn>
                <a:cxn ang="0">
                  <a:pos x="T2" y="T3"/>
                </a:cxn>
                <a:cxn ang="0">
                  <a:pos x="T4" y="T5"/>
                </a:cxn>
                <a:cxn ang="0">
                  <a:pos x="T6" y="T7"/>
                </a:cxn>
                <a:cxn ang="0">
                  <a:pos x="T8" y="T9"/>
                </a:cxn>
                <a:cxn ang="0">
                  <a:pos x="T10" y="T11"/>
                </a:cxn>
                <a:cxn ang="0">
                  <a:pos x="T12" y="T13"/>
                </a:cxn>
              </a:cxnLst>
              <a:rect l="0" t="0" r="r" b="b"/>
              <a:pathLst>
                <a:path w="993" h="772">
                  <a:moveTo>
                    <a:pt x="993" y="503"/>
                  </a:moveTo>
                  <a:cubicBezTo>
                    <a:pt x="934" y="361"/>
                    <a:pt x="785" y="92"/>
                    <a:pt x="648" y="84"/>
                  </a:cubicBezTo>
                  <a:cubicBezTo>
                    <a:pt x="648" y="84"/>
                    <a:pt x="392" y="40"/>
                    <a:pt x="143" y="1"/>
                  </a:cubicBezTo>
                  <a:cubicBezTo>
                    <a:pt x="144" y="0"/>
                    <a:pt x="56" y="14"/>
                    <a:pt x="0" y="54"/>
                  </a:cubicBezTo>
                  <a:cubicBezTo>
                    <a:pt x="615" y="129"/>
                    <a:pt x="709" y="683"/>
                    <a:pt x="881" y="752"/>
                  </a:cubicBezTo>
                  <a:lnTo>
                    <a:pt x="993" y="772"/>
                  </a:lnTo>
                  <a:lnTo>
                    <a:pt x="993" y="503"/>
                  </a:lnTo>
                  <a:close/>
                </a:path>
              </a:pathLst>
            </a:custGeom>
            <a:gradFill rotWithShape="1">
              <a:gsLst>
                <a:gs pos="0">
                  <a:schemeClr val="tx2"/>
                </a:gs>
                <a:gs pos="100000">
                  <a:schemeClr val="accent1"/>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189" name="Freeform 37"/>
            <p:cNvSpPr>
              <a:spLocks/>
            </p:cNvSpPr>
            <p:nvPr userDrawn="1"/>
          </p:nvSpPr>
          <p:spPr bwMode="gray">
            <a:xfrm>
              <a:off x="4757" y="303"/>
              <a:ext cx="1002" cy="773"/>
            </a:xfrm>
            <a:custGeom>
              <a:avLst/>
              <a:gdLst>
                <a:gd name="T0" fmla="*/ 1002 w 1002"/>
                <a:gd name="T1" fmla="*/ 521 h 773"/>
                <a:gd name="T2" fmla="*/ 648 w 1002"/>
                <a:gd name="T3" fmla="*/ 84 h 773"/>
                <a:gd name="T4" fmla="*/ 143 w 1002"/>
                <a:gd name="T5" fmla="*/ 1 h 773"/>
                <a:gd name="T6" fmla="*/ 0 w 1002"/>
                <a:gd name="T7" fmla="*/ 54 h 773"/>
                <a:gd name="T8" fmla="*/ 881 w 1002"/>
                <a:gd name="T9" fmla="*/ 752 h 773"/>
                <a:gd name="T10" fmla="*/ 1002 w 1002"/>
                <a:gd name="T11" fmla="*/ 773 h 773"/>
                <a:gd name="T12" fmla="*/ 1002 w 1002"/>
                <a:gd name="T13" fmla="*/ 521 h 773"/>
              </a:gdLst>
              <a:ahLst/>
              <a:cxnLst>
                <a:cxn ang="0">
                  <a:pos x="T0" y="T1"/>
                </a:cxn>
                <a:cxn ang="0">
                  <a:pos x="T2" y="T3"/>
                </a:cxn>
                <a:cxn ang="0">
                  <a:pos x="T4" y="T5"/>
                </a:cxn>
                <a:cxn ang="0">
                  <a:pos x="T6" y="T7"/>
                </a:cxn>
                <a:cxn ang="0">
                  <a:pos x="T8" y="T9"/>
                </a:cxn>
                <a:cxn ang="0">
                  <a:pos x="T10" y="T11"/>
                </a:cxn>
                <a:cxn ang="0">
                  <a:pos x="T12" y="T13"/>
                </a:cxn>
              </a:cxnLst>
              <a:rect l="0" t="0" r="r" b="b"/>
              <a:pathLst>
                <a:path w="1002" h="773">
                  <a:moveTo>
                    <a:pt x="1002" y="521"/>
                  </a:moveTo>
                  <a:cubicBezTo>
                    <a:pt x="943" y="379"/>
                    <a:pt x="785" y="92"/>
                    <a:pt x="648" y="84"/>
                  </a:cubicBezTo>
                  <a:cubicBezTo>
                    <a:pt x="648" y="84"/>
                    <a:pt x="392" y="40"/>
                    <a:pt x="143" y="1"/>
                  </a:cubicBezTo>
                  <a:cubicBezTo>
                    <a:pt x="144" y="0"/>
                    <a:pt x="56" y="14"/>
                    <a:pt x="0" y="54"/>
                  </a:cubicBezTo>
                  <a:cubicBezTo>
                    <a:pt x="615" y="129"/>
                    <a:pt x="709" y="683"/>
                    <a:pt x="881" y="752"/>
                  </a:cubicBezTo>
                  <a:lnTo>
                    <a:pt x="1002" y="773"/>
                  </a:lnTo>
                  <a:lnTo>
                    <a:pt x="1002" y="521"/>
                  </a:lnTo>
                  <a:close/>
                </a:path>
              </a:pathLst>
            </a:custGeom>
            <a:gradFill rotWithShape="1">
              <a:gsLst>
                <a:gs pos="0">
                  <a:schemeClr val="accent2">
                    <a:gamma/>
                    <a:shade val="66667"/>
                    <a:invGamma/>
                  </a:schemeClr>
                </a:gs>
                <a:gs pos="50000">
                  <a:schemeClr val="accent2"/>
                </a:gs>
                <a:gs pos="100000">
                  <a:schemeClr val="accent2">
                    <a:gamma/>
                    <a:shade val="66667"/>
                    <a:invGamma/>
                  </a:schemeClr>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sp>
        <p:nvSpPr>
          <p:cNvPr id="49190" name="Rectangle 38"/>
          <p:cNvSpPr>
            <a:spLocks noGrp="1" noChangeArrowheads="1"/>
          </p:cNvSpPr>
          <p:nvPr>
            <p:ph type="dt" sz="half" idx="2"/>
          </p:nvPr>
        </p:nvSpPr>
        <p:spPr>
          <a:xfrm>
            <a:off x="457200" y="6502400"/>
            <a:ext cx="2133600" cy="244475"/>
          </a:xfrm>
        </p:spPr>
        <p:txBody>
          <a:bodyPr/>
          <a:lstStyle>
            <a:lvl1pPr>
              <a:defRPr/>
            </a:lvl1pPr>
          </a:lstStyle>
          <a:p>
            <a:fld id="{B556D9ED-B17A-459A-905A-95A2B865BAF4}" type="datetimeFigureOut">
              <a:rPr lang="en-US" altLang="tr-TR"/>
              <a:pPr/>
              <a:t>2/18/2016</a:t>
            </a:fld>
            <a:endParaRPr lang="en-US" altLang="tr-TR"/>
          </a:p>
        </p:txBody>
      </p:sp>
      <p:sp>
        <p:nvSpPr>
          <p:cNvPr id="49191" name="Rectangle 39"/>
          <p:cNvSpPr>
            <a:spLocks noGrp="1" noChangeArrowheads="1"/>
          </p:cNvSpPr>
          <p:nvPr>
            <p:ph type="ftr" sz="quarter" idx="3"/>
          </p:nvPr>
        </p:nvSpPr>
        <p:spPr bwMode="auto">
          <a:xfrm>
            <a:off x="3124200" y="6502400"/>
            <a:ext cx="2895600" cy="2444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tr-TR"/>
          </a:p>
        </p:txBody>
      </p:sp>
      <p:sp>
        <p:nvSpPr>
          <p:cNvPr id="49192" name="Rectangle 40"/>
          <p:cNvSpPr>
            <a:spLocks noGrp="1" noChangeArrowheads="1"/>
          </p:cNvSpPr>
          <p:nvPr>
            <p:ph type="sldNum" sz="quarter" idx="4"/>
          </p:nvPr>
        </p:nvSpPr>
        <p:spPr>
          <a:xfrm>
            <a:off x="6553200" y="6502400"/>
            <a:ext cx="2133600" cy="244475"/>
          </a:xfrm>
        </p:spPr>
        <p:txBody>
          <a:bodyPr/>
          <a:lstStyle>
            <a:lvl1pPr>
              <a:defRPr/>
            </a:lvl1pPr>
          </a:lstStyle>
          <a:p>
            <a:fld id="{B91D4B86-EE34-4CDC-9CBD-F5D88A57ECFF}" type="slidenum">
              <a:rPr lang="en-US" altLang="tr-TR"/>
              <a:pPr/>
              <a:t>‹#›</a:t>
            </a:fld>
            <a:endParaRPr lang="en-US" altLang="tr-TR"/>
          </a:p>
        </p:txBody>
      </p:sp>
      <p:grpSp>
        <p:nvGrpSpPr>
          <p:cNvPr id="49196" name="Group 44"/>
          <p:cNvGrpSpPr>
            <a:grpSpLocks/>
          </p:cNvGrpSpPr>
          <p:nvPr userDrawn="1"/>
        </p:nvGrpSpPr>
        <p:grpSpPr bwMode="auto">
          <a:xfrm>
            <a:off x="5475288" y="469900"/>
            <a:ext cx="3144837" cy="2640013"/>
            <a:chOff x="3449" y="296"/>
            <a:chExt cx="1981" cy="1663"/>
          </a:xfrm>
        </p:grpSpPr>
        <p:sp>
          <p:nvSpPr>
            <p:cNvPr id="49197" name="Freeform 45"/>
            <p:cNvSpPr>
              <a:spLocks/>
            </p:cNvSpPr>
            <p:nvPr userDrawn="1"/>
          </p:nvSpPr>
          <p:spPr bwMode="gray">
            <a:xfrm>
              <a:off x="3483" y="302"/>
              <a:ext cx="1947" cy="1657"/>
            </a:xfrm>
            <a:custGeom>
              <a:avLst/>
              <a:gdLst>
                <a:gd name="T0" fmla="*/ 1947 w 1947"/>
                <a:gd name="T1" fmla="*/ 86 h 1657"/>
                <a:gd name="T2" fmla="*/ 1459 w 1947"/>
                <a:gd name="T3" fmla="*/ 0 h 1657"/>
                <a:gd name="T4" fmla="*/ 0 w 1947"/>
                <a:gd name="T5" fmla="*/ 1454 h 1657"/>
                <a:gd name="T6" fmla="*/ 43 w 1947"/>
                <a:gd name="T7" fmla="*/ 1497 h 1657"/>
                <a:gd name="T8" fmla="*/ 731 w 1947"/>
                <a:gd name="T9" fmla="*/ 1647 h 1657"/>
                <a:gd name="T10" fmla="*/ 1947 w 1947"/>
                <a:gd name="T11" fmla="*/ 86 h 1657"/>
              </a:gdLst>
              <a:ahLst/>
              <a:cxnLst>
                <a:cxn ang="0">
                  <a:pos x="T0" y="T1"/>
                </a:cxn>
                <a:cxn ang="0">
                  <a:pos x="T2" y="T3"/>
                </a:cxn>
                <a:cxn ang="0">
                  <a:pos x="T4" y="T5"/>
                </a:cxn>
                <a:cxn ang="0">
                  <a:pos x="T6" y="T7"/>
                </a:cxn>
                <a:cxn ang="0">
                  <a:pos x="T8" y="T9"/>
                </a:cxn>
                <a:cxn ang="0">
                  <a:pos x="T10" y="T11"/>
                </a:cxn>
              </a:cxnLst>
              <a:rect l="0" t="0" r="r" b="b"/>
              <a:pathLst>
                <a:path w="1947" h="1657">
                  <a:moveTo>
                    <a:pt x="1947" y="86"/>
                  </a:moveTo>
                  <a:cubicBezTo>
                    <a:pt x="1947" y="86"/>
                    <a:pt x="1618" y="29"/>
                    <a:pt x="1459" y="0"/>
                  </a:cubicBezTo>
                  <a:cubicBezTo>
                    <a:pt x="838" y="101"/>
                    <a:pt x="836" y="1527"/>
                    <a:pt x="0" y="1454"/>
                  </a:cubicBezTo>
                  <a:cubicBezTo>
                    <a:pt x="48" y="1512"/>
                    <a:pt x="42" y="1494"/>
                    <a:pt x="43" y="1497"/>
                  </a:cubicBezTo>
                  <a:cubicBezTo>
                    <a:pt x="464" y="1574"/>
                    <a:pt x="731" y="1647"/>
                    <a:pt x="731" y="1647"/>
                  </a:cubicBezTo>
                  <a:cubicBezTo>
                    <a:pt x="1152" y="1657"/>
                    <a:pt x="1262" y="137"/>
                    <a:pt x="1947" y="86"/>
                  </a:cubicBezTo>
                  <a:close/>
                </a:path>
              </a:pathLst>
            </a:custGeom>
            <a:gradFill rotWithShape="1">
              <a:gsLst>
                <a:gs pos="0">
                  <a:schemeClr val="accent2"/>
                </a:gs>
                <a:gs pos="50000">
                  <a:schemeClr val="accent2">
                    <a:gamma/>
                    <a:shade val="79216"/>
                    <a:invGamma/>
                  </a:schemeClr>
                </a:gs>
                <a:gs pos="100000">
                  <a:schemeClr val="accent2"/>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a:lstStyle/>
            <a:p>
              <a:endParaRPr lang="tr-TR"/>
            </a:p>
          </p:txBody>
        </p:sp>
        <p:sp>
          <p:nvSpPr>
            <p:cNvPr id="49198" name="Freeform 46"/>
            <p:cNvSpPr>
              <a:spLocks/>
            </p:cNvSpPr>
            <p:nvPr userDrawn="1"/>
          </p:nvSpPr>
          <p:spPr bwMode="gray">
            <a:xfrm>
              <a:off x="3449" y="296"/>
              <a:ext cx="1966" cy="1640"/>
            </a:xfrm>
            <a:custGeom>
              <a:avLst/>
              <a:gdLst>
                <a:gd name="T0" fmla="*/ 1966 w 1966"/>
                <a:gd name="T1" fmla="*/ 82 h 1640"/>
                <a:gd name="T2" fmla="*/ 1471 w 1966"/>
                <a:gd name="T3" fmla="*/ 0 h 1640"/>
                <a:gd name="T4" fmla="*/ 0 w 1966"/>
                <a:gd name="T5" fmla="*/ 1460 h 1640"/>
                <a:gd name="T6" fmla="*/ 43 w 1966"/>
                <a:gd name="T7" fmla="*/ 1503 h 1640"/>
                <a:gd name="T8" fmla="*/ 761 w 1966"/>
                <a:gd name="T9" fmla="*/ 1640 h 1640"/>
                <a:gd name="T10" fmla="*/ 1966 w 1966"/>
                <a:gd name="T11" fmla="*/ 82 h 1640"/>
              </a:gdLst>
              <a:ahLst/>
              <a:cxnLst>
                <a:cxn ang="0">
                  <a:pos x="T0" y="T1"/>
                </a:cxn>
                <a:cxn ang="0">
                  <a:pos x="T2" y="T3"/>
                </a:cxn>
                <a:cxn ang="0">
                  <a:pos x="T4" y="T5"/>
                </a:cxn>
                <a:cxn ang="0">
                  <a:pos x="T6" y="T7"/>
                </a:cxn>
                <a:cxn ang="0">
                  <a:pos x="T8" y="T9"/>
                </a:cxn>
                <a:cxn ang="0">
                  <a:pos x="T10" y="T11"/>
                </a:cxn>
              </a:cxnLst>
              <a:rect l="0" t="0" r="r" b="b"/>
              <a:pathLst>
                <a:path w="1966" h="1640">
                  <a:moveTo>
                    <a:pt x="1966" y="82"/>
                  </a:moveTo>
                  <a:cubicBezTo>
                    <a:pt x="1966" y="82"/>
                    <a:pt x="1630" y="29"/>
                    <a:pt x="1471" y="0"/>
                  </a:cubicBezTo>
                  <a:cubicBezTo>
                    <a:pt x="850" y="101"/>
                    <a:pt x="836" y="1533"/>
                    <a:pt x="0" y="1460"/>
                  </a:cubicBezTo>
                  <a:cubicBezTo>
                    <a:pt x="48" y="1518"/>
                    <a:pt x="42" y="1500"/>
                    <a:pt x="43" y="1503"/>
                  </a:cubicBezTo>
                  <a:cubicBezTo>
                    <a:pt x="464" y="1580"/>
                    <a:pt x="761" y="1640"/>
                    <a:pt x="761" y="1640"/>
                  </a:cubicBezTo>
                  <a:cubicBezTo>
                    <a:pt x="1173" y="1640"/>
                    <a:pt x="1281" y="133"/>
                    <a:pt x="1966" y="82"/>
                  </a:cubicBezTo>
                  <a:close/>
                </a:path>
              </a:pathLst>
            </a:custGeom>
            <a:gradFill rotWithShape="1">
              <a:gsLst>
                <a:gs pos="0">
                  <a:schemeClr val="accent1"/>
                </a:gs>
                <a:gs pos="100000">
                  <a:schemeClr val="tx2"/>
                </a:gs>
              </a:gsLst>
              <a:lin ang="5400000" scaled="1"/>
            </a:gradFill>
            <a:ln>
              <a:noFill/>
            </a:ln>
            <a:effectLst>
              <a:prstShdw prst="shdw17" dist="12700">
                <a:schemeClr val="accent1">
                  <a:gamma/>
                  <a:shade val="60000"/>
                  <a:invGamma/>
                </a:schemeClr>
              </a:prstShdw>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Lst>
          </p:spPr>
          <p:txBody>
            <a:bodyPr/>
            <a:lstStyle/>
            <a:p>
              <a:endParaRPr lang="tr-TR"/>
            </a:p>
          </p:txBody>
        </p:sp>
        <p:sp>
          <p:nvSpPr>
            <p:cNvPr id="49199" name="Freeform 47"/>
            <p:cNvSpPr>
              <a:spLocks/>
            </p:cNvSpPr>
            <p:nvPr userDrawn="1"/>
          </p:nvSpPr>
          <p:spPr bwMode="gray">
            <a:xfrm>
              <a:off x="3449" y="296"/>
              <a:ext cx="1966" cy="1640"/>
            </a:xfrm>
            <a:custGeom>
              <a:avLst/>
              <a:gdLst>
                <a:gd name="T0" fmla="*/ 1966 w 1966"/>
                <a:gd name="T1" fmla="*/ 82 h 1640"/>
                <a:gd name="T2" fmla="*/ 1471 w 1966"/>
                <a:gd name="T3" fmla="*/ 0 h 1640"/>
                <a:gd name="T4" fmla="*/ 0 w 1966"/>
                <a:gd name="T5" fmla="*/ 1460 h 1640"/>
                <a:gd name="T6" fmla="*/ 43 w 1966"/>
                <a:gd name="T7" fmla="*/ 1503 h 1640"/>
                <a:gd name="T8" fmla="*/ 761 w 1966"/>
                <a:gd name="T9" fmla="*/ 1640 h 1640"/>
                <a:gd name="T10" fmla="*/ 1966 w 1966"/>
                <a:gd name="T11" fmla="*/ 82 h 1640"/>
              </a:gdLst>
              <a:ahLst/>
              <a:cxnLst>
                <a:cxn ang="0">
                  <a:pos x="T0" y="T1"/>
                </a:cxn>
                <a:cxn ang="0">
                  <a:pos x="T2" y="T3"/>
                </a:cxn>
                <a:cxn ang="0">
                  <a:pos x="T4" y="T5"/>
                </a:cxn>
                <a:cxn ang="0">
                  <a:pos x="T6" y="T7"/>
                </a:cxn>
                <a:cxn ang="0">
                  <a:pos x="T8" y="T9"/>
                </a:cxn>
                <a:cxn ang="0">
                  <a:pos x="T10" y="T11"/>
                </a:cxn>
              </a:cxnLst>
              <a:rect l="0" t="0" r="r" b="b"/>
              <a:pathLst>
                <a:path w="1966" h="1640">
                  <a:moveTo>
                    <a:pt x="1966" y="82"/>
                  </a:moveTo>
                  <a:cubicBezTo>
                    <a:pt x="1966" y="82"/>
                    <a:pt x="1630" y="29"/>
                    <a:pt x="1471" y="0"/>
                  </a:cubicBezTo>
                  <a:cubicBezTo>
                    <a:pt x="850" y="101"/>
                    <a:pt x="836" y="1533"/>
                    <a:pt x="0" y="1460"/>
                  </a:cubicBezTo>
                  <a:cubicBezTo>
                    <a:pt x="48" y="1518"/>
                    <a:pt x="42" y="1500"/>
                    <a:pt x="43" y="1503"/>
                  </a:cubicBezTo>
                  <a:cubicBezTo>
                    <a:pt x="464" y="1580"/>
                    <a:pt x="761" y="1640"/>
                    <a:pt x="761" y="1640"/>
                  </a:cubicBezTo>
                  <a:cubicBezTo>
                    <a:pt x="1173" y="1640"/>
                    <a:pt x="1281" y="133"/>
                    <a:pt x="1966" y="82"/>
                  </a:cubicBezTo>
                  <a:close/>
                </a:path>
              </a:pathLst>
            </a:custGeom>
            <a:gradFill rotWithShape="1">
              <a:gsLst>
                <a:gs pos="0">
                  <a:schemeClr val="accent1">
                    <a:alpha val="0"/>
                  </a:schemeClr>
                </a:gs>
                <a:gs pos="100000">
                  <a:schemeClr val="accent1">
                    <a:gamma/>
                    <a:shade val="46275"/>
                    <a:invGamma/>
                    <a:alpha val="35001"/>
                  </a:schemeClr>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12700" algn="ctr" rotWithShape="0">
                      <a:schemeClr val="accent1">
                        <a:gamma/>
                        <a:shade val="60000"/>
                        <a:invGamma/>
                      </a:schemeClr>
                    </a:outerShdw>
                  </a:effectLst>
                </a14:hiddenEffects>
              </a:ext>
            </a:extLst>
          </p:spPr>
          <p:txBody>
            <a:bodyPr/>
            <a:lstStyle/>
            <a:p>
              <a:endParaRPr lang="tr-TR"/>
            </a:p>
          </p:txBody>
        </p:sp>
      </p:grpSp>
      <p:grpSp>
        <p:nvGrpSpPr>
          <p:cNvPr id="49200" name="Group 48"/>
          <p:cNvGrpSpPr>
            <a:grpSpLocks/>
          </p:cNvGrpSpPr>
          <p:nvPr userDrawn="1"/>
        </p:nvGrpSpPr>
        <p:grpSpPr bwMode="auto">
          <a:xfrm>
            <a:off x="3530600" y="962025"/>
            <a:ext cx="3162300" cy="2133600"/>
            <a:chOff x="2224" y="606"/>
            <a:chExt cx="1992" cy="1344"/>
          </a:xfrm>
        </p:grpSpPr>
        <p:sp>
          <p:nvSpPr>
            <p:cNvPr id="49201" name="Freeform 49"/>
            <p:cNvSpPr>
              <a:spLocks/>
            </p:cNvSpPr>
            <p:nvPr userDrawn="1"/>
          </p:nvSpPr>
          <p:spPr bwMode="gray">
            <a:xfrm>
              <a:off x="2224" y="606"/>
              <a:ext cx="1992" cy="1334"/>
            </a:xfrm>
            <a:custGeom>
              <a:avLst/>
              <a:gdLst>
                <a:gd name="T0" fmla="*/ 1992 w 1992"/>
                <a:gd name="T1" fmla="*/ 1334 h 1334"/>
                <a:gd name="T2" fmla="*/ 1285 w 1992"/>
                <a:gd name="T3" fmla="*/ 1198 h 1334"/>
                <a:gd name="T4" fmla="*/ 0 w 1992"/>
                <a:gd name="T5" fmla="*/ 78 h 1334"/>
                <a:gd name="T6" fmla="*/ 334 w 1992"/>
                <a:gd name="T7" fmla="*/ 22 h 1334"/>
                <a:gd name="T8" fmla="*/ 1039 w 1992"/>
                <a:gd name="T9" fmla="*/ 154 h 1334"/>
                <a:gd name="T10" fmla="*/ 1992 w 1992"/>
                <a:gd name="T11" fmla="*/ 1334 h 1334"/>
              </a:gdLst>
              <a:ahLst/>
              <a:cxnLst>
                <a:cxn ang="0">
                  <a:pos x="T0" y="T1"/>
                </a:cxn>
                <a:cxn ang="0">
                  <a:pos x="T2" y="T3"/>
                </a:cxn>
                <a:cxn ang="0">
                  <a:pos x="T4" y="T5"/>
                </a:cxn>
                <a:cxn ang="0">
                  <a:pos x="T6" y="T7"/>
                </a:cxn>
                <a:cxn ang="0">
                  <a:pos x="T8" y="T9"/>
                </a:cxn>
                <a:cxn ang="0">
                  <a:pos x="T10" y="T11"/>
                </a:cxn>
              </a:cxnLst>
              <a:rect l="0" t="0" r="r" b="b"/>
              <a:pathLst>
                <a:path w="1992" h="1334">
                  <a:moveTo>
                    <a:pt x="1992" y="1334"/>
                  </a:moveTo>
                  <a:cubicBezTo>
                    <a:pt x="1695" y="1274"/>
                    <a:pt x="1285" y="1198"/>
                    <a:pt x="1285" y="1198"/>
                  </a:cubicBezTo>
                  <a:cubicBezTo>
                    <a:pt x="1081" y="1147"/>
                    <a:pt x="689" y="0"/>
                    <a:pt x="0" y="78"/>
                  </a:cubicBezTo>
                  <a:cubicBezTo>
                    <a:pt x="216" y="28"/>
                    <a:pt x="332" y="17"/>
                    <a:pt x="334" y="22"/>
                  </a:cubicBezTo>
                  <a:cubicBezTo>
                    <a:pt x="626" y="75"/>
                    <a:pt x="1039" y="154"/>
                    <a:pt x="1039" y="154"/>
                  </a:cubicBezTo>
                  <a:cubicBezTo>
                    <a:pt x="1420" y="204"/>
                    <a:pt x="1638" y="1256"/>
                    <a:pt x="1992" y="1334"/>
                  </a:cubicBezTo>
                  <a:close/>
                </a:path>
              </a:pathLst>
            </a:custGeom>
            <a:gradFill rotWithShape="1">
              <a:gsLst>
                <a:gs pos="0">
                  <a:schemeClr val="tx2"/>
                </a:gs>
                <a:gs pos="100000">
                  <a:schemeClr val="accent1"/>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202" name="Freeform 50"/>
            <p:cNvSpPr>
              <a:spLocks/>
            </p:cNvSpPr>
            <p:nvPr userDrawn="1"/>
          </p:nvSpPr>
          <p:spPr bwMode="gray">
            <a:xfrm>
              <a:off x="2228" y="606"/>
              <a:ext cx="1988" cy="1344"/>
            </a:xfrm>
            <a:custGeom>
              <a:avLst/>
              <a:gdLst>
                <a:gd name="T0" fmla="*/ 1988 w 1988"/>
                <a:gd name="T1" fmla="*/ 1344 h 1344"/>
                <a:gd name="T2" fmla="*/ 1255 w 1988"/>
                <a:gd name="T3" fmla="*/ 1198 h 1344"/>
                <a:gd name="T4" fmla="*/ 0 w 1988"/>
                <a:gd name="T5" fmla="*/ 78 h 1344"/>
                <a:gd name="T6" fmla="*/ 296 w 1988"/>
                <a:gd name="T7" fmla="*/ 30 h 1344"/>
                <a:gd name="T8" fmla="*/ 1009 w 1988"/>
                <a:gd name="T9" fmla="*/ 154 h 1344"/>
                <a:gd name="T10" fmla="*/ 1988 w 1988"/>
                <a:gd name="T11" fmla="*/ 1344 h 1344"/>
              </a:gdLst>
              <a:ahLst/>
              <a:cxnLst>
                <a:cxn ang="0">
                  <a:pos x="T0" y="T1"/>
                </a:cxn>
                <a:cxn ang="0">
                  <a:pos x="T2" y="T3"/>
                </a:cxn>
                <a:cxn ang="0">
                  <a:pos x="T4" y="T5"/>
                </a:cxn>
                <a:cxn ang="0">
                  <a:pos x="T6" y="T7"/>
                </a:cxn>
                <a:cxn ang="0">
                  <a:pos x="T8" y="T9"/>
                </a:cxn>
                <a:cxn ang="0">
                  <a:pos x="T10" y="T11"/>
                </a:cxn>
              </a:cxnLst>
              <a:rect l="0" t="0" r="r" b="b"/>
              <a:pathLst>
                <a:path w="1988" h="1344">
                  <a:moveTo>
                    <a:pt x="1988" y="1344"/>
                  </a:moveTo>
                  <a:cubicBezTo>
                    <a:pt x="1691" y="1284"/>
                    <a:pt x="1255" y="1198"/>
                    <a:pt x="1255" y="1198"/>
                  </a:cubicBezTo>
                  <a:cubicBezTo>
                    <a:pt x="1051" y="1147"/>
                    <a:pt x="689" y="0"/>
                    <a:pt x="0" y="78"/>
                  </a:cubicBezTo>
                  <a:cubicBezTo>
                    <a:pt x="216" y="28"/>
                    <a:pt x="294" y="25"/>
                    <a:pt x="296" y="30"/>
                  </a:cubicBezTo>
                  <a:cubicBezTo>
                    <a:pt x="588" y="83"/>
                    <a:pt x="1009" y="154"/>
                    <a:pt x="1009" y="154"/>
                  </a:cubicBezTo>
                  <a:cubicBezTo>
                    <a:pt x="1408" y="207"/>
                    <a:pt x="1630" y="1272"/>
                    <a:pt x="1988" y="1344"/>
                  </a:cubicBezTo>
                  <a:close/>
                </a:path>
              </a:pathLst>
            </a:custGeom>
            <a:gradFill rotWithShape="1">
              <a:gsLst>
                <a:gs pos="0">
                  <a:schemeClr val="accent2">
                    <a:gamma/>
                    <a:shade val="66667"/>
                    <a:invGamma/>
                  </a:schemeClr>
                </a:gs>
                <a:gs pos="50000">
                  <a:schemeClr val="accent2"/>
                </a:gs>
                <a:gs pos="100000">
                  <a:schemeClr val="accent2">
                    <a:gamma/>
                    <a:shade val="66667"/>
                    <a:invGamma/>
                  </a:schemeClr>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grpSp>
        <p:nvGrpSpPr>
          <p:cNvPr id="49203" name="Group 51"/>
          <p:cNvGrpSpPr>
            <a:grpSpLocks/>
          </p:cNvGrpSpPr>
          <p:nvPr userDrawn="1"/>
        </p:nvGrpSpPr>
        <p:grpSpPr bwMode="auto">
          <a:xfrm>
            <a:off x="889000" y="996950"/>
            <a:ext cx="4337050" cy="4168775"/>
            <a:chOff x="560" y="628"/>
            <a:chExt cx="2732" cy="2626"/>
          </a:xfrm>
        </p:grpSpPr>
        <p:sp>
          <p:nvSpPr>
            <p:cNvPr id="49204" name="Freeform 52"/>
            <p:cNvSpPr>
              <a:spLocks/>
            </p:cNvSpPr>
            <p:nvPr userDrawn="1"/>
          </p:nvSpPr>
          <p:spPr bwMode="gray">
            <a:xfrm>
              <a:off x="600" y="632"/>
              <a:ext cx="2692" cy="2622"/>
            </a:xfrm>
            <a:custGeom>
              <a:avLst/>
              <a:gdLst>
                <a:gd name="T0" fmla="*/ 2692 w 2692"/>
                <a:gd name="T1" fmla="*/ 136 h 2622"/>
                <a:gd name="T2" fmla="*/ 1966 w 2692"/>
                <a:gd name="T3" fmla="*/ 0 h 2622"/>
                <a:gd name="T4" fmla="*/ 355 w 2692"/>
                <a:gd name="T5" fmla="*/ 1501 h 2622"/>
                <a:gd name="T6" fmla="*/ 0 w 2692"/>
                <a:gd name="T7" fmla="*/ 1419 h 2622"/>
                <a:gd name="T8" fmla="*/ 297 w 2692"/>
                <a:gd name="T9" fmla="*/ 2622 h 2622"/>
                <a:gd name="T10" fmla="*/ 1766 w 2692"/>
                <a:gd name="T11" fmla="*/ 1757 h 2622"/>
                <a:gd name="T12" fmla="*/ 1186 w 2692"/>
                <a:gd name="T13" fmla="*/ 1649 h 2622"/>
                <a:gd name="T14" fmla="*/ 2692 w 2692"/>
                <a:gd name="T15" fmla="*/ 136 h 26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92" h="2622">
                  <a:moveTo>
                    <a:pt x="2692" y="136"/>
                  </a:moveTo>
                  <a:cubicBezTo>
                    <a:pt x="2472" y="93"/>
                    <a:pt x="1966" y="0"/>
                    <a:pt x="1966" y="0"/>
                  </a:cubicBezTo>
                  <a:cubicBezTo>
                    <a:pt x="918" y="52"/>
                    <a:pt x="355" y="1501"/>
                    <a:pt x="355" y="1501"/>
                  </a:cubicBezTo>
                  <a:lnTo>
                    <a:pt x="0" y="1419"/>
                  </a:lnTo>
                  <a:lnTo>
                    <a:pt x="297" y="2622"/>
                  </a:lnTo>
                  <a:lnTo>
                    <a:pt x="1766" y="1757"/>
                  </a:lnTo>
                  <a:lnTo>
                    <a:pt x="1186" y="1649"/>
                  </a:lnTo>
                  <a:cubicBezTo>
                    <a:pt x="1186" y="1649"/>
                    <a:pt x="1675" y="162"/>
                    <a:pt x="2692" y="136"/>
                  </a:cubicBezTo>
                  <a:close/>
                </a:path>
              </a:pathLst>
            </a:custGeom>
            <a:gradFill rotWithShape="1">
              <a:gsLst>
                <a:gs pos="0">
                  <a:schemeClr val="accent2"/>
                </a:gs>
                <a:gs pos="100000">
                  <a:schemeClr val="accent2">
                    <a:gamma/>
                    <a:shade val="79216"/>
                    <a:invGamma/>
                  </a:schemeClr>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9205" name="Freeform 53"/>
            <p:cNvSpPr>
              <a:spLocks/>
            </p:cNvSpPr>
            <p:nvPr userDrawn="1"/>
          </p:nvSpPr>
          <p:spPr bwMode="gray">
            <a:xfrm>
              <a:off x="560" y="628"/>
              <a:ext cx="2695" cy="2626"/>
            </a:xfrm>
            <a:custGeom>
              <a:avLst/>
              <a:gdLst>
                <a:gd name="T0" fmla="*/ 2695 w 2695"/>
                <a:gd name="T1" fmla="*/ 130 h 2626"/>
                <a:gd name="T2" fmla="*/ 1984 w 2695"/>
                <a:gd name="T3" fmla="*/ 0 h 2626"/>
                <a:gd name="T4" fmla="*/ 355 w 2695"/>
                <a:gd name="T5" fmla="*/ 1505 h 2626"/>
                <a:gd name="T6" fmla="*/ 0 w 2695"/>
                <a:gd name="T7" fmla="*/ 1423 h 2626"/>
                <a:gd name="T8" fmla="*/ 297 w 2695"/>
                <a:gd name="T9" fmla="*/ 2626 h 2626"/>
                <a:gd name="T10" fmla="*/ 1766 w 2695"/>
                <a:gd name="T11" fmla="*/ 1761 h 2626"/>
                <a:gd name="T12" fmla="*/ 1186 w 2695"/>
                <a:gd name="T13" fmla="*/ 1653 h 2626"/>
                <a:gd name="T14" fmla="*/ 2695 w 2695"/>
                <a:gd name="T15" fmla="*/ 130 h 26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95" h="2626">
                  <a:moveTo>
                    <a:pt x="2695" y="130"/>
                  </a:moveTo>
                  <a:cubicBezTo>
                    <a:pt x="2475" y="87"/>
                    <a:pt x="1984" y="0"/>
                    <a:pt x="1984" y="0"/>
                  </a:cubicBezTo>
                  <a:cubicBezTo>
                    <a:pt x="936" y="52"/>
                    <a:pt x="355" y="1505"/>
                    <a:pt x="355" y="1505"/>
                  </a:cubicBezTo>
                  <a:lnTo>
                    <a:pt x="0" y="1423"/>
                  </a:lnTo>
                  <a:lnTo>
                    <a:pt x="297" y="2626"/>
                  </a:lnTo>
                  <a:lnTo>
                    <a:pt x="1766" y="1761"/>
                  </a:lnTo>
                  <a:lnTo>
                    <a:pt x="1186" y="1653"/>
                  </a:lnTo>
                  <a:cubicBezTo>
                    <a:pt x="1186" y="1653"/>
                    <a:pt x="1678" y="156"/>
                    <a:pt x="2695" y="130"/>
                  </a:cubicBezTo>
                  <a:close/>
                </a:path>
              </a:pathLst>
            </a:custGeom>
            <a:gradFill rotWithShape="1">
              <a:gsLst>
                <a:gs pos="0">
                  <a:schemeClr val="accent1"/>
                </a:gs>
                <a:gs pos="100000">
                  <a:schemeClr val="tx2"/>
                </a:gs>
              </a:gsLst>
              <a:lin ang="5400000" scaled="1"/>
            </a:gradFill>
            <a:ln>
              <a:noFill/>
            </a:ln>
            <a:effectLst>
              <a:prstShdw prst="shdw17" dist="17961" dir="2700000">
                <a:schemeClr val="tx2">
                  <a:gamma/>
                  <a:shade val="60000"/>
                  <a:invGamma/>
                </a:schemeClr>
              </a:prstShdw>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Lst>
          </p:spPr>
          <p:txBody>
            <a:bodyPr/>
            <a:lstStyle/>
            <a:p>
              <a:endParaRPr lang="tr-TR"/>
            </a:p>
          </p:txBody>
        </p:sp>
      </p:grpSp>
      <p:sp>
        <p:nvSpPr>
          <p:cNvPr id="49194" name="Rectangle 42"/>
          <p:cNvSpPr>
            <a:spLocks noGrp="1" noChangeArrowheads="1"/>
          </p:cNvSpPr>
          <p:nvPr>
            <p:ph type="ctrTitle"/>
          </p:nvPr>
        </p:nvSpPr>
        <p:spPr>
          <a:xfrm>
            <a:off x="2362200" y="4013200"/>
            <a:ext cx="6400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algn="r" eaLnBrk="1" hangingPunct="1">
              <a:defRPr sz="5200" smtClean="0"/>
            </a:lvl1pPr>
          </a:lstStyle>
          <a:p>
            <a:pPr lvl="0"/>
            <a:r>
              <a:rPr lang="en-US" altLang="tr-TR" noProof="0" smtClean="0"/>
              <a:t>Click to edit Master title style</a:t>
            </a:r>
          </a:p>
        </p:txBody>
      </p:sp>
      <p:sp>
        <p:nvSpPr>
          <p:cNvPr id="49195" name="Rectangle 43"/>
          <p:cNvSpPr>
            <a:spLocks noGrp="1" noChangeArrowheads="1"/>
          </p:cNvSpPr>
          <p:nvPr>
            <p:ph type="subTitle" idx="1"/>
          </p:nvPr>
        </p:nvSpPr>
        <p:spPr>
          <a:xfrm>
            <a:off x="2362200" y="5603875"/>
            <a:ext cx="6400800" cy="609600"/>
          </a:xfrm>
          <a:extLst>
            <a:ext uri="{91240B29-F687-4F45-9708-019B960494DF}">
              <a14:hiddenLine xmlns:a14="http://schemas.microsoft.com/office/drawing/2010/main" w="9525" algn="ctr">
                <a:solidFill>
                  <a:schemeClr val="tx1"/>
                </a:solidFill>
                <a:miter lim="800000"/>
                <a:headEnd/>
                <a:tailEnd/>
              </a14:hiddenLine>
            </a:ext>
          </a:extLst>
        </p:spPr>
        <p:txBody>
          <a:bodyPr/>
          <a:lstStyle>
            <a:lvl1pPr marL="0" indent="0" algn="dist" eaLnBrk="1" hangingPunct="1">
              <a:buFontTx/>
              <a:buNone/>
              <a:defRPr sz="2200" smtClean="0"/>
            </a:lvl1pPr>
          </a:lstStyle>
          <a:p>
            <a:pPr lvl="0"/>
            <a:r>
              <a:rPr lang="en-US" altLang="tr-TR" noProof="0" smtClean="0"/>
              <a:t>Click to edit Master subtitle style</a:t>
            </a:r>
          </a:p>
        </p:txBody>
      </p:sp>
      <p:pic>
        <p:nvPicPr>
          <p:cNvPr id="49207" name="Picture 55" descr="http://www.afi-global.org/sites/default/files/styles/300_wide/public/turkeyimage_1.jpg?itok=S1Q_FHUP"/>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7504" y="84353"/>
            <a:ext cx="1368152" cy="125641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49177"/>
                                        </p:tgtEl>
                                        <p:attrNameLst>
                                          <p:attrName>style.visibility</p:attrName>
                                        </p:attrNameLst>
                                      </p:cBhvr>
                                      <p:to>
                                        <p:strVal val="visible"/>
                                      </p:to>
                                    </p:set>
                                    <p:animEffect transition="in" filter="wipe(right)">
                                      <p:cBhvr>
                                        <p:cTn id="7" dur="500"/>
                                        <p:tgtEl>
                                          <p:spTgt spid="49177"/>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9187"/>
                                        </p:tgtEl>
                                        <p:attrNameLst>
                                          <p:attrName>style.visibility</p:attrName>
                                        </p:attrNameLst>
                                      </p:cBhvr>
                                      <p:to>
                                        <p:strVal val="visible"/>
                                      </p:to>
                                    </p:set>
                                    <p:animEffect transition="in" filter="wipe(down)">
                                      <p:cBhvr>
                                        <p:cTn id="11" dur="500"/>
                                        <p:tgtEl>
                                          <p:spTgt spid="49187"/>
                                        </p:tgtEl>
                                      </p:cBhvr>
                                    </p:animEffect>
                                  </p:childTnLst>
                                </p:cTn>
                              </p:par>
                            </p:childTnLst>
                          </p:cTn>
                        </p:par>
                        <p:par>
                          <p:cTn id="12" fill="hold">
                            <p:stCondLst>
                              <p:cond delay="1000"/>
                            </p:stCondLst>
                            <p:childTnLst>
                              <p:par>
                                <p:cTn id="13" presetID="1" presetClass="entr" presetSubtype="0" fill="hold" nodeType="afterEffect">
                                  <p:stCondLst>
                                    <p:cond delay="0"/>
                                  </p:stCondLst>
                                  <p:childTnLst>
                                    <p:set>
                                      <p:cBhvr>
                                        <p:cTn id="14" dur="1" fill="hold">
                                          <p:stCondLst>
                                            <p:cond delay="499"/>
                                          </p:stCondLst>
                                        </p:cTn>
                                        <p:tgtEl>
                                          <p:spTgt spid="49186"/>
                                        </p:tgtEl>
                                        <p:attrNameLst>
                                          <p:attrName>style.visibility</p:attrName>
                                        </p:attrNameLst>
                                      </p:cBhvr>
                                      <p:to>
                                        <p:strVal val="visible"/>
                                      </p:to>
                                    </p:set>
                                  </p:childTnLst>
                                </p:cTn>
                              </p:par>
                            </p:childTnLst>
                          </p:cTn>
                        </p:par>
                        <p:par>
                          <p:cTn id="15" fill="hold">
                            <p:stCondLst>
                              <p:cond delay="1500"/>
                            </p:stCondLst>
                            <p:childTnLst>
                              <p:par>
                                <p:cTn id="16" presetID="22" presetClass="entr" presetSubtype="1" fill="hold" nodeType="afterEffect">
                                  <p:stCondLst>
                                    <p:cond delay="0"/>
                                  </p:stCondLst>
                                  <p:childTnLst>
                                    <p:set>
                                      <p:cBhvr>
                                        <p:cTn id="17" dur="1" fill="hold">
                                          <p:stCondLst>
                                            <p:cond delay="0"/>
                                          </p:stCondLst>
                                        </p:cTn>
                                        <p:tgtEl>
                                          <p:spTgt spid="49196"/>
                                        </p:tgtEl>
                                        <p:attrNameLst>
                                          <p:attrName>style.visibility</p:attrName>
                                        </p:attrNameLst>
                                      </p:cBhvr>
                                      <p:to>
                                        <p:strVal val="visible"/>
                                      </p:to>
                                    </p:set>
                                    <p:animEffect transition="in" filter="wipe(up)">
                                      <p:cBhvr>
                                        <p:cTn id="18" dur="500"/>
                                        <p:tgtEl>
                                          <p:spTgt spid="49196"/>
                                        </p:tgtEl>
                                      </p:cBhvr>
                                    </p:animEffect>
                                  </p:childTnLst>
                                </p:cTn>
                              </p:par>
                            </p:childTnLst>
                          </p:cTn>
                        </p:par>
                        <p:par>
                          <p:cTn id="19" fill="hold">
                            <p:stCondLst>
                              <p:cond delay="2000"/>
                            </p:stCondLst>
                            <p:childTnLst>
                              <p:par>
                                <p:cTn id="20" presetID="1" presetClass="entr" presetSubtype="0" fill="hold" nodeType="afterEffect">
                                  <p:stCondLst>
                                    <p:cond delay="0"/>
                                  </p:stCondLst>
                                  <p:childTnLst>
                                    <p:set>
                                      <p:cBhvr>
                                        <p:cTn id="21" dur="1" fill="hold">
                                          <p:stCondLst>
                                            <p:cond delay="499"/>
                                          </p:stCondLst>
                                        </p:cTn>
                                        <p:tgtEl>
                                          <p:spTgt spid="49185"/>
                                        </p:tgtEl>
                                        <p:attrNameLst>
                                          <p:attrName>style.visibility</p:attrName>
                                        </p:attrNameLst>
                                      </p:cBhvr>
                                      <p:to>
                                        <p:strVal val="visible"/>
                                      </p:to>
                                    </p:set>
                                  </p:childTnLst>
                                </p:cTn>
                              </p:par>
                            </p:childTnLst>
                          </p:cTn>
                        </p:par>
                        <p:par>
                          <p:cTn id="22" fill="hold">
                            <p:stCondLst>
                              <p:cond delay="2500"/>
                            </p:stCondLst>
                            <p:childTnLst>
                              <p:par>
                                <p:cTn id="23" presetID="22" presetClass="entr" presetSubtype="4" fill="hold" nodeType="afterEffect">
                                  <p:stCondLst>
                                    <p:cond delay="0"/>
                                  </p:stCondLst>
                                  <p:childTnLst>
                                    <p:set>
                                      <p:cBhvr>
                                        <p:cTn id="24" dur="1" fill="hold">
                                          <p:stCondLst>
                                            <p:cond delay="0"/>
                                          </p:stCondLst>
                                        </p:cTn>
                                        <p:tgtEl>
                                          <p:spTgt spid="49200"/>
                                        </p:tgtEl>
                                        <p:attrNameLst>
                                          <p:attrName>style.visibility</p:attrName>
                                        </p:attrNameLst>
                                      </p:cBhvr>
                                      <p:to>
                                        <p:strVal val="visible"/>
                                      </p:to>
                                    </p:set>
                                    <p:animEffect transition="in" filter="wipe(down)">
                                      <p:cBhvr>
                                        <p:cTn id="25" dur="500"/>
                                        <p:tgtEl>
                                          <p:spTgt spid="49200"/>
                                        </p:tgtEl>
                                      </p:cBhvr>
                                    </p:animEffect>
                                  </p:childTnLst>
                                </p:cTn>
                              </p:par>
                            </p:childTnLst>
                          </p:cTn>
                        </p:par>
                        <p:par>
                          <p:cTn id="26" fill="hold">
                            <p:stCondLst>
                              <p:cond delay="3000"/>
                            </p:stCondLst>
                            <p:childTnLst>
                              <p:par>
                                <p:cTn id="27" presetID="22" presetClass="entr" presetSubtype="1" fill="hold" nodeType="afterEffect">
                                  <p:stCondLst>
                                    <p:cond delay="0"/>
                                  </p:stCondLst>
                                  <p:childTnLst>
                                    <p:set>
                                      <p:cBhvr>
                                        <p:cTn id="28" dur="1" fill="hold">
                                          <p:stCondLst>
                                            <p:cond delay="0"/>
                                          </p:stCondLst>
                                        </p:cTn>
                                        <p:tgtEl>
                                          <p:spTgt spid="49203"/>
                                        </p:tgtEl>
                                        <p:attrNameLst>
                                          <p:attrName>style.visibility</p:attrName>
                                        </p:attrNameLst>
                                      </p:cBhvr>
                                      <p:to>
                                        <p:strVal val="visible"/>
                                      </p:to>
                                    </p:set>
                                    <p:animEffect transition="in" filter="wipe(up)">
                                      <p:cBhvr>
                                        <p:cTn id="29" dur="500"/>
                                        <p:tgtEl>
                                          <p:spTgt spid="49203"/>
                                        </p:tgtEl>
                                      </p:cBhvr>
                                    </p:animEffect>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49194"/>
                                        </p:tgtEl>
                                        <p:attrNameLst>
                                          <p:attrName>style.visibility</p:attrName>
                                        </p:attrNameLst>
                                      </p:cBhvr>
                                      <p:to>
                                        <p:strVal val="visible"/>
                                      </p:to>
                                    </p:set>
                                    <p:animEffect transition="in" filter="wipe(left)">
                                      <p:cBhvr>
                                        <p:cTn id="33" dur="500"/>
                                        <p:tgtEl>
                                          <p:spTgt spid="49194"/>
                                        </p:tgtEl>
                                      </p:cBhvr>
                                    </p:animEffect>
                                  </p:childTnLst>
                                </p:cTn>
                              </p:par>
                            </p:childTnLst>
                          </p:cTn>
                        </p:par>
                        <p:par>
                          <p:cTn id="34" fill="hold">
                            <p:stCondLst>
                              <p:cond delay="4000"/>
                            </p:stCondLst>
                            <p:childTnLst>
                              <p:par>
                                <p:cTn id="35" presetID="1" presetClass="entr" presetSubtype="0" fill="hold" grpId="0" nodeType="afterEffect">
                                  <p:stCondLst>
                                    <p:cond delay="0"/>
                                  </p:stCondLst>
                                  <p:childTnLst>
                                    <p:set>
                                      <p:cBhvr>
                                        <p:cTn id="36" dur="1" fill="hold">
                                          <p:stCondLst>
                                            <p:cond delay="499"/>
                                          </p:stCondLst>
                                        </p:cTn>
                                        <p:tgtEl>
                                          <p:spTgt spid="4919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94" grpId="0" autoUpdateAnimBg="0"/>
      <p:bldP spid="49195" grpId="0" build="p" autoUpdateAnimBg="0" advAuto="0">
        <p:tmplLst>
          <p:tmpl lvl="1">
            <p:tnLst>
              <p:par>
                <p:cTn presetID="1" presetClass="entr" presetSubtype="0" fill="hold" nodeType="afterEffect">
                  <p:stCondLst>
                    <p:cond delay="0"/>
                  </p:stCondLst>
                  <p:childTnLst>
                    <p:set>
                      <p:cBhvr>
                        <p:cTn dur="1" fill="hold">
                          <p:stCondLst>
                            <p:cond delay="499"/>
                          </p:stCondLst>
                        </p:cTn>
                        <p:tgtEl>
                          <p:spTgt spid="49195"/>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4"/>
          <p:cNvSpPr>
            <a:spLocks noGrp="1" noChangeArrowheads="1"/>
          </p:cNvSpPr>
          <p:nvPr>
            <p:ph type="dt" sz="half" idx="10"/>
          </p:nvPr>
        </p:nvSpPr>
        <p:spPr>
          <a:ln/>
        </p:spPr>
        <p:txBody>
          <a:bodyPr/>
          <a:lstStyle>
            <a:lvl1pPr>
              <a:defRPr/>
            </a:lvl1pPr>
          </a:lstStyle>
          <a:p>
            <a:fld id="{BE1EE0AC-020D-41F8-A357-2CA5E5967896}" type="datetimeFigureOut">
              <a:rPr lang="en-US" altLang="tr-TR"/>
              <a:pPr/>
              <a:t>2/18/2016</a:t>
            </a:fld>
            <a:endParaRPr lang="en-US" altLang="tr-TR"/>
          </a:p>
        </p:txBody>
      </p:sp>
      <p:sp>
        <p:nvSpPr>
          <p:cNvPr id="5" name="Rectangle 35"/>
          <p:cNvSpPr>
            <a:spLocks noGrp="1" noChangeArrowheads="1"/>
          </p:cNvSpPr>
          <p:nvPr>
            <p:ph type="sldNum" sz="quarter" idx="11"/>
          </p:nvPr>
        </p:nvSpPr>
        <p:spPr>
          <a:ln/>
        </p:spPr>
        <p:txBody>
          <a:bodyPr/>
          <a:lstStyle>
            <a:lvl1pPr>
              <a:defRPr/>
            </a:lvl1pPr>
          </a:lstStyle>
          <a:p>
            <a:fld id="{F26307A1-D384-4423-80E3-95EC7F54E58C}" type="slidenum">
              <a:rPr lang="en-US" altLang="tr-TR"/>
              <a:pPr/>
              <a:t>‹#›</a:t>
            </a:fld>
            <a:endParaRPr lang="en-US" altLang="tr-TR"/>
          </a:p>
        </p:txBody>
      </p:sp>
      <p:pic>
        <p:nvPicPr>
          <p:cNvPr id="6"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4829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4"/>
          <p:cNvSpPr>
            <a:spLocks noGrp="1" noChangeArrowheads="1"/>
          </p:cNvSpPr>
          <p:nvPr>
            <p:ph type="dt" sz="half" idx="10"/>
          </p:nvPr>
        </p:nvSpPr>
        <p:spPr>
          <a:ln/>
        </p:spPr>
        <p:txBody>
          <a:bodyPr/>
          <a:lstStyle>
            <a:lvl1pPr>
              <a:defRPr/>
            </a:lvl1pPr>
          </a:lstStyle>
          <a:p>
            <a:fld id="{A1FF7F59-9A3C-473D-BF27-95B3DB6070A1}" type="datetimeFigureOut">
              <a:rPr lang="en-US" altLang="tr-TR"/>
              <a:pPr/>
              <a:t>2/18/2016</a:t>
            </a:fld>
            <a:endParaRPr lang="en-US" altLang="tr-TR"/>
          </a:p>
        </p:txBody>
      </p:sp>
      <p:sp>
        <p:nvSpPr>
          <p:cNvPr id="5" name="Rectangle 35"/>
          <p:cNvSpPr>
            <a:spLocks noGrp="1" noChangeArrowheads="1"/>
          </p:cNvSpPr>
          <p:nvPr>
            <p:ph type="sldNum" sz="quarter" idx="11"/>
          </p:nvPr>
        </p:nvSpPr>
        <p:spPr>
          <a:ln/>
        </p:spPr>
        <p:txBody>
          <a:bodyPr/>
          <a:lstStyle>
            <a:lvl1pPr>
              <a:defRPr/>
            </a:lvl1pPr>
          </a:lstStyle>
          <a:p>
            <a:fld id="{FD986D23-1329-40CC-A43E-1CFEC1F959C2}" type="slidenum">
              <a:rPr lang="en-US" altLang="tr-TR"/>
              <a:pPr/>
              <a:t>‹#›</a:t>
            </a:fld>
            <a:endParaRPr lang="en-US" altLang="tr-TR"/>
          </a:p>
        </p:txBody>
      </p:sp>
    </p:spTree>
    <p:extLst>
      <p:ext uri="{BB962C8B-B14F-4D97-AF65-F5344CB8AC3E}">
        <p14:creationId xmlns:p14="http://schemas.microsoft.com/office/powerpoint/2010/main" val="17066520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r>
              <a:rPr lang="en-US" noProof="0" smtClean="0"/>
              <a:t>Click icon to add chart</a:t>
            </a:r>
          </a:p>
        </p:txBody>
      </p:sp>
      <p:sp>
        <p:nvSpPr>
          <p:cNvPr id="4" name="Rectangle 34"/>
          <p:cNvSpPr>
            <a:spLocks noGrp="1" noChangeArrowheads="1"/>
          </p:cNvSpPr>
          <p:nvPr>
            <p:ph type="dt" sz="half" idx="10"/>
          </p:nvPr>
        </p:nvSpPr>
        <p:spPr>
          <a:ln/>
        </p:spPr>
        <p:txBody>
          <a:bodyPr/>
          <a:lstStyle>
            <a:lvl1pPr>
              <a:defRPr/>
            </a:lvl1pPr>
          </a:lstStyle>
          <a:p>
            <a:fld id="{15F4C5EA-B7A7-4B46-80A6-AF513D5C58B5}" type="datetimeFigureOut">
              <a:rPr lang="en-US" altLang="tr-TR"/>
              <a:pPr/>
              <a:t>2/18/2016</a:t>
            </a:fld>
            <a:endParaRPr lang="en-US" altLang="tr-TR"/>
          </a:p>
        </p:txBody>
      </p:sp>
      <p:sp>
        <p:nvSpPr>
          <p:cNvPr id="5" name="Rectangle 35"/>
          <p:cNvSpPr>
            <a:spLocks noGrp="1" noChangeArrowheads="1"/>
          </p:cNvSpPr>
          <p:nvPr>
            <p:ph type="sldNum" sz="quarter" idx="11"/>
          </p:nvPr>
        </p:nvSpPr>
        <p:spPr>
          <a:ln/>
        </p:spPr>
        <p:txBody>
          <a:bodyPr/>
          <a:lstStyle>
            <a:lvl1pPr>
              <a:defRPr/>
            </a:lvl1pPr>
          </a:lstStyle>
          <a:p>
            <a:fld id="{734BF38A-1336-4A64-9A62-28A5D6D35592}" type="slidenum">
              <a:rPr lang="en-US" altLang="tr-TR"/>
              <a:pPr/>
              <a:t>‹#›</a:t>
            </a:fld>
            <a:endParaRPr lang="en-US" altLang="tr-TR"/>
          </a:p>
        </p:txBody>
      </p:sp>
    </p:spTree>
    <p:extLst>
      <p:ext uri="{BB962C8B-B14F-4D97-AF65-F5344CB8AC3E}">
        <p14:creationId xmlns:p14="http://schemas.microsoft.com/office/powerpoint/2010/main" val="969856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r>
              <a:rPr lang="en-US" noProof="0" smtClean="0"/>
              <a:t>Click icon to add table</a:t>
            </a:r>
          </a:p>
        </p:txBody>
      </p:sp>
      <p:sp>
        <p:nvSpPr>
          <p:cNvPr id="4" name="Rectangle 34"/>
          <p:cNvSpPr>
            <a:spLocks noGrp="1" noChangeArrowheads="1"/>
          </p:cNvSpPr>
          <p:nvPr>
            <p:ph type="dt" sz="half" idx="10"/>
          </p:nvPr>
        </p:nvSpPr>
        <p:spPr>
          <a:ln/>
        </p:spPr>
        <p:txBody>
          <a:bodyPr/>
          <a:lstStyle>
            <a:lvl1pPr>
              <a:defRPr/>
            </a:lvl1pPr>
          </a:lstStyle>
          <a:p>
            <a:fld id="{8696058D-85FF-4612-A84B-BEEFD39E8896}" type="datetimeFigureOut">
              <a:rPr lang="en-US" altLang="tr-TR"/>
              <a:pPr/>
              <a:t>2/18/2016</a:t>
            </a:fld>
            <a:endParaRPr lang="en-US" altLang="tr-TR"/>
          </a:p>
        </p:txBody>
      </p:sp>
      <p:sp>
        <p:nvSpPr>
          <p:cNvPr id="5" name="Rectangle 35"/>
          <p:cNvSpPr>
            <a:spLocks noGrp="1" noChangeArrowheads="1"/>
          </p:cNvSpPr>
          <p:nvPr>
            <p:ph type="sldNum" sz="quarter" idx="11"/>
          </p:nvPr>
        </p:nvSpPr>
        <p:spPr>
          <a:ln/>
        </p:spPr>
        <p:txBody>
          <a:bodyPr/>
          <a:lstStyle>
            <a:lvl1pPr>
              <a:defRPr/>
            </a:lvl1pPr>
          </a:lstStyle>
          <a:p>
            <a:fld id="{A680EA43-0640-4907-95D3-855086516C61}" type="slidenum">
              <a:rPr lang="en-US" altLang="tr-TR"/>
              <a:pPr/>
              <a:t>‹#›</a:t>
            </a:fld>
            <a:endParaRPr lang="en-US" altLang="tr-TR"/>
          </a:p>
        </p:txBody>
      </p:sp>
    </p:spTree>
    <p:extLst>
      <p:ext uri="{BB962C8B-B14F-4D97-AF65-F5344CB8AC3E}">
        <p14:creationId xmlns:p14="http://schemas.microsoft.com/office/powerpoint/2010/main" val="405902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4"/>
          <p:cNvSpPr>
            <a:spLocks noGrp="1" noChangeArrowheads="1"/>
          </p:cNvSpPr>
          <p:nvPr>
            <p:ph type="dt" sz="half" idx="10"/>
          </p:nvPr>
        </p:nvSpPr>
        <p:spPr>
          <a:ln/>
        </p:spPr>
        <p:txBody>
          <a:bodyPr/>
          <a:lstStyle>
            <a:lvl1pPr>
              <a:defRPr/>
            </a:lvl1pPr>
          </a:lstStyle>
          <a:p>
            <a:fld id="{A4102A51-7540-4B53-B571-2E7F029F04F2}" type="datetimeFigureOut">
              <a:rPr lang="en-US" altLang="tr-TR"/>
              <a:pPr/>
              <a:t>2/18/2016</a:t>
            </a:fld>
            <a:endParaRPr lang="en-US" altLang="tr-TR"/>
          </a:p>
        </p:txBody>
      </p:sp>
      <p:sp>
        <p:nvSpPr>
          <p:cNvPr id="5" name="Rectangle 35"/>
          <p:cNvSpPr>
            <a:spLocks noGrp="1" noChangeArrowheads="1"/>
          </p:cNvSpPr>
          <p:nvPr>
            <p:ph type="sldNum" sz="quarter" idx="11"/>
          </p:nvPr>
        </p:nvSpPr>
        <p:spPr>
          <a:ln/>
        </p:spPr>
        <p:txBody>
          <a:bodyPr/>
          <a:lstStyle>
            <a:lvl1pPr>
              <a:defRPr/>
            </a:lvl1pPr>
          </a:lstStyle>
          <a:p>
            <a:fld id="{8C305A61-2864-4730-9F0D-6A49A47C29EA}" type="slidenum">
              <a:rPr lang="en-US" altLang="tr-TR"/>
              <a:pPr/>
              <a:t>‹#›</a:t>
            </a:fld>
            <a:endParaRPr lang="en-US" altLang="tr-TR"/>
          </a:p>
        </p:txBody>
      </p:sp>
      <p:pic>
        <p:nvPicPr>
          <p:cNvPr id="6"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414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4"/>
          <p:cNvSpPr>
            <a:spLocks noGrp="1" noChangeArrowheads="1"/>
          </p:cNvSpPr>
          <p:nvPr>
            <p:ph type="dt" sz="half" idx="10"/>
          </p:nvPr>
        </p:nvSpPr>
        <p:spPr>
          <a:ln/>
        </p:spPr>
        <p:txBody>
          <a:bodyPr/>
          <a:lstStyle>
            <a:lvl1pPr>
              <a:defRPr/>
            </a:lvl1pPr>
          </a:lstStyle>
          <a:p>
            <a:fld id="{4934A8D6-F83C-437B-BECD-304981E36D94}" type="datetimeFigureOut">
              <a:rPr lang="en-US" altLang="tr-TR"/>
              <a:pPr/>
              <a:t>2/18/2016</a:t>
            </a:fld>
            <a:endParaRPr lang="en-US" altLang="tr-TR"/>
          </a:p>
        </p:txBody>
      </p:sp>
      <p:sp>
        <p:nvSpPr>
          <p:cNvPr id="5" name="Rectangle 35"/>
          <p:cNvSpPr>
            <a:spLocks noGrp="1" noChangeArrowheads="1"/>
          </p:cNvSpPr>
          <p:nvPr>
            <p:ph type="sldNum" sz="quarter" idx="11"/>
          </p:nvPr>
        </p:nvSpPr>
        <p:spPr>
          <a:ln/>
        </p:spPr>
        <p:txBody>
          <a:bodyPr/>
          <a:lstStyle>
            <a:lvl1pPr>
              <a:defRPr/>
            </a:lvl1pPr>
          </a:lstStyle>
          <a:p>
            <a:fld id="{39C4F089-D7D7-4DBE-B857-286AFE099FD7}" type="slidenum">
              <a:rPr lang="en-US" altLang="tr-TR"/>
              <a:pPr/>
              <a:t>‹#›</a:t>
            </a:fld>
            <a:endParaRPr lang="en-US" altLang="tr-TR"/>
          </a:p>
        </p:txBody>
      </p:sp>
      <p:pic>
        <p:nvPicPr>
          <p:cNvPr id="6"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483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4"/>
          <p:cNvSpPr>
            <a:spLocks noGrp="1" noChangeArrowheads="1"/>
          </p:cNvSpPr>
          <p:nvPr>
            <p:ph type="dt" sz="half" idx="10"/>
          </p:nvPr>
        </p:nvSpPr>
        <p:spPr>
          <a:ln/>
        </p:spPr>
        <p:txBody>
          <a:bodyPr/>
          <a:lstStyle>
            <a:lvl1pPr>
              <a:defRPr/>
            </a:lvl1pPr>
          </a:lstStyle>
          <a:p>
            <a:fld id="{58A404A2-17CF-4AC0-BACF-37C88E1C665A}" type="datetimeFigureOut">
              <a:rPr lang="en-US" altLang="tr-TR"/>
              <a:pPr/>
              <a:t>2/18/2016</a:t>
            </a:fld>
            <a:endParaRPr lang="en-US" altLang="tr-TR"/>
          </a:p>
        </p:txBody>
      </p:sp>
      <p:sp>
        <p:nvSpPr>
          <p:cNvPr id="6" name="Rectangle 35"/>
          <p:cNvSpPr>
            <a:spLocks noGrp="1" noChangeArrowheads="1"/>
          </p:cNvSpPr>
          <p:nvPr>
            <p:ph type="sldNum" sz="quarter" idx="11"/>
          </p:nvPr>
        </p:nvSpPr>
        <p:spPr>
          <a:ln/>
        </p:spPr>
        <p:txBody>
          <a:bodyPr/>
          <a:lstStyle>
            <a:lvl1pPr>
              <a:defRPr/>
            </a:lvl1pPr>
          </a:lstStyle>
          <a:p>
            <a:fld id="{057DCE87-10B4-4128-845D-EEC9F2577864}" type="slidenum">
              <a:rPr lang="en-US" altLang="tr-TR"/>
              <a:pPr/>
              <a:t>‹#›</a:t>
            </a:fld>
            <a:endParaRPr lang="en-US" altLang="tr-TR"/>
          </a:p>
        </p:txBody>
      </p:sp>
      <p:pic>
        <p:nvPicPr>
          <p:cNvPr id="8"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28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4"/>
          <p:cNvSpPr>
            <a:spLocks noGrp="1" noChangeArrowheads="1"/>
          </p:cNvSpPr>
          <p:nvPr>
            <p:ph type="dt" sz="half" idx="10"/>
          </p:nvPr>
        </p:nvSpPr>
        <p:spPr>
          <a:ln/>
        </p:spPr>
        <p:txBody>
          <a:bodyPr/>
          <a:lstStyle>
            <a:lvl1pPr>
              <a:defRPr/>
            </a:lvl1pPr>
          </a:lstStyle>
          <a:p>
            <a:fld id="{2E5B4869-5D1E-4177-96AF-2802CDDFD2CD}" type="datetimeFigureOut">
              <a:rPr lang="en-US" altLang="tr-TR"/>
              <a:pPr/>
              <a:t>2/18/2016</a:t>
            </a:fld>
            <a:endParaRPr lang="en-US" altLang="tr-TR"/>
          </a:p>
        </p:txBody>
      </p:sp>
      <p:sp>
        <p:nvSpPr>
          <p:cNvPr id="8" name="Rectangle 35"/>
          <p:cNvSpPr>
            <a:spLocks noGrp="1" noChangeArrowheads="1"/>
          </p:cNvSpPr>
          <p:nvPr>
            <p:ph type="sldNum" sz="quarter" idx="11"/>
          </p:nvPr>
        </p:nvSpPr>
        <p:spPr>
          <a:ln/>
        </p:spPr>
        <p:txBody>
          <a:bodyPr/>
          <a:lstStyle>
            <a:lvl1pPr>
              <a:defRPr/>
            </a:lvl1pPr>
          </a:lstStyle>
          <a:p>
            <a:fld id="{B9AB09E6-2468-4B1F-B474-99538496A548}" type="slidenum">
              <a:rPr lang="en-US" altLang="tr-TR"/>
              <a:pPr/>
              <a:t>‹#›</a:t>
            </a:fld>
            <a:endParaRPr lang="en-US" altLang="tr-TR"/>
          </a:p>
        </p:txBody>
      </p:sp>
      <p:pic>
        <p:nvPicPr>
          <p:cNvPr id="9"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357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34"/>
          <p:cNvSpPr>
            <a:spLocks noGrp="1" noChangeArrowheads="1"/>
          </p:cNvSpPr>
          <p:nvPr>
            <p:ph type="dt" sz="half" idx="10"/>
          </p:nvPr>
        </p:nvSpPr>
        <p:spPr>
          <a:ln/>
        </p:spPr>
        <p:txBody>
          <a:bodyPr/>
          <a:lstStyle>
            <a:lvl1pPr>
              <a:defRPr/>
            </a:lvl1pPr>
          </a:lstStyle>
          <a:p>
            <a:fld id="{ECA1D85C-55F6-4C29-A9AC-75A28E85614F}" type="datetimeFigureOut">
              <a:rPr lang="en-US" altLang="tr-TR"/>
              <a:pPr/>
              <a:t>2/18/2016</a:t>
            </a:fld>
            <a:endParaRPr lang="en-US" altLang="tr-TR"/>
          </a:p>
        </p:txBody>
      </p:sp>
      <p:sp>
        <p:nvSpPr>
          <p:cNvPr id="4" name="Rectangle 35"/>
          <p:cNvSpPr>
            <a:spLocks noGrp="1" noChangeArrowheads="1"/>
          </p:cNvSpPr>
          <p:nvPr>
            <p:ph type="sldNum" sz="quarter" idx="11"/>
          </p:nvPr>
        </p:nvSpPr>
        <p:spPr>
          <a:ln/>
        </p:spPr>
        <p:txBody>
          <a:bodyPr/>
          <a:lstStyle>
            <a:lvl1pPr>
              <a:defRPr/>
            </a:lvl1pPr>
          </a:lstStyle>
          <a:p>
            <a:fld id="{690295C5-1028-46D7-9017-0F8B0DC64372}" type="slidenum">
              <a:rPr lang="en-US" altLang="tr-TR"/>
              <a:pPr/>
              <a:t>‹#›</a:t>
            </a:fld>
            <a:endParaRPr lang="en-US" altLang="tr-TR"/>
          </a:p>
        </p:txBody>
      </p:sp>
      <p:pic>
        <p:nvPicPr>
          <p:cNvPr id="5"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7482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4"/>
          <p:cNvSpPr>
            <a:spLocks noGrp="1" noChangeArrowheads="1"/>
          </p:cNvSpPr>
          <p:nvPr>
            <p:ph type="dt" sz="half" idx="10"/>
          </p:nvPr>
        </p:nvSpPr>
        <p:spPr>
          <a:ln/>
        </p:spPr>
        <p:txBody>
          <a:bodyPr/>
          <a:lstStyle>
            <a:lvl1pPr>
              <a:defRPr/>
            </a:lvl1pPr>
          </a:lstStyle>
          <a:p>
            <a:fld id="{44ED0472-6BCE-4C37-8199-64A80A104550}" type="datetimeFigureOut">
              <a:rPr lang="en-US" altLang="tr-TR"/>
              <a:pPr/>
              <a:t>2/18/2016</a:t>
            </a:fld>
            <a:endParaRPr lang="en-US" altLang="tr-TR"/>
          </a:p>
        </p:txBody>
      </p:sp>
      <p:sp>
        <p:nvSpPr>
          <p:cNvPr id="3" name="Rectangle 35"/>
          <p:cNvSpPr>
            <a:spLocks noGrp="1" noChangeArrowheads="1"/>
          </p:cNvSpPr>
          <p:nvPr>
            <p:ph type="sldNum" sz="quarter" idx="11"/>
          </p:nvPr>
        </p:nvSpPr>
        <p:spPr>
          <a:ln/>
        </p:spPr>
        <p:txBody>
          <a:bodyPr/>
          <a:lstStyle>
            <a:lvl1pPr>
              <a:defRPr/>
            </a:lvl1pPr>
          </a:lstStyle>
          <a:p>
            <a:fld id="{8EBAD822-BF66-4873-8B25-23CD94618225}" type="slidenum">
              <a:rPr lang="en-US" altLang="tr-TR"/>
              <a:pPr/>
              <a:t>‹#›</a:t>
            </a:fld>
            <a:endParaRPr lang="en-US" altLang="tr-TR"/>
          </a:p>
        </p:txBody>
      </p:sp>
      <p:pic>
        <p:nvPicPr>
          <p:cNvPr id="4"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9466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4"/>
          <p:cNvSpPr>
            <a:spLocks noGrp="1" noChangeArrowheads="1"/>
          </p:cNvSpPr>
          <p:nvPr>
            <p:ph type="dt" sz="half" idx="10"/>
          </p:nvPr>
        </p:nvSpPr>
        <p:spPr>
          <a:ln/>
        </p:spPr>
        <p:txBody>
          <a:bodyPr/>
          <a:lstStyle>
            <a:lvl1pPr>
              <a:defRPr/>
            </a:lvl1pPr>
          </a:lstStyle>
          <a:p>
            <a:fld id="{444256A4-51CF-4F2B-853D-F0A247F78CB1}" type="datetimeFigureOut">
              <a:rPr lang="en-US" altLang="tr-TR"/>
              <a:pPr/>
              <a:t>2/18/2016</a:t>
            </a:fld>
            <a:endParaRPr lang="en-US" altLang="tr-TR"/>
          </a:p>
        </p:txBody>
      </p:sp>
      <p:sp>
        <p:nvSpPr>
          <p:cNvPr id="6" name="Rectangle 35"/>
          <p:cNvSpPr>
            <a:spLocks noGrp="1" noChangeArrowheads="1"/>
          </p:cNvSpPr>
          <p:nvPr>
            <p:ph type="sldNum" sz="quarter" idx="11"/>
          </p:nvPr>
        </p:nvSpPr>
        <p:spPr>
          <a:ln/>
        </p:spPr>
        <p:txBody>
          <a:bodyPr/>
          <a:lstStyle>
            <a:lvl1pPr>
              <a:defRPr/>
            </a:lvl1pPr>
          </a:lstStyle>
          <a:p>
            <a:fld id="{5CF36B51-0F89-4A16-A131-D1BCA91525ED}" type="slidenum">
              <a:rPr lang="en-US" altLang="tr-TR"/>
              <a:pPr/>
              <a:t>‹#›</a:t>
            </a:fld>
            <a:endParaRPr lang="en-US" altLang="tr-TR"/>
          </a:p>
        </p:txBody>
      </p:sp>
      <p:pic>
        <p:nvPicPr>
          <p:cNvPr id="7"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371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4"/>
          <p:cNvSpPr>
            <a:spLocks noGrp="1" noChangeArrowheads="1"/>
          </p:cNvSpPr>
          <p:nvPr>
            <p:ph type="dt" sz="half" idx="10"/>
          </p:nvPr>
        </p:nvSpPr>
        <p:spPr>
          <a:ln/>
        </p:spPr>
        <p:txBody>
          <a:bodyPr/>
          <a:lstStyle>
            <a:lvl1pPr>
              <a:defRPr/>
            </a:lvl1pPr>
          </a:lstStyle>
          <a:p>
            <a:fld id="{8A753683-7F65-46FF-960D-4B2FE1C45291}" type="datetimeFigureOut">
              <a:rPr lang="en-US" altLang="tr-TR"/>
              <a:pPr/>
              <a:t>2/18/2016</a:t>
            </a:fld>
            <a:endParaRPr lang="en-US" altLang="tr-TR"/>
          </a:p>
        </p:txBody>
      </p:sp>
      <p:sp>
        <p:nvSpPr>
          <p:cNvPr id="6" name="Rectangle 35"/>
          <p:cNvSpPr>
            <a:spLocks noGrp="1" noChangeArrowheads="1"/>
          </p:cNvSpPr>
          <p:nvPr>
            <p:ph type="sldNum" sz="quarter" idx="11"/>
          </p:nvPr>
        </p:nvSpPr>
        <p:spPr>
          <a:ln/>
        </p:spPr>
        <p:txBody>
          <a:bodyPr/>
          <a:lstStyle>
            <a:lvl1pPr>
              <a:defRPr/>
            </a:lvl1pPr>
          </a:lstStyle>
          <a:p>
            <a:fld id="{16FE7994-7FD4-4357-97D4-9861E2D59AF9}" type="slidenum">
              <a:rPr lang="en-US" altLang="tr-TR"/>
              <a:pPr/>
              <a:t>‹#›</a:t>
            </a:fld>
            <a:endParaRPr lang="en-US" altLang="tr-TR"/>
          </a:p>
        </p:txBody>
      </p:sp>
      <p:pic>
        <p:nvPicPr>
          <p:cNvPr id="7" name="Picture 55" descr="http://www.afi-global.org/sites/default/files/styles/300_wide/public/turkeyimage_1.jpg?itok=S1Q_FHU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7504" y="84353"/>
            <a:ext cx="508000" cy="50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109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5145" name="Group 25"/>
          <p:cNvGrpSpPr>
            <a:grpSpLocks/>
          </p:cNvGrpSpPr>
          <p:nvPr/>
        </p:nvGrpSpPr>
        <p:grpSpPr bwMode="auto">
          <a:xfrm>
            <a:off x="0" y="0"/>
            <a:ext cx="9144000" cy="6858000"/>
            <a:chOff x="0" y="1152"/>
            <a:chExt cx="5760" cy="3168"/>
          </a:xfrm>
        </p:grpSpPr>
        <p:sp>
          <p:nvSpPr>
            <p:cNvPr id="5146" name="Freeform 26"/>
            <p:cNvSpPr>
              <a:spLocks/>
            </p:cNvSpPr>
            <p:nvPr userDrawn="1"/>
          </p:nvSpPr>
          <p:spPr bwMode="gray">
            <a:xfrm>
              <a:off x="0" y="1280"/>
              <a:ext cx="5760" cy="3040"/>
            </a:xfrm>
            <a:custGeom>
              <a:avLst/>
              <a:gdLst>
                <a:gd name="T0" fmla="*/ 5760 w 5760"/>
                <a:gd name="T1" fmla="*/ 0 h 3040"/>
                <a:gd name="T2" fmla="*/ 0 w 5760"/>
                <a:gd name="T3" fmla="*/ 677 h 3040"/>
                <a:gd name="T4" fmla="*/ 0 w 5760"/>
                <a:gd name="T5" fmla="*/ 782 h 3040"/>
                <a:gd name="T6" fmla="*/ 0 w 5760"/>
                <a:gd name="T7" fmla="*/ 3040 h 3040"/>
                <a:gd name="T8" fmla="*/ 2264 w 5760"/>
                <a:gd name="T9" fmla="*/ 3040 h 3040"/>
                <a:gd name="T10" fmla="*/ 5760 w 5760"/>
                <a:gd name="T11" fmla="*/ 448 h 3040"/>
                <a:gd name="T12" fmla="*/ 5760 w 5760"/>
                <a:gd name="T13" fmla="*/ 0 h 3040"/>
              </a:gdLst>
              <a:ahLst/>
              <a:cxnLst>
                <a:cxn ang="0">
                  <a:pos x="T0" y="T1"/>
                </a:cxn>
                <a:cxn ang="0">
                  <a:pos x="T2" y="T3"/>
                </a:cxn>
                <a:cxn ang="0">
                  <a:pos x="T4" y="T5"/>
                </a:cxn>
                <a:cxn ang="0">
                  <a:pos x="T6" y="T7"/>
                </a:cxn>
                <a:cxn ang="0">
                  <a:pos x="T8" y="T9"/>
                </a:cxn>
                <a:cxn ang="0">
                  <a:pos x="T10" y="T11"/>
                </a:cxn>
                <a:cxn ang="0">
                  <a:pos x="T12" y="T13"/>
                </a:cxn>
              </a:cxnLst>
              <a:rect l="0" t="0" r="r" b="b"/>
              <a:pathLst>
                <a:path w="5760" h="3040">
                  <a:moveTo>
                    <a:pt x="5760" y="0"/>
                  </a:moveTo>
                  <a:lnTo>
                    <a:pt x="0" y="677"/>
                  </a:lnTo>
                  <a:lnTo>
                    <a:pt x="0" y="782"/>
                  </a:lnTo>
                  <a:lnTo>
                    <a:pt x="0" y="3040"/>
                  </a:lnTo>
                  <a:lnTo>
                    <a:pt x="2264" y="3040"/>
                  </a:lnTo>
                  <a:lnTo>
                    <a:pt x="5760" y="448"/>
                  </a:lnTo>
                  <a:lnTo>
                    <a:pt x="5760" y="0"/>
                  </a:lnTo>
                  <a:close/>
                </a:path>
              </a:pathLst>
            </a:custGeom>
            <a:solidFill>
              <a:schemeClr val="bg2">
                <a:alpha val="10001"/>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47" name="Freeform 27"/>
            <p:cNvSpPr>
              <a:spLocks/>
            </p:cNvSpPr>
            <p:nvPr userDrawn="1"/>
          </p:nvSpPr>
          <p:spPr bwMode="gray">
            <a:xfrm>
              <a:off x="4016" y="1936"/>
              <a:ext cx="1744" cy="2384"/>
            </a:xfrm>
            <a:custGeom>
              <a:avLst/>
              <a:gdLst>
                <a:gd name="T0" fmla="*/ 1744 w 1744"/>
                <a:gd name="T1" fmla="*/ 0 h 2384"/>
                <a:gd name="T2" fmla="*/ 0 w 1744"/>
                <a:gd name="T3" fmla="*/ 2384 h 2384"/>
                <a:gd name="T4" fmla="*/ 1744 w 1744"/>
                <a:gd name="T5" fmla="*/ 2384 h 2384"/>
                <a:gd name="T6" fmla="*/ 1744 w 1744"/>
                <a:gd name="T7" fmla="*/ 0 h 2384"/>
              </a:gdLst>
              <a:ahLst/>
              <a:cxnLst>
                <a:cxn ang="0">
                  <a:pos x="T0" y="T1"/>
                </a:cxn>
                <a:cxn ang="0">
                  <a:pos x="T2" y="T3"/>
                </a:cxn>
                <a:cxn ang="0">
                  <a:pos x="T4" y="T5"/>
                </a:cxn>
                <a:cxn ang="0">
                  <a:pos x="T6" y="T7"/>
                </a:cxn>
              </a:cxnLst>
              <a:rect l="0" t="0" r="r" b="b"/>
              <a:pathLst>
                <a:path w="1744" h="2384">
                  <a:moveTo>
                    <a:pt x="1744" y="0"/>
                  </a:moveTo>
                  <a:lnTo>
                    <a:pt x="0" y="2384"/>
                  </a:lnTo>
                  <a:lnTo>
                    <a:pt x="1744" y="2384"/>
                  </a:lnTo>
                  <a:lnTo>
                    <a:pt x="1744" y="0"/>
                  </a:lnTo>
                  <a:close/>
                </a:path>
              </a:pathLst>
            </a:custGeom>
            <a:solidFill>
              <a:schemeClr val="bg2">
                <a:alpha val="2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5148" name="Group 28"/>
            <p:cNvGrpSpPr>
              <a:grpSpLocks/>
            </p:cNvGrpSpPr>
            <p:nvPr userDrawn="1"/>
          </p:nvGrpSpPr>
          <p:grpSpPr bwMode="auto">
            <a:xfrm flipH="1">
              <a:off x="0" y="1152"/>
              <a:ext cx="5760" cy="268"/>
              <a:chOff x="0" y="1216"/>
              <a:chExt cx="5760" cy="911"/>
            </a:xfrm>
          </p:grpSpPr>
          <p:sp>
            <p:nvSpPr>
              <p:cNvPr id="5149" name="Freeform 29"/>
              <p:cNvSpPr>
                <a:spLocks/>
              </p:cNvSpPr>
              <p:nvPr userDrawn="1"/>
            </p:nvSpPr>
            <p:spPr bwMode="gray">
              <a:xfrm>
                <a:off x="0" y="1226"/>
                <a:ext cx="5760" cy="395"/>
              </a:xfrm>
              <a:custGeom>
                <a:avLst/>
                <a:gdLst>
                  <a:gd name="T0" fmla="*/ 5754 w 5760"/>
                  <a:gd name="T1" fmla="*/ 159 h 395"/>
                  <a:gd name="T2" fmla="*/ 5760 w 5760"/>
                  <a:gd name="T3" fmla="*/ 395 h 395"/>
                  <a:gd name="T4" fmla="*/ 0 w 5760"/>
                  <a:gd name="T5" fmla="*/ 0 h 395"/>
                  <a:gd name="T6" fmla="*/ 5754 w 5760"/>
                  <a:gd name="T7" fmla="*/ 159 h 395"/>
                </a:gdLst>
                <a:ahLst/>
                <a:cxnLst>
                  <a:cxn ang="0">
                    <a:pos x="T0" y="T1"/>
                  </a:cxn>
                  <a:cxn ang="0">
                    <a:pos x="T2" y="T3"/>
                  </a:cxn>
                  <a:cxn ang="0">
                    <a:pos x="T4" y="T5"/>
                  </a:cxn>
                  <a:cxn ang="0">
                    <a:pos x="T6" y="T7"/>
                  </a:cxn>
                </a:cxnLst>
                <a:rect l="0" t="0" r="r" b="b"/>
                <a:pathLst>
                  <a:path w="5760" h="395">
                    <a:moveTo>
                      <a:pt x="5754" y="159"/>
                    </a:moveTo>
                    <a:lnTo>
                      <a:pt x="5760" y="395"/>
                    </a:lnTo>
                    <a:lnTo>
                      <a:pt x="0" y="0"/>
                    </a:lnTo>
                    <a:lnTo>
                      <a:pt x="5754" y="159"/>
                    </a:lnTo>
                    <a:close/>
                  </a:path>
                </a:pathLst>
              </a:custGeom>
              <a:solidFill>
                <a:schemeClr val="bg2">
                  <a:alpha val="10001"/>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50" name="Freeform 30"/>
              <p:cNvSpPr>
                <a:spLocks/>
              </p:cNvSpPr>
              <p:nvPr userDrawn="1"/>
            </p:nvSpPr>
            <p:spPr bwMode="gray">
              <a:xfrm>
                <a:off x="6" y="1216"/>
                <a:ext cx="5754" cy="911"/>
              </a:xfrm>
              <a:custGeom>
                <a:avLst/>
                <a:gdLst>
                  <a:gd name="T0" fmla="*/ 0 w 5754"/>
                  <a:gd name="T1" fmla="*/ 0 h 911"/>
                  <a:gd name="T2" fmla="*/ 5754 w 5754"/>
                  <a:gd name="T3" fmla="*/ 911 h 911"/>
                  <a:gd name="T4" fmla="*/ 5754 w 5754"/>
                  <a:gd name="T5" fmla="*/ 337 h 911"/>
                  <a:gd name="T6" fmla="*/ 0 w 5754"/>
                  <a:gd name="T7" fmla="*/ 0 h 911"/>
                </a:gdLst>
                <a:ahLst/>
                <a:cxnLst>
                  <a:cxn ang="0">
                    <a:pos x="T0" y="T1"/>
                  </a:cxn>
                  <a:cxn ang="0">
                    <a:pos x="T2" y="T3"/>
                  </a:cxn>
                  <a:cxn ang="0">
                    <a:pos x="T4" y="T5"/>
                  </a:cxn>
                  <a:cxn ang="0">
                    <a:pos x="T6" y="T7"/>
                  </a:cxn>
                </a:cxnLst>
                <a:rect l="0" t="0" r="r" b="b"/>
                <a:pathLst>
                  <a:path w="5754" h="911">
                    <a:moveTo>
                      <a:pt x="0" y="0"/>
                    </a:moveTo>
                    <a:lnTo>
                      <a:pt x="5754" y="911"/>
                    </a:lnTo>
                    <a:lnTo>
                      <a:pt x="5754" y="337"/>
                    </a:lnTo>
                    <a:lnTo>
                      <a:pt x="0" y="0"/>
                    </a:lnTo>
                    <a:close/>
                  </a:path>
                </a:pathLst>
              </a:custGeom>
              <a:solidFill>
                <a:schemeClr val="bg2">
                  <a:alpha val="10001"/>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sp>
          <p:nvSpPr>
            <p:cNvPr id="5151" name="Freeform 31"/>
            <p:cNvSpPr>
              <a:spLocks/>
            </p:cNvSpPr>
            <p:nvPr userDrawn="1"/>
          </p:nvSpPr>
          <p:spPr bwMode="gray">
            <a:xfrm>
              <a:off x="0" y="1152"/>
              <a:ext cx="5760" cy="1312"/>
            </a:xfrm>
            <a:custGeom>
              <a:avLst/>
              <a:gdLst>
                <a:gd name="T0" fmla="*/ 5760 w 5760"/>
                <a:gd name="T1" fmla="*/ 56 h 1312"/>
                <a:gd name="T2" fmla="*/ 0 w 5760"/>
                <a:gd name="T3" fmla="*/ 1312 h 1312"/>
                <a:gd name="T4" fmla="*/ 0 w 5760"/>
                <a:gd name="T5" fmla="*/ 378 h 1312"/>
                <a:gd name="T6" fmla="*/ 5760 w 5760"/>
                <a:gd name="T7" fmla="*/ 0 h 1312"/>
                <a:gd name="T8" fmla="*/ 5760 w 5760"/>
                <a:gd name="T9" fmla="*/ 56 h 1312"/>
              </a:gdLst>
              <a:ahLst/>
              <a:cxnLst>
                <a:cxn ang="0">
                  <a:pos x="T0" y="T1"/>
                </a:cxn>
                <a:cxn ang="0">
                  <a:pos x="T2" y="T3"/>
                </a:cxn>
                <a:cxn ang="0">
                  <a:pos x="T4" y="T5"/>
                </a:cxn>
                <a:cxn ang="0">
                  <a:pos x="T6" y="T7"/>
                </a:cxn>
                <a:cxn ang="0">
                  <a:pos x="T8" y="T9"/>
                </a:cxn>
              </a:cxnLst>
              <a:rect l="0" t="0" r="r" b="b"/>
              <a:pathLst>
                <a:path w="5760" h="1312">
                  <a:moveTo>
                    <a:pt x="5760" y="56"/>
                  </a:moveTo>
                  <a:lnTo>
                    <a:pt x="0" y="1312"/>
                  </a:lnTo>
                  <a:lnTo>
                    <a:pt x="0" y="378"/>
                  </a:lnTo>
                  <a:lnTo>
                    <a:pt x="5760" y="0"/>
                  </a:lnTo>
                  <a:lnTo>
                    <a:pt x="5760" y="56"/>
                  </a:lnTo>
                  <a:close/>
                </a:path>
              </a:pathLst>
            </a:custGeom>
            <a:solidFill>
              <a:schemeClr val="bg2">
                <a:alpha val="14999"/>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52" name="Freeform 32"/>
            <p:cNvSpPr>
              <a:spLocks/>
            </p:cNvSpPr>
            <p:nvPr userDrawn="1"/>
          </p:nvSpPr>
          <p:spPr bwMode="gray">
            <a:xfrm flipH="1">
              <a:off x="0" y="1157"/>
              <a:ext cx="5760" cy="610"/>
            </a:xfrm>
            <a:custGeom>
              <a:avLst/>
              <a:gdLst>
                <a:gd name="T0" fmla="*/ 0 w 5760"/>
                <a:gd name="T1" fmla="*/ 0 h 2077"/>
                <a:gd name="T2" fmla="*/ 5752 w 5760"/>
                <a:gd name="T3" fmla="*/ 734 h 2077"/>
                <a:gd name="T4" fmla="*/ 5760 w 5760"/>
                <a:gd name="T5" fmla="*/ 2077 h 2077"/>
                <a:gd name="T6" fmla="*/ 0 w 5760"/>
                <a:gd name="T7" fmla="*/ 62 h 2077"/>
                <a:gd name="T8" fmla="*/ 0 w 5760"/>
                <a:gd name="T9" fmla="*/ 0 h 2077"/>
              </a:gdLst>
              <a:ahLst/>
              <a:cxnLst>
                <a:cxn ang="0">
                  <a:pos x="T0" y="T1"/>
                </a:cxn>
                <a:cxn ang="0">
                  <a:pos x="T2" y="T3"/>
                </a:cxn>
                <a:cxn ang="0">
                  <a:pos x="T4" y="T5"/>
                </a:cxn>
                <a:cxn ang="0">
                  <a:pos x="T6" y="T7"/>
                </a:cxn>
                <a:cxn ang="0">
                  <a:pos x="T8" y="T9"/>
                </a:cxn>
              </a:cxnLst>
              <a:rect l="0" t="0" r="r" b="b"/>
              <a:pathLst>
                <a:path w="5760" h="2077">
                  <a:moveTo>
                    <a:pt x="0" y="0"/>
                  </a:moveTo>
                  <a:lnTo>
                    <a:pt x="5752" y="734"/>
                  </a:lnTo>
                  <a:lnTo>
                    <a:pt x="5760" y="2077"/>
                  </a:lnTo>
                  <a:lnTo>
                    <a:pt x="0" y="62"/>
                  </a:lnTo>
                  <a:lnTo>
                    <a:pt x="0" y="0"/>
                  </a:lnTo>
                  <a:close/>
                </a:path>
              </a:pathLst>
            </a:custGeom>
            <a:solidFill>
              <a:schemeClr val="bg2">
                <a:alpha val="14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sp>
        <p:nvSpPr>
          <p:cNvPr id="5153" name="Rectangle 3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5154" name="Rectangle 3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fld id="{3C4022C7-291A-4398-B140-651878A325BD}" type="datetimeFigureOut">
              <a:rPr lang="en-US" altLang="tr-TR"/>
              <a:pPr/>
              <a:t>2/18/2016</a:t>
            </a:fld>
            <a:endParaRPr lang="en-US" altLang="tr-TR"/>
          </a:p>
        </p:txBody>
      </p:sp>
      <p:sp>
        <p:nvSpPr>
          <p:cNvPr id="5155" name="Rectangle 35"/>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7032ECF-3FBC-4F82-89AC-F5F3F0F933E8}" type="slidenum">
              <a:rPr lang="en-US" altLang="tr-TR"/>
              <a:pPr/>
              <a:t>‹#›</a:t>
            </a:fld>
            <a:endParaRPr lang="en-US" altLang="tr-TR"/>
          </a:p>
        </p:txBody>
      </p:sp>
      <p:pic>
        <p:nvPicPr>
          <p:cNvPr id="5156" name="Picture 36" descr="7"/>
          <p:cNvPicPr>
            <a:picLocks noChangeAspect="1" noChangeArrowheads="1"/>
          </p:cNvPicPr>
          <p:nvPr/>
        </p:nvPicPr>
        <p:blipFill>
          <a:blip r:embed="rId15" cstate="print">
            <a:extLst>
              <a:ext uri="{28A0092B-C50C-407E-A947-70E740481C1C}">
                <a14:useLocalDpi xmlns:a14="http://schemas.microsoft.com/office/drawing/2010/main" val="0"/>
              </a:ext>
            </a:extLst>
          </a:blip>
          <a:srcRect l="5385" r="27542" b="21506"/>
          <a:stretch>
            <a:fillRect/>
          </a:stretch>
        </p:blipFill>
        <p:spPr bwMode="gray">
          <a:xfrm rot="-355085">
            <a:off x="8250238" y="568325"/>
            <a:ext cx="923925" cy="412750"/>
          </a:xfrm>
          <a:prstGeom prst="rect">
            <a:avLst/>
          </a:prstGeom>
          <a:noFill/>
          <a:extLst>
            <a:ext uri="{909E8E84-426E-40DD-AFC4-6F175D3DCCD1}">
              <a14:hiddenFill xmlns:a14="http://schemas.microsoft.com/office/drawing/2010/main">
                <a:solidFill>
                  <a:srgbClr val="FFFFFF"/>
                </a:solidFill>
              </a14:hiddenFill>
            </a:ext>
          </a:extLst>
        </p:spPr>
      </p:pic>
      <p:grpSp>
        <p:nvGrpSpPr>
          <p:cNvPr id="5157" name="Group 37"/>
          <p:cNvGrpSpPr>
            <a:grpSpLocks/>
          </p:cNvGrpSpPr>
          <p:nvPr/>
        </p:nvGrpSpPr>
        <p:grpSpPr bwMode="auto">
          <a:xfrm>
            <a:off x="8613775" y="165100"/>
            <a:ext cx="717550" cy="601663"/>
            <a:chOff x="3449" y="296"/>
            <a:chExt cx="1981" cy="1663"/>
          </a:xfrm>
        </p:grpSpPr>
        <p:sp>
          <p:nvSpPr>
            <p:cNvPr id="5158" name="Freeform 38"/>
            <p:cNvSpPr>
              <a:spLocks/>
            </p:cNvSpPr>
            <p:nvPr userDrawn="1"/>
          </p:nvSpPr>
          <p:spPr bwMode="gray">
            <a:xfrm>
              <a:off x="3483" y="302"/>
              <a:ext cx="1947" cy="1657"/>
            </a:xfrm>
            <a:custGeom>
              <a:avLst/>
              <a:gdLst>
                <a:gd name="T0" fmla="*/ 1947 w 1947"/>
                <a:gd name="T1" fmla="*/ 86 h 1657"/>
                <a:gd name="T2" fmla="*/ 1459 w 1947"/>
                <a:gd name="T3" fmla="*/ 0 h 1657"/>
                <a:gd name="T4" fmla="*/ 0 w 1947"/>
                <a:gd name="T5" fmla="*/ 1454 h 1657"/>
                <a:gd name="T6" fmla="*/ 43 w 1947"/>
                <a:gd name="T7" fmla="*/ 1497 h 1657"/>
                <a:gd name="T8" fmla="*/ 731 w 1947"/>
                <a:gd name="T9" fmla="*/ 1647 h 1657"/>
                <a:gd name="T10" fmla="*/ 1947 w 1947"/>
                <a:gd name="T11" fmla="*/ 86 h 1657"/>
              </a:gdLst>
              <a:ahLst/>
              <a:cxnLst>
                <a:cxn ang="0">
                  <a:pos x="T0" y="T1"/>
                </a:cxn>
                <a:cxn ang="0">
                  <a:pos x="T2" y="T3"/>
                </a:cxn>
                <a:cxn ang="0">
                  <a:pos x="T4" y="T5"/>
                </a:cxn>
                <a:cxn ang="0">
                  <a:pos x="T6" y="T7"/>
                </a:cxn>
                <a:cxn ang="0">
                  <a:pos x="T8" y="T9"/>
                </a:cxn>
                <a:cxn ang="0">
                  <a:pos x="T10" y="T11"/>
                </a:cxn>
              </a:cxnLst>
              <a:rect l="0" t="0" r="r" b="b"/>
              <a:pathLst>
                <a:path w="1947" h="1657">
                  <a:moveTo>
                    <a:pt x="1947" y="86"/>
                  </a:moveTo>
                  <a:cubicBezTo>
                    <a:pt x="1947" y="86"/>
                    <a:pt x="1618" y="29"/>
                    <a:pt x="1459" y="0"/>
                  </a:cubicBezTo>
                  <a:cubicBezTo>
                    <a:pt x="838" y="101"/>
                    <a:pt x="836" y="1527"/>
                    <a:pt x="0" y="1454"/>
                  </a:cubicBezTo>
                  <a:cubicBezTo>
                    <a:pt x="48" y="1512"/>
                    <a:pt x="42" y="1494"/>
                    <a:pt x="43" y="1497"/>
                  </a:cubicBezTo>
                  <a:cubicBezTo>
                    <a:pt x="464" y="1574"/>
                    <a:pt x="731" y="1647"/>
                    <a:pt x="731" y="1647"/>
                  </a:cubicBezTo>
                  <a:cubicBezTo>
                    <a:pt x="1152" y="1657"/>
                    <a:pt x="1262" y="137"/>
                    <a:pt x="1947" y="86"/>
                  </a:cubicBezTo>
                  <a:close/>
                </a:path>
              </a:pathLst>
            </a:custGeom>
            <a:gradFill rotWithShape="1">
              <a:gsLst>
                <a:gs pos="0">
                  <a:schemeClr val="accent2"/>
                </a:gs>
                <a:gs pos="50000">
                  <a:schemeClr val="accent2">
                    <a:gamma/>
                    <a:shade val="79216"/>
                    <a:invGamma/>
                  </a:schemeClr>
                </a:gs>
                <a:gs pos="100000">
                  <a:schemeClr val="accent2"/>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17961" dir="2700000" algn="ctr" rotWithShape="0">
                      <a:schemeClr val="accent2">
                        <a:gamma/>
                        <a:shade val="60000"/>
                        <a:invGamma/>
                      </a:schemeClr>
                    </a:outerShdw>
                  </a:effectLst>
                </a14:hiddenEffects>
              </a:ext>
            </a:extLst>
          </p:spPr>
          <p:txBody>
            <a:bodyPr/>
            <a:lstStyle/>
            <a:p>
              <a:endParaRPr lang="tr-TR"/>
            </a:p>
          </p:txBody>
        </p:sp>
        <p:sp>
          <p:nvSpPr>
            <p:cNvPr id="5159" name="Freeform 39"/>
            <p:cNvSpPr>
              <a:spLocks/>
            </p:cNvSpPr>
            <p:nvPr userDrawn="1"/>
          </p:nvSpPr>
          <p:spPr bwMode="gray">
            <a:xfrm>
              <a:off x="3449" y="296"/>
              <a:ext cx="1966" cy="1640"/>
            </a:xfrm>
            <a:custGeom>
              <a:avLst/>
              <a:gdLst>
                <a:gd name="T0" fmla="*/ 1966 w 1966"/>
                <a:gd name="T1" fmla="*/ 82 h 1640"/>
                <a:gd name="T2" fmla="*/ 1471 w 1966"/>
                <a:gd name="T3" fmla="*/ 0 h 1640"/>
                <a:gd name="T4" fmla="*/ 0 w 1966"/>
                <a:gd name="T5" fmla="*/ 1460 h 1640"/>
                <a:gd name="T6" fmla="*/ 43 w 1966"/>
                <a:gd name="T7" fmla="*/ 1503 h 1640"/>
                <a:gd name="T8" fmla="*/ 761 w 1966"/>
                <a:gd name="T9" fmla="*/ 1640 h 1640"/>
                <a:gd name="T10" fmla="*/ 1966 w 1966"/>
                <a:gd name="T11" fmla="*/ 82 h 1640"/>
              </a:gdLst>
              <a:ahLst/>
              <a:cxnLst>
                <a:cxn ang="0">
                  <a:pos x="T0" y="T1"/>
                </a:cxn>
                <a:cxn ang="0">
                  <a:pos x="T2" y="T3"/>
                </a:cxn>
                <a:cxn ang="0">
                  <a:pos x="T4" y="T5"/>
                </a:cxn>
                <a:cxn ang="0">
                  <a:pos x="T6" y="T7"/>
                </a:cxn>
                <a:cxn ang="0">
                  <a:pos x="T8" y="T9"/>
                </a:cxn>
                <a:cxn ang="0">
                  <a:pos x="T10" y="T11"/>
                </a:cxn>
              </a:cxnLst>
              <a:rect l="0" t="0" r="r" b="b"/>
              <a:pathLst>
                <a:path w="1966" h="1640">
                  <a:moveTo>
                    <a:pt x="1966" y="82"/>
                  </a:moveTo>
                  <a:cubicBezTo>
                    <a:pt x="1966" y="82"/>
                    <a:pt x="1630" y="29"/>
                    <a:pt x="1471" y="0"/>
                  </a:cubicBezTo>
                  <a:cubicBezTo>
                    <a:pt x="850" y="101"/>
                    <a:pt x="836" y="1533"/>
                    <a:pt x="0" y="1460"/>
                  </a:cubicBezTo>
                  <a:cubicBezTo>
                    <a:pt x="48" y="1518"/>
                    <a:pt x="42" y="1500"/>
                    <a:pt x="43" y="1503"/>
                  </a:cubicBezTo>
                  <a:cubicBezTo>
                    <a:pt x="464" y="1580"/>
                    <a:pt x="761" y="1640"/>
                    <a:pt x="761" y="1640"/>
                  </a:cubicBezTo>
                  <a:cubicBezTo>
                    <a:pt x="1173" y="1640"/>
                    <a:pt x="1281" y="133"/>
                    <a:pt x="1966" y="82"/>
                  </a:cubicBezTo>
                  <a:close/>
                </a:path>
              </a:pathLst>
            </a:custGeom>
            <a:gradFill rotWithShape="1">
              <a:gsLst>
                <a:gs pos="0">
                  <a:schemeClr val="accent1"/>
                </a:gs>
                <a:gs pos="100000">
                  <a:schemeClr val="tx2"/>
                </a:gs>
              </a:gsLst>
              <a:lin ang="5400000" scaled="1"/>
            </a:gradFill>
            <a:ln>
              <a:noFill/>
            </a:ln>
            <a:effectLst>
              <a:prstShdw prst="shdw17" dist="12700">
                <a:schemeClr val="accent1">
                  <a:gamma/>
                  <a:shade val="60000"/>
                  <a:invGamma/>
                </a:schemeClr>
              </a:prstShdw>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Lst>
          </p:spPr>
          <p:txBody>
            <a:bodyPr/>
            <a:lstStyle/>
            <a:p>
              <a:endParaRPr lang="tr-TR"/>
            </a:p>
          </p:txBody>
        </p:sp>
        <p:sp>
          <p:nvSpPr>
            <p:cNvPr id="5160" name="Freeform 40"/>
            <p:cNvSpPr>
              <a:spLocks/>
            </p:cNvSpPr>
            <p:nvPr userDrawn="1"/>
          </p:nvSpPr>
          <p:spPr bwMode="gray">
            <a:xfrm>
              <a:off x="3449" y="296"/>
              <a:ext cx="1966" cy="1640"/>
            </a:xfrm>
            <a:custGeom>
              <a:avLst/>
              <a:gdLst>
                <a:gd name="T0" fmla="*/ 1966 w 1966"/>
                <a:gd name="T1" fmla="*/ 82 h 1640"/>
                <a:gd name="T2" fmla="*/ 1471 w 1966"/>
                <a:gd name="T3" fmla="*/ 0 h 1640"/>
                <a:gd name="T4" fmla="*/ 0 w 1966"/>
                <a:gd name="T5" fmla="*/ 1460 h 1640"/>
                <a:gd name="T6" fmla="*/ 43 w 1966"/>
                <a:gd name="T7" fmla="*/ 1503 h 1640"/>
                <a:gd name="T8" fmla="*/ 761 w 1966"/>
                <a:gd name="T9" fmla="*/ 1640 h 1640"/>
                <a:gd name="T10" fmla="*/ 1966 w 1966"/>
                <a:gd name="T11" fmla="*/ 82 h 1640"/>
              </a:gdLst>
              <a:ahLst/>
              <a:cxnLst>
                <a:cxn ang="0">
                  <a:pos x="T0" y="T1"/>
                </a:cxn>
                <a:cxn ang="0">
                  <a:pos x="T2" y="T3"/>
                </a:cxn>
                <a:cxn ang="0">
                  <a:pos x="T4" y="T5"/>
                </a:cxn>
                <a:cxn ang="0">
                  <a:pos x="T6" y="T7"/>
                </a:cxn>
                <a:cxn ang="0">
                  <a:pos x="T8" y="T9"/>
                </a:cxn>
                <a:cxn ang="0">
                  <a:pos x="T10" y="T11"/>
                </a:cxn>
              </a:cxnLst>
              <a:rect l="0" t="0" r="r" b="b"/>
              <a:pathLst>
                <a:path w="1966" h="1640">
                  <a:moveTo>
                    <a:pt x="1966" y="82"/>
                  </a:moveTo>
                  <a:cubicBezTo>
                    <a:pt x="1966" y="82"/>
                    <a:pt x="1630" y="29"/>
                    <a:pt x="1471" y="0"/>
                  </a:cubicBezTo>
                  <a:cubicBezTo>
                    <a:pt x="850" y="101"/>
                    <a:pt x="836" y="1533"/>
                    <a:pt x="0" y="1460"/>
                  </a:cubicBezTo>
                  <a:cubicBezTo>
                    <a:pt x="48" y="1518"/>
                    <a:pt x="42" y="1500"/>
                    <a:pt x="43" y="1503"/>
                  </a:cubicBezTo>
                  <a:cubicBezTo>
                    <a:pt x="464" y="1580"/>
                    <a:pt x="761" y="1640"/>
                    <a:pt x="761" y="1640"/>
                  </a:cubicBezTo>
                  <a:cubicBezTo>
                    <a:pt x="1173" y="1640"/>
                    <a:pt x="1281" y="133"/>
                    <a:pt x="1966" y="82"/>
                  </a:cubicBezTo>
                  <a:close/>
                </a:path>
              </a:pathLst>
            </a:custGeom>
            <a:gradFill rotWithShape="1">
              <a:gsLst>
                <a:gs pos="0">
                  <a:schemeClr val="accent1">
                    <a:alpha val="0"/>
                  </a:schemeClr>
                </a:gs>
                <a:gs pos="100000">
                  <a:schemeClr val="accent1">
                    <a:gamma/>
                    <a:shade val="46275"/>
                    <a:invGamma/>
                    <a:alpha val="35001"/>
                  </a:schemeClr>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12700" algn="ctr" rotWithShape="0">
                      <a:schemeClr val="accent1">
                        <a:gamma/>
                        <a:shade val="60000"/>
                        <a:invGamma/>
                      </a:schemeClr>
                    </a:outerShdw>
                  </a:effectLst>
                </a14:hiddenEffects>
              </a:ext>
            </a:extLst>
          </p:spPr>
          <p:txBody>
            <a:bodyPr/>
            <a:lstStyle/>
            <a:p>
              <a:endParaRPr lang="tr-TR"/>
            </a:p>
          </p:txBody>
        </p:sp>
      </p:grpSp>
      <p:grpSp>
        <p:nvGrpSpPr>
          <p:cNvPr id="5161" name="Group 41"/>
          <p:cNvGrpSpPr>
            <a:grpSpLocks/>
          </p:cNvGrpSpPr>
          <p:nvPr/>
        </p:nvGrpSpPr>
        <p:grpSpPr bwMode="auto">
          <a:xfrm>
            <a:off x="8170863" y="277813"/>
            <a:ext cx="720725" cy="485775"/>
            <a:chOff x="2224" y="606"/>
            <a:chExt cx="1992" cy="1344"/>
          </a:xfrm>
        </p:grpSpPr>
        <p:sp>
          <p:nvSpPr>
            <p:cNvPr id="5162" name="Freeform 42"/>
            <p:cNvSpPr>
              <a:spLocks/>
            </p:cNvSpPr>
            <p:nvPr userDrawn="1"/>
          </p:nvSpPr>
          <p:spPr bwMode="gray">
            <a:xfrm>
              <a:off x="2224" y="606"/>
              <a:ext cx="1992" cy="1334"/>
            </a:xfrm>
            <a:custGeom>
              <a:avLst/>
              <a:gdLst>
                <a:gd name="T0" fmla="*/ 1992 w 1992"/>
                <a:gd name="T1" fmla="*/ 1334 h 1334"/>
                <a:gd name="T2" fmla="*/ 1285 w 1992"/>
                <a:gd name="T3" fmla="*/ 1198 h 1334"/>
                <a:gd name="T4" fmla="*/ 0 w 1992"/>
                <a:gd name="T5" fmla="*/ 78 h 1334"/>
                <a:gd name="T6" fmla="*/ 334 w 1992"/>
                <a:gd name="T7" fmla="*/ 22 h 1334"/>
                <a:gd name="T8" fmla="*/ 1039 w 1992"/>
                <a:gd name="T9" fmla="*/ 154 h 1334"/>
                <a:gd name="T10" fmla="*/ 1992 w 1992"/>
                <a:gd name="T11" fmla="*/ 1334 h 1334"/>
              </a:gdLst>
              <a:ahLst/>
              <a:cxnLst>
                <a:cxn ang="0">
                  <a:pos x="T0" y="T1"/>
                </a:cxn>
                <a:cxn ang="0">
                  <a:pos x="T2" y="T3"/>
                </a:cxn>
                <a:cxn ang="0">
                  <a:pos x="T4" y="T5"/>
                </a:cxn>
                <a:cxn ang="0">
                  <a:pos x="T6" y="T7"/>
                </a:cxn>
                <a:cxn ang="0">
                  <a:pos x="T8" y="T9"/>
                </a:cxn>
                <a:cxn ang="0">
                  <a:pos x="T10" y="T11"/>
                </a:cxn>
              </a:cxnLst>
              <a:rect l="0" t="0" r="r" b="b"/>
              <a:pathLst>
                <a:path w="1992" h="1334">
                  <a:moveTo>
                    <a:pt x="1992" y="1334"/>
                  </a:moveTo>
                  <a:cubicBezTo>
                    <a:pt x="1695" y="1274"/>
                    <a:pt x="1285" y="1198"/>
                    <a:pt x="1285" y="1198"/>
                  </a:cubicBezTo>
                  <a:cubicBezTo>
                    <a:pt x="1081" y="1147"/>
                    <a:pt x="689" y="0"/>
                    <a:pt x="0" y="78"/>
                  </a:cubicBezTo>
                  <a:cubicBezTo>
                    <a:pt x="216" y="28"/>
                    <a:pt x="332" y="17"/>
                    <a:pt x="334" y="22"/>
                  </a:cubicBezTo>
                  <a:cubicBezTo>
                    <a:pt x="626" y="75"/>
                    <a:pt x="1039" y="154"/>
                    <a:pt x="1039" y="154"/>
                  </a:cubicBezTo>
                  <a:cubicBezTo>
                    <a:pt x="1420" y="204"/>
                    <a:pt x="1638" y="1256"/>
                    <a:pt x="1992" y="1334"/>
                  </a:cubicBezTo>
                  <a:close/>
                </a:path>
              </a:pathLst>
            </a:custGeom>
            <a:gradFill rotWithShape="1">
              <a:gsLst>
                <a:gs pos="0">
                  <a:schemeClr val="tx2"/>
                </a:gs>
                <a:gs pos="100000">
                  <a:schemeClr val="accent1"/>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63" name="Freeform 43"/>
            <p:cNvSpPr>
              <a:spLocks/>
            </p:cNvSpPr>
            <p:nvPr userDrawn="1"/>
          </p:nvSpPr>
          <p:spPr bwMode="gray">
            <a:xfrm>
              <a:off x="2228" y="606"/>
              <a:ext cx="1988" cy="1344"/>
            </a:xfrm>
            <a:custGeom>
              <a:avLst/>
              <a:gdLst>
                <a:gd name="T0" fmla="*/ 1988 w 1988"/>
                <a:gd name="T1" fmla="*/ 1344 h 1344"/>
                <a:gd name="T2" fmla="*/ 1255 w 1988"/>
                <a:gd name="T3" fmla="*/ 1198 h 1344"/>
                <a:gd name="T4" fmla="*/ 0 w 1988"/>
                <a:gd name="T5" fmla="*/ 78 h 1344"/>
                <a:gd name="T6" fmla="*/ 296 w 1988"/>
                <a:gd name="T7" fmla="*/ 30 h 1344"/>
                <a:gd name="T8" fmla="*/ 1009 w 1988"/>
                <a:gd name="T9" fmla="*/ 154 h 1344"/>
                <a:gd name="T10" fmla="*/ 1988 w 1988"/>
                <a:gd name="T11" fmla="*/ 1344 h 1344"/>
              </a:gdLst>
              <a:ahLst/>
              <a:cxnLst>
                <a:cxn ang="0">
                  <a:pos x="T0" y="T1"/>
                </a:cxn>
                <a:cxn ang="0">
                  <a:pos x="T2" y="T3"/>
                </a:cxn>
                <a:cxn ang="0">
                  <a:pos x="T4" y="T5"/>
                </a:cxn>
                <a:cxn ang="0">
                  <a:pos x="T6" y="T7"/>
                </a:cxn>
                <a:cxn ang="0">
                  <a:pos x="T8" y="T9"/>
                </a:cxn>
                <a:cxn ang="0">
                  <a:pos x="T10" y="T11"/>
                </a:cxn>
              </a:cxnLst>
              <a:rect l="0" t="0" r="r" b="b"/>
              <a:pathLst>
                <a:path w="1988" h="1344">
                  <a:moveTo>
                    <a:pt x="1988" y="1344"/>
                  </a:moveTo>
                  <a:cubicBezTo>
                    <a:pt x="1691" y="1284"/>
                    <a:pt x="1255" y="1198"/>
                    <a:pt x="1255" y="1198"/>
                  </a:cubicBezTo>
                  <a:cubicBezTo>
                    <a:pt x="1051" y="1147"/>
                    <a:pt x="689" y="0"/>
                    <a:pt x="0" y="78"/>
                  </a:cubicBezTo>
                  <a:cubicBezTo>
                    <a:pt x="216" y="28"/>
                    <a:pt x="294" y="25"/>
                    <a:pt x="296" y="30"/>
                  </a:cubicBezTo>
                  <a:cubicBezTo>
                    <a:pt x="588" y="83"/>
                    <a:pt x="1009" y="154"/>
                    <a:pt x="1009" y="154"/>
                  </a:cubicBezTo>
                  <a:cubicBezTo>
                    <a:pt x="1408" y="207"/>
                    <a:pt x="1630" y="1272"/>
                    <a:pt x="1988" y="1344"/>
                  </a:cubicBezTo>
                  <a:close/>
                </a:path>
              </a:pathLst>
            </a:custGeom>
            <a:gradFill rotWithShape="1">
              <a:gsLst>
                <a:gs pos="0">
                  <a:schemeClr val="accent2">
                    <a:gamma/>
                    <a:shade val="66667"/>
                    <a:invGamma/>
                  </a:schemeClr>
                </a:gs>
                <a:gs pos="50000">
                  <a:schemeClr val="accent2"/>
                </a:gs>
                <a:gs pos="100000">
                  <a:schemeClr val="accent2">
                    <a:gamma/>
                    <a:shade val="66667"/>
                    <a:invGamma/>
                  </a:schemeClr>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grpSp>
        <p:nvGrpSpPr>
          <p:cNvPr id="5164" name="Group 44"/>
          <p:cNvGrpSpPr>
            <a:grpSpLocks/>
          </p:cNvGrpSpPr>
          <p:nvPr/>
        </p:nvGrpSpPr>
        <p:grpSpPr bwMode="auto">
          <a:xfrm>
            <a:off x="7569200" y="285750"/>
            <a:ext cx="989013" cy="949325"/>
            <a:chOff x="560" y="628"/>
            <a:chExt cx="2732" cy="2626"/>
          </a:xfrm>
        </p:grpSpPr>
        <p:sp>
          <p:nvSpPr>
            <p:cNvPr id="5165" name="Freeform 45"/>
            <p:cNvSpPr>
              <a:spLocks/>
            </p:cNvSpPr>
            <p:nvPr userDrawn="1"/>
          </p:nvSpPr>
          <p:spPr bwMode="gray">
            <a:xfrm>
              <a:off x="600" y="632"/>
              <a:ext cx="2692" cy="2622"/>
            </a:xfrm>
            <a:custGeom>
              <a:avLst/>
              <a:gdLst>
                <a:gd name="T0" fmla="*/ 2692 w 2692"/>
                <a:gd name="T1" fmla="*/ 136 h 2622"/>
                <a:gd name="T2" fmla="*/ 1966 w 2692"/>
                <a:gd name="T3" fmla="*/ 0 h 2622"/>
                <a:gd name="T4" fmla="*/ 355 w 2692"/>
                <a:gd name="T5" fmla="*/ 1501 h 2622"/>
                <a:gd name="T6" fmla="*/ 0 w 2692"/>
                <a:gd name="T7" fmla="*/ 1419 h 2622"/>
                <a:gd name="T8" fmla="*/ 297 w 2692"/>
                <a:gd name="T9" fmla="*/ 2622 h 2622"/>
                <a:gd name="T10" fmla="*/ 1766 w 2692"/>
                <a:gd name="T11" fmla="*/ 1757 h 2622"/>
                <a:gd name="T12" fmla="*/ 1186 w 2692"/>
                <a:gd name="T13" fmla="*/ 1649 h 2622"/>
                <a:gd name="T14" fmla="*/ 2692 w 2692"/>
                <a:gd name="T15" fmla="*/ 136 h 26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92" h="2622">
                  <a:moveTo>
                    <a:pt x="2692" y="136"/>
                  </a:moveTo>
                  <a:cubicBezTo>
                    <a:pt x="2472" y="93"/>
                    <a:pt x="1966" y="0"/>
                    <a:pt x="1966" y="0"/>
                  </a:cubicBezTo>
                  <a:cubicBezTo>
                    <a:pt x="918" y="52"/>
                    <a:pt x="355" y="1501"/>
                    <a:pt x="355" y="1501"/>
                  </a:cubicBezTo>
                  <a:lnTo>
                    <a:pt x="0" y="1419"/>
                  </a:lnTo>
                  <a:lnTo>
                    <a:pt x="297" y="2622"/>
                  </a:lnTo>
                  <a:lnTo>
                    <a:pt x="1766" y="1757"/>
                  </a:lnTo>
                  <a:lnTo>
                    <a:pt x="1186" y="1649"/>
                  </a:lnTo>
                  <a:cubicBezTo>
                    <a:pt x="1186" y="1649"/>
                    <a:pt x="1675" y="162"/>
                    <a:pt x="2692" y="136"/>
                  </a:cubicBezTo>
                  <a:close/>
                </a:path>
              </a:pathLst>
            </a:custGeom>
            <a:gradFill rotWithShape="1">
              <a:gsLst>
                <a:gs pos="0">
                  <a:schemeClr val="accent2"/>
                </a:gs>
                <a:gs pos="100000">
                  <a:schemeClr val="accent2">
                    <a:gamma/>
                    <a:shade val="79216"/>
                    <a:invGamma/>
                  </a:schemeClr>
                </a:gs>
              </a:gsLst>
              <a:lin ang="5400000" scaled="1"/>
            </a:gradFill>
            <a:ln>
              <a:noFill/>
            </a:ln>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166" name="Freeform 46"/>
            <p:cNvSpPr>
              <a:spLocks/>
            </p:cNvSpPr>
            <p:nvPr userDrawn="1"/>
          </p:nvSpPr>
          <p:spPr bwMode="gray">
            <a:xfrm>
              <a:off x="560" y="628"/>
              <a:ext cx="2695" cy="2626"/>
            </a:xfrm>
            <a:custGeom>
              <a:avLst/>
              <a:gdLst>
                <a:gd name="T0" fmla="*/ 2695 w 2695"/>
                <a:gd name="T1" fmla="*/ 130 h 2626"/>
                <a:gd name="T2" fmla="*/ 1984 w 2695"/>
                <a:gd name="T3" fmla="*/ 0 h 2626"/>
                <a:gd name="T4" fmla="*/ 355 w 2695"/>
                <a:gd name="T5" fmla="*/ 1505 h 2626"/>
                <a:gd name="T6" fmla="*/ 0 w 2695"/>
                <a:gd name="T7" fmla="*/ 1423 h 2626"/>
                <a:gd name="T8" fmla="*/ 297 w 2695"/>
                <a:gd name="T9" fmla="*/ 2626 h 2626"/>
                <a:gd name="T10" fmla="*/ 1766 w 2695"/>
                <a:gd name="T11" fmla="*/ 1761 h 2626"/>
                <a:gd name="T12" fmla="*/ 1186 w 2695"/>
                <a:gd name="T13" fmla="*/ 1653 h 2626"/>
                <a:gd name="T14" fmla="*/ 2695 w 2695"/>
                <a:gd name="T15" fmla="*/ 130 h 26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95" h="2626">
                  <a:moveTo>
                    <a:pt x="2695" y="130"/>
                  </a:moveTo>
                  <a:cubicBezTo>
                    <a:pt x="2475" y="87"/>
                    <a:pt x="1984" y="0"/>
                    <a:pt x="1984" y="0"/>
                  </a:cubicBezTo>
                  <a:cubicBezTo>
                    <a:pt x="936" y="52"/>
                    <a:pt x="355" y="1505"/>
                    <a:pt x="355" y="1505"/>
                  </a:cubicBezTo>
                  <a:lnTo>
                    <a:pt x="0" y="1423"/>
                  </a:lnTo>
                  <a:lnTo>
                    <a:pt x="297" y="2626"/>
                  </a:lnTo>
                  <a:lnTo>
                    <a:pt x="1766" y="1761"/>
                  </a:lnTo>
                  <a:lnTo>
                    <a:pt x="1186" y="1653"/>
                  </a:lnTo>
                  <a:cubicBezTo>
                    <a:pt x="1186" y="1653"/>
                    <a:pt x="1678" y="156"/>
                    <a:pt x="2695" y="130"/>
                  </a:cubicBezTo>
                  <a:close/>
                </a:path>
              </a:pathLst>
            </a:custGeom>
            <a:gradFill rotWithShape="1">
              <a:gsLst>
                <a:gs pos="0">
                  <a:schemeClr val="accent1"/>
                </a:gs>
                <a:gs pos="100000">
                  <a:schemeClr val="tx2"/>
                </a:gs>
              </a:gsLst>
              <a:lin ang="5400000" scaled="1"/>
            </a:gradFill>
            <a:ln>
              <a:noFill/>
            </a:ln>
            <a:effectLst>
              <a:prstShdw prst="shdw17" dist="17961" dir="2700000">
                <a:schemeClr val="tx2">
                  <a:gamma/>
                  <a:shade val="60000"/>
                  <a:invGamma/>
                </a:schemeClr>
              </a:prstShdw>
            </a:effectLst>
            <a:extLst>
              <a:ext uri="{91240B29-F687-4F45-9708-019B960494DF}">
                <a14:hiddenLine xmlns:a14="http://schemas.microsoft.com/office/drawing/2010/main" w="9525" cap="flat" cmpd="sng">
                  <a:solidFill>
                    <a:srgbClr val="FF6600"/>
                  </a:solidFill>
                  <a:prstDash val="solid"/>
                  <a:round/>
                  <a:headEnd type="none" w="med" len="med"/>
                  <a:tailEnd type="none" w="med" len="med"/>
                </a14:hiddenLine>
              </a:ext>
            </a:extLst>
          </p:spPr>
          <p:txBody>
            <a:bodyPr/>
            <a:lstStyle/>
            <a:p>
              <a:endParaRPr lang="tr-TR"/>
            </a:p>
          </p:txBody>
        </p:sp>
      </p:grpSp>
      <p:sp>
        <p:nvSpPr>
          <p:cNvPr id="5167" name="Rectangle 47"/>
          <p:cNvSpPr>
            <a:spLocks noGrp="1" noChangeArrowheads="1"/>
          </p:cNvSpPr>
          <p:nvPr>
            <p:ph type="title"/>
          </p:nvPr>
        </p:nvSpPr>
        <p:spPr bwMode="auto">
          <a:xfrm>
            <a:off x="457200" y="274638"/>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5157"/>
                                        </p:tgtEl>
                                        <p:attrNameLst>
                                          <p:attrName>style.visibility</p:attrName>
                                        </p:attrNameLst>
                                      </p:cBhvr>
                                      <p:to>
                                        <p:strVal val="visible"/>
                                      </p:to>
                                    </p:set>
                                    <p:animEffect transition="in" filter="wipe(up)">
                                      <p:cBhvr>
                                        <p:cTn id="7" dur="500"/>
                                        <p:tgtEl>
                                          <p:spTgt spid="5157"/>
                                        </p:tgtEl>
                                      </p:cBhvr>
                                    </p:animEffect>
                                  </p:childTnLst>
                                </p:cTn>
                              </p:par>
                              <p:par>
                                <p:cTn id="8" presetID="10" presetClass="entr" presetSubtype="0" fill="hold" nodeType="withEffect">
                                  <p:stCondLst>
                                    <p:cond delay="0"/>
                                  </p:stCondLst>
                                  <p:childTnLst>
                                    <p:set>
                                      <p:cBhvr>
                                        <p:cTn id="9" dur="1" fill="hold">
                                          <p:stCondLst>
                                            <p:cond delay="0"/>
                                          </p:stCondLst>
                                        </p:cTn>
                                        <p:tgtEl>
                                          <p:spTgt spid="5156"/>
                                        </p:tgtEl>
                                        <p:attrNameLst>
                                          <p:attrName>style.visibility</p:attrName>
                                        </p:attrNameLst>
                                      </p:cBhvr>
                                      <p:to>
                                        <p:strVal val="visible"/>
                                      </p:to>
                                    </p:set>
                                    <p:animEffect transition="in" filter="fade">
                                      <p:cBhvr>
                                        <p:cTn id="10" dur="500"/>
                                        <p:tgtEl>
                                          <p:spTgt spid="5156"/>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5161"/>
                                        </p:tgtEl>
                                        <p:attrNameLst>
                                          <p:attrName>style.visibility</p:attrName>
                                        </p:attrNameLst>
                                      </p:cBhvr>
                                      <p:to>
                                        <p:strVal val="visible"/>
                                      </p:to>
                                    </p:set>
                                    <p:animEffect transition="in" filter="wipe(down)">
                                      <p:cBhvr>
                                        <p:cTn id="14" dur="500"/>
                                        <p:tgtEl>
                                          <p:spTgt spid="5161"/>
                                        </p:tgtEl>
                                      </p:cBhvr>
                                    </p:animEffect>
                                  </p:childTnLst>
                                </p:cTn>
                              </p:par>
                            </p:childTnLst>
                          </p:cTn>
                        </p:par>
                        <p:par>
                          <p:cTn id="15" fill="hold" nodeType="afterGroup">
                            <p:stCondLst>
                              <p:cond delay="1000"/>
                            </p:stCondLst>
                            <p:childTnLst>
                              <p:par>
                                <p:cTn id="16" presetID="22" presetClass="entr" presetSubtype="1" fill="hold" nodeType="afterEffect">
                                  <p:stCondLst>
                                    <p:cond delay="0"/>
                                  </p:stCondLst>
                                  <p:childTnLst>
                                    <p:set>
                                      <p:cBhvr>
                                        <p:cTn id="17" dur="1" fill="hold">
                                          <p:stCondLst>
                                            <p:cond delay="0"/>
                                          </p:stCondLst>
                                        </p:cTn>
                                        <p:tgtEl>
                                          <p:spTgt spid="5164"/>
                                        </p:tgtEl>
                                        <p:attrNameLst>
                                          <p:attrName>style.visibility</p:attrName>
                                        </p:attrNameLst>
                                      </p:cBhvr>
                                      <p:to>
                                        <p:strVal val="visible"/>
                                      </p:to>
                                    </p:set>
                                    <p:animEffect transition="in" filter="wipe(up)">
                                      <p:cBhvr>
                                        <p:cTn id="18" dur="500"/>
                                        <p:tgtEl>
                                          <p:spTgt spid="5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rtl="0" eaLnBrk="1" fontAlgn="base" hangingPunct="1">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2339752" y="3789040"/>
            <a:ext cx="6400800" cy="1752600"/>
          </a:xfrm>
        </p:spPr>
        <p:txBody>
          <a:bodyPr/>
          <a:lstStyle/>
          <a:p>
            <a:pPr>
              <a:defRPr/>
            </a:pPr>
            <a:r>
              <a:rPr lang="en-US" altLang="tr-TR" sz="3200" dirty="0">
                <a:latin typeface="Calibri" panose="020F0502020204030204" pitchFamily="34" charset="0"/>
              </a:rPr>
              <a:t/>
            </a:r>
            <a:br>
              <a:rPr lang="en-US" altLang="tr-TR" sz="3200" dirty="0">
                <a:latin typeface="Calibri" panose="020F0502020204030204" pitchFamily="34" charset="0"/>
              </a:rPr>
            </a:br>
            <a:r>
              <a:rPr lang="en-US" sz="3600" spc="600" dirty="0">
                <a:solidFill>
                  <a:schemeClr val="bg1">
                    <a:lumMod val="65000"/>
                  </a:schemeClr>
                </a:solidFill>
                <a:effectLst>
                  <a:outerShdw blurRad="38100" dist="38100" dir="2700000" algn="tl">
                    <a:srgbClr val="000000">
                      <a:alpha val="43137"/>
                    </a:srgbClr>
                  </a:outerShdw>
                </a:effectLst>
                <a:latin typeface="Calibri" panose="020F0502020204030204" pitchFamily="34" charset="0"/>
                <a:cs typeface="Calibri" pitchFamily="34" charset="0"/>
              </a:rPr>
              <a:t>CASH MANAGEMENT </a:t>
            </a:r>
            <a:r>
              <a:rPr lang="tr-TR" sz="3600" spc="600" dirty="0" smtClean="0">
                <a:solidFill>
                  <a:schemeClr val="bg1">
                    <a:lumMod val="65000"/>
                  </a:schemeClr>
                </a:solidFill>
                <a:effectLst>
                  <a:outerShdw blurRad="38100" dist="38100" dir="2700000" algn="tl">
                    <a:srgbClr val="000000">
                      <a:alpha val="43137"/>
                    </a:srgbClr>
                  </a:outerShdw>
                </a:effectLst>
                <a:latin typeface="Calibri" panose="020F0502020204030204" pitchFamily="34" charset="0"/>
                <a:cs typeface="Calibri" pitchFamily="34" charset="0"/>
              </a:rPr>
              <a:t/>
            </a:r>
            <a:br>
              <a:rPr lang="tr-TR" sz="3600" spc="600" dirty="0" smtClean="0">
                <a:solidFill>
                  <a:schemeClr val="bg1">
                    <a:lumMod val="65000"/>
                  </a:schemeClr>
                </a:solidFill>
                <a:effectLst>
                  <a:outerShdw blurRad="38100" dist="38100" dir="2700000" algn="tl">
                    <a:srgbClr val="000000">
                      <a:alpha val="43137"/>
                    </a:srgbClr>
                  </a:outerShdw>
                </a:effectLst>
                <a:latin typeface="Calibri" panose="020F0502020204030204" pitchFamily="34" charset="0"/>
                <a:cs typeface="Calibri" pitchFamily="34" charset="0"/>
              </a:rPr>
            </a:br>
            <a:r>
              <a:rPr lang="tr-TR" sz="3600" spc="600" dirty="0" smtClean="0">
                <a:solidFill>
                  <a:schemeClr val="bg1">
                    <a:lumMod val="65000"/>
                  </a:schemeClr>
                </a:solidFill>
                <a:effectLst>
                  <a:outerShdw blurRad="38100" dist="38100" dir="2700000" algn="tl">
                    <a:srgbClr val="000000">
                      <a:alpha val="43137"/>
                    </a:srgbClr>
                  </a:outerShdw>
                </a:effectLst>
                <a:latin typeface="Calibri" panose="020F0502020204030204" pitchFamily="34" charset="0"/>
                <a:cs typeface="Calibri" pitchFamily="34" charset="0"/>
              </a:rPr>
              <a:t>IN </a:t>
            </a:r>
            <a:r>
              <a:rPr lang="en-US" sz="3600" spc="600" dirty="0" smtClean="0">
                <a:solidFill>
                  <a:schemeClr val="bg1">
                    <a:lumMod val="65000"/>
                  </a:schemeClr>
                </a:solidFill>
                <a:effectLst>
                  <a:outerShdw blurRad="38100" dist="38100" dir="2700000" algn="tl">
                    <a:srgbClr val="000000">
                      <a:alpha val="43137"/>
                    </a:srgbClr>
                  </a:outerShdw>
                </a:effectLst>
                <a:latin typeface="Calibri" panose="020F0502020204030204" pitchFamily="34" charset="0"/>
                <a:cs typeface="Calibri" pitchFamily="34" charset="0"/>
              </a:rPr>
              <a:t>TURKEY</a:t>
            </a:r>
            <a:endParaRPr lang="en-US" sz="3600" spc="600" dirty="0">
              <a:solidFill>
                <a:schemeClr val="bg1">
                  <a:lumMod val="65000"/>
                </a:schemeClr>
              </a:solidFill>
              <a:effectLst>
                <a:outerShdw blurRad="38100" dist="38100" dir="2700000" algn="tl">
                  <a:srgbClr val="000000">
                    <a:alpha val="43137"/>
                  </a:srgbClr>
                </a:outerShdw>
              </a:effectLst>
              <a:latin typeface="Calibri" panose="020F0502020204030204" pitchFamily="34" charset="0"/>
              <a:cs typeface="Calibri" pitchFamily="34" charset="0"/>
            </a:endParaRPr>
          </a:p>
        </p:txBody>
      </p:sp>
      <p:sp>
        <p:nvSpPr>
          <p:cNvPr id="50179" name="Rectangle 3"/>
          <p:cNvSpPr>
            <a:spLocks noGrp="1" noChangeArrowheads="1"/>
          </p:cNvSpPr>
          <p:nvPr>
            <p:ph type="subTitle" idx="1"/>
          </p:nvPr>
        </p:nvSpPr>
        <p:spPr>
          <a:xfrm>
            <a:off x="3851920" y="5877272"/>
            <a:ext cx="4788025" cy="792088"/>
          </a:xfrm>
        </p:spPr>
        <p:txBody>
          <a:bodyPr/>
          <a:lstStyle/>
          <a:p>
            <a:pPr algn="r"/>
            <a:r>
              <a:rPr lang="tr-TR" altLang="tr-TR" sz="2400" b="1" dirty="0" smtClean="0">
                <a:solidFill>
                  <a:srgbClr val="002060"/>
                </a:solidFill>
                <a:latin typeface="Calibri" panose="020F0502020204030204" pitchFamily="34" charset="0"/>
              </a:rPr>
              <a:t>TURKISH TREASURY</a:t>
            </a:r>
          </a:p>
          <a:p>
            <a:pPr algn="r"/>
            <a:r>
              <a:rPr lang="tr-TR" altLang="tr-TR" sz="2400" b="1" dirty="0" smtClean="0">
                <a:solidFill>
                  <a:srgbClr val="002060"/>
                </a:solidFill>
                <a:latin typeface="Calibri" panose="020F0502020204030204" pitchFamily="34" charset="0"/>
              </a:rPr>
              <a:t>Cash Management </a:t>
            </a:r>
            <a:r>
              <a:rPr lang="tr-TR" altLang="tr-TR" sz="2400" b="1" dirty="0" err="1" smtClean="0">
                <a:solidFill>
                  <a:srgbClr val="002060"/>
                </a:solidFill>
                <a:latin typeface="Calibri" panose="020F0502020204030204" pitchFamily="34" charset="0"/>
              </a:rPr>
              <a:t>Department</a:t>
            </a:r>
            <a:r>
              <a:rPr lang="tr-TR" altLang="tr-TR" sz="2400" b="1" dirty="0" smtClean="0">
                <a:solidFill>
                  <a:srgbClr val="002060"/>
                </a:solidFill>
                <a:latin typeface="Calibri" panose="020F0502020204030204" pitchFamily="34" charset="0"/>
              </a:rPr>
              <a:t> </a:t>
            </a:r>
            <a:endParaRPr lang="en-US" altLang="tr-TR" sz="2400" b="1" dirty="0">
              <a:solidFill>
                <a:srgbClr val="00206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sz="3200" dirty="0">
                <a:latin typeface="Calibri" panose="020F0502020204030204" pitchFamily="34" charset="0"/>
              </a:rPr>
              <a:t>Cash </a:t>
            </a:r>
            <a:r>
              <a:rPr lang="tr-TR" sz="3200" dirty="0" err="1">
                <a:latin typeface="Calibri" panose="020F0502020204030204" pitchFamily="34" charset="0"/>
              </a:rPr>
              <a:t>Request</a:t>
            </a:r>
            <a:r>
              <a:rPr lang="tr-TR" sz="3200" dirty="0">
                <a:latin typeface="Calibri" panose="020F0502020204030204" pitchFamily="34" charset="0"/>
              </a:rPr>
              <a:t> </a:t>
            </a:r>
            <a:r>
              <a:rPr lang="tr-TR" sz="3200" dirty="0" err="1" smtClean="0">
                <a:latin typeface="Calibri" panose="020F0502020204030204" pitchFamily="34" charset="0"/>
              </a:rPr>
              <a:t>System</a:t>
            </a:r>
            <a:r>
              <a:rPr lang="tr-TR" sz="3200" dirty="0" smtClean="0">
                <a:latin typeface="Calibri" panose="020F0502020204030204" pitchFamily="34" charset="0"/>
              </a:rPr>
              <a:t>-I</a:t>
            </a:r>
            <a:endParaRPr lang="en-US" altLang="tr-TR" sz="3200" dirty="0" smtClean="0">
              <a:latin typeface="Calibri" panose="020F0502020204030204" pitchFamily="34" charset="0"/>
            </a:endParaRPr>
          </a:p>
        </p:txBody>
      </p:sp>
      <p:sp>
        <p:nvSpPr>
          <p:cNvPr id="54275" name="Line 3"/>
          <p:cNvSpPr>
            <a:spLocks noChangeShapeType="1"/>
          </p:cNvSpPr>
          <p:nvPr/>
        </p:nvSpPr>
        <p:spPr bwMode="auto">
          <a:xfrm flipV="1">
            <a:off x="2520950" y="2286000"/>
            <a:ext cx="381000" cy="3810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6" name="Line 4"/>
          <p:cNvSpPr>
            <a:spLocks noChangeShapeType="1"/>
          </p:cNvSpPr>
          <p:nvPr/>
        </p:nvSpPr>
        <p:spPr bwMode="auto">
          <a:xfrm>
            <a:off x="2444750" y="4953000"/>
            <a:ext cx="457200" cy="3048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7" name="Line 5"/>
          <p:cNvSpPr>
            <a:spLocks noChangeShapeType="1"/>
          </p:cNvSpPr>
          <p:nvPr/>
        </p:nvSpPr>
        <p:spPr bwMode="auto">
          <a:xfrm>
            <a:off x="2901950" y="2286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8" name="Line 6"/>
          <p:cNvSpPr>
            <a:spLocks noChangeShapeType="1"/>
          </p:cNvSpPr>
          <p:nvPr/>
        </p:nvSpPr>
        <p:spPr bwMode="auto">
          <a:xfrm>
            <a:off x="2901950" y="52578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V="1">
            <a:off x="2825750" y="30480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0" name="Line 8"/>
          <p:cNvSpPr>
            <a:spLocks noChangeShapeType="1"/>
          </p:cNvSpPr>
          <p:nvPr/>
        </p:nvSpPr>
        <p:spPr bwMode="auto">
          <a:xfrm>
            <a:off x="2901950" y="3810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1" name="Line 9"/>
          <p:cNvSpPr>
            <a:spLocks noChangeShapeType="1"/>
          </p:cNvSpPr>
          <p:nvPr/>
        </p:nvSpPr>
        <p:spPr bwMode="auto">
          <a:xfrm flipV="1">
            <a:off x="2825750" y="44958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54282" name="Group 10"/>
          <p:cNvGrpSpPr>
            <a:grpSpLocks/>
          </p:cNvGrpSpPr>
          <p:nvPr/>
        </p:nvGrpSpPr>
        <p:grpSpPr bwMode="auto">
          <a:xfrm>
            <a:off x="457201" y="2433640"/>
            <a:ext cx="2673350" cy="2671764"/>
            <a:chOff x="140" y="1419"/>
            <a:chExt cx="1684" cy="1683"/>
          </a:xfrm>
        </p:grpSpPr>
        <p:sp>
          <p:nvSpPr>
            <p:cNvPr id="54283"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54284"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5"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6"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7"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8"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9"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90"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sp>
        <p:nvSpPr>
          <p:cNvPr id="54292" name="AutoShape 20"/>
          <p:cNvSpPr>
            <a:spLocks noChangeArrowheads="1"/>
          </p:cNvSpPr>
          <p:nvPr/>
        </p:nvSpPr>
        <p:spPr bwMode="gray">
          <a:xfrm>
            <a:off x="3505200" y="20574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3" name="Rectangle 21"/>
          <p:cNvSpPr>
            <a:spLocks noChangeArrowheads="1"/>
          </p:cNvSpPr>
          <p:nvPr/>
        </p:nvSpPr>
        <p:spPr bwMode="auto">
          <a:xfrm>
            <a:off x="3829247" y="2126475"/>
            <a:ext cx="98135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sz="1400" b="1" dirty="0" smtClean="0">
                <a:latin typeface="Calibri" panose="020F0502020204030204" pitchFamily="34" charset="0"/>
                <a:cs typeface="Calibri" pitchFamily="34" charset="0"/>
              </a:rPr>
              <a:t>Since 2011</a:t>
            </a:r>
            <a:endParaRPr lang="en-US" altLang="tr-TR" sz="1400" b="1" i="0" dirty="0">
              <a:solidFill>
                <a:srgbClr val="000000"/>
              </a:solidFill>
              <a:latin typeface="Calibri" panose="020F0502020204030204" pitchFamily="34" charset="0"/>
              <a:cs typeface="Arial" charset="0"/>
            </a:endParaRPr>
          </a:p>
        </p:txBody>
      </p:sp>
      <p:sp>
        <p:nvSpPr>
          <p:cNvPr id="54294" name="AutoShape 22"/>
          <p:cNvSpPr>
            <a:spLocks noChangeArrowheads="1"/>
          </p:cNvSpPr>
          <p:nvPr/>
        </p:nvSpPr>
        <p:spPr bwMode="gray">
          <a:xfrm>
            <a:off x="3505200" y="28067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sz="1200" dirty="0"/>
          </a:p>
        </p:txBody>
      </p:sp>
      <p:sp>
        <p:nvSpPr>
          <p:cNvPr id="54295" name="Rectangle 23"/>
          <p:cNvSpPr>
            <a:spLocks noChangeArrowheads="1"/>
          </p:cNvSpPr>
          <p:nvPr/>
        </p:nvSpPr>
        <p:spPr bwMode="auto">
          <a:xfrm>
            <a:off x="3644900" y="2852936"/>
            <a:ext cx="49625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r>
              <a:rPr lang="tr-TR" sz="1400" b="1" dirty="0">
                <a:latin typeface="Calibri" panose="020F0502020204030204" pitchFamily="34" charset="0"/>
                <a:cs typeface="Calibri" pitchFamily="34" charset="0"/>
              </a:rPr>
              <a:t>a</a:t>
            </a:r>
            <a:r>
              <a:rPr lang="tr-TR" sz="1400" b="1" dirty="0" smtClean="0">
                <a:latin typeface="Calibri" panose="020F0502020204030204" pitchFamily="34" charset="0"/>
                <a:cs typeface="Calibri" pitchFamily="34" charset="0"/>
              </a:rPr>
              <a:t>n internet portal </a:t>
            </a:r>
            <a:r>
              <a:rPr lang="tr-TR" sz="1400" b="1" dirty="0" err="1" smtClean="0">
                <a:latin typeface="Calibri" panose="020F0502020204030204" pitchFamily="34" charset="0"/>
                <a:cs typeface="Calibri" pitchFamily="34" charset="0"/>
              </a:rPr>
              <a:t>for</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collecting</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cash</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requests</a:t>
            </a:r>
            <a:r>
              <a:rPr lang="tr-TR" sz="1400" b="1" dirty="0" smtClean="0">
                <a:latin typeface="Calibri" panose="020F0502020204030204" pitchFamily="34" charset="0"/>
                <a:cs typeface="Calibri" pitchFamily="34" charset="0"/>
              </a:rPr>
              <a:t>, online </a:t>
            </a:r>
            <a:r>
              <a:rPr lang="tr-TR" sz="1400" b="1" dirty="0" err="1" smtClean="0">
                <a:latin typeface="Calibri" panose="020F0502020204030204" pitchFamily="34" charset="0"/>
                <a:cs typeface="Calibri" pitchFamily="34" charset="0"/>
              </a:rPr>
              <a:t>and</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real</a:t>
            </a:r>
            <a:r>
              <a:rPr lang="tr-TR" sz="1400" b="1" dirty="0" smtClean="0">
                <a:latin typeface="Calibri" panose="020F0502020204030204" pitchFamily="34" charset="0"/>
                <a:cs typeface="Calibri" pitchFamily="34" charset="0"/>
              </a:rPr>
              <a:t> time</a:t>
            </a:r>
            <a:endParaRPr lang="en-US" altLang="tr-TR" sz="1400" b="1" i="0" dirty="0">
              <a:solidFill>
                <a:srgbClr val="000000"/>
              </a:solidFill>
              <a:latin typeface="Calibri" panose="020F0502020204030204" pitchFamily="34" charset="0"/>
              <a:cs typeface="Arial" charset="0"/>
            </a:endParaRPr>
          </a:p>
        </p:txBody>
      </p:sp>
      <p:sp>
        <p:nvSpPr>
          <p:cNvPr id="54296" name="AutoShape 24"/>
          <p:cNvSpPr>
            <a:spLocks noChangeArrowheads="1"/>
          </p:cNvSpPr>
          <p:nvPr/>
        </p:nvSpPr>
        <p:spPr bwMode="gray">
          <a:xfrm>
            <a:off x="3502025" y="354965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7" name="Rectangle 25"/>
          <p:cNvSpPr>
            <a:spLocks noChangeArrowheads="1"/>
          </p:cNvSpPr>
          <p:nvPr/>
        </p:nvSpPr>
        <p:spPr bwMode="auto">
          <a:xfrm>
            <a:off x="3693169" y="3650315"/>
            <a:ext cx="309802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altLang="tr-TR" sz="1400" b="1" dirty="0" err="1" smtClean="0">
                <a:solidFill>
                  <a:srgbClr val="000000"/>
                </a:solidFill>
                <a:latin typeface="Calibri" panose="020F0502020204030204" pitchFamily="34" charset="0"/>
                <a:cs typeface="Arial" charset="0"/>
              </a:rPr>
              <a:t>eliminates</a:t>
            </a:r>
            <a:r>
              <a:rPr lang="tr-TR" altLang="tr-TR" sz="1400" b="1" dirty="0" smtClean="0">
                <a:solidFill>
                  <a:srgbClr val="000000"/>
                </a:solidFill>
                <a:latin typeface="Calibri" panose="020F0502020204030204" pitchFamily="34" charset="0"/>
                <a:cs typeface="Arial" charset="0"/>
              </a:rPr>
              <a:t> </a:t>
            </a:r>
            <a:r>
              <a:rPr lang="tr-TR" altLang="tr-TR" sz="1400" b="1" dirty="0" err="1">
                <a:solidFill>
                  <a:srgbClr val="000000"/>
                </a:solidFill>
                <a:latin typeface="Calibri" panose="020F0502020204030204" pitchFamily="34" charset="0"/>
                <a:cs typeface="Arial" charset="0"/>
              </a:rPr>
              <a:t>paper</a:t>
            </a:r>
            <a:r>
              <a:rPr lang="tr-TR" altLang="tr-TR" sz="1400" b="1" dirty="0">
                <a:solidFill>
                  <a:srgbClr val="000000"/>
                </a:solidFill>
                <a:latin typeface="Calibri" panose="020F0502020204030204" pitchFamily="34" charset="0"/>
                <a:cs typeface="Arial" charset="0"/>
              </a:rPr>
              <a:t> </a:t>
            </a:r>
            <a:r>
              <a:rPr lang="tr-TR" altLang="tr-TR" sz="1400" b="1" dirty="0" err="1">
                <a:solidFill>
                  <a:srgbClr val="000000"/>
                </a:solidFill>
                <a:latin typeface="Calibri" panose="020F0502020204030204" pitchFamily="34" charset="0"/>
                <a:cs typeface="Arial" charset="0"/>
              </a:rPr>
              <a:t>based</a:t>
            </a:r>
            <a:r>
              <a:rPr lang="tr-TR" altLang="tr-TR" sz="1400" b="1" dirty="0">
                <a:solidFill>
                  <a:srgbClr val="000000"/>
                </a:solidFill>
                <a:latin typeface="Calibri" panose="020F0502020204030204" pitchFamily="34" charset="0"/>
                <a:cs typeface="Arial" charset="0"/>
              </a:rPr>
              <a:t> </a:t>
            </a:r>
            <a:r>
              <a:rPr lang="tr-TR" altLang="tr-TR" sz="1400" b="1" dirty="0" err="1">
                <a:solidFill>
                  <a:srgbClr val="000000"/>
                </a:solidFill>
                <a:latin typeface="Calibri" panose="020F0502020204030204" pitchFamily="34" charset="0"/>
                <a:cs typeface="Arial" charset="0"/>
              </a:rPr>
              <a:t>documentation</a:t>
            </a:r>
            <a:endParaRPr lang="en-US" altLang="tr-TR" sz="1400" b="1" dirty="0">
              <a:solidFill>
                <a:srgbClr val="000000"/>
              </a:solidFill>
              <a:latin typeface="Calibri" panose="020F0502020204030204" pitchFamily="34" charset="0"/>
              <a:cs typeface="Arial" charset="0"/>
            </a:endParaRPr>
          </a:p>
        </p:txBody>
      </p:sp>
      <p:sp>
        <p:nvSpPr>
          <p:cNvPr id="54298" name="Oval 26"/>
          <p:cNvSpPr>
            <a:spLocks noChangeArrowheads="1"/>
          </p:cNvSpPr>
          <p:nvPr/>
        </p:nvSpPr>
        <p:spPr bwMode="gray">
          <a:xfrm>
            <a:off x="3416300" y="2174875"/>
            <a:ext cx="228600" cy="228600"/>
          </a:xfrm>
          <a:prstGeom prst="ellipse">
            <a:avLst/>
          </a:prstGeom>
          <a:gradFill rotWithShape="1">
            <a:gsLst>
              <a:gs pos="0">
                <a:schemeClr val="tx2"/>
              </a:gs>
              <a:gs pos="100000">
                <a:schemeClr val="tx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299" name="Oval 27"/>
          <p:cNvSpPr>
            <a:spLocks noChangeArrowheads="1"/>
          </p:cNvSpPr>
          <p:nvPr/>
        </p:nvSpPr>
        <p:spPr bwMode="gray">
          <a:xfrm>
            <a:off x="3429000" y="2940050"/>
            <a:ext cx="228600" cy="228600"/>
          </a:xfrm>
          <a:prstGeom prst="ellipse">
            <a:avLst/>
          </a:prstGeom>
          <a:gradFill rotWithShape="1">
            <a:gsLst>
              <a:gs pos="0">
                <a:schemeClr val="accent1"/>
              </a:gs>
              <a:gs pos="100000">
                <a:schemeClr val="accent1">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0" name="Oval 28"/>
          <p:cNvSpPr>
            <a:spLocks noChangeArrowheads="1"/>
          </p:cNvSpPr>
          <p:nvPr/>
        </p:nvSpPr>
        <p:spPr bwMode="gray">
          <a:xfrm>
            <a:off x="3429000" y="3695700"/>
            <a:ext cx="228600" cy="228600"/>
          </a:xfrm>
          <a:prstGeom prst="ellipse">
            <a:avLst/>
          </a:prstGeom>
          <a:gradFill rotWithShape="1">
            <a:gsLst>
              <a:gs pos="0">
                <a:schemeClr val="accent2"/>
              </a:gs>
              <a:gs pos="100000">
                <a:schemeClr val="accent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1" name="AutoShape 29"/>
          <p:cNvSpPr>
            <a:spLocks noChangeArrowheads="1"/>
          </p:cNvSpPr>
          <p:nvPr/>
        </p:nvSpPr>
        <p:spPr bwMode="gray">
          <a:xfrm>
            <a:off x="3505200" y="4281488"/>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algn="l"/>
            <a:r>
              <a:rPr lang="tr-TR" sz="1400" b="1" dirty="0" smtClean="0">
                <a:latin typeface="Calibri" panose="020F0502020204030204" pitchFamily="34" charset="0"/>
              </a:rPr>
              <a:t>  </a:t>
            </a:r>
            <a:r>
              <a:rPr lang="tr-TR" sz="1400" b="1" dirty="0" err="1" smtClean="0">
                <a:latin typeface="Calibri" panose="020F0502020204030204" pitchFamily="34" charset="0"/>
              </a:rPr>
              <a:t>the</a:t>
            </a:r>
            <a:r>
              <a:rPr lang="tr-TR" sz="1400" b="1" dirty="0" smtClean="0">
                <a:latin typeface="Calibri" panose="020F0502020204030204" pitchFamily="34" charset="0"/>
              </a:rPr>
              <a:t> </a:t>
            </a:r>
            <a:r>
              <a:rPr lang="tr-TR" sz="1400" b="1" dirty="0">
                <a:latin typeface="Calibri" panose="020F0502020204030204" pitchFamily="34" charset="0"/>
              </a:rPr>
              <a:t>data of </a:t>
            </a:r>
            <a:r>
              <a:rPr lang="tr-TR" sz="1400" b="1" dirty="0" err="1">
                <a:latin typeface="Calibri" panose="020F0502020204030204" pitchFamily="34" charset="0"/>
              </a:rPr>
              <a:t>cash</a:t>
            </a:r>
            <a:r>
              <a:rPr lang="tr-TR" sz="1400" b="1" dirty="0">
                <a:latin typeface="Calibri" panose="020F0502020204030204" pitchFamily="34" charset="0"/>
              </a:rPr>
              <a:t> </a:t>
            </a:r>
            <a:r>
              <a:rPr lang="tr-TR" sz="1400" b="1" dirty="0" err="1">
                <a:latin typeface="Calibri" panose="020F0502020204030204" pitchFamily="34" charset="0"/>
              </a:rPr>
              <a:t>requests</a:t>
            </a:r>
            <a:r>
              <a:rPr lang="tr-TR" sz="1400" b="1" dirty="0">
                <a:latin typeface="Calibri" panose="020F0502020204030204" pitchFamily="34" charset="0"/>
              </a:rPr>
              <a:t> </a:t>
            </a:r>
            <a:r>
              <a:rPr lang="tr-TR" sz="1400" b="1" dirty="0" err="1">
                <a:latin typeface="Calibri" panose="020F0502020204030204" pitchFamily="34" charset="0"/>
              </a:rPr>
              <a:t>are</a:t>
            </a:r>
            <a:r>
              <a:rPr lang="tr-TR" sz="1400" b="1" dirty="0">
                <a:latin typeface="Calibri" panose="020F0502020204030204" pitchFamily="34" charset="0"/>
              </a:rPr>
              <a:t> </a:t>
            </a:r>
            <a:r>
              <a:rPr lang="tr-TR" sz="1400" b="1" dirty="0" err="1">
                <a:latin typeface="Calibri" panose="020F0502020204030204" pitchFamily="34" charset="0"/>
              </a:rPr>
              <a:t>saved</a:t>
            </a:r>
            <a:r>
              <a:rPr lang="tr-TR" sz="1400" b="1" dirty="0">
                <a:latin typeface="Calibri" panose="020F0502020204030204" pitchFamily="34" charset="0"/>
              </a:rPr>
              <a:t> </a:t>
            </a:r>
            <a:r>
              <a:rPr lang="tr-TR" sz="1400" b="1" dirty="0" err="1">
                <a:latin typeface="Calibri" panose="020F0502020204030204" pitchFamily="34" charset="0"/>
              </a:rPr>
              <a:t>to</a:t>
            </a:r>
            <a:r>
              <a:rPr lang="tr-TR" sz="1400" b="1" dirty="0">
                <a:latin typeface="Calibri" panose="020F0502020204030204" pitchFamily="34" charset="0"/>
              </a:rPr>
              <a:t> </a:t>
            </a:r>
            <a:r>
              <a:rPr lang="tr-TR" sz="1400" b="1" dirty="0" err="1">
                <a:latin typeface="Calibri" panose="020F0502020204030204" pitchFamily="34" charset="0"/>
              </a:rPr>
              <a:t>Treasury</a:t>
            </a:r>
            <a:r>
              <a:rPr lang="tr-TR" sz="1400" b="1" dirty="0">
                <a:latin typeface="Calibri" panose="020F0502020204030204" pitchFamily="34" charset="0"/>
              </a:rPr>
              <a:t> </a:t>
            </a:r>
            <a:r>
              <a:rPr lang="tr-TR" sz="1400" b="1" dirty="0" err="1">
                <a:latin typeface="Calibri" panose="020F0502020204030204" pitchFamily="34" charset="0"/>
              </a:rPr>
              <a:t>database</a:t>
            </a:r>
            <a:endParaRPr lang="tr-TR" sz="1400" b="1" dirty="0">
              <a:latin typeface="Calibri" panose="020F0502020204030204" pitchFamily="34" charset="0"/>
            </a:endParaRPr>
          </a:p>
        </p:txBody>
      </p:sp>
      <p:sp>
        <p:nvSpPr>
          <p:cNvPr id="54303" name="Oval 31"/>
          <p:cNvSpPr>
            <a:spLocks noChangeArrowheads="1"/>
          </p:cNvSpPr>
          <p:nvPr/>
        </p:nvSpPr>
        <p:spPr bwMode="gray">
          <a:xfrm>
            <a:off x="3416300" y="4419600"/>
            <a:ext cx="228600" cy="228600"/>
          </a:xfrm>
          <a:prstGeom prst="ellipse">
            <a:avLst/>
          </a:prstGeom>
          <a:gradFill rotWithShape="1">
            <a:gsLst>
              <a:gs pos="0">
                <a:schemeClr val="hlink"/>
              </a:gs>
              <a:gs pos="100000">
                <a:schemeClr va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4" name="AutoShape 32"/>
          <p:cNvSpPr>
            <a:spLocks noChangeArrowheads="1"/>
          </p:cNvSpPr>
          <p:nvPr/>
        </p:nvSpPr>
        <p:spPr bwMode="gray">
          <a:xfrm>
            <a:off x="3505200" y="5070475"/>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305" name="Rectangle 33"/>
          <p:cNvSpPr>
            <a:spLocks noChangeArrowheads="1"/>
          </p:cNvSpPr>
          <p:nvPr/>
        </p:nvSpPr>
        <p:spPr bwMode="auto">
          <a:xfrm>
            <a:off x="3710252" y="5204279"/>
            <a:ext cx="359829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sz="1400" b="1" dirty="0" err="1" smtClean="0">
                <a:latin typeface="Calibri" panose="020F0502020204030204" pitchFamily="34" charset="0"/>
              </a:rPr>
              <a:t>different</a:t>
            </a:r>
            <a:r>
              <a:rPr lang="tr-TR" sz="1400" b="1" dirty="0" smtClean="0">
                <a:latin typeface="Calibri" panose="020F0502020204030204" pitchFamily="34" charset="0"/>
              </a:rPr>
              <a:t> </a:t>
            </a:r>
            <a:r>
              <a:rPr lang="tr-TR" sz="1400" b="1" dirty="0" err="1">
                <a:latin typeface="Calibri" panose="020F0502020204030204" pitchFamily="34" charset="0"/>
              </a:rPr>
              <a:t>reports</a:t>
            </a:r>
            <a:r>
              <a:rPr lang="tr-TR" sz="1400" b="1" dirty="0">
                <a:latin typeface="Calibri" panose="020F0502020204030204" pitchFamily="34" charset="0"/>
              </a:rPr>
              <a:t> can be </a:t>
            </a:r>
            <a:r>
              <a:rPr lang="tr-TR" sz="1400" b="1" dirty="0" err="1">
                <a:latin typeface="Calibri" panose="020F0502020204030204" pitchFamily="34" charset="0"/>
              </a:rPr>
              <a:t>produced</a:t>
            </a:r>
            <a:r>
              <a:rPr lang="tr-TR" sz="1400" b="1" dirty="0">
                <a:latin typeface="Calibri" panose="020F0502020204030204" pitchFamily="34" charset="0"/>
              </a:rPr>
              <a:t> </a:t>
            </a:r>
            <a:r>
              <a:rPr lang="tr-TR" sz="1400" b="1" dirty="0" err="1">
                <a:latin typeface="Calibri" panose="020F0502020204030204" pitchFamily="34" charset="0"/>
              </a:rPr>
              <a:t>upon</a:t>
            </a:r>
            <a:r>
              <a:rPr lang="tr-TR" sz="1400" b="1" dirty="0">
                <a:latin typeface="Calibri" panose="020F0502020204030204" pitchFamily="34" charset="0"/>
              </a:rPr>
              <a:t> </a:t>
            </a:r>
            <a:r>
              <a:rPr lang="tr-TR" sz="1400" b="1" dirty="0" err="1">
                <a:latin typeface="Calibri" panose="020F0502020204030204" pitchFamily="34" charset="0"/>
              </a:rPr>
              <a:t>needs</a:t>
            </a:r>
            <a:endParaRPr lang="en-US" altLang="tr-TR" sz="1400" b="1" dirty="0">
              <a:solidFill>
                <a:srgbClr val="000000"/>
              </a:solidFill>
              <a:latin typeface="Calibri" panose="020F0502020204030204" pitchFamily="34" charset="0"/>
              <a:cs typeface="Arial" charset="0"/>
            </a:endParaRPr>
          </a:p>
        </p:txBody>
      </p:sp>
      <p:sp>
        <p:nvSpPr>
          <p:cNvPr id="54306" name="Oval 34"/>
          <p:cNvSpPr>
            <a:spLocks noChangeArrowheads="1"/>
          </p:cNvSpPr>
          <p:nvPr/>
        </p:nvSpPr>
        <p:spPr bwMode="gray">
          <a:xfrm>
            <a:off x="3429000" y="5203825"/>
            <a:ext cx="228600" cy="228600"/>
          </a:xfrm>
          <a:prstGeom prst="ellipse">
            <a:avLst/>
          </a:prstGeom>
          <a:gradFill rotWithShape="1">
            <a:gsLst>
              <a:gs pos="0">
                <a:schemeClr val="folHlink"/>
              </a:gs>
              <a:gs pos="100000">
                <a:schemeClr val="fo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2" name="TextBox 1"/>
          <p:cNvSpPr txBox="1"/>
          <p:nvPr/>
        </p:nvSpPr>
        <p:spPr>
          <a:xfrm>
            <a:off x="853771" y="3341757"/>
            <a:ext cx="1867421" cy="707886"/>
          </a:xfrm>
          <a:prstGeom prst="rect">
            <a:avLst/>
          </a:prstGeom>
          <a:noFill/>
        </p:spPr>
        <p:txBody>
          <a:bodyPr wrap="square" rtlCol="0">
            <a:spAutoFit/>
          </a:bodyPr>
          <a:lstStyle/>
          <a:p>
            <a:r>
              <a:rPr lang="tr-TR" sz="4000" dirty="0" smtClean="0">
                <a:latin typeface="Calibri" panose="020F0502020204030204" pitchFamily="34" charset="0"/>
              </a:rPr>
              <a:t>CRS</a:t>
            </a:r>
            <a:endParaRPr lang="tr-TR" sz="4000" dirty="0">
              <a:latin typeface="Calibri" panose="020F0502020204030204" pitchFamily="34" charset="0"/>
            </a:endParaRPr>
          </a:p>
        </p:txBody>
      </p:sp>
    </p:spTree>
    <p:extLst>
      <p:ext uri="{BB962C8B-B14F-4D97-AF65-F5344CB8AC3E}">
        <p14:creationId xmlns:p14="http://schemas.microsoft.com/office/powerpoint/2010/main" val="518049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sz="3200" dirty="0">
                <a:latin typeface="Calibri" panose="020F0502020204030204" pitchFamily="34" charset="0"/>
              </a:rPr>
              <a:t>Cash </a:t>
            </a:r>
            <a:r>
              <a:rPr lang="tr-TR" sz="3200" dirty="0" err="1">
                <a:latin typeface="Calibri" panose="020F0502020204030204" pitchFamily="34" charset="0"/>
              </a:rPr>
              <a:t>Request</a:t>
            </a:r>
            <a:r>
              <a:rPr lang="tr-TR" sz="3200" dirty="0">
                <a:latin typeface="Calibri" panose="020F0502020204030204" pitchFamily="34" charset="0"/>
              </a:rPr>
              <a:t> </a:t>
            </a:r>
            <a:r>
              <a:rPr lang="tr-TR" sz="3200" dirty="0" err="1" smtClean="0">
                <a:latin typeface="Calibri" panose="020F0502020204030204" pitchFamily="34" charset="0"/>
              </a:rPr>
              <a:t>System</a:t>
            </a:r>
            <a:r>
              <a:rPr lang="tr-TR" sz="3200" dirty="0" smtClean="0">
                <a:latin typeface="Calibri" panose="020F0502020204030204" pitchFamily="34" charset="0"/>
              </a:rPr>
              <a:t>-II</a:t>
            </a:r>
            <a:endParaRPr lang="en-US" altLang="tr-TR" sz="3200" dirty="0" smtClean="0">
              <a:latin typeface="Calibri" panose="020F0502020204030204" pitchFamily="34" charset="0"/>
            </a:endParaRPr>
          </a:p>
        </p:txBody>
      </p:sp>
      <p:sp>
        <p:nvSpPr>
          <p:cNvPr id="54275" name="Line 3"/>
          <p:cNvSpPr>
            <a:spLocks noChangeShapeType="1"/>
          </p:cNvSpPr>
          <p:nvPr/>
        </p:nvSpPr>
        <p:spPr bwMode="auto">
          <a:xfrm flipV="1">
            <a:off x="2520950" y="2286000"/>
            <a:ext cx="381000" cy="3810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6" name="Line 4"/>
          <p:cNvSpPr>
            <a:spLocks noChangeShapeType="1"/>
          </p:cNvSpPr>
          <p:nvPr/>
        </p:nvSpPr>
        <p:spPr bwMode="auto">
          <a:xfrm>
            <a:off x="2444750" y="4953000"/>
            <a:ext cx="457200" cy="3048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7" name="Line 5"/>
          <p:cNvSpPr>
            <a:spLocks noChangeShapeType="1"/>
          </p:cNvSpPr>
          <p:nvPr/>
        </p:nvSpPr>
        <p:spPr bwMode="auto">
          <a:xfrm>
            <a:off x="2901950" y="2286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8" name="Line 6"/>
          <p:cNvSpPr>
            <a:spLocks noChangeShapeType="1"/>
          </p:cNvSpPr>
          <p:nvPr/>
        </p:nvSpPr>
        <p:spPr bwMode="auto">
          <a:xfrm>
            <a:off x="2901950" y="52578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V="1">
            <a:off x="2825750" y="30480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0" name="Line 8"/>
          <p:cNvSpPr>
            <a:spLocks noChangeShapeType="1"/>
          </p:cNvSpPr>
          <p:nvPr/>
        </p:nvSpPr>
        <p:spPr bwMode="auto">
          <a:xfrm>
            <a:off x="2901950" y="3810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1" name="Line 9"/>
          <p:cNvSpPr>
            <a:spLocks noChangeShapeType="1"/>
          </p:cNvSpPr>
          <p:nvPr/>
        </p:nvSpPr>
        <p:spPr bwMode="auto">
          <a:xfrm flipV="1">
            <a:off x="2825750" y="44958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54282" name="Group 10"/>
          <p:cNvGrpSpPr>
            <a:grpSpLocks/>
          </p:cNvGrpSpPr>
          <p:nvPr/>
        </p:nvGrpSpPr>
        <p:grpSpPr bwMode="auto">
          <a:xfrm>
            <a:off x="457200" y="2433638"/>
            <a:ext cx="2673350" cy="2671762"/>
            <a:chOff x="140" y="1419"/>
            <a:chExt cx="1684" cy="1683"/>
          </a:xfrm>
        </p:grpSpPr>
        <p:sp>
          <p:nvSpPr>
            <p:cNvPr id="54283"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54284"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5"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6"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7"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8"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9"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90"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sp>
        <p:nvSpPr>
          <p:cNvPr id="54292" name="AutoShape 20"/>
          <p:cNvSpPr>
            <a:spLocks noChangeArrowheads="1"/>
          </p:cNvSpPr>
          <p:nvPr/>
        </p:nvSpPr>
        <p:spPr bwMode="gray">
          <a:xfrm>
            <a:off x="3505200" y="20574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3" name="Rectangle 21"/>
          <p:cNvSpPr>
            <a:spLocks noChangeArrowheads="1"/>
          </p:cNvSpPr>
          <p:nvPr/>
        </p:nvSpPr>
        <p:spPr bwMode="auto">
          <a:xfrm>
            <a:off x="3672577" y="2126476"/>
            <a:ext cx="397788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en-US" sz="1400" b="1" dirty="0" smtClean="0">
                <a:latin typeface="Calibri" panose="020F0502020204030204" pitchFamily="34" charset="0"/>
                <a:cs typeface="Calibri" pitchFamily="34" charset="0"/>
              </a:rPr>
              <a:t>cash </a:t>
            </a:r>
            <a:r>
              <a:rPr lang="en-US" sz="1400" b="1" dirty="0">
                <a:latin typeface="Calibri" panose="020F0502020204030204" pitchFamily="34" charset="0"/>
                <a:cs typeface="Calibri" pitchFamily="34" charset="0"/>
              </a:rPr>
              <a:t>request information of  200 public institutions</a:t>
            </a:r>
            <a:endParaRPr lang="en-US" altLang="tr-TR" sz="1400" b="1" i="0" dirty="0">
              <a:solidFill>
                <a:srgbClr val="000000"/>
              </a:solidFill>
              <a:latin typeface="Calibri" panose="020F0502020204030204" pitchFamily="34" charset="0"/>
              <a:cs typeface="Arial" charset="0"/>
            </a:endParaRPr>
          </a:p>
        </p:txBody>
      </p:sp>
      <p:sp>
        <p:nvSpPr>
          <p:cNvPr id="54294" name="AutoShape 22"/>
          <p:cNvSpPr>
            <a:spLocks noChangeArrowheads="1"/>
          </p:cNvSpPr>
          <p:nvPr/>
        </p:nvSpPr>
        <p:spPr bwMode="gray">
          <a:xfrm>
            <a:off x="3505200" y="28067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sz="1200" dirty="0"/>
          </a:p>
        </p:txBody>
      </p:sp>
      <p:sp>
        <p:nvSpPr>
          <p:cNvPr id="54295" name="Rectangle 23"/>
          <p:cNvSpPr>
            <a:spLocks noChangeArrowheads="1"/>
          </p:cNvSpPr>
          <p:nvPr/>
        </p:nvSpPr>
        <p:spPr bwMode="auto">
          <a:xfrm>
            <a:off x="3644900" y="2780928"/>
            <a:ext cx="496252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r>
              <a:rPr lang="tr-TR" sz="1400" b="1" dirty="0">
                <a:latin typeface="Calibri" panose="020F0502020204030204" pitchFamily="34" charset="0"/>
                <a:cs typeface="Calibri" pitchFamily="34" charset="0"/>
              </a:rPr>
              <a:t>r</a:t>
            </a:r>
            <a:r>
              <a:rPr lang="en-US" sz="1400" b="1" dirty="0" err="1">
                <a:latin typeface="Calibri" panose="020F0502020204030204" pitchFamily="34" charset="0"/>
                <a:cs typeface="Calibri" pitchFamily="34" charset="0"/>
              </a:rPr>
              <a:t>egional</a:t>
            </a:r>
            <a:r>
              <a:rPr lang="en-US" sz="1400" b="1" dirty="0">
                <a:latin typeface="Calibri" panose="020F0502020204030204" pitchFamily="34" charset="0"/>
                <a:cs typeface="Calibri" pitchFamily="34" charset="0"/>
              </a:rPr>
              <a:t> accounting units, central accounting offices and special budget accounting offices.</a:t>
            </a:r>
            <a:endParaRPr lang="en-US" altLang="tr-TR" sz="1400" b="1" i="0" dirty="0">
              <a:solidFill>
                <a:srgbClr val="000000"/>
              </a:solidFill>
              <a:latin typeface="Calibri" panose="020F0502020204030204" pitchFamily="34" charset="0"/>
              <a:cs typeface="Arial" charset="0"/>
            </a:endParaRPr>
          </a:p>
        </p:txBody>
      </p:sp>
      <p:sp>
        <p:nvSpPr>
          <p:cNvPr id="54296" name="AutoShape 24"/>
          <p:cNvSpPr>
            <a:spLocks noChangeArrowheads="1"/>
          </p:cNvSpPr>
          <p:nvPr/>
        </p:nvSpPr>
        <p:spPr bwMode="gray">
          <a:xfrm>
            <a:off x="3502025" y="354965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7" name="Rectangle 25"/>
          <p:cNvSpPr>
            <a:spLocks noChangeArrowheads="1"/>
          </p:cNvSpPr>
          <p:nvPr/>
        </p:nvSpPr>
        <p:spPr bwMode="auto">
          <a:xfrm>
            <a:off x="3657600" y="3650385"/>
            <a:ext cx="34787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tr-TR" altLang="tr-TR" sz="1400" b="1" dirty="0" err="1">
                <a:solidFill>
                  <a:srgbClr val="000000"/>
                </a:solidFill>
                <a:latin typeface="Calibri" panose="020F0502020204030204" pitchFamily="34" charset="0"/>
                <a:cs typeface="Arial" charset="0"/>
              </a:rPr>
              <a:t>f</a:t>
            </a:r>
            <a:r>
              <a:rPr lang="tr-TR" altLang="tr-TR" sz="1400" b="1" i="0" dirty="0" err="1" smtClean="0">
                <a:solidFill>
                  <a:srgbClr val="000000"/>
                </a:solidFill>
                <a:latin typeface="Calibri" panose="020F0502020204030204" pitchFamily="34" charset="0"/>
                <a:cs typeface="Arial" charset="0"/>
              </a:rPr>
              <a:t>eedback</a:t>
            </a:r>
            <a:r>
              <a:rPr lang="tr-TR" altLang="tr-TR" sz="1400" b="1" i="0" dirty="0" smtClean="0">
                <a:solidFill>
                  <a:srgbClr val="000000"/>
                </a:solidFill>
                <a:latin typeface="Calibri" panose="020F0502020204030204" pitchFamily="34" charset="0"/>
                <a:cs typeface="Arial" charset="0"/>
              </a:rPr>
              <a:t> </a:t>
            </a:r>
            <a:r>
              <a:rPr lang="tr-TR" altLang="tr-TR" sz="1400" b="1" i="0" dirty="0" err="1" smtClean="0">
                <a:solidFill>
                  <a:srgbClr val="000000"/>
                </a:solidFill>
                <a:latin typeface="Calibri" panose="020F0502020204030204" pitchFamily="34" charset="0"/>
                <a:cs typeface="Arial" charset="0"/>
              </a:rPr>
              <a:t>for</a:t>
            </a:r>
            <a:r>
              <a:rPr lang="tr-TR" altLang="tr-TR" sz="1400" b="1" i="0" dirty="0" smtClean="0">
                <a:solidFill>
                  <a:srgbClr val="000000"/>
                </a:solidFill>
                <a:latin typeface="Calibri" panose="020F0502020204030204" pitchFamily="34" charset="0"/>
                <a:cs typeface="Arial" charset="0"/>
              </a:rPr>
              <a:t> </a:t>
            </a:r>
            <a:r>
              <a:rPr lang="tr-TR" altLang="tr-TR" sz="1400" b="1" i="0" dirty="0" err="1" smtClean="0">
                <a:solidFill>
                  <a:srgbClr val="000000"/>
                </a:solidFill>
                <a:latin typeface="Calibri" panose="020F0502020204030204" pitchFamily="34" charset="0"/>
                <a:cs typeface="Arial" charset="0"/>
              </a:rPr>
              <a:t>the</a:t>
            </a:r>
            <a:r>
              <a:rPr lang="tr-TR" altLang="tr-TR" sz="1400" b="1" i="0" dirty="0" smtClean="0">
                <a:solidFill>
                  <a:srgbClr val="000000"/>
                </a:solidFill>
                <a:latin typeface="Calibri" panose="020F0502020204030204" pitchFamily="34" charset="0"/>
                <a:cs typeface="Arial" charset="0"/>
              </a:rPr>
              <a:t> </a:t>
            </a:r>
            <a:r>
              <a:rPr lang="tr-TR" altLang="tr-TR" sz="1400" b="1" i="0" dirty="0" err="1" smtClean="0">
                <a:solidFill>
                  <a:srgbClr val="000000"/>
                </a:solidFill>
                <a:latin typeface="Calibri" panose="020F0502020204030204" pitchFamily="34" charset="0"/>
                <a:cs typeface="Arial" charset="0"/>
              </a:rPr>
              <a:t>next</a:t>
            </a:r>
            <a:r>
              <a:rPr lang="tr-TR" altLang="tr-TR" sz="1400" b="1" i="0" dirty="0" smtClean="0">
                <a:solidFill>
                  <a:srgbClr val="000000"/>
                </a:solidFill>
                <a:latin typeface="Calibri" panose="020F0502020204030204" pitchFamily="34" charset="0"/>
                <a:cs typeface="Arial" charset="0"/>
              </a:rPr>
              <a:t> </a:t>
            </a:r>
            <a:r>
              <a:rPr lang="tr-TR" altLang="tr-TR" sz="1400" b="1" i="0" dirty="0" err="1" smtClean="0">
                <a:solidFill>
                  <a:srgbClr val="000000"/>
                </a:solidFill>
                <a:latin typeface="Calibri" panose="020F0502020204030204" pitchFamily="34" charset="0"/>
                <a:cs typeface="Arial" charset="0"/>
              </a:rPr>
              <a:t>month’s</a:t>
            </a:r>
            <a:r>
              <a:rPr lang="tr-TR" altLang="tr-TR" sz="1400" b="1" i="0" dirty="0" smtClean="0">
                <a:solidFill>
                  <a:srgbClr val="000000"/>
                </a:solidFill>
                <a:latin typeface="Calibri" panose="020F0502020204030204" pitchFamily="34" charset="0"/>
                <a:cs typeface="Arial" charset="0"/>
              </a:rPr>
              <a:t> </a:t>
            </a:r>
            <a:r>
              <a:rPr lang="tr-TR" altLang="tr-TR" sz="1400" b="1" i="0" dirty="0" err="1" smtClean="0">
                <a:solidFill>
                  <a:srgbClr val="000000"/>
                </a:solidFill>
                <a:latin typeface="Calibri" panose="020F0502020204030204" pitchFamily="34" charset="0"/>
                <a:cs typeface="Arial" charset="0"/>
              </a:rPr>
              <a:t>cash</a:t>
            </a:r>
            <a:r>
              <a:rPr lang="tr-TR" altLang="tr-TR" sz="1400" b="1" i="0" dirty="0" smtClean="0">
                <a:solidFill>
                  <a:srgbClr val="000000"/>
                </a:solidFill>
                <a:latin typeface="Calibri" panose="020F0502020204030204" pitchFamily="34" charset="0"/>
                <a:cs typeface="Arial" charset="0"/>
              </a:rPr>
              <a:t> </a:t>
            </a:r>
            <a:r>
              <a:rPr lang="tr-TR" altLang="tr-TR" sz="1400" b="1" i="0" dirty="0" err="1" smtClean="0">
                <a:solidFill>
                  <a:srgbClr val="000000"/>
                </a:solidFill>
                <a:latin typeface="Calibri" panose="020F0502020204030204" pitchFamily="34" charset="0"/>
                <a:cs typeface="Arial" charset="0"/>
              </a:rPr>
              <a:t>transfers</a:t>
            </a:r>
            <a:endParaRPr lang="en-US" altLang="tr-TR" sz="1400" b="1" i="0" dirty="0">
              <a:solidFill>
                <a:srgbClr val="000000"/>
              </a:solidFill>
              <a:latin typeface="Calibri" panose="020F0502020204030204" pitchFamily="34" charset="0"/>
              <a:cs typeface="Arial" charset="0"/>
            </a:endParaRPr>
          </a:p>
        </p:txBody>
      </p:sp>
      <p:sp>
        <p:nvSpPr>
          <p:cNvPr id="54298" name="Oval 26"/>
          <p:cNvSpPr>
            <a:spLocks noChangeArrowheads="1"/>
          </p:cNvSpPr>
          <p:nvPr/>
        </p:nvSpPr>
        <p:spPr bwMode="gray">
          <a:xfrm>
            <a:off x="3416300" y="2174875"/>
            <a:ext cx="228600" cy="228600"/>
          </a:xfrm>
          <a:prstGeom prst="ellipse">
            <a:avLst/>
          </a:prstGeom>
          <a:gradFill rotWithShape="1">
            <a:gsLst>
              <a:gs pos="0">
                <a:schemeClr val="tx2"/>
              </a:gs>
              <a:gs pos="100000">
                <a:schemeClr val="tx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299" name="Oval 27"/>
          <p:cNvSpPr>
            <a:spLocks noChangeArrowheads="1"/>
          </p:cNvSpPr>
          <p:nvPr/>
        </p:nvSpPr>
        <p:spPr bwMode="gray">
          <a:xfrm>
            <a:off x="3429000" y="2940050"/>
            <a:ext cx="228600" cy="228600"/>
          </a:xfrm>
          <a:prstGeom prst="ellipse">
            <a:avLst/>
          </a:prstGeom>
          <a:gradFill rotWithShape="1">
            <a:gsLst>
              <a:gs pos="0">
                <a:schemeClr val="accent1"/>
              </a:gs>
              <a:gs pos="100000">
                <a:schemeClr val="accent1">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0" name="Oval 28"/>
          <p:cNvSpPr>
            <a:spLocks noChangeArrowheads="1"/>
          </p:cNvSpPr>
          <p:nvPr/>
        </p:nvSpPr>
        <p:spPr bwMode="gray">
          <a:xfrm>
            <a:off x="3429000" y="3695700"/>
            <a:ext cx="228600" cy="228600"/>
          </a:xfrm>
          <a:prstGeom prst="ellipse">
            <a:avLst/>
          </a:prstGeom>
          <a:gradFill rotWithShape="1">
            <a:gsLst>
              <a:gs pos="0">
                <a:schemeClr val="accent2"/>
              </a:gs>
              <a:gs pos="100000">
                <a:schemeClr val="accent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1" name="AutoShape 29"/>
          <p:cNvSpPr>
            <a:spLocks noChangeArrowheads="1"/>
          </p:cNvSpPr>
          <p:nvPr/>
        </p:nvSpPr>
        <p:spPr bwMode="gray">
          <a:xfrm>
            <a:off x="3505200" y="4281488"/>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algn="l"/>
            <a:endParaRPr lang="tr-TR" dirty="0"/>
          </a:p>
        </p:txBody>
      </p:sp>
      <p:sp>
        <p:nvSpPr>
          <p:cNvPr id="54302" name="Rectangle 30"/>
          <p:cNvSpPr>
            <a:spLocks noChangeArrowheads="1"/>
          </p:cNvSpPr>
          <p:nvPr/>
        </p:nvSpPr>
        <p:spPr bwMode="auto">
          <a:xfrm>
            <a:off x="3672577" y="4395400"/>
            <a:ext cx="276915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tr-TR" altLang="tr-TR" sz="1400" b="1" dirty="0" err="1" smtClean="0">
                <a:solidFill>
                  <a:srgbClr val="000000"/>
                </a:solidFill>
                <a:latin typeface="Calibri" panose="020F0502020204030204" pitchFamily="34" charset="0"/>
                <a:cs typeface="Arial" charset="0"/>
              </a:rPr>
              <a:t>weekly</a:t>
            </a:r>
            <a:r>
              <a:rPr lang="tr-TR" altLang="tr-TR" sz="1400" b="1" dirty="0" smtClean="0">
                <a:solidFill>
                  <a:srgbClr val="000000"/>
                </a:solidFill>
                <a:latin typeface="Calibri" panose="020F0502020204030204" pitchFamily="34" charset="0"/>
                <a:cs typeface="Arial" charset="0"/>
              </a:rPr>
              <a:t> </a:t>
            </a:r>
            <a:r>
              <a:rPr lang="tr-TR" altLang="tr-TR" sz="1400" b="1" dirty="0" err="1" smtClean="0">
                <a:solidFill>
                  <a:srgbClr val="000000"/>
                </a:solidFill>
                <a:latin typeface="Calibri" panose="020F0502020204030204" pitchFamily="34" charset="0"/>
                <a:cs typeface="Arial" charset="0"/>
              </a:rPr>
              <a:t>revision</a:t>
            </a:r>
            <a:r>
              <a:rPr lang="tr-TR" altLang="tr-TR" sz="1400" b="1" dirty="0" smtClean="0">
                <a:solidFill>
                  <a:srgbClr val="000000"/>
                </a:solidFill>
                <a:latin typeface="Calibri" panose="020F0502020204030204" pitchFamily="34" charset="0"/>
                <a:cs typeface="Arial" charset="0"/>
              </a:rPr>
              <a:t> </a:t>
            </a:r>
            <a:r>
              <a:rPr lang="tr-TR" altLang="tr-TR" sz="1400" b="1" dirty="0" err="1" smtClean="0">
                <a:solidFill>
                  <a:srgbClr val="000000"/>
                </a:solidFill>
                <a:latin typeface="Calibri" panose="020F0502020204030204" pitchFamily="34" charset="0"/>
                <a:cs typeface="Arial" charset="0"/>
              </a:rPr>
              <a:t>during</a:t>
            </a:r>
            <a:r>
              <a:rPr lang="tr-TR" altLang="tr-TR" sz="1400" b="1" dirty="0" smtClean="0">
                <a:solidFill>
                  <a:srgbClr val="000000"/>
                </a:solidFill>
                <a:latin typeface="Calibri" panose="020F0502020204030204" pitchFamily="34" charset="0"/>
                <a:cs typeface="Arial" charset="0"/>
              </a:rPr>
              <a:t> </a:t>
            </a:r>
            <a:r>
              <a:rPr lang="tr-TR" altLang="tr-TR" sz="1400" b="1" dirty="0" err="1" smtClean="0">
                <a:solidFill>
                  <a:srgbClr val="000000"/>
                </a:solidFill>
                <a:latin typeface="Calibri" panose="020F0502020204030204" pitchFamily="34" charset="0"/>
                <a:cs typeface="Arial" charset="0"/>
              </a:rPr>
              <a:t>the</a:t>
            </a:r>
            <a:r>
              <a:rPr lang="tr-TR" altLang="tr-TR" sz="1400" b="1" dirty="0" smtClean="0">
                <a:solidFill>
                  <a:srgbClr val="000000"/>
                </a:solidFill>
                <a:latin typeface="Calibri" panose="020F0502020204030204" pitchFamily="34" charset="0"/>
                <a:cs typeface="Arial" charset="0"/>
              </a:rPr>
              <a:t> </a:t>
            </a:r>
            <a:r>
              <a:rPr lang="tr-TR" altLang="tr-TR" sz="1400" b="1" dirty="0" err="1" smtClean="0">
                <a:solidFill>
                  <a:srgbClr val="000000"/>
                </a:solidFill>
                <a:latin typeface="Calibri" panose="020F0502020204030204" pitchFamily="34" charset="0"/>
                <a:cs typeface="Arial" charset="0"/>
              </a:rPr>
              <a:t>month</a:t>
            </a:r>
            <a:r>
              <a:rPr lang="tr-TR" altLang="tr-TR" sz="1400" b="1" dirty="0" smtClean="0">
                <a:solidFill>
                  <a:srgbClr val="000000"/>
                </a:solidFill>
                <a:latin typeface="Calibri" panose="020F0502020204030204" pitchFamily="34" charset="0"/>
                <a:cs typeface="Arial" charset="0"/>
              </a:rPr>
              <a:t>  </a:t>
            </a:r>
            <a:endParaRPr lang="en-US" altLang="tr-TR" sz="1400" b="1" i="0" dirty="0">
              <a:solidFill>
                <a:srgbClr val="000000"/>
              </a:solidFill>
              <a:latin typeface="Calibri" panose="020F0502020204030204" pitchFamily="34" charset="0"/>
              <a:cs typeface="Arial" charset="0"/>
            </a:endParaRPr>
          </a:p>
        </p:txBody>
      </p:sp>
      <p:sp>
        <p:nvSpPr>
          <p:cNvPr id="54303" name="Oval 31"/>
          <p:cNvSpPr>
            <a:spLocks noChangeArrowheads="1"/>
          </p:cNvSpPr>
          <p:nvPr/>
        </p:nvSpPr>
        <p:spPr bwMode="gray">
          <a:xfrm>
            <a:off x="3416300" y="4419600"/>
            <a:ext cx="228600" cy="228600"/>
          </a:xfrm>
          <a:prstGeom prst="ellipse">
            <a:avLst/>
          </a:prstGeom>
          <a:gradFill rotWithShape="1">
            <a:gsLst>
              <a:gs pos="0">
                <a:schemeClr val="hlink"/>
              </a:gs>
              <a:gs pos="100000">
                <a:schemeClr va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4" name="AutoShape 32"/>
          <p:cNvSpPr>
            <a:spLocks noChangeArrowheads="1"/>
          </p:cNvSpPr>
          <p:nvPr/>
        </p:nvSpPr>
        <p:spPr bwMode="gray">
          <a:xfrm>
            <a:off x="3505200" y="5070475"/>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305" name="Rectangle 33"/>
          <p:cNvSpPr>
            <a:spLocks noChangeArrowheads="1"/>
          </p:cNvSpPr>
          <p:nvPr/>
        </p:nvSpPr>
        <p:spPr bwMode="auto">
          <a:xfrm>
            <a:off x="3657600" y="5179625"/>
            <a:ext cx="366953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tr-TR" altLang="tr-TR" sz="1400" b="1" dirty="0" err="1">
                <a:solidFill>
                  <a:srgbClr val="000000"/>
                </a:solidFill>
                <a:latin typeface="Calibri" panose="020F0502020204030204" pitchFamily="34" charset="0"/>
                <a:cs typeface="Arial" charset="0"/>
              </a:rPr>
              <a:t>c</a:t>
            </a:r>
            <a:r>
              <a:rPr lang="tr-TR" altLang="tr-TR" sz="1400" b="1" dirty="0" err="1" smtClean="0">
                <a:solidFill>
                  <a:srgbClr val="000000"/>
                </a:solidFill>
                <a:latin typeface="Calibri" panose="020F0502020204030204" pitchFamily="34" charset="0"/>
                <a:cs typeface="Arial" charset="0"/>
              </a:rPr>
              <a:t>lassification</a:t>
            </a:r>
            <a:r>
              <a:rPr lang="tr-TR" altLang="tr-TR" sz="1400" b="1" dirty="0" smtClean="0">
                <a:solidFill>
                  <a:srgbClr val="000000"/>
                </a:solidFill>
                <a:latin typeface="Calibri" panose="020F0502020204030204" pitchFamily="34" charset="0"/>
                <a:cs typeface="Arial" charset="0"/>
              </a:rPr>
              <a:t> </a:t>
            </a:r>
            <a:r>
              <a:rPr lang="tr-TR" altLang="tr-TR" sz="1400" b="1" dirty="0" err="1" smtClean="0">
                <a:solidFill>
                  <a:srgbClr val="000000"/>
                </a:solidFill>
                <a:latin typeface="Calibri" panose="020F0502020204030204" pitchFamily="34" charset="0"/>
                <a:cs typeface="Arial" charset="0"/>
              </a:rPr>
              <a:t>based</a:t>
            </a:r>
            <a:r>
              <a:rPr lang="tr-TR" altLang="tr-TR" sz="1400" b="1" dirty="0" smtClean="0">
                <a:solidFill>
                  <a:srgbClr val="000000"/>
                </a:solidFill>
                <a:latin typeface="Calibri" panose="020F0502020204030204" pitchFamily="34" charset="0"/>
                <a:cs typeface="Arial" charset="0"/>
              </a:rPr>
              <a:t> on main </a:t>
            </a:r>
            <a:r>
              <a:rPr lang="tr-TR" altLang="tr-TR" sz="1400" b="1" dirty="0" err="1" smtClean="0">
                <a:solidFill>
                  <a:srgbClr val="000000"/>
                </a:solidFill>
                <a:latin typeface="Calibri" panose="020F0502020204030204" pitchFamily="34" charset="0"/>
                <a:cs typeface="Arial" charset="0"/>
              </a:rPr>
              <a:t>expenditure</a:t>
            </a:r>
            <a:r>
              <a:rPr lang="tr-TR" altLang="tr-TR" sz="1400" b="1" dirty="0" smtClean="0">
                <a:solidFill>
                  <a:srgbClr val="000000"/>
                </a:solidFill>
                <a:latin typeface="Calibri" panose="020F0502020204030204" pitchFamily="34" charset="0"/>
                <a:cs typeface="Arial" charset="0"/>
              </a:rPr>
              <a:t> </a:t>
            </a:r>
            <a:r>
              <a:rPr lang="tr-TR" altLang="tr-TR" sz="1400" b="1" dirty="0" err="1" smtClean="0">
                <a:solidFill>
                  <a:srgbClr val="000000"/>
                </a:solidFill>
                <a:latin typeface="Calibri" panose="020F0502020204030204" pitchFamily="34" charset="0"/>
                <a:cs typeface="Arial" charset="0"/>
              </a:rPr>
              <a:t>items</a:t>
            </a:r>
            <a:endParaRPr lang="en-US" altLang="tr-TR" sz="1400" b="1" dirty="0">
              <a:solidFill>
                <a:srgbClr val="000000"/>
              </a:solidFill>
              <a:latin typeface="Calibri" panose="020F0502020204030204" pitchFamily="34" charset="0"/>
              <a:cs typeface="Arial" charset="0"/>
            </a:endParaRPr>
          </a:p>
        </p:txBody>
      </p:sp>
      <p:sp>
        <p:nvSpPr>
          <p:cNvPr id="54306" name="Oval 34"/>
          <p:cNvSpPr>
            <a:spLocks noChangeArrowheads="1"/>
          </p:cNvSpPr>
          <p:nvPr/>
        </p:nvSpPr>
        <p:spPr bwMode="gray">
          <a:xfrm>
            <a:off x="3429000" y="5203825"/>
            <a:ext cx="228600" cy="228600"/>
          </a:xfrm>
          <a:prstGeom prst="ellipse">
            <a:avLst/>
          </a:prstGeom>
          <a:gradFill rotWithShape="1">
            <a:gsLst>
              <a:gs pos="0">
                <a:schemeClr val="folHlink"/>
              </a:gs>
              <a:gs pos="100000">
                <a:schemeClr val="fo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2" name="TextBox 1"/>
          <p:cNvSpPr txBox="1"/>
          <p:nvPr/>
        </p:nvSpPr>
        <p:spPr>
          <a:xfrm>
            <a:off x="853771" y="3341757"/>
            <a:ext cx="1867421" cy="707886"/>
          </a:xfrm>
          <a:prstGeom prst="rect">
            <a:avLst/>
          </a:prstGeom>
          <a:noFill/>
        </p:spPr>
        <p:txBody>
          <a:bodyPr wrap="square" rtlCol="0">
            <a:spAutoFit/>
          </a:bodyPr>
          <a:lstStyle/>
          <a:p>
            <a:r>
              <a:rPr lang="tr-TR" sz="4000" dirty="0" smtClean="0">
                <a:latin typeface="Calibri" panose="020F0502020204030204" pitchFamily="34" charset="0"/>
              </a:rPr>
              <a:t>CRS</a:t>
            </a:r>
            <a:endParaRPr lang="tr-TR" sz="4000" dirty="0">
              <a:latin typeface="Calibri" panose="020F0502020204030204" pitchFamily="34" charset="0"/>
            </a:endParaRPr>
          </a:p>
        </p:txBody>
      </p:sp>
    </p:spTree>
    <p:extLst>
      <p:ext uri="{BB962C8B-B14F-4D97-AF65-F5344CB8AC3E}">
        <p14:creationId xmlns:p14="http://schemas.microsoft.com/office/powerpoint/2010/main" val="2627450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latin typeface="Calibri" panose="020F0502020204030204" pitchFamily="34" charset="0"/>
              </a:rPr>
              <a:t>Cash </a:t>
            </a:r>
            <a:r>
              <a:rPr lang="tr-TR" sz="3200" dirty="0" err="1">
                <a:latin typeface="Calibri" panose="020F0502020204030204" pitchFamily="34" charset="0"/>
              </a:rPr>
              <a:t>Request</a:t>
            </a:r>
            <a:r>
              <a:rPr lang="tr-TR" sz="3200" dirty="0">
                <a:latin typeface="Calibri" panose="020F0502020204030204" pitchFamily="34" charset="0"/>
              </a:rPr>
              <a:t> </a:t>
            </a:r>
            <a:r>
              <a:rPr lang="tr-TR" sz="3200" dirty="0" err="1" smtClean="0">
                <a:latin typeface="Calibri" panose="020F0502020204030204" pitchFamily="34" charset="0"/>
              </a:rPr>
              <a:t>System</a:t>
            </a:r>
            <a:r>
              <a:rPr lang="tr-TR" sz="3200" dirty="0" smtClean="0">
                <a:latin typeface="Calibri" panose="020F0502020204030204" pitchFamily="34" charset="0"/>
              </a:rPr>
              <a:t>-III</a:t>
            </a:r>
            <a:endParaRPr lang="tr-TR" sz="3200" dirty="0">
              <a:latin typeface="Calibri" panose="020F0502020204030204" pitchFamily="34" charset="0"/>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915" y="1777083"/>
            <a:ext cx="8772170" cy="4172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870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778098"/>
          </a:xfrm>
        </p:spPr>
        <p:txBody>
          <a:bodyPr/>
          <a:lstStyle/>
          <a:p>
            <a:r>
              <a:rPr lang="tr-TR" altLang="tr-TR" sz="3200" dirty="0" smtClean="0">
                <a:latin typeface="Calibri" panose="020F0502020204030204" pitchFamily="34" charset="0"/>
              </a:rPr>
              <a:t>Daily </a:t>
            </a:r>
            <a:r>
              <a:rPr lang="tr-TR" altLang="tr-TR" sz="3200" dirty="0">
                <a:latin typeface="Calibri" panose="020F0502020204030204" pitchFamily="34" charset="0"/>
              </a:rPr>
              <a:t>Cash </a:t>
            </a:r>
            <a:r>
              <a:rPr lang="tr-TR" altLang="tr-TR" sz="3200" dirty="0" smtClean="0">
                <a:latin typeface="Calibri" panose="020F0502020204030204" pitchFamily="34" charset="0"/>
              </a:rPr>
              <a:t>Planning</a:t>
            </a:r>
            <a:endParaRPr lang="tr-TR" sz="3200" dirty="0">
              <a:latin typeface="Calibri" panose="020F0502020204030204" pitchFamily="34" charset="0"/>
            </a:endParaRPr>
          </a:p>
        </p:txBody>
      </p:sp>
      <p:sp>
        <p:nvSpPr>
          <p:cNvPr id="3" name="Content Placeholder 2"/>
          <p:cNvSpPr>
            <a:spLocks noGrp="1"/>
          </p:cNvSpPr>
          <p:nvPr>
            <p:ph idx="1"/>
          </p:nvPr>
        </p:nvSpPr>
        <p:spPr>
          <a:xfrm>
            <a:off x="457200" y="1196752"/>
            <a:ext cx="8229600" cy="4929411"/>
          </a:xfrm>
        </p:spPr>
        <p:txBody>
          <a:bodyPr/>
          <a:lstStyle/>
          <a:p>
            <a:pPr marL="0" indent="0">
              <a:buNone/>
            </a:pPr>
            <a:r>
              <a:rPr lang="tr-TR" dirty="0" smtClean="0">
                <a:latin typeface="Calibri" panose="020F0502020204030204" pitchFamily="34" charset="0"/>
              </a:rPr>
              <a:t>    </a:t>
            </a:r>
            <a:endParaRPr lang="tr-TR" dirty="0">
              <a:latin typeface="Calibri" panose="020F0502020204030204" pitchFamily="34" charset="0"/>
            </a:endParaRPr>
          </a:p>
        </p:txBody>
      </p:sp>
      <p:grpSp>
        <p:nvGrpSpPr>
          <p:cNvPr id="4" name="Group 3"/>
          <p:cNvGrpSpPr/>
          <p:nvPr/>
        </p:nvGrpSpPr>
        <p:grpSpPr>
          <a:xfrm>
            <a:off x="467544" y="1414675"/>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xtBox 9"/>
          <p:cNvSpPr txBox="1"/>
          <p:nvPr/>
        </p:nvSpPr>
        <p:spPr>
          <a:xfrm>
            <a:off x="899592" y="1402547"/>
            <a:ext cx="6480720" cy="1015663"/>
          </a:xfrm>
          <a:prstGeom prst="rect">
            <a:avLst/>
          </a:prstGeom>
          <a:noFill/>
        </p:spPr>
        <p:txBody>
          <a:bodyPr wrap="square" rtlCol="0">
            <a:spAutoFit/>
          </a:bodyPr>
          <a:lstStyle/>
          <a:p>
            <a:r>
              <a:rPr lang="tr-TR" dirty="0" err="1" smtClean="0">
                <a:latin typeface="Calibri" panose="020F0502020204030204" pitchFamily="34" charset="0"/>
              </a:rPr>
              <a:t>Monthly</a:t>
            </a:r>
            <a:r>
              <a:rPr lang="tr-TR" dirty="0" smtClean="0">
                <a:latin typeface="Calibri" panose="020F0502020204030204" pitchFamily="34" charset="0"/>
              </a:rPr>
              <a:t> program </a:t>
            </a:r>
            <a:r>
              <a:rPr lang="tr-TR" dirty="0" err="1" smtClean="0">
                <a:latin typeface="Calibri" panose="020F0502020204030204" pitchFamily="34" charset="0"/>
              </a:rPr>
              <a:t>figures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translated</a:t>
            </a:r>
            <a:r>
              <a:rPr lang="tr-TR" dirty="0" smtClean="0">
                <a:latin typeface="Calibri" panose="020F0502020204030204" pitchFamily="34" charset="0"/>
              </a:rPr>
              <a:t> </a:t>
            </a:r>
            <a:r>
              <a:rPr lang="tr-TR" dirty="0" err="1" smtClean="0">
                <a:latin typeface="Calibri" panose="020F0502020204030204" pitchFamily="34" charset="0"/>
              </a:rPr>
              <a:t>into</a:t>
            </a:r>
            <a:r>
              <a:rPr lang="tr-TR" dirty="0" smtClean="0">
                <a:latin typeface="Calibri" panose="020F0502020204030204" pitchFamily="34" charset="0"/>
              </a:rPr>
              <a:t> </a:t>
            </a:r>
            <a:r>
              <a:rPr lang="tr-TR" dirty="0" err="1" smtClean="0">
                <a:latin typeface="Calibri" panose="020F0502020204030204" pitchFamily="34" charset="0"/>
              </a:rPr>
              <a:t>daily</a:t>
            </a:r>
            <a:r>
              <a:rPr lang="tr-TR" dirty="0" smtClean="0">
                <a:latin typeface="Calibri" panose="020F0502020204030204" pitchFamily="34" charset="0"/>
              </a:rPr>
              <a:t> program </a:t>
            </a:r>
            <a:r>
              <a:rPr lang="tr-TR" dirty="0" err="1" smtClean="0">
                <a:latin typeface="Calibri" panose="020F0502020204030204" pitchFamily="34" charset="0"/>
              </a:rPr>
              <a:t>figures</a:t>
            </a:r>
            <a:endParaRPr lang="tr-TR" dirty="0" smtClean="0">
              <a:latin typeface="Calibri" panose="020F0502020204030204" pitchFamily="34" charset="0"/>
            </a:endParaRPr>
          </a:p>
          <a:p>
            <a:pPr marL="742950" lvl="1" indent="-285750" algn="l">
              <a:buFont typeface="Arial" panose="020B0604020202020204" pitchFamily="34" charset="0"/>
              <a:buChar char="•"/>
            </a:pPr>
            <a:r>
              <a:rPr lang="tr-TR" sz="1400" dirty="0" err="1" smtClean="0">
                <a:latin typeface="Calibri" panose="020F0502020204030204" pitchFamily="34" charset="0"/>
              </a:rPr>
              <a:t>Specific</a:t>
            </a:r>
            <a:r>
              <a:rPr lang="tr-TR" sz="1400" dirty="0" smtClean="0">
                <a:latin typeface="Calibri" panose="020F0502020204030204" pitchFamily="34" charset="0"/>
              </a:rPr>
              <a:t> </a:t>
            </a:r>
            <a:r>
              <a:rPr lang="tr-TR" sz="1400" dirty="0" err="1" smtClean="0">
                <a:latin typeface="Calibri" panose="020F0502020204030204" pitchFamily="34" charset="0"/>
              </a:rPr>
              <a:t>day</a:t>
            </a:r>
            <a:r>
              <a:rPr lang="tr-TR" sz="1400" dirty="0" smtClean="0">
                <a:latin typeface="Calibri" panose="020F0502020204030204" pitchFamily="34" charset="0"/>
              </a:rPr>
              <a:t> of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week</a:t>
            </a:r>
            <a:r>
              <a:rPr lang="tr-TR" sz="1400" dirty="0" smtClean="0">
                <a:latin typeface="Calibri" panose="020F0502020204030204" pitchFamily="34" charset="0"/>
              </a:rPr>
              <a:t> is </a:t>
            </a:r>
            <a:r>
              <a:rPr lang="tr-TR" sz="1400" dirty="0" err="1" smtClean="0">
                <a:latin typeface="Calibri" panose="020F0502020204030204" pitchFamily="34" charset="0"/>
              </a:rPr>
              <a:t>determined</a:t>
            </a:r>
            <a:r>
              <a:rPr lang="tr-TR" sz="1400" dirty="0" smtClean="0">
                <a:latin typeface="Calibri" panose="020F0502020204030204" pitchFamily="34" charset="0"/>
              </a:rPr>
              <a:t> </a:t>
            </a:r>
            <a:r>
              <a:rPr lang="tr-TR" sz="1400" dirty="0" err="1" smtClean="0">
                <a:latin typeface="Calibri" panose="020F0502020204030204" pitchFamily="34" charset="0"/>
              </a:rPr>
              <a:t>for</a:t>
            </a:r>
            <a:r>
              <a:rPr lang="tr-TR" sz="1400" dirty="0" smtClean="0">
                <a:latin typeface="Calibri" panose="020F0502020204030204" pitchFamily="34" charset="0"/>
              </a:rPr>
              <a:t> </a:t>
            </a:r>
            <a:r>
              <a:rPr lang="tr-TR" sz="1400" dirty="0" err="1" smtClean="0">
                <a:latin typeface="Calibri" panose="020F0502020204030204" pitchFamily="34" charset="0"/>
              </a:rPr>
              <a:t>payments</a:t>
            </a:r>
            <a:r>
              <a:rPr lang="tr-TR" sz="1400" dirty="0" smtClean="0">
                <a:latin typeface="Calibri" panose="020F0502020204030204" pitchFamily="34" charset="0"/>
              </a:rPr>
              <a:t> </a:t>
            </a:r>
            <a:r>
              <a:rPr lang="tr-TR" sz="1400" dirty="0" err="1" smtClean="0">
                <a:latin typeface="Calibri" panose="020F0502020204030204" pitchFamily="34" charset="0"/>
              </a:rPr>
              <a:t>depending</a:t>
            </a:r>
            <a:r>
              <a:rPr lang="tr-TR" sz="1400" dirty="0" smtClean="0">
                <a:latin typeface="Calibri" panose="020F0502020204030204" pitchFamily="34" charset="0"/>
              </a:rPr>
              <a:t> on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type</a:t>
            </a:r>
            <a:r>
              <a:rPr lang="tr-TR" sz="1400" dirty="0" smtClean="0">
                <a:latin typeface="Calibri" panose="020F0502020204030204" pitchFamily="34" charset="0"/>
              </a:rPr>
              <a:t> of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administration</a:t>
            </a:r>
            <a:r>
              <a:rPr lang="tr-TR" sz="1400" dirty="0" smtClean="0">
                <a:latin typeface="Calibri" panose="020F0502020204030204" pitchFamily="34" charset="0"/>
              </a:rPr>
              <a:t>, </a:t>
            </a:r>
            <a:r>
              <a:rPr lang="tr-TR" sz="1400" dirty="0" err="1" smtClean="0">
                <a:latin typeface="Calibri" panose="020F0502020204030204" pitchFamily="34" charset="0"/>
              </a:rPr>
              <a:t>e.g</a:t>
            </a:r>
            <a:r>
              <a:rPr lang="tr-TR" sz="1400" dirty="0" smtClean="0">
                <a:latin typeface="Calibri" panose="020F0502020204030204" pitchFamily="34" charset="0"/>
              </a:rPr>
              <a:t>. </a:t>
            </a:r>
            <a:r>
              <a:rPr lang="tr-TR" sz="1400" dirty="0" err="1" smtClean="0">
                <a:latin typeface="Calibri" panose="020F0502020204030204" pitchFamily="34" charset="0"/>
              </a:rPr>
              <a:t>tuesdays</a:t>
            </a:r>
            <a:r>
              <a:rPr lang="tr-TR" sz="1400" dirty="0" smtClean="0">
                <a:latin typeface="Calibri" panose="020F0502020204030204" pitchFamily="34" charset="0"/>
              </a:rPr>
              <a:t> </a:t>
            </a:r>
            <a:r>
              <a:rPr lang="tr-TR" sz="1400" dirty="0" err="1" smtClean="0">
                <a:latin typeface="Calibri" panose="020F0502020204030204" pitchFamily="34" charset="0"/>
              </a:rPr>
              <a:t>for</a:t>
            </a:r>
            <a:r>
              <a:rPr lang="tr-TR" sz="1400" dirty="0" smtClean="0">
                <a:latin typeface="Calibri" panose="020F0502020204030204" pitchFamily="34" charset="0"/>
              </a:rPr>
              <a:t> </a:t>
            </a:r>
            <a:r>
              <a:rPr lang="tr-TR" sz="1400" dirty="0" err="1" smtClean="0">
                <a:latin typeface="Calibri" panose="020F0502020204030204" pitchFamily="34" charset="0"/>
              </a:rPr>
              <a:t>universities</a:t>
            </a:r>
            <a:r>
              <a:rPr lang="tr-TR" sz="1400" dirty="0" smtClean="0">
                <a:latin typeface="Calibri" panose="020F0502020204030204" pitchFamily="34" charset="0"/>
              </a:rPr>
              <a:t>, </a:t>
            </a:r>
            <a:r>
              <a:rPr lang="tr-TR" sz="1400" dirty="0" err="1" smtClean="0">
                <a:latin typeface="Calibri" panose="020F0502020204030204" pitchFamily="34" charset="0"/>
              </a:rPr>
              <a:t>wednesdays</a:t>
            </a:r>
            <a:r>
              <a:rPr lang="tr-TR" sz="1400" dirty="0" smtClean="0">
                <a:latin typeface="Calibri" panose="020F0502020204030204" pitchFamily="34" charset="0"/>
              </a:rPr>
              <a:t> </a:t>
            </a:r>
            <a:r>
              <a:rPr lang="tr-TR" sz="1400" dirty="0" err="1" smtClean="0">
                <a:latin typeface="Calibri" panose="020F0502020204030204" pitchFamily="34" charset="0"/>
              </a:rPr>
              <a:t>for</a:t>
            </a:r>
            <a:r>
              <a:rPr lang="tr-TR" sz="1400" dirty="0" smtClean="0">
                <a:latin typeface="Calibri" panose="020F0502020204030204" pitchFamily="34" charset="0"/>
              </a:rPr>
              <a:t> </a:t>
            </a:r>
            <a:r>
              <a:rPr lang="tr-TR" sz="1400" dirty="0" err="1" smtClean="0">
                <a:latin typeface="Calibri" panose="020F0502020204030204" pitchFamily="34" charset="0"/>
              </a:rPr>
              <a:t>line</a:t>
            </a:r>
            <a:r>
              <a:rPr lang="tr-TR" sz="1400" dirty="0" smtClean="0">
                <a:latin typeface="Calibri" panose="020F0502020204030204" pitchFamily="34" charset="0"/>
              </a:rPr>
              <a:t> </a:t>
            </a:r>
            <a:r>
              <a:rPr lang="tr-TR" sz="1400" dirty="0" err="1" smtClean="0">
                <a:latin typeface="Calibri" panose="020F0502020204030204" pitchFamily="34" charset="0"/>
              </a:rPr>
              <a:t>ministries</a:t>
            </a:r>
            <a:r>
              <a:rPr lang="tr-TR" sz="1400" dirty="0" smtClean="0">
                <a:latin typeface="Calibri" panose="020F0502020204030204" pitchFamily="34" charset="0"/>
              </a:rPr>
              <a:t>.</a:t>
            </a:r>
            <a:endParaRPr lang="tr-TR" sz="1400" dirty="0">
              <a:latin typeface="Calibri" panose="020F0502020204030204" pitchFamily="34" charset="0"/>
            </a:endParaRPr>
          </a:p>
        </p:txBody>
      </p:sp>
      <p:grpSp>
        <p:nvGrpSpPr>
          <p:cNvPr id="11" name="Group 10"/>
          <p:cNvGrpSpPr/>
          <p:nvPr/>
        </p:nvGrpSpPr>
        <p:grpSpPr>
          <a:xfrm>
            <a:off x="475598" y="2575748"/>
            <a:ext cx="385604" cy="398939"/>
            <a:chOff x="2146300" y="2165350"/>
            <a:chExt cx="550863" cy="569913"/>
          </a:xfrm>
        </p:grpSpPr>
        <p:grpSp>
          <p:nvGrpSpPr>
            <p:cNvPr id="12" name="Group 33"/>
            <p:cNvGrpSpPr>
              <a:grpSpLocks/>
            </p:cNvGrpSpPr>
            <p:nvPr/>
          </p:nvGrpSpPr>
          <p:grpSpPr bwMode="auto">
            <a:xfrm>
              <a:off x="2146300" y="2165350"/>
              <a:ext cx="550863" cy="569913"/>
              <a:chOff x="480" y="1200"/>
              <a:chExt cx="1042" cy="1019"/>
            </a:xfrm>
          </p:grpSpPr>
          <p:pic>
            <p:nvPicPr>
              <p:cNvPr id="1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p:nvGrpSpPr>
        <p:grpSpPr>
          <a:xfrm>
            <a:off x="503429" y="3657157"/>
            <a:ext cx="385604" cy="398939"/>
            <a:chOff x="2146300" y="2165350"/>
            <a:chExt cx="550863" cy="569913"/>
          </a:xfrm>
        </p:grpSpPr>
        <p:grpSp>
          <p:nvGrpSpPr>
            <p:cNvPr id="17" name="Group 33"/>
            <p:cNvGrpSpPr>
              <a:grpSpLocks/>
            </p:cNvGrpSpPr>
            <p:nvPr/>
          </p:nvGrpSpPr>
          <p:grpSpPr bwMode="auto">
            <a:xfrm>
              <a:off x="2146300" y="2165350"/>
              <a:ext cx="550863" cy="569913"/>
              <a:chOff x="480" y="1200"/>
              <a:chExt cx="1042" cy="1019"/>
            </a:xfrm>
          </p:grpSpPr>
          <p:pic>
            <p:nvPicPr>
              <p:cNvPr id="1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p:cNvGrpSpPr/>
          <p:nvPr/>
        </p:nvGrpSpPr>
        <p:grpSpPr>
          <a:xfrm>
            <a:off x="511398" y="4725144"/>
            <a:ext cx="385604" cy="398939"/>
            <a:chOff x="2146300" y="2165350"/>
            <a:chExt cx="550863" cy="569913"/>
          </a:xfrm>
        </p:grpSpPr>
        <p:grpSp>
          <p:nvGrpSpPr>
            <p:cNvPr id="22" name="Group 33"/>
            <p:cNvGrpSpPr>
              <a:grpSpLocks/>
            </p:cNvGrpSpPr>
            <p:nvPr/>
          </p:nvGrpSpPr>
          <p:grpSpPr bwMode="auto">
            <a:xfrm>
              <a:off x="2146300" y="2165350"/>
              <a:ext cx="550863" cy="569913"/>
              <a:chOff x="480" y="1200"/>
              <a:chExt cx="1042" cy="1019"/>
            </a:xfrm>
          </p:grpSpPr>
          <p:pic>
            <p:nvPicPr>
              <p:cNvPr id="2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 name="Group 25"/>
          <p:cNvGrpSpPr/>
          <p:nvPr/>
        </p:nvGrpSpPr>
        <p:grpSpPr>
          <a:xfrm>
            <a:off x="488848" y="5858838"/>
            <a:ext cx="385604" cy="398939"/>
            <a:chOff x="2146300" y="2165350"/>
            <a:chExt cx="550863" cy="569913"/>
          </a:xfrm>
        </p:grpSpPr>
        <p:grpSp>
          <p:nvGrpSpPr>
            <p:cNvPr id="27" name="Group 33"/>
            <p:cNvGrpSpPr>
              <a:grpSpLocks/>
            </p:cNvGrpSpPr>
            <p:nvPr/>
          </p:nvGrpSpPr>
          <p:grpSpPr bwMode="auto">
            <a:xfrm>
              <a:off x="2146300" y="2165350"/>
              <a:ext cx="550863" cy="569913"/>
              <a:chOff x="480" y="1200"/>
              <a:chExt cx="1042" cy="1019"/>
            </a:xfrm>
          </p:grpSpPr>
          <p:pic>
            <p:nvPicPr>
              <p:cNvPr id="2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3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61" name="TextBox 60"/>
          <p:cNvSpPr txBox="1"/>
          <p:nvPr/>
        </p:nvSpPr>
        <p:spPr>
          <a:xfrm>
            <a:off x="867833" y="2575748"/>
            <a:ext cx="7952639" cy="800219"/>
          </a:xfrm>
          <a:prstGeom prst="rect">
            <a:avLst/>
          </a:prstGeom>
          <a:noFill/>
        </p:spPr>
        <p:txBody>
          <a:bodyPr wrap="square" rtlCol="0">
            <a:spAutoFit/>
          </a:bodyPr>
          <a:lstStyle/>
          <a:p>
            <a:r>
              <a:rPr lang="tr-TR" dirty="0" smtClean="0">
                <a:latin typeface="Calibri" panose="020F0502020204030204" pitchFamily="34" charset="0"/>
              </a:rPr>
              <a:t>Daily </a:t>
            </a:r>
            <a:r>
              <a:rPr lang="tr-TR" dirty="0" err="1" smtClean="0">
                <a:latin typeface="Calibri" panose="020F0502020204030204" pitchFamily="34" charset="0"/>
              </a:rPr>
              <a:t>cash</a:t>
            </a:r>
            <a:r>
              <a:rPr lang="tr-TR" dirty="0" smtClean="0">
                <a:latin typeface="Calibri" panose="020F0502020204030204" pitchFamily="34" charset="0"/>
              </a:rPr>
              <a:t> </a:t>
            </a:r>
            <a:r>
              <a:rPr lang="tr-TR" dirty="0" err="1" smtClean="0">
                <a:latin typeface="Calibri" panose="020F0502020204030204" pitchFamily="34" charset="0"/>
              </a:rPr>
              <a:t>requests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collected</a:t>
            </a:r>
            <a:r>
              <a:rPr lang="tr-TR" dirty="0" smtClean="0">
                <a:latin typeface="Calibri" panose="020F0502020204030204" pitchFamily="34" charset="0"/>
              </a:rPr>
              <a:t> </a:t>
            </a:r>
            <a:r>
              <a:rPr lang="tr-TR" dirty="0" err="1" smtClean="0">
                <a:latin typeface="Calibri" panose="020F0502020204030204" pitchFamily="34" charset="0"/>
              </a:rPr>
              <a:t>via</a:t>
            </a:r>
            <a:r>
              <a:rPr lang="tr-TR" dirty="0" smtClean="0">
                <a:latin typeface="Calibri" panose="020F0502020204030204" pitchFamily="34" charset="0"/>
              </a:rPr>
              <a:t> </a:t>
            </a:r>
            <a:r>
              <a:rPr lang="tr-TR" dirty="0" err="1" smtClean="0">
                <a:latin typeface="Calibri" panose="020F0502020204030204" pitchFamily="34" charset="0"/>
              </a:rPr>
              <a:t>Public</a:t>
            </a:r>
            <a:r>
              <a:rPr lang="tr-TR" dirty="0" smtClean="0">
                <a:latin typeface="Calibri" panose="020F0502020204030204" pitchFamily="34" charset="0"/>
              </a:rPr>
              <a:t> Electronic </a:t>
            </a:r>
            <a:r>
              <a:rPr lang="tr-TR" dirty="0" err="1" smtClean="0">
                <a:latin typeface="Calibri" panose="020F0502020204030204" pitchFamily="34" charset="0"/>
              </a:rPr>
              <a:t>Payment</a:t>
            </a:r>
            <a:r>
              <a:rPr lang="tr-TR" dirty="0" smtClean="0">
                <a:latin typeface="Calibri" panose="020F0502020204030204" pitchFamily="34" charset="0"/>
              </a:rPr>
              <a:t> </a:t>
            </a:r>
            <a:r>
              <a:rPr lang="tr-TR" dirty="0" err="1" smtClean="0">
                <a:latin typeface="Calibri" panose="020F0502020204030204" pitchFamily="34" charset="0"/>
              </a:rPr>
              <a:t>System</a:t>
            </a:r>
            <a:r>
              <a:rPr lang="tr-TR" dirty="0">
                <a:latin typeface="Calibri" panose="020F0502020204030204" pitchFamily="34" charset="0"/>
              </a:rPr>
              <a:t> (</a:t>
            </a:r>
            <a:r>
              <a:rPr lang="tr-TR" dirty="0" smtClean="0">
                <a:latin typeface="Calibri" panose="020F0502020204030204" pitchFamily="34" charset="0"/>
              </a:rPr>
              <a:t>PEPS)</a:t>
            </a:r>
            <a:endParaRPr lang="tr-TR" dirty="0">
              <a:latin typeface="Calibri" panose="020F0502020204030204" pitchFamily="34" charset="0"/>
            </a:endParaRPr>
          </a:p>
          <a:p>
            <a:pPr marL="742950" lvl="1" indent="-285750" algn="l">
              <a:buFont typeface="Arial" panose="020B0604020202020204" pitchFamily="34" charset="0"/>
              <a:buChar char="•"/>
            </a:pPr>
            <a:r>
              <a:rPr lang="tr-TR" sz="1400" dirty="0" err="1" smtClean="0">
                <a:latin typeface="Calibri" panose="020F0502020204030204" pitchFamily="34" charset="0"/>
              </a:rPr>
              <a:t>Each</a:t>
            </a:r>
            <a:r>
              <a:rPr lang="tr-TR" sz="1400" dirty="0" smtClean="0">
                <a:latin typeface="Calibri" panose="020F0502020204030204" pitchFamily="34" charset="0"/>
              </a:rPr>
              <a:t> </a:t>
            </a:r>
            <a:r>
              <a:rPr lang="tr-TR" sz="1400" dirty="0" err="1" smtClean="0">
                <a:latin typeface="Calibri" panose="020F0502020204030204" pitchFamily="34" charset="0"/>
              </a:rPr>
              <a:t>day</a:t>
            </a:r>
            <a:r>
              <a:rPr lang="tr-TR" sz="1400" dirty="0" smtClean="0">
                <a:latin typeface="Calibri" panose="020F0502020204030204" pitchFamily="34" charset="0"/>
              </a:rPr>
              <a:t> </a:t>
            </a:r>
            <a:r>
              <a:rPr lang="tr-TR" sz="1400" dirty="0" err="1" smtClean="0">
                <a:latin typeface="Calibri" panose="020F0502020204030204" pitchFamily="34" charset="0"/>
              </a:rPr>
              <a:t>institutions</a:t>
            </a:r>
            <a:r>
              <a:rPr lang="tr-TR" sz="1400" dirty="0" smtClean="0">
                <a:latin typeface="Calibri" panose="020F0502020204030204" pitchFamily="34" charset="0"/>
              </a:rPr>
              <a:t> </a:t>
            </a:r>
            <a:r>
              <a:rPr lang="tr-TR" sz="1400" dirty="0" err="1" smtClean="0">
                <a:latin typeface="Calibri" panose="020F0502020204030204" pitchFamily="34" charset="0"/>
              </a:rPr>
              <a:t>submit</a:t>
            </a:r>
            <a:r>
              <a:rPr lang="tr-TR" sz="1400" dirty="0" smtClean="0">
                <a:latin typeface="Calibri" panose="020F0502020204030204" pitchFamily="34" charset="0"/>
              </a:rPr>
              <a:t> </a:t>
            </a:r>
            <a:r>
              <a:rPr lang="tr-TR" sz="1400" dirty="0" err="1" smtClean="0">
                <a:latin typeface="Calibri" panose="020F0502020204030204" pitchFamily="34" charset="0"/>
              </a:rPr>
              <a:t>their</a:t>
            </a:r>
            <a:r>
              <a:rPr lang="tr-TR" sz="1400" dirty="0" smtClean="0">
                <a:latin typeface="Calibri" panose="020F0502020204030204" pitchFamily="34" charset="0"/>
              </a:rPr>
              <a:t> </a:t>
            </a:r>
            <a:r>
              <a:rPr lang="tr-TR" sz="1400" dirty="0" err="1" smtClean="0">
                <a:latin typeface="Calibri" panose="020F0502020204030204" pitchFamily="34" charset="0"/>
              </a:rPr>
              <a:t>cash</a:t>
            </a:r>
            <a:r>
              <a:rPr lang="tr-TR" sz="1400" dirty="0" smtClean="0">
                <a:latin typeface="Calibri" panose="020F0502020204030204" pitchFamily="34" charset="0"/>
              </a:rPr>
              <a:t> </a:t>
            </a:r>
            <a:r>
              <a:rPr lang="tr-TR" sz="1400" dirty="0" err="1" smtClean="0">
                <a:latin typeface="Calibri" panose="020F0502020204030204" pitchFamily="34" charset="0"/>
              </a:rPr>
              <a:t>requests</a:t>
            </a:r>
            <a:r>
              <a:rPr lang="tr-TR" sz="1400" dirty="0" smtClean="0">
                <a:latin typeface="Calibri" panose="020F0502020204030204" pitchFamily="34" charset="0"/>
              </a:rPr>
              <a:t> </a:t>
            </a:r>
            <a:r>
              <a:rPr lang="tr-TR" sz="1400" dirty="0" err="1" smtClean="0">
                <a:latin typeface="Calibri" panose="020F0502020204030204" pitchFamily="34" charset="0"/>
              </a:rPr>
              <a:t>categorized</a:t>
            </a:r>
            <a:r>
              <a:rPr lang="tr-TR" sz="1400" dirty="0" smtClean="0">
                <a:latin typeface="Calibri" panose="020F0502020204030204" pitchFamily="34" charset="0"/>
              </a:rPr>
              <a:t> as  </a:t>
            </a:r>
            <a:r>
              <a:rPr lang="tr-TR" sz="1400" dirty="0" err="1" smtClean="0">
                <a:latin typeface="Calibri" panose="020F0502020204030204" pitchFamily="34" charset="0"/>
              </a:rPr>
              <a:t>personnel</a:t>
            </a:r>
            <a:r>
              <a:rPr lang="tr-TR" sz="1400" dirty="0" smtClean="0">
                <a:latin typeface="Calibri" panose="020F0502020204030204" pitchFamily="34" charset="0"/>
              </a:rPr>
              <a:t> </a:t>
            </a:r>
            <a:r>
              <a:rPr lang="tr-TR" sz="1400" dirty="0" err="1" smtClean="0">
                <a:latin typeface="Calibri" panose="020F0502020204030204" pitchFamily="34" charset="0"/>
              </a:rPr>
              <a:t>payments</a:t>
            </a:r>
            <a:r>
              <a:rPr lang="tr-TR" sz="1400" dirty="0" smtClean="0">
                <a:latin typeface="Calibri" panose="020F0502020204030204" pitchFamily="34" charset="0"/>
              </a:rPr>
              <a:t>, </a:t>
            </a:r>
            <a:r>
              <a:rPr lang="tr-TR" sz="1400" dirty="0" err="1" smtClean="0">
                <a:latin typeface="Calibri" panose="020F0502020204030204" pitchFamily="34" charset="0"/>
              </a:rPr>
              <a:t>other</a:t>
            </a:r>
            <a:r>
              <a:rPr lang="tr-TR" sz="1400" dirty="0" smtClean="0">
                <a:latin typeface="Calibri" panose="020F0502020204030204" pitchFamily="34" charset="0"/>
              </a:rPr>
              <a:t> </a:t>
            </a:r>
            <a:r>
              <a:rPr lang="tr-TR" sz="1400" dirty="0" err="1" smtClean="0">
                <a:latin typeface="Calibri" panose="020F0502020204030204" pitchFamily="34" charset="0"/>
              </a:rPr>
              <a:t>obligatory</a:t>
            </a:r>
            <a:r>
              <a:rPr lang="tr-TR" sz="1400" dirty="0" smtClean="0">
                <a:latin typeface="Calibri" panose="020F0502020204030204" pitchFamily="34" charset="0"/>
              </a:rPr>
              <a:t> </a:t>
            </a:r>
            <a:r>
              <a:rPr lang="tr-TR" sz="1400" dirty="0" err="1" smtClean="0">
                <a:latin typeface="Calibri" panose="020F0502020204030204" pitchFamily="34" charset="0"/>
              </a:rPr>
              <a:t>payments</a:t>
            </a:r>
            <a:r>
              <a:rPr lang="tr-TR" sz="1400" dirty="0" smtClean="0">
                <a:latin typeface="Calibri" panose="020F0502020204030204" pitchFamily="34" charset="0"/>
              </a:rPr>
              <a:t> (</a:t>
            </a:r>
            <a:r>
              <a:rPr lang="tr-TR" sz="1400" dirty="0" err="1" smtClean="0">
                <a:latin typeface="Calibri" panose="020F0502020204030204" pitchFamily="34" charset="0"/>
              </a:rPr>
              <a:t>e.g</a:t>
            </a:r>
            <a:r>
              <a:rPr lang="tr-TR" sz="1400" dirty="0" smtClean="0">
                <a:latin typeface="Calibri" panose="020F0502020204030204" pitchFamily="34" charset="0"/>
              </a:rPr>
              <a:t> legal </a:t>
            </a:r>
            <a:r>
              <a:rPr lang="tr-TR" sz="1400" dirty="0" err="1" smtClean="0">
                <a:latin typeface="Calibri" panose="020F0502020204030204" pitchFamily="34" charset="0"/>
              </a:rPr>
              <a:t>payments</a:t>
            </a:r>
            <a:r>
              <a:rPr lang="tr-TR" sz="1400" dirty="0" smtClean="0">
                <a:latin typeface="Calibri" panose="020F0502020204030204" pitchFamily="34" charset="0"/>
              </a:rPr>
              <a:t>) </a:t>
            </a:r>
            <a:r>
              <a:rPr lang="tr-TR" sz="1400" dirty="0" err="1" smtClean="0">
                <a:latin typeface="Calibri" panose="020F0502020204030204" pitchFamily="34" charset="0"/>
              </a:rPr>
              <a:t>and</a:t>
            </a:r>
            <a:r>
              <a:rPr lang="tr-TR" sz="1400" dirty="0" smtClean="0">
                <a:latin typeface="Calibri" panose="020F0502020204030204" pitchFamily="34" charset="0"/>
              </a:rPr>
              <a:t> </a:t>
            </a:r>
            <a:r>
              <a:rPr lang="tr-TR" sz="1400" dirty="0" err="1" smtClean="0">
                <a:latin typeface="Calibri" panose="020F0502020204030204" pitchFamily="34" charset="0"/>
              </a:rPr>
              <a:t>other</a:t>
            </a:r>
            <a:r>
              <a:rPr lang="tr-TR" sz="1400" dirty="0" smtClean="0">
                <a:latin typeface="Calibri" panose="020F0502020204030204" pitchFamily="34" charset="0"/>
              </a:rPr>
              <a:t> </a:t>
            </a:r>
            <a:r>
              <a:rPr lang="tr-TR" sz="1400" dirty="0" err="1" smtClean="0">
                <a:latin typeface="Calibri" panose="020F0502020204030204" pitchFamily="34" charset="0"/>
              </a:rPr>
              <a:t>payments</a:t>
            </a:r>
            <a:r>
              <a:rPr lang="tr-TR" sz="1400" dirty="0" smtClean="0">
                <a:latin typeface="Calibri" panose="020F0502020204030204" pitchFamily="34" charset="0"/>
              </a:rPr>
              <a:t>.</a:t>
            </a:r>
            <a:endParaRPr lang="tr-TR" sz="1400" dirty="0">
              <a:latin typeface="Calibri" panose="020F0502020204030204" pitchFamily="34" charset="0"/>
            </a:endParaRPr>
          </a:p>
        </p:txBody>
      </p:sp>
      <p:sp>
        <p:nvSpPr>
          <p:cNvPr id="62" name="TextBox 61"/>
          <p:cNvSpPr txBox="1"/>
          <p:nvPr/>
        </p:nvSpPr>
        <p:spPr>
          <a:xfrm>
            <a:off x="897002" y="3661602"/>
            <a:ext cx="8237411" cy="800219"/>
          </a:xfrm>
          <a:prstGeom prst="rect">
            <a:avLst/>
          </a:prstGeom>
          <a:noFill/>
        </p:spPr>
        <p:txBody>
          <a:bodyPr wrap="square" rtlCol="0">
            <a:spAutoFit/>
          </a:bodyPr>
          <a:lstStyle/>
          <a:p>
            <a:pPr algn="l"/>
            <a:r>
              <a:rPr lang="tr-TR" dirty="0">
                <a:latin typeface="Calibri" panose="020F0502020204030204" pitchFamily="34" charset="0"/>
              </a:rPr>
              <a:t> </a:t>
            </a:r>
            <a:r>
              <a:rPr lang="tr-TR" dirty="0" smtClean="0">
                <a:latin typeface="Calibri" panose="020F0502020204030204" pitchFamily="34" charset="0"/>
              </a:rPr>
              <a:t>    Budget </a:t>
            </a:r>
            <a:r>
              <a:rPr lang="tr-TR" dirty="0" err="1" smtClean="0">
                <a:latin typeface="Calibri" panose="020F0502020204030204" pitchFamily="34" charset="0"/>
              </a:rPr>
              <a:t>appropriation</a:t>
            </a:r>
            <a:r>
              <a:rPr lang="tr-TR" dirty="0" smtClean="0">
                <a:latin typeface="Calibri" panose="020F0502020204030204" pitchFamily="34" charset="0"/>
              </a:rPr>
              <a:t> </a:t>
            </a:r>
            <a:r>
              <a:rPr lang="tr-TR" dirty="0" err="1" smtClean="0">
                <a:latin typeface="Calibri" panose="020F0502020204030204" pitchFamily="34" charset="0"/>
              </a:rPr>
              <a:t>figures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gathered</a:t>
            </a:r>
            <a:r>
              <a:rPr lang="tr-TR" dirty="0" smtClean="0">
                <a:latin typeface="Calibri" panose="020F0502020204030204" pitchFamily="34" charset="0"/>
              </a:rPr>
              <a:t> </a:t>
            </a:r>
            <a:r>
              <a:rPr lang="tr-TR" dirty="0" err="1" smtClean="0">
                <a:latin typeface="Calibri" panose="020F0502020204030204" pitchFamily="34" charset="0"/>
              </a:rPr>
              <a:t>from</a:t>
            </a:r>
            <a:r>
              <a:rPr lang="tr-TR" dirty="0" smtClean="0">
                <a:latin typeface="Calibri" panose="020F0502020204030204" pitchFamily="34" charset="0"/>
              </a:rPr>
              <a:t> PEPS</a:t>
            </a:r>
          </a:p>
          <a:p>
            <a:pPr marL="742950" lvl="1" indent="-285750" algn="l">
              <a:buFont typeface="Arial" panose="020B0604020202020204" pitchFamily="34" charset="0"/>
              <a:buChar char="•"/>
            </a:pPr>
            <a:r>
              <a:rPr lang="tr-TR" sz="1400" dirty="0" err="1" smtClean="0">
                <a:latin typeface="Calibri" panose="020F0502020204030204" pitchFamily="34" charset="0"/>
              </a:rPr>
              <a:t>In</a:t>
            </a:r>
            <a:r>
              <a:rPr lang="tr-TR" sz="1400" dirty="0" smtClean="0">
                <a:latin typeface="Calibri" panose="020F0502020204030204" pitchFamily="34" charset="0"/>
              </a:rPr>
              <a:t> </a:t>
            </a:r>
            <a:r>
              <a:rPr lang="tr-TR" sz="1400" dirty="0" err="1" smtClean="0">
                <a:latin typeface="Calibri" panose="020F0502020204030204" pitchFamily="34" charset="0"/>
              </a:rPr>
              <a:t>order</a:t>
            </a:r>
            <a:r>
              <a:rPr lang="tr-TR" sz="1400" dirty="0" smtClean="0">
                <a:latin typeface="Calibri" panose="020F0502020204030204" pitchFamily="34" charset="0"/>
              </a:rPr>
              <a:t> </a:t>
            </a:r>
            <a:r>
              <a:rPr lang="tr-TR" sz="1400" dirty="0" err="1" smtClean="0">
                <a:latin typeface="Calibri" panose="020F0502020204030204" pitchFamily="34" charset="0"/>
              </a:rPr>
              <a:t>to</a:t>
            </a:r>
            <a:r>
              <a:rPr lang="tr-TR" sz="1400" dirty="0" smtClean="0">
                <a:latin typeface="Calibri" panose="020F0502020204030204" pitchFamily="34" charset="0"/>
              </a:rPr>
              <a:t> be </a:t>
            </a:r>
            <a:r>
              <a:rPr lang="tr-TR" sz="1400" dirty="0" err="1" smtClean="0">
                <a:latin typeface="Calibri" panose="020F0502020204030204" pitchFamily="34" charset="0"/>
              </a:rPr>
              <a:t>able</a:t>
            </a:r>
            <a:r>
              <a:rPr lang="tr-TR" sz="1400" dirty="0" smtClean="0">
                <a:latin typeface="Calibri" panose="020F0502020204030204" pitchFamily="34" charset="0"/>
              </a:rPr>
              <a:t> </a:t>
            </a:r>
            <a:r>
              <a:rPr lang="tr-TR" sz="1400" dirty="0" err="1" smtClean="0">
                <a:latin typeface="Calibri" panose="020F0502020204030204" pitchFamily="34" charset="0"/>
              </a:rPr>
              <a:t>to</a:t>
            </a:r>
            <a:r>
              <a:rPr lang="tr-TR" sz="1400" dirty="0" smtClean="0">
                <a:latin typeface="Calibri" panose="020F0502020204030204" pitchFamily="34" charset="0"/>
              </a:rPr>
              <a:t> </a:t>
            </a:r>
            <a:r>
              <a:rPr lang="tr-TR" sz="1400" dirty="0" err="1" smtClean="0">
                <a:latin typeface="Calibri" panose="020F0502020204030204" pitchFamily="34" charset="0"/>
              </a:rPr>
              <a:t>make</a:t>
            </a:r>
            <a:r>
              <a:rPr lang="tr-TR" sz="1400" dirty="0" smtClean="0">
                <a:latin typeface="Calibri" panose="020F0502020204030204" pitchFamily="34" charset="0"/>
              </a:rPr>
              <a:t> a </a:t>
            </a:r>
            <a:r>
              <a:rPr lang="tr-TR" sz="1400" dirty="0" err="1" smtClean="0">
                <a:latin typeface="Calibri" panose="020F0502020204030204" pitchFamily="34" charset="0"/>
              </a:rPr>
              <a:t>payment</a:t>
            </a:r>
            <a:r>
              <a:rPr lang="tr-TR" sz="1400" dirty="0" smtClean="0">
                <a:latin typeface="Calibri" panose="020F0502020204030204" pitchFamily="34" charset="0"/>
              </a:rPr>
              <a:t> </a:t>
            </a:r>
            <a:r>
              <a:rPr lang="tr-TR" sz="1400" dirty="0" err="1" smtClean="0">
                <a:latin typeface="Calibri" panose="020F0502020204030204" pitchFamily="34" charset="0"/>
              </a:rPr>
              <a:t>all</a:t>
            </a:r>
            <a:r>
              <a:rPr lang="tr-TR" sz="1400" dirty="0" smtClean="0">
                <a:latin typeface="Calibri" panose="020F0502020204030204" pitchFamily="34" charset="0"/>
              </a:rPr>
              <a:t>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budgetary</a:t>
            </a:r>
            <a:r>
              <a:rPr lang="tr-TR" sz="1400" dirty="0" smtClean="0">
                <a:latin typeface="Calibri" panose="020F0502020204030204" pitchFamily="34" charset="0"/>
              </a:rPr>
              <a:t> </a:t>
            </a:r>
            <a:r>
              <a:rPr lang="tr-TR" sz="1400" dirty="0" err="1" smtClean="0">
                <a:latin typeface="Calibri" panose="020F0502020204030204" pitchFamily="34" charset="0"/>
              </a:rPr>
              <a:t>processses</a:t>
            </a:r>
            <a:r>
              <a:rPr lang="tr-TR" sz="1400" dirty="0" smtClean="0">
                <a:latin typeface="Calibri" panose="020F0502020204030204" pitchFamily="34" charset="0"/>
              </a:rPr>
              <a:t> </a:t>
            </a:r>
            <a:r>
              <a:rPr lang="tr-TR" sz="1400" dirty="0" err="1" smtClean="0">
                <a:latin typeface="Calibri" panose="020F0502020204030204" pitchFamily="34" charset="0"/>
              </a:rPr>
              <a:t>should</a:t>
            </a:r>
            <a:r>
              <a:rPr lang="tr-TR" sz="1400" dirty="0" smtClean="0">
                <a:latin typeface="Calibri" panose="020F0502020204030204" pitchFamily="34" charset="0"/>
              </a:rPr>
              <a:t> be </a:t>
            </a:r>
            <a:r>
              <a:rPr lang="tr-TR" sz="1400" dirty="0" err="1" smtClean="0">
                <a:latin typeface="Calibri" panose="020F0502020204030204" pitchFamily="34" charset="0"/>
              </a:rPr>
              <a:t>completed</a:t>
            </a:r>
            <a:r>
              <a:rPr lang="tr-TR" sz="1400" dirty="0" smtClean="0">
                <a:latin typeface="Calibri" panose="020F0502020204030204" pitchFamily="34" charset="0"/>
              </a:rPr>
              <a:t>.</a:t>
            </a:r>
          </a:p>
          <a:p>
            <a:pPr marL="742950" lvl="1" indent="-285750" algn="l">
              <a:buFont typeface="Arial" panose="020B0604020202020204" pitchFamily="34" charset="0"/>
              <a:buChar char="•"/>
            </a:pPr>
            <a:r>
              <a:rPr lang="tr-TR" sz="1400" dirty="0" err="1" smtClean="0">
                <a:latin typeface="Calibri" panose="020F0502020204030204" pitchFamily="34" charset="0"/>
              </a:rPr>
              <a:t>Determines</a:t>
            </a:r>
            <a:r>
              <a:rPr lang="tr-TR" sz="1400" dirty="0" smtClean="0">
                <a:latin typeface="Calibri" panose="020F0502020204030204" pitchFamily="34" charset="0"/>
              </a:rPr>
              <a:t>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ceiling</a:t>
            </a:r>
            <a:r>
              <a:rPr lang="tr-TR" sz="1400" dirty="0" smtClean="0">
                <a:latin typeface="Calibri" panose="020F0502020204030204" pitchFamily="34" charset="0"/>
              </a:rPr>
              <a:t> </a:t>
            </a:r>
            <a:r>
              <a:rPr lang="tr-TR" sz="1400" dirty="0" err="1" smtClean="0">
                <a:latin typeface="Calibri" panose="020F0502020204030204" pitchFamily="34" charset="0"/>
              </a:rPr>
              <a:t>for</a:t>
            </a:r>
            <a:r>
              <a:rPr lang="tr-TR" sz="1400" dirty="0" smtClean="0">
                <a:latin typeface="Calibri" panose="020F0502020204030204" pitchFamily="34" charset="0"/>
              </a:rPr>
              <a:t>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payments</a:t>
            </a:r>
            <a:r>
              <a:rPr lang="tr-TR" sz="1400" dirty="0" smtClean="0">
                <a:latin typeface="Calibri" panose="020F0502020204030204" pitchFamily="34" charset="0"/>
              </a:rPr>
              <a:t>.</a:t>
            </a:r>
            <a:endParaRPr lang="tr-TR" sz="1400" dirty="0">
              <a:latin typeface="Calibri" panose="020F0502020204030204" pitchFamily="34" charset="0"/>
            </a:endParaRPr>
          </a:p>
        </p:txBody>
      </p:sp>
      <p:sp>
        <p:nvSpPr>
          <p:cNvPr id="63" name="TextBox 62"/>
          <p:cNvSpPr txBox="1"/>
          <p:nvPr/>
        </p:nvSpPr>
        <p:spPr>
          <a:xfrm>
            <a:off x="921885" y="4729589"/>
            <a:ext cx="8237411" cy="861774"/>
          </a:xfrm>
          <a:prstGeom prst="rect">
            <a:avLst/>
          </a:prstGeom>
          <a:noFill/>
        </p:spPr>
        <p:txBody>
          <a:bodyPr wrap="square" rtlCol="0">
            <a:spAutoFit/>
          </a:bodyPr>
          <a:lstStyle/>
          <a:p>
            <a:r>
              <a:rPr lang="tr-TR" dirty="0" smtClean="0">
                <a:latin typeface="Calibri" panose="020F0502020204030204" pitchFamily="34" charset="0"/>
              </a:rPr>
              <a:t>Cash </a:t>
            </a:r>
            <a:r>
              <a:rPr lang="tr-TR" dirty="0" err="1" smtClean="0">
                <a:latin typeface="Calibri" panose="020F0502020204030204" pitchFamily="34" charset="0"/>
              </a:rPr>
              <a:t>reserves</a:t>
            </a:r>
            <a:r>
              <a:rPr lang="tr-TR" dirty="0" smtClean="0">
                <a:latin typeface="Calibri" panose="020F0502020204030204" pitchFamily="34" charset="0"/>
              </a:rPr>
              <a:t> of </a:t>
            </a:r>
            <a:r>
              <a:rPr lang="tr-TR" dirty="0" err="1" smtClean="0">
                <a:latin typeface="Calibri" panose="020F0502020204030204" pitchFamily="34" charset="0"/>
              </a:rPr>
              <a:t>the</a:t>
            </a:r>
            <a:r>
              <a:rPr lang="tr-TR" dirty="0" smtClean="0">
                <a:latin typeface="Calibri" panose="020F0502020204030204" pitchFamily="34" charset="0"/>
              </a:rPr>
              <a:t> </a:t>
            </a:r>
            <a:r>
              <a:rPr lang="tr-TR" dirty="0" err="1" smtClean="0">
                <a:latin typeface="Calibri" panose="020F0502020204030204" pitchFamily="34" charset="0"/>
              </a:rPr>
              <a:t>institutions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gathered</a:t>
            </a:r>
            <a:r>
              <a:rPr lang="tr-TR" dirty="0" smtClean="0">
                <a:latin typeface="Calibri" panose="020F0502020204030204" pitchFamily="34" charset="0"/>
              </a:rPr>
              <a:t> </a:t>
            </a:r>
            <a:r>
              <a:rPr lang="tr-TR" dirty="0" err="1" smtClean="0">
                <a:latin typeface="Calibri" panose="020F0502020204030204" pitchFamily="34" charset="0"/>
              </a:rPr>
              <a:t>from</a:t>
            </a:r>
            <a:r>
              <a:rPr lang="tr-TR" dirty="0" smtClean="0">
                <a:latin typeface="Calibri" panose="020F0502020204030204" pitchFamily="34" charset="0"/>
              </a:rPr>
              <a:t> </a:t>
            </a:r>
            <a:r>
              <a:rPr lang="tr-TR" dirty="0" err="1" smtClean="0">
                <a:latin typeface="Calibri" panose="020F0502020204030204" pitchFamily="34" charset="0"/>
              </a:rPr>
              <a:t>the</a:t>
            </a:r>
            <a:r>
              <a:rPr lang="tr-TR" dirty="0" smtClean="0">
                <a:latin typeface="Calibri" panose="020F0502020204030204" pitchFamily="34" charset="0"/>
              </a:rPr>
              <a:t> </a:t>
            </a:r>
            <a:r>
              <a:rPr lang="tr-TR" dirty="0" err="1" smtClean="0">
                <a:latin typeface="Calibri" panose="020F0502020204030204" pitchFamily="34" charset="0"/>
              </a:rPr>
              <a:t>Public</a:t>
            </a:r>
            <a:r>
              <a:rPr lang="tr-TR" dirty="0" smtClean="0">
                <a:latin typeface="Calibri" panose="020F0502020204030204" pitchFamily="34" charset="0"/>
              </a:rPr>
              <a:t> </a:t>
            </a:r>
            <a:r>
              <a:rPr lang="tr-TR" dirty="0" err="1" smtClean="0">
                <a:latin typeface="Calibri" panose="020F0502020204030204" pitchFamily="34" charset="0"/>
              </a:rPr>
              <a:t>Treasurship</a:t>
            </a:r>
            <a:r>
              <a:rPr lang="tr-TR" dirty="0" smtClean="0">
                <a:latin typeface="Calibri" panose="020F0502020204030204" pitchFamily="34" charset="0"/>
              </a:rPr>
              <a:t> Information </a:t>
            </a:r>
            <a:r>
              <a:rPr lang="tr-TR" dirty="0" err="1" smtClean="0">
                <a:latin typeface="Calibri" panose="020F0502020204030204" pitchFamily="34" charset="0"/>
              </a:rPr>
              <a:t>System</a:t>
            </a:r>
            <a:endParaRPr lang="tr-TR" dirty="0" smtClean="0">
              <a:latin typeface="Calibri" panose="020F0502020204030204" pitchFamily="34" charset="0"/>
            </a:endParaRPr>
          </a:p>
          <a:p>
            <a:pPr marL="742950" lvl="1" indent="-285750" algn="l">
              <a:buFont typeface="Arial" panose="020B0604020202020204" pitchFamily="34" charset="0"/>
              <a:buChar char="•"/>
            </a:pPr>
            <a:r>
              <a:rPr lang="tr-TR" sz="1400" dirty="0" err="1" smtClean="0">
                <a:latin typeface="Calibri" panose="020F0502020204030204" pitchFamily="34" charset="0"/>
              </a:rPr>
              <a:t>Helps</a:t>
            </a:r>
            <a:r>
              <a:rPr lang="tr-TR" sz="1400" dirty="0" smtClean="0">
                <a:latin typeface="Calibri" panose="020F0502020204030204" pitchFamily="34" charset="0"/>
              </a:rPr>
              <a:t> </a:t>
            </a:r>
            <a:r>
              <a:rPr lang="tr-TR" sz="1400" dirty="0" err="1" smtClean="0">
                <a:latin typeface="Calibri" panose="020F0502020204030204" pitchFamily="34" charset="0"/>
              </a:rPr>
              <a:t>to</a:t>
            </a:r>
            <a:r>
              <a:rPr lang="tr-TR" sz="1400" dirty="0" smtClean="0">
                <a:latin typeface="Calibri" panose="020F0502020204030204" pitchFamily="34" charset="0"/>
              </a:rPr>
              <a:t> </a:t>
            </a:r>
            <a:r>
              <a:rPr lang="tr-TR" sz="1400" dirty="0" err="1" smtClean="0">
                <a:latin typeface="Calibri" panose="020F0502020204030204" pitchFamily="34" charset="0"/>
              </a:rPr>
              <a:t>determine</a:t>
            </a:r>
            <a:r>
              <a:rPr lang="tr-TR" sz="1400" dirty="0" smtClean="0">
                <a:latin typeface="Calibri" panose="020F0502020204030204" pitchFamily="34" charset="0"/>
              </a:rPr>
              <a:t> </a:t>
            </a:r>
            <a:r>
              <a:rPr lang="tr-TR" sz="1400" dirty="0" err="1" smtClean="0">
                <a:latin typeface="Calibri" panose="020F0502020204030204" pitchFamily="34" charset="0"/>
              </a:rPr>
              <a:t>whether</a:t>
            </a:r>
            <a:r>
              <a:rPr lang="tr-TR" sz="1400" dirty="0" smtClean="0">
                <a:latin typeface="Calibri" panose="020F0502020204030204" pitchFamily="34" charset="0"/>
              </a:rPr>
              <a:t>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institution</a:t>
            </a:r>
            <a:r>
              <a:rPr lang="tr-TR" sz="1400" dirty="0" smtClean="0">
                <a:latin typeface="Calibri" panose="020F0502020204030204" pitchFamily="34" charset="0"/>
              </a:rPr>
              <a:t> is </a:t>
            </a:r>
            <a:r>
              <a:rPr lang="tr-TR" sz="1400" dirty="0" err="1" smtClean="0">
                <a:latin typeface="Calibri" panose="020F0502020204030204" pitchFamily="34" charset="0"/>
              </a:rPr>
              <a:t>really</a:t>
            </a:r>
            <a:r>
              <a:rPr lang="tr-TR" sz="1400" dirty="0" smtClean="0">
                <a:latin typeface="Calibri" panose="020F0502020204030204" pitchFamily="34" charset="0"/>
              </a:rPr>
              <a:t> in </a:t>
            </a:r>
            <a:r>
              <a:rPr lang="tr-TR" sz="1400" dirty="0" err="1" smtClean="0">
                <a:latin typeface="Calibri" panose="020F0502020204030204" pitchFamily="34" charset="0"/>
              </a:rPr>
              <a:t>need</a:t>
            </a:r>
            <a:r>
              <a:rPr lang="tr-TR" sz="1400" dirty="0" smtClean="0">
                <a:latin typeface="Calibri" panose="020F0502020204030204" pitchFamily="34" charset="0"/>
              </a:rPr>
              <a:t> of </a:t>
            </a:r>
            <a:r>
              <a:rPr lang="tr-TR" sz="1400" dirty="0" err="1" smtClean="0">
                <a:latin typeface="Calibri" panose="020F0502020204030204" pitchFamily="34" charset="0"/>
              </a:rPr>
              <a:t>the</a:t>
            </a:r>
            <a:r>
              <a:rPr lang="tr-TR" sz="1400" dirty="0" smtClean="0">
                <a:latin typeface="Calibri" panose="020F0502020204030204" pitchFamily="34" charset="0"/>
              </a:rPr>
              <a:t> </a:t>
            </a:r>
            <a:r>
              <a:rPr lang="tr-TR" sz="1400" dirty="0" err="1" smtClean="0">
                <a:latin typeface="Calibri" panose="020F0502020204030204" pitchFamily="34" charset="0"/>
              </a:rPr>
              <a:t>cash</a:t>
            </a:r>
            <a:r>
              <a:rPr lang="tr-TR" sz="1400" dirty="0" smtClean="0">
                <a:latin typeface="Calibri" panose="020F0502020204030204" pitchFamily="34" charset="0"/>
              </a:rPr>
              <a:t> </a:t>
            </a:r>
            <a:r>
              <a:rPr lang="tr-TR" sz="1400" dirty="0" err="1" smtClean="0">
                <a:latin typeface="Calibri" panose="020F0502020204030204" pitchFamily="34" charset="0"/>
              </a:rPr>
              <a:t>or</a:t>
            </a:r>
            <a:r>
              <a:rPr lang="tr-TR" sz="1400" dirty="0" smtClean="0">
                <a:latin typeface="Calibri" panose="020F0502020204030204" pitchFamily="34" charset="0"/>
              </a:rPr>
              <a:t> not.</a:t>
            </a:r>
            <a:endParaRPr lang="tr-TR" sz="1400" dirty="0">
              <a:latin typeface="Calibri" panose="020F0502020204030204" pitchFamily="34" charset="0"/>
            </a:endParaRPr>
          </a:p>
        </p:txBody>
      </p:sp>
      <p:sp>
        <p:nvSpPr>
          <p:cNvPr id="64" name="TextBox 63"/>
          <p:cNvSpPr txBox="1"/>
          <p:nvPr/>
        </p:nvSpPr>
        <p:spPr>
          <a:xfrm>
            <a:off x="704200" y="5851205"/>
            <a:ext cx="8237411" cy="646331"/>
          </a:xfrm>
          <a:prstGeom prst="rect">
            <a:avLst/>
          </a:prstGeom>
          <a:noFill/>
        </p:spPr>
        <p:txBody>
          <a:bodyPr wrap="square" rtlCol="0">
            <a:spAutoFit/>
          </a:bodyPr>
          <a:lstStyle/>
          <a:p>
            <a:r>
              <a:rPr lang="tr-TR" dirty="0" err="1" smtClean="0">
                <a:latin typeface="Calibri" panose="020F0502020204030204" pitchFamily="34" charset="0"/>
              </a:rPr>
              <a:t>All</a:t>
            </a:r>
            <a:r>
              <a:rPr lang="tr-TR" dirty="0" smtClean="0">
                <a:latin typeface="Calibri" panose="020F0502020204030204" pitchFamily="34" charset="0"/>
              </a:rPr>
              <a:t> </a:t>
            </a:r>
            <a:r>
              <a:rPr lang="tr-TR" dirty="0" err="1" smtClean="0">
                <a:latin typeface="Calibri" panose="020F0502020204030204" pitchFamily="34" charset="0"/>
              </a:rPr>
              <a:t>the</a:t>
            </a:r>
            <a:r>
              <a:rPr lang="tr-TR" dirty="0" smtClean="0">
                <a:latin typeface="Calibri" panose="020F0502020204030204" pitchFamily="34" charset="0"/>
              </a:rPr>
              <a:t> </a:t>
            </a:r>
            <a:r>
              <a:rPr lang="tr-TR" dirty="0" err="1" smtClean="0">
                <a:latin typeface="Calibri" panose="020F0502020204030204" pitchFamily="34" charset="0"/>
              </a:rPr>
              <a:t>information</a:t>
            </a:r>
            <a:r>
              <a:rPr lang="tr-TR" dirty="0" smtClean="0">
                <a:latin typeface="Calibri" panose="020F0502020204030204" pitchFamily="34" charset="0"/>
              </a:rPr>
              <a:t> is </a:t>
            </a:r>
            <a:r>
              <a:rPr lang="tr-TR" dirty="0" err="1" smtClean="0">
                <a:latin typeface="Calibri" panose="020F0502020204030204" pitchFamily="34" charset="0"/>
              </a:rPr>
              <a:t>examined</a:t>
            </a:r>
            <a:r>
              <a:rPr lang="tr-TR" dirty="0" smtClean="0">
                <a:latin typeface="Calibri" panose="020F0502020204030204" pitchFamily="34" charset="0"/>
              </a:rPr>
              <a:t> </a:t>
            </a:r>
            <a:r>
              <a:rPr lang="tr-TR" dirty="0" err="1" smtClean="0">
                <a:latin typeface="Calibri" panose="020F0502020204030204" pitchFamily="34" charset="0"/>
              </a:rPr>
              <a:t>simulteanously</a:t>
            </a:r>
            <a:r>
              <a:rPr lang="tr-TR" dirty="0" smtClean="0">
                <a:latin typeface="Calibri" panose="020F0502020204030204" pitchFamily="34" charset="0"/>
              </a:rPr>
              <a:t> </a:t>
            </a:r>
            <a:r>
              <a:rPr lang="tr-TR" dirty="0" err="1" smtClean="0">
                <a:latin typeface="Calibri" panose="020F0502020204030204" pitchFamily="34" charset="0"/>
              </a:rPr>
              <a:t>and</a:t>
            </a:r>
            <a:r>
              <a:rPr lang="tr-TR" dirty="0" smtClean="0">
                <a:latin typeface="Calibri" panose="020F0502020204030204" pitchFamily="34" charset="0"/>
              </a:rPr>
              <a:t> </a:t>
            </a:r>
            <a:r>
              <a:rPr lang="tr-TR" dirty="0" err="1" smtClean="0">
                <a:latin typeface="Calibri" panose="020F0502020204030204" pitchFamily="34" charset="0"/>
              </a:rPr>
              <a:t>the</a:t>
            </a:r>
            <a:r>
              <a:rPr lang="tr-TR" dirty="0" smtClean="0">
                <a:latin typeface="Calibri" panose="020F0502020204030204" pitchFamily="34" charset="0"/>
              </a:rPr>
              <a:t> </a:t>
            </a:r>
            <a:r>
              <a:rPr lang="tr-TR" dirty="0" err="1" smtClean="0">
                <a:latin typeface="Calibri" panose="020F0502020204030204" pitchFamily="34" charset="0"/>
              </a:rPr>
              <a:t>next</a:t>
            </a:r>
            <a:r>
              <a:rPr lang="tr-TR" dirty="0" smtClean="0">
                <a:latin typeface="Calibri" panose="020F0502020204030204" pitchFamily="34" charset="0"/>
              </a:rPr>
              <a:t> </a:t>
            </a:r>
            <a:r>
              <a:rPr lang="tr-TR" dirty="0" err="1" smtClean="0">
                <a:latin typeface="Calibri" panose="020F0502020204030204" pitchFamily="34" charset="0"/>
              </a:rPr>
              <a:t>day’s</a:t>
            </a:r>
            <a:r>
              <a:rPr lang="tr-TR" dirty="0" smtClean="0">
                <a:latin typeface="Calibri" panose="020F0502020204030204" pitchFamily="34" charset="0"/>
              </a:rPr>
              <a:t> </a:t>
            </a:r>
            <a:r>
              <a:rPr lang="tr-TR" dirty="0" err="1" smtClean="0">
                <a:latin typeface="Calibri" panose="020F0502020204030204" pitchFamily="34" charset="0"/>
              </a:rPr>
              <a:t>cash</a:t>
            </a:r>
            <a:r>
              <a:rPr lang="tr-TR" dirty="0" smtClean="0">
                <a:latin typeface="Calibri" panose="020F0502020204030204" pitchFamily="34" charset="0"/>
              </a:rPr>
              <a:t> </a:t>
            </a:r>
            <a:r>
              <a:rPr lang="tr-TR" dirty="0" err="1" smtClean="0">
                <a:latin typeface="Calibri" panose="020F0502020204030204" pitchFamily="34" charset="0"/>
              </a:rPr>
              <a:t>allocation</a:t>
            </a:r>
            <a:r>
              <a:rPr lang="tr-TR" dirty="0" smtClean="0">
                <a:latin typeface="Calibri" panose="020F0502020204030204" pitchFamily="34" charset="0"/>
              </a:rPr>
              <a:t> </a:t>
            </a:r>
            <a:r>
              <a:rPr lang="tr-TR" dirty="0" err="1" smtClean="0">
                <a:latin typeface="Calibri" panose="020F0502020204030204" pitchFamily="34" charset="0"/>
              </a:rPr>
              <a:t>figures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determined</a:t>
            </a:r>
            <a:endParaRPr lang="tr-TR" dirty="0">
              <a:latin typeface="Calibri" panose="020F0502020204030204" pitchFamily="34" charset="0"/>
            </a:endParaRPr>
          </a:p>
        </p:txBody>
      </p:sp>
    </p:spTree>
    <p:extLst>
      <p:ext uri="{BB962C8B-B14F-4D97-AF65-F5344CB8AC3E}">
        <p14:creationId xmlns:p14="http://schemas.microsoft.com/office/powerpoint/2010/main" val="2379425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363390"/>
            <a:ext cx="7416824" cy="1713682"/>
          </a:xfrm>
        </p:spPr>
        <p:txBody>
          <a:bodyPr/>
          <a:lstStyle/>
          <a:p>
            <a:r>
              <a:rPr lang="tr-TR" dirty="0" smtClean="0">
                <a:latin typeface="Calibri" panose="020F0502020204030204" pitchFamily="34" charset="0"/>
              </a:rPr>
              <a:t>TREASURY SINGLE ACCOUNT AND MONITORING</a:t>
            </a:r>
            <a:endParaRPr lang="tr-TR" dirty="0">
              <a:latin typeface="Calibri" panose="020F0502020204030204" pitchFamily="34" charset="0"/>
            </a:endParaRPr>
          </a:p>
        </p:txBody>
      </p:sp>
      <p:grpSp>
        <p:nvGrpSpPr>
          <p:cNvPr id="4" name="Group 3"/>
          <p:cNvGrpSpPr/>
          <p:nvPr/>
        </p:nvGrpSpPr>
        <p:grpSpPr>
          <a:xfrm>
            <a:off x="827584" y="2618252"/>
            <a:ext cx="826295" cy="854870"/>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7"/>
            <p:cNvSpPr txBox="1">
              <a:spLocks noChangeArrowheads="1"/>
            </p:cNvSpPr>
            <p:nvPr/>
          </p:nvSpPr>
          <p:spPr bwMode="gray">
            <a:xfrm>
              <a:off x="2205038" y="2193926"/>
              <a:ext cx="434975" cy="471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4000" b="1" dirty="0">
                  <a:solidFill>
                    <a:srgbClr val="FFFFFF"/>
                  </a:solidFill>
                </a:rPr>
                <a:t>3</a:t>
              </a:r>
              <a:endParaRPr lang="en-US" altLang="tr-TR" sz="4000" b="1" dirty="0">
                <a:solidFill>
                  <a:srgbClr val="FFFFFF"/>
                </a:solidFill>
              </a:endParaRPr>
            </a:p>
          </p:txBody>
        </p:sp>
      </p:grpSp>
    </p:spTree>
    <p:extLst>
      <p:ext uri="{BB962C8B-B14F-4D97-AF65-F5344CB8AC3E}">
        <p14:creationId xmlns:p14="http://schemas.microsoft.com/office/powerpoint/2010/main" val="2963181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79512" y="0"/>
            <a:ext cx="7391400" cy="1143000"/>
          </a:xfrm>
        </p:spPr>
        <p:txBody>
          <a:bodyPr/>
          <a:lstStyle/>
          <a:p>
            <a:r>
              <a:rPr lang="tr-TR" sz="3200" dirty="0" err="1">
                <a:latin typeface="Calibri" panose="020F0502020204030204" pitchFamily="34" charset="0"/>
              </a:rPr>
              <a:t>Evolution</a:t>
            </a:r>
            <a:r>
              <a:rPr lang="tr-TR" sz="3200" dirty="0">
                <a:latin typeface="Calibri" panose="020F0502020204030204" pitchFamily="34" charset="0"/>
              </a:rPr>
              <a:t> of </a:t>
            </a:r>
            <a:r>
              <a:rPr lang="tr-TR" sz="3200" dirty="0" err="1">
                <a:latin typeface="Calibri" panose="020F0502020204030204" pitchFamily="34" charset="0"/>
              </a:rPr>
              <a:t>Treasury</a:t>
            </a:r>
            <a:r>
              <a:rPr lang="tr-TR" sz="3200" dirty="0">
                <a:latin typeface="Calibri" panose="020F0502020204030204" pitchFamily="34" charset="0"/>
              </a:rPr>
              <a:t> </a:t>
            </a:r>
            <a:r>
              <a:rPr lang="tr-TR" sz="3200" dirty="0" err="1">
                <a:latin typeface="Calibri" panose="020F0502020204030204" pitchFamily="34" charset="0"/>
              </a:rPr>
              <a:t>Single</a:t>
            </a:r>
            <a:r>
              <a:rPr lang="tr-TR" sz="3200" dirty="0">
                <a:latin typeface="Calibri" panose="020F0502020204030204" pitchFamily="34" charset="0"/>
              </a:rPr>
              <a:t> </a:t>
            </a:r>
            <a:r>
              <a:rPr lang="tr-TR" sz="3200" dirty="0" err="1">
                <a:latin typeface="Calibri" panose="020F0502020204030204" pitchFamily="34" charset="0"/>
              </a:rPr>
              <a:t>Account</a:t>
            </a:r>
            <a:endParaRPr lang="en-US" altLang="tr-TR" sz="3200" dirty="0" smtClean="0"/>
          </a:p>
        </p:txBody>
      </p:sp>
      <p:sp>
        <p:nvSpPr>
          <p:cNvPr id="86019" name="AutoShape 3"/>
          <p:cNvSpPr>
            <a:spLocks noChangeArrowheads="1"/>
          </p:cNvSpPr>
          <p:nvPr/>
        </p:nvSpPr>
        <p:spPr bwMode="gray">
          <a:xfrm>
            <a:off x="966788" y="5133975"/>
            <a:ext cx="3461196" cy="1482953"/>
          </a:xfrm>
          <a:prstGeom prst="roundRect">
            <a:avLst>
              <a:gd name="adj" fmla="val 9481"/>
            </a:avLst>
          </a:prstGeom>
          <a:noFill/>
          <a:ln w="19050">
            <a:solidFill>
              <a:schemeClr val="tx1"/>
            </a:solidFill>
            <a:round/>
            <a:headEnd/>
            <a:tailEnd/>
          </a:ln>
          <a:effectLst/>
          <a:extLst>
            <a:ext uri="{909E8E84-426E-40DD-AFC4-6F175D3DCCD1}">
              <a14:hiddenFill xmlns:a14="http://schemas.microsoft.com/office/drawing/2010/main">
                <a:gradFill rotWithShape="1">
                  <a:gsLst>
                    <a:gs pos="0">
                      <a:schemeClr val="bg1"/>
                    </a:gs>
                    <a:gs pos="50000">
                      <a:srgbClr val="EAEAEA"/>
                    </a:gs>
                    <a:gs pos="100000">
                      <a:schemeClr val="bg1"/>
                    </a:gs>
                  </a:gsLst>
                  <a:lin ang="2700000" scaled="1"/>
                </a:gradFill>
              </a14:hiddenFill>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anchor="ctr"/>
          <a:lstStyle/>
          <a:p>
            <a:endParaRPr lang="tr-TR"/>
          </a:p>
        </p:txBody>
      </p:sp>
      <p:grpSp>
        <p:nvGrpSpPr>
          <p:cNvPr id="86020" name="Group 4"/>
          <p:cNvGrpSpPr>
            <a:grpSpLocks/>
          </p:cNvGrpSpPr>
          <p:nvPr/>
        </p:nvGrpSpPr>
        <p:grpSpPr bwMode="auto">
          <a:xfrm>
            <a:off x="1195388" y="4933950"/>
            <a:ext cx="2886075" cy="444500"/>
            <a:chOff x="624" y="672"/>
            <a:chExt cx="1773" cy="240"/>
          </a:xfrm>
        </p:grpSpPr>
        <p:sp>
          <p:nvSpPr>
            <p:cNvPr id="86021" name="AutoShape 5"/>
            <p:cNvSpPr>
              <a:spLocks noChangeArrowheads="1"/>
            </p:cNvSpPr>
            <p:nvPr/>
          </p:nvSpPr>
          <p:spPr bwMode="gray">
            <a:xfrm>
              <a:off x="624" y="672"/>
              <a:ext cx="1773" cy="240"/>
            </a:xfrm>
            <a:prstGeom prst="roundRect">
              <a:avLst>
                <a:gd name="adj" fmla="val 27917"/>
              </a:avLst>
            </a:prstGeom>
            <a:solidFill>
              <a:schemeClr val="accent2"/>
            </a:solid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tr-TR"/>
            </a:p>
          </p:txBody>
        </p:sp>
        <p:sp>
          <p:nvSpPr>
            <p:cNvPr id="86022" name="AutoShape 6"/>
            <p:cNvSpPr>
              <a:spLocks noChangeArrowheads="1"/>
            </p:cNvSpPr>
            <p:nvPr/>
          </p:nvSpPr>
          <p:spPr bwMode="gray">
            <a:xfrm>
              <a:off x="636" y="674"/>
              <a:ext cx="1748" cy="108"/>
            </a:xfrm>
            <a:prstGeom prst="roundRect">
              <a:avLst>
                <a:gd name="adj" fmla="val 50000"/>
              </a:avLst>
            </a:prstGeom>
            <a:gradFill rotWithShape="1">
              <a:gsLst>
                <a:gs pos="0">
                  <a:schemeClr val="accent2">
                    <a:gamma/>
                    <a:tint val="0"/>
                    <a:invGamma/>
                    <a:alpha val="30000"/>
                  </a:schemeClr>
                </a:gs>
                <a:gs pos="100000">
                  <a:schemeClr val="accent2">
                    <a:alpha val="30000"/>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none" anchor="ctr"/>
            <a:lstStyle/>
            <a:p>
              <a:endParaRPr lang="tr-TR"/>
            </a:p>
          </p:txBody>
        </p:sp>
      </p:grpSp>
      <p:sp>
        <p:nvSpPr>
          <p:cNvPr id="86023" name="AutoShape 7"/>
          <p:cNvSpPr>
            <a:spLocks noChangeArrowheads="1"/>
          </p:cNvSpPr>
          <p:nvPr/>
        </p:nvSpPr>
        <p:spPr bwMode="gray">
          <a:xfrm>
            <a:off x="4624388" y="5133975"/>
            <a:ext cx="3402012" cy="1482953"/>
          </a:xfrm>
          <a:prstGeom prst="roundRect">
            <a:avLst>
              <a:gd name="adj" fmla="val 9481"/>
            </a:avLst>
          </a:prstGeom>
          <a:noFill/>
          <a:ln w="19050">
            <a:solidFill>
              <a:schemeClr val="tx1"/>
            </a:solidFill>
            <a:round/>
            <a:headEnd/>
            <a:tailEnd/>
          </a:ln>
          <a:effectLst/>
          <a:extLst>
            <a:ext uri="{909E8E84-426E-40DD-AFC4-6F175D3DCCD1}">
              <a14:hiddenFill xmlns:a14="http://schemas.microsoft.com/office/drawing/2010/main">
                <a:gradFill rotWithShape="1">
                  <a:gsLst>
                    <a:gs pos="0">
                      <a:schemeClr val="bg1"/>
                    </a:gs>
                    <a:gs pos="50000">
                      <a:srgbClr val="EAEAEA"/>
                    </a:gs>
                    <a:gs pos="100000">
                      <a:schemeClr val="bg1"/>
                    </a:gs>
                  </a:gsLst>
                  <a:lin ang="2700000" scaled="1"/>
                </a:gradFill>
              </a14:hiddenFill>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anchor="ctr"/>
          <a:lstStyle/>
          <a:p>
            <a:endParaRPr lang="tr-TR"/>
          </a:p>
        </p:txBody>
      </p:sp>
      <p:grpSp>
        <p:nvGrpSpPr>
          <p:cNvPr id="86024" name="Group 8"/>
          <p:cNvGrpSpPr>
            <a:grpSpLocks/>
          </p:cNvGrpSpPr>
          <p:nvPr/>
        </p:nvGrpSpPr>
        <p:grpSpPr bwMode="auto">
          <a:xfrm>
            <a:off x="4852988" y="4933950"/>
            <a:ext cx="2886075" cy="444500"/>
            <a:chOff x="624" y="672"/>
            <a:chExt cx="1773" cy="240"/>
          </a:xfrm>
        </p:grpSpPr>
        <p:sp>
          <p:nvSpPr>
            <p:cNvPr id="86025" name="AutoShape 9"/>
            <p:cNvSpPr>
              <a:spLocks noChangeArrowheads="1"/>
            </p:cNvSpPr>
            <p:nvPr/>
          </p:nvSpPr>
          <p:spPr bwMode="gray">
            <a:xfrm>
              <a:off x="624" y="672"/>
              <a:ext cx="1773" cy="240"/>
            </a:xfrm>
            <a:prstGeom prst="roundRect">
              <a:avLst>
                <a:gd name="adj" fmla="val 27917"/>
              </a:avLst>
            </a:prstGeom>
            <a:solidFill>
              <a:schemeClr val="accent1"/>
            </a:solidFill>
            <a:ln>
              <a:noFill/>
            </a:ln>
            <a:effectLst>
              <a:outerShdw dist="25400" dir="5400000" algn="ctr" rotWithShape="0">
                <a:srgbClr val="1C1C1C">
                  <a:alpha val="50000"/>
                </a:srgbClr>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tr-TR"/>
            </a:p>
          </p:txBody>
        </p:sp>
        <p:sp>
          <p:nvSpPr>
            <p:cNvPr id="86026" name="AutoShape 10"/>
            <p:cNvSpPr>
              <a:spLocks noChangeArrowheads="1"/>
            </p:cNvSpPr>
            <p:nvPr/>
          </p:nvSpPr>
          <p:spPr bwMode="gray">
            <a:xfrm>
              <a:off x="636" y="674"/>
              <a:ext cx="1748" cy="108"/>
            </a:xfrm>
            <a:prstGeom prst="roundRect">
              <a:avLst>
                <a:gd name="adj" fmla="val 50000"/>
              </a:avLst>
            </a:prstGeom>
            <a:gradFill rotWithShape="1">
              <a:gsLst>
                <a:gs pos="0">
                  <a:schemeClr val="accent1">
                    <a:gamma/>
                    <a:tint val="0"/>
                    <a:invGamma/>
                    <a:alpha val="30000"/>
                  </a:schemeClr>
                </a:gs>
                <a:gs pos="100000">
                  <a:schemeClr val="accent1">
                    <a:alpha val="30000"/>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none" anchor="ctr"/>
            <a:lstStyle/>
            <a:p>
              <a:endParaRPr lang="tr-TR"/>
            </a:p>
          </p:txBody>
        </p:sp>
      </p:grpSp>
      <p:grpSp>
        <p:nvGrpSpPr>
          <p:cNvPr id="86027" name="Group 11"/>
          <p:cNvGrpSpPr>
            <a:grpSpLocks/>
          </p:cNvGrpSpPr>
          <p:nvPr/>
        </p:nvGrpSpPr>
        <p:grpSpPr bwMode="auto">
          <a:xfrm>
            <a:off x="685800" y="4324350"/>
            <a:ext cx="7824788" cy="552450"/>
            <a:chOff x="399" y="2820"/>
            <a:chExt cx="4929" cy="348"/>
          </a:xfrm>
        </p:grpSpPr>
        <p:sp>
          <p:nvSpPr>
            <p:cNvPr id="86028" name="AutoShape 12"/>
            <p:cNvSpPr>
              <a:spLocks noChangeArrowheads="1"/>
            </p:cNvSpPr>
            <p:nvPr/>
          </p:nvSpPr>
          <p:spPr bwMode="gray">
            <a:xfrm>
              <a:off x="399" y="2905"/>
              <a:ext cx="218" cy="175"/>
            </a:xfrm>
            <a:prstGeom prst="roundRect">
              <a:avLst>
                <a:gd name="adj" fmla="val 29069"/>
              </a:avLst>
            </a:prstGeom>
            <a:solidFill>
              <a:schemeClr val="hlink"/>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tr-TR"/>
            </a:p>
          </p:txBody>
        </p:sp>
        <p:sp>
          <p:nvSpPr>
            <p:cNvPr id="86029" name="AutoShape 13"/>
            <p:cNvSpPr>
              <a:spLocks noChangeArrowheads="1"/>
            </p:cNvSpPr>
            <p:nvPr/>
          </p:nvSpPr>
          <p:spPr bwMode="gray">
            <a:xfrm>
              <a:off x="480" y="2820"/>
              <a:ext cx="4848" cy="348"/>
            </a:xfrm>
            <a:prstGeom prst="rightArrow">
              <a:avLst>
                <a:gd name="adj1" fmla="val 50000"/>
                <a:gd name="adj2" fmla="val 63206"/>
              </a:avLst>
            </a:prstGeom>
            <a:solidFill>
              <a:schemeClr val="hlink"/>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tr-TR"/>
            </a:p>
          </p:txBody>
        </p:sp>
      </p:grpSp>
      <p:sp>
        <p:nvSpPr>
          <p:cNvPr id="86030" name="Text Box 14"/>
          <p:cNvSpPr txBox="1">
            <a:spLocks noChangeArrowheads="1"/>
          </p:cNvSpPr>
          <p:nvPr/>
        </p:nvSpPr>
        <p:spPr bwMode="white">
          <a:xfrm>
            <a:off x="1652588" y="4419600"/>
            <a:ext cx="669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1600" b="1" dirty="0" smtClean="0">
                <a:solidFill>
                  <a:srgbClr val="FFFFFF"/>
                </a:solidFill>
                <a:cs typeface="Arial" charset="0"/>
              </a:rPr>
              <a:t>1972</a:t>
            </a:r>
            <a:endParaRPr lang="en-US" altLang="tr-TR" sz="1600" b="1" i="0" dirty="0">
              <a:solidFill>
                <a:srgbClr val="FFFFFF"/>
              </a:solidFill>
              <a:cs typeface="Arial" charset="0"/>
            </a:endParaRPr>
          </a:p>
        </p:txBody>
      </p:sp>
      <p:sp>
        <p:nvSpPr>
          <p:cNvPr id="86031" name="Text Box 15"/>
          <p:cNvSpPr txBox="1">
            <a:spLocks noChangeArrowheads="1"/>
          </p:cNvSpPr>
          <p:nvPr/>
        </p:nvSpPr>
        <p:spPr bwMode="white">
          <a:xfrm>
            <a:off x="4197350" y="4419600"/>
            <a:ext cx="669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tr-TR" sz="1600" b="1" i="0" dirty="0" smtClean="0">
                <a:solidFill>
                  <a:srgbClr val="FFFFFF"/>
                </a:solidFill>
                <a:cs typeface="Arial" charset="0"/>
              </a:rPr>
              <a:t>200</a:t>
            </a:r>
            <a:r>
              <a:rPr lang="tr-TR" altLang="tr-TR" sz="1600" b="1" i="0" dirty="0" smtClean="0">
                <a:solidFill>
                  <a:srgbClr val="FFFFFF"/>
                </a:solidFill>
                <a:cs typeface="Arial" charset="0"/>
              </a:rPr>
              <a:t>7</a:t>
            </a:r>
            <a:endParaRPr lang="en-US" altLang="tr-TR" sz="1600" b="1" i="0" dirty="0">
              <a:solidFill>
                <a:srgbClr val="FFFFFF"/>
              </a:solidFill>
              <a:cs typeface="Arial" charset="0"/>
            </a:endParaRPr>
          </a:p>
        </p:txBody>
      </p:sp>
      <p:sp>
        <p:nvSpPr>
          <p:cNvPr id="86032" name="Text Box 16"/>
          <p:cNvSpPr txBox="1">
            <a:spLocks noChangeArrowheads="1"/>
          </p:cNvSpPr>
          <p:nvPr/>
        </p:nvSpPr>
        <p:spPr bwMode="white">
          <a:xfrm>
            <a:off x="6562725" y="4419600"/>
            <a:ext cx="669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tr-TR" sz="1600" b="1" i="0" dirty="0" smtClean="0">
                <a:solidFill>
                  <a:srgbClr val="FFFFFF"/>
                </a:solidFill>
                <a:cs typeface="Arial" charset="0"/>
              </a:rPr>
              <a:t>201</a:t>
            </a:r>
            <a:r>
              <a:rPr lang="tr-TR" altLang="tr-TR" sz="1600" b="1" i="0" dirty="0" smtClean="0">
                <a:solidFill>
                  <a:srgbClr val="FFFFFF"/>
                </a:solidFill>
                <a:cs typeface="Arial" charset="0"/>
              </a:rPr>
              <a:t>1</a:t>
            </a:r>
            <a:endParaRPr lang="en-US" altLang="tr-TR" sz="1600" b="1" i="0" dirty="0">
              <a:solidFill>
                <a:srgbClr val="FFFFFF"/>
              </a:solidFill>
              <a:cs typeface="Arial" charset="0"/>
            </a:endParaRPr>
          </a:p>
        </p:txBody>
      </p:sp>
      <p:sp>
        <p:nvSpPr>
          <p:cNvPr id="86033" name="Line 17"/>
          <p:cNvSpPr>
            <a:spLocks noChangeShapeType="1"/>
          </p:cNvSpPr>
          <p:nvPr/>
        </p:nvSpPr>
        <p:spPr bwMode="black">
          <a:xfrm flipV="1">
            <a:off x="966788" y="2514600"/>
            <a:ext cx="0" cy="19050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86034" name="Line 18"/>
          <p:cNvSpPr>
            <a:spLocks noChangeShapeType="1"/>
          </p:cNvSpPr>
          <p:nvPr/>
        </p:nvSpPr>
        <p:spPr bwMode="black">
          <a:xfrm flipV="1">
            <a:off x="3322638" y="2178050"/>
            <a:ext cx="0" cy="224155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86035" name="Line 19"/>
          <p:cNvSpPr>
            <a:spLocks noChangeShapeType="1"/>
          </p:cNvSpPr>
          <p:nvPr/>
        </p:nvSpPr>
        <p:spPr bwMode="black">
          <a:xfrm flipV="1">
            <a:off x="5662613" y="1720850"/>
            <a:ext cx="0" cy="269875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86036" name="Line 20"/>
          <p:cNvSpPr>
            <a:spLocks noChangeShapeType="1"/>
          </p:cNvSpPr>
          <p:nvPr/>
        </p:nvSpPr>
        <p:spPr bwMode="black">
          <a:xfrm flipV="1">
            <a:off x="8026400" y="1339850"/>
            <a:ext cx="0" cy="307975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86037" name="AutoShape 21"/>
          <p:cNvSpPr>
            <a:spLocks noChangeArrowheads="1"/>
          </p:cNvSpPr>
          <p:nvPr/>
        </p:nvSpPr>
        <p:spPr bwMode="gray">
          <a:xfrm>
            <a:off x="966788" y="3962400"/>
            <a:ext cx="2347912" cy="457200"/>
          </a:xfrm>
          <a:prstGeom prst="bevel">
            <a:avLst>
              <a:gd name="adj" fmla="val 5903"/>
            </a:avLst>
          </a:prstGeom>
          <a:gradFill rotWithShape="1">
            <a:gsLst>
              <a:gs pos="0">
                <a:schemeClr val="accent1"/>
              </a:gs>
              <a:gs pos="100000">
                <a:schemeClr val="accent1">
                  <a:gamma/>
                  <a:tint val="57255"/>
                  <a:invGamma/>
                </a:schemeClr>
              </a:gs>
            </a:gsLst>
            <a:lin ang="18900000" scaled="1"/>
          </a:gradFill>
          <a:ln>
            <a:noFill/>
          </a:ln>
          <a:effectLst/>
          <a:extLst>
            <a:ext uri="{91240B29-F687-4F45-9708-019B960494DF}">
              <a14:hiddenLine xmlns:a14="http://schemas.microsoft.com/office/drawing/2010/main" w="9525">
                <a:solidFill>
                  <a:srgbClr val="6699FF">
                    <a:alpha val="70000"/>
                  </a:srgbClr>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38" name="AutoShape 22"/>
          <p:cNvSpPr>
            <a:spLocks noChangeArrowheads="1"/>
          </p:cNvSpPr>
          <p:nvPr/>
        </p:nvSpPr>
        <p:spPr bwMode="ltGray">
          <a:xfrm>
            <a:off x="3324225" y="3429000"/>
            <a:ext cx="2347913" cy="990600"/>
          </a:xfrm>
          <a:prstGeom prst="bevel">
            <a:avLst>
              <a:gd name="adj" fmla="val 3046"/>
            </a:avLst>
          </a:prstGeom>
          <a:gradFill rotWithShape="1">
            <a:gsLst>
              <a:gs pos="0">
                <a:schemeClr val="accent2"/>
              </a:gs>
              <a:gs pos="100000">
                <a:schemeClr val="accent2">
                  <a:gamma/>
                  <a:tint val="54118"/>
                  <a:invGamma/>
                </a:schemeClr>
              </a:gs>
            </a:gsLst>
            <a:lin ang="18900000" scaled="1"/>
          </a:gradFill>
          <a:ln>
            <a:noFill/>
          </a:ln>
          <a:effectLst/>
          <a:extLst>
            <a:ext uri="{91240B29-F687-4F45-9708-019B960494DF}">
              <a14:hiddenLine xmlns:a14="http://schemas.microsoft.com/office/drawing/2010/main" w="9525">
                <a:solidFill>
                  <a:srgbClr val="6699FF">
                    <a:alpha val="70000"/>
                  </a:srgbClr>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39" name="AutoShape 23"/>
          <p:cNvSpPr>
            <a:spLocks noChangeArrowheads="1"/>
          </p:cNvSpPr>
          <p:nvPr/>
        </p:nvSpPr>
        <p:spPr bwMode="gray">
          <a:xfrm>
            <a:off x="5672138" y="2819400"/>
            <a:ext cx="2347912" cy="1600200"/>
          </a:xfrm>
          <a:prstGeom prst="bevel">
            <a:avLst>
              <a:gd name="adj" fmla="val 2481"/>
            </a:avLst>
          </a:prstGeom>
          <a:gradFill rotWithShape="1">
            <a:gsLst>
              <a:gs pos="0">
                <a:schemeClr val="folHlink"/>
              </a:gs>
              <a:gs pos="100000">
                <a:schemeClr val="folHlink">
                  <a:gamma/>
                  <a:tint val="63529"/>
                  <a:invGamma/>
                </a:schemeClr>
              </a:gs>
            </a:gsLst>
            <a:lin ang="18900000" scaled="1"/>
          </a:gradFill>
          <a:ln>
            <a:noFill/>
          </a:ln>
          <a:effectLst/>
          <a:extLst>
            <a:ext uri="{91240B29-F687-4F45-9708-019B960494DF}">
              <a14:hiddenLine xmlns:a14="http://schemas.microsoft.com/office/drawing/2010/main" w="9525">
                <a:solidFill>
                  <a:srgbClr val="6699FF">
                    <a:alpha val="70000"/>
                  </a:srgbClr>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040" name="Rectangle 24"/>
          <p:cNvSpPr>
            <a:spLocks noChangeArrowheads="1"/>
          </p:cNvSpPr>
          <p:nvPr/>
        </p:nvSpPr>
        <p:spPr bwMode="black">
          <a:xfrm>
            <a:off x="1052221" y="1756340"/>
            <a:ext cx="211931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buFont typeface="Arial" panose="020B0604020202020204" pitchFamily="34" charset="0"/>
              <a:buChar char="•"/>
            </a:pPr>
            <a:r>
              <a:rPr lang="en-US" sz="1400" dirty="0" smtClean="0">
                <a:latin typeface="Calibri" panose="020F0502020204030204" pitchFamily="34" charset="0"/>
              </a:rPr>
              <a:t>Accounting </a:t>
            </a:r>
            <a:r>
              <a:rPr lang="en-US" sz="1400" dirty="0">
                <a:latin typeface="Calibri" panose="020F0502020204030204" pitchFamily="34" charset="0"/>
              </a:rPr>
              <a:t>units accounts and main account held in </a:t>
            </a:r>
            <a:r>
              <a:rPr lang="en-US" sz="1400" dirty="0" smtClean="0">
                <a:latin typeface="Calibri" panose="020F0502020204030204" pitchFamily="34" charset="0"/>
              </a:rPr>
              <a:t>TCZB</a:t>
            </a:r>
            <a:endParaRPr lang="tr-TR" sz="1400" dirty="0" smtClean="0">
              <a:latin typeface="Calibri" panose="020F0502020204030204" pitchFamily="34" charset="0"/>
            </a:endParaRPr>
          </a:p>
          <a:p>
            <a:pPr algn="l"/>
            <a:endParaRPr lang="en-US" sz="1400" dirty="0">
              <a:latin typeface="Calibri" panose="020F0502020204030204" pitchFamily="34" charset="0"/>
            </a:endParaRPr>
          </a:p>
          <a:p>
            <a:pPr marL="285750" indent="-285750" algn="l">
              <a:buFont typeface="Arial" panose="020B0604020202020204" pitchFamily="34" charset="0"/>
              <a:buChar char="•"/>
            </a:pPr>
            <a:r>
              <a:rPr lang="en-US" sz="1400" dirty="0">
                <a:latin typeface="Calibri" panose="020F0502020204030204" pitchFamily="34" charset="0"/>
              </a:rPr>
              <a:t>The accounting</a:t>
            </a:r>
            <a:r>
              <a:rPr lang="tr-TR" sz="1400" dirty="0">
                <a:latin typeface="Calibri" panose="020F0502020204030204" pitchFamily="34" charset="0"/>
              </a:rPr>
              <a:t> </a:t>
            </a:r>
            <a:r>
              <a:rPr lang="en-US" sz="1400" dirty="0">
                <a:latin typeface="Calibri" panose="020F0502020204030204" pitchFamily="34" charset="0"/>
              </a:rPr>
              <a:t>units</a:t>
            </a:r>
            <a:r>
              <a:rPr lang="tr-TR" sz="1400" dirty="0">
                <a:latin typeface="Calibri" panose="020F0502020204030204" pitchFamily="34" charset="0"/>
              </a:rPr>
              <a:t>’ </a:t>
            </a:r>
            <a:r>
              <a:rPr lang="en-US" sz="1400" dirty="0">
                <a:latin typeface="Calibri" panose="020F0502020204030204" pitchFamily="34" charset="0"/>
              </a:rPr>
              <a:t>accounts are for both</a:t>
            </a:r>
            <a:r>
              <a:rPr lang="tr-TR" sz="1400" dirty="0">
                <a:latin typeface="Calibri" panose="020F0502020204030204" pitchFamily="34" charset="0"/>
              </a:rPr>
              <a:t> </a:t>
            </a:r>
            <a:r>
              <a:rPr lang="en-US" sz="1400" dirty="0">
                <a:latin typeface="Calibri" panose="020F0502020204030204" pitchFamily="34" charset="0"/>
              </a:rPr>
              <a:t>collections and </a:t>
            </a:r>
            <a:r>
              <a:rPr lang="en-US" sz="1400" dirty="0" smtClean="0">
                <a:latin typeface="Calibri" panose="020F0502020204030204" pitchFamily="34" charset="0"/>
              </a:rPr>
              <a:t>payments</a:t>
            </a:r>
            <a:endParaRPr lang="tr-TR" sz="1400" dirty="0" smtClean="0">
              <a:latin typeface="Calibri" panose="020F0502020204030204" pitchFamily="34" charset="0"/>
            </a:endParaRPr>
          </a:p>
          <a:p>
            <a:pPr algn="l"/>
            <a:endParaRPr lang="en-US" sz="1400" dirty="0">
              <a:latin typeface="Calibri" panose="020F0502020204030204" pitchFamily="34" charset="0"/>
            </a:endParaRPr>
          </a:p>
          <a:p>
            <a:pPr marL="285750" indent="-285750" algn="l">
              <a:buFont typeface="Arial" panose="020B0604020202020204" pitchFamily="34" charset="0"/>
              <a:buChar char="•"/>
            </a:pPr>
            <a:r>
              <a:rPr lang="en-US" sz="1400" dirty="0">
                <a:latin typeface="Calibri" panose="020F0502020204030204" pitchFamily="34" charset="0"/>
              </a:rPr>
              <a:t>Weekly reconciliation</a:t>
            </a:r>
            <a:endParaRPr lang="tr-TR" sz="1400" dirty="0">
              <a:latin typeface="Calibri" panose="020F0502020204030204" pitchFamily="34" charset="0"/>
            </a:endParaRPr>
          </a:p>
        </p:txBody>
      </p:sp>
      <p:sp>
        <p:nvSpPr>
          <p:cNvPr id="86041" name="Rectangle 25"/>
          <p:cNvSpPr>
            <a:spLocks noChangeArrowheads="1"/>
          </p:cNvSpPr>
          <p:nvPr/>
        </p:nvSpPr>
        <p:spPr bwMode="black">
          <a:xfrm>
            <a:off x="3339344" y="1606659"/>
            <a:ext cx="2286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85750" indent="-285750" algn="l">
              <a:buFont typeface="Arial" panose="020B0604020202020204" pitchFamily="34" charset="0"/>
              <a:buChar char="•"/>
            </a:pPr>
            <a:r>
              <a:rPr lang="tr-TR" sz="1400" dirty="0" err="1">
                <a:latin typeface="Calibri" panose="020F0502020204030204" pitchFamily="34" charset="0"/>
              </a:rPr>
              <a:t>Seperation</a:t>
            </a:r>
            <a:r>
              <a:rPr lang="tr-TR" sz="1400" dirty="0">
                <a:latin typeface="Calibri" panose="020F0502020204030204" pitchFamily="34" charset="0"/>
              </a:rPr>
              <a:t> of </a:t>
            </a:r>
            <a:r>
              <a:rPr lang="tr-TR" sz="1400" dirty="0" err="1">
                <a:latin typeface="Calibri" panose="020F0502020204030204" pitchFamily="34" charset="0"/>
              </a:rPr>
              <a:t>collection</a:t>
            </a:r>
            <a:r>
              <a:rPr lang="tr-TR" sz="1400" dirty="0">
                <a:latin typeface="Calibri" panose="020F0502020204030204" pitchFamily="34" charset="0"/>
              </a:rPr>
              <a:t> </a:t>
            </a:r>
            <a:r>
              <a:rPr lang="tr-TR" sz="1400" dirty="0" err="1">
                <a:latin typeface="Calibri" panose="020F0502020204030204" pitchFamily="34" charset="0"/>
              </a:rPr>
              <a:t>and</a:t>
            </a:r>
            <a:r>
              <a:rPr lang="tr-TR" sz="1400" dirty="0">
                <a:latin typeface="Calibri" panose="020F0502020204030204" pitchFamily="34" charset="0"/>
              </a:rPr>
              <a:t> </a:t>
            </a:r>
            <a:r>
              <a:rPr lang="tr-TR" sz="1400" dirty="0" err="1">
                <a:latin typeface="Calibri" panose="020F0502020204030204" pitchFamily="34" charset="0"/>
              </a:rPr>
              <a:t>payment</a:t>
            </a:r>
            <a:r>
              <a:rPr lang="tr-TR" sz="1400" dirty="0">
                <a:latin typeface="Calibri" panose="020F0502020204030204" pitchFamily="34" charset="0"/>
              </a:rPr>
              <a:t> </a:t>
            </a:r>
            <a:r>
              <a:rPr lang="tr-TR" sz="1400" dirty="0" err="1">
                <a:latin typeface="Calibri" panose="020F0502020204030204" pitchFamily="34" charset="0"/>
              </a:rPr>
              <a:t>accounts</a:t>
            </a:r>
            <a:r>
              <a:rPr lang="tr-TR" sz="1400" dirty="0" smtClean="0">
                <a:latin typeface="Calibri" panose="020F0502020204030204" pitchFamily="34" charset="0"/>
              </a:rPr>
              <a:t>.</a:t>
            </a:r>
          </a:p>
          <a:p>
            <a:pPr algn="l"/>
            <a:endParaRPr lang="tr-TR" sz="1400" dirty="0">
              <a:latin typeface="Calibri" panose="020F0502020204030204" pitchFamily="34" charset="0"/>
            </a:endParaRPr>
          </a:p>
          <a:p>
            <a:pPr marL="285750" indent="-285750" algn="l">
              <a:buFont typeface="Arial" panose="020B0604020202020204" pitchFamily="34" charset="0"/>
              <a:buChar char="•"/>
            </a:pPr>
            <a:r>
              <a:rPr lang="tr-TR" sz="1400" dirty="0" err="1">
                <a:latin typeface="Calibri" panose="020F0502020204030204" pitchFamily="34" charset="0"/>
              </a:rPr>
              <a:t>All</a:t>
            </a:r>
            <a:r>
              <a:rPr lang="tr-TR" sz="1400" dirty="0">
                <a:latin typeface="Calibri" panose="020F0502020204030204" pitchFamily="34" charset="0"/>
              </a:rPr>
              <a:t> </a:t>
            </a:r>
            <a:r>
              <a:rPr lang="tr-TR" sz="1400" dirty="0" err="1">
                <a:latin typeface="Calibri" panose="020F0502020204030204" pitchFamily="34" charset="0"/>
              </a:rPr>
              <a:t>accounts</a:t>
            </a:r>
            <a:r>
              <a:rPr lang="tr-TR" sz="1400" dirty="0">
                <a:latin typeface="Calibri" panose="020F0502020204030204" pitchFamily="34" charset="0"/>
              </a:rPr>
              <a:t> </a:t>
            </a:r>
            <a:r>
              <a:rPr lang="tr-TR" sz="1400" dirty="0" err="1">
                <a:latin typeface="Calibri" panose="020F0502020204030204" pitchFamily="34" charset="0"/>
              </a:rPr>
              <a:t>are</a:t>
            </a:r>
            <a:r>
              <a:rPr lang="tr-TR" sz="1400" dirty="0">
                <a:latin typeface="Calibri" panose="020F0502020204030204" pitchFamily="34" charset="0"/>
              </a:rPr>
              <a:t> </a:t>
            </a:r>
            <a:r>
              <a:rPr lang="tr-TR" sz="1400" dirty="0" err="1">
                <a:latin typeface="Calibri" panose="020F0502020204030204" pitchFamily="34" charset="0"/>
              </a:rPr>
              <a:t>held</a:t>
            </a:r>
            <a:r>
              <a:rPr lang="tr-TR" sz="1400" dirty="0">
                <a:latin typeface="Calibri" panose="020F0502020204030204" pitchFamily="34" charset="0"/>
              </a:rPr>
              <a:t> in </a:t>
            </a:r>
            <a:r>
              <a:rPr lang="tr-TR" sz="1400" dirty="0" smtClean="0">
                <a:latin typeface="Calibri" panose="020F0502020204030204" pitchFamily="34" charset="0"/>
              </a:rPr>
              <a:t>TCZB</a:t>
            </a:r>
          </a:p>
          <a:p>
            <a:pPr algn="l"/>
            <a:endParaRPr lang="en-US" sz="1400" dirty="0">
              <a:latin typeface="Calibri" panose="020F0502020204030204" pitchFamily="34" charset="0"/>
            </a:endParaRPr>
          </a:p>
          <a:p>
            <a:pPr marL="285750" indent="-285750" algn="l">
              <a:buFont typeface="Arial" panose="020B0604020202020204" pitchFamily="34" charset="0"/>
              <a:buChar char="•"/>
            </a:pPr>
            <a:r>
              <a:rPr lang="tr-TR" sz="1400" dirty="0" err="1">
                <a:latin typeface="Calibri" panose="020F0502020204030204" pitchFamily="34" charset="0"/>
              </a:rPr>
              <a:t>The</a:t>
            </a:r>
            <a:r>
              <a:rPr lang="tr-TR" sz="1400" dirty="0">
                <a:latin typeface="Calibri" panose="020F0502020204030204" pitchFamily="34" charset="0"/>
              </a:rPr>
              <a:t> </a:t>
            </a:r>
            <a:r>
              <a:rPr lang="tr-TR" sz="1400" dirty="0" err="1">
                <a:latin typeface="Calibri" panose="020F0502020204030204" pitchFamily="34" charset="0"/>
              </a:rPr>
              <a:t>sweeping</a:t>
            </a:r>
            <a:r>
              <a:rPr lang="tr-TR" sz="1400" dirty="0">
                <a:latin typeface="Calibri" panose="020F0502020204030204" pitchFamily="34" charset="0"/>
              </a:rPr>
              <a:t> </a:t>
            </a:r>
            <a:r>
              <a:rPr lang="tr-TR" sz="1400" dirty="0" err="1">
                <a:latin typeface="Calibri" panose="020F0502020204030204" pitchFamily="34" charset="0"/>
              </a:rPr>
              <a:t>mechanism</a:t>
            </a:r>
            <a:endParaRPr lang="en-US" sz="1400" dirty="0">
              <a:latin typeface="Calibri" panose="020F0502020204030204" pitchFamily="34" charset="0"/>
            </a:endParaRPr>
          </a:p>
        </p:txBody>
      </p:sp>
      <p:sp>
        <p:nvSpPr>
          <p:cNvPr id="86042" name="Rectangle 26"/>
          <p:cNvSpPr>
            <a:spLocks noChangeArrowheads="1"/>
          </p:cNvSpPr>
          <p:nvPr/>
        </p:nvSpPr>
        <p:spPr bwMode="black">
          <a:xfrm>
            <a:off x="5611344" y="848400"/>
            <a:ext cx="254131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lgn="l">
              <a:buFont typeface="Arial" panose="020B0604020202020204" pitchFamily="34" charset="0"/>
              <a:buChar char="•"/>
            </a:pPr>
            <a:r>
              <a:rPr lang="tr-TR" sz="1400" dirty="0" err="1" smtClean="0">
                <a:latin typeface="Calibri" panose="020F0502020204030204" pitchFamily="34" charset="0"/>
              </a:rPr>
              <a:t>Payments</a:t>
            </a:r>
            <a:r>
              <a:rPr lang="tr-TR" sz="1400" dirty="0" smtClean="0">
                <a:latin typeface="Calibri" panose="020F0502020204030204" pitchFamily="34" charset="0"/>
              </a:rPr>
              <a:t> </a:t>
            </a:r>
            <a:r>
              <a:rPr lang="tr-TR" sz="1400" dirty="0" err="1">
                <a:latin typeface="Calibri" panose="020F0502020204030204" pitchFamily="34" charset="0"/>
              </a:rPr>
              <a:t>are</a:t>
            </a:r>
            <a:r>
              <a:rPr lang="tr-TR" sz="1400" dirty="0">
                <a:latin typeface="Calibri" panose="020F0502020204030204" pitchFamily="34" charset="0"/>
              </a:rPr>
              <a:t> </a:t>
            </a:r>
            <a:r>
              <a:rPr lang="tr-TR" sz="1400" dirty="0" err="1">
                <a:latin typeface="Calibri" panose="020F0502020204030204" pitchFamily="34" charset="0"/>
              </a:rPr>
              <a:t>made</a:t>
            </a:r>
            <a:r>
              <a:rPr lang="tr-TR" sz="1400" dirty="0">
                <a:latin typeface="Calibri" panose="020F0502020204030204" pitchFamily="34" charset="0"/>
              </a:rPr>
              <a:t> </a:t>
            </a:r>
            <a:r>
              <a:rPr lang="tr-TR" sz="1400" dirty="0" err="1">
                <a:latin typeface="Calibri" panose="020F0502020204030204" pitchFamily="34" charset="0"/>
              </a:rPr>
              <a:t>according</a:t>
            </a:r>
            <a:r>
              <a:rPr lang="tr-TR" sz="1400" dirty="0">
                <a:latin typeface="Calibri" panose="020F0502020204030204" pitchFamily="34" charset="0"/>
              </a:rPr>
              <a:t> </a:t>
            </a:r>
            <a:r>
              <a:rPr lang="tr-TR" sz="1400" dirty="0" err="1" smtClean="0">
                <a:latin typeface="Calibri" panose="020F0502020204030204" pitchFamily="34" charset="0"/>
              </a:rPr>
              <a:t>to</a:t>
            </a:r>
            <a:r>
              <a:rPr lang="tr-TR" sz="1400" dirty="0" smtClean="0">
                <a:latin typeface="Calibri" panose="020F0502020204030204" pitchFamily="34" charset="0"/>
              </a:rPr>
              <a:t> </a:t>
            </a:r>
            <a:r>
              <a:rPr lang="tr-TR" sz="1400" dirty="0" err="1" smtClean="0">
                <a:latin typeface="Calibri" panose="020F0502020204030204" pitchFamily="34" charset="0"/>
              </a:rPr>
              <a:t>daily</a:t>
            </a:r>
            <a:r>
              <a:rPr lang="tr-TR" sz="1400" dirty="0" smtClean="0">
                <a:latin typeface="Calibri" panose="020F0502020204030204" pitchFamily="34" charset="0"/>
              </a:rPr>
              <a:t>  </a:t>
            </a:r>
            <a:r>
              <a:rPr lang="tr-TR" sz="1400" dirty="0" err="1">
                <a:latin typeface="Calibri" panose="020F0502020204030204" pitchFamily="34" charset="0"/>
              </a:rPr>
              <a:t>cash</a:t>
            </a:r>
            <a:r>
              <a:rPr lang="tr-TR" sz="1400" dirty="0">
                <a:latin typeface="Calibri" panose="020F0502020204030204" pitchFamily="34" charset="0"/>
              </a:rPr>
              <a:t> program</a:t>
            </a:r>
            <a:r>
              <a:rPr lang="tr-TR" sz="1400" dirty="0" smtClean="0">
                <a:latin typeface="Calibri" panose="020F0502020204030204" pitchFamily="34" charset="0"/>
              </a:rPr>
              <a:t>.</a:t>
            </a:r>
          </a:p>
          <a:p>
            <a:pPr algn="l"/>
            <a:endParaRPr lang="tr-TR" sz="1400" dirty="0">
              <a:latin typeface="Calibri" panose="020F0502020204030204" pitchFamily="34" charset="0"/>
            </a:endParaRPr>
          </a:p>
          <a:p>
            <a:pPr marL="285750" indent="-285750" algn="l">
              <a:buFont typeface="Arial" panose="020B0604020202020204" pitchFamily="34" charset="0"/>
              <a:buChar char="•"/>
            </a:pPr>
            <a:r>
              <a:rPr lang="tr-TR" sz="1400" dirty="0" err="1">
                <a:latin typeface="Calibri" panose="020F0502020204030204" pitchFamily="34" charset="0"/>
              </a:rPr>
              <a:t>Getting</a:t>
            </a:r>
            <a:r>
              <a:rPr lang="tr-TR" sz="1400" dirty="0">
                <a:latin typeface="Calibri" panose="020F0502020204030204" pitchFamily="34" charset="0"/>
              </a:rPr>
              <a:t> </a:t>
            </a:r>
            <a:r>
              <a:rPr lang="tr-TR" sz="1400" dirty="0" err="1">
                <a:latin typeface="Calibri" panose="020F0502020204030204" pitchFamily="34" charset="0"/>
              </a:rPr>
              <a:t>much</a:t>
            </a:r>
            <a:r>
              <a:rPr lang="tr-TR" sz="1400" dirty="0">
                <a:latin typeface="Calibri" panose="020F0502020204030204" pitchFamily="34" charset="0"/>
              </a:rPr>
              <a:t> </a:t>
            </a:r>
            <a:r>
              <a:rPr lang="tr-TR" sz="1400" dirty="0" err="1">
                <a:latin typeface="Calibri" panose="020F0502020204030204" pitchFamily="34" charset="0"/>
              </a:rPr>
              <a:t>more</a:t>
            </a:r>
            <a:r>
              <a:rPr lang="tr-TR" sz="1400" dirty="0">
                <a:latin typeface="Calibri" panose="020F0502020204030204" pitchFamily="34" charset="0"/>
              </a:rPr>
              <a:t> </a:t>
            </a:r>
            <a:r>
              <a:rPr lang="tr-TR" sz="1400" dirty="0" err="1">
                <a:latin typeface="Calibri" panose="020F0502020204030204" pitchFamily="34" charset="0"/>
              </a:rPr>
              <a:t>accurate</a:t>
            </a:r>
            <a:r>
              <a:rPr lang="tr-TR" sz="1400" dirty="0">
                <a:latin typeface="Calibri" panose="020F0502020204030204" pitchFamily="34" charset="0"/>
              </a:rPr>
              <a:t> data </a:t>
            </a:r>
            <a:r>
              <a:rPr lang="tr-TR" sz="1400" dirty="0" err="1">
                <a:latin typeface="Calibri" panose="020F0502020204030204" pitchFamily="34" charset="0"/>
              </a:rPr>
              <a:t>regarding</a:t>
            </a:r>
            <a:r>
              <a:rPr lang="tr-TR" sz="1400" dirty="0">
                <a:latin typeface="Calibri" panose="020F0502020204030204" pitchFamily="34" charset="0"/>
              </a:rPr>
              <a:t> </a:t>
            </a:r>
            <a:r>
              <a:rPr lang="tr-TR" sz="1400" dirty="0" err="1">
                <a:latin typeface="Calibri" panose="020F0502020204030204" pitchFamily="34" charset="0"/>
              </a:rPr>
              <a:t>to</a:t>
            </a:r>
            <a:r>
              <a:rPr lang="tr-TR" sz="1400" dirty="0">
                <a:latin typeface="Calibri" panose="020F0502020204030204" pitchFamily="34" charset="0"/>
              </a:rPr>
              <a:t> </a:t>
            </a:r>
            <a:r>
              <a:rPr lang="tr-TR" sz="1400" dirty="0" err="1">
                <a:latin typeface="Calibri" panose="020F0502020204030204" pitchFamily="34" charset="0"/>
              </a:rPr>
              <a:t>cash</a:t>
            </a:r>
            <a:r>
              <a:rPr lang="tr-TR" sz="1400" dirty="0">
                <a:latin typeface="Calibri" panose="020F0502020204030204" pitchFamily="34" charset="0"/>
              </a:rPr>
              <a:t> </a:t>
            </a:r>
            <a:r>
              <a:rPr lang="tr-TR" sz="1400" dirty="0" err="1">
                <a:latin typeface="Calibri" panose="020F0502020204030204" pitchFamily="34" charset="0"/>
              </a:rPr>
              <a:t>flows</a:t>
            </a:r>
            <a:r>
              <a:rPr lang="tr-TR" sz="1400" dirty="0" smtClean="0">
                <a:latin typeface="Calibri" panose="020F0502020204030204" pitchFamily="34" charset="0"/>
              </a:rPr>
              <a:t>.</a:t>
            </a:r>
          </a:p>
          <a:p>
            <a:pPr algn="l"/>
            <a:endParaRPr lang="tr-TR" sz="1400" dirty="0">
              <a:latin typeface="Calibri" panose="020F0502020204030204" pitchFamily="34" charset="0"/>
            </a:endParaRPr>
          </a:p>
          <a:p>
            <a:pPr marL="285750" indent="-285750" algn="l">
              <a:buFont typeface="Arial" panose="020B0604020202020204" pitchFamily="34" charset="0"/>
              <a:buChar char="•"/>
            </a:pPr>
            <a:r>
              <a:rPr lang="tr-TR" sz="1400" dirty="0" err="1">
                <a:latin typeface="Calibri" panose="020F0502020204030204" pitchFamily="34" charset="0"/>
              </a:rPr>
              <a:t>Forecasting</a:t>
            </a:r>
            <a:r>
              <a:rPr lang="tr-TR" sz="1400" dirty="0">
                <a:latin typeface="Calibri" panose="020F0502020204030204" pitchFamily="34" charset="0"/>
              </a:rPr>
              <a:t> </a:t>
            </a:r>
            <a:r>
              <a:rPr lang="tr-TR" sz="1400" dirty="0" err="1">
                <a:latin typeface="Calibri" panose="020F0502020204030204" pitchFamily="34" charset="0"/>
              </a:rPr>
              <a:t>cash</a:t>
            </a:r>
            <a:r>
              <a:rPr lang="tr-TR" sz="1400" dirty="0">
                <a:latin typeface="Calibri" panose="020F0502020204030204" pitchFamily="34" charset="0"/>
              </a:rPr>
              <a:t> </a:t>
            </a:r>
            <a:r>
              <a:rPr lang="tr-TR" sz="1400" dirty="0" err="1">
                <a:latin typeface="Calibri" panose="020F0502020204030204" pitchFamily="34" charset="0"/>
              </a:rPr>
              <a:t>flows</a:t>
            </a:r>
            <a:r>
              <a:rPr lang="tr-TR" sz="1400" dirty="0">
                <a:latin typeface="Calibri" panose="020F0502020204030204" pitchFamily="34" charset="0"/>
              </a:rPr>
              <a:t> </a:t>
            </a:r>
            <a:r>
              <a:rPr lang="tr-TR" sz="1400" dirty="0" err="1">
                <a:latin typeface="Calibri" panose="020F0502020204030204" pitchFamily="34" charset="0"/>
              </a:rPr>
              <a:t>are</a:t>
            </a:r>
            <a:r>
              <a:rPr lang="tr-TR" sz="1400" dirty="0">
                <a:latin typeface="Calibri" panose="020F0502020204030204" pitchFamily="34" charset="0"/>
              </a:rPr>
              <a:t> </a:t>
            </a:r>
            <a:r>
              <a:rPr lang="tr-TR" sz="1400" dirty="0" err="1">
                <a:latin typeface="Calibri" panose="020F0502020204030204" pitchFamily="34" charset="0"/>
              </a:rPr>
              <a:t>easier</a:t>
            </a:r>
            <a:r>
              <a:rPr lang="tr-TR" sz="1400" dirty="0">
                <a:latin typeface="Calibri" panose="020F0502020204030204" pitchFamily="34" charset="0"/>
              </a:rPr>
              <a:t> </a:t>
            </a:r>
            <a:r>
              <a:rPr lang="tr-TR" sz="1400" dirty="0" err="1">
                <a:latin typeface="Calibri" panose="020F0502020204030204" pitchFamily="34" charset="0"/>
              </a:rPr>
              <a:t>than</a:t>
            </a:r>
            <a:r>
              <a:rPr lang="tr-TR" sz="1400" dirty="0">
                <a:latin typeface="Calibri" panose="020F0502020204030204" pitchFamily="34" charset="0"/>
              </a:rPr>
              <a:t> </a:t>
            </a:r>
            <a:r>
              <a:rPr lang="tr-TR" sz="1400" dirty="0" err="1">
                <a:latin typeface="Calibri" panose="020F0502020204030204" pitchFamily="34" charset="0"/>
              </a:rPr>
              <a:t>before</a:t>
            </a:r>
            <a:r>
              <a:rPr lang="tr-TR" sz="1400" dirty="0">
                <a:latin typeface="Calibri" panose="020F0502020204030204" pitchFamily="34" charset="0"/>
              </a:rPr>
              <a:t>.</a:t>
            </a:r>
            <a:endParaRPr lang="en-US" sz="1400" dirty="0">
              <a:latin typeface="Calibri" panose="020F0502020204030204" pitchFamily="34" charset="0"/>
            </a:endParaRPr>
          </a:p>
        </p:txBody>
      </p:sp>
      <p:sp>
        <p:nvSpPr>
          <p:cNvPr id="86043" name="Text Box 27"/>
          <p:cNvSpPr txBox="1">
            <a:spLocks noChangeArrowheads="1"/>
          </p:cNvSpPr>
          <p:nvPr/>
        </p:nvSpPr>
        <p:spPr bwMode="black">
          <a:xfrm>
            <a:off x="1195388" y="3965575"/>
            <a:ext cx="1828800" cy="396875"/>
          </a:xfrm>
          <a:prstGeom prst="rect">
            <a:avLst/>
          </a:prstGeom>
          <a:noFill/>
          <a:ln>
            <a:noFill/>
          </a:ln>
          <a:effectLst>
            <a:outerShdw dist="17961" dir="2700000" algn="ctr" rotWithShape="0">
              <a:srgbClr val="000000">
                <a:alpha val="3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tr-TR" altLang="tr-TR" sz="2000" b="1" i="0" dirty="0" smtClean="0">
                <a:solidFill>
                  <a:srgbClr val="FFFFFF"/>
                </a:solidFill>
                <a:cs typeface="Arial" charset="0"/>
              </a:rPr>
              <a:t>1st </a:t>
            </a:r>
            <a:r>
              <a:rPr lang="tr-TR" altLang="tr-TR" sz="2000" b="1" dirty="0" err="1">
                <a:solidFill>
                  <a:srgbClr val="FFFFFF"/>
                </a:solidFill>
                <a:cs typeface="Arial" charset="0"/>
              </a:rPr>
              <a:t>S</a:t>
            </a:r>
            <a:r>
              <a:rPr lang="tr-TR" altLang="tr-TR" sz="2000" b="1" i="0" dirty="0" err="1" smtClean="0">
                <a:solidFill>
                  <a:srgbClr val="FFFFFF"/>
                </a:solidFill>
                <a:cs typeface="Arial" charset="0"/>
              </a:rPr>
              <a:t>tage</a:t>
            </a:r>
            <a:endParaRPr lang="en-US" altLang="tr-TR" sz="2000" b="1" i="0" dirty="0">
              <a:solidFill>
                <a:srgbClr val="FFFFFF"/>
              </a:solidFill>
              <a:cs typeface="Arial" charset="0"/>
            </a:endParaRPr>
          </a:p>
        </p:txBody>
      </p:sp>
      <p:sp>
        <p:nvSpPr>
          <p:cNvPr id="86044" name="Rectangle 28"/>
          <p:cNvSpPr>
            <a:spLocks noChangeArrowheads="1"/>
          </p:cNvSpPr>
          <p:nvPr/>
        </p:nvSpPr>
        <p:spPr bwMode="white">
          <a:xfrm>
            <a:off x="2013064" y="4979988"/>
            <a:ext cx="125707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600" b="1" i="0" dirty="0" smtClean="0">
                <a:solidFill>
                  <a:srgbClr val="FFFFFF"/>
                </a:solidFill>
                <a:cs typeface="Arial" charset="0"/>
              </a:rPr>
              <a:t>1st Reform</a:t>
            </a:r>
            <a:endParaRPr lang="en-US" altLang="tr-TR" sz="1600" b="1" i="0" dirty="0">
              <a:solidFill>
                <a:srgbClr val="FFFFFF"/>
              </a:solidFill>
              <a:cs typeface="Arial" charset="0"/>
            </a:endParaRPr>
          </a:p>
        </p:txBody>
      </p:sp>
      <p:sp>
        <p:nvSpPr>
          <p:cNvPr id="86045" name="Rectangle 29"/>
          <p:cNvSpPr>
            <a:spLocks noChangeArrowheads="1"/>
          </p:cNvSpPr>
          <p:nvPr/>
        </p:nvSpPr>
        <p:spPr bwMode="white">
          <a:xfrm>
            <a:off x="5649701" y="4979988"/>
            <a:ext cx="132440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600" b="1" i="0" dirty="0" smtClean="0">
                <a:solidFill>
                  <a:srgbClr val="FFFFFF"/>
                </a:solidFill>
                <a:cs typeface="Arial" charset="0"/>
              </a:rPr>
              <a:t>2nd Reform</a:t>
            </a:r>
            <a:endParaRPr lang="en-US" altLang="tr-TR" sz="1600" b="1" i="0" dirty="0">
              <a:solidFill>
                <a:srgbClr val="FFFFFF"/>
              </a:solidFill>
              <a:cs typeface="Arial" charset="0"/>
            </a:endParaRPr>
          </a:p>
        </p:txBody>
      </p:sp>
      <p:sp>
        <p:nvSpPr>
          <p:cNvPr id="86046" name="Rectangle 30"/>
          <p:cNvSpPr>
            <a:spLocks noChangeArrowheads="1"/>
          </p:cNvSpPr>
          <p:nvPr/>
        </p:nvSpPr>
        <p:spPr bwMode="black">
          <a:xfrm>
            <a:off x="1081088" y="5339655"/>
            <a:ext cx="33909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tr-TR" sz="1200" dirty="0" err="1">
                <a:latin typeface="Calibri" panose="020F0502020204030204" pitchFamily="34" charset="0"/>
              </a:rPr>
              <a:t>Due</a:t>
            </a:r>
            <a:r>
              <a:rPr lang="tr-TR" sz="1200" dirty="0">
                <a:latin typeface="Calibri" panose="020F0502020204030204" pitchFamily="34" charset="0"/>
              </a:rPr>
              <a:t> </a:t>
            </a:r>
            <a:r>
              <a:rPr lang="tr-TR" sz="1200" dirty="0" err="1">
                <a:latin typeface="Calibri" panose="020F0502020204030204" pitchFamily="34" charset="0"/>
              </a:rPr>
              <a:t>to</a:t>
            </a:r>
            <a:r>
              <a:rPr lang="tr-TR" sz="1200" dirty="0">
                <a:latin typeface="Calibri" panose="020F0502020204030204" pitchFamily="34" charset="0"/>
              </a:rPr>
              <a:t> </a:t>
            </a:r>
            <a:r>
              <a:rPr lang="tr-TR" sz="1200" dirty="0" err="1">
                <a:latin typeface="Calibri" panose="020F0502020204030204" pitchFamily="34" charset="0"/>
              </a:rPr>
              <a:t>the</a:t>
            </a:r>
            <a:r>
              <a:rPr lang="tr-TR" sz="1200" dirty="0">
                <a:latin typeface="Calibri" panose="020F0502020204030204" pitchFamily="34" charset="0"/>
              </a:rPr>
              <a:t>;</a:t>
            </a:r>
          </a:p>
          <a:p>
            <a:pPr marL="171450" indent="-171450" algn="l">
              <a:buFont typeface="Arial" panose="020B0604020202020204" pitchFamily="34" charset="0"/>
              <a:buChar char="•"/>
            </a:pPr>
            <a:r>
              <a:rPr lang="tr-TR" sz="1200" dirty="0" err="1">
                <a:latin typeface="Calibri" panose="020F0502020204030204" pitchFamily="34" charset="0"/>
              </a:rPr>
              <a:t>Latency</a:t>
            </a:r>
            <a:r>
              <a:rPr lang="tr-TR" sz="1200" dirty="0">
                <a:latin typeface="Calibri" panose="020F0502020204030204" pitchFamily="34" charset="0"/>
              </a:rPr>
              <a:t> of </a:t>
            </a:r>
            <a:r>
              <a:rPr lang="tr-TR" sz="1200" dirty="0" err="1">
                <a:latin typeface="Calibri" panose="020F0502020204030204" pitchFamily="34" charset="0"/>
              </a:rPr>
              <a:t>realization</a:t>
            </a:r>
            <a:r>
              <a:rPr lang="tr-TR" sz="1200" dirty="0">
                <a:latin typeface="Calibri" panose="020F0502020204030204" pitchFamily="34" charset="0"/>
              </a:rPr>
              <a:t> data </a:t>
            </a:r>
            <a:r>
              <a:rPr lang="tr-TR" sz="1200" dirty="0" err="1">
                <a:latin typeface="Calibri" panose="020F0502020204030204" pitchFamily="34" charset="0"/>
              </a:rPr>
              <a:t>regarding</a:t>
            </a:r>
            <a:r>
              <a:rPr lang="tr-TR" sz="1200" dirty="0">
                <a:latin typeface="Calibri" panose="020F0502020204030204" pitchFamily="34" charset="0"/>
              </a:rPr>
              <a:t> </a:t>
            </a:r>
            <a:r>
              <a:rPr lang="tr-TR" sz="1200" dirty="0" err="1">
                <a:latin typeface="Calibri" panose="020F0502020204030204" pitchFamily="34" charset="0"/>
              </a:rPr>
              <a:t>to</a:t>
            </a:r>
            <a:r>
              <a:rPr lang="tr-TR" sz="1200" dirty="0">
                <a:latin typeface="Calibri" panose="020F0502020204030204" pitchFamily="34" charset="0"/>
              </a:rPr>
              <a:t> </a:t>
            </a:r>
            <a:r>
              <a:rPr lang="tr-TR" sz="1200" dirty="0" err="1">
                <a:latin typeface="Calibri" panose="020F0502020204030204" pitchFamily="34" charset="0"/>
              </a:rPr>
              <a:t>both</a:t>
            </a:r>
            <a:r>
              <a:rPr lang="tr-TR" sz="1200" dirty="0">
                <a:latin typeface="Calibri" panose="020F0502020204030204" pitchFamily="34" charset="0"/>
              </a:rPr>
              <a:t> </a:t>
            </a:r>
            <a:r>
              <a:rPr lang="tr-TR" sz="1200" dirty="0" err="1">
                <a:latin typeface="Calibri" panose="020F0502020204030204" pitchFamily="34" charset="0"/>
              </a:rPr>
              <a:t>collections</a:t>
            </a:r>
            <a:r>
              <a:rPr lang="tr-TR" sz="1200" dirty="0">
                <a:latin typeface="Calibri" panose="020F0502020204030204" pitchFamily="34" charset="0"/>
              </a:rPr>
              <a:t> </a:t>
            </a:r>
            <a:r>
              <a:rPr lang="tr-TR" sz="1200" dirty="0" err="1">
                <a:latin typeface="Calibri" panose="020F0502020204030204" pitchFamily="34" charset="0"/>
              </a:rPr>
              <a:t>and</a:t>
            </a:r>
            <a:r>
              <a:rPr lang="tr-TR" sz="1200" dirty="0">
                <a:latin typeface="Calibri" panose="020F0502020204030204" pitchFamily="34" charset="0"/>
              </a:rPr>
              <a:t> </a:t>
            </a:r>
            <a:r>
              <a:rPr lang="tr-TR" sz="1200" dirty="0" err="1">
                <a:latin typeface="Calibri" panose="020F0502020204030204" pitchFamily="34" charset="0"/>
              </a:rPr>
              <a:t>payments</a:t>
            </a:r>
            <a:r>
              <a:rPr lang="tr-TR" sz="1200" dirty="0">
                <a:latin typeface="Calibri" panose="020F0502020204030204" pitchFamily="34" charset="0"/>
              </a:rPr>
              <a:t>,</a:t>
            </a:r>
          </a:p>
          <a:p>
            <a:pPr marL="171450" indent="-171450" algn="l">
              <a:buFont typeface="Arial" panose="020B0604020202020204" pitchFamily="34" charset="0"/>
              <a:buChar char="•"/>
            </a:pPr>
            <a:r>
              <a:rPr lang="tr-TR" sz="1200" dirty="0" err="1">
                <a:latin typeface="Calibri" panose="020F0502020204030204" pitchFamily="34" charset="0"/>
              </a:rPr>
              <a:t>Lack</a:t>
            </a:r>
            <a:r>
              <a:rPr lang="tr-TR" sz="1200" dirty="0">
                <a:latin typeface="Calibri" panose="020F0502020204030204" pitchFamily="34" charset="0"/>
              </a:rPr>
              <a:t> of </a:t>
            </a:r>
            <a:r>
              <a:rPr lang="tr-TR" sz="1200" dirty="0" err="1">
                <a:latin typeface="Calibri" panose="020F0502020204030204" pitchFamily="34" charset="0"/>
              </a:rPr>
              <a:t>controls</a:t>
            </a:r>
            <a:r>
              <a:rPr lang="tr-TR" sz="1200" dirty="0">
                <a:latin typeface="Calibri" panose="020F0502020204030204" pitchFamily="34" charset="0"/>
              </a:rPr>
              <a:t> </a:t>
            </a:r>
            <a:r>
              <a:rPr lang="tr-TR" sz="1200" dirty="0" err="1">
                <a:latin typeface="Calibri" panose="020F0502020204030204" pitchFamily="34" charset="0"/>
              </a:rPr>
              <a:t>regarding</a:t>
            </a:r>
            <a:r>
              <a:rPr lang="tr-TR" sz="1200" dirty="0">
                <a:latin typeface="Calibri" panose="020F0502020204030204" pitchFamily="34" charset="0"/>
              </a:rPr>
              <a:t> </a:t>
            </a:r>
            <a:r>
              <a:rPr lang="tr-TR" sz="1200" dirty="0" err="1">
                <a:latin typeface="Calibri" panose="020F0502020204030204" pitchFamily="34" charset="0"/>
              </a:rPr>
              <a:t>to</a:t>
            </a:r>
            <a:r>
              <a:rPr lang="tr-TR" sz="1200" dirty="0">
                <a:latin typeface="Calibri" panose="020F0502020204030204" pitchFamily="34" charset="0"/>
              </a:rPr>
              <a:t> </a:t>
            </a:r>
            <a:r>
              <a:rPr lang="tr-TR" sz="1200" dirty="0" err="1">
                <a:latin typeface="Calibri" panose="020F0502020204030204" pitchFamily="34" charset="0"/>
              </a:rPr>
              <a:t>payments</a:t>
            </a:r>
            <a:r>
              <a:rPr lang="tr-TR" sz="1200" dirty="0">
                <a:latin typeface="Calibri" panose="020F0502020204030204" pitchFamily="34" charset="0"/>
              </a:rPr>
              <a:t> of </a:t>
            </a:r>
            <a:r>
              <a:rPr lang="tr-TR" sz="1200" dirty="0" err="1">
                <a:latin typeface="Calibri" panose="020F0502020204030204" pitchFamily="34" charset="0"/>
              </a:rPr>
              <a:t>accounting</a:t>
            </a:r>
            <a:r>
              <a:rPr lang="tr-TR" sz="1200" dirty="0">
                <a:latin typeface="Calibri" panose="020F0502020204030204" pitchFamily="34" charset="0"/>
              </a:rPr>
              <a:t> </a:t>
            </a:r>
            <a:r>
              <a:rPr lang="tr-TR" sz="1200" dirty="0" err="1" smtClean="0">
                <a:latin typeface="Calibri" panose="020F0502020204030204" pitchFamily="34" charset="0"/>
              </a:rPr>
              <a:t>units</a:t>
            </a:r>
            <a:r>
              <a:rPr lang="tr-TR" sz="1200" dirty="0" smtClean="0">
                <a:latin typeface="Calibri" panose="020F0502020204030204" pitchFamily="34" charset="0"/>
              </a:rPr>
              <a:t>,</a:t>
            </a:r>
          </a:p>
          <a:p>
            <a:pPr algn="l"/>
            <a:r>
              <a:rPr lang="tr-TR" sz="1200" dirty="0" smtClean="0">
                <a:latin typeface="Calibri" panose="020F0502020204030204" pitchFamily="34" charset="0"/>
              </a:rPr>
              <a:t>TSA </a:t>
            </a:r>
            <a:r>
              <a:rPr lang="tr-TR" sz="1200" dirty="0">
                <a:latin typeface="Calibri" panose="020F0502020204030204" pitchFamily="34" charset="0"/>
              </a:rPr>
              <a:t>has </a:t>
            </a:r>
            <a:r>
              <a:rPr lang="tr-TR" sz="1200" dirty="0" err="1">
                <a:latin typeface="Calibri" panose="020F0502020204030204" pitchFamily="34" charset="0"/>
              </a:rPr>
              <a:t>been</a:t>
            </a:r>
            <a:r>
              <a:rPr lang="tr-TR" sz="1200" dirty="0">
                <a:latin typeface="Calibri" panose="020F0502020204030204" pitchFamily="34" charset="0"/>
              </a:rPr>
              <a:t> </a:t>
            </a:r>
            <a:r>
              <a:rPr lang="tr-TR" sz="1200" dirty="0" err="1">
                <a:latin typeface="Calibri" panose="020F0502020204030204" pitchFamily="34" charset="0"/>
              </a:rPr>
              <a:t>reformed</a:t>
            </a:r>
            <a:r>
              <a:rPr lang="tr-TR" sz="1200" dirty="0">
                <a:latin typeface="Calibri" panose="020F0502020204030204" pitchFamily="34" charset="0"/>
              </a:rPr>
              <a:t> in 2007</a:t>
            </a:r>
            <a:r>
              <a:rPr lang="tr-TR" sz="1200" dirty="0" smtClean="0">
                <a:latin typeface="Calibri" panose="020F0502020204030204" pitchFamily="34" charset="0"/>
              </a:rPr>
              <a:t>.</a:t>
            </a:r>
            <a:endParaRPr lang="tr-TR" sz="1200" dirty="0">
              <a:latin typeface="Calibri" panose="020F0502020204030204" pitchFamily="34" charset="0"/>
            </a:endParaRPr>
          </a:p>
        </p:txBody>
      </p:sp>
      <p:sp>
        <p:nvSpPr>
          <p:cNvPr id="86047" name="Rectangle 31"/>
          <p:cNvSpPr>
            <a:spLocks noChangeArrowheads="1"/>
          </p:cNvSpPr>
          <p:nvPr/>
        </p:nvSpPr>
        <p:spPr bwMode="black">
          <a:xfrm>
            <a:off x="4721225" y="5456238"/>
            <a:ext cx="3124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171450" indent="-171450" algn="l">
              <a:buFont typeface="Arial" panose="020B0604020202020204" pitchFamily="34" charset="0"/>
              <a:buChar char="•"/>
            </a:pPr>
            <a:r>
              <a:rPr lang="tr-TR" sz="1200" dirty="0" err="1">
                <a:latin typeface="Calibri" panose="020F0502020204030204" pitchFamily="34" charset="0"/>
              </a:rPr>
              <a:t>All</a:t>
            </a:r>
            <a:r>
              <a:rPr lang="tr-TR" sz="1200" dirty="0">
                <a:latin typeface="Calibri" panose="020F0502020204030204" pitchFamily="34" charset="0"/>
              </a:rPr>
              <a:t> </a:t>
            </a:r>
            <a:r>
              <a:rPr lang="tr-TR" sz="1200" dirty="0" err="1">
                <a:latin typeface="Calibri" panose="020F0502020204030204" pitchFamily="34" charset="0"/>
              </a:rPr>
              <a:t>payment</a:t>
            </a:r>
            <a:r>
              <a:rPr lang="tr-TR" sz="1200" dirty="0">
                <a:latin typeface="Calibri" panose="020F0502020204030204" pitchFamily="34" charset="0"/>
              </a:rPr>
              <a:t> </a:t>
            </a:r>
            <a:r>
              <a:rPr lang="tr-TR" sz="1200" dirty="0" err="1">
                <a:latin typeface="Calibri" panose="020F0502020204030204" pitchFamily="34" charset="0"/>
              </a:rPr>
              <a:t>accounts</a:t>
            </a:r>
            <a:r>
              <a:rPr lang="tr-TR" sz="1200" dirty="0">
                <a:latin typeface="Calibri" panose="020F0502020204030204" pitchFamily="34" charset="0"/>
              </a:rPr>
              <a:t> </a:t>
            </a:r>
            <a:r>
              <a:rPr lang="tr-TR" sz="1200" dirty="0" err="1">
                <a:latin typeface="Calibri" panose="020F0502020204030204" pitchFamily="34" charset="0"/>
              </a:rPr>
              <a:t>held</a:t>
            </a:r>
            <a:r>
              <a:rPr lang="tr-TR" sz="1200" dirty="0">
                <a:latin typeface="Calibri" panose="020F0502020204030204" pitchFamily="34" charset="0"/>
              </a:rPr>
              <a:t> in Ziraat Bank </a:t>
            </a:r>
            <a:r>
              <a:rPr lang="tr-TR" sz="1200" dirty="0" err="1">
                <a:latin typeface="Calibri" panose="020F0502020204030204" pitchFamily="34" charset="0"/>
              </a:rPr>
              <a:t>closed</a:t>
            </a:r>
            <a:r>
              <a:rPr lang="tr-TR" sz="1200" dirty="0">
                <a:latin typeface="Calibri" panose="020F0502020204030204" pitchFamily="34" charset="0"/>
              </a:rPr>
              <a:t> </a:t>
            </a:r>
            <a:r>
              <a:rPr lang="tr-TR" sz="1200" dirty="0" err="1">
                <a:latin typeface="Calibri" panose="020F0502020204030204" pitchFamily="34" charset="0"/>
              </a:rPr>
              <a:t>and</a:t>
            </a:r>
            <a:r>
              <a:rPr lang="tr-TR" sz="1200" dirty="0">
                <a:latin typeface="Calibri" panose="020F0502020204030204" pitchFamily="34" charset="0"/>
              </a:rPr>
              <a:t> </a:t>
            </a:r>
            <a:r>
              <a:rPr lang="tr-TR" sz="1200" dirty="0" err="1">
                <a:latin typeface="Calibri" panose="020F0502020204030204" pitchFamily="34" charset="0"/>
              </a:rPr>
              <a:t>the</a:t>
            </a:r>
            <a:r>
              <a:rPr lang="tr-TR" sz="1200" dirty="0">
                <a:latin typeface="Calibri" panose="020F0502020204030204" pitchFamily="34" charset="0"/>
              </a:rPr>
              <a:t> </a:t>
            </a:r>
            <a:r>
              <a:rPr lang="tr-TR" sz="1200" dirty="0" err="1">
                <a:latin typeface="Calibri" panose="020F0502020204030204" pitchFamily="34" charset="0"/>
              </a:rPr>
              <a:t>payment</a:t>
            </a:r>
            <a:r>
              <a:rPr lang="tr-TR" sz="1200" dirty="0">
                <a:latin typeface="Calibri" panose="020F0502020204030204" pitchFamily="34" charset="0"/>
              </a:rPr>
              <a:t> </a:t>
            </a:r>
            <a:r>
              <a:rPr lang="tr-TR" sz="1200" dirty="0" err="1">
                <a:latin typeface="Calibri" panose="020F0502020204030204" pitchFamily="34" charset="0"/>
              </a:rPr>
              <a:t>accounts</a:t>
            </a:r>
            <a:r>
              <a:rPr lang="tr-TR" sz="1200" dirty="0">
                <a:latin typeface="Calibri" panose="020F0502020204030204" pitchFamily="34" charset="0"/>
              </a:rPr>
              <a:t> </a:t>
            </a:r>
            <a:r>
              <a:rPr lang="tr-TR" sz="1200" dirty="0" err="1">
                <a:latin typeface="Calibri" panose="020F0502020204030204" pitchFamily="34" charset="0"/>
              </a:rPr>
              <a:t>for</a:t>
            </a:r>
            <a:r>
              <a:rPr lang="tr-TR" sz="1200" dirty="0">
                <a:latin typeface="Calibri" panose="020F0502020204030204" pitchFamily="34" charset="0"/>
              </a:rPr>
              <a:t> </a:t>
            </a:r>
            <a:r>
              <a:rPr lang="tr-TR" sz="1200" dirty="0" err="1">
                <a:latin typeface="Calibri" panose="020F0502020204030204" pitchFamily="34" charset="0"/>
              </a:rPr>
              <a:t>all</a:t>
            </a:r>
            <a:r>
              <a:rPr lang="tr-TR" sz="1200" dirty="0">
                <a:latin typeface="Calibri" panose="020F0502020204030204" pitchFamily="34" charset="0"/>
              </a:rPr>
              <a:t> </a:t>
            </a:r>
            <a:r>
              <a:rPr lang="tr-TR" sz="1200" dirty="0" err="1">
                <a:latin typeface="Calibri" panose="020F0502020204030204" pitchFamily="34" charset="0"/>
              </a:rPr>
              <a:t>accounting</a:t>
            </a:r>
            <a:r>
              <a:rPr lang="tr-TR" sz="1200" dirty="0">
                <a:latin typeface="Calibri" panose="020F0502020204030204" pitchFamily="34" charset="0"/>
              </a:rPr>
              <a:t> </a:t>
            </a:r>
            <a:r>
              <a:rPr lang="tr-TR" sz="1200" dirty="0" err="1">
                <a:latin typeface="Calibri" panose="020F0502020204030204" pitchFamily="34" charset="0"/>
              </a:rPr>
              <a:t>units</a:t>
            </a:r>
            <a:r>
              <a:rPr lang="tr-TR" sz="1200" dirty="0">
                <a:latin typeface="Calibri" panose="020F0502020204030204" pitchFamily="34" charset="0"/>
              </a:rPr>
              <a:t> </a:t>
            </a:r>
            <a:r>
              <a:rPr lang="tr-TR" sz="1200" dirty="0" err="1">
                <a:latin typeface="Calibri" panose="020F0502020204030204" pitchFamily="34" charset="0"/>
              </a:rPr>
              <a:t>opened</a:t>
            </a:r>
            <a:r>
              <a:rPr lang="tr-TR" sz="1200" dirty="0">
                <a:latin typeface="Calibri" panose="020F0502020204030204" pitchFamily="34" charset="0"/>
              </a:rPr>
              <a:t> in CBRT</a:t>
            </a:r>
            <a:r>
              <a:rPr lang="tr-TR" sz="1200" dirty="0" smtClean="0">
                <a:latin typeface="Calibri" panose="020F0502020204030204" pitchFamily="34" charset="0"/>
              </a:rPr>
              <a:t>.</a:t>
            </a:r>
          </a:p>
          <a:p>
            <a:pPr marL="171450" indent="-171450" algn="l">
              <a:buFont typeface="Arial" panose="020B0604020202020204" pitchFamily="34" charset="0"/>
              <a:buChar char="•"/>
            </a:pPr>
            <a:endParaRPr lang="tr-TR" sz="1200" dirty="0">
              <a:latin typeface="Calibri" panose="020F0502020204030204" pitchFamily="34" charset="0"/>
            </a:endParaRPr>
          </a:p>
          <a:p>
            <a:pPr marL="171450" indent="-171450" algn="l">
              <a:buFont typeface="Arial" panose="020B0604020202020204" pitchFamily="34" charset="0"/>
              <a:buChar char="•"/>
            </a:pPr>
            <a:r>
              <a:rPr lang="tr-TR" sz="1200" dirty="0" err="1">
                <a:latin typeface="Calibri" panose="020F0502020204030204" pitchFamily="34" charset="0"/>
              </a:rPr>
              <a:t>All</a:t>
            </a:r>
            <a:r>
              <a:rPr lang="tr-TR" sz="1200" dirty="0">
                <a:latin typeface="Calibri" panose="020F0502020204030204" pitchFamily="34" charset="0"/>
              </a:rPr>
              <a:t> </a:t>
            </a:r>
            <a:r>
              <a:rPr lang="tr-TR" sz="1200" dirty="0" err="1">
                <a:latin typeface="Calibri" panose="020F0502020204030204" pitchFamily="34" charset="0"/>
              </a:rPr>
              <a:t>collections</a:t>
            </a:r>
            <a:r>
              <a:rPr lang="tr-TR" sz="1200" dirty="0">
                <a:latin typeface="Calibri" panose="020F0502020204030204" pitchFamily="34" charset="0"/>
              </a:rPr>
              <a:t> </a:t>
            </a:r>
            <a:r>
              <a:rPr lang="tr-TR" sz="1200" dirty="0" err="1">
                <a:latin typeface="Calibri" panose="020F0502020204030204" pitchFamily="34" charset="0"/>
              </a:rPr>
              <a:t>are</a:t>
            </a:r>
            <a:r>
              <a:rPr lang="tr-TR" sz="1200" dirty="0">
                <a:latin typeface="Calibri" panose="020F0502020204030204" pitchFamily="34" charset="0"/>
              </a:rPr>
              <a:t> </a:t>
            </a:r>
            <a:r>
              <a:rPr lang="tr-TR" sz="1200" dirty="0" err="1">
                <a:latin typeface="Calibri" panose="020F0502020204030204" pitchFamily="34" charset="0"/>
              </a:rPr>
              <a:t>gathered</a:t>
            </a:r>
            <a:r>
              <a:rPr lang="tr-TR" sz="1200" dirty="0">
                <a:latin typeface="Calibri" panose="020F0502020204030204" pitchFamily="34" charset="0"/>
              </a:rPr>
              <a:t> in </a:t>
            </a:r>
            <a:r>
              <a:rPr lang="tr-TR" sz="1200" dirty="0" smtClean="0">
                <a:latin typeface="Calibri" panose="020F0502020204030204" pitchFamily="34" charset="0"/>
              </a:rPr>
              <a:t>TSA </a:t>
            </a:r>
            <a:r>
              <a:rPr lang="tr-TR" sz="1200" dirty="0" err="1" smtClean="0">
                <a:latin typeface="Calibri" panose="020F0502020204030204" pitchFamily="34" charset="0"/>
              </a:rPr>
              <a:t>and</a:t>
            </a:r>
            <a:r>
              <a:rPr lang="tr-TR" sz="1200" dirty="0" smtClean="0">
                <a:latin typeface="Calibri" panose="020F0502020204030204" pitchFamily="34" charset="0"/>
              </a:rPr>
              <a:t> </a:t>
            </a:r>
            <a:r>
              <a:rPr lang="tr-TR" sz="1200" dirty="0" err="1">
                <a:latin typeface="Calibri" panose="020F0502020204030204" pitchFamily="34" charset="0"/>
              </a:rPr>
              <a:t>a</a:t>
            </a:r>
            <a:r>
              <a:rPr lang="tr-TR" sz="1200" dirty="0" err="1" smtClean="0">
                <a:latin typeface="Calibri" panose="020F0502020204030204" pitchFamily="34" charset="0"/>
              </a:rPr>
              <a:t>ll</a:t>
            </a:r>
            <a:r>
              <a:rPr lang="tr-TR" sz="1200" dirty="0" smtClean="0">
                <a:latin typeface="Calibri" panose="020F0502020204030204" pitchFamily="34" charset="0"/>
              </a:rPr>
              <a:t> </a:t>
            </a:r>
            <a:r>
              <a:rPr lang="tr-TR" sz="1200" dirty="0" err="1">
                <a:latin typeface="Calibri" panose="020F0502020204030204" pitchFamily="34" charset="0"/>
              </a:rPr>
              <a:t>payments</a:t>
            </a:r>
            <a:r>
              <a:rPr lang="tr-TR" sz="1200" dirty="0">
                <a:latin typeface="Calibri" panose="020F0502020204030204" pitchFamily="34" charset="0"/>
              </a:rPr>
              <a:t> </a:t>
            </a:r>
            <a:r>
              <a:rPr lang="tr-TR" sz="1200" dirty="0" err="1">
                <a:latin typeface="Calibri" panose="020F0502020204030204" pitchFamily="34" charset="0"/>
              </a:rPr>
              <a:t>are</a:t>
            </a:r>
            <a:r>
              <a:rPr lang="tr-TR" sz="1200" dirty="0">
                <a:latin typeface="Calibri" panose="020F0502020204030204" pitchFamily="34" charset="0"/>
              </a:rPr>
              <a:t> </a:t>
            </a:r>
            <a:r>
              <a:rPr lang="tr-TR" sz="1200" dirty="0" err="1">
                <a:latin typeface="Calibri" panose="020F0502020204030204" pitchFamily="34" charset="0"/>
              </a:rPr>
              <a:t>made</a:t>
            </a:r>
            <a:r>
              <a:rPr lang="tr-TR" sz="1200" dirty="0">
                <a:latin typeface="Calibri" panose="020F0502020204030204" pitchFamily="34" charset="0"/>
              </a:rPr>
              <a:t> </a:t>
            </a:r>
            <a:r>
              <a:rPr lang="tr-TR" sz="1200" dirty="0" err="1">
                <a:latin typeface="Calibri" panose="020F0502020204030204" pitchFamily="34" charset="0"/>
              </a:rPr>
              <a:t>from</a:t>
            </a:r>
            <a:r>
              <a:rPr lang="tr-TR" sz="1200" dirty="0">
                <a:latin typeface="Calibri" panose="020F0502020204030204" pitchFamily="34" charset="0"/>
              </a:rPr>
              <a:t> TSA </a:t>
            </a:r>
            <a:r>
              <a:rPr lang="tr-TR" sz="1200" dirty="0" err="1">
                <a:latin typeface="Calibri" panose="020F0502020204030204" pitchFamily="34" charset="0"/>
              </a:rPr>
              <a:t>held</a:t>
            </a:r>
            <a:r>
              <a:rPr lang="tr-TR" sz="1200" dirty="0">
                <a:latin typeface="Calibri" panose="020F0502020204030204" pitchFamily="34" charset="0"/>
              </a:rPr>
              <a:t> in CBRT</a:t>
            </a:r>
            <a:r>
              <a:rPr lang="tr-TR" sz="1200" dirty="0" smtClean="0">
                <a:latin typeface="Calibri" panose="020F0502020204030204" pitchFamily="34" charset="0"/>
              </a:rPr>
              <a:t>.</a:t>
            </a:r>
            <a:endParaRPr lang="tr-TR" sz="1200" dirty="0">
              <a:latin typeface="Calibri" panose="020F0502020204030204" pitchFamily="34" charset="0"/>
            </a:endParaRPr>
          </a:p>
        </p:txBody>
      </p:sp>
      <p:sp>
        <p:nvSpPr>
          <p:cNvPr id="86048" name="Text Box 32"/>
          <p:cNvSpPr txBox="1">
            <a:spLocks noChangeArrowheads="1"/>
          </p:cNvSpPr>
          <p:nvPr/>
        </p:nvSpPr>
        <p:spPr bwMode="black">
          <a:xfrm>
            <a:off x="3557588" y="3733800"/>
            <a:ext cx="1828800" cy="396875"/>
          </a:xfrm>
          <a:prstGeom prst="rect">
            <a:avLst/>
          </a:prstGeom>
          <a:noFill/>
          <a:ln>
            <a:noFill/>
          </a:ln>
          <a:effectLst>
            <a:outerShdw dist="17961" dir="2700000" algn="ctr" rotWithShape="0">
              <a:srgbClr val="000000">
                <a:alpha val="3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tr-TR" altLang="tr-TR" sz="2000" b="1" i="0" dirty="0" smtClean="0">
                <a:solidFill>
                  <a:srgbClr val="FFFFFF"/>
                </a:solidFill>
                <a:cs typeface="Arial" charset="0"/>
              </a:rPr>
              <a:t>2nd </a:t>
            </a:r>
            <a:r>
              <a:rPr lang="tr-TR" altLang="tr-TR" sz="2000" b="1" i="0" dirty="0" err="1" smtClean="0">
                <a:solidFill>
                  <a:srgbClr val="FFFFFF"/>
                </a:solidFill>
                <a:cs typeface="Arial" charset="0"/>
              </a:rPr>
              <a:t>Stage</a:t>
            </a:r>
            <a:endParaRPr lang="en-US" altLang="tr-TR" sz="2000" b="1" i="0" dirty="0">
              <a:solidFill>
                <a:srgbClr val="FFFFFF"/>
              </a:solidFill>
              <a:cs typeface="Arial" charset="0"/>
            </a:endParaRPr>
          </a:p>
        </p:txBody>
      </p:sp>
      <p:sp>
        <p:nvSpPr>
          <p:cNvPr id="86049" name="Text Box 33"/>
          <p:cNvSpPr txBox="1">
            <a:spLocks noChangeArrowheads="1"/>
          </p:cNvSpPr>
          <p:nvPr/>
        </p:nvSpPr>
        <p:spPr bwMode="black">
          <a:xfrm>
            <a:off x="5886450" y="3465513"/>
            <a:ext cx="1828800" cy="396875"/>
          </a:xfrm>
          <a:prstGeom prst="rect">
            <a:avLst/>
          </a:prstGeom>
          <a:noFill/>
          <a:ln>
            <a:noFill/>
          </a:ln>
          <a:effectLst>
            <a:outerShdw dist="17961" dir="2700000" algn="ctr" rotWithShape="0">
              <a:srgbClr val="000000">
                <a:alpha val="3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ct val="50000"/>
              </a:spcBef>
            </a:pPr>
            <a:r>
              <a:rPr lang="tr-TR" altLang="tr-TR" sz="2000" b="1" i="0" dirty="0" smtClean="0">
                <a:solidFill>
                  <a:srgbClr val="FFFFFF"/>
                </a:solidFill>
                <a:cs typeface="Arial" charset="0"/>
              </a:rPr>
              <a:t>3rd </a:t>
            </a:r>
            <a:r>
              <a:rPr lang="tr-TR" altLang="tr-TR" sz="2000" b="1" i="0" dirty="0" err="1" smtClean="0">
                <a:solidFill>
                  <a:srgbClr val="FFFFFF"/>
                </a:solidFill>
                <a:cs typeface="Arial" charset="0"/>
              </a:rPr>
              <a:t>Stage</a:t>
            </a:r>
            <a:endParaRPr lang="en-US" altLang="tr-TR" sz="2000" b="1" i="0" dirty="0">
              <a:solidFill>
                <a:srgbClr val="FFFFFF"/>
              </a:solidFill>
              <a:cs typeface="Arial" charset="0"/>
            </a:endParaRPr>
          </a:p>
        </p:txBody>
      </p:sp>
    </p:spTree>
    <p:extLst>
      <p:ext uri="{BB962C8B-B14F-4D97-AF65-F5344CB8AC3E}">
        <p14:creationId xmlns:p14="http://schemas.microsoft.com/office/powerpoint/2010/main" val="266854760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altLang="tr-TR" sz="3200" dirty="0" err="1" smtClean="0">
                <a:latin typeface="Calibri" panose="020F0502020204030204" pitchFamily="34" charset="0"/>
              </a:rPr>
              <a:t>Treasury</a:t>
            </a:r>
            <a:r>
              <a:rPr lang="tr-TR" altLang="tr-TR" sz="3200" dirty="0" smtClean="0">
                <a:latin typeface="Calibri" panose="020F0502020204030204" pitchFamily="34" charset="0"/>
              </a:rPr>
              <a:t> </a:t>
            </a:r>
            <a:r>
              <a:rPr lang="tr-TR" altLang="tr-TR" sz="3200" dirty="0" err="1" smtClean="0">
                <a:latin typeface="Calibri" panose="020F0502020204030204" pitchFamily="34" charset="0"/>
              </a:rPr>
              <a:t>Single</a:t>
            </a:r>
            <a:r>
              <a:rPr lang="tr-TR" altLang="tr-TR" sz="3200" dirty="0" smtClean="0">
                <a:latin typeface="Calibri" panose="020F0502020204030204" pitchFamily="34" charset="0"/>
              </a:rPr>
              <a:t> </a:t>
            </a:r>
            <a:r>
              <a:rPr lang="tr-TR" altLang="tr-TR" sz="3200" dirty="0" err="1" smtClean="0">
                <a:latin typeface="Calibri" panose="020F0502020204030204" pitchFamily="34" charset="0"/>
              </a:rPr>
              <a:t>Account</a:t>
            </a:r>
            <a:r>
              <a:rPr lang="tr-TR" altLang="tr-TR" sz="3200" dirty="0" smtClean="0">
                <a:latin typeface="Calibri" panose="020F0502020204030204" pitchFamily="34" charset="0"/>
              </a:rPr>
              <a:t>-I</a:t>
            </a:r>
            <a:endParaRPr lang="en-US" altLang="tr-TR" sz="3200" dirty="0" smtClean="0">
              <a:latin typeface="Calibri" panose="020F0502020204030204" pitchFamily="34" charset="0"/>
            </a:endParaRPr>
          </a:p>
        </p:txBody>
      </p:sp>
      <p:sp>
        <p:nvSpPr>
          <p:cNvPr id="54275" name="Line 3"/>
          <p:cNvSpPr>
            <a:spLocks noChangeShapeType="1"/>
          </p:cNvSpPr>
          <p:nvPr/>
        </p:nvSpPr>
        <p:spPr bwMode="auto">
          <a:xfrm flipV="1">
            <a:off x="2520950" y="2286000"/>
            <a:ext cx="381000" cy="3810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6" name="Line 4"/>
          <p:cNvSpPr>
            <a:spLocks noChangeShapeType="1"/>
          </p:cNvSpPr>
          <p:nvPr/>
        </p:nvSpPr>
        <p:spPr bwMode="auto">
          <a:xfrm>
            <a:off x="2444750" y="4953000"/>
            <a:ext cx="457200" cy="3048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7" name="Line 5"/>
          <p:cNvSpPr>
            <a:spLocks noChangeShapeType="1"/>
          </p:cNvSpPr>
          <p:nvPr/>
        </p:nvSpPr>
        <p:spPr bwMode="auto">
          <a:xfrm>
            <a:off x="2901950" y="2286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8" name="Line 6"/>
          <p:cNvSpPr>
            <a:spLocks noChangeShapeType="1"/>
          </p:cNvSpPr>
          <p:nvPr/>
        </p:nvSpPr>
        <p:spPr bwMode="auto">
          <a:xfrm>
            <a:off x="2901950" y="52578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V="1">
            <a:off x="2825750" y="30480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0" name="Line 8"/>
          <p:cNvSpPr>
            <a:spLocks noChangeShapeType="1"/>
          </p:cNvSpPr>
          <p:nvPr/>
        </p:nvSpPr>
        <p:spPr bwMode="auto">
          <a:xfrm>
            <a:off x="2901950" y="3810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1" name="Line 9"/>
          <p:cNvSpPr>
            <a:spLocks noChangeShapeType="1"/>
          </p:cNvSpPr>
          <p:nvPr/>
        </p:nvSpPr>
        <p:spPr bwMode="auto">
          <a:xfrm flipV="1">
            <a:off x="2825750" y="44958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54282" name="Group 10"/>
          <p:cNvGrpSpPr>
            <a:grpSpLocks/>
          </p:cNvGrpSpPr>
          <p:nvPr/>
        </p:nvGrpSpPr>
        <p:grpSpPr bwMode="auto">
          <a:xfrm>
            <a:off x="457200" y="2433638"/>
            <a:ext cx="2673350" cy="2671762"/>
            <a:chOff x="140" y="1419"/>
            <a:chExt cx="1684" cy="1683"/>
          </a:xfrm>
        </p:grpSpPr>
        <p:sp>
          <p:nvSpPr>
            <p:cNvPr id="54283"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54284"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5"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6"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7"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8"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9"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90"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sp>
        <p:nvSpPr>
          <p:cNvPr id="54292" name="AutoShape 20"/>
          <p:cNvSpPr>
            <a:spLocks noChangeArrowheads="1"/>
          </p:cNvSpPr>
          <p:nvPr/>
        </p:nvSpPr>
        <p:spPr bwMode="gray">
          <a:xfrm>
            <a:off x="3505200" y="20574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3" name="Rectangle 21"/>
          <p:cNvSpPr>
            <a:spLocks noChangeArrowheads="1"/>
          </p:cNvSpPr>
          <p:nvPr/>
        </p:nvSpPr>
        <p:spPr bwMode="auto">
          <a:xfrm>
            <a:off x="3841815" y="2164902"/>
            <a:ext cx="298440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sz="1400" b="1" dirty="0" err="1">
                <a:latin typeface="Calibri" panose="020F0502020204030204" pitchFamily="34" charset="0"/>
                <a:cs typeface="Calibri" pitchFamily="34" charset="0"/>
              </a:rPr>
              <a:t>c</a:t>
            </a:r>
            <a:r>
              <a:rPr lang="tr-TR" sz="1400" b="1" dirty="0" err="1" smtClean="0">
                <a:latin typeface="Calibri" panose="020F0502020204030204" pitchFamily="34" charset="0"/>
                <a:cs typeface="Calibri" pitchFamily="34" charset="0"/>
              </a:rPr>
              <a:t>omprises</a:t>
            </a:r>
            <a:r>
              <a:rPr lang="tr-TR" sz="1400" b="1" dirty="0" smtClean="0">
                <a:latin typeface="Calibri" panose="020F0502020204030204" pitchFamily="34" charset="0"/>
                <a:cs typeface="Calibri" pitchFamily="34" charset="0"/>
              </a:rPr>
              <a:t> general </a:t>
            </a:r>
            <a:r>
              <a:rPr lang="tr-TR" sz="1400" b="1" dirty="0" err="1" smtClean="0">
                <a:latin typeface="Calibri" panose="020F0502020204030204" pitchFamily="34" charset="0"/>
                <a:cs typeface="Calibri" pitchFamily="34" charset="0"/>
              </a:rPr>
              <a:t>budget</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institutions</a:t>
            </a:r>
            <a:endParaRPr lang="en-US" altLang="tr-TR" sz="1400" b="1" i="0" dirty="0">
              <a:solidFill>
                <a:srgbClr val="000000"/>
              </a:solidFill>
              <a:latin typeface="Calibri" panose="020F0502020204030204" pitchFamily="34" charset="0"/>
              <a:cs typeface="Arial" charset="0"/>
            </a:endParaRPr>
          </a:p>
        </p:txBody>
      </p:sp>
      <p:sp>
        <p:nvSpPr>
          <p:cNvPr id="54294" name="AutoShape 22"/>
          <p:cNvSpPr>
            <a:spLocks noChangeArrowheads="1"/>
          </p:cNvSpPr>
          <p:nvPr/>
        </p:nvSpPr>
        <p:spPr bwMode="gray">
          <a:xfrm>
            <a:off x="3505200" y="28067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sz="1200" dirty="0"/>
          </a:p>
        </p:txBody>
      </p:sp>
      <p:sp>
        <p:nvSpPr>
          <p:cNvPr id="54295" name="Rectangle 23"/>
          <p:cNvSpPr>
            <a:spLocks noChangeArrowheads="1"/>
          </p:cNvSpPr>
          <p:nvPr/>
        </p:nvSpPr>
        <p:spPr bwMode="auto">
          <a:xfrm>
            <a:off x="3644900" y="2882900"/>
            <a:ext cx="49625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held</a:t>
            </a:r>
            <a:r>
              <a:rPr lang="tr-TR" sz="1400" b="1" dirty="0" smtClean="0">
                <a:latin typeface="Calibri" panose="020F0502020204030204" pitchFamily="34" charset="0"/>
                <a:cs typeface="Calibri" pitchFamily="34" charset="0"/>
              </a:rPr>
              <a:t> at </a:t>
            </a:r>
            <a:r>
              <a:rPr lang="tr-TR" sz="1400" b="1" dirty="0" err="1" smtClean="0">
                <a:latin typeface="Calibri" panose="020F0502020204030204" pitchFamily="34" charset="0"/>
                <a:cs typeface="Calibri" pitchFamily="34" charset="0"/>
              </a:rPr>
              <a:t>the</a:t>
            </a:r>
            <a:r>
              <a:rPr lang="tr-TR" sz="1400" b="1" dirty="0" smtClean="0">
                <a:latin typeface="Calibri" panose="020F0502020204030204" pitchFamily="34" charset="0"/>
                <a:cs typeface="Calibri" pitchFamily="34" charset="0"/>
              </a:rPr>
              <a:t> Central Bank of </a:t>
            </a:r>
            <a:r>
              <a:rPr lang="tr-TR" sz="1400" b="1" dirty="0" err="1" smtClean="0">
                <a:latin typeface="Calibri" panose="020F0502020204030204" pitchFamily="34" charset="0"/>
                <a:cs typeface="Calibri" pitchFamily="34" charset="0"/>
              </a:rPr>
              <a:t>Turkey</a:t>
            </a:r>
            <a:r>
              <a:rPr lang="tr-TR" sz="1400" b="1" dirty="0" smtClean="0">
                <a:latin typeface="Calibri" panose="020F0502020204030204" pitchFamily="34" charset="0"/>
                <a:cs typeface="Calibri" pitchFamily="34" charset="0"/>
              </a:rPr>
              <a:t> </a:t>
            </a:r>
            <a:endParaRPr lang="en-US" altLang="tr-TR" sz="1400" b="1" i="0" dirty="0">
              <a:solidFill>
                <a:srgbClr val="000000"/>
              </a:solidFill>
              <a:latin typeface="Calibri" panose="020F0502020204030204" pitchFamily="34" charset="0"/>
              <a:cs typeface="Arial" charset="0"/>
            </a:endParaRPr>
          </a:p>
        </p:txBody>
      </p:sp>
      <p:sp>
        <p:nvSpPr>
          <p:cNvPr id="54296" name="AutoShape 24"/>
          <p:cNvSpPr>
            <a:spLocks noChangeArrowheads="1"/>
          </p:cNvSpPr>
          <p:nvPr/>
        </p:nvSpPr>
        <p:spPr bwMode="gray">
          <a:xfrm>
            <a:off x="3502025" y="354965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7" name="Rectangle 25"/>
          <p:cNvSpPr>
            <a:spLocks noChangeArrowheads="1"/>
          </p:cNvSpPr>
          <p:nvPr/>
        </p:nvSpPr>
        <p:spPr bwMode="auto">
          <a:xfrm>
            <a:off x="3851920" y="3573016"/>
            <a:ext cx="47255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r>
              <a:rPr lang="tr-TR" sz="1400" b="1" dirty="0" err="1" smtClean="0">
                <a:latin typeface="Calibri" panose="020F0502020204030204" pitchFamily="34" charset="0"/>
                <a:cs typeface="Calibri" pitchFamily="34" charset="0"/>
              </a:rPr>
              <a:t>all</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the</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revenues</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are</a:t>
            </a:r>
            <a:r>
              <a:rPr lang="tr-TR" sz="1400" b="1" dirty="0" smtClean="0">
                <a:latin typeface="Calibri" panose="020F0502020204030204" pitchFamily="34" charset="0"/>
                <a:cs typeface="Calibri" pitchFamily="34" charset="0"/>
              </a:rPr>
              <a:t> </a:t>
            </a:r>
            <a:r>
              <a:rPr lang="tr-TR" sz="1400" b="1" dirty="0">
                <a:latin typeface="Calibri" panose="020F0502020204030204" pitchFamily="34" charset="0"/>
                <a:cs typeface="Calibri" pitchFamily="34" charset="0"/>
              </a:rPr>
              <a:t>p</a:t>
            </a:r>
            <a:r>
              <a:rPr lang="en-US" sz="1400" b="1" dirty="0" err="1" smtClean="0">
                <a:latin typeface="Calibri" panose="020F0502020204030204" pitchFamily="34" charset="0"/>
                <a:cs typeface="Calibri" pitchFamily="34" charset="0"/>
              </a:rPr>
              <a:t>ool</a:t>
            </a:r>
            <a:r>
              <a:rPr lang="tr-TR" sz="1400" b="1" dirty="0" err="1" smtClean="0">
                <a:latin typeface="Calibri" panose="020F0502020204030204" pitchFamily="34" charset="0"/>
                <a:cs typeface="Calibri" pitchFamily="34" charset="0"/>
              </a:rPr>
              <a:t>ed</a:t>
            </a:r>
            <a:r>
              <a:rPr lang="en-US" sz="1400" b="1" dirty="0" smtClean="0">
                <a:latin typeface="Calibri" panose="020F0502020204030204" pitchFamily="34" charset="0"/>
                <a:cs typeface="Calibri" pitchFamily="34" charset="0"/>
              </a:rPr>
              <a:t> and </a:t>
            </a:r>
            <a:r>
              <a:rPr lang="tr-TR" sz="1400" b="1" dirty="0" err="1" smtClean="0">
                <a:latin typeface="Calibri" panose="020F0502020204030204" pitchFamily="34" charset="0"/>
                <a:cs typeface="Calibri" pitchFamily="34" charset="0"/>
              </a:rPr>
              <a:t>all</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the</a:t>
            </a:r>
            <a:r>
              <a:rPr lang="tr-TR" sz="1400" b="1" dirty="0" smtClean="0">
                <a:latin typeface="Calibri" panose="020F0502020204030204" pitchFamily="34" charset="0"/>
                <a:cs typeface="Calibri" pitchFamily="34" charset="0"/>
              </a:rPr>
              <a:t> </a:t>
            </a:r>
            <a:r>
              <a:rPr lang="en-US" sz="1400" b="1" dirty="0" smtClean="0">
                <a:latin typeface="Calibri" panose="020F0502020204030204" pitchFamily="34" charset="0"/>
                <a:cs typeface="Calibri" pitchFamily="34" charset="0"/>
              </a:rPr>
              <a:t>payments </a:t>
            </a:r>
            <a:r>
              <a:rPr lang="tr-TR" sz="1400" b="1" dirty="0" err="1" smtClean="0">
                <a:latin typeface="Calibri" panose="020F0502020204030204" pitchFamily="34" charset="0"/>
                <a:cs typeface="Calibri" pitchFamily="34" charset="0"/>
              </a:rPr>
              <a:t>are</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made</a:t>
            </a:r>
            <a:r>
              <a:rPr lang="tr-TR" sz="1400" b="1" dirty="0" smtClean="0">
                <a:latin typeface="Calibri" panose="020F0502020204030204" pitchFamily="34" charset="0"/>
                <a:cs typeface="Calibri" pitchFamily="34" charset="0"/>
              </a:rPr>
              <a:t> </a:t>
            </a:r>
            <a:r>
              <a:rPr lang="en-US" sz="1400" b="1" dirty="0" smtClean="0">
                <a:latin typeface="Calibri" panose="020F0502020204030204" pitchFamily="34" charset="0"/>
                <a:cs typeface="Calibri" pitchFamily="34" charset="0"/>
              </a:rPr>
              <a:t>via </a:t>
            </a:r>
            <a:r>
              <a:rPr lang="en-US" sz="1400" b="1" dirty="0">
                <a:latin typeface="Calibri" panose="020F0502020204030204" pitchFamily="34" charset="0"/>
                <a:cs typeface="Calibri" pitchFamily="34" charset="0"/>
              </a:rPr>
              <a:t>TSA</a:t>
            </a:r>
            <a:endParaRPr lang="en-US" altLang="tr-TR" sz="1400" b="1" dirty="0">
              <a:latin typeface="Calibri" panose="020F0502020204030204" pitchFamily="34" charset="0"/>
              <a:cs typeface="Calibri" pitchFamily="34" charset="0"/>
            </a:endParaRPr>
          </a:p>
        </p:txBody>
      </p:sp>
      <p:sp>
        <p:nvSpPr>
          <p:cNvPr id="54298" name="Oval 26"/>
          <p:cNvSpPr>
            <a:spLocks noChangeArrowheads="1"/>
          </p:cNvSpPr>
          <p:nvPr/>
        </p:nvSpPr>
        <p:spPr bwMode="gray">
          <a:xfrm>
            <a:off x="3416300" y="2174875"/>
            <a:ext cx="228600" cy="228600"/>
          </a:xfrm>
          <a:prstGeom prst="ellipse">
            <a:avLst/>
          </a:prstGeom>
          <a:gradFill rotWithShape="1">
            <a:gsLst>
              <a:gs pos="0">
                <a:schemeClr val="tx2"/>
              </a:gs>
              <a:gs pos="100000">
                <a:schemeClr val="tx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299" name="Oval 27"/>
          <p:cNvSpPr>
            <a:spLocks noChangeArrowheads="1"/>
          </p:cNvSpPr>
          <p:nvPr/>
        </p:nvSpPr>
        <p:spPr bwMode="gray">
          <a:xfrm>
            <a:off x="3429000" y="2940050"/>
            <a:ext cx="228600" cy="228600"/>
          </a:xfrm>
          <a:prstGeom prst="ellipse">
            <a:avLst/>
          </a:prstGeom>
          <a:gradFill rotWithShape="1">
            <a:gsLst>
              <a:gs pos="0">
                <a:schemeClr val="accent1"/>
              </a:gs>
              <a:gs pos="100000">
                <a:schemeClr val="accent1">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0" name="Oval 28"/>
          <p:cNvSpPr>
            <a:spLocks noChangeArrowheads="1"/>
          </p:cNvSpPr>
          <p:nvPr/>
        </p:nvSpPr>
        <p:spPr bwMode="gray">
          <a:xfrm>
            <a:off x="3429000" y="3695700"/>
            <a:ext cx="228600" cy="228600"/>
          </a:xfrm>
          <a:prstGeom prst="ellipse">
            <a:avLst/>
          </a:prstGeom>
          <a:gradFill rotWithShape="1">
            <a:gsLst>
              <a:gs pos="0">
                <a:schemeClr val="accent2"/>
              </a:gs>
              <a:gs pos="100000">
                <a:schemeClr val="accent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1" name="AutoShape 29"/>
          <p:cNvSpPr>
            <a:spLocks noChangeArrowheads="1"/>
          </p:cNvSpPr>
          <p:nvPr/>
        </p:nvSpPr>
        <p:spPr bwMode="gray">
          <a:xfrm>
            <a:off x="3505200" y="4281488"/>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302" name="Rectangle 30"/>
          <p:cNvSpPr>
            <a:spLocks noChangeArrowheads="1"/>
          </p:cNvSpPr>
          <p:nvPr/>
        </p:nvSpPr>
        <p:spPr bwMode="auto">
          <a:xfrm>
            <a:off x="3851920" y="4293096"/>
            <a:ext cx="46850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r>
              <a:rPr lang="tr-TR" sz="1400" b="1" dirty="0" err="1" smtClean="0">
                <a:latin typeface="Calibri" panose="020F0502020204030204" pitchFamily="34" charset="0"/>
                <a:cs typeface="Calibri" pitchFamily="34" charset="0"/>
              </a:rPr>
              <a:t>other</a:t>
            </a:r>
            <a:r>
              <a:rPr lang="tr-TR" sz="1400" b="1" dirty="0" smtClean="0">
                <a:latin typeface="Calibri" panose="020F0502020204030204" pitchFamily="34" charset="0"/>
                <a:cs typeface="Calibri" pitchFamily="34" charset="0"/>
              </a:rPr>
              <a:t> bank </a:t>
            </a:r>
            <a:r>
              <a:rPr lang="tr-TR" sz="1400" b="1" dirty="0" err="1" smtClean="0">
                <a:latin typeface="Calibri" panose="020F0502020204030204" pitchFamily="34" charset="0"/>
                <a:cs typeface="Calibri" pitchFamily="34" charset="0"/>
              </a:rPr>
              <a:t>accounts</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are</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used</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for</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debt</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payments</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and</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receipts</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before</a:t>
            </a:r>
            <a:r>
              <a:rPr lang="tr-TR" sz="1400" b="1" dirty="0" smtClean="0">
                <a:latin typeface="Calibri" panose="020F0502020204030204" pitchFamily="34" charset="0"/>
                <a:cs typeface="Calibri" pitchFamily="34" charset="0"/>
              </a:rPr>
              <a:t> </a:t>
            </a:r>
            <a:r>
              <a:rPr lang="tr-TR" sz="1400" b="1" dirty="0" err="1" smtClean="0">
                <a:latin typeface="Calibri" panose="020F0502020204030204" pitchFamily="34" charset="0"/>
                <a:cs typeface="Calibri" pitchFamily="34" charset="0"/>
              </a:rPr>
              <a:t>pooled</a:t>
            </a:r>
            <a:r>
              <a:rPr lang="tr-TR" sz="1400" b="1" dirty="0" smtClean="0">
                <a:latin typeface="Calibri" panose="020F0502020204030204" pitchFamily="34" charset="0"/>
                <a:cs typeface="Calibri" pitchFamily="34" charset="0"/>
              </a:rPr>
              <a:t> at </a:t>
            </a:r>
            <a:r>
              <a:rPr lang="tr-TR" sz="1400" b="1" dirty="0" err="1" smtClean="0">
                <a:latin typeface="Calibri" panose="020F0502020204030204" pitchFamily="34" charset="0"/>
                <a:cs typeface="Calibri" pitchFamily="34" charset="0"/>
              </a:rPr>
              <a:t>the</a:t>
            </a:r>
            <a:r>
              <a:rPr lang="tr-TR" sz="1400" b="1" dirty="0" smtClean="0">
                <a:latin typeface="Calibri" panose="020F0502020204030204" pitchFamily="34" charset="0"/>
                <a:cs typeface="Calibri" pitchFamily="34" charset="0"/>
              </a:rPr>
              <a:t> TSA</a:t>
            </a:r>
            <a:endParaRPr lang="en-US" sz="1400" b="1" dirty="0">
              <a:latin typeface="Calibri" panose="020F0502020204030204" pitchFamily="34" charset="0"/>
              <a:cs typeface="Calibri" pitchFamily="34" charset="0"/>
            </a:endParaRPr>
          </a:p>
        </p:txBody>
      </p:sp>
      <p:sp>
        <p:nvSpPr>
          <p:cNvPr id="54303" name="Oval 31"/>
          <p:cNvSpPr>
            <a:spLocks noChangeArrowheads="1"/>
          </p:cNvSpPr>
          <p:nvPr/>
        </p:nvSpPr>
        <p:spPr bwMode="gray">
          <a:xfrm>
            <a:off x="3416300" y="4419600"/>
            <a:ext cx="228600" cy="228600"/>
          </a:xfrm>
          <a:prstGeom prst="ellipse">
            <a:avLst/>
          </a:prstGeom>
          <a:gradFill rotWithShape="1">
            <a:gsLst>
              <a:gs pos="0">
                <a:schemeClr val="hlink"/>
              </a:gs>
              <a:gs pos="100000">
                <a:schemeClr va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4" name="AutoShape 32"/>
          <p:cNvSpPr>
            <a:spLocks noChangeArrowheads="1"/>
          </p:cNvSpPr>
          <p:nvPr/>
        </p:nvSpPr>
        <p:spPr bwMode="gray">
          <a:xfrm>
            <a:off x="3505200" y="5070475"/>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305" name="Rectangle 33"/>
          <p:cNvSpPr>
            <a:spLocks noChangeArrowheads="1"/>
          </p:cNvSpPr>
          <p:nvPr/>
        </p:nvSpPr>
        <p:spPr bwMode="auto">
          <a:xfrm>
            <a:off x="3923928" y="5176450"/>
            <a:ext cx="355565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sz="1400" b="1" dirty="0">
                <a:latin typeface="Calibri" panose="020F0502020204030204" pitchFamily="34" charset="0"/>
                <a:cs typeface="Calibri" pitchFamily="34" charset="0"/>
              </a:rPr>
              <a:t>CBRT can use </a:t>
            </a:r>
            <a:r>
              <a:rPr lang="en-US" sz="1400" b="1" dirty="0" err="1">
                <a:latin typeface="Calibri" panose="020F0502020204030204" pitchFamily="34" charset="0"/>
                <a:cs typeface="Calibri" pitchFamily="34" charset="0"/>
              </a:rPr>
              <a:t>ZiraatBank</a:t>
            </a:r>
            <a:r>
              <a:rPr lang="en-US" sz="1400" b="1" dirty="0">
                <a:latin typeface="Calibri" panose="020F0502020204030204" pitchFamily="34" charset="0"/>
                <a:cs typeface="Calibri" pitchFamily="34" charset="0"/>
              </a:rPr>
              <a:t> </a:t>
            </a:r>
            <a:r>
              <a:rPr lang="tr-TR" sz="1400" b="1" dirty="0">
                <a:latin typeface="Calibri" panose="020F0502020204030204" pitchFamily="34" charset="0"/>
                <a:cs typeface="Calibri" pitchFamily="34" charset="0"/>
              </a:rPr>
              <a:t>as </a:t>
            </a:r>
            <a:r>
              <a:rPr lang="tr-TR" sz="1400" b="1" dirty="0" err="1">
                <a:latin typeface="Calibri" panose="020F0502020204030204" pitchFamily="34" charset="0"/>
                <a:cs typeface="Calibri" pitchFamily="34" charset="0"/>
              </a:rPr>
              <a:t>its</a:t>
            </a:r>
            <a:r>
              <a:rPr lang="tr-TR" sz="1400" b="1" dirty="0">
                <a:latin typeface="Calibri" panose="020F0502020204030204" pitchFamily="34" charset="0"/>
                <a:cs typeface="Calibri" pitchFamily="34" charset="0"/>
              </a:rPr>
              <a:t> </a:t>
            </a:r>
            <a:r>
              <a:rPr lang="tr-TR" sz="1400" b="1" dirty="0" err="1">
                <a:latin typeface="Calibri" panose="020F0502020204030204" pitchFamily="34" charset="0"/>
                <a:cs typeface="Calibri" pitchFamily="34" charset="0"/>
              </a:rPr>
              <a:t>correspondent</a:t>
            </a:r>
            <a:endParaRPr lang="en-US" altLang="tr-TR" sz="1400" b="1" dirty="0">
              <a:solidFill>
                <a:srgbClr val="000000"/>
              </a:solidFill>
              <a:latin typeface="Calibri" panose="020F0502020204030204" pitchFamily="34" charset="0"/>
              <a:cs typeface="Arial" charset="0"/>
            </a:endParaRPr>
          </a:p>
        </p:txBody>
      </p:sp>
      <p:sp>
        <p:nvSpPr>
          <p:cNvPr id="54306" name="Oval 34"/>
          <p:cNvSpPr>
            <a:spLocks noChangeArrowheads="1"/>
          </p:cNvSpPr>
          <p:nvPr/>
        </p:nvSpPr>
        <p:spPr bwMode="gray">
          <a:xfrm>
            <a:off x="3429000" y="5203825"/>
            <a:ext cx="228600" cy="228600"/>
          </a:xfrm>
          <a:prstGeom prst="ellipse">
            <a:avLst/>
          </a:prstGeom>
          <a:gradFill rotWithShape="1">
            <a:gsLst>
              <a:gs pos="0">
                <a:schemeClr val="folHlink"/>
              </a:gs>
              <a:gs pos="100000">
                <a:schemeClr val="fo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2" name="TextBox 1"/>
          <p:cNvSpPr txBox="1"/>
          <p:nvPr/>
        </p:nvSpPr>
        <p:spPr>
          <a:xfrm>
            <a:off x="853771" y="3341757"/>
            <a:ext cx="1867421" cy="707886"/>
          </a:xfrm>
          <a:prstGeom prst="rect">
            <a:avLst/>
          </a:prstGeom>
          <a:noFill/>
        </p:spPr>
        <p:txBody>
          <a:bodyPr wrap="square" rtlCol="0">
            <a:spAutoFit/>
          </a:bodyPr>
          <a:lstStyle/>
          <a:p>
            <a:r>
              <a:rPr lang="tr-TR" sz="4000" dirty="0" smtClean="0">
                <a:latin typeface="Calibri" panose="020F0502020204030204" pitchFamily="34" charset="0"/>
              </a:rPr>
              <a:t>TSA</a:t>
            </a:r>
            <a:endParaRPr lang="tr-TR" sz="4000" dirty="0">
              <a:latin typeface="Calibri" panose="020F0502020204030204" pitchFamily="34" charset="0"/>
            </a:endParaRPr>
          </a:p>
        </p:txBody>
      </p:sp>
    </p:spTree>
    <p:extLst>
      <p:ext uri="{BB962C8B-B14F-4D97-AF65-F5344CB8AC3E}">
        <p14:creationId xmlns:p14="http://schemas.microsoft.com/office/powerpoint/2010/main" val="576932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778098"/>
          </a:xfrm>
        </p:spPr>
        <p:txBody>
          <a:bodyPr/>
          <a:lstStyle/>
          <a:p>
            <a:r>
              <a:rPr lang="tr-TR" altLang="tr-TR" sz="3200" dirty="0" err="1">
                <a:latin typeface="Calibri" panose="020F0502020204030204" pitchFamily="34" charset="0"/>
              </a:rPr>
              <a:t>Treasury</a:t>
            </a:r>
            <a:r>
              <a:rPr lang="tr-TR" altLang="tr-TR" sz="3200" dirty="0">
                <a:latin typeface="Calibri" panose="020F0502020204030204" pitchFamily="34" charset="0"/>
              </a:rPr>
              <a:t> </a:t>
            </a:r>
            <a:r>
              <a:rPr lang="tr-TR" altLang="tr-TR" sz="3200" dirty="0" err="1">
                <a:latin typeface="Calibri" panose="020F0502020204030204" pitchFamily="34" charset="0"/>
              </a:rPr>
              <a:t>Single</a:t>
            </a:r>
            <a:r>
              <a:rPr lang="tr-TR" altLang="tr-TR" sz="3200" dirty="0">
                <a:latin typeface="Calibri" panose="020F0502020204030204" pitchFamily="34" charset="0"/>
              </a:rPr>
              <a:t> </a:t>
            </a:r>
            <a:r>
              <a:rPr lang="tr-TR" altLang="tr-TR" sz="3200" dirty="0" err="1" smtClean="0">
                <a:latin typeface="Calibri" panose="020F0502020204030204" pitchFamily="34" charset="0"/>
              </a:rPr>
              <a:t>Account</a:t>
            </a:r>
            <a:r>
              <a:rPr lang="tr-TR" altLang="tr-TR" sz="3200" dirty="0" smtClean="0">
                <a:latin typeface="Calibri" panose="020F0502020204030204" pitchFamily="34" charset="0"/>
              </a:rPr>
              <a:t>-II</a:t>
            </a:r>
            <a:endParaRPr lang="tr-TR" sz="3200" dirty="0">
              <a:latin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072" y="1046109"/>
            <a:ext cx="457143" cy="519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0931" y="3429000"/>
            <a:ext cx="457143" cy="519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383" y="3429000"/>
            <a:ext cx="457143" cy="519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5929" y="5877272"/>
            <a:ext cx="457143" cy="519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8901" y="3573016"/>
            <a:ext cx="457143" cy="519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048165" y="2913617"/>
            <a:ext cx="1046955" cy="646331"/>
          </a:xfrm>
          <a:prstGeom prst="rect">
            <a:avLst/>
          </a:prstGeom>
          <a:noFill/>
        </p:spPr>
        <p:txBody>
          <a:bodyPr wrap="square" rtlCol="0">
            <a:spAutoFit/>
          </a:bodyPr>
          <a:lstStyle/>
          <a:p>
            <a:r>
              <a:rPr lang="tr-TR" sz="1200" b="1" dirty="0" smtClean="0">
                <a:solidFill>
                  <a:schemeClr val="accent6">
                    <a:lumMod val="50000"/>
                  </a:schemeClr>
                </a:solidFill>
                <a:latin typeface="Calibri" panose="020F0502020204030204" pitchFamily="34" charset="0"/>
              </a:rPr>
              <a:t>CBRT </a:t>
            </a:r>
            <a:r>
              <a:rPr lang="tr-TR" sz="1200" b="1" dirty="0" err="1" smtClean="0">
                <a:solidFill>
                  <a:schemeClr val="accent6">
                    <a:lumMod val="50000"/>
                  </a:schemeClr>
                </a:solidFill>
                <a:latin typeface="Calibri" panose="020F0502020204030204" pitchFamily="34" charset="0"/>
              </a:rPr>
              <a:t>Account</a:t>
            </a:r>
            <a:r>
              <a:rPr lang="tr-TR" sz="1200" b="1" dirty="0" smtClean="0">
                <a:solidFill>
                  <a:schemeClr val="accent6">
                    <a:lumMod val="50000"/>
                  </a:schemeClr>
                </a:solidFill>
                <a:latin typeface="Calibri" panose="020F0502020204030204" pitchFamily="34" charset="0"/>
              </a:rPr>
              <a:t> No 410 - TSA</a:t>
            </a:r>
            <a:endParaRPr lang="tr-TR" sz="1200" b="1" dirty="0">
              <a:solidFill>
                <a:schemeClr val="accent6">
                  <a:lumMod val="50000"/>
                </a:schemeClr>
              </a:solidFill>
              <a:latin typeface="Calibri" panose="020F0502020204030204" pitchFamily="34" charset="0"/>
            </a:endParaRPr>
          </a:p>
        </p:txBody>
      </p:sp>
      <p:sp>
        <p:nvSpPr>
          <p:cNvPr id="12" name="TextBox 11"/>
          <p:cNvSpPr txBox="1"/>
          <p:nvPr/>
        </p:nvSpPr>
        <p:spPr>
          <a:xfrm>
            <a:off x="395536" y="2755919"/>
            <a:ext cx="1046955" cy="646331"/>
          </a:xfrm>
          <a:prstGeom prst="rect">
            <a:avLst/>
          </a:prstGeom>
          <a:noFill/>
        </p:spPr>
        <p:txBody>
          <a:bodyPr wrap="square" rtlCol="0">
            <a:spAutoFit/>
          </a:bodyPr>
          <a:lstStyle/>
          <a:p>
            <a:r>
              <a:rPr lang="tr-TR" sz="1200" b="1" dirty="0" smtClean="0">
                <a:solidFill>
                  <a:schemeClr val="accent6">
                    <a:lumMod val="50000"/>
                  </a:schemeClr>
                </a:solidFill>
                <a:latin typeface="Calibri" panose="020F0502020204030204" pitchFamily="34" charset="0"/>
              </a:rPr>
              <a:t>CBRT </a:t>
            </a:r>
            <a:r>
              <a:rPr lang="tr-TR" sz="1200" b="1" dirty="0" err="1" smtClean="0">
                <a:solidFill>
                  <a:schemeClr val="accent6">
                    <a:lumMod val="50000"/>
                  </a:schemeClr>
                </a:solidFill>
                <a:latin typeface="Calibri" panose="020F0502020204030204" pitchFamily="34" charset="0"/>
              </a:rPr>
              <a:t>Foreign</a:t>
            </a:r>
            <a:r>
              <a:rPr lang="tr-TR" sz="1200" b="1" dirty="0" smtClean="0">
                <a:solidFill>
                  <a:schemeClr val="accent6">
                    <a:lumMod val="50000"/>
                  </a:schemeClr>
                </a:solidFill>
                <a:latin typeface="Calibri" panose="020F0502020204030204" pitchFamily="34" charset="0"/>
              </a:rPr>
              <a:t> </a:t>
            </a:r>
            <a:r>
              <a:rPr lang="tr-TR" sz="1200" b="1" dirty="0" err="1" smtClean="0">
                <a:solidFill>
                  <a:schemeClr val="accent6">
                    <a:lumMod val="50000"/>
                  </a:schemeClr>
                </a:solidFill>
                <a:latin typeface="Calibri" panose="020F0502020204030204" pitchFamily="34" charset="0"/>
              </a:rPr>
              <a:t>Currency</a:t>
            </a:r>
            <a:r>
              <a:rPr lang="tr-TR" sz="1200" b="1" dirty="0" smtClean="0">
                <a:solidFill>
                  <a:schemeClr val="accent6">
                    <a:lumMod val="50000"/>
                  </a:schemeClr>
                </a:solidFill>
                <a:latin typeface="Calibri" panose="020F0502020204030204" pitchFamily="34" charset="0"/>
              </a:rPr>
              <a:t> </a:t>
            </a:r>
            <a:r>
              <a:rPr lang="tr-TR" sz="1200" b="1" dirty="0" err="1">
                <a:solidFill>
                  <a:schemeClr val="accent6">
                    <a:lumMod val="50000"/>
                  </a:schemeClr>
                </a:solidFill>
                <a:latin typeface="Calibri" panose="020F0502020204030204" pitchFamily="34" charset="0"/>
              </a:rPr>
              <a:t>A</a:t>
            </a:r>
            <a:r>
              <a:rPr lang="tr-TR" sz="1200" b="1" dirty="0" err="1" smtClean="0">
                <a:solidFill>
                  <a:schemeClr val="accent6">
                    <a:lumMod val="50000"/>
                  </a:schemeClr>
                </a:solidFill>
                <a:latin typeface="Calibri" panose="020F0502020204030204" pitchFamily="34" charset="0"/>
              </a:rPr>
              <a:t>ccount</a:t>
            </a:r>
            <a:endParaRPr lang="tr-TR" sz="1200" b="1" dirty="0">
              <a:solidFill>
                <a:schemeClr val="accent6">
                  <a:lumMod val="50000"/>
                </a:schemeClr>
              </a:solidFill>
              <a:latin typeface="Calibri" panose="020F0502020204030204" pitchFamily="34" charset="0"/>
            </a:endParaRPr>
          </a:p>
        </p:txBody>
      </p:sp>
      <p:sp>
        <p:nvSpPr>
          <p:cNvPr id="13" name="TextBox 12"/>
          <p:cNvSpPr txBox="1"/>
          <p:nvPr/>
        </p:nvSpPr>
        <p:spPr>
          <a:xfrm>
            <a:off x="3591022" y="5313753"/>
            <a:ext cx="1046955" cy="646331"/>
          </a:xfrm>
          <a:prstGeom prst="rect">
            <a:avLst/>
          </a:prstGeom>
          <a:noFill/>
        </p:spPr>
        <p:txBody>
          <a:bodyPr wrap="square" rtlCol="0">
            <a:spAutoFit/>
          </a:bodyPr>
          <a:lstStyle/>
          <a:p>
            <a:r>
              <a:rPr lang="tr-TR" sz="1200" b="1" dirty="0" smtClean="0">
                <a:solidFill>
                  <a:schemeClr val="accent6">
                    <a:lumMod val="50000"/>
                  </a:schemeClr>
                </a:solidFill>
                <a:latin typeface="Calibri" panose="020F0502020204030204" pitchFamily="34" charset="0"/>
              </a:rPr>
              <a:t>CBRT </a:t>
            </a:r>
            <a:r>
              <a:rPr lang="tr-TR" sz="1200" b="1" dirty="0" err="1" smtClean="0">
                <a:solidFill>
                  <a:schemeClr val="accent6">
                    <a:lumMod val="50000"/>
                  </a:schemeClr>
                </a:solidFill>
                <a:latin typeface="Calibri" panose="020F0502020204030204" pitchFamily="34" charset="0"/>
              </a:rPr>
              <a:t>Account</a:t>
            </a:r>
            <a:r>
              <a:rPr lang="tr-TR" sz="1200" b="1" dirty="0" smtClean="0">
                <a:solidFill>
                  <a:schemeClr val="accent6">
                    <a:lumMod val="50000"/>
                  </a:schemeClr>
                </a:solidFill>
                <a:latin typeface="Calibri" panose="020F0502020204030204" pitchFamily="34" charset="0"/>
              </a:rPr>
              <a:t> No 411</a:t>
            </a:r>
            <a:endParaRPr lang="tr-TR" sz="1200" b="1" dirty="0">
              <a:solidFill>
                <a:schemeClr val="accent6">
                  <a:lumMod val="50000"/>
                </a:schemeClr>
              </a:solidFill>
              <a:latin typeface="Calibri" panose="020F0502020204030204" pitchFamily="34" charset="0"/>
            </a:endParaRPr>
          </a:p>
        </p:txBody>
      </p:sp>
      <p:sp>
        <p:nvSpPr>
          <p:cNvPr id="14" name="TextBox 13"/>
          <p:cNvSpPr txBox="1"/>
          <p:nvPr/>
        </p:nvSpPr>
        <p:spPr>
          <a:xfrm>
            <a:off x="7746024" y="2571253"/>
            <a:ext cx="1046955" cy="830997"/>
          </a:xfrm>
          <a:prstGeom prst="rect">
            <a:avLst/>
          </a:prstGeom>
          <a:noFill/>
        </p:spPr>
        <p:txBody>
          <a:bodyPr wrap="square" rtlCol="0">
            <a:spAutoFit/>
          </a:bodyPr>
          <a:lstStyle/>
          <a:p>
            <a:r>
              <a:rPr lang="tr-TR" sz="1200" b="1" dirty="0" smtClean="0">
                <a:solidFill>
                  <a:schemeClr val="accent6">
                    <a:lumMod val="50000"/>
                  </a:schemeClr>
                </a:solidFill>
                <a:latin typeface="Calibri" panose="020F0502020204030204" pitchFamily="34" charset="0"/>
              </a:rPr>
              <a:t>TRZB Collection </a:t>
            </a:r>
            <a:r>
              <a:rPr lang="tr-TR" sz="1200" b="1" dirty="0" err="1" smtClean="0">
                <a:solidFill>
                  <a:schemeClr val="accent6">
                    <a:lumMod val="50000"/>
                  </a:schemeClr>
                </a:solidFill>
                <a:latin typeface="Calibri" panose="020F0502020204030204" pitchFamily="34" charset="0"/>
              </a:rPr>
              <a:t>Account</a:t>
            </a:r>
            <a:r>
              <a:rPr lang="tr-TR" sz="1200" b="1" dirty="0" smtClean="0">
                <a:solidFill>
                  <a:schemeClr val="accent6">
                    <a:lumMod val="50000"/>
                  </a:schemeClr>
                </a:solidFill>
                <a:latin typeface="Calibri" panose="020F0502020204030204" pitchFamily="34" charset="0"/>
              </a:rPr>
              <a:t> No 1000</a:t>
            </a:r>
            <a:endParaRPr lang="tr-TR" sz="1200" b="1" dirty="0">
              <a:solidFill>
                <a:schemeClr val="accent6">
                  <a:lumMod val="50000"/>
                </a:schemeClr>
              </a:solidFill>
              <a:latin typeface="Calibri" panose="020F0502020204030204" pitchFamily="34" charset="0"/>
            </a:endParaRPr>
          </a:p>
        </p:txBody>
      </p:sp>
      <p:sp>
        <p:nvSpPr>
          <p:cNvPr id="15" name="TextBox 14"/>
          <p:cNvSpPr txBox="1"/>
          <p:nvPr/>
        </p:nvSpPr>
        <p:spPr>
          <a:xfrm>
            <a:off x="3229782" y="982467"/>
            <a:ext cx="1046955" cy="646331"/>
          </a:xfrm>
          <a:prstGeom prst="rect">
            <a:avLst/>
          </a:prstGeom>
          <a:noFill/>
        </p:spPr>
        <p:txBody>
          <a:bodyPr wrap="square" rtlCol="0">
            <a:spAutoFit/>
          </a:bodyPr>
          <a:lstStyle/>
          <a:p>
            <a:r>
              <a:rPr lang="tr-TR" sz="1200" b="1" dirty="0" smtClean="0">
                <a:solidFill>
                  <a:schemeClr val="accent6">
                    <a:lumMod val="50000"/>
                  </a:schemeClr>
                </a:solidFill>
                <a:latin typeface="Calibri" panose="020F0502020204030204" pitchFamily="34" charset="0"/>
              </a:rPr>
              <a:t>CBRT </a:t>
            </a:r>
            <a:r>
              <a:rPr lang="tr-TR" sz="1200" b="1" dirty="0" err="1" smtClean="0">
                <a:solidFill>
                  <a:schemeClr val="accent6">
                    <a:lumMod val="50000"/>
                  </a:schemeClr>
                </a:solidFill>
                <a:latin typeface="Calibri" panose="020F0502020204030204" pitchFamily="34" charset="0"/>
              </a:rPr>
              <a:t>Account</a:t>
            </a:r>
            <a:r>
              <a:rPr lang="tr-TR" sz="1200" b="1" dirty="0" smtClean="0">
                <a:solidFill>
                  <a:schemeClr val="accent6">
                    <a:lumMod val="50000"/>
                  </a:schemeClr>
                </a:solidFill>
                <a:latin typeface="Calibri" panose="020F0502020204030204" pitchFamily="34" charset="0"/>
              </a:rPr>
              <a:t> No 416</a:t>
            </a:r>
            <a:endParaRPr lang="tr-TR" sz="1200" b="1" dirty="0">
              <a:solidFill>
                <a:schemeClr val="accent6">
                  <a:lumMod val="50000"/>
                </a:schemeClr>
              </a:solidFill>
              <a:latin typeface="Calibri" panose="020F0502020204030204" pitchFamily="34" charset="0"/>
            </a:endParaRPr>
          </a:p>
        </p:txBody>
      </p:sp>
      <p:sp>
        <p:nvSpPr>
          <p:cNvPr id="11" name="Down Arrow 10"/>
          <p:cNvSpPr/>
          <p:nvPr/>
        </p:nvSpPr>
        <p:spPr bwMode="auto">
          <a:xfrm rot="19685748">
            <a:off x="5081808" y="3999706"/>
            <a:ext cx="327135" cy="3750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cxnSp>
        <p:nvCxnSpPr>
          <p:cNvPr id="17" name="Straight Arrow Connector 16"/>
          <p:cNvCxnSpPr>
            <a:stCxn id="11" idx="1"/>
          </p:cNvCxnSpPr>
          <p:nvPr/>
        </p:nvCxnSpPr>
        <p:spPr bwMode="auto">
          <a:xfrm>
            <a:off x="5119175" y="4293999"/>
            <a:ext cx="679592" cy="136863"/>
          </a:xfrm>
          <a:prstGeom prst="straightConnector1">
            <a:avLst/>
          </a:prstGeom>
          <a:solidFill>
            <a:schemeClr val="accent1"/>
          </a:solidFill>
          <a:ln w="9525" cap="flat" cmpd="sng" algn="ctr">
            <a:noFill/>
            <a:prstDash val="solid"/>
            <a:round/>
            <a:headEnd type="none" w="med" len="med"/>
            <a:tailEnd type="arrow"/>
          </a:ln>
          <a:effectLst/>
        </p:spPr>
      </p:cxnSp>
      <p:sp>
        <p:nvSpPr>
          <p:cNvPr id="24" name="TextBox 23"/>
          <p:cNvSpPr txBox="1"/>
          <p:nvPr/>
        </p:nvSpPr>
        <p:spPr>
          <a:xfrm>
            <a:off x="5297752" y="4325837"/>
            <a:ext cx="2448272" cy="2123658"/>
          </a:xfrm>
          <a:prstGeom prst="rect">
            <a:avLst/>
          </a:prstGeom>
          <a:noFill/>
        </p:spPr>
        <p:txBody>
          <a:bodyPr wrap="square" rtlCol="0">
            <a:spAutoFit/>
          </a:bodyPr>
          <a:lstStyle/>
          <a:p>
            <a:pPr algn="l"/>
            <a:r>
              <a:rPr lang="tr-TR" sz="1100" b="1" u="sng" dirty="0" err="1" smtClean="0">
                <a:latin typeface="Calibri" panose="020F0502020204030204" pitchFamily="34" charset="0"/>
              </a:rPr>
              <a:t>Payments</a:t>
            </a:r>
            <a:r>
              <a:rPr lang="tr-TR" sz="1100" b="1" u="sng" dirty="0" smtClean="0">
                <a:latin typeface="Calibri" panose="020F0502020204030204" pitchFamily="34" charset="0"/>
              </a:rPr>
              <a:t> </a:t>
            </a:r>
            <a:r>
              <a:rPr lang="tr-TR" sz="1100" b="1" u="sng" dirty="0" err="1" smtClean="0">
                <a:latin typeface="Calibri" panose="020F0502020204030204" pitchFamily="34" charset="0"/>
              </a:rPr>
              <a:t>to</a:t>
            </a:r>
            <a:r>
              <a:rPr lang="tr-TR" sz="1100" b="1" u="sng" dirty="0" smtClean="0">
                <a:latin typeface="Calibri" panose="020F0502020204030204" pitchFamily="34" charset="0"/>
              </a:rPr>
              <a:t>:</a:t>
            </a:r>
          </a:p>
          <a:p>
            <a:pPr marL="171450" indent="-171450" algn="l">
              <a:buFont typeface="Arial" panose="020B0604020202020204" pitchFamily="34" charset="0"/>
              <a:buChar char="•"/>
            </a:pPr>
            <a:endParaRPr lang="tr-TR" altLang="tr-TR" sz="1100" dirty="0" smtClean="0">
              <a:latin typeface="Calibri" panose="020F0502020204030204" pitchFamily="34" charset="0"/>
            </a:endParaRPr>
          </a:p>
          <a:p>
            <a:pPr marL="171450" indent="-171450" algn="l">
              <a:buFont typeface="Wingdings" panose="05000000000000000000" pitchFamily="2" charset="2"/>
              <a:buChar char="ü"/>
            </a:pPr>
            <a:r>
              <a:rPr lang="tr-TR" altLang="tr-TR" sz="1100" dirty="0" smtClean="0">
                <a:latin typeface="Calibri" panose="020F0502020204030204" pitchFamily="34" charset="0"/>
              </a:rPr>
              <a:t>Central </a:t>
            </a:r>
            <a:r>
              <a:rPr lang="tr-TR" altLang="tr-TR" sz="1100" dirty="0">
                <a:latin typeface="Calibri" panose="020F0502020204030204" pitchFamily="34" charset="0"/>
              </a:rPr>
              <a:t>Accounting </a:t>
            </a:r>
            <a:r>
              <a:rPr lang="tr-TR" altLang="tr-TR" sz="1100" dirty="0" err="1">
                <a:latin typeface="Calibri" panose="020F0502020204030204" pitchFamily="34" charset="0"/>
              </a:rPr>
              <a:t>Units</a:t>
            </a:r>
            <a:endParaRPr lang="tr-TR" altLang="tr-TR" sz="1100" dirty="0">
              <a:latin typeface="Calibri" panose="020F0502020204030204" pitchFamily="34" charset="0"/>
            </a:endParaRPr>
          </a:p>
          <a:p>
            <a:pPr marL="171450" indent="-171450" algn="l">
              <a:buFont typeface="Wingdings" panose="05000000000000000000" pitchFamily="2" charset="2"/>
              <a:buChar char="ü"/>
            </a:pPr>
            <a:r>
              <a:rPr lang="tr-TR" altLang="tr-TR" sz="1100" dirty="0" err="1">
                <a:latin typeface="Calibri" panose="020F0502020204030204" pitchFamily="34" charset="0"/>
              </a:rPr>
              <a:t>Universities</a:t>
            </a:r>
            <a:endParaRPr lang="tr-TR" altLang="tr-TR" sz="1100" dirty="0">
              <a:latin typeface="Calibri" panose="020F0502020204030204" pitchFamily="34" charset="0"/>
            </a:endParaRPr>
          </a:p>
          <a:p>
            <a:pPr marL="171450" indent="-171450" algn="l">
              <a:buFont typeface="Wingdings" panose="05000000000000000000" pitchFamily="2" charset="2"/>
              <a:buChar char="ü"/>
            </a:pPr>
            <a:r>
              <a:rPr lang="tr-TR" sz="1100" dirty="0" err="1" smtClean="0">
                <a:latin typeface="Calibri" panose="020F0502020204030204" pitchFamily="34" charset="0"/>
              </a:rPr>
              <a:t>Public</a:t>
            </a:r>
            <a:r>
              <a:rPr lang="tr-TR" sz="1100" dirty="0" smtClean="0">
                <a:latin typeface="Calibri" panose="020F0502020204030204" pitchFamily="34" charset="0"/>
              </a:rPr>
              <a:t> </a:t>
            </a:r>
            <a:r>
              <a:rPr lang="tr-TR" sz="1100" dirty="0">
                <a:latin typeface="Calibri" panose="020F0502020204030204" pitchFamily="34" charset="0"/>
              </a:rPr>
              <a:t>E</a:t>
            </a:r>
            <a:r>
              <a:rPr lang="tr-TR" sz="1100" dirty="0" smtClean="0">
                <a:latin typeface="Calibri" panose="020F0502020204030204" pitchFamily="34" charset="0"/>
              </a:rPr>
              <a:t>nterprises</a:t>
            </a:r>
          </a:p>
          <a:p>
            <a:pPr marL="171450" indent="-171450" algn="l">
              <a:buFont typeface="Wingdings" panose="05000000000000000000" pitchFamily="2" charset="2"/>
              <a:buChar char="ü"/>
            </a:pPr>
            <a:r>
              <a:rPr lang="tr-TR" altLang="tr-TR" sz="1100" dirty="0" err="1">
                <a:latin typeface="Calibri" panose="020F0502020204030204" pitchFamily="34" charset="0"/>
              </a:rPr>
              <a:t>Local</a:t>
            </a:r>
            <a:r>
              <a:rPr lang="tr-TR" altLang="tr-TR" sz="1100" dirty="0">
                <a:latin typeface="Calibri" panose="020F0502020204030204" pitchFamily="34" charset="0"/>
              </a:rPr>
              <a:t> </a:t>
            </a:r>
            <a:r>
              <a:rPr lang="tr-TR" altLang="tr-TR" sz="1100" dirty="0" err="1">
                <a:latin typeface="Calibri" panose="020F0502020204030204" pitchFamily="34" charset="0"/>
              </a:rPr>
              <a:t>Governments</a:t>
            </a:r>
            <a:endParaRPr lang="tr-TR" altLang="tr-TR" sz="1100" dirty="0">
              <a:latin typeface="Calibri" panose="020F0502020204030204" pitchFamily="34" charset="0"/>
            </a:endParaRPr>
          </a:p>
          <a:p>
            <a:pPr marL="171450" indent="-171450" algn="l">
              <a:buFont typeface="Wingdings" panose="05000000000000000000" pitchFamily="2" charset="2"/>
              <a:buChar char="ü"/>
            </a:pPr>
            <a:r>
              <a:rPr lang="tr-TR" sz="1100" dirty="0" err="1" smtClean="0">
                <a:latin typeface="Calibri" panose="020F0502020204030204" pitchFamily="34" charset="0"/>
              </a:rPr>
              <a:t>Extrabudgetary</a:t>
            </a:r>
            <a:r>
              <a:rPr lang="tr-TR" sz="1100" dirty="0">
                <a:latin typeface="Calibri" panose="020F0502020204030204" pitchFamily="34" charset="0"/>
              </a:rPr>
              <a:t> </a:t>
            </a:r>
            <a:r>
              <a:rPr lang="tr-TR" sz="1100" dirty="0" err="1" smtClean="0">
                <a:latin typeface="Calibri" panose="020F0502020204030204" pitchFamily="34" charset="0"/>
              </a:rPr>
              <a:t>Funds</a:t>
            </a:r>
            <a:endParaRPr lang="tr-TR" sz="1100" dirty="0" smtClean="0">
              <a:latin typeface="Calibri" panose="020F0502020204030204" pitchFamily="34" charset="0"/>
            </a:endParaRPr>
          </a:p>
          <a:p>
            <a:pPr marL="171450" indent="-171450" algn="l">
              <a:buFont typeface="Wingdings" panose="05000000000000000000" pitchFamily="2" charset="2"/>
              <a:buChar char="ü"/>
            </a:pPr>
            <a:r>
              <a:rPr lang="tr-TR" altLang="tr-TR" sz="1100" dirty="0" err="1">
                <a:latin typeface="Calibri" panose="020F0502020204030204" pitchFamily="34" charset="0"/>
              </a:rPr>
              <a:t>Social</a:t>
            </a:r>
            <a:r>
              <a:rPr lang="tr-TR" altLang="tr-TR" sz="1100" dirty="0">
                <a:latin typeface="Calibri" panose="020F0502020204030204" pitchFamily="34" charset="0"/>
              </a:rPr>
              <a:t> Security </a:t>
            </a:r>
            <a:r>
              <a:rPr lang="tr-TR" altLang="tr-TR" sz="1100" dirty="0" err="1" smtClean="0">
                <a:latin typeface="Calibri" panose="020F0502020204030204" pitchFamily="34" charset="0"/>
              </a:rPr>
              <a:t>Institution</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etc</a:t>
            </a:r>
            <a:r>
              <a:rPr lang="tr-TR" altLang="tr-TR" sz="1100" dirty="0" smtClean="0">
                <a:latin typeface="Calibri" panose="020F0502020204030204" pitchFamily="34" charset="0"/>
              </a:rPr>
              <a:t>.</a:t>
            </a:r>
            <a:endParaRPr lang="tr-TR" sz="1100" dirty="0">
              <a:latin typeface="Calibri" panose="020F0502020204030204" pitchFamily="34" charset="0"/>
            </a:endParaRPr>
          </a:p>
          <a:p>
            <a:pPr marL="171450" indent="-171450" algn="l">
              <a:buFont typeface="Wingdings" panose="05000000000000000000" pitchFamily="2" charset="2"/>
              <a:buChar char="ü"/>
            </a:pPr>
            <a:endParaRPr lang="tr-TR" sz="1100" b="1" u="sng" dirty="0" smtClean="0">
              <a:latin typeface="Calibri" panose="020F0502020204030204" pitchFamily="34" charset="0"/>
            </a:endParaRPr>
          </a:p>
          <a:p>
            <a:pPr algn="l"/>
            <a:endParaRPr lang="tr-TR" sz="1100" b="1" u="sng" dirty="0">
              <a:latin typeface="Calibri" panose="020F0502020204030204" pitchFamily="34" charset="0"/>
            </a:endParaRPr>
          </a:p>
          <a:p>
            <a:pPr algn="l"/>
            <a:endParaRPr lang="tr-TR" sz="1100" b="1" u="sng" dirty="0" smtClean="0">
              <a:latin typeface="Calibri" panose="020F0502020204030204" pitchFamily="34" charset="0"/>
            </a:endParaRPr>
          </a:p>
          <a:p>
            <a:pPr algn="l"/>
            <a:endParaRPr lang="tr-TR" sz="1100" b="1" u="sng" dirty="0">
              <a:latin typeface="Calibri" panose="020F0502020204030204" pitchFamily="34" charset="0"/>
            </a:endParaRPr>
          </a:p>
        </p:txBody>
      </p:sp>
      <p:sp>
        <p:nvSpPr>
          <p:cNvPr id="26" name="TextBox 25"/>
          <p:cNvSpPr txBox="1"/>
          <p:nvPr/>
        </p:nvSpPr>
        <p:spPr>
          <a:xfrm>
            <a:off x="5119175" y="1836895"/>
            <a:ext cx="2448272" cy="1615827"/>
          </a:xfrm>
          <a:prstGeom prst="rect">
            <a:avLst/>
          </a:prstGeom>
          <a:noFill/>
        </p:spPr>
        <p:txBody>
          <a:bodyPr wrap="square" rtlCol="0">
            <a:spAutoFit/>
          </a:bodyPr>
          <a:lstStyle/>
          <a:p>
            <a:pPr algn="l"/>
            <a:endParaRPr lang="tr-TR" altLang="tr-TR" sz="1100" dirty="0" smtClean="0">
              <a:latin typeface="Calibri" panose="020F0502020204030204" pitchFamily="34" charset="0"/>
            </a:endParaRPr>
          </a:p>
          <a:p>
            <a:pPr marL="171450" indent="-171450" algn="l">
              <a:buFont typeface="Wingdings" panose="05000000000000000000" pitchFamily="2" charset="2"/>
              <a:buChar char="ü"/>
            </a:pPr>
            <a:r>
              <a:rPr lang="tr-TR" altLang="tr-TR" sz="1100" dirty="0" err="1" smtClean="0">
                <a:latin typeface="Calibri" panose="020F0502020204030204" pitchFamily="34" charset="0"/>
              </a:rPr>
              <a:t>Tax</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and</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Non-Tax</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Income</a:t>
            </a:r>
            <a:endParaRPr lang="tr-TR" altLang="tr-TR" sz="1100" dirty="0">
              <a:latin typeface="Calibri" panose="020F0502020204030204" pitchFamily="34" charset="0"/>
            </a:endParaRPr>
          </a:p>
          <a:p>
            <a:pPr marL="171450" indent="-171450" algn="l">
              <a:buFont typeface="Wingdings" panose="05000000000000000000" pitchFamily="2" charset="2"/>
              <a:buChar char="ü"/>
            </a:pPr>
            <a:r>
              <a:rPr lang="tr-TR" altLang="tr-TR" sz="1100" dirty="0" err="1" smtClean="0">
                <a:latin typeface="Calibri" panose="020F0502020204030204" pitchFamily="34" charset="0"/>
              </a:rPr>
              <a:t>Collections</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From</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Customs</a:t>
            </a:r>
            <a:endParaRPr lang="tr-TR" altLang="tr-TR" sz="1100" dirty="0">
              <a:latin typeface="Calibri" panose="020F0502020204030204" pitchFamily="34" charset="0"/>
            </a:endParaRPr>
          </a:p>
          <a:p>
            <a:pPr marL="171450" indent="-171450" algn="l">
              <a:buFont typeface="Wingdings" panose="05000000000000000000" pitchFamily="2" charset="2"/>
              <a:buChar char="ü"/>
            </a:pPr>
            <a:r>
              <a:rPr lang="tr-TR" sz="1100" dirty="0" err="1">
                <a:latin typeface="Calibri" panose="020F0502020204030204" pitchFamily="34" charset="0"/>
              </a:rPr>
              <a:t>D</a:t>
            </a:r>
            <a:r>
              <a:rPr lang="tr-TR" sz="1100" dirty="0" err="1" smtClean="0">
                <a:latin typeface="Calibri" panose="020F0502020204030204" pitchFamily="34" charset="0"/>
              </a:rPr>
              <a:t>ividends</a:t>
            </a:r>
            <a:endParaRPr lang="tr-TR" sz="1100" dirty="0" smtClean="0">
              <a:latin typeface="Calibri" panose="020F0502020204030204" pitchFamily="34" charset="0"/>
            </a:endParaRPr>
          </a:p>
          <a:p>
            <a:pPr marL="171450" indent="-171450" algn="l">
              <a:buFont typeface="Wingdings" panose="05000000000000000000" pitchFamily="2" charset="2"/>
              <a:buChar char="ü"/>
            </a:pPr>
            <a:r>
              <a:rPr lang="tr-TR" altLang="tr-TR" sz="1100" dirty="0" err="1" smtClean="0">
                <a:latin typeface="Calibri" panose="020F0502020204030204" pitchFamily="34" charset="0"/>
              </a:rPr>
              <a:t>Treasury</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Levy</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etc</a:t>
            </a:r>
            <a:r>
              <a:rPr lang="tr-TR" altLang="tr-TR" sz="1100" dirty="0" smtClean="0">
                <a:latin typeface="Calibri" panose="020F0502020204030204" pitchFamily="34" charset="0"/>
              </a:rPr>
              <a:t>.</a:t>
            </a:r>
            <a:endParaRPr lang="tr-TR" altLang="tr-TR" sz="1100" dirty="0">
              <a:latin typeface="Calibri" panose="020F0502020204030204" pitchFamily="34" charset="0"/>
            </a:endParaRPr>
          </a:p>
          <a:p>
            <a:pPr algn="l"/>
            <a:endParaRPr lang="tr-TR" sz="1100" b="1" u="sng" dirty="0" smtClean="0">
              <a:latin typeface="Calibri" panose="020F0502020204030204" pitchFamily="34" charset="0"/>
            </a:endParaRPr>
          </a:p>
          <a:p>
            <a:pPr algn="l"/>
            <a:endParaRPr lang="tr-TR" sz="1100" b="1" u="sng" dirty="0">
              <a:latin typeface="Calibri" panose="020F0502020204030204" pitchFamily="34" charset="0"/>
            </a:endParaRPr>
          </a:p>
          <a:p>
            <a:pPr algn="l"/>
            <a:endParaRPr lang="tr-TR" sz="1100" b="1" u="sng" dirty="0" smtClean="0">
              <a:latin typeface="Calibri" panose="020F0502020204030204" pitchFamily="34" charset="0"/>
            </a:endParaRPr>
          </a:p>
          <a:p>
            <a:pPr algn="l"/>
            <a:endParaRPr lang="tr-TR" sz="1100" b="1" u="sng" dirty="0">
              <a:latin typeface="Calibri" panose="020F0502020204030204" pitchFamily="34" charset="0"/>
            </a:endParaRPr>
          </a:p>
        </p:txBody>
      </p:sp>
      <p:sp>
        <p:nvSpPr>
          <p:cNvPr id="27" name="Down Arrow 26"/>
          <p:cNvSpPr/>
          <p:nvPr/>
        </p:nvSpPr>
        <p:spPr bwMode="auto">
          <a:xfrm rot="3332501">
            <a:off x="4826345" y="2726101"/>
            <a:ext cx="327135" cy="3750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sp>
        <p:nvSpPr>
          <p:cNvPr id="28" name="Down Arrow 27"/>
          <p:cNvSpPr/>
          <p:nvPr/>
        </p:nvSpPr>
        <p:spPr bwMode="auto">
          <a:xfrm rot="16200000">
            <a:off x="3019914" y="6002003"/>
            <a:ext cx="327135" cy="3750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sp>
        <p:nvSpPr>
          <p:cNvPr id="29" name="TextBox 28"/>
          <p:cNvSpPr txBox="1"/>
          <p:nvPr/>
        </p:nvSpPr>
        <p:spPr>
          <a:xfrm>
            <a:off x="782954" y="5759201"/>
            <a:ext cx="2448272" cy="769441"/>
          </a:xfrm>
          <a:prstGeom prst="rect">
            <a:avLst/>
          </a:prstGeom>
          <a:noFill/>
        </p:spPr>
        <p:txBody>
          <a:bodyPr wrap="square" rtlCol="0">
            <a:spAutoFit/>
          </a:bodyPr>
          <a:lstStyle/>
          <a:p>
            <a:pPr algn="l"/>
            <a:endParaRPr lang="tr-TR" altLang="tr-TR" sz="1100" dirty="0" smtClean="0">
              <a:latin typeface="Calibri" panose="020F0502020204030204" pitchFamily="34" charset="0"/>
            </a:endParaRPr>
          </a:p>
          <a:p>
            <a:pPr algn="l"/>
            <a:r>
              <a:rPr lang="tr-TR" altLang="tr-TR" sz="1100" dirty="0" err="1" smtClean="0">
                <a:latin typeface="Calibri" panose="020F0502020204030204" pitchFamily="34" charset="0"/>
              </a:rPr>
              <a:t>Receipts</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from</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Government</a:t>
            </a:r>
            <a:r>
              <a:rPr lang="tr-TR" altLang="tr-TR" sz="1100" dirty="0">
                <a:latin typeface="Calibri" panose="020F0502020204030204" pitchFamily="34" charset="0"/>
              </a:rPr>
              <a:t> </a:t>
            </a:r>
            <a:r>
              <a:rPr lang="tr-TR" altLang="tr-TR" sz="1100" dirty="0" err="1" smtClean="0">
                <a:latin typeface="Calibri" panose="020F0502020204030204" pitchFamily="34" charset="0"/>
              </a:rPr>
              <a:t>Debt</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Securities</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Auctions</a:t>
            </a:r>
            <a:r>
              <a:rPr lang="tr-TR" altLang="tr-TR" sz="1100" dirty="0" smtClean="0">
                <a:latin typeface="Calibri" panose="020F0502020204030204" pitchFamily="34" charset="0"/>
              </a:rPr>
              <a:t> </a:t>
            </a:r>
            <a:endParaRPr lang="tr-TR" sz="1100" b="1" u="sng" dirty="0" smtClean="0">
              <a:latin typeface="Calibri" panose="020F0502020204030204" pitchFamily="34" charset="0"/>
            </a:endParaRPr>
          </a:p>
          <a:p>
            <a:pPr algn="l"/>
            <a:endParaRPr lang="tr-TR" sz="1100" b="1" u="sng" dirty="0">
              <a:latin typeface="Calibri" panose="020F0502020204030204" pitchFamily="34" charset="0"/>
            </a:endParaRPr>
          </a:p>
        </p:txBody>
      </p:sp>
      <p:sp>
        <p:nvSpPr>
          <p:cNvPr id="30" name="Down Arrow 29"/>
          <p:cNvSpPr/>
          <p:nvPr/>
        </p:nvSpPr>
        <p:spPr bwMode="auto">
          <a:xfrm rot="6310341">
            <a:off x="2974158" y="5413964"/>
            <a:ext cx="327135" cy="445911"/>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sp>
        <p:nvSpPr>
          <p:cNvPr id="31" name="TextBox 30"/>
          <p:cNvSpPr txBox="1"/>
          <p:nvPr/>
        </p:nvSpPr>
        <p:spPr>
          <a:xfrm>
            <a:off x="1187624" y="5239838"/>
            <a:ext cx="2448272" cy="600164"/>
          </a:xfrm>
          <a:prstGeom prst="rect">
            <a:avLst/>
          </a:prstGeom>
          <a:noFill/>
        </p:spPr>
        <p:txBody>
          <a:bodyPr wrap="square" rtlCol="0">
            <a:spAutoFit/>
          </a:bodyPr>
          <a:lstStyle/>
          <a:p>
            <a:pPr algn="l"/>
            <a:endParaRPr lang="tr-TR" altLang="tr-TR" sz="1100" dirty="0" smtClean="0">
              <a:latin typeface="Calibri" panose="020F0502020204030204" pitchFamily="34" charset="0"/>
            </a:endParaRPr>
          </a:p>
          <a:p>
            <a:pPr algn="l"/>
            <a:r>
              <a:rPr lang="tr-TR" altLang="tr-TR" sz="1100" dirty="0" err="1" smtClean="0">
                <a:latin typeface="Calibri" panose="020F0502020204030204" pitchFamily="34" charset="0"/>
              </a:rPr>
              <a:t>Domestic</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Debt</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Payments</a:t>
            </a:r>
            <a:endParaRPr lang="tr-TR" sz="1100" b="1" u="sng" dirty="0" smtClean="0">
              <a:latin typeface="Calibri" panose="020F0502020204030204" pitchFamily="34" charset="0"/>
            </a:endParaRPr>
          </a:p>
          <a:p>
            <a:pPr algn="l"/>
            <a:endParaRPr lang="tr-TR" sz="1100" b="1" u="sng" dirty="0">
              <a:latin typeface="Calibri" panose="020F0502020204030204" pitchFamily="34" charset="0"/>
            </a:endParaRPr>
          </a:p>
        </p:txBody>
      </p:sp>
      <p:sp>
        <p:nvSpPr>
          <p:cNvPr id="32" name="TextBox 31"/>
          <p:cNvSpPr txBox="1"/>
          <p:nvPr/>
        </p:nvSpPr>
        <p:spPr>
          <a:xfrm>
            <a:off x="1478571" y="3024625"/>
            <a:ext cx="1752655" cy="1446550"/>
          </a:xfrm>
          <a:prstGeom prst="rect">
            <a:avLst/>
          </a:prstGeom>
          <a:noFill/>
        </p:spPr>
        <p:txBody>
          <a:bodyPr wrap="square" rtlCol="0">
            <a:spAutoFit/>
          </a:bodyPr>
          <a:lstStyle/>
          <a:p>
            <a:pPr algn="l"/>
            <a:endParaRPr lang="tr-TR" altLang="tr-TR" sz="1100" dirty="0" smtClean="0">
              <a:latin typeface="Calibri" panose="020F0502020204030204" pitchFamily="34" charset="0"/>
            </a:endParaRPr>
          </a:p>
          <a:p>
            <a:pPr marL="171450" indent="-171450" algn="l">
              <a:buFont typeface="Wingdings" panose="05000000000000000000" pitchFamily="2" charset="2"/>
              <a:buChar char="ü"/>
            </a:pPr>
            <a:r>
              <a:rPr lang="tr-TR" altLang="tr-TR" sz="1100" dirty="0" err="1" smtClean="0">
                <a:latin typeface="Calibri" panose="020F0502020204030204" pitchFamily="34" charset="0"/>
              </a:rPr>
              <a:t>External</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Borrowing</a:t>
            </a:r>
            <a:endParaRPr lang="tr-TR" altLang="tr-TR" sz="1100" dirty="0">
              <a:latin typeface="Calibri" panose="020F0502020204030204" pitchFamily="34" charset="0"/>
            </a:endParaRPr>
          </a:p>
          <a:p>
            <a:pPr marL="171450" indent="-171450" algn="l">
              <a:buFont typeface="Wingdings" panose="05000000000000000000" pitchFamily="2" charset="2"/>
              <a:buChar char="ü"/>
            </a:pPr>
            <a:r>
              <a:rPr lang="tr-TR" altLang="tr-TR" sz="1100" dirty="0" err="1" smtClean="0">
                <a:latin typeface="Calibri" panose="020F0502020204030204" pitchFamily="34" charset="0"/>
              </a:rPr>
              <a:t>Domestic</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Borrowing</a:t>
            </a:r>
            <a:r>
              <a:rPr lang="tr-TR" altLang="tr-TR" sz="1100" dirty="0" smtClean="0">
                <a:latin typeface="Calibri" panose="020F0502020204030204" pitchFamily="34" charset="0"/>
              </a:rPr>
              <a:t> in FX</a:t>
            </a:r>
            <a:endParaRPr lang="tr-TR" altLang="tr-TR" sz="1100" dirty="0">
              <a:latin typeface="Calibri" panose="020F0502020204030204" pitchFamily="34" charset="0"/>
            </a:endParaRPr>
          </a:p>
          <a:p>
            <a:pPr marL="171450" indent="-171450" algn="l">
              <a:buFont typeface="Wingdings" panose="05000000000000000000" pitchFamily="2" charset="2"/>
              <a:buChar char="ü"/>
            </a:pPr>
            <a:r>
              <a:rPr lang="tr-TR" sz="1100" dirty="0" err="1" smtClean="0">
                <a:latin typeface="Calibri" panose="020F0502020204030204" pitchFamily="34" charset="0"/>
              </a:rPr>
              <a:t>Privatization</a:t>
            </a:r>
            <a:r>
              <a:rPr lang="tr-TR" sz="1100" dirty="0" smtClean="0">
                <a:latin typeface="Calibri" panose="020F0502020204030204" pitchFamily="34" charset="0"/>
              </a:rPr>
              <a:t> </a:t>
            </a:r>
            <a:r>
              <a:rPr lang="tr-TR" sz="1100" dirty="0" err="1" smtClean="0">
                <a:latin typeface="Calibri" panose="020F0502020204030204" pitchFamily="34" charset="0"/>
              </a:rPr>
              <a:t>Income</a:t>
            </a:r>
            <a:endParaRPr lang="tr-TR" sz="1100" dirty="0" smtClean="0">
              <a:latin typeface="Calibri" panose="020F0502020204030204" pitchFamily="34" charset="0"/>
            </a:endParaRPr>
          </a:p>
          <a:p>
            <a:pPr marL="171450" indent="-171450" algn="l">
              <a:buFont typeface="Wingdings" panose="05000000000000000000" pitchFamily="2" charset="2"/>
              <a:buChar char="ü"/>
            </a:pPr>
            <a:r>
              <a:rPr lang="tr-TR" altLang="tr-TR" sz="1100" dirty="0" err="1" smtClean="0">
                <a:latin typeface="Calibri" panose="020F0502020204030204" pitchFamily="34" charset="0"/>
              </a:rPr>
              <a:t>Receipts</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from</a:t>
            </a:r>
            <a:r>
              <a:rPr lang="tr-TR" altLang="tr-TR" sz="1100" dirty="0" smtClean="0">
                <a:latin typeface="Calibri" panose="020F0502020204030204" pitchFamily="34" charset="0"/>
              </a:rPr>
              <a:t> SDIF</a:t>
            </a:r>
          </a:p>
          <a:p>
            <a:pPr marL="171450" indent="-171450" algn="l">
              <a:buFont typeface="Wingdings" panose="05000000000000000000" pitchFamily="2" charset="2"/>
              <a:buChar char="ü"/>
            </a:pPr>
            <a:r>
              <a:rPr lang="tr-TR" altLang="tr-TR" sz="1100" dirty="0" err="1" smtClean="0">
                <a:latin typeface="Calibri" panose="020F0502020204030204" pitchFamily="34" charset="0"/>
              </a:rPr>
              <a:t>Changes</a:t>
            </a:r>
            <a:r>
              <a:rPr lang="tr-TR" altLang="tr-TR" sz="1100" dirty="0" smtClean="0">
                <a:latin typeface="Calibri" panose="020F0502020204030204" pitchFamily="34" charset="0"/>
              </a:rPr>
              <a:t> in Exchange Rate</a:t>
            </a:r>
            <a:endParaRPr lang="tr-TR" altLang="tr-TR" sz="1100" dirty="0">
              <a:latin typeface="Calibri" panose="020F0502020204030204" pitchFamily="34" charset="0"/>
            </a:endParaRPr>
          </a:p>
        </p:txBody>
      </p:sp>
      <p:sp>
        <p:nvSpPr>
          <p:cNvPr id="34" name="Down Arrow 33"/>
          <p:cNvSpPr/>
          <p:nvPr/>
        </p:nvSpPr>
        <p:spPr bwMode="auto">
          <a:xfrm rot="5400000">
            <a:off x="1112724" y="3521237"/>
            <a:ext cx="327135" cy="3750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sp>
        <p:nvSpPr>
          <p:cNvPr id="35" name="Down Arrow 34"/>
          <p:cNvSpPr/>
          <p:nvPr/>
        </p:nvSpPr>
        <p:spPr bwMode="auto">
          <a:xfrm rot="10800000">
            <a:off x="8105932" y="4043331"/>
            <a:ext cx="327135" cy="3750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sp>
        <p:nvSpPr>
          <p:cNvPr id="36" name="TextBox 35"/>
          <p:cNvSpPr txBox="1"/>
          <p:nvPr/>
        </p:nvSpPr>
        <p:spPr>
          <a:xfrm>
            <a:off x="92097" y="1628798"/>
            <a:ext cx="2448272" cy="769441"/>
          </a:xfrm>
          <a:prstGeom prst="rect">
            <a:avLst/>
          </a:prstGeom>
          <a:noFill/>
        </p:spPr>
        <p:txBody>
          <a:bodyPr wrap="square" rtlCol="0">
            <a:spAutoFit/>
          </a:bodyPr>
          <a:lstStyle/>
          <a:p>
            <a:pPr algn="l"/>
            <a:endParaRPr lang="tr-TR" altLang="tr-TR" sz="1100" dirty="0" smtClean="0">
              <a:latin typeface="Calibri" panose="020F0502020204030204" pitchFamily="34" charset="0"/>
            </a:endParaRPr>
          </a:p>
          <a:p>
            <a:pPr marL="171450" indent="-171450" algn="l">
              <a:buFont typeface="Wingdings" panose="05000000000000000000" pitchFamily="2" charset="2"/>
              <a:buChar char="ü"/>
            </a:pPr>
            <a:r>
              <a:rPr lang="tr-TR" altLang="tr-TR" sz="1100" dirty="0" err="1" smtClean="0">
                <a:latin typeface="Calibri" panose="020F0502020204030204" pitchFamily="34" charset="0"/>
              </a:rPr>
              <a:t>External</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Debt</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Payments</a:t>
            </a:r>
            <a:endParaRPr lang="tr-TR" altLang="tr-TR" sz="1100" dirty="0" smtClean="0">
              <a:latin typeface="Calibri" panose="020F0502020204030204" pitchFamily="34" charset="0"/>
            </a:endParaRPr>
          </a:p>
          <a:p>
            <a:pPr marL="171450" indent="-171450" algn="l">
              <a:buFont typeface="Wingdings" panose="05000000000000000000" pitchFamily="2" charset="2"/>
              <a:buChar char="ü"/>
            </a:pPr>
            <a:r>
              <a:rPr lang="tr-TR" sz="1100" dirty="0" err="1">
                <a:latin typeface="Calibri" panose="020F0502020204030204" pitchFamily="34" charset="0"/>
              </a:rPr>
              <a:t>Changes</a:t>
            </a:r>
            <a:r>
              <a:rPr lang="tr-TR" sz="1100" dirty="0">
                <a:latin typeface="Calibri" panose="020F0502020204030204" pitchFamily="34" charset="0"/>
              </a:rPr>
              <a:t> in Exchange Rate</a:t>
            </a:r>
          </a:p>
          <a:p>
            <a:pPr marL="171450" indent="-171450" algn="l">
              <a:buFont typeface="Wingdings" panose="05000000000000000000" pitchFamily="2" charset="2"/>
              <a:buChar char="ü"/>
            </a:pPr>
            <a:endParaRPr lang="tr-TR" sz="1100" b="1" u="sng" dirty="0">
              <a:latin typeface="Calibri" panose="020F0502020204030204" pitchFamily="34" charset="0"/>
            </a:endParaRPr>
          </a:p>
        </p:txBody>
      </p:sp>
      <p:sp>
        <p:nvSpPr>
          <p:cNvPr id="37" name="Down Arrow 36"/>
          <p:cNvSpPr/>
          <p:nvPr/>
        </p:nvSpPr>
        <p:spPr bwMode="auto">
          <a:xfrm rot="16200000">
            <a:off x="4977501" y="1024524"/>
            <a:ext cx="327135" cy="3750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sp>
        <p:nvSpPr>
          <p:cNvPr id="38" name="TextBox 37"/>
          <p:cNvSpPr txBox="1"/>
          <p:nvPr/>
        </p:nvSpPr>
        <p:spPr>
          <a:xfrm>
            <a:off x="5357281" y="911958"/>
            <a:ext cx="2448272" cy="769441"/>
          </a:xfrm>
          <a:prstGeom prst="rect">
            <a:avLst/>
          </a:prstGeom>
          <a:noFill/>
        </p:spPr>
        <p:txBody>
          <a:bodyPr wrap="square" rtlCol="0">
            <a:spAutoFit/>
          </a:bodyPr>
          <a:lstStyle/>
          <a:p>
            <a:pPr algn="l"/>
            <a:endParaRPr lang="tr-TR" altLang="tr-TR" sz="1100" dirty="0" smtClean="0">
              <a:latin typeface="Calibri" panose="020F0502020204030204" pitchFamily="34" charset="0"/>
            </a:endParaRPr>
          </a:p>
          <a:p>
            <a:pPr algn="l"/>
            <a:r>
              <a:rPr lang="tr-TR" altLang="tr-TR" sz="1100" dirty="0" err="1" smtClean="0">
                <a:latin typeface="Calibri" panose="020F0502020204030204" pitchFamily="34" charset="0"/>
              </a:rPr>
              <a:t>External</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Debt</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Payments</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for</a:t>
            </a:r>
            <a:r>
              <a:rPr lang="tr-TR" altLang="tr-TR" sz="1100" dirty="0" smtClean="0">
                <a:latin typeface="Calibri" panose="020F0502020204030204" pitchFamily="34" charset="0"/>
              </a:rPr>
              <a:t> FX </a:t>
            </a:r>
            <a:r>
              <a:rPr lang="tr-TR" altLang="tr-TR" sz="1100" dirty="0" err="1" smtClean="0">
                <a:latin typeface="Calibri" panose="020F0502020204030204" pitchFamily="34" charset="0"/>
              </a:rPr>
              <a:t>other</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than</a:t>
            </a:r>
            <a:r>
              <a:rPr lang="tr-TR" altLang="tr-TR" sz="1100" dirty="0" smtClean="0">
                <a:latin typeface="Calibri" panose="020F0502020204030204" pitchFamily="34" charset="0"/>
              </a:rPr>
              <a:t> USD, Euro, JPY, GBP)</a:t>
            </a:r>
            <a:endParaRPr lang="tr-TR" sz="1100" b="1" u="sng" dirty="0" smtClean="0">
              <a:latin typeface="Calibri" panose="020F0502020204030204" pitchFamily="34" charset="0"/>
            </a:endParaRPr>
          </a:p>
          <a:p>
            <a:pPr algn="l"/>
            <a:endParaRPr lang="tr-TR" sz="1100" b="1" u="sng" dirty="0">
              <a:latin typeface="Calibri" panose="020F0502020204030204" pitchFamily="34" charset="0"/>
            </a:endParaRPr>
          </a:p>
        </p:txBody>
      </p:sp>
      <p:cxnSp>
        <p:nvCxnSpPr>
          <p:cNvPr id="46" name="Straight Arrow Connector 45"/>
          <p:cNvCxnSpPr>
            <a:endCxn id="6" idx="0"/>
          </p:cNvCxnSpPr>
          <p:nvPr/>
        </p:nvCxnSpPr>
        <p:spPr bwMode="auto">
          <a:xfrm>
            <a:off x="4571642" y="1628798"/>
            <a:ext cx="1" cy="1284819"/>
          </a:xfrm>
          <a:prstGeom prst="straightConnector1">
            <a:avLst/>
          </a:prstGeom>
          <a:solidFill>
            <a:schemeClr val="accent1"/>
          </a:solidFill>
          <a:ln w="28575" cap="flat" cmpd="sng" algn="ctr">
            <a:solidFill>
              <a:schemeClr val="bg1">
                <a:lumMod val="50000"/>
              </a:schemeClr>
            </a:solidFill>
            <a:prstDash val="sysDash"/>
            <a:round/>
            <a:headEnd type="none" w="med" len="med"/>
            <a:tailEnd type="arrow"/>
          </a:ln>
          <a:effectLst/>
        </p:spPr>
      </p:cxnSp>
      <p:cxnSp>
        <p:nvCxnSpPr>
          <p:cNvPr id="51" name="Straight Arrow Connector 50"/>
          <p:cNvCxnSpPr/>
          <p:nvPr/>
        </p:nvCxnSpPr>
        <p:spPr bwMode="auto">
          <a:xfrm flipV="1">
            <a:off x="1463808" y="1628799"/>
            <a:ext cx="2964176" cy="1224137"/>
          </a:xfrm>
          <a:prstGeom prst="straightConnector1">
            <a:avLst/>
          </a:prstGeom>
          <a:solidFill>
            <a:schemeClr val="accent1"/>
          </a:solidFill>
          <a:ln w="28575" cap="flat" cmpd="sng" algn="ctr">
            <a:solidFill>
              <a:schemeClr val="bg1">
                <a:lumMod val="50000"/>
              </a:schemeClr>
            </a:solidFill>
            <a:prstDash val="sysDash"/>
            <a:round/>
            <a:headEnd type="none" w="med" len="med"/>
            <a:tailEnd type="arrow"/>
          </a:ln>
          <a:effectLst/>
        </p:spPr>
      </p:cxnSp>
      <p:cxnSp>
        <p:nvCxnSpPr>
          <p:cNvPr id="55" name="Straight Arrow Connector 54"/>
          <p:cNvCxnSpPr/>
          <p:nvPr/>
        </p:nvCxnSpPr>
        <p:spPr bwMode="auto">
          <a:xfrm flipV="1">
            <a:off x="1616208" y="3024625"/>
            <a:ext cx="2742693" cy="63999"/>
          </a:xfrm>
          <a:prstGeom prst="straightConnector1">
            <a:avLst/>
          </a:prstGeom>
          <a:solidFill>
            <a:schemeClr val="accent1"/>
          </a:solidFill>
          <a:ln w="28575" cap="flat" cmpd="sng" algn="ctr">
            <a:solidFill>
              <a:schemeClr val="bg1">
                <a:lumMod val="50000"/>
              </a:schemeClr>
            </a:solidFill>
            <a:prstDash val="sysDash"/>
            <a:round/>
            <a:headEnd type="none" w="med" len="med"/>
            <a:tailEnd type="arrow"/>
          </a:ln>
          <a:effectLst/>
        </p:spPr>
      </p:cxnSp>
      <p:cxnSp>
        <p:nvCxnSpPr>
          <p:cNvPr id="58" name="Straight Arrow Connector 57"/>
          <p:cNvCxnSpPr>
            <a:endCxn id="13" idx="0"/>
          </p:cNvCxnSpPr>
          <p:nvPr/>
        </p:nvCxnSpPr>
        <p:spPr bwMode="auto">
          <a:xfrm flipH="1">
            <a:off x="4114500" y="4092064"/>
            <a:ext cx="313486" cy="1221689"/>
          </a:xfrm>
          <a:prstGeom prst="straightConnector1">
            <a:avLst/>
          </a:prstGeom>
          <a:solidFill>
            <a:schemeClr val="accent1"/>
          </a:solidFill>
          <a:ln w="28575" cap="flat" cmpd="sng" algn="ctr">
            <a:solidFill>
              <a:schemeClr val="bg1">
                <a:lumMod val="50000"/>
              </a:schemeClr>
            </a:solidFill>
            <a:prstDash val="sysDash"/>
            <a:round/>
            <a:headEnd type="arrow"/>
            <a:tailEnd type="arrow"/>
          </a:ln>
          <a:effectLst/>
        </p:spPr>
      </p:cxnSp>
      <p:cxnSp>
        <p:nvCxnSpPr>
          <p:cNvPr id="63" name="Straight Arrow Connector 62"/>
          <p:cNvCxnSpPr/>
          <p:nvPr/>
        </p:nvCxnSpPr>
        <p:spPr bwMode="auto">
          <a:xfrm flipH="1">
            <a:off x="4864533" y="3085034"/>
            <a:ext cx="2941020" cy="0"/>
          </a:xfrm>
          <a:prstGeom prst="straightConnector1">
            <a:avLst/>
          </a:prstGeom>
          <a:solidFill>
            <a:schemeClr val="accent1"/>
          </a:solidFill>
          <a:ln w="28575" cap="flat" cmpd="sng" algn="ctr">
            <a:solidFill>
              <a:schemeClr val="bg1">
                <a:lumMod val="50000"/>
              </a:schemeClr>
            </a:solidFill>
            <a:prstDash val="sysDash"/>
            <a:round/>
            <a:headEnd type="none" w="med" len="med"/>
            <a:tailEnd type="arrow"/>
          </a:ln>
          <a:effectLst/>
        </p:spPr>
      </p:cxnSp>
      <p:sp>
        <p:nvSpPr>
          <p:cNvPr id="67" name="TextBox 66"/>
          <p:cNvSpPr txBox="1"/>
          <p:nvPr/>
        </p:nvSpPr>
        <p:spPr>
          <a:xfrm>
            <a:off x="7395694" y="4418363"/>
            <a:ext cx="1747613" cy="600164"/>
          </a:xfrm>
          <a:prstGeom prst="rect">
            <a:avLst/>
          </a:prstGeom>
          <a:noFill/>
        </p:spPr>
        <p:txBody>
          <a:bodyPr wrap="square" rtlCol="0">
            <a:spAutoFit/>
          </a:bodyPr>
          <a:lstStyle/>
          <a:p>
            <a:pPr eaLnBrk="1" hangingPunct="1"/>
            <a:r>
              <a:rPr lang="tr-TR" altLang="tr-TR" sz="1100" dirty="0" err="1" smtClean="0">
                <a:latin typeface="Calibri" panose="020F0502020204030204" pitchFamily="34" charset="0"/>
              </a:rPr>
              <a:t>Tax</a:t>
            </a:r>
            <a:r>
              <a:rPr lang="tr-TR" altLang="tr-TR" sz="1100" dirty="0" smtClean="0">
                <a:latin typeface="Calibri" panose="020F0502020204030204" pitchFamily="34" charset="0"/>
              </a:rPr>
              <a:t> </a:t>
            </a:r>
            <a:r>
              <a:rPr lang="tr-TR" altLang="tr-TR" sz="1100" dirty="0" err="1">
                <a:latin typeface="Calibri" panose="020F0502020204030204" pitchFamily="34" charset="0"/>
              </a:rPr>
              <a:t>and</a:t>
            </a:r>
            <a:r>
              <a:rPr lang="tr-TR" altLang="tr-TR" sz="1100" dirty="0">
                <a:latin typeface="Calibri" panose="020F0502020204030204" pitchFamily="34" charset="0"/>
              </a:rPr>
              <a:t> </a:t>
            </a:r>
            <a:r>
              <a:rPr lang="tr-TR" altLang="tr-TR" sz="1100" dirty="0" err="1">
                <a:latin typeface="Calibri" panose="020F0502020204030204" pitchFamily="34" charset="0"/>
              </a:rPr>
              <a:t>Non-Tax</a:t>
            </a:r>
            <a:r>
              <a:rPr lang="tr-TR" altLang="tr-TR" sz="1100" dirty="0">
                <a:latin typeface="Calibri" panose="020F0502020204030204" pitchFamily="34" charset="0"/>
              </a:rPr>
              <a:t> </a:t>
            </a:r>
            <a:r>
              <a:rPr lang="tr-TR" altLang="tr-TR" sz="1100" dirty="0" err="1" smtClean="0">
                <a:latin typeface="Calibri" panose="020F0502020204030204" pitchFamily="34" charset="0"/>
              </a:rPr>
              <a:t>Income</a:t>
            </a:r>
            <a:endParaRPr lang="tr-TR" altLang="tr-TR" sz="1100" dirty="0" smtClean="0">
              <a:latin typeface="Calibri" panose="020F0502020204030204" pitchFamily="34" charset="0"/>
            </a:endParaRPr>
          </a:p>
          <a:p>
            <a:pPr eaLnBrk="1" hangingPunct="1"/>
            <a:r>
              <a:rPr lang="tr-TR" altLang="tr-TR" sz="1100" dirty="0" err="1">
                <a:latin typeface="Calibri" panose="020F0502020204030204" pitchFamily="34" charset="0"/>
              </a:rPr>
              <a:t>c</a:t>
            </a:r>
            <a:r>
              <a:rPr lang="tr-TR" altLang="tr-TR" sz="1100" dirty="0" err="1" smtClean="0">
                <a:latin typeface="Calibri" panose="020F0502020204030204" pitchFamily="34" charset="0"/>
              </a:rPr>
              <a:t>ollected</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by</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regional</a:t>
            </a:r>
            <a:r>
              <a:rPr lang="tr-TR" altLang="tr-TR" sz="1100" dirty="0" smtClean="0">
                <a:latin typeface="Calibri" panose="020F0502020204030204" pitchFamily="34" charset="0"/>
              </a:rPr>
              <a:t> </a:t>
            </a:r>
            <a:r>
              <a:rPr lang="tr-TR" altLang="tr-TR" sz="1100" dirty="0" err="1" smtClean="0">
                <a:latin typeface="Calibri" panose="020F0502020204030204" pitchFamily="34" charset="0"/>
              </a:rPr>
              <a:t>units</a:t>
            </a:r>
            <a:endParaRPr lang="en-US" altLang="tr-TR" sz="1100" dirty="0">
              <a:latin typeface="Calibri" panose="020F0502020204030204" pitchFamily="34" charset="0"/>
            </a:endParaRPr>
          </a:p>
          <a:p>
            <a:pPr algn="l"/>
            <a:endParaRPr lang="tr-TR" sz="1100" b="1" u="sng" dirty="0">
              <a:latin typeface="Calibri" panose="020F0502020204030204" pitchFamily="34" charset="0"/>
            </a:endParaRPr>
          </a:p>
        </p:txBody>
      </p:sp>
      <p:sp>
        <p:nvSpPr>
          <p:cNvPr id="68" name="Down Arrow 67"/>
          <p:cNvSpPr/>
          <p:nvPr/>
        </p:nvSpPr>
        <p:spPr bwMode="auto">
          <a:xfrm rot="10800000">
            <a:off x="777867" y="2380887"/>
            <a:ext cx="327135" cy="375032"/>
          </a:xfrm>
          <a:prstGeom prst="downArrow">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Calibri" panose="020F0502020204030204" pitchFamily="34" charset="0"/>
            </a:endParaRPr>
          </a:p>
        </p:txBody>
      </p:sp>
    </p:spTree>
    <p:extLst>
      <p:ext uri="{BB962C8B-B14F-4D97-AF65-F5344CB8AC3E}">
        <p14:creationId xmlns:p14="http://schemas.microsoft.com/office/powerpoint/2010/main" val="1681283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778098"/>
          </a:xfrm>
        </p:spPr>
        <p:txBody>
          <a:bodyPr/>
          <a:lstStyle/>
          <a:p>
            <a:r>
              <a:rPr lang="tr-TR" altLang="tr-TR" sz="3200" dirty="0" err="1" smtClean="0">
                <a:latin typeface="Calibri" panose="020F0502020204030204" pitchFamily="34" charset="0"/>
              </a:rPr>
              <a:t>Monitoring</a:t>
            </a:r>
            <a:endParaRPr lang="tr-TR" sz="3200" dirty="0">
              <a:latin typeface="Calibri" panose="020F0502020204030204" pitchFamily="34" charset="0"/>
            </a:endParaRPr>
          </a:p>
        </p:txBody>
      </p:sp>
      <p:sp>
        <p:nvSpPr>
          <p:cNvPr id="3" name="Content Placeholder 2"/>
          <p:cNvSpPr>
            <a:spLocks noGrp="1"/>
          </p:cNvSpPr>
          <p:nvPr>
            <p:ph idx="1"/>
          </p:nvPr>
        </p:nvSpPr>
        <p:spPr>
          <a:xfrm>
            <a:off x="457200" y="1196752"/>
            <a:ext cx="8229600" cy="4929411"/>
          </a:xfrm>
        </p:spPr>
        <p:txBody>
          <a:bodyPr/>
          <a:lstStyle/>
          <a:p>
            <a:pPr marL="0" indent="0">
              <a:buNone/>
            </a:pPr>
            <a:r>
              <a:rPr lang="tr-TR" dirty="0" smtClean="0">
                <a:latin typeface="Calibri" panose="020F0502020204030204" pitchFamily="34" charset="0"/>
              </a:rPr>
              <a:t>    </a:t>
            </a:r>
            <a:endParaRPr lang="tr-TR" dirty="0">
              <a:latin typeface="Calibri" panose="020F0502020204030204" pitchFamily="34" charset="0"/>
            </a:endParaRPr>
          </a:p>
        </p:txBody>
      </p:sp>
      <p:grpSp>
        <p:nvGrpSpPr>
          <p:cNvPr id="4" name="Group 3"/>
          <p:cNvGrpSpPr/>
          <p:nvPr/>
        </p:nvGrpSpPr>
        <p:grpSpPr>
          <a:xfrm>
            <a:off x="467544" y="1414675"/>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xtBox 9"/>
          <p:cNvSpPr txBox="1"/>
          <p:nvPr/>
        </p:nvSpPr>
        <p:spPr>
          <a:xfrm>
            <a:off x="899592" y="1402547"/>
            <a:ext cx="7848872" cy="369332"/>
          </a:xfrm>
          <a:prstGeom prst="rect">
            <a:avLst/>
          </a:prstGeom>
          <a:noFill/>
        </p:spPr>
        <p:txBody>
          <a:bodyPr wrap="square" rtlCol="0">
            <a:spAutoFit/>
          </a:bodyPr>
          <a:lstStyle/>
          <a:p>
            <a:pPr algn="l"/>
            <a:r>
              <a:rPr lang="tr-TR" dirty="0" err="1" smtClean="0">
                <a:latin typeface="Calibri" panose="020F0502020204030204" pitchFamily="34" charset="0"/>
              </a:rPr>
              <a:t>Deviations</a:t>
            </a:r>
            <a:r>
              <a:rPr lang="tr-TR" dirty="0" smtClean="0">
                <a:latin typeface="Calibri" panose="020F0502020204030204" pitchFamily="34" charset="0"/>
              </a:rPr>
              <a:t> </a:t>
            </a:r>
            <a:r>
              <a:rPr lang="tr-TR" dirty="0" err="1" smtClean="0">
                <a:latin typeface="Calibri" panose="020F0502020204030204" pitchFamily="34" charset="0"/>
              </a:rPr>
              <a:t>from</a:t>
            </a:r>
            <a:r>
              <a:rPr lang="tr-TR" dirty="0" smtClean="0">
                <a:latin typeface="Calibri" panose="020F0502020204030204" pitchFamily="34" charset="0"/>
              </a:rPr>
              <a:t> </a:t>
            </a:r>
            <a:r>
              <a:rPr lang="tr-TR" dirty="0" err="1" smtClean="0">
                <a:latin typeface="Calibri" panose="020F0502020204030204" pitchFamily="34" charset="0"/>
              </a:rPr>
              <a:t>daily</a:t>
            </a:r>
            <a:r>
              <a:rPr lang="tr-TR" dirty="0" smtClean="0">
                <a:latin typeface="Calibri" panose="020F0502020204030204" pitchFamily="34" charset="0"/>
              </a:rPr>
              <a:t> </a:t>
            </a:r>
            <a:r>
              <a:rPr lang="tr-TR" dirty="0" err="1" smtClean="0">
                <a:latin typeface="Calibri" panose="020F0502020204030204" pitchFamily="34" charset="0"/>
              </a:rPr>
              <a:t>cash</a:t>
            </a:r>
            <a:r>
              <a:rPr lang="tr-TR" dirty="0" smtClean="0">
                <a:latin typeface="Calibri" panose="020F0502020204030204" pitchFamily="34" charset="0"/>
              </a:rPr>
              <a:t> program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reported</a:t>
            </a:r>
            <a:r>
              <a:rPr lang="tr-TR" dirty="0" smtClean="0">
                <a:latin typeface="Calibri" panose="020F0502020204030204" pitchFamily="34" charset="0"/>
              </a:rPr>
              <a:t> </a:t>
            </a:r>
            <a:r>
              <a:rPr lang="tr-TR" dirty="0" err="1" smtClean="0">
                <a:latin typeface="Calibri" panose="020F0502020204030204" pitchFamily="34" charset="0"/>
              </a:rPr>
              <a:t>daily</a:t>
            </a:r>
            <a:r>
              <a:rPr lang="tr-TR" dirty="0" smtClean="0">
                <a:latin typeface="Calibri" panose="020F0502020204030204" pitchFamily="34" charset="0"/>
              </a:rPr>
              <a:t> </a:t>
            </a:r>
            <a:r>
              <a:rPr lang="tr-TR" dirty="0" err="1" smtClean="0">
                <a:latin typeface="Calibri" panose="020F0502020204030204" pitchFamily="34" charset="0"/>
              </a:rPr>
              <a:t>to</a:t>
            </a:r>
            <a:r>
              <a:rPr lang="tr-TR" dirty="0" smtClean="0">
                <a:latin typeface="Calibri" panose="020F0502020204030204" pitchFamily="34" charset="0"/>
              </a:rPr>
              <a:t> </a:t>
            </a:r>
            <a:r>
              <a:rPr lang="tr-TR" dirty="0" err="1" smtClean="0">
                <a:latin typeface="Calibri" panose="020F0502020204030204" pitchFamily="34" charset="0"/>
              </a:rPr>
              <a:t>the</a:t>
            </a:r>
            <a:r>
              <a:rPr lang="tr-TR" dirty="0" smtClean="0">
                <a:latin typeface="Calibri" panose="020F0502020204030204" pitchFamily="34" charset="0"/>
              </a:rPr>
              <a:t> top </a:t>
            </a:r>
            <a:r>
              <a:rPr lang="tr-TR" dirty="0" err="1" smtClean="0">
                <a:latin typeface="Calibri" panose="020F0502020204030204" pitchFamily="34" charset="0"/>
              </a:rPr>
              <a:t>management</a:t>
            </a:r>
            <a:endParaRPr lang="tr-TR" dirty="0" smtClean="0">
              <a:latin typeface="Calibri" panose="020F0502020204030204" pitchFamily="34" charset="0"/>
            </a:endParaRPr>
          </a:p>
        </p:txBody>
      </p:sp>
      <p:grpSp>
        <p:nvGrpSpPr>
          <p:cNvPr id="11" name="Group 10"/>
          <p:cNvGrpSpPr/>
          <p:nvPr/>
        </p:nvGrpSpPr>
        <p:grpSpPr>
          <a:xfrm>
            <a:off x="475598" y="2575748"/>
            <a:ext cx="385604" cy="398939"/>
            <a:chOff x="2146300" y="2165350"/>
            <a:chExt cx="550863" cy="569913"/>
          </a:xfrm>
        </p:grpSpPr>
        <p:grpSp>
          <p:nvGrpSpPr>
            <p:cNvPr id="12" name="Group 33"/>
            <p:cNvGrpSpPr>
              <a:grpSpLocks/>
            </p:cNvGrpSpPr>
            <p:nvPr/>
          </p:nvGrpSpPr>
          <p:grpSpPr bwMode="auto">
            <a:xfrm>
              <a:off x="2146300" y="2165350"/>
              <a:ext cx="550863" cy="569913"/>
              <a:chOff x="480" y="1200"/>
              <a:chExt cx="1042" cy="1019"/>
            </a:xfrm>
          </p:grpSpPr>
          <p:pic>
            <p:nvPicPr>
              <p:cNvPr id="1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p:nvGrpSpPr>
        <p:grpSpPr>
          <a:xfrm>
            <a:off x="503429" y="3657157"/>
            <a:ext cx="385604" cy="398939"/>
            <a:chOff x="2146300" y="2165350"/>
            <a:chExt cx="550863" cy="569913"/>
          </a:xfrm>
        </p:grpSpPr>
        <p:grpSp>
          <p:nvGrpSpPr>
            <p:cNvPr id="17" name="Group 33"/>
            <p:cNvGrpSpPr>
              <a:grpSpLocks/>
            </p:cNvGrpSpPr>
            <p:nvPr/>
          </p:nvGrpSpPr>
          <p:grpSpPr bwMode="auto">
            <a:xfrm>
              <a:off x="2146300" y="2165350"/>
              <a:ext cx="550863" cy="569913"/>
              <a:chOff x="480" y="1200"/>
              <a:chExt cx="1042" cy="1019"/>
            </a:xfrm>
          </p:grpSpPr>
          <p:pic>
            <p:nvPicPr>
              <p:cNvPr id="1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p:cNvGrpSpPr/>
          <p:nvPr/>
        </p:nvGrpSpPr>
        <p:grpSpPr>
          <a:xfrm>
            <a:off x="511398" y="4725144"/>
            <a:ext cx="385604" cy="398939"/>
            <a:chOff x="2146300" y="2165350"/>
            <a:chExt cx="550863" cy="569913"/>
          </a:xfrm>
        </p:grpSpPr>
        <p:grpSp>
          <p:nvGrpSpPr>
            <p:cNvPr id="22" name="Group 33"/>
            <p:cNvGrpSpPr>
              <a:grpSpLocks/>
            </p:cNvGrpSpPr>
            <p:nvPr/>
          </p:nvGrpSpPr>
          <p:grpSpPr bwMode="auto">
            <a:xfrm>
              <a:off x="2146300" y="2165350"/>
              <a:ext cx="550863" cy="569913"/>
              <a:chOff x="480" y="1200"/>
              <a:chExt cx="1042" cy="1019"/>
            </a:xfrm>
          </p:grpSpPr>
          <p:pic>
            <p:nvPicPr>
              <p:cNvPr id="2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 name="Group 25"/>
          <p:cNvGrpSpPr/>
          <p:nvPr/>
        </p:nvGrpSpPr>
        <p:grpSpPr>
          <a:xfrm>
            <a:off x="488848" y="5858838"/>
            <a:ext cx="385604" cy="398939"/>
            <a:chOff x="2146300" y="2165350"/>
            <a:chExt cx="550863" cy="569913"/>
          </a:xfrm>
        </p:grpSpPr>
        <p:grpSp>
          <p:nvGrpSpPr>
            <p:cNvPr id="27" name="Group 33"/>
            <p:cNvGrpSpPr>
              <a:grpSpLocks/>
            </p:cNvGrpSpPr>
            <p:nvPr/>
          </p:nvGrpSpPr>
          <p:grpSpPr bwMode="auto">
            <a:xfrm>
              <a:off x="2146300" y="2165350"/>
              <a:ext cx="550863" cy="569913"/>
              <a:chOff x="480" y="1200"/>
              <a:chExt cx="1042" cy="1019"/>
            </a:xfrm>
          </p:grpSpPr>
          <p:pic>
            <p:nvPicPr>
              <p:cNvPr id="2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3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61" name="TextBox 60"/>
          <p:cNvSpPr txBox="1"/>
          <p:nvPr/>
        </p:nvSpPr>
        <p:spPr>
          <a:xfrm>
            <a:off x="867833" y="2420888"/>
            <a:ext cx="8073778" cy="646331"/>
          </a:xfrm>
          <a:prstGeom prst="rect">
            <a:avLst/>
          </a:prstGeom>
          <a:noFill/>
        </p:spPr>
        <p:txBody>
          <a:bodyPr wrap="square" rtlCol="0">
            <a:spAutoFit/>
          </a:bodyPr>
          <a:lstStyle>
            <a:defPPr>
              <a:defRPr lang="en-US"/>
            </a:defPPr>
            <a:lvl1pPr>
              <a:defRPr>
                <a:latin typeface="Calibri" panose="020F0502020204030204" pitchFamily="34" charset="0"/>
              </a:defRPr>
            </a:lvl1pPr>
          </a:lstStyle>
          <a:p>
            <a:pPr algn="l"/>
            <a:r>
              <a:rPr lang="tr-TR" dirty="0" err="1" smtClean="0"/>
              <a:t>Deviations</a:t>
            </a:r>
            <a:r>
              <a:rPr lang="tr-TR" dirty="0" smtClean="0"/>
              <a:t> </a:t>
            </a:r>
            <a:r>
              <a:rPr lang="tr-TR" dirty="0" err="1" smtClean="0"/>
              <a:t>from</a:t>
            </a:r>
            <a:r>
              <a:rPr lang="tr-TR" dirty="0" smtClean="0"/>
              <a:t> </a:t>
            </a:r>
            <a:r>
              <a:rPr lang="tr-TR" dirty="0" err="1" smtClean="0"/>
              <a:t>monthly</a:t>
            </a:r>
            <a:r>
              <a:rPr lang="tr-TR" dirty="0" smtClean="0"/>
              <a:t> program </a:t>
            </a:r>
            <a:r>
              <a:rPr lang="tr-TR" dirty="0" err="1" smtClean="0"/>
              <a:t>are</a:t>
            </a:r>
            <a:r>
              <a:rPr lang="tr-TR" dirty="0" smtClean="0"/>
              <a:t> </a:t>
            </a:r>
            <a:r>
              <a:rPr lang="tr-TR" dirty="0" err="1" smtClean="0"/>
              <a:t>examined</a:t>
            </a:r>
            <a:r>
              <a:rPr lang="tr-TR" dirty="0" smtClean="0"/>
              <a:t> at </a:t>
            </a:r>
            <a:r>
              <a:rPr lang="tr-TR" dirty="0" err="1" smtClean="0"/>
              <a:t>the</a:t>
            </a:r>
            <a:r>
              <a:rPr lang="tr-TR" dirty="0" smtClean="0"/>
              <a:t> </a:t>
            </a:r>
            <a:r>
              <a:rPr lang="tr-TR" dirty="0" err="1" smtClean="0"/>
              <a:t>meeting</a:t>
            </a:r>
            <a:r>
              <a:rPr lang="tr-TR" dirty="0" smtClean="0"/>
              <a:t> </a:t>
            </a:r>
            <a:r>
              <a:rPr lang="tr-TR" dirty="0" err="1" smtClean="0"/>
              <a:t>with</a:t>
            </a:r>
            <a:r>
              <a:rPr lang="tr-TR" dirty="0" smtClean="0"/>
              <a:t>  DG </a:t>
            </a:r>
            <a:r>
              <a:rPr lang="tr-TR" dirty="0" err="1" smtClean="0"/>
              <a:t>and</a:t>
            </a:r>
            <a:r>
              <a:rPr lang="tr-TR" dirty="0" smtClean="0"/>
              <a:t> </a:t>
            </a:r>
            <a:r>
              <a:rPr lang="tr-TR" dirty="0" err="1" smtClean="0"/>
              <a:t>Undersecretary</a:t>
            </a:r>
            <a:r>
              <a:rPr lang="tr-TR" dirty="0" smtClean="0"/>
              <a:t>  </a:t>
            </a:r>
            <a:endParaRPr lang="tr-TR" dirty="0"/>
          </a:p>
        </p:txBody>
      </p:sp>
      <p:sp>
        <p:nvSpPr>
          <p:cNvPr id="62" name="TextBox 61"/>
          <p:cNvSpPr txBox="1"/>
          <p:nvPr/>
        </p:nvSpPr>
        <p:spPr>
          <a:xfrm>
            <a:off x="897002" y="3573016"/>
            <a:ext cx="8237411" cy="646331"/>
          </a:xfrm>
          <a:prstGeom prst="rect">
            <a:avLst/>
          </a:prstGeom>
          <a:noFill/>
        </p:spPr>
        <p:txBody>
          <a:bodyPr wrap="square" rtlCol="0">
            <a:spAutoFit/>
          </a:bodyPr>
          <a:lstStyle/>
          <a:p>
            <a:pPr algn="l"/>
            <a:r>
              <a:rPr lang="tr-TR" dirty="0" err="1" smtClean="0">
                <a:latin typeface="Calibri" panose="020F0502020204030204" pitchFamily="34" charset="0"/>
              </a:rPr>
              <a:t>Monthly</a:t>
            </a:r>
            <a:r>
              <a:rPr lang="tr-TR" dirty="0" smtClean="0">
                <a:latin typeface="Calibri" panose="020F0502020204030204" pitchFamily="34" charset="0"/>
              </a:rPr>
              <a:t> </a:t>
            </a:r>
            <a:r>
              <a:rPr lang="tr-TR" dirty="0" err="1" smtClean="0">
                <a:latin typeface="Calibri" panose="020F0502020204030204" pitchFamily="34" charset="0"/>
              </a:rPr>
              <a:t>cash</a:t>
            </a:r>
            <a:r>
              <a:rPr lang="tr-TR" dirty="0" smtClean="0">
                <a:latin typeface="Calibri" panose="020F0502020204030204" pitchFamily="34" charset="0"/>
              </a:rPr>
              <a:t> </a:t>
            </a:r>
            <a:r>
              <a:rPr lang="tr-TR" dirty="0" err="1" smtClean="0">
                <a:latin typeface="Calibri" panose="020F0502020204030204" pitchFamily="34" charset="0"/>
              </a:rPr>
              <a:t>realizations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shared</a:t>
            </a:r>
            <a:r>
              <a:rPr lang="tr-TR" dirty="0" smtClean="0">
                <a:latin typeface="Calibri" panose="020F0502020204030204" pitchFamily="34" charset="0"/>
              </a:rPr>
              <a:t> </a:t>
            </a:r>
            <a:r>
              <a:rPr lang="tr-TR" dirty="0" err="1" smtClean="0">
                <a:latin typeface="Calibri" panose="020F0502020204030204" pitchFamily="34" charset="0"/>
              </a:rPr>
              <a:t>with</a:t>
            </a:r>
            <a:r>
              <a:rPr lang="tr-TR" dirty="0" smtClean="0">
                <a:latin typeface="Calibri" panose="020F0502020204030204" pitchFamily="34" charset="0"/>
              </a:rPr>
              <a:t> </a:t>
            </a:r>
            <a:r>
              <a:rPr lang="tr-TR" dirty="0" err="1" smtClean="0">
                <a:latin typeface="Calibri" panose="020F0502020204030204" pitchFamily="34" charset="0"/>
              </a:rPr>
              <a:t>public</a:t>
            </a:r>
            <a:r>
              <a:rPr lang="tr-TR" dirty="0" smtClean="0">
                <a:latin typeface="Calibri" panose="020F0502020204030204" pitchFamily="34" charset="0"/>
              </a:rPr>
              <a:t> </a:t>
            </a:r>
            <a:r>
              <a:rPr lang="tr-TR" dirty="0" err="1" smtClean="0">
                <a:latin typeface="Calibri" panose="020F0502020204030204" pitchFamily="34" charset="0"/>
              </a:rPr>
              <a:t>through</a:t>
            </a:r>
            <a:r>
              <a:rPr lang="tr-TR" dirty="0" smtClean="0">
                <a:latin typeface="Calibri" panose="020F0502020204030204" pitchFamily="34" charset="0"/>
              </a:rPr>
              <a:t> </a:t>
            </a:r>
            <a:r>
              <a:rPr lang="tr-TR" dirty="0" err="1" smtClean="0">
                <a:latin typeface="Calibri" panose="020F0502020204030204" pitchFamily="34" charset="0"/>
              </a:rPr>
              <a:t>Treasury’s</a:t>
            </a:r>
            <a:r>
              <a:rPr lang="tr-TR" dirty="0" smtClean="0">
                <a:latin typeface="Calibri" panose="020F0502020204030204" pitchFamily="34" charset="0"/>
              </a:rPr>
              <a:t> </a:t>
            </a:r>
            <a:r>
              <a:rPr lang="tr-TR" dirty="0" err="1" smtClean="0">
                <a:latin typeface="Calibri" panose="020F0502020204030204" pitchFamily="34" charset="0"/>
              </a:rPr>
              <a:t>website</a:t>
            </a:r>
            <a:r>
              <a:rPr lang="tr-TR" dirty="0" smtClean="0">
                <a:latin typeface="Calibri" panose="020F0502020204030204" pitchFamily="34" charset="0"/>
              </a:rPr>
              <a:t> on a </a:t>
            </a:r>
            <a:r>
              <a:rPr lang="tr-TR" dirty="0" err="1" smtClean="0">
                <a:latin typeface="Calibri" panose="020F0502020204030204" pitchFamily="34" charset="0"/>
              </a:rPr>
              <a:t>monthly</a:t>
            </a:r>
            <a:r>
              <a:rPr lang="tr-TR" dirty="0" smtClean="0">
                <a:latin typeface="Calibri" panose="020F0502020204030204" pitchFamily="34" charset="0"/>
              </a:rPr>
              <a:t> </a:t>
            </a:r>
            <a:r>
              <a:rPr lang="tr-TR" dirty="0" err="1" smtClean="0">
                <a:latin typeface="Calibri" panose="020F0502020204030204" pitchFamily="34" charset="0"/>
              </a:rPr>
              <a:t>basis</a:t>
            </a:r>
            <a:endParaRPr lang="tr-TR" sz="1400" dirty="0">
              <a:latin typeface="Calibri" panose="020F0502020204030204" pitchFamily="34" charset="0"/>
            </a:endParaRPr>
          </a:p>
        </p:txBody>
      </p:sp>
      <p:sp>
        <p:nvSpPr>
          <p:cNvPr id="63" name="TextBox 62"/>
          <p:cNvSpPr txBox="1"/>
          <p:nvPr/>
        </p:nvSpPr>
        <p:spPr>
          <a:xfrm>
            <a:off x="921885" y="4509120"/>
            <a:ext cx="8237411" cy="923330"/>
          </a:xfrm>
          <a:prstGeom prst="rect">
            <a:avLst/>
          </a:prstGeom>
          <a:noFill/>
        </p:spPr>
        <p:txBody>
          <a:bodyPr wrap="square" rtlCol="0">
            <a:spAutoFit/>
          </a:bodyPr>
          <a:lstStyle/>
          <a:p>
            <a:pPr algn="l"/>
            <a:r>
              <a:rPr lang="tr-TR" dirty="0" err="1" smtClean="0">
                <a:latin typeface="Calibri" panose="020F0502020204030204" pitchFamily="34" charset="0"/>
              </a:rPr>
              <a:t>CMD’s</a:t>
            </a:r>
            <a:r>
              <a:rPr lang="tr-TR" dirty="0" smtClean="0">
                <a:latin typeface="Calibri" panose="020F0502020204030204" pitchFamily="34" charset="0"/>
              </a:rPr>
              <a:t> </a:t>
            </a:r>
            <a:r>
              <a:rPr lang="tr-TR" dirty="0" err="1" smtClean="0">
                <a:latin typeface="Calibri" panose="020F0502020204030204" pitchFamily="34" charset="0"/>
              </a:rPr>
              <a:t>KPIs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defined</a:t>
            </a:r>
            <a:r>
              <a:rPr lang="tr-TR" dirty="0" smtClean="0">
                <a:latin typeface="Calibri" panose="020F0502020204030204" pitchFamily="34" charset="0"/>
              </a:rPr>
              <a:t> as </a:t>
            </a:r>
            <a:r>
              <a:rPr lang="tr-TR" dirty="0" err="1" smtClean="0">
                <a:latin typeface="Calibri" panose="020F0502020204030204" pitchFamily="34" charset="0"/>
              </a:rPr>
              <a:t>the</a:t>
            </a:r>
            <a:r>
              <a:rPr lang="tr-TR" dirty="0" smtClean="0">
                <a:latin typeface="Calibri" panose="020F0502020204030204" pitchFamily="34" charset="0"/>
              </a:rPr>
              <a:t> </a:t>
            </a:r>
            <a:r>
              <a:rPr lang="tr-TR" dirty="0" err="1" smtClean="0">
                <a:latin typeface="Calibri" panose="020F0502020204030204" pitchFamily="34" charset="0"/>
              </a:rPr>
              <a:t>average</a:t>
            </a:r>
            <a:r>
              <a:rPr lang="tr-TR" dirty="0" smtClean="0">
                <a:latin typeface="Calibri" panose="020F0502020204030204" pitchFamily="34" charset="0"/>
              </a:rPr>
              <a:t> </a:t>
            </a:r>
            <a:r>
              <a:rPr lang="tr-TR" dirty="0" err="1" smtClean="0">
                <a:latin typeface="Calibri" panose="020F0502020204030204" pitchFamily="34" charset="0"/>
              </a:rPr>
              <a:t>monthly</a:t>
            </a:r>
            <a:r>
              <a:rPr lang="tr-TR" dirty="0" smtClean="0">
                <a:latin typeface="Calibri" panose="020F0502020204030204" pitchFamily="34" charset="0"/>
              </a:rPr>
              <a:t> </a:t>
            </a:r>
            <a:r>
              <a:rPr lang="tr-TR" dirty="0" err="1" smtClean="0">
                <a:latin typeface="Calibri" panose="020F0502020204030204" pitchFamily="34" charset="0"/>
              </a:rPr>
              <a:t>deviation</a:t>
            </a:r>
            <a:r>
              <a:rPr lang="tr-TR" dirty="0" smtClean="0">
                <a:latin typeface="Calibri" panose="020F0502020204030204" pitchFamily="34" charset="0"/>
              </a:rPr>
              <a:t> in </a:t>
            </a:r>
            <a:r>
              <a:rPr lang="tr-TR" dirty="0" err="1" smtClean="0">
                <a:latin typeface="Calibri" panose="020F0502020204030204" pitchFamily="34" charset="0"/>
              </a:rPr>
              <a:t>the</a:t>
            </a:r>
            <a:r>
              <a:rPr lang="tr-TR" dirty="0" smtClean="0">
                <a:latin typeface="Calibri" panose="020F0502020204030204" pitchFamily="34" charset="0"/>
              </a:rPr>
              <a:t> total </a:t>
            </a:r>
            <a:r>
              <a:rPr lang="tr-TR" dirty="0" err="1" smtClean="0">
                <a:latin typeface="Calibri" panose="020F0502020204030204" pitchFamily="34" charset="0"/>
              </a:rPr>
              <a:t>revenues</a:t>
            </a:r>
            <a:r>
              <a:rPr lang="tr-TR" dirty="0" smtClean="0">
                <a:latin typeface="Calibri" panose="020F0502020204030204" pitchFamily="34" charset="0"/>
              </a:rPr>
              <a:t> </a:t>
            </a:r>
            <a:r>
              <a:rPr lang="tr-TR" dirty="0" err="1" smtClean="0">
                <a:latin typeface="Calibri" panose="020F0502020204030204" pitchFamily="34" charset="0"/>
              </a:rPr>
              <a:t>and</a:t>
            </a:r>
            <a:r>
              <a:rPr lang="tr-TR" dirty="0" smtClean="0">
                <a:latin typeface="Calibri" panose="020F0502020204030204" pitchFamily="34" charset="0"/>
              </a:rPr>
              <a:t> </a:t>
            </a:r>
            <a:r>
              <a:rPr lang="tr-TR" dirty="0" err="1" smtClean="0">
                <a:latin typeface="Calibri" panose="020F0502020204030204" pitchFamily="34" charset="0"/>
              </a:rPr>
              <a:t>expenditures</a:t>
            </a:r>
            <a:r>
              <a:rPr lang="tr-TR" dirty="0" smtClean="0">
                <a:latin typeface="Calibri" panose="020F0502020204030204" pitchFamily="34" charset="0"/>
              </a:rPr>
              <a:t>  </a:t>
            </a:r>
            <a:r>
              <a:rPr lang="tr-TR" dirty="0" err="1" smtClean="0">
                <a:latin typeface="Calibri" panose="020F0502020204030204" pitchFamily="34" charset="0"/>
              </a:rPr>
              <a:t>and</a:t>
            </a:r>
            <a:r>
              <a:rPr lang="tr-TR" dirty="0" smtClean="0">
                <a:latin typeface="Calibri" panose="020F0502020204030204" pitchFamily="34" charset="0"/>
              </a:rPr>
              <a:t> CMD is </a:t>
            </a:r>
            <a:r>
              <a:rPr lang="tr-TR" dirty="0" err="1" smtClean="0">
                <a:latin typeface="Calibri" panose="020F0502020204030204" pitchFamily="34" charset="0"/>
              </a:rPr>
              <a:t>subject</a:t>
            </a:r>
            <a:r>
              <a:rPr lang="tr-TR" dirty="0" smtClean="0">
                <a:latin typeface="Calibri" panose="020F0502020204030204" pitchFamily="34" charset="0"/>
              </a:rPr>
              <a:t> </a:t>
            </a:r>
            <a:r>
              <a:rPr lang="tr-TR" dirty="0" err="1" smtClean="0">
                <a:latin typeface="Calibri" panose="020F0502020204030204" pitchFamily="34" charset="0"/>
              </a:rPr>
              <a:t>to</a:t>
            </a:r>
            <a:r>
              <a:rPr lang="tr-TR" dirty="0" smtClean="0">
                <a:latin typeface="Calibri" panose="020F0502020204030204" pitchFamily="34" charset="0"/>
              </a:rPr>
              <a:t> </a:t>
            </a:r>
            <a:r>
              <a:rPr lang="tr-TR" dirty="0" err="1" smtClean="0">
                <a:latin typeface="Calibri" panose="020F0502020204030204" pitchFamily="34" charset="0"/>
              </a:rPr>
              <a:t>Turkish</a:t>
            </a:r>
            <a:r>
              <a:rPr lang="tr-TR" dirty="0" smtClean="0">
                <a:latin typeface="Calibri" panose="020F0502020204030204" pitchFamily="34" charset="0"/>
              </a:rPr>
              <a:t> Court of  </a:t>
            </a:r>
            <a:r>
              <a:rPr lang="tr-TR" dirty="0" err="1" smtClean="0">
                <a:latin typeface="Calibri" panose="020F0502020204030204" pitchFamily="34" charset="0"/>
              </a:rPr>
              <a:t>Acccounts’s</a:t>
            </a:r>
            <a:r>
              <a:rPr lang="tr-TR" dirty="0" smtClean="0">
                <a:latin typeface="Calibri" panose="020F0502020204030204" pitchFamily="34" charset="0"/>
              </a:rPr>
              <a:t> </a:t>
            </a:r>
            <a:r>
              <a:rPr lang="tr-TR" dirty="0" err="1" smtClean="0">
                <a:latin typeface="Calibri" panose="020F0502020204030204" pitchFamily="34" charset="0"/>
              </a:rPr>
              <a:t>audits</a:t>
            </a:r>
            <a:r>
              <a:rPr lang="tr-TR" dirty="0" smtClean="0">
                <a:latin typeface="Calibri" panose="020F0502020204030204" pitchFamily="34" charset="0"/>
              </a:rPr>
              <a:t> </a:t>
            </a:r>
            <a:r>
              <a:rPr lang="tr-TR" dirty="0" err="1" smtClean="0">
                <a:latin typeface="Calibri" panose="020F0502020204030204" pitchFamily="34" charset="0"/>
              </a:rPr>
              <a:t>and</a:t>
            </a:r>
            <a:r>
              <a:rPr lang="tr-TR" dirty="0" smtClean="0">
                <a:latin typeface="Calibri" panose="020F0502020204030204" pitchFamily="34" charset="0"/>
              </a:rPr>
              <a:t> </a:t>
            </a:r>
            <a:r>
              <a:rPr lang="tr-TR" dirty="0" err="1" smtClean="0">
                <a:latin typeface="Calibri" panose="020F0502020204030204" pitchFamily="34" charset="0"/>
              </a:rPr>
              <a:t>accountable</a:t>
            </a:r>
            <a:r>
              <a:rPr lang="tr-TR" dirty="0" smtClean="0">
                <a:latin typeface="Calibri" panose="020F0502020204030204" pitchFamily="34" charset="0"/>
              </a:rPr>
              <a:t> </a:t>
            </a:r>
            <a:r>
              <a:rPr lang="tr-TR" dirty="0" err="1" smtClean="0">
                <a:latin typeface="Calibri" panose="020F0502020204030204" pitchFamily="34" charset="0"/>
              </a:rPr>
              <a:t>for</a:t>
            </a:r>
            <a:r>
              <a:rPr lang="tr-TR" dirty="0" smtClean="0">
                <a:latin typeface="Calibri" panose="020F0502020204030204" pitchFamily="34" charset="0"/>
              </a:rPr>
              <a:t> </a:t>
            </a:r>
            <a:r>
              <a:rPr lang="tr-TR" dirty="0" err="1" smtClean="0">
                <a:latin typeface="Calibri" panose="020F0502020204030204" pitchFamily="34" charset="0"/>
              </a:rPr>
              <a:t>these</a:t>
            </a:r>
            <a:r>
              <a:rPr lang="tr-TR" dirty="0" smtClean="0">
                <a:latin typeface="Calibri" panose="020F0502020204030204" pitchFamily="34" charset="0"/>
              </a:rPr>
              <a:t> </a:t>
            </a:r>
            <a:r>
              <a:rPr lang="tr-TR" dirty="0" err="1" smtClean="0">
                <a:latin typeface="Calibri" panose="020F0502020204030204" pitchFamily="34" charset="0"/>
              </a:rPr>
              <a:t>KPIs</a:t>
            </a:r>
            <a:endParaRPr lang="tr-TR" dirty="0" smtClean="0">
              <a:latin typeface="Calibri" panose="020F0502020204030204" pitchFamily="34" charset="0"/>
            </a:endParaRPr>
          </a:p>
        </p:txBody>
      </p:sp>
      <p:sp>
        <p:nvSpPr>
          <p:cNvPr id="64" name="TextBox 63"/>
          <p:cNvSpPr txBox="1"/>
          <p:nvPr/>
        </p:nvSpPr>
        <p:spPr>
          <a:xfrm>
            <a:off x="871862" y="5733256"/>
            <a:ext cx="8237411" cy="646331"/>
          </a:xfrm>
          <a:prstGeom prst="rect">
            <a:avLst/>
          </a:prstGeom>
          <a:noFill/>
        </p:spPr>
        <p:txBody>
          <a:bodyPr wrap="square" rtlCol="0">
            <a:spAutoFit/>
          </a:bodyPr>
          <a:lstStyle/>
          <a:p>
            <a:pPr algn="l"/>
            <a:r>
              <a:rPr lang="tr-TR" dirty="0" err="1">
                <a:latin typeface="Calibri" panose="020F0502020204030204" pitchFamily="34" charset="0"/>
              </a:rPr>
              <a:t>S</a:t>
            </a:r>
            <a:r>
              <a:rPr lang="tr-TR" dirty="0" err="1" smtClean="0">
                <a:latin typeface="Calibri" panose="020F0502020204030204" pitchFamily="34" charset="0"/>
              </a:rPr>
              <a:t>pending</a:t>
            </a:r>
            <a:r>
              <a:rPr lang="tr-TR" dirty="0" smtClean="0">
                <a:latin typeface="Calibri" panose="020F0502020204030204" pitchFamily="34" charset="0"/>
              </a:rPr>
              <a:t> </a:t>
            </a:r>
            <a:r>
              <a:rPr lang="tr-TR" dirty="0" err="1" smtClean="0">
                <a:latin typeface="Calibri" panose="020F0502020204030204" pitchFamily="34" charset="0"/>
              </a:rPr>
              <a:t>units</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evaluated</a:t>
            </a:r>
            <a:r>
              <a:rPr lang="tr-TR" dirty="0" smtClean="0">
                <a:latin typeface="Calibri" panose="020F0502020204030204" pitchFamily="34" charset="0"/>
              </a:rPr>
              <a:t> </a:t>
            </a:r>
            <a:r>
              <a:rPr lang="tr-TR" dirty="0" err="1" smtClean="0">
                <a:latin typeface="Calibri" panose="020F0502020204030204" pitchFamily="34" charset="0"/>
              </a:rPr>
              <a:t>and</a:t>
            </a:r>
            <a:r>
              <a:rPr lang="tr-TR" dirty="0" smtClean="0">
                <a:latin typeface="Calibri" panose="020F0502020204030204" pitchFamily="34" charset="0"/>
              </a:rPr>
              <a:t> </a:t>
            </a:r>
            <a:r>
              <a:rPr lang="tr-TR" dirty="0" err="1" smtClean="0">
                <a:latin typeface="Calibri" panose="020F0502020204030204" pitchFamily="34" charset="0"/>
              </a:rPr>
              <a:t>ranked</a:t>
            </a:r>
            <a:r>
              <a:rPr lang="tr-TR" dirty="0" smtClean="0">
                <a:latin typeface="Calibri" panose="020F0502020204030204" pitchFamily="34" charset="0"/>
              </a:rPr>
              <a:t> </a:t>
            </a:r>
            <a:r>
              <a:rPr lang="tr-TR" dirty="0" err="1" smtClean="0">
                <a:latin typeface="Calibri" panose="020F0502020204030204" pitchFamily="34" charset="0"/>
              </a:rPr>
              <a:t>according</a:t>
            </a:r>
            <a:r>
              <a:rPr lang="tr-TR" dirty="0" smtClean="0">
                <a:latin typeface="Calibri" panose="020F0502020204030204" pitchFamily="34" charset="0"/>
              </a:rPr>
              <a:t> </a:t>
            </a:r>
            <a:r>
              <a:rPr lang="tr-TR" dirty="0" err="1" smtClean="0">
                <a:latin typeface="Calibri" panose="020F0502020204030204" pitchFamily="34" charset="0"/>
              </a:rPr>
              <a:t>to</a:t>
            </a:r>
            <a:r>
              <a:rPr lang="tr-TR" dirty="0" smtClean="0">
                <a:latin typeface="Calibri" panose="020F0502020204030204" pitchFamily="34" charset="0"/>
              </a:rPr>
              <a:t> </a:t>
            </a:r>
            <a:r>
              <a:rPr lang="tr-TR" dirty="0" err="1" smtClean="0">
                <a:latin typeface="Calibri" panose="020F0502020204030204" pitchFamily="34" charset="0"/>
              </a:rPr>
              <a:t>their</a:t>
            </a:r>
            <a:r>
              <a:rPr lang="tr-TR" dirty="0" smtClean="0">
                <a:latin typeface="Calibri" panose="020F0502020204030204" pitchFamily="34" charset="0"/>
              </a:rPr>
              <a:t> </a:t>
            </a:r>
            <a:r>
              <a:rPr lang="tr-TR" dirty="0" err="1" smtClean="0">
                <a:latin typeface="Calibri" panose="020F0502020204030204" pitchFamily="34" charset="0"/>
              </a:rPr>
              <a:t>spending</a:t>
            </a:r>
            <a:r>
              <a:rPr lang="tr-TR" dirty="0" smtClean="0">
                <a:latin typeface="Calibri" panose="020F0502020204030204" pitchFamily="34" charset="0"/>
              </a:rPr>
              <a:t> </a:t>
            </a:r>
            <a:r>
              <a:rPr lang="tr-TR" dirty="0" err="1" smtClean="0">
                <a:latin typeface="Calibri" panose="020F0502020204030204" pitchFamily="34" charset="0"/>
              </a:rPr>
              <a:t>performance</a:t>
            </a:r>
            <a:r>
              <a:rPr lang="tr-TR" dirty="0" smtClean="0">
                <a:latin typeface="Calibri" panose="020F0502020204030204" pitchFamily="34" charset="0"/>
              </a:rPr>
              <a:t> on a </a:t>
            </a:r>
            <a:r>
              <a:rPr lang="tr-TR" dirty="0" err="1" smtClean="0">
                <a:latin typeface="Calibri" panose="020F0502020204030204" pitchFamily="34" charset="0"/>
              </a:rPr>
              <a:t>monthly</a:t>
            </a:r>
            <a:r>
              <a:rPr lang="tr-TR" dirty="0" smtClean="0">
                <a:latin typeface="Calibri" panose="020F0502020204030204" pitchFamily="34" charset="0"/>
              </a:rPr>
              <a:t> </a:t>
            </a:r>
            <a:r>
              <a:rPr lang="tr-TR" dirty="0" err="1" smtClean="0">
                <a:latin typeface="Calibri" panose="020F0502020204030204" pitchFamily="34" charset="0"/>
              </a:rPr>
              <a:t>basis</a:t>
            </a:r>
            <a:r>
              <a:rPr lang="tr-TR" dirty="0" smtClean="0">
                <a:latin typeface="Calibri" panose="020F0502020204030204" pitchFamily="34" charset="0"/>
              </a:rPr>
              <a:t> </a:t>
            </a:r>
            <a:r>
              <a:rPr lang="tr-TR" dirty="0" err="1" smtClean="0">
                <a:latin typeface="Calibri" panose="020F0502020204030204" pitchFamily="34" charset="0"/>
              </a:rPr>
              <a:t>and</a:t>
            </a:r>
            <a:r>
              <a:rPr lang="tr-TR" dirty="0" smtClean="0">
                <a:latin typeface="Calibri" panose="020F0502020204030204" pitchFamily="34" charset="0"/>
              </a:rPr>
              <a:t> </a:t>
            </a:r>
            <a:r>
              <a:rPr lang="tr-TR" dirty="0" err="1" smtClean="0">
                <a:latin typeface="Calibri" panose="020F0502020204030204" pitchFamily="34" charset="0"/>
              </a:rPr>
              <a:t>they</a:t>
            </a:r>
            <a:r>
              <a:rPr lang="tr-TR" dirty="0" smtClean="0">
                <a:latin typeface="Calibri" panose="020F0502020204030204" pitchFamily="34" charset="0"/>
              </a:rPr>
              <a:t> </a:t>
            </a:r>
            <a:r>
              <a:rPr lang="tr-TR" dirty="0" err="1" smtClean="0">
                <a:latin typeface="Calibri" panose="020F0502020204030204" pitchFamily="34" charset="0"/>
              </a:rPr>
              <a:t>are</a:t>
            </a:r>
            <a:r>
              <a:rPr lang="tr-TR" dirty="0" smtClean="0">
                <a:latin typeface="Calibri" panose="020F0502020204030204" pitchFamily="34" charset="0"/>
              </a:rPr>
              <a:t> </a:t>
            </a:r>
            <a:r>
              <a:rPr lang="tr-TR" dirty="0" err="1" smtClean="0">
                <a:latin typeface="Calibri" panose="020F0502020204030204" pitchFamily="34" charset="0"/>
              </a:rPr>
              <a:t>regularly</a:t>
            </a:r>
            <a:r>
              <a:rPr lang="tr-TR" dirty="0" smtClean="0">
                <a:latin typeface="Calibri" panose="020F0502020204030204" pitchFamily="34" charset="0"/>
              </a:rPr>
              <a:t> </a:t>
            </a:r>
            <a:r>
              <a:rPr lang="tr-TR" dirty="0" err="1" smtClean="0">
                <a:latin typeface="Calibri" panose="020F0502020204030204" pitchFamily="34" charset="0"/>
              </a:rPr>
              <a:t>informed</a:t>
            </a:r>
            <a:r>
              <a:rPr lang="tr-TR" dirty="0" smtClean="0">
                <a:latin typeface="Calibri" panose="020F0502020204030204" pitchFamily="34" charset="0"/>
              </a:rPr>
              <a:t> </a:t>
            </a:r>
            <a:r>
              <a:rPr lang="tr-TR" dirty="0" err="1" smtClean="0">
                <a:latin typeface="Calibri" panose="020F0502020204030204" pitchFamily="34" charset="0"/>
              </a:rPr>
              <a:t>about</a:t>
            </a:r>
            <a:r>
              <a:rPr lang="tr-TR" dirty="0" smtClean="0">
                <a:latin typeface="Calibri" panose="020F0502020204030204" pitchFamily="34" charset="0"/>
              </a:rPr>
              <a:t> </a:t>
            </a:r>
            <a:r>
              <a:rPr lang="tr-TR" dirty="0" err="1" smtClean="0">
                <a:latin typeface="Calibri" panose="020F0502020204030204" pitchFamily="34" charset="0"/>
              </a:rPr>
              <a:t>their</a:t>
            </a:r>
            <a:r>
              <a:rPr lang="tr-TR" dirty="0" smtClean="0">
                <a:latin typeface="Calibri" panose="020F0502020204030204" pitchFamily="34" charset="0"/>
              </a:rPr>
              <a:t> </a:t>
            </a:r>
            <a:r>
              <a:rPr lang="tr-TR" dirty="0" err="1" smtClean="0">
                <a:latin typeface="Calibri" panose="020F0502020204030204" pitchFamily="34" charset="0"/>
              </a:rPr>
              <a:t>performance</a:t>
            </a:r>
            <a:endParaRPr lang="tr-TR" dirty="0">
              <a:latin typeface="Calibri" panose="020F0502020204030204" pitchFamily="34" charset="0"/>
            </a:endParaRPr>
          </a:p>
        </p:txBody>
      </p:sp>
    </p:spTree>
    <p:extLst>
      <p:ext uri="{BB962C8B-B14F-4D97-AF65-F5344CB8AC3E}">
        <p14:creationId xmlns:p14="http://schemas.microsoft.com/office/powerpoint/2010/main" val="3618421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677000"/>
            <a:ext cx="7416824" cy="1109732"/>
          </a:xfrm>
        </p:spPr>
        <p:txBody>
          <a:bodyPr/>
          <a:lstStyle/>
          <a:p>
            <a:r>
              <a:rPr lang="tr-TR" dirty="0" err="1" smtClean="0">
                <a:latin typeface="Calibri" panose="020F0502020204030204" pitchFamily="34" charset="0"/>
              </a:rPr>
              <a:t>ManagIng</a:t>
            </a:r>
            <a:r>
              <a:rPr lang="tr-TR" dirty="0" smtClean="0">
                <a:latin typeface="Calibri" panose="020F0502020204030204" pitchFamily="34" charset="0"/>
              </a:rPr>
              <a:t> CASH RESERVES </a:t>
            </a:r>
            <a:endParaRPr lang="tr-TR" dirty="0">
              <a:latin typeface="Calibri" panose="020F0502020204030204" pitchFamily="34" charset="0"/>
            </a:endParaRPr>
          </a:p>
        </p:txBody>
      </p:sp>
      <p:grpSp>
        <p:nvGrpSpPr>
          <p:cNvPr id="4" name="Group 3"/>
          <p:cNvGrpSpPr/>
          <p:nvPr/>
        </p:nvGrpSpPr>
        <p:grpSpPr>
          <a:xfrm>
            <a:off x="827584" y="2618252"/>
            <a:ext cx="826295" cy="854870"/>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7"/>
            <p:cNvSpPr txBox="1">
              <a:spLocks noChangeArrowheads="1"/>
            </p:cNvSpPr>
            <p:nvPr/>
          </p:nvSpPr>
          <p:spPr bwMode="gray">
            <a:xfrm>
              <a:off x="2205038" y="2193926"/>
              <a:ext cx="434975" cy="471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4000" b="1" dirty="0" smtClean="0">
                  <a:solidFill>
                    <a:srgbClr val="FFFFFF"/>
                  </a:solidFill>
                </a:rPr>
                <a:t>4</a:t>
              </a:r>
              <a:endParaRPr lang="en-US" altLang="tr-TR" sz="4000" b="1" dirty="0">
                <a:solidFill>
                  <a:srgbClr val="FFFFFF"/>
                </a:solidFill>
              </a:endParaRPr>
            </a:p>
          </p:txBody>
        </p:sp>
      </p:grpSp>
    </p:spTree>
    <p:extLst>
      <p:ext uri="{BB962C8B-B14F-4D97-AF65-F5344CB8AC3E}">
        <p14:creationId xmlns:p14="http://schemas.microsoft.com/office/powerpoint/2010/main" val="580475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990849" y="260648"/>
            <a:ext cx="7391400" cy="7493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altLang="tr-TR" dirty="0">
                <a:latin typeface="Calibri" panose="020F0502020204030204" pitchFamily="34" charset="0"/>
              </a:rPr>
              <a:t>Contents</a:t>
            </a:r>
            <a:endParaRPr lang="en-US" altLang="tr-TR" sz="3200" dirty="0">
              <a:latin typeface="Calibri" panose="020F0502020204030204" pitchFamily="34" charset="0"/>
            </a:endParaRPr>
          </a:p>
        </p:txBody>
      </p:sp>
      <p:cxnSp>
        <p:nvCxnSpPr>
          <p:cNvPr id="44" name="Straight Connector 43"/>
          <p:cNvCxnSpPr>
            <a:cxnSpLocks noChangeShapeType="1"/>
          </p:cNvCxnSpPr>
          <p:nvPr/>
        </p:nvCxnSpPr>
        <p:spPr bwMode="auto">
          <a:xfrm>
            <a:off x="398711" y="1923419"/>
            <a:ext cx="4800600" cy="1588"/>
          </a:xfrm>
          <a:prstGeom prst="line">
            <a:avLst/>
          </a:prstGeom>
          <a:noFill/>
          <a:ln w="9525" algn="ctr">
            <a:solidFill>
              <a:schemeClr val="accent1"/>
            </a:solidFill>
            <a:round/>
            <a:headEnd type="diamond" w="med" len="med"/>
            <a:tailEnd type="diamond" w="med" len="med"/>
          </a:ln>
          <a:extLst>
            <a:ext uri="{909E8E84-426E-40DD-AFC4-6F175D3DCCD1}">
              <a14:hiddenFill xmlns:a14="http://schemas.microsoft.com/office/drawing/2010/main">
                <a:noFill/>
              </a14:hiddenFill>
            </a:ext>
          </a:extLst>
        </p:spPr>
      </p:cxnSp>
      <p:sp>
        <p:nvSpPr>
          <p:cNvPr id="48" name="Text Box 45"/>
          <p:cNvSpPr txBox="1">
            <a:spLocks noChangeArrowheads="1"/>
          </p:cNvSpPr>
          <p:nvPr/>
        </p:nvSpPr>
        <p:spPr bwMode="auto">
          <a:xfrm>
            <a:off x="1144148" y="1288419"/>
            <a:ext cx="4075924"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r>
              <a:rPr lang="tr-TR" altLang="tr-TR" sz="2400" b="1" dirty="0" smtClean="0">
                <a:latin typeface="Corbel" pitchFamily="34" charset="0"/>
                <a:cs typeface="Arial" charset="0"/>
              </a:rPr>
              <a:t>Cash Management in General</a:t>
            </a:r>
            <a:endParaRPr lang="en-US" altLang="tr-TR" sz="2400" b="1" dirty="0" smtClean="0">
              <a:latin typeface="Corbel" pitchFamily="34" charset="0"/>
              <a:cs typeface="Arial" charset="0"/>
            </a:endParaRPr>
          </a:p>
        </p:txBody>
      </p:sp>
      <p:sp>
        <p:nvSpPr>
          <p:cNvPr id="2" name="Text Box 45"/>
          <p:cNvSpPr txBox="1">
            <a:spLocks noChangeArrowheads="1"/>
          </p:cNvSpPr>
          <p:nvPr/>
        </p:nvSpPr>
        <p:spPr bwMode="auto">
          <a:xfrm>
            <a:off x="1136444" y="2209085"/>
            <a:ext cx="3435556"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400" b="1" dirty="0" smtClean="0">
                <a:latin typeface="Corbel" pitchFamily="34" charset="0"/>
                <a:cs typeface="Arial" charset="0"/>
              </a:rPr>
              <a:t>Cash Planning </a:t>
            </a:r>
            <a:r>
              <a:rPr lang="tr-TR" altLang="tr-TR" sz="2400" b="1" dirty="0" err="1" smtClean="0">
                <a:latin typeface="Corbel" pitchFamily="34" charset="0"/>
                <a:cs typeface="Arial" charset="0"/>
              </a:rPr>
              <a:t>Processes</a:t>
            </a:r>
            <a:endParaRPr lang="en-US" altLang="tr-TR" sz="2400" b="1" dirty="0" smtClean="0">
              <a:latin typeface="Corbel" pitchFamily="34" charset="0"/>
              <a:cs typeface="Arial" charset="0"/>
            </a:endParaRPr>
          </a:p>
        </p:txBody>
      </p:sp>
      <p:cxnSp>
        <p:nvCxnSpPr>
          <p:cNvPr id="4" name="Straight Connector 43"/>
          <p:cNvCxnSpPr>
            <a:cxnSpLocks noChangeShapeType="1"/>
          </p:cNvCxnSpPr>
          <p:nvPr/>
        </p:nvCxnSpPr>
        <p:spPr bwMode="auto">
          <a:xfrm>
            <a:off x="398711" y="3795082"/>
            <a:ext cx="4800600" cy="1587"/>
          </a:xfrm>
          <a:prstGeom prst="line">
            <a:avLst/>
          </a:prstGeom>
          <a:noFill/>
          <a:ln w="9525" algn="ctr">
            <a:solidFill>
              <a:schemeClr val="hlink"/>
            </a:solidFill>
            <a:round/>
            <a:headEnd type="diamond" w="med" len="med"/>
            <a:tailEnd type="diamond" w="med" len="med"/>
          </a:ln>
          <a:extLst>
            <a:ext uri="{909E8E84-426E-40DD-AFC4-6F175D3DCCD1}">
              <a14:hiddenFill xmlns:a14="http://schemas.microsoft.com/office/drawing/2010/main">
                <a:noFill/>
              </a14:hiddenFill>
            </a:ext>
          </a:extLst>
        </p:spPr>
      </p:cxnSp>
      <p:sp>
        <p:nvSpPr>
          <p:cNvPr id="5" name="Text Box 45"/>
          <p:cNvSpPr txBox="1">
            <a:spLocks noChangeArrowheads="1"/>
          </p:cNvSpPr>
          <p:nvPr/>
        </p:nvSpPr>
        <p:spPr bwMode="auto">
          <a:xfrm>
            <a:off x="1125754" y="3107049"/>
            <a:ext cx="5678494"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r>
              <a:rPr lang="tr-TR" altLang="tr-TR" sz="2400" b="1" dirty="0" err="1" smtClean="0">
                <a:latin typeface="Corbel" pitchFamily="34" charset="0"/>
                <a:cs typeface="Arial" charset="0"/>
              </a:rPr>
              <a:t>Treasury</a:t>
            </a:r>
            <a:r>
              <a:rPr lang="tr-TR" altLang="tr-TR" sz="2400" b="1" dirty="0" smtClean="0">
                <a:latin typeface="Corbel" pitchFamily="34" charset="0"/>
                <a:cs typeface="Arial" charset="0"/>
              </a:rPr>
              <a:t> </a:t>
            </a:r>
            <a:r>
              <a:rPr lang="tr-TR" altLang="tr-TR" sz="2400" b="1" dirty="0" err="1">
                <a:latin typeface="Corbel" pitchFamily="34" charset="0"/>
                <a:cs typeface="Arial" charset="0"/>
              </a:rPr>
              <a:t>S</a:t>
            </a:r>
            <a:r>
              <a:rPr lang="tr-TR" altLang="tr-TR" sz="2400" b="1" dirty="0" err="1" smtClean="0">
                <a:latin typeface="Corbel" pitchFamily="34" charset="0"/>
                <a:cs typeface="Arial" charset="0"/>
              </a:rPr>
              <a:t>ingle</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Account</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and</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Monitoring</a:t>
            </a:r>
            <a:r>
              <a:rPr lang="tr-TR" altLang="tr-TR" sz="2400" b="1" dirty="0" smtClean="0">
                <a:latin typeface="Corbel" pitchFamily="34" charset="0"/>
                <a:cs typeface="Arial" charset="0"/>
              </a:rPr>
              <a:t> </a:t>
            </a:r>
            <a:endParaRPr lang="en-US" altLang="tr-TR" sz="2400" b="1" dirty="0" smtClean="0">
              <a:latin typeface="Corbel" pitchFamily="34" charset="0"/>
              <a:cs typeface="Arial" charset="0"/>
            </a:endParaRPr>
          </a:p>
        </p:txBody>
      </p:sp>
      <p:cxnSp>
        <p:nvCxnSpPr>
          <p:cNvPr id="10" name="Straight Connector 43"/>
          <p:cNvCxnSpPr>
            <a:cxnSpLocks noChangeShapeType="1"/>
          </p:cNvCxnSpPr>
          <p:nvPr/>
        </p:nvCxnSpPr>
        <p:spPr bwMode="auto">
          <a:xfrm>
            <a:off x="398711" y="2871157"/>
            <a:ext cx="4800600" cy="1587"/>
          </a:xfrm>
          <a:prstGeom prst="line">
            <a:avLst/>
          </a:prstGeom>
          <a:noFill/>
          <a:ln w="9525" algn="ctr">
            <a:solidFill>
              <a:schemeClr val="accent2"/>
            </a:solidFill>
            <a:round/>
            <a:headEnd type="diamond" w="med" len="med"/>
            <a:tailEnd type="diamond" w="med" len="med"/>
          </a:ln>
          <a:extLst>
            <a:ext uri="{909E8E84-426E-40DD-AFC4-6F175D3DCCD1}">
              <a14:hiddenFill xmlns:a14="http://schemas.microsoft.com/office/drawing/2010/main">
                <a:noFill/>
              </a14:hiddenFill>
            </a:ext>
          </a:extLst>
        </p:spPr>
      </p:cxnSp>
      <p:grpSp>
        <p:nvGrpSpPr>
          <p:cNvPr id="49167" name="Group 15"/>
          <p:cNvGrpSpPr>
            <a:grpSpLocks/>
          </p:cNvGrpSpPr>
          <p:nvPr/>
        </p:nvGrpSpPr>
        <p:grpSpPr bwMode="auto">
          <a:xfrm>
            <a:off x="408236" y="3131507"/>
            <a:ext cx="550863" cy="569912"/>
            <a:chOff x="480" y="1200"/>
            <a:chExt cx="1042" cy="1019"/>
          </a:xfrm>
        </p:grpSpPr>
        <p:pic>
          <p:nvPicPr>
            <p:cNvPr id="49168" name="Picture 16"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49169" name="Oval 17"/>
            <p:cNvSpPr>
              <a:spLocks noChangeArrowheads="1"/>
            </p:cNvSpPr>
            <p:nvPr/>
          </p:nvSpPr>
          <p:spPr bwMode="gray">
            <a:xfrm>
              <a:off x="480" y="1200"/>
              <a:ext cx="1035" cy="1019"/>
            </a:xfrm>
            <a:prstGeom prst="ellipse">
              <a:avLst/>
            </a:prstGeom>
            <a:gradFill rotWithShape="1">
              <a:gsLst>
                <a:gs pos="0">
                  <a:schemeClr val="hlink">
                    <a:alpha val="55000"/>
                  </a:schemeClr>
                </a:gs>
                <a:gs pos="50000">
                  <a:schemeClr val="hlink">
                    <a:gamma/>
                    <a:shade val="46275"/>
                    <a:invGamma/>
                    <a:alpha val="89999"/>
                  </a:schemeClr>
                </a:gs>
                <a:gs pos="100000">
                  <a:schemeClr val="hlink">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49170" name="Picture 18"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465386" y="3137857"/>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49171" name="Text Box 19"/>
          <p:cNvSpPr txBox="1">
            <a:spLocks noChangeArrowheads="1"/>
          </p:cNvSpPr>
          <p:nvPr/>
        </p:nvSpPr>
        <p:spPr bwMode="gray">
          <a:xfrm>
            <a:off x="465386" y="3179132"/>
            <a:ext cx="43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tr-TR" sz="2400" b="1">
                <a:solidFill>
                  <a:srgbClr val="FFFFFF"/>
                </a:solidFill>
              </a:rPr>
              <a:t>3</a:t>
            </a:r>
          </a:p>
        </p:txBody>
      </p:sp>
      <p:grpSp>
        <p:nvGrpSpPr>
          <p:cNvPr id="49172" name="Group 20"/>
          <p:cNvGrpSpPr>
            <a:grpSpLocks/>
          </p:cNvGrpSpPr>
          <p:nvPr/>
        </p:nvGrpSpPr>
        <p:grpSpPr bwMode="auto">
          <a:xfrm>
            <a:off x="408236" y="2232982"/>
            <a:ext cx="550863" cy="569912"/>
            <a:chOff x="1352" y="2011"/>
            <a:chExt cx="347" cy="359"/>
          </a:xfrm>
        </p:grpSpPr>
        <p:grpSp>
          <p:nvGrpSpPr>
            <p:cNvPr id="49173" name="Group 21"/>
            <p:cNvGrpSpPr>
              <a:grpSpLocks/>
            </p:cNvGrpSpPr>
            <p:nvPr/>
          </p:nvGrpSpPr>
          <p:grpSpPr bwMode="auto">
            <a:xfrm>
              <a:off x="1352" y="2011"/>
              <a:ext cx="347" cy="359"/>
              <a:chOff x="480" y="1200"/>
              <a:chExt cx="1042" cy="1019"/>
            </a:xfrm>
          </p:grpSpPr>
          <p:grpSp>
            <p:nvGrpSpPr>
              <p:cNvPr id="49174" name="Group 22"/>
              <p:cNvGrpSpPr>
                <a:grpSpLocks/>
              </p:cNvGrpSpPr>
              <p:nvPr/>
            </p:nvGrpSpPr>
            <p:grpSpPr bwMode="auto">
              <a:xfrm>
                <a:off x="480" y="1200"/>
                <a:ext cx="1042" cy="1019"/>
                <a:chOff x="480" y="1200"/>
                <a:chExt cx="1042" cy="1019"/>
              </a:xfrm>
            </p:grpSpPr>
            <p:pic>
              <p:nvPicPr>
                <p:cNvPr id="49175" name="Picture 23"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49176" name="Oval 24"/>
                <p:cNvSpPr>
                  <a:spLocks noChangeArrowheads="1"/>
                </p:cNvSpPr>
                <p:nvPr/>
              </p:nvSpPr>
              <p:spPr bwMode="gray">
                <a:xfrm>
                  <a:off x="480" y="1200"/>
                  <a:ext cx="1035" cy="1019"/>
                </a:xfrm>
                <a:prstGeom prst="ellipse">
                  <a:avLst/>
                </a:prstGeom>
                <a:gradFill rotWithShape="1">
                  <a:gsLst>
                    <a:gs pos="0">
                      <a:schemeClr val="accent2">
                        <a:alpha val="55000"/>
                      </a:schemeClr>
                    </a:gs>
                    <a:gs pos="50000">
                      <a:schemeClr val="accent2">
                        <a:gamma/>
                        <a:shade val="46275"/>
                        <a:invGamma/>
                        <a:alpha val="89999"/>
                      </a:schemeClr>
                    </a:gs>
                    <a:gs pos="100000">
                      <a:schemeClr val="accent2">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49177" name="Picture 25"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584" y="1210"/>
                <a:ext cx="823" cy="360"/>
              </a:xfrm>
              <a:prstGeom prst="rect">
                <a:avLst/>
              </a:prstGeom>
              <a:noFill/>
              <a:extLst>
                <a:ext uri="{909E8E84-426E-40DD-AFC4-6F175D3DCCD1}">
                  <a14:hiddenFill xmlns:a14="http://schemas.microsoft.com/office/drawing/2010/main">
                    <a:solidFill>
                      <a:srgbClr val="FFFFFF"/>
                    </a:solidFill>
                  </a14:hiddenFill>
                </a:ext>
              </a:extLst>
            </p:spPr>
          </p:pic>
        </p:grpSp>
        <p:sp>
          <p:nvSpPr>
            <p:cNvPr id="49178" name="Text Box 26"/>
            <p:cNvSpPr txBox="1">
              <a:spLocks noChangeArrowheads="1"/>
            </p:cNvSpPr>
            <p:nvPr/>
          </p:nvSpPr>
          <p:spPr bwMode="gray">
            <a:xfrm>
              <a:off x="1389" y="2040"/>
              <a:ext cx="27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tr-TR" sz="2400" b="1">
                  <a:solidFill>
                    <a:srgbClr val="FFFFFF"/>
                  </a:solidFill>
                </a:rPr>
                <a:t>2</a:t>
              </a:r>
            </a:p>
          </p:txBody>
        </p:sp>
      </p:grpSp>
      <p:grpSp>
        <p:nvGrpSpPr>
          <p:cNvPr id="12" name="Group 11"/>
          <p:cNvGrpSpPr/>
          <p:nvPr/>
        </p:nvGrpSpPr>
        <p:grpSpPr>
          <a:xfrm>
            <a:off x="395536" y="4077072"/>
            <a:ext cx="4803775" cy="640410"/>
            <a:chOff x="2133600" y="4998390"/>
            <a:chExt cx="4803775" cy="640410"/>
          </a:xfrm>
        </p:grpSpPr>
        <p:cxnSp>
          <p:nvCxnSpPr>
            <p:cNvPr id="7" name="Straight Connector 43"/>
            <p:cNvCxnSpPr>
              <a:cxnSpLocks noChangeShapeType="1"/>
            </p:cNvCxnSpPr>
            <p:nvPr/>
          </p:nvCxnSpPr>
          <p:spPr bwMode="auto">
            <a:xfrm>
              <a:off x="2136775" y="5637213"/>
              <a:ext cx="4800600" cy="1587"/>
            </a:xfrm>
            <a:prstGeom prst="line">
              <a:avLst/>
            </a:prstGeom>
            <a:noFill/>
            <a:ln w="9525" algn="ctr">
              <a:solidFill>
                <a:schemeClr val="folHlink"/>
              </a:solidFill>
              <a:round/>
              <a:headEnd type="diamond" w="med" len="med"/>
              <a:tailEnd type="diamond" w="med" len="med"/>
            </a:ln>
            <a:extLst>
              <a:ext uri="{909E8E84-426E-40DD-AFC4-6F175D3DCCD1}">
                <a14:hiddenFill xmlns:a14="http://schemas.microsoft.com/office/drawing/2010/main">
                  <a:noFill/>
                </a14:hiddenFill>
              </a:ext>
            </a:extLst>
          </p:spPr>
        </p:cxnSp>
        <p:sp>
          <p:nvSpPr>
            <p:cNvPr id="8" name="Text Box 45"/>
            <p:cNvSpPr txBox="1">
              <a:spLocks noChangeArrowheads="1"/>
            </p:cNvSpPr>
            <p:nvPr/>
          </p:nvSpPr>
          <p:spPr bwMode="auto">
            <a:xfrm>
              <a:off x="2860530" y="4998390"/>
              <a:ext cx="3449534"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hangingPunct="1"/>
              <a:r>
                <a:rPr lang="tr-TR" altLang="tr-TR" sz="2400" b="1" dirty="0" err="1" smtClean="0">
                  <a:latin typeface="Corbel" pitchFamily="34" charset="0"/>
                  <a:cs typeface="Arial" charset="0"/>
                </a:rPr>
                <a:t>Managing</a:t>
              </a:r>
              <a:r>
                <a:rPr lang="tr-TR" altLang="tr-TR" sz="2400" b="1" dirty="0" smtClean="0">
                  <a:latin typeface="Corbel" pitchFamily="34" charset="0"/>
                  <a:cs typeface="Arial" charset="0"/>
                </a:rPr>
                <a:t> Cash </a:t>
              </a:r>
              <a:r>
                <a:rPr lang="tr-TR" altLang="tr-TR" sz="2400" b="1" dirty="0" err="1" smtClean="0">
                  <a:latin typeface="Corbel" pitchFamily="34" charset="0"/>
                  <a:cs typeface="Arial" charset="0"/>
                </a:rPr>
                <a:t>Reserves</a:t>
              </a:r>
              <a:endParaRPr lang="en-US" altLang="tr-TR" sz="2400" b="1" dirty="0" smtClean="0">
                <a:latin typeface="Corbel" pitchFamily="34" charset="0"/>
                <a:cs typeface="Arial" charset="0"/>
              </a:endParaRPr>
            </a:p>
          </p:txBody>
        </p:sp>
        <p:grpSp>
          <p:nvGrpSpPr>
            <p:cNvPr id="49179" name="Group 27"/>
            <p:cNvGrpSpPr>
              <a:grpSpLocks/>
            </p:cNvGrpSpPr>
            <p:nvPr/>
          </p:nvGrpSpPr>
          <p:grpSpPr bwMode="auto">
            <a:xfrm>
              <a:off x="2133600" y="5016500"/>
              <a:ext cx="582613" cy="561975"/>
              <a:chOff x="1344" y="3208"/>
              <a:chExt cx="367" cy="354"/>
            </a:xfrm>
          </p:grpSpPr>
          <p:pic>
            <p:nvPicPr>
              <p:cNvPr id="49180" name="Picture 28" descr="circuler_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1344" y="3208"/>
                <a:ext cx="367" cy="353"/>
              </a:xfrm>
              <a:prstGeom prst="rect">
                <a:avLst/>
              </a:prstGeom>
              <a:noFill/>
              <a:extLst>
                <a:ext uri="{909E8E84-426E-40DD-AFC4-6F175D3DCCD1}">
                  <a14:hiddenFill xmlns:a14="http://schemas.microsoft.com/office/drawing/2010/main">
                    <a:solidFill>
                      <a:srgbClr val="FFFFFF"/>
                    </a:solidFill>
                  </a14:hiddenFill>
                </a:ext>
              </a:extLst>
            </p:spPr>
          </p:pic>
          <p:sp>
            <p:nvSpPr>
              <p:cNvPr id="49181" name="Oval 29"/>
              <p:cNvSpPr>
                <a:spLocks noChangeArrowheads="1"/>
              </p:cNvSpPr>
              <p:nvPr/>
            </p:nvSpPr>
            <p:spPr bwMode="gray">
              <a:xfrm>
                <a:off x="1345" y="3208"/>
                <a:ext cx="365" cy="354"/>
              </a:xfrm>
              <a:prstGeom prst="ellipse">
                <a:avLst/>
              </a:prstGeom>
              <a:gradFill rotWithShape="1">
                <a:gsLst>
                  <a:gs pos="0">
                    <a:schemeClr val="folHlink">
                      <a:alpha val="55000"/>
                    </a:schemeClr>
                  </a:gs>
                  <a:gs pos="50000">
                    <a:schemeClr val="folHlink">
                      <a:gamma/>
                      <a:shade val="46275"/>
                      <a:invGamma/>
                      <a:alpha val="89999"/>
                    </a:schemeClr>
                  </a:gs>
                  <a:gs pos="100000">
                    <a:schemeClr val="folHlink">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pic>
            <p:nvPicPr>
              <p:cNvPr id="49182" name="Picture 30"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1382" y="3217"/>
                <a:ext cx="290" cy="125"/>
              </a:xfrm>
              <a:prstGeom prst="rect">
                <a:avLst/>
              </a:prstGeom>
              <a:noFill/>
              <a:extLst>
                <a:ext uri="{909E8E84-426E-40DD-AFC4-6F175D3DCCD1}">
                  <a14:hiddenFill xmlns:a14="http://schemas.microsoft.com/office/drawing/2010/main">
                    <a:solidFill>
                      <a:srgbClr val="FFFFFF"/>
                    </a:solidFill>
                  </a14:hiddenFill>
                </a:ext>
              </a:extLst>
            </p:spPr>
          </p:pic>
          <p:sp>
            <p:nvSpPr>
              <p:cNvPr id="49183" name="Text Box 31"/>
              <p:cNvSpPr txBox="1">
                <a:spLocks noChangeArrowheads="1"/>
              </p:cNvSpPr>
              <p:nvPr/>
            </p:nvSpPr>
            <p:spPr bwMode="gray">
              <a:xfrm>
                <a:off x="1383" y="3216"/>
                <a:ext cx="2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tr-TR" sz="2400" b="1" dirty="0">
                    <a:solidFill>
                      <a:srgbClr val="FFFFFF"/>
                    </a:solidFill>
                  </a:rPr>
                  <a:t>4</a:t>
                </a:r>
              </a:p>
            </p:txBody>
          </p:sp>
        </p:grpSp>
      </p:grpSp>
      <p:grpSp>
        <p:nvGrpSpPr>
          <p:cNvPr id="3" name="Group 2"/>
          <p:cNvGrpSpPr/>
          <p:nvPr/>
        </p:nvGrpSpPr>
        <p:grpSpPr>
          <a:xfrm>
            <a:off x="408236" y="1282069"/>
            <a:ext cx="550863" cy="569913"/>
            <a:chOff x="2146300" y="2165350"/>
            <a:chExt cx="550863" cy="569913"/>
          </a:xfrm>
        </p:grpSpPr>
        <p:grpSp>
          <p:nvGrpSpPr>
            <p:cNvPr id="49185" name="Group 33"/>
            <p:cNvGrpSpPr>
              <a:grpSpLocks/>
            </p:cNvGrpSpPr>
            <p:nvPr/>
          </p:nvGrpSpPr>
          <p:grpSpPr bwMode="auto">
            <a:xfrm>
              <a:off x="2146300" y="2165350"/>
              <a:ext cx="550863" cy="569913"/>
              <a:chOff x="480" y="1200"/>
              <a:chExt cx="1042" cy="1019"/>
            </a:xfrm>
          </p:grpSpPr>
          <p:pic>
            <p:nvPicPr>
              <p:cNvPr id="49186"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49187"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4918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49189" name="Text Box 37"/>
            <p:cNvSpPr txBox="1">
              <a:spLocks noChangeArrowheads="1"/>
            </p:cNvSpPr>
            <p:nvPr/>
          </p:nvSpPr>
          <p:spPr bwMode="gray">
            <a:xfrm>
              <a:off x="2205038" y="2193925"/>
              <a:ext cx="43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tr-TR" sz="2400" b="1" dirty="0">
                  <a:solidFill>
                    <a:srgbClr val="FFFFFF"/>
                  </a:solidFill>
                </a:rPr>
                <a:t>1</a:t>
              </a:r>
            </a:p>
          </p:txBody>
        </p:sp>
      </p:grpSp>
      <p:cxnSp>
        <p:nvCxnSpPr>
          <p:cNvPr id="50" name="Straight Connector 43"/>
          <p:cNvCxnSpPr>
            <a:cxnSpLocks noChangeShapeType="1"/>
          </p:cNvCxnSpPr>
          <p:nvPr/>
        </p:nvCxnSpPr>
        <p:spPr bwMode="auto">
          <a:xfrm>
            <a:off x="411411" y="5638709"/>
            <a:ext cx="4800600" cy="1587"/>
          </a:xfrm>
          <a:prstGeom prst="line">
            <a:avLst/>
          </a:prstGeom>
          <a:noFill/>
          <a:ln w="9525" algn="ctr">
            <a:solidFill>
              <a:schemeClr val="folHlink"/>
            </a:solidFill>
            <a:round/>
            <a:headEnd type="diamond" w="med" len="med"/>
            <a:tailEnd type="diamond" w="med" len="med"/>
          </a:ln>
          <a:extLst>
            <a:ext uri="{909E8E84-426E-40DD-AFC4-6F175D3DCCD1}">
              <a14:hiddenFill xmlns:a14="http://schemas.microsoft.com/office/drawing/2010/main">
                <a:noFill/>
              </a14:hiddenFill>
            </a:ext>
          </a:extLst>
        </p:spPr>
      </p:cxnSp>
      <p:sp>
        <p:nvSpPr>
          <p:cNvPr id="51" name="Text Box 45"/>
          <p:cNvSpPr txBox="1">
            <a:spLocks noChangeArrowheads="1"/>
          </p:cNvSpPr>
          <p:nvPr/>
        </p:nvSpPr>
        <p:spPr bwMode="auto">
          <a:xfrm>
            <a:off x="1044665" y="4990807"/>
            <a:ext cx="6263639"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400" b="1" dirty="0" err="1" smtClean="0">
                <a:latin typeface="Corbel" pitchFamily="34" charset="0"/>
                <a:cs typeface="Arial" charset="0"/>
              </a:rPr>
              <a:t>Relationship</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with</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Debt</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and</a:t>
            </a:r>
            <a:r>
              <a:rPr lang="tr-TR" altLang="tr-TR" sz="2400" b="1" dirty="0" smtClean="0">
                <a:latin typeface="Corbel" pitchFamily="34" charset="0"/>
                <a:cs typeface="Arial" charset="0"/>
              </a:rPr>
              <a:t> Risk Management</a:t>
            </a:r>
            <a:endParaRPr lang="en-US" altLang="tr-TR" sz="2400" b="1" dirty="0" smtClean="0">
              <a:latin typeface="Corbel" pitchFamily="34" charset="0"/>
              <a:cs typeface="Arial" charset="0"/>
            </a:endParaRPr>
          </a:p>
        </p:txBody>
      </p:sp>
      <p:grpSp>
        <p:nvGrpSpPr>
          <p:cNvPr id="53" name="Group 27"/>
          <p:cNvGrpSpPr>
            <a:grpSpLocks/>
          </p:cNvGrpSpPr>
          <p:nvPr/>
        </p:nvGrpSpPr>
        <p:grpSpPr bwMode="auto">
          <a:xfrm>
            <a:off x="408236" y="5017996"/>
            <a:ext cx="582613" cy="561975"/>
            <a:chOff x="1344" y="3208"/>
            <a:chExt cx="367" cy="354"/>
          </a:xfrm>
        </p:grpSpPr>
        <p:pic>
          <p:nvPicPr>
            <p:cNvPr id="54" name="Picture 28" descr="circuler_1"/>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gray">
            <a:xfrm>
              <a:off x="1344" y="3208"/>
              <a:ext cx="367" cy="353"/>
            </a:xfrm>
            <a:prstGeom prst="rect">
              <a:avLst/>
            </a:prstGeom>
            <a:noFill/>
            <a:extLst>
              <a:ext uri="{909E8E84-426E-40DD-AFC4-6F175D3DCCD1}">
                <a14:hiddenFill xmlns:a14="http://schemas.microsoft.com/office/drawing/2010/main">
                  <a:solidFill>
                    <a:srgbClr val="FFFFFF"/>
                  </a:solidFill>
                </a14:hiddenFill>
              </a:ext>
            </a:extLst>
          </p:spPr>
        </p:pic>
        <p:sp>
          <p:nvSpPr>
            <p:cNvPr id="55" name="Oval 29"/>
            <p:cNvSpPr>
              <a:spLocks noChangeArrowheads="1"/>
            </p:cNvSpPr>
            <p:nvPr/>
          </p:nvSpPr>
          <p:spPr bwMode="gray">
            <a:xfrm>
              <a:off x="1345" y="3208"/>
              <a:ext cx="365" cy="354"/>
            </a:xfrm>
            <a:prstGeom prst="ellipse">
              <a:avLst/>
            </a:prstGeom>
            <a:gradFill rotWithShape="1">
              <a:gsLst>
                <a:gs pos="0">
                  <a:schemeClr val="folHlink">
                    <a:alpha val="55000"/>
                  </a:schemeClr>
                </a:gs>
                <a:gs pos="50000">
                  <a:schemeClr val="folHlink">
                    <a:gamma/>
                    <a:shade val="46275"/>
                    <a:invGamma/>
                    <a:alpha val="89999"/>
                  </a:schemeClr>
                </a:gs>
                <a:gs pos="100000">
                  <a:schemeClr val="folHlink">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pic>
          <p:nvPicPr>
            <p:cNvPr id="56" name="Picture 30" descr="Picture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gray">
            <a:xfrm>
              <a:off x="1382" y="3217"/>
              <a:ext cx="290" cy="125"/>
            </a:xfrm>
            <a:prstGeom prst="rect">
              <a:avLst/>
            </a:prstGeom>
            <a:noFill/>
            <a:extLst>
              <a:ext uri="{909E8E84-426E-40DD-AFC4-6F175D3DCCD1}">
                <a14:hiddenFill xmlns:a14="http://schemas.microsoft.com/office/drawing/2010/main">
                  <a:solidFill>
                    <a:srgbClr val="FFFFFF"/>
                  </a:solidFill>
                </a14:hiddenFill>
              </a:ext>
            </a:extLst>
          </p:spPr>
        </p:pic>
        <p:sp>
          <p:nvSpPr>
            <p:cNvPr id="57" name="Text Box 31"/>
            <p:cNvSpPr txBox="1">
              <a:spLocks noChangeArrowheads="1"/>
            </p:cNvSpPr>
            <p:nvPr/>
          </p:nvSpPr>
          <p:spPr bwMode="gray">
            <a:xfrm>
              <a:off x="1383" y="3216"/>
              <a:ext cx="2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2400" b="1" dirty="0" smtClean="0">
                  <a:solidFill>
                    <a:srgbClr val="FFFFFF"/>
                  </a:solidFill>
                </a:rPr>
                <a:t>5</a:t>
              </a:r>
              <a:endParaRPr lang="en-US" altLang="tr-TR" sz="2400" b="1" dirty="0">
                <a:solidFill>
                  <a:srgbClr val="FFFFFF"/>
                </a:solidFill>
              </a:endParaRPr>
            </a:p>
          </p:txBody>
        </p:sp>
      </p:grpSp>
      <p:cxnSp>
        <p:nvCxnSpPr>
          <p:cNvPr id="45" name="Straight Connector 43"/>
          <p:cNvCxnSpPr>
            <a:cxnSpLocks noChangeShapeType="1"/>
          </p:cNvCxnSpPr>
          <p:nvPr/>
        </p:nvCxnSpPr>
        <p:spPr bwMode="auto">
          <a:xfrm>
            <a:off x="398711" y="6451749"/>
            <a:ext cx="4800600" cy="1587"/>
          </a:xfrm>
          <a:prstGeom prst="line">
            <a:avLst/>
          </a:prstGeom>
          <a:noFill/>
          <a:ln w="9525" algn="ctr">
            <a:solidFill>
              <a:schemeClr val="folHlink"/>
            </a:solidFill>
            <a:round/>
            <a:headEnd type="diamond" w="med" len="med"/>
            <a:tailEnd type="diamond" w="med" len="med"/>
          </a:ln>
          <a:extLst>
            <a:ext uri="{909E8E84-426E-40DD-AFC4-6F175D3DCCD1}">
              <a14:hiddenFill xmlns:a14="http://schemas.microsoft.com/office/drawing/2010/main">
                <a:noFill/>
              </a14:hiddenFill>
            </a:ext>
          </a:extLst>
        </p:spPr>
      </p:cxnSp>
      <p:sp>
        <p:nvSpPr>
          <p:cNvPr id="46" name="Text Box 45"/>
          <p:cNvSpPr txBox="1">
            <a:spLocks noChangeArrowheads="1"/>
          </p:cNvSpPr>
          <p:nvPr/>
        </p:nvSpPr>
        <p:spPr bwMode="auto">
          <a:xfrm>
            <a:off x="1103620" y="5803847"/>
            <a:ext cx="3900428" cy="461665"/>
          </a:xfrm>
          <a:prstGeom prst="rect">
            <a:avLst/>
          </a:prstGeom>
          <a:noFill/>
          <a:ln w="9525">
            <a:noFill/>
            <a:miter lim="800000"/>
            <a:headEnd/>
            <a:tailEnd/>
          </a:ln>
          <a:effectLst>
            <a:prstShdw prst="shdw17" dist="17961" dir="2700000">
              <a:schemeClr val="accent1">
                <a:gamma/>
                <a:shade val="60000"/>
                <a:invGamma/>
                <a:alpha val="50000"/>
              </a:schemeClr>
            </a:prstShdw>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altLang="tr-TR" sz="2400" b="1" dirty="0" err="1" smtClean="0">
                <a:latin typeface="Corbel" pitchFamily="34" charset="0"/>
                <a:cs typeface="Arial" charset="0"/>
              </a:rPr>
              <a:t>Public</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Treasurership</a:t>
            </a:r>
            <a:r>
              <a:rPr lang="tr-TR" altLang="tr-TR" sz="2400" b="1" dirty="0" smtClean="0">
                <a:latin typeface="Corbel" pitchFamily="34" charset="0"/>
                <a:cs typeface="Arial" charset="0"/>
              </a:rPr>
              <a:t> </a:t>
            </a:r>
            <a:r>
              <a:rPr lang="tr-TR" altLang="tr-TR" sz="2400" b="1" dirty="0" err="1" smtClean="0">
                <a:latin typeface="Corbel" pitchFamily="34" charset="0"/>
                <a:cs typeface="Arial" charset="0"/>
              </a:rPr>
              <a:t>System</a:t>
            </a:r>
            <a:endParaRPr lang="en-US" altLang="tr-TR" sz="2400" b="1" dirty="0" smtClean="0">
              <a:latin typeface="Corbel" pitchFamily="34" charset="0"/>
              <a:cs typeface="Arial" charset="0"/>
            </a:endParaRPr>
          </a:p>
        </p:txBody>
      </p:sp>
      <p:grpSp>
        <p:nvGrpSpPr>
          <p:cNvPr id="47" name="Group 27"/>
          <p:cNvGrpSpPr>
            <a:grpSpLocks/>
          </p:cNvGrpSpPr>
          <p:nvPr/>
        </p:nvGrpSpPr>
        <p:grpSpPr bwMode="auto">
          <a:xfrm>
            <a:off x="395536" y="5831036"/>
            <a:ext cx="582613" cy="561975"/>
            <a:chOff x="1344" y="3208"/>
            <a:chExt cx="367" cy="354"/>
          </a:xfrm>
        </p:grpSpPr>
        <p:pic>
          <p:nvPicPr>
            <p:cNvPr id="49" name="Picture 28" descr="circuler_1"/>
            <p:cNvPicPr>
              <a:picLocks noChangeAspect="1" noChangeArrowheads="1"/>
            </p:cNvPicPr>
            <p:nvPr/>
          </p:nvPicPr>
          <p:blipFill>
            <a:blip r:embed="rId4"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gray">
            <a:xfrm>
              <a:off x="1344" y="3208"/>
              <a:ext cx="367" cy="353"/>
            </a:xfrm>
            <a:prstGeom prst="rect">
              <a:avLst/>
            </a:prstGeom>
            <a:noFill/>
            <a:extLst>
              <a:ext uri="{909E8E84-426E-40DD-AFC4-6F175D3DCCD1}">
                <a14:hiddenFill xmlns:a14="http://schemas.microsoft.com/office/drawing/2010/main">
                  <a:solidFill>
                    <a:srgbClr val="FFFFFF"/>
                  </a:solidFill>
                </a14:hiddenFill>
              </a:ext>
            </a:extLst>
          </p:spPr>
        </p:pic>
        <p:sp>
          <p:nvSpPr>
            <p:cNvPr id="52" name="Oval 29"/>
            <p:cNvSpPr>
              <a:spLocks noChangeArrowheads="1"/>
            </p:cNvSpPr>
            <p:nvPr/>
          </p:nvSpPr>
          <p:spPr bwMode="gray">
            <a:xfrm>
              <a:off x="1345" y="3208"/>
              <a:ext cx="365" cy="354"/>
            </a:xfrm>
            <a:prstGeom prst="ellipse">
              <a:avLst/>
            </a:prstGeom>
            <a:gradFill rotWithShape="1">
              <a:gsLst>
                <a:gs pos="0">
                  <a:schemeClr val="folHlink">
                    <a:alpha val="55000"/>
                  </a:schemeClr>
                </a:gs>
                <a:gs pos="50000">
                  <a:schemeClr val="folHlink">
                    <a:gamma/>
                    <a:shade val="46275"/>
                    <a:invGamma/>
                    <a:alpha val="89999"/>
                  </a:schemeClr>
                </a:gs>
                <a:gs pos="100000">
                  <a:schemeClr val="folHlink">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pic>
          <p:nvPicPr>
            <p:cNvPr id="58" name="Picture 30" descr="Picture2"/>
            <p:cNvPicPr>
              <a:picLocks noChangeAspect="1" noChangeArrowheads="1"/>
            </p:cNvPicPr>
            <p:nvPr/>
          </p:nvPicPr>
          <p:blipFill>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gray">
            <a:xfrm>
              <a:off x="1382" y="3217"/>
              <a:ext cx="290" cy="125"/>
            </a:xfrm>
            <a:prstGeom prst="rect">
              <a:avLst/>
            </a:prstGeom>
            <a:noFill/>
            <a:extLst>
              <a:ext uri="{909E8E84-426E-40DD-AFC4-6F175D3DCCD1}">
                <a14:hiddenFill xmlns:a14="http://schemas.microsoft.com/office/drawing/2010/main">
                  <a:solidFill>
                    <a:srgbClr val="FFFFFF"/>
                  </a:solidFill>
                </a14:hiddenFill>
              </a:ext>
            </a:extLst>
          </p:spPr>
        </p:pic>
        <p:sp>
          <p:nvSpPr>
            <p:cNvPr id="59" name="Text Box 31"/>
            <p:cNvSpPr txBox="1">
              <a:spLocks noChangeArrowheads="1"/>
            </p:cNvSpPr>
            <p:nvPr/>
          </p:nvSpPr>
          <p:spPr bwMode="gray">
            <a:xfrm>
              <a:off x="1383" y="3216"/>
              <a:ext cx="28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2400" b="1" dirty="0" smtClean="0">
                  <a:solidFill>
                    <a:srgbClr val="FFFFFF"/>
                  </a:solidFill>
                </a:rPr>
                <a:t>6</a:t>
              </a:r>
              <a:endParaRPr lang="en-US" altLang="tr-TR" sz="2400" b="1" dirty="0">
                <a:solidFill>
                  <a:srgbClr val="FFFFFF"/>
                </a:solidFill>
              </a:endParaRPr>
            </a:p>
          </p:txBody>
        </p:sp>
      </p:grpSp>
    </p:spTree>
    <p:extLst>
      <p:ext uri="{BB962C8B-B14F-4D97-AF65-F5344CB8AC3E}">
        <p14:creationId xmlns:p14="http://schemas.microsoft.com/office/powerpoint/2010/main" val="41918011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15200" cy="778098"/>
          </a:xfrm>
        </p:spPr>
        <p:txBody>
          <a:bodyPr/>
          <a:lstStyle/>
          <a:p>
            <a:r>
              <a:rPr lang="tr-TR" altLang="tr-TR" sz="3200" dirty="0" err="1" smtClean="0">
                <a:latin typeface="Calibri" panose="020F0502020204030204" pitchFamily="34" charset="0"/>
              </a:rPr>
              <a:t>Remuneration</a:t>
            </a:r>
            <a:r>
              <a:rPr lang="tr-TR" altLang="tr-TR" sz="3200" dirty="0" smtClean="0">
                <a:latin typeface="Calibri" panose="020F0502020204030204" pitchFamily="34" charset="0"/>
              </a:rPr>
              <a:t> of </a:t>
            </a:r>
            <a:r>
              <a:rPr lang="tr-TR" altLang="tr-TR" sz="3200" dirty="0" err="1" smtClean="0">
                <a:latin typeface="Calibri" panose="020F0502020204030204" pitchFamily="34" charset="0"/>
              </a:rPr>
              <a:t>Treasury</a:t>
            </a:r>
            <a:r>
              <a:rPr lang="tr-TR" altLang="tr-TR" sz="3200" dirty="0" smtClean="0">
                <a:latin typeface="Calibri" panose="020F0502020204030204" pitchFamily="34" charset="0"/>
              </a:rPr>
              <a:t> Cash </a:t>
            </a:r>
            <a:r>
              <a:rPr lang="tr-TR" altLang="tr-TR" sz="3200" dirty="0" err="1" smtClean="0">
                <a:latin typeface="Calibri" panose="020F0502020204030204" pitchFamily="34" charset="0"/>
              </a:rPr>
              <a:t>Reserves</a:t>
            </a:r>
            <a:endParaRPr lang="tr-TR" sz="3200" dirty="0">
              <a:latin typeface="Calibri" panose="020F0502020204030204" pitchFamily="34" charset="0"/>
            </a:endParaRPr>
          </a:p>
        </p:txBody>
      </p:sp>
      <p:sp>
        <p:nvSpPr>
          <p:cNvPr id="3" name="Content Placeholder 2"/>
          <p:cNvSpPr>
            <a:spLocks noGrp="1"/>
          </p:cNvSpPr>
          <p:nvPr>
            <p:ph idx="1"/>
          </p:nvPr>
        </p:nvSpPr>
        <p:spPr>
          <a:xfrm>
            <a:off x="457200" y="1196752"/>
            <a:ext cx="8229600" cy="4929411"/>
          </a:xfrm>
        </p:spPr>
        <p:txBody>
          <a:bodyPr/>
          <a:lstStyle/>
          <a:p>
            <a:pPr marL="0" indent="0">
              <a:buNone/>
            </a:pPr>
            <a:r>
              <a:rPr lang="tr-TR" sz="1800" dirty="0" smtClean="0">
                <a:latin typeface="Calibri" panose="020F0502020204030204" pitchFamily="34" charset="0"/>
              </a:rPr>
              <a:t>    </a:t>
            </a:r>
            <a:endParaRPr lang="tr-TR" sz="1800" dirty="0">
              <a:latin typeface="Calibri" panose="020F0502020204030204" pitchFamily="34" charset="0"/>
            </a:endParaRPr>
          </a:p>
        </p:txBody>
      </p:sp>
      <p:grpSp>
        <p:nvGrpSpPr>
          <p:cNvPr id="4" name="Group 3"/>
          <p:cNvGrpSpPr/>
          <p:nvPr/>
        </p:nvGrpSpPr>
        <p:grpSpPr>
          <a:xfrm>
            <a:off x="467544" y="1445885"/>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xtBox 9"/>
          <p:cNvSpPr txBox="1"/>
          <p:nvPr/>
        </p:nvSpPr>
        <p:spPr>
          <a:xfrm>
            <a:off x="899592" y="1340768"/>
            <a:ext cx="7848872" cy="646331"/>
          </a:xfrm>
          <a:prstGeom prst="rect">
            <a:avLst/>
          </a:prstGeom>
          <a:noFill/>
        </p:spPr>
        <p:txBody>
          <a:bodyPr wrap="square" rtlCol="0">
            <a:spAutoFit/>
          </a:bodyPr>
          <a:lstStyle/>
          <a:p>
            <a:pPr algn="just" eaLnBrk="1" hangingPunct="1"/>
            <a:r>
              <a:rPr lang="tr-TR" altLang="tr-TR" dirty="0" err="1">
                <a:latin typeface="Calibri" panose="020F0502020204030204" pitchFamily="34" charset="0"/>
                <a:ea typeface="Calibri" pitchFamily="34" charset="0"/>
                <a:cs typeface="Calibri" pitchFamily="34" charset="0"/>
              </a:rPr>
              <a:t>The</a:t>
            </a:r>
            <a:r>
              <a:rPr lang="tr-TR" altLang="tr-TR" dirty="0">
                <a:latin typeface="Calibri" panose="020F0502020204030204" pitchFamily="34" charset="0"/>
                <a:ea typeface="Calibri" pitchFamily="34" charset="0"/>
                <a:cs typeface="Calibri" pitchFamily="34" charset="0"/>
              </a:rPr>
              <a:t> </a:t>
            </a:r>
            <a:r>
              <a:rPr lang="tr-TR" altLang="tr-TR" dirty="0" err="1">
                <a:latin typeface="Calibri" panose="020F0502020204030204" pitchFamily="34" charset="0"/>
                <a:ea typeface="Calibri" pitchFamily="34" charset="0"/>
                <a:cs typeface="Calibri" pitchFamily="34" charset="0"/>
              </a:rPr>
              <a:t>objective</a:t>
            </a:r>
            <a:r>
              <a:rPr lang="tr-TR" altLang="tr-TR" dirty="0">
                <a:latin typeface="Calibri" panose="020F0502020204030204" pitchFamily="34" charset="0"/>
                <a:ea typeface="Calibri" pitchFamily="34" charset="0"/>
                <a:cs typeface="Calibri" pitchFamily="34" charset="0"/>
              </a:rPr>
              <a:t> is t</a:t>
            </a:r>
            <a:r>
              <a:rPr lang="en-US" altLang="tr-TR" dirty="0">
                <a:latin typeface="Calibri" panose="020F0502020204030204" pitchFamily="34" charset="0"/>
                <a:ea typeface="Calibri" pitchFamily="34" charset="0"/>
                <a:cs typeface="Calibri" pitchFamily="34" charset="0"/>
              </a:rPr>
              <a:t>o reduce the idle or low-yielding cash amount held </a:t>
            </a:r>
            <a:r>
              <a:rPr lang="tr-TR" altLang="tr-TR" dirty="0" smtClean="0">
                <a:latin typeface="Calibri" panose="020F0502020204030204" pitchFamily="34" charset="0"/>
                <a:ea typeface="Calibri" pitchFamily="34" charset="0"/>
                <a:cs typeface="Calibri" pitchFamily="34" charset="0"/>
              </a:rPr>
              <a:t>at</a:t>
            </a:r>
            <a:r>
              <a:rPr lang="en-US" altLang="tr-TR" dirty="0" smtClean="0">
                <a:latin typeface="Calibri" panose="020F0502020204030204" pitchFamily="34" charset="0"/>
                <a:ea typeface="Calibri" pitchFamily="34" charset="0"/>
                <a:cs typeface="Calibri" pitchFamily="34" charset="0"/>
              </a:rPr>
              <a:t> </a:t>
            </a:r>
            <a:r>
              <a:rPr lang="en-US" altLang="tr-TR" dirty="0">
                <a:latin typeface="Calibri" panose="020F0502020204030204" pitchFamily="34" charset="0"/>
                <a:ea typeface="Calibri" pitchFamily="34" charset="0"/>
                <a:cs typeface="Calibri" pitchFamily="34" charset="0"/>
              </a:rPr>
              <a:t>the central </a:t>
            </a:r>
            <a:r>
              <a:rPr lang="en-US" altLang="tr-TR" dirty="0" smtClean="0">
                <a:latin typeface="Calibri" panose="020F0502020204030204" pitchFamily="34" charset="0"/>
                <a:ea typeface="Calibri" pitchFamily="34" charset="0"/>
                <a:cs typeface="Calibri" pitchFamily="34" charset="0"/>
              </a:rPr>
              <a:t>bank</a:t>
            </a:r>
            <a:r>
              <a:rPr lang="tr-TR" altLang="tr-TR" dirty="0" smtClean="0">
                <a:latin typeface="Calibri" panose="020F0502020204030204" pitchFamily="34" charset="0"/>
                <a:ea typeface="Calibri" pitchFamily="34" charset="0"/>
                <a:cs typeface="Calibri" pitchFamily="34" charset="0"/>
              </a:rPr>
              <a:t>.</a:t>
            </a:r>
            <a:endParaRPr lang="tr-TR" altLang="tr-TR" dirty="0">
              <a:latin typeface="Calibri" panose="020F0502020204030204" pitchFamily="34" charset="0"/>
            </a:endParaRPr>
          </a:p>
        </p:txBody>
      </p:sp>
      <p:grpSp>
        <p:nvGrpSpPr>
          <p:cNvPr id="11" name="Group 10"/>
          <p:cNvGrpSpPr/>
          <p:nvPr/>
        </p:nvGrpSpPr>
        <p:grpSpPr>
          <a:xfrm>
            <a:off x="475598" y="2926685"/>
            <a:ext cx="385604" cy="398939"/>
            <a:chOff x="2146300" y="2165350"/>
            <a:chExt cx="550863" cy="569913"/>
          </a:xfrm>
        </p:grpSpPr>
        <p:grpSp>
          <p:nvGrpSpPr>
            <p:cNvPr id="12" name="Group 33"/>
            <p:cNvGrpSpPr>
              <a:grpSpLocks/>
            </p:cNvGrpSpPr>
            <p:nvPr/>
          </p:nvGrpSpPr>
          <p:grpSpPr bwMode="auto">
            <a:xfrm>
              <a:off x="2146300" y="2165350"/>
              <a:ext cx="550863" cy="569913"/>
              <a:chOff x="480" y="1200"/>
              <a:chExt cx="1042" cy="1019"/>
            </a:xfrm>
          </p:grpSpPr>
          <p:pic>
            <p:nvPicPr>
              <p:cNvPr id="1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p:nvGrpSpPr>
        <p:grpSpPr>
          <a:xfrm>
            <a:off x="503429" y="4365104"/>
            <a:ext cx="385604" cy="398939"/>
            <a:chOff x="2146300" y="2165350"/>
            <a:chExt cx="550863" cy="569913"/>
          </a:xfrm>
        </p:grpSpPr>
        <p:grpSp>
          <p:nvGrpSpPr>
            <p:cNvPr id="17" name="Group 33"/>
            <p:cNvGrpSpPr>
              <a:grpSpLocks/>
            </p:cNvGrpSpPr>
            <p:nvPr/>
          </p:nvGrpSpPr>
          <p:grpSpPr bwMode="auto">
            <a:xfrm>
              <a:off x="2146300" y="2165350"/>
              <a:ext cx="550863" cy="569913"/>
              <a:chOff x="480" y="1200"/>
              <a:chExt cx="1042" cy="1019"/>
            </a:xfrm>
          </p:grpSpPr>
          <p:pic>
            <p:nvPicPr>
              <p:cNvPr id="1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p:cNvGrpSpPr/>
          <p:nvPr/>
        </p:nvGrpSpPr>
        <p:grpSpPr>
          <a:xfrm>
            <a:off x="511398" y="5694357"/>
            <a:ext cx="385604" cy="398939"/>
            <a:chOff x="2146300" y="2165350"/>
            <a:chExt cx="550863" cy="569913"/>
          </a:xfrm>
        </p:grpSpPr>
        <p:grpSp>
          <p:nvGrpSpPr>
            <p:cNvPr id="22" name="Group 33"/>
            <p:cNvGrpSpPr>
              <a:grpSpLocks/>
            </p:cNvGrpSpPr>
            <p:nvPr/>
          </p:nvGrpSpPr>
          <p:grpSpPr bwMode="auto">
            <a:xfrm>
              <a:off x="2146300" y="2165350"/>
              <a:ext cx="550863" cy="569913"/>
              <a:chOff x="480" y="1200"/>
              <a:chExt cx="1042" cy="1019"/>
            </a:xfrm>
          </p:grpSpPr>
          <p:pic>
            <p:nvPicPr>
              <p:cNvPr id="2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61" name="TextBox 60"/>
          <p:cNvSpPr txBox="1"/>
          <p:nvPr/>
        </p:nvSpPr>
        <p:spPr>
          <a:xfrm>
            <a:off x="867833" y="2780928"/>
            <a:ext cx="8073778" cy="646331"/>
          </a:xfrm>
          <a:prstGeom prst="rect">
            <a:avLst/>
          </a:prstGeom>
          <a:noFill/>
        </p:spPr>
        <p:txBody>
          <a:bodyPr wrap="square" rtlCol="0">
            <a:spAutoFit/>
          </a:bodyPr>
          <a:lstStyle>
            <a:defPPr>
              <a:defRPr lang="en-US"/>
            </a:defPPr>
            <a:lvl1pPr>
              <a:defRPr>
                <a:latin typeface="Calibri" panose="020F0502020204030204" pitchFamily="34" charset="0"/>
              </a:defRPr>
            </a:lvl1pPr>
          </a:lstStyle>
          <a:p>
            <a:pPr algn="just" eaLnBrk="1" hangingPunct="1"/>
            <a:r>
              <a:rPr lang="en-US" altLang="tr-TR" dirty="0" smtClean="0"/>
              <a:t>TL accounts are remunerated weekly</a:t>
            </a:r>
            <a:r>
              <a:rPr lang="tr-TR" altLang="tr-TR" dirty="0" smtClean="0"/>
              <a:t> </a:t>
            </a:r>
            <a:r>
              <a:rPr lang="tr-TR" altLang="tr-TR" dirty="0" err="1" smtClean="0"/>
              <a:t>and</a:t>
            </a:r>
            <a:r>
              <a:rPr lang="tr-TR" altLang="tr-TR" dirty="0" smtClean="0"/>
              <a:t> FX </a:t>
            </a:r>
            <a:r>
              <a:rPr lang="tr-TR" altLang="tr-TR" dirty="0" err="1" smtClean="0"/>
              <a:t>accounts</a:t>
            </a:r>
            <a:r>
              <a:rPr lang="tr-TR" altLang="tr-TR" dirty="0" smtClean="0"/>
              <a:t> </a:t>
            </a:r>
            <a:r>
              <a:rPr lang="tr-TR" altLang="tr-TR" dirty="0" err="1" smtClean="0"/>
              <a:t>are</a:t>
            </a:r>
            <a:r>
              <a:rPr lang="tr-TR" altLang="tr-TR" dirty="0" smtClean="0"/>
              <a:t> </a:t>
            </a:r>
            <a:r>
              <a:rPr lang="tr-TR" altLang="tr-TR" dirty="0" err="1" smtClean="0"/>
              <a:t>remunerated</a:t>
            </a:r>
            <a:r>
              <a:rPr lang="tr-TR" altLang="tr-TR" dirty="0" smtClean="0"/>
              <a:t> </a:t>
            </a:r>
            <a:r>
              <a:rPr lang="tr-TR" altLang="tr-TR" dirty="0" err="1" smtClean="0"/>
              <a:t>monthly</a:t>
            </a:r>
            <a:r>
              <a:rPr lang="tr-TR" altLang="tr-TR" dirty="0" smtClean="0"/>
              <a:t> </a:t>
            </a:r>
            <a:r>
              <a:rPr lang="tr-TR" altLang="tr-TR" dirty="0" err="1" smtClean="0"/>
              <a:t>with</a:t>
            </a:r>
            <a:r>
              <a:rPr lang="tr-TR" altLang="tr-TR" dirty="0" smtClean="0"/>
              <a:t> market </a:t>
            </a:r>
            <a:r>
              <a:rPr lang="tr-TR" altLang="tr-TR" dirty="0" err="1" smtClean="0"/>
              <a:t>rates</a:t>
            </a:r>
            <a:r>
              <a:rPr lang="tr-TR" altLang="tr-TR" dirty="0" smtClean="0"/>
              <a:t>.</a:t>
            </a:r>
            <a:endParaRPr lang="tr-TR" altLang="tr-TR" dirty="0"/>
          </a:p>
        </p:txBody>
      </p:sp>
      <p:sp>
        <p:nvSpPr>
          <p:cNvPr id="62" name="TextBox 61"/>
          <p:cNvSpPr txBox="1"/>
          <p:nvPr/>
        </p:nvSpPr>
        <p:spPr>
          <a:xfrm>
            <a:off x="897002" y="4369549"/>
            <a:ext cx="8237411" cy="369332"/>
          </a:xfrm>
          <a:prstGeom prst="rect">
            <a:avLst/>
          </a:prstGeom>
          <a:noFill/>
        </p:spPr>
        <p:txBody>
          <a:bodyPr wrap="square" rtlCol="0">
            <a:spAutoFit/>
          </a:bodyPr>
          <a:lstStyle/>
          <a:p>
            <a:pPr algn="just"/>
            <a:r>
              <a:rPr lang="tr-TR" altLang="tr-TR" dirty="0" err="1">
                <a:latin typeface="Calibri" panose="020F0502020204030204" pitchFamily="34" charset="0"/>
              </a:rPr>
              <a:t>Also</a:t>
            </a:r>
            <a:r>
              <a:rPr lang="tr-TR" altLang="tr-TR" dirty="0">
                <a:latin typeface="Calibri" panose="020F0502020204030204" pitchFamily="34" charset="0"/>
              </a:rPr>
              <a:t>, </a:t>
            </a:r>
            <a:r>
              <a:rPr lang="tr-TR" altLang="tr-TR" dirty="0" err="1">
                <a:latin typeface="Calibri" panose="020F0502020204030204" pitchFamily="34" charset="0"/>
              </a:rPr>
              <a:t>remaining</a:t>
            </a:r>
            <a:r>
              <a:rPr lang="en-US" altLang="tr-TR" dirty="0">
                <a:latin typeface="Calibri" panose="020F0502020204030204" pitchFamily="34" charset="0"/>
              </a:rPr>
              <a:t> TL and FX accounts are </a:t>
            </a:r>
            <a:r>
              <a:rPr lang="en-US" altLang="tr-TR" dirty="0" err="1">
                <a:latin typeface="Calibri" panose="020F0502020204030204" pitchFamily="34" charset="0"/>
              </a:rPr>
              <a:t>remun</a:t>
            </a:r>
            <a:r>
              <a:rPr lang="tr-TR" altLang="tr-TR" dirty="0">
                <a:latin typeface="Calibri" panose="020F0502020204030204" pitchFamily="34" charset="0"/>
              </a:rPr>
              <a:t>e</a:t>
            </a:r>
            <a:r>
              <a:rPr lang="en-US" altLang="tr-TR" dirty="0">
                <a:latin typeface="Calibri" panose="020F0502020204030204" pitchFamily="34" charset="0"/>
              </a:rPr>
              <a:t>rated daily</a:t>
            </a:r>
            <a:r>
              <a:rPr lang="tr-TR" altLang="tr-TR" dirty="0">
                <a:latin typeface="Calibri" panose="020F0502020204030204" pitchFamily="34" charset="0"/>
              </a:rPr>
              <a:t> </a:t>
            </a:r>
            <a:r>
              <a:rPr lang="tr-TR" altLang="tr-TR" dirty="0" err="1">
                <a:latin typeface="Calibri" panose="020F0502020204030204" pitchFamily="34" charset="0"/>
              </a:rPr>
              <a:t>under</a:t>
            </a:r>
            <a:r>
              <a:rPr lang="tr-TR" altLang="tr-TR" dirty="0">
                <a:latin typeface="Calibri" panose="020F0502020204030204" pitchFamily="34" charset="0"/>
              </a:rPr>
              <a:t> market </a:t>
            </a:r>
            <a:r>
              <a:rPr lang="tr-TR" altLang="tr-TR" dirty="0" err="1">
                <a:latin typeface="Calibri" panose="020F0502020204030204" pitchFamily="34" charset="0"/>
              </a:rPr>
              <a:t>rates</a:t>
            </a:r>
            <a:r>
              <a:rPr lang="en-US" altLang="tr-TR" dirty="0">
                <a:latin typeface="Calibri" panose="020F0502020204030204" pitchFamily="34" charset="0"/>
              </a:rPr>
              <a:t>.</a:t>
            </a:r>
            <a:endParaRPr lang="tr-TR" altLang="tr-TR" dirty="0">
              <a:latin typeface="Calibri" panose="020F0502020204030204" pitchFamily="34" charset="0"/>
            </a:endParaRPr>
          </a:p>
        </p:txBody>
      </p:sp>
      <p:sp>
        <p:nvSpPr>
          <p:cNvPr id="63" name="TextBox 62"/>
          <p:cNvSpPr txBox="1"/>
          <p:nvPr/>
        </p:nvSpPr>
        <p:spPr>
          <a:xfrm>
            <a:off x="921885" y="5698802"/>
            <a:ext cx="8237411" cy="369332"/>
          </a:xfrm>
          <a:prstGeom prst="rect">
            <a:avLst/>
          </a:prstGeom>
          <a:noFill/>
        </p:spPr>
        <p:txBody>
          <a:bodyPr wrap="square" rtlCol="0">
            <a:spAutoFit/>
          </a:bodyPr>
          <a:lstStyle/>
          <a:p>
            <a:pPr algn="just" eaLnBrk="1" hangingPunct="1"/>
            <a:r>
              <a:rPr lang="tr-TR" altLang="tr-TR" dirty="0" err="1">
                <a:latin typeface="Calibri" panose="020F0502020204030204" pitchFamily="34" charset="0"/>
              </a:rPr>
              <a:t>Treasury</a:t>
            </a:r>
            <a:r>
              <a:rPr lang="tr-TR" altLang="tr-TR" dirty="0">
                <a:latin typeface="Calibri" panose="020F0502020204030204" pitchFamily="34" charset="0"/>
              </a:rPr>
              <a:t> </a:t>
            </a:r>
            <a:r>
              <a:rPr lang="tr-TR" altLang="tr-TR" dirty="0" err="1">
                <a:latin typeface="Calibri" panose="020F0502020204030204" pitchFamily="34" charset="0"/>
              </a:rPr>
              <a:t>pays</a:t>
            </a:r>
            <a:r>
              <a:rPr lang="tr-TR" altLang="tr-TR" dirty="0">
                <a:latin typeface="Calibri" panose="020F0502020204030204" pitchFamily="34" charset="0"/>
              </a:rPr>
              <a:t> </a:t>
            </a:r>
            <a:r>
              <a:rPr lang="tr-TR" altLang="tr-TR" dirty="0" err="1">
                <a:latin typeface="Calibri" panose="020F0502020204030204" pitchFamily="34" charset="0"/>
              </a:rPr>
              <a:t>transaction</a:t>
            </a:r>
            <a:r>
              <a:rPr lang="tr-TR" altLang="tr-TR" dirty="0">
                <a:latin typeface="Calibri" panose="020F0502020204030204" pitchFamily="34" charset="0"/>
              </a:rPr>
              <a:t> </a:t>
            </a:r>
            <a:r>
              <a:rPr lang="tr-TR" altLang="tr-TR" dirty="0" err="1">
                <a:latin typeface="Calibri" panose="020F0502020204030204" pitchFamily="34" charset="0"/>
              </a:rPr>
              <a:t>fee</a:t>
            </a:r>
            <a:r>
              <a:rPr lang="tr-TR" altLang="tr-TR" dirty="0">
                <a:latin typeface="Calibri" panose="020F0502020204030204" pitchFamily="34" charset="0"/>
              </a:rPr>
              <a:t> </a:t>
            </a:r>
            <a:r>
              <a:rPr lang="tr-TR" altLang="tr-TR" dirty="0" err="1">
                <a:latin typeface="Calibri" panose="020F0502020204030204" pitchFamily="34" charset="0"/>
              </a:rPr>
              <a:t>to</a:t>
            </a:r>
            <a:r>
              <a:rPr lang="tr-TR" altLang="tr-TR" dirty="0">
                <a:latin typeface="Calibri" panose="020F0502020204030204" pitchFamily="34" charset="0"/>
              </a:rPr>
              <a:t> CBRT </a:t>
            </a:r>
            <a:r>
              <a:rPr lang="tr-TR" altLang="tr-TR" dirty="0" smtClean="0">
                <a:latin typeface="Calibri" panose="020F0502020204030204" pitchFamily="34" charset="0"/>
              </a:rPr>
              <a:t> </a:t>
            </a:r>
            <a:r>
              <a:rPr lang="tr-TR" altLang="tr-TR" dirty="0" err="1" smtClean="0">
                <a:latin typeface="Calibri" panose="020F0502020204030204" pitchFamily="34" charset="0"/>
              </a:rPr>
              <a:t>and</a:t>
            </a:r>
            <a:r>
              <a:rPr lang="tr-TR" altLang="tr-TR" dirty="0" smtClean="0">
                <a:latin typeface="Calibri" panose="020F0502020204030204" pitchFamily="34" charset="0"/>
              </a:rPr>
              <a:t> </a:t>
            </a:r>
            <a:r>
              <a:rPr lang="tr-TR" altLang="tr-TR" dirty="0" err="1" smtClean="0">
                <a:latin typeface="Calibri" panose="020F0502020204030204" pitchFamily="34" charset="0"/>
              </a:rPr>
              <a:t>ZiraatBank</a:t>
            </a:r>
            <a:r>
              <a:rPr lang="tr-TR" altLang="tr-TR" dirty="0" smtClean="0">
                <a:latin typeface="Calibri" panose="020F0502020204030204" pitchFamily="34" charset="0"/>
              </a:rPr>
              <a:t> </a:t>
            </a:r>
            <a:r>
              <a:rPr lang="tr-TR" altLang="tr-TR" dirty="0" err="1" smtClean="0">
                <a:latin typeface="Calibri" panose="020F0502020204030204" pitchFamily="34" charset="0"/>
              </a:rPr>
              <a:t>for</a:t>
            </a:r>
            <a:r>
              <a:rPr lang="tr-TR" altLang="tr-TR" dirty="0" smtClean="0">
                <a:latin typeface="Calibri" panose="020F0502020204030204" pitchFamily="34" charset="0"/>
              </a:rPr>
              <a:t> </a:t>
            </a:r>
            <a:r>
              <a:rPr lang="tr-TR" altLang="tr-TR" dirty="0" err="1">
                <a:latin typeface="Calibri" panose="020F0502020204030204" pitchFamily="34" charset="0"/>
              </a:rPr>
              <a:t>banking</a:t>
            </a:r>
            <a:r>
              <a:rPr lang="tr-TR" altLang="tr-TR" dirty="0">
                <a:latin typeface="Calibri" panose="020F0502020204030204" pitchFamily="34" charset="0"/>
              </a:rPr>
              <a:t> </a:t>
            </a:r>
            <a:r>
              <a:rPr lang="tr-TR" altLang="tr-TR" dirty="0" err="1">
                <a:latin typeface="Calibri" panose="020F0502020204030204" pitchFamily="34" charset="0"/>
              </a:rPr>
              <a:t>operations</a:t>
            </a:r>
            <a:r>
              <a:rPr lang="tr-TR" altLang="tr-TR" dirty="0">
                <a:latin typeface="Calibri" panose="020F0502020204030204" pitchFamily="34" charset="0"/>
              </a:rPr>
              <a:t>.</a:t>
            </a:r>
          </a:p>
        </p:txBody>
      </p:sp>
    </p:spTree>
    <p:extLst>
      <p:ext uri="{BB962C8B-B14F-4D97-AF65-F5344CB8AC3E}">
        <p14:creationId xmlns:p14="http://schemas.microsoft.com/office/powerpoint/2010/main" val="3959544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778098"/>
          </a:xfrm>
        </p:spPr>
        <p:txBody>
          <a:bodyPr/>
          <a:lstStyle/>
          <a:p>
            <a:r>
              <a:rPr lang="tr-TR" altLang="tr-TR" sz="3200" dirty="0" err="1" smtClean="0">
                <a:latin typeface="Calibri" panose="020F0502020204030204" pitchFamily="34" charset="0"/>
              </a:rPr>
              <a:t>Short-Term</a:t>
            </a:r>
            <a:r>
              <a:rPr lang="tr-TR" altLang="tr-TR" sz="3200" dirty="0" smtClean="0">
                <a:latin typeface="Calibri" panose="020F0502020204030204" pitchFamily="34" charset="0"/>
              </a:rPr>
              <a:t> Money Market Operations</a:t>
            </a:r>
            <a:endParaRPr lang="tr-TR" sz="3200" dirty="0">
              <a:latin typeface="Calibri" panose="020F0502020204030204" pitchFamily="34" charset="0"/>
            </a:endParaRPr>
          </a:p>
        </p:txBody>
      </p:sp>
      <p:sp>
        <p:nvSpPr>
          <p:cNvPr id="3" name="Content Placeholder 2"/>
          <p:cNvSpPr>
            <a:spLocks noGrp="1"/>
          </p:cNvSpPr>
          <p:nvPr>
            <p:ph idx="1"/>
          </p:nvPr>
        </p:nvSpPr>
        <p:spPr>
          <a:xfrm>
            <a:off x="457200" y="1196752"/>
            <a:ext cx="8229600" cy="4929411"/>
          </a:xfrm>
        </p:spPr>
        <p:txBody>
          <a:bodyPr/>
          <a:lstStyle/>
          <a:p>
            <a:pPr marL="0" indent="0">
              <a:buNone/>
            </a:pPr>
            <a:r>
              <a:rPr lang="tr-TR" dirty="0" smtClean="0">
                <a:latin typeface="Calibri" panose="020F0502020204030204" pitchFamily="34" charset="0"/>
              </a:rPr>
              <a:t>    </a:t>
            </a:r>
            <a:endParaRPr lang="tr-TR" dirty="0">
              <a:latin typeface="Calibri" panose="020F0502020204030204" pitchFamily="34" charset="0"/>
            </a:endParaRPr>
          </a:p>
        </p:txBody>
      </p:sp>
      <p:grpSp>
        <p:nvGrpSpPr>
          <p:cNvPr id="4" name="Group 3"/>
          <p:cNvGrpSpPr/>
          <p:nvPr/>
        </p:nvGrpSpPr>
        <p:grpSpPr>
          <a:xfrm>
            <a:off x="467544" y="1414675"/>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xtBox 9"/>
          <p:cNvSpPr txBox="1"/>
          <p:nvPr/>
        </p:nvSpPr>
        <p:spPr>
          <a:xfrm>
            <a:off x="899592" y="1268760"/>
            <a:ext cx="7848872" cy="646331"/>
          </a:xfrm>
          <a:prstGeom prst="rect">
            <a:avLst/>
          </a:prstGeom>
          <a:noFill/>
        </p:spPr>
        <p:txBody>
          <a:bodyPr wrap="square" rtlCol="0">
            <a:spAutoFit/>
          </a:bodyPr>
          <a:lstStyle/>
          <a:p>
            <a:pPr algn="l"/>
            <a:r>
              <a:rPr lang="tr-TR" dirty="0" err="1">
                <a:latin typeface="Calibri" panose="020F0502020204030204" pitchFamily="34" charset="0"/>
              </a:rPr>
              <a:t>Regulation</a:t>
            </a:r>
            <a:r>
              <a:rPr lang="tr-TR" dirty="0">
                <a:latin typeface="Calibri" panose="020F0502020204030204" pitchFamily="34" charset="0"/>
              </a:rPr>
              <a:t> on </a:t>
            </a:r>
            <a:r>
              <a:rPr lang="tr-TR" dirty="0" err="1">
                <a:latin typeface="Calibri" panose="020F0502020204030204" pitchFamily="34" charset="0"/>
              </a:rPr>
              <a:t>Financing</a:t>
            </a:r>
            <a:r>
              <a:rPr lang="tr-TR" dirty="0">
                <a:latin typeface="Calibri" panose="020F0502020204030204" pitchFamily="34" charset="0"/>
              </a:rPr>
              <a:t> Through Money Market Cash Operations; </a:t>
            </a:r>
            <a:r>
              <a:rPr lang="tr-TR" dirty="0" err="1">
                <a:latin typeface="Calibri" panose="020F0502020204030204" pitchFamily="34" charset="0"/>
              </a:rPr>
              <a:t>November</a:t>
            </a:r>
            <a:r>
              <a:rPr lang="tr-TR" dirty="0">
                <a:latin typeface="Calibri" panose="020F0502020204030204" pitchFamily="34" charset="0"/>
              </a:rPr>
              <a:t> 8th 2008.</a:t>
            </a:r>
          </a:p>
        </p:txBody>
      </p:sp>
      <p:grpSp>
        <p:nvGrpSpPr>
          <p:cNvPr id="11" name="Group 10"/>
          <p:cNvGrpSpPr/>
          <p:nvPr/>
        </p:nvGrpSpPr>
        <p:grpSpPr>
          <a:xfrm>
            <a:off x="475598" y="2575748"/>
            <a:ext cx="385604" cy="398939"/>
            <a:chOff x="2146300" y="2165350"/>
            <a:chExt cx="550863" cy="569913"/>
          </a:xfrm>
        </p:grpSpPr>
        <p:grpSp>
          <p:nvGrpSpPr>
            <p:cNvPr id="12" name="Group 33"/>
            <p:cNvGrpSpPr>
              <a:grpSpLocks/>
            </p:cNvGrpSpPr>
            <p:nvPr/>
          </p:nvGrpSpPr>
          <p:grpSpPr bwMode="auto">
            <a:xfrm>
              <a:off x="2146300" y="2165350"/>
              <a:ext cx="550863" cy="569913"/>
              <a:chOff x="480" y="1200"/>
              <a:chExt cx="1042" cy="1019"/>
            </a:xfrm>
          </p:grpSpPr>
          <p:pic>
            <p:nvPicPr>
              <p:cNvPr id="1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p:nvGrpSpPr>
        <p:grpSpPr>
          <a:xfrm>
            <a:off x="503429" y="3657157"/>
            <a:ext cx="385604" cy="398939"/>
            <a:chOff x="2146300" y="2165350"/>
            <a:chExt cx="550863" cy="569913"/>
          </a:xfrm>
        </p:grpSpPr>
        <p:grpSp>
          <p:nvGrpSpPr>
            <p:cNvPr id="17" name="Group 33"/>
            <p:cNvGrpSpPr>
              <a:grpSpLocks/>
            </p:cNvGrpSpPr>
            <p:nvPr/>
          </p:nvGrpSpPr>
          <p:grpSpPr bwMode="auto">
            <a:xfrm>
              <a:off x="2146300" y="2165350"/>
              <a:ext cx="550863" cy="569913"/>
              <a:chOff x="480" y="1200"/>
              <a:chExt cx="1042" cy="1019"/>
            </a:xfrm>
          </p:grpSpPr>
          <p:pic>
            <p:nvPicPr>
              <p:cNvPr id="1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p:cNvGrpSpPr/>
          <p:nvPr/>
        </p:nvGrpSpPr>
        <p:grpSpPr>
          <a:xfrm>
            <a:off x="502873" y="4823738"/>
            <a:ext cx="385604" cy="398939"/>
            <a:chOff x="2146300" y="2165350"/>
            <a:chExt cx="550863" cy="569913"/>
          </a:xfrm>
        </p:grpSpPr>
        <p:grpSp>
          <p:nvGrpSpPr>
            <p:cNvPr id="22" name="Group 33"/>
            <p:cNvGrpSpPr>
              <a:grpSpLocks/>
            </p:cNvGrpSpPr>
            <p:nvPr/>
          </p:nvGrpSpPr>
          <p:grpSpPr bwMode="auto">
            <a:xfrm>
              <a:off x="2146300" y="2165350"/>
              <a:ext cx="550863" cy="569913"/>
              <a:chOff x="480" y="1200"/>
              <a:chExt cx="1042" cy="1019"/>
            </a:xfrm>
          </p:grpSpPr>
          <p:pic>
            <p:nvPicPr>
              <p:cNvPr id="2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 name="Group 25"/>
          <p:cNvGrpSpPr/>
          <p:nvPr/>
        </p:nvGrpSpPr>
        <p:grpSpPr>
          <a:xfrm>
            <a:off x="488848" y="5858838"/>
            <a:ext cx="385604" cy="398939"/>
            <a:chOff x="2146300" y="2165350"/>
            <a:chExt cx="550863" cy="569913"/>
          </a:xfrm>
        </p:grpSpPr>
        <p:grpSp>
          <p:nvGrpSpPr>
            <p:cNvPr id="27" name="Group 33"/>
            <p:cNvGrpSpPr>
              <a:grpSpLocks/>
            </p:cNvGrpSpPr>
            <p:nvPr/>
          </p:nvGrpSpPr>
          <p:grpSpPr bwMode="auto">
            <a:xfrm>
              <a:off x="2146300" y="2165350"/>
              <a:ext cx="550863" cy="569913"/>
              <a:chOff x="480" y="1200"/>
              <a:chExt cx="1042" cy="1019"/>
            </a:xfrm>
          </p:grpSpPr>
          <p:pic>
            <p:nvPicPr>
              <p:cNvPr id="2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3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61" name="TextBox 60"/>
          <p:cNvSpPr txBox="1"/>
          <p:nvPr/>
        </p:nvSpPr>
        <p:spPr>
          <a:xfrm>
            <a:off x="867833" y="2492896"/>
            <a:ext cx="8073778" cy="646331"/>
          </a:xfrm>
          <a:prstGeom prst="rect">
            <a:avLst/>
          </a:prstGeom>
          <a:noFill/>
        </p:spPr>
        <p:txBody>
          <a:bodyPr wrap="square" rtlCol="0">
            <a:spAutoFit/>
          </a:bodyPr>
          <a:lstStyle>
            <a:defPPr>
              <a:defRPr lang="en-US"/>
            </a:defPPr>
            <a:lvl1pPr>
              <a:defRPr>
                <a:latin typeface="Calibri" panose="020F0502020204030204" pitchFamily="34" charset="0"/>
              </a:defRPr>
            </a:lvl1pPr>
          </a:lstStyle>
          <a:p>
            <a:pPr algn="l"/>
            <a:r>
              <a:rPr lang="tr-TR" altLang="tr-TR" dirty="0" err="1">
                <a:ea typeface="Calibri" pitchFamily="34" charset="0"/>
                <a:cs typeface="Calibri" pitchFamily="34" charset="0"/>
              </a:rPr>
              <a:t>The</a:t>
            </a:r>
            <a:r>
              <a:rPr lang="tr-TR" altLang="tr-TR" dirty="0">
                <a:ea typeface="Calibri" pitchFamily="34" charset="0"/>
                <a:cs typeface="Calibri" pitchFamily="34" charset="0"/>
              </a:rPr>
              <a:t> </a:t>
            </a:r>
            <a:r>
              <a:rPr lang="tr-TR" altLang="tr-TR" dirty="0" err="1">
                <a:ea typeface="Calibri" pitchFamily="34" charset="0"/>
                <a:cs typeface="Calibri" pitchFamily="34" charset="0"/>
              </a:rPr>
              <a:t>objective</a:t>
            </a:r>
            <a:r>
              <a:rPr lang="tr-TR" altLang="tr-TR" dirty="0">
                <a:ea typeface="Calibri" pitchFamily="34" charset="0"/>
                <a:cs typeface="Calibri" pitchFamily="34" charset="0"/>
              </a:rPr>
              <a:t> is t</a:t>
            </a:r>
            <a:r>
              <a:rPr lang="en-US" altLang="tr-TR" dirty="0">
                <a:ea typeface="Calibri" pitchFamily="34" charset="0"/>
                <a:cs typeface="Calibri" pitchFamily="34" charset="0"/>
              </a:rPr>
              <a:t>o minimize government borrowing costs by using short term cash instruments for managing cash flows</a:t>
            </a:r>
            <a:r>
              <a:rPr lang="tr-TR" altLang="tr-TR" dirty="0">
                <a:ea typeface="Calibri" pitchFamily="34" charset="0"/>
                <a:cs typeface="Calibri" pitchFamily="34" charset="0"/>
              </a:rPr>
              <a:t>.</a:t>
            </a:r>
          </a:p>
        </p:txBody>
      </p:sp>
      <p:sp>
        <p:nvSpPr>
          <p:cNvPr id="62" name="TextBox 61"/>
          <p:cNvSpPr txBox="1"/>
          <p:nvPr/>
        </p:nvSpPr>
        <p:spPr>
          <a:xfrm>
            <a:off x="906589" y="3524815"/>
            <a:ext cx="8237411" cy="1200329"/>
          </a:xfrm>
          <a:prstGeom prst="rect">
            <a:avLst/>
          </a:prstGeom>
          <a:noFill/>
        </p:spPr>
        <p:txBody>
          <a:bodyPr wrap="square" rtlCol="0">
            <a:spAutoFit/>
          </a:bodyPr>
          <a:lstStyle/>
          <a:p>
            <a:pPr algn="just" eaLnBrk="1" hangingPunct="1"/>
            <a:r>
              <a:rPr lang="en-US" altLang="tr-TR" dirty="0">
                <a:latin typeface="Calibri" panose="020F0502020204030204" pitchFamily="34" charset="0"/>
                <a:ea typeface="Calibri" pitchFamily="34" charset="0"/>
                <a:cs typeface="Calibri" pitchFamily="34" charset="0"/>
              </a:rPr>
              <a:t>3 type</a:t>
            </a:r>
            <a:r>
              <a:rPr lang="tr-TR" altLang="tr-TR" dirty="0">
                <a:latin typeface="Calibri" panose="020F0502020204030204" pitchFamily="34" charset="0"/>
                <a:ea typeface="Calibri" pitchFamily="34" charset="0"/>
                <a:cs typeface="Calibri" pitchFamily="34" charset="0"/>
              </a:rPr>
              <a:t>s</a:t>
            </a:r>
            <a:r>
              <a:rPr lang="en-US" altLang="tr-TR" dirty="0">
                <a:latin typeface="Calibri" panose="020F0502020204030204" pitchFamily="34" charset="0"/>
                <a:ea typeface="Calibri" pitchFamily="34" charset="0"/>
                <a:cs typeface="Calibri" pitchFamily="34" charset="0"/>
              </a:rPr>
              <a:t> of instruments to balance timing differences of cash inflows and cash outflows within a month.</a:t>
            </a:r>
          </a:p>
          <a:p>
            <a:pPr lvl="1" algn="l"/>
            <a:r>
              <a:rPr lang="tr-TR" sz="1200" dirty="0">
                <a:latin typeface="Calibri" panose="020F0502020204030204" pitchFamily="34" charset="0"/>
              </a:rPr>
              <a:t>Cash </a:t>
            </a:r>
            <a:r>
              <a:rPr lang="tr-TR" sz="1200" dirty="0" err="1">
                <a:latin typeface="Calibri" panose="020F0502020204030204" pitchFamily="34" charset="0"/>
              </a:rPr>
              <a:t>Transaction</a:t>
            </a:r>
            <a:r>
              <a:rPr lang="tr-TR" sz="1200" dirty="0">
                <a:latin typeface="Calibri" panose="020F0502020204030204" pitchFamily="34" charset="0"/>
              </a:rPr>
              <a:t> </a:t>
            </a:r>
            <a:r>
              <a:rPr lang="tr-TR" sz="1200" dirty="0" err="1">
                <a:latin typeface="Calibri" panose="020F0502020204030204" pitchFamily="34" charset="0"/>
              </a:rPr>
              <a:t>Note</a:t>
            </a:r>
            <a:r>
              <a:rPr lang="tr-TR" sz="1200" dirty="0">
                <a:latin typeface="Calibri" panose="020F0502020204030204" pitchFamily="34" charset="0"/>
              </a:rPr>
              <a:t> (CTN)</a:t>
            </a:r>
          </a:p>
          <a:p>
            <a:pPr lvl="1" algn="l"/>
            <a:r>
              <a:rPr lang="tr-TR" sz="1200" dirty="0" err="1">
                <a:latin typeface="Calibri" panose="020F0502020204030204" pitchFamily="34" charset="0"/>
              </a:rPr>
              <a:t>Reopen</a:t>
            </a:r>
            <a:r>
              <a:rPr lang="tr-TR" sz="1200" dirty="0">
                <a:latin typeface="Calibri" panose="020F0502020204030204" pitchFamily="34" charset="0"/>
              </a:rPr>
              <a:t> </a:t>
            </a:r>
            <a:r>
              <a:rPr lang="tr-TR" sz="1200" dirty="0" err="1">
                <a:latin typeface="Calibri" panose="020F0502020204030204" pitchFamily="34" charset="0"/>
              </a:rPr>
              <a:t>with</a:t>
            </a:r>
            <a:r>
              <a:rPr lang="tr-TR" sz="1200" dirty="0">
                <a:latin typeface="Calibri" panose="020F0502020204030204" pitchFamily="34" charset="0"/>
              </a:rPr>
              <a:t> </a:t>
            </a:r>
            <a:r>
              <a:rPr lang="tr-TR" sz="1200" dirty="0" err="1">
                <a:latin typeface="Calibri" panose="020F0502020204030204" pitchFamily="34" charset="0"/>
              </a:rPr>
              <a:t>the</a:t>
            </a:r>
            <a:r>
              <a:rPr lang="tr-TR" sz="1200" dirty="0">
                <a:latin typeface="Calibri" panose="020F0502020204030204" pitchFamily="34" charset="0"/>
              </a:rPr>
              <a:t> </a:t>
            </a:r>
            <a:r>
              <a:rPr lang="tr-TR" sz="1200" dirty="0" err="1">
                <a:latin typeface="Calibri" panose="020F0502020204030204" pitchFamily="34" charset="0"/>
              </a:rPr>
              <a:t>Commitment</a:t>
            </a:r>
            <a:r>
              <a:rPr lang="tr-TR" sz="1200" dirty="0">
                <a:latin typeface="Calibri" panose="020F0502020204030204" pitchFamily="34" charset="0"/>
              </a:rPr>
              <a:t> </a:t>
            </a:r>
            <a:r>
              <a:rPr lang="tr-TR" sz="1200" dirty="0" err="1">
                <a:latin typeface="Calibri" panose="020F0502020204030204" pitchFamily="34" charset="0"/>
              </a:rPr>
              <a:t>or</a:t>
            </a:r>
            <a:r>
              <a:rPr lang="tr-TR" sz="1200" dirty="0">
                <a:latin typeface="Calibri" panose="020F0502020204030204" pitchFamily="34" charset="0"/>
              </a:rPr>
              <a:t> </a:t>
            </a:r>
            <a:r>
              <a:rPr lang="tr-TR" sz="1200" dirty="0" err="1">
                <a:latin typeface="Calibri" panose="020F0502020204030204" pitchFamily="34" charset="0"/>
              </a:rPr>
              <a:t>Repurchase</a:t>
            </a:r>
            <a:r>
              <a:rPr lang="tr-TR" sz="1200" dirty="0">
                <a:latin typeface="Calibri" panose="020F0502020204030204" pitchFamily="34" charset="0"/>
              </a:rPr>
              <a:t> (RCR)</a:t>
            </a:r>
          </a:p>
          <a:p>
            <a:pPr lvl="1" algn="l"/>
            <a:r>
              <a:rPr lang="tr-TR" sz="1200" dirty="0" err="1">
                <a:latin typeface="Calibri" panose="020F0502020204030204" pitchFamily="34" charset="0"/>
              </a:rPr>
              <a:t>Deposit</a:t>
            </a:r>
            <a:r>
              <a:rPr lang="tr-TR" sz="1200" dirty="0">
                <a:latin typeface="Calibri" panose="020F0502020204030204" pitchFamily="34" charset="0"/>
              </a:rPr>
              <a:t> </a:t>
            </a:r>
            <a:r>
              <a:rPr lang="tr-TR" sz="1200" dirty="0" err="1">
                <a:latin typeface="Calibri" panose="020F0502020204030204" pitchFamily="34" charset="0"/>
              </a:rPr>
              <a:t>Auction</a:t>
            </a:r>
            <a:endParaRPr lang="tr-TR" sz="1200" dirty="0">
              <a:latin typeface="Calibri" panose="020F0502020204030204" pitchFamily="34" charset="0"/>
            </a:endParaRPr>
          </a:p>
        </p:txBody>
      </p:sp>
      <p:sp>
        <p:nvSpPr>
          <p:cNvPr id="63" name="TextBox 62"/>
          <p:cNvSpPr txBox="1"/>
          <p:nvPr/>
        </p:nvSpPr>
        <p:spPr>
          <a:xfrm>
            <a:off x="906589" y="4823738"/>
            <a:ext cx="8237411" cy="369332"/>
          </a:xfrm>
          <a:prstGeom prst="rect">
            <a:avLst/>
          </a:prstGeom>
          <a:noFill/>
        </p:spPr>
        <p:txBody>
          <a:bodyPr wrap="square" rtlCol="0">
            <a:spAutoFit/>
          </a:bodyPr>
          <a:lstStyle/>
          <a:p>
            <a:pPr algn="l"/>
            <a:r>
              <a:rPr lang="en-US" altLang="tr-TR" dirty="0">
                <a:latin typeface="Calibri" panose="020F0502020204030204" pitchFamily="34" charset="0"/>
                <a:ea typeface="Calibri" pitchFamily="34" charset="0"/>
                <a:cs typeface="Calibri" pitchFamily="34" charset="0"/>
              </a:rPr>
              <a:t>Instruments have at most 30 days of maturity</a:t>
            </a:r>
            <a:endParaRPr lang="tr-TR" dirty="0" smtClean="0">
              <a:latin typeface="Calibri" panose="020F0502020204030204" pitchFamily="34" charset="0"/>
            </a:endParaRPr>
          </a:p>
        </p:txBody>
      </p:sp>
      <p:sp>
        <p:nvSpPr>
          <p:cNvPr id="64" name="TextBox 63"/>
          <p:cNvSpPr txBox="1"/>
          <p:nvPr/>
        </p:nvSpPr>
        <p:spPr>
          <a:xfrm>
            <a:off x="871862" y="5848496"/>
            <a:ext cx="8237411" cy="369332"/>
          </a:xfrm>
          <a:prstGeom prst="rect">
            <a:avLst/>
          </a:prstGeom>
          <a:noFill/>
        </p:spPr>
        <p:txBody>
          <a:bodyPr wrap="square" rtlCol="0">
            <a:spAutoFit/>
          </a:bodyPr>
          <a:lstStyle/>
          <a:p>
            <a:pPr algn="l"/>
            <a:r>
              <a:rPr lang="tr-TR" altLang="tr-TR" dirty="0">
                <a:latin typeface="Calibri" panose="020F0502020204030204" pitchFamily="34" charset="0"/>
                <a:ea typeface="Calibri" pitchFamily="34" charset="0"/>
                <a:cs typeface="Calibri" pitchFamily="34" charset="0"/>
              </a:rPr>
              <a:t>Not </a:t>
            </a:r>
            <a:r>
              <a:rPr lang="tr-TR" altLang="tr-TR" dirty="0" err="1">
                <a:latin typeface="Calibri" panose="020F0502020204030204" pitchFamily="34" charset="0"/>
                <a:ea typeface="Calibri" pitchFamily="34" charset="0"/>
                <a:cs typeface="Calibri" pitchFamily="34" charset="0"/>
              </a:rPr>
              <a:t>utilized</a:t>
            </a:r>
            <a:r>
              <a:rPr lang="tr-TR" altLang="tr-TR" dirty="0">
                <a:latin typeface="Calibri" panose="020F0502020204030204" pitchFamily="34" charset="0"/>
                <a:ea typeface="Calibri" pitchFamily="34" charset="0"/>
                <a:cs typeface="Calibri" pitchFamily="34" charset="0"/>
              </a:rPr>
              <a:t> </a:t>
            </a:r>
            <a:r>
              <a:rPr lang="tr-TR" altLang="tr-TR" dirty="0" err="1">
                <a:latin typeface="Calibri" panose="020F0502020204030204" pitchFamily="34" charset="0"/>
                <a:ea typeface="Calibri" pitchFamily="34" charset="0"/>
                <a:cs typeface="Calibri" pitchFamily="34" charset="0"/>
              </a:rPr>
              <a:t>so</a:t>
            </a:r>
            <a:r>
              <a:rPr lang="tr-TR" altLang="tr-TR" dirty="0">
                <a:latin typeface="Calibri" panose="020F0502020204030204" pitchFamily="34" charset="0"/>
                <a:ea typeface="Calibri" pitchFamily="34" charset="0"/>
                <a:cs typeface="Calibri" pitchFamily="34" charset="0"/>
              </a:rPr>
              <a:t> far </a:t>
            </a:r>
            <a:r>
              <a:rPr lang="tr-TR" altLang="tr-TR" dirty="0" err="1">
                <a:latin typeface="Calibri" panose="020F0502020204030204" pitchFamily="34" charset="0"/>
                <a:ea typeface="Calibri" pitchFamily="34" charset="0"/>
                <a:cs typeface="Calibri" pitchFamily="34" charset="0"/>
              </a:rPr>
              <a:t>due</a:t>
            </a:r>
            <a:r>
              <a:rPr lang="tr-TR" altLang="tr-TR" dirty="0">
                <a:latin typeface="Calibri" panose="020F0502020204030204" pitchFamily="34" charset="0"/>
                <a:ea typeface="Calibri" pitchFamily="34" charset="0"/>
                <a:cs typeface="Calibri" pitchFamily="34" charset="0"/>
              </a:rPr>
              <a:t> </a:t>
            </a:r>
            <a:r>
              <a:rPr lang="tr-TR" altLang="tr-TR" dirty="0" err="1">
                <a:latin typeface="Calibri" panose="020F0502020204030204" pitchFamily="34" charset="0"/>
                <a:ea typeface="Calibri" pitchFamily="34" charset="0"/>
                <a:cs typeface="Calibri" pitchFamily="34" charset="0"/>
              </a:rPr>
              <a:t>to</a:t>
            </a:r>
            <a:r>
              <a:rPr lang="tr-TR" altLang="tr-TR" dirty="0">
                <a:latin typeface="Calibri" panose="020F0502020204030204" pitchFamily="34" charset="0"/>
                <a:ea typeface="Calibri" pitchFamily="34" charset="0"/>
                <a:cs typeface="Calibri" pitchFamily="34" charset="0"/>
              </a:rPr>
              <a:t> </a:t>
            </a:r>
            <a:r>
              <a:rPr lang="tr-TR" altLang="tr-TR" dirty="0" err="1">
                <a:latin typeface="Calibri" panose="020F0502020204030204" pitchFamily="34" charset="0"/>
                <a:ea typeface="Calibri" pitchFamily="34" charset="0"/>
                <a:cs typeface="Calibri" pitchFamily="34" charset="0"/>
              </a:rPr>
              <a:t>strategic</a:t>
            </a:r>
            <a:r>
              <a:rPr lang="tr-TR" altLang="tr-TR" dirty="0">
                <a:latin typeface="Calibri" panose="020F0502020204030204" pitchFamily="34" charset="0"/>
                <a:ea typeface="Calibri" pitchFamily="34" charset="0"/>
                <a:cs typeface="Calibri" pitchFamily="34" charset="0"/>
              </a:rPr>
              <a:t> </a:t>
            </a:r>
            <a:r>
              <a:rPr lang="tr-TR" altLang="tr-TR" dirty="0" err="1">
                <a:latin typeface="Calibri" panose="020F0502020204030204" pitchFamily="34" charset="0"/>
                <a:ea typeface="Calibri" pitchFamily="34" charset="0"/>
                <a:cs typeface="Calibri" pitchFamily="34" charset="0"/>
              </a:rPr>
              <a:t>benchmark</a:t>
            </a:r>
            <a:r>
              <a:rPr lang="tr-TR" altLang="tr-TR" dirty="0">
                <a:latin typeface="Calibri" panose="020F0502020204030204" pitchFamily="34" charset="0"/>
                <a:ea typeface="Calibri" pitchFamily="34" charset="0"/>
                <a:cs typeface="Calibri" pitchFamily="34" charset="0"/>
              </a:rPr>
              <a:t> on holding </a:t>
            </a:r>
            <a:r>
              <a:rPr lang="tr-TR" altLang="tr-TR" dirty="0" err="1">
                <a:latin typeface="Calibri" panose="020F0502020204030204" pitchFamily="34" charset="0"/>
                <a:ea typeface="Calibri" pitchFamily="34" charset="0"/>
                <a:cs typeface="Calibri" pitchFamily="34" charset="0"/>
              </a:rPr>
              <a:t>strong</a:t>
            </a:r>
            <a:r>
              <a:rPr lang="tr-TR" altLang="tr-TR" dirty="0">
                <a:latin typeface="Calibri" panose="020F0502020204030204" pitchFamily="34" charset="0"/>
                <a:ea typeface="Calibri" pitchFamily="34" charset="0"/>
                <a:cs typeface="Calibri" pitchFamily="34" charset="0"/>
              </a:rPr>
              <a:t> </a:t>
            </a:r>
            <a:r>
              <a:rPr lang="tr-TR" altLang="tr-TR" dirty="0" err="1">
                <a:latin typeface="Calibri" panose="020F0502020204030204" pitchFamily="34" charset="0"/>
                <a:ea typeface="Calibri" pitchFamily="34" charset="0"/>
                <a:cs typeface="Calibri" pitchFamily="34" charset="0"/>
              </a:rPr>
              <a:t>cash</a:t>
            </a:r>
            <a:r>
              <a:rPr lang="tr-TR" altLang="tr-TR" dirty="0">
                <a:latin typeface="Calibri" panose="020F0502020204030204" pitchFamily="34" charset="0"/>
                <a:ea typeface="Calibri" pitchFamily="34" charset="0"/>
                <a:cs typeface="Calibri" pitchFamily="34" charset="0"/>
              </a:rPr>
              <a:t> </a:t>
            </a:r>
            <a:r>
              <a:rPr lang="tr-TR" altLang="tr-TR" dirty="0" err="1">
                <a:latin typeface="Calibri" panose="020F0502020204030204" pitchFamily="34" charset="0"/>
                <a:ea typeface="Calibri" pitchFamily="34" charset="0"/>
                <a:cs typeface="Calibri" pitchFamily="34" charset="0"/>
              </a:rPr>
              <a:t>reserves</a:t>
            </a:r>
            <a:endParaRPr lang="tr-TR" dirty="0">
              <a:latin typeface="Calibri" panose="020F0502020204030204" pitchFamily="34" charset="0"/>
            </a:endParaRPr>
          </a:p>
        </p:txBody>
      </p:sp>
    </p:spTree>
    <p:extLst>
      <p:ext uri="{BB962C8B-B14F-4D97-AF65-F5344CB8AC3E}">
        <p14:creationId xmlns:p14="http://schemas.microsoft.com/office/powerpoint/2010/main" val="12469474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363390"/>
            <a:ext cx="7416824" cy="1713682"/>
          </a:xfrm>
        </p:spPr>
        <p:txBody>
          <a:bodyPr/>
          <a:lstStyle/>
          <a:p>
            <a:r>
              <a:rPr lang="tr-TR" dirty="0" smtClean="0">
                <a:latin typeface="Calibri" panose="020F0502020204030204" pitchFamily="34" charset="0"/>
              </a:rPr>
              <a:t>RELATIONSHIP </a:t>
            </a:r>
            <a:r>
              <a:rPr lang="tr-TR" dirty="0" err="1" smtClean="0">
                <a:latin typeface="Calibri" panose="020F0502020204030204" pitchFamily="34" charset="0"/>
              </a:rPr>
              <a:t>with</a:t>
            </a:r>
            <a:r>
              <a:rPr lang="tr-TR" dirty="0" smtClean="0">
                <a:latin typeface="Calibri" panose="020F0502020204030204" pitchFamily="34" charset="0"/>
              </a:rPr>
              <a:t> DEBT AND RISK MANAGEMENT</a:t>
            </a:r>
            <a:endParaRPr lang="tr-TR" dirty="0">
              <a:latin typeface="Calibri" panose="020F0502020204030204" pitchFamily="34" charset="0"/>
            </a:endParaRPr>
          </a:p>
        </p:txBody>
      </p:sp>
      <p:grpSp>
        <p:nvGrpSpPr>
          <p:cNvPr id="4" name="Group 3"/>
          <p:cNvGrpSpPr/>
          <p:nvPr/>
        </p:nvGrpSpPr>
        <p:grpSpPr>
          <a:xfrm>
            <a:off x="827584" y="2618252"/>
            <a:ext cx="826295" cy="854870"/>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7"/>
            <p:cNvSpPr txBox="1">
              <a:spLocks noChangeArrowheads="1"/>
            </p:cNvSpPr>
            <p:nvPr/>
          </p:nvSpPr>
          <p:spPr bwMode="gray">
            <a:xfrm>
              <a:off x="2205038" y="2193926"/>
              <a:ext cx="434975" cy="471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4000" b="1" dirty="0">
                  <a:solidFill>
                    <a:srgbClr val="FFFFFF"/>
                  </a:solidFill>
                </a:rPr>
                <a:t>5</a:t>
              </a:r>
              <a:endParaRPr lang="en-US" altLang="tr-TR" sz="4000" b="1" dirty="0">
                <a:solidFill>
                  <a:srgbClr val="FFFFFF"/>
                </a:solidFill>
              </a:endParaRPr>
            </a:p>
          </p:txBody>
        </p:sp>
      </p:grpSp>
    </p:spTree>
    <p:extLst>
      <p:ext uri="{BB962C8B-B14F-4D97-AF65-F5344CB8AC3E}">
        <p14:creationId xmlns:p14="http://schemas.microsoft.com/office/powerpoint/2010/main" val="22855830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03212" y="260648"/>
            <a:ext cx="7391400" cy="1143000"/>
          </a:xfrm>
        </p:spPr>
        <p:txBody>
          <a:bodyPr/>
          <a:lstStyle/>
          <a:p>
            <a:r>
              <a:rPr lang="tr-TR" sz="3200" dirty="0" err="1">
                <a:latin typeface="Calibri" panose="020F0502020204030204" pitchFamily="34" charset="0"/>
              </a:rPr>
              <a:t>Relationship</a:t>
            </a:r>
            <a:r>
              <a:rPr lang="tr-TR" sz="3200" dirty="0">
                <a:latin typeface="Calibri" panose="020F0502020204030204" pitchFamily="34" charset="0"/>
              </a:rPr>
              <a:t> </a:t>
            </a:r>
            <a:r>
              <a:rPr lang="tr-TR" sz="3200" dirty="0" err="1">
                <a:latin typeface="Calibri" panose="020F0502020204030204" pitchFamily="34" charset="0"/>
              </a:rPr>
              <a:t>with</a:t>
            </a:r>
            <a:r>
              <a:rPr lang="tr-TR" sz="3200" dirty="0">
                <a:latin typeface="Calibri" panose="020F0502020204030204" pitchFamily="34" charset="0"/>
              </a:rPr>
              <a:t> Risk Management-I</a:t>
            </a:r>
            <a:endParaRPr lang="en-US" altLang="tr-TR" sz="3200" dirty="0" smtClean="0"/>
          </a:p>
        </p:txBody>
      </p:sp>
      <p:sp>
        <p:nvSpPr>
          <p:cNvPr id="60420" name="Rectangle 4"/>
          <p:cNvSpPr>
            <a:spLocks noChangeArrowheads="1"/>
          </p:cNvSpPr>
          <p:nvPr/>
        </p:nvSpPr>
        <p:spPr bwMode="invGray">
          <a:xfrm>
            <a:off x="5708649" y="4631840"/>
            <a:ext cx="2522538" cy="1477963"/>
          </a:xfrm>
          <a:prstGeom prst="rect">
            <a:avLst/>
          </a:prstGeom>
          <a:gradFill rotWithShape="1">
            <a:gsLst>
              <a:gs pos="0">
                <a:schemeClr val="folHlink">
                  <a:gamma/>
                  <a:shade val="72549"/>
                  <a:invGamma/>
                </a:schemeClr>
              </a:gs>
              <a:gs pos="100000">
                <a:schemeClr val="folHlink"/>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21" name="AutoShape 5"/>
          <p:cNvSpPr>
            <a:spLocks noChangeArrowheads="1"/>
          </p:cNvSpPr>
          <p:nvPr/>
        </p:nvSpPr>
        <p:spPr bwMode="gray">
          <a:xfrm>
            <a:off x="2974975" y="2330450"/>
            <a:ext cx="2268538" cy="536575"/>
          </a:xfrm>
          <a:prstGeom prst="roundRect">
            <a:avLst>
              <a:gd name="adj" fmla="val 16667"/>
            </a:avLst>
          </a:prstGeom>
          <a:gradFill rotWithShape="1">
            <a:gsLst>
              <a:gs pos="0">
                <a:srgbClr val="DFDFDF"/>
              </a:gs>
              <a:gs pos="50000">
                <a:srgbClr val="DFDFDF">
                  <a:gamma/>
                  <a:tint val="24314"/>
                  <a:invGamma/>
                </a:srgbClr>
              </a:gs>
              <a:gs pos="100000">
                <a:srgbClr val="DFDFDF"/>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60422" name="AutoShape 6"/>
          <p:cNvSpPr>
            <a:spLocks noChangeArrowheads="1"/>
          </p:cNvSpPr>
          <p:nvPr/>
        </p:nvSpPr>
        <p:spPr bwMode="gray">
          <a:xfrm>
            <a:off x="5835649" y="2341876"/>
            <a:ext cx="2268538" cy="536575"/>
          </a:xfrm>
          <a:prstGeom prst="roundRect">
            <a:avLst>
              <a:gd name="adj" fmla="val 16667"/>
            </a:avLst>
          </a:prstGeom>
          <a:gradFill rotWithShape="1">
            <a:gsLst>
              <a:gs pos="0">
                <a:srgbClr val="DFDFDF"/>
              </a:gs>
              <a:gs pos="50000">
                <a:srgbClr val="DFDFDF">
                  <a:gamma/>
                  <a:tint val="24314"/>
                  <a:invGamma/>
                </a:srgbClr>
              </a:gs>
              <a:gs pos="100000">
                <a:srgbClr val="DFDFDF"/>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60423" name="Rectangle 7"/>
          <p:cNvSpPr>
            <a:spLocks noChangeArrowheads="1"/>
          </p:cNvSpPr>
          <p:nvPr/>
        </p:nvSpPr>
        <p:spPr bwMode="invGray">
          <a:xfrm>
            <a:off x="2871788" y="4748213"/>
            <a:ext cx="2503487" cy="1477962"/>
          </a:xfrm>
          <a:prstGeom prst="rect">
            <a:avLst/>
          </a:prstGeom>
          <a:gradFill rotWithShape="1">
            <a:gsLst>
              <a:gs pos="0">
                <a:schemeClr val="folHlink">
                  <a:gamma/>
                  <a:shade val="86275"/>
                  <a:invGamma/>
                </a:schemeClr>
              </a:gs>
              <a:gs pos="100000">
                <a:schemeClr val="folHlink"/>
              </a:gs>
            </a:gsLst>
            <a:lin ang="0" scaled="1"/>
          </a:gradFill>
          <a:ln>
            <a:noFill/>
          </a:ln>
          <a:effectLst/>
          <a:scene3d>
            <a:camera prst="legacyObliqueTopRight"/>
            <a:lightRig rig="legacyFlat3" dir="b"/>
          </a:scene3d>
          <a:sp3d extrusionH="430200" prstMaterial="legacyMatte">
            <a:bevelT w="13500" h="13500" prst="angle"/>
            <a:bevelB w="13500" h="13500" prst="angle"/>
            <a:extrusionClr>
              <a:schemeClr val="folHlink"/>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tr-TR"/>
          </a:p>
        </p:txBody>
      </p:sp>
      <p:sp>
        <p:nvSpPr>
          <p:cNvPr id="60424" name="Text Box 8"/>
          <p:cNvSpPr txBox="1">
            <a:spLocks noChangeArrowheads="1"/>
          </p:cNvSpPr>
          <p:nvPr/>
        </p:nvSpPr>
        <p:spPr bwMode="white">
          <a:xfrm>
            <a:off x="3184525" y="5208588"/>
            <a:ext cx="1749425" cy="338554"/>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1600" b="1" i="0" dirty="0" smtClean="0">
                <a:solidFill>
                  <a:srgbClr val="FFFFFF"/>
                </a:solidFill>
                <a:cs typeface="Arial" charset="0"/>
              </a:rPr>
              <a:t>FX </a:t>
            </a:r>
            <a:r>
              <a:rPr lang="tr-TR" altLang="tr-TR" sz="1600" b="1" i="0" dirty="0" err="1" smtClean="0">
                <a:solidFill>
                  <a:srgbClr val="FFFFFF"/>
                </a:solidFill>
                <a:cs typeface="Arial" charset="0"/>
              </a:rPr>
              <a:t>Reserves</a:t>
            </a:r>
            <a:endParaRPr lang="en-US" altLang="tr-TR" sz="1600" b="1" i="0" dirty="0">
              <a:solidFill>
                <a:srgbClr val="FFFFFF"/>
              </a:solidFill>
              <a:cs typeface="Arial" charset="0"/>
            </a:endParaRPr>
          </a:p>
        </p:txBody>
      </p:sp>
      <p:grpSp>
        <p:nvGrpSpPr>
          <p:cNvPr id="60425" name="Group 9"/>
          <p:cNvGrpSpPr>
            <a:grpSpLocks/>
          </p:cNvGrpSpPr>
          <p:nvPr/>
        </p:nvGrpSpPr>
        <p:grpSpPr bwMode="auto">
          <a:xfrm>
            <a:off x="1069975" y="3302000"/>
            <a:ext cx="1735138" cy="1446213"/>
            <a:chOff x="4397" y="1430"/>
            <a:chExt cx="1005" cy="960"/>
          </a:xfrm>
        </p:grpSpPr>
        <p:sp>
          <p:nvSpPr>
            <p:cNvPr id="60426" name="AutoShape 10"/>
            <p:cNvSpPr>
              <a:spLocks noChangeArrowheads="1"/>
            </p:cNvSpPr>
            <p:nvPr/>
          </p:nvSpPr>
          <p:spPr bwMode="gray">
            <a:xfrm>
              <a:off x="4397" y="1430"/>
              <a:ext cx="1005" cy="960"/>
            </a:xfrm>
            <a:prstGeom prst="homePlate">
              <a:avLst>
                <a:gd name="adj" fmla="val 26172"/>
              </a:avLst>
            </a:prstGeom>
            <a:gradFill rotWithShape="1">
              <a:gsLst>
                <a:gs pos="0">
                  <a:srgbClr val="D5E0E5">
                    <a:gamma/>
                    <a:shade val="66275"/>
                    <a:invGamma/>
                  </a:srgbClr>
                </a:gs>
                <a:gs pos="50000">
                  <a:srgbClr val="D5E0E5"/>
                </a:gs>
                <a:gs pos="100000">
                  <a:srgbClr val="D5E0E5">
                    <a:gamma/>
                    <a:shade val="66275"/>
                    <a:invGamma/>
                  </a:srgbClr>
                </a:gs>
              </a:gsLst>
              <a:lin ang="5400000" scaled="1"/>
            </a:gradFill>
            <a:ln w="9525" algn="ctr">
              <a:solidFill>
                <a:srgbClr val="76858A"/>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27" name="AutoShape 11"/>
            <p:cNvSpPr>
              <a:spLocks noChangeArrowheads="1"/>
            </p:cNvSpPr>
            <p:nvPr/>
          </p:nvSpPr>
          <p:spPr bwMode="gray">
            <a:xfrm>
              <a:off x="4407" y="1440"/>
              <a:ext cx="978" cy="934"/>
            </a:xfrm>
            <a:prstGeom prst="homePlate">
              <a:avLst>
                <a:gd name="adj" fmla="val 26178"/>
              </a:avLst>
            </a:prstGeom>
            <a:noFill/>
            <a:ln w="9525" algn="ctr">
              <a:solidFill>
                <a:srgbClr val="FFFFFF"/>
              </a:solidFill>
              <a:miter lim="800000"/>
              <a:headEnd/>
              <a:tailEnd/>
            </a:ln>
            <a:effectLst/>
            <a:extLst>
              <a:ext uri="{909E8E84-426E-40DD-AFC4-6F175D3DCCD1}">
                <a14:hiddenFill xmlns:a14="http://schemas.microsoft.com/office/drawing/2010/main">
                  <a:gradFill rotWithShape="1">
                    <a:gsLst>
                      <a:gs pos="0">
                        <a:srgbClr val="DDDDDD"/>
                      </a:gs>
                      <a:gs pos="100000">
                        <a:srgbClr val="DDDDDD">
                          <a:gamma/>
                          <a:shade val="66275"/>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60428" name="Group 12"/>
          <p:cNvGrpSpPr>
            <a:grpSpLocks/>
          </p:cNvGrpSpPr>
          <p:nvPr/>
        </p:nvGrpSpPr>
        <p:grpSpPr bwMode="auto">
          <a:xfrm>
            <a:off x="1069975" y="4800600"/>
            <a:ext cx="1735138" cy="1447800"/>
            <a:chOff x="4397" y="1430"/>
            <a:chExt cx="1005" cy="960"/>
          </a:xfrm>
        </p:grpSpPr>
        <p:sp>
          <p:nvSpPr>
            <p:cNvPr id="60429" name="AutoShape 13"/>
            <p:cNvSpPr>
              <a:spLocks noChangeArrowheads="1"/>
            </p:cNvSpPr>
            <p:nvPr/>
          </p:nvSpPr>
          <p:spPr bwMode="gray">
            <a:xfrm>
              <a:off x="4397" y="1430"/>
              <a:ext cx="1005" cy="960"/>
            </a:xfrm>
            <a:prstGeom prst="homePlate">
              <a:avLst>
                <a:gd name="adj" fmla="val 26172"/>
              </a:avLst>
            </a:prstGeom>
            <a:gradFill rotWithShape="1">
              <a:gsLst>
                <a:gs pos="0">
                  <a:srgbClr val="D5E0E5">
                    <a:gamma/>
                    <a:shade val="66275"/>
                    <a:invGamma/>
                  </a:srgbClr>
                </a:gs>
                <a:gs pos="50000">
                  <a:srgbClr val="D5E0E5"/>
                </a:gs>
                <a:gs pos="100000">
                  <a:srgbClr val="D5E0E5">
                    <a:gamma/>
                    <a:shade val="66275"/>
                    <a:invGamma/>
                  </a:srgbClr>
                </a:gs>
              </a:gsLst>
              <a:lin ang="5400000" scaled="1"/>
            </a:gradFill>
            <a:ln w="9525" algn="ctr">
              <a:solidFill>
                <a:srgbClr val="76858A"/>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30" name="AutoShape 14"/>
            <p:cNvSpPr>
              <a:spLocks noChangeArrowheads="1"/>
            </p:cNvSpPr>
            <p:nvPr/>
          </p:nvSpPr>
          <p:spPr bwMode="gray">
            <a:xfrm>
              <a:off x="4407" y="1440"/>
              <a:ext cx="978" cy="934"/>
            </a:xfrm>
            <a:prstGeom prst="homePlate">
              <a:avLst>
                <a:gd name="adj" fmla="val 26178"/>
              </a:avLst>
            </a:prstGeom>
            <a:gradFill rotWithShape="1">
              <a:gsLst>
                <a:gs pos="0">
                  <a:srgbClr val="D5E0E5">
                    <a:gamma/>
                    <a:shade val="66275"/>
                    <a:invGamma/>
                  </a:srgbClr>
                </a:gs>
                <a:gs pos="50000">
                  <a:srgbClr val="D5E0E5"/>
                </a:gs>
                <a:gs pos="100000">
                  <a:srgbClr val="D5E0E5">
                    <a:gamma/>
                    <a:shade val="66275"/>
                    <a:invGamma/>
                  </a:srgbClr>
                </a:gs>
              </a:gsLst>
              <a:lin ang="5400000" scaled="1"/>
            </a:gradFill>
            <a:ln w="9525" algn="ctr">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60431" name="Rectangle 15"/>
          <p:cNvSpPr>
            <a:spLocks noChangeArrowheads="1"/>
          </p:cNvSpPr>
          <p:nvPr/>
        </p:nvSpPr>
        <p:spPr bwMode="gray">
          <a:xfrm>
            <a:off x="966813" y="3671163"/>
            <a:ext cx="1743075" cy="707886"/>
          </a:xfrm>
          <a:prstGeom prst="rect">
            <a:avLst/>
          </a:prstGeom>
          <a:noFill/>
          <a:ln>
            <a:noFill/>
          </a:ln>
          <a:effectLst>
            <a:outerShdw dist="17961" dir="2700000" algn="ctr" rotWithShape="0">
              <a:srgbClr val="FFFFFF">
                <a:alpha val="50000"/>
              </a:srgbClr>
            </a:outerShdw>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ctr" eaLnBrk="0" hangingPunct="0"/>
            <a:r>
              <a:rPr lang="tr-TR" altLang="tr-TR" sz="2000" b="1" i="0" dirty="0" smtClean="0">
                <a:solidFill>
                  <a:srgbClr val="333333"/>
                </a:solidFill>
                <a:cs typeface="Arial" charset="0"/>
              </a:rPr>
              <a:t>Minimum Level</a:t>
            </a:r>
            <a:endParaRPr lang="en-US" altLang="tr-TR" sz="2000" b="1" i="0" dirty="0">
              <a:solidFill>
                <a:srgbClr val="333333"/>
              </a:solidFill>
              <a:cs typeface="Arial" charset="0"/>
            </a:endParaRPr>
          </a:p>
        </p:txBody>
      </p:sp>
      <p:sp>
        <p:nvSpPr>
          <p:cNvPr id="60432" name="Rectangle 16"/>
          <p:cNvSpPr>
            <a:spLocks noChangeArrowheads="1"/>
          </p:cNvSpPr>
          <p:nvPr/>
        </p:nvSpPr>
        <p:spPr bwMode="gray">
          <a:xfrm>
            <a:off x="995363" y="5314950"/>
            <a:ext cx="1743075" cy="707886"/>
          </a:xfrm>
          <a:prstGeom prst="rect">
            <a:avLst/>
          </a:prstGeom>
          <a:noFill/>
          <a:ln>
            <a:noFill/>
          </a:ln>
          <a:effectLst>
            <a:outerShdw dist="17961" dir="2700000" algn="ctr" rotWithShape="0">
              <a:srgbClr val="FFFFFF">
                <a:alpha val="50000"/>
              </a:srgbClr>
            </a:outerShdw>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ctr" eaLnBrk="0" hangingPunct="0"/>
            <a:r>
              <a:rPr lang="tr-TR" altLang="tr-TR" sz="2000" b="1" i="0" dirty="0" smtClean="0">
                <a:solidFill>
                  <a:srgbClr val="333333"/>
                </a:solidFill>
                <a:cs typeface="Arial" charset="0"/>
              </a:rPr>
              <a:t>Maximum Level</a:t>
            </a:r>
            <a:endParaRPr lang="en-US" altLang="tr-TR" sz="2000" b="1" i="0" dirty="0">
              <a:solidFill>
                <a:srgbClr val="333333"/>
              </a:solidFill>
              <a:cs typeface="Arial" charset="0"/>
            </a:endParaRPr>
          </a:p>
        </p:txBody>
      </p:sp>
      <p:sp>
        <p:nvSpPr>
          <p:cNvPr id="60433" name="Rectangle 17"/>
          <p:cNvSpPr>
            <a:spLocks noChangeArrowheads="1"/>
          </p:cNvSpPr>
          <p:nvPr/>
        </p:nvSpPr>
        <p:spPr bwMode="white">
          <a:xfrm>
            <a:off x="5708649" y="5232323"/>
            <a:ext cx="2241550" cy="276999"/>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tr-TR" altLang="tr-TR" sz="1200" b="1" i="0" dirty="0" smtClean="0">
                <a:solidFill>
                  <a:srgbClr val="FFFFFF"/>
                </a:solidFill>
                <a:cs typeface="Arial" charset="0"/>
              </a:rPr>
              <a:t>Money Market Operations</a:t>
            </a:r>
            <a:endParaRPr lang="en-US" altLang="tr-TR" sz="1200" b="1" i="0" dirty="0">
              <a:solidFill>
                <a:srgbClr val="FFFFFF"/>
              </a:solidFill>
              <a:cs typeface="Arial" charset="0"/>
            </a:endParaRPr>
          </a:p>
        </p:txBody>
      </p:sp>
      <p:sp>
        <p:nvSpPr>
          <p:cNvPr id="60434" name="Rectangle 18"/>
          <p:cNvSpPr>
            <a:spLocks noChangeArrowheads="1"/>
          </p:cNvSpPr>
          <p:nvPr/>
        </p:nvSpPr>
        <p:spPr bwMode="gray">
          <a:xfrm>
            <a:off x="3057525" y="2324620"/>
            <a:ext cx="2132013" cy="584775"/>
          </a:xfrm>
          <a:prstGeom prst="rect">
            <a:avLst/>
          </a:prstGeom>
          <a:noFill/>
          <a:ln>
            <a:noFill/>
          </a:ln>
          <a:effectLst>
            <a:outerShdw dist="17961" dir="2700000" algn="ctr" rotWithShape="0">
              <a:srgbClr val="FFFFFF">
                <a:alpha val="50000"/>
              </a:srgbClr>
            </a:outerShdw>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ctr" eaLnBrk="0" hangingPunct="0"/>
            <a:r>
              <a:rPr lang="tr-TR" altLang="tr-TR" sz="1600" b="1" i="0" dirty="0" smtClean="0">
                <a:cs typeface="Arial" charset="0"/>
              </a:rPr>
              <a:t>Strategic </a:t>
            </a:r>
            <a:r>
              <a:rPr lang="tr-TR" altLang="tr-TR" sz="1600" b="1" i="0" dirty="0" err="1" smtClean="0">
                <a:cs typeface="Arial" charset="0"/>
              </a:rPr>
              <a:t>Benchmarks</a:t>
            </a:r>
            <a:endParaRPr lang="en-US" altLang="tr-TR" sz="1600" b="1" i="0" dirty="0">
              <a:cs typeface="Arial" charset="0"/>
            </a:endParaRPr>
          </a:p>
        </p:txBody>
      </p:sp>
      <p:sp>
        <p:nvSpPr>
          <p:cNvPr id="60435" name="Rectangle 19"/>
          <p:cNvSpPr>
            <a:spLocks noChangeArrowheads="1"/>
          </p:cNvSpPr>
          <p:nvPr/>
        </p:nvSpPr>
        <p:spPr bwMode="gray">
          <a:xfrm>
            <a:off x="5816486" y="2341876"/>
            <a:ext cx="2132013" cy="584775"/>
          </a:xfrm>
          <a:prstGeom prst="rect">
            <a:avLst/>
          </a:prstGeom>
          <a:noFill/>
          <a:ln>
            <a:noFill/>
          </a:ln>
          <a:effectLst>
            <a:outerShdw dist="17961" dir="2700000" algn="ctr" rotWithShape="0">
              <a:srgbClr val="FFFFFF">
                <a:alpha val="50000"/>
              </a:srgbClr>
            </a:outerShdw>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algn="ctr" eaLnBrk="0" hangingPunct="0"/>
            <a:r>
              <a:rPr lang="tr-TR" altLang="tr-TR" sz="1600" b="1" i="0" dirty="0" err="1" smtClean="0">
                <a:cs typeface="Arial" charset="0"/>
              </a:rPr>
              <a:t>Criteria</a:t>
            </a:r>
            <a:r>
              <a:rPr lang="tr-TR" altLang="tr-TR" sz="1600" b="1" i="0" dirty="0" smtClean="0">
                <a:cs typeface="Arial" charset="0"/>
              </a:rPr>
              <a:t> </a:t>
            </a:r>
            <a:r>
              <a:rPr lang="tr-TR" altLang="tr-TR" sz="1600" b="1" i="0" dirty="0" err="1" smtClean="0">
                <a:cs typeface="Arial" charset="0"/>
              </a:rPr>
              <a:t>for</a:t>
            </a:r>
            <a:r>
              <a:rPr lang="tr-TR" altLang="tr-TR" sz="1600" b="1" i="0" dirty="0" smtClean="0">
                <a:cs typeface="Arial" charset="0"/>
              </a:rPr>
              <a:t> Cash </a:t>
            </a:r>
            <a:r>
              <a:rPr lang="tr-TR" altLang="tr-TR" sz="1600" b="1" i="0" dirty="0" err="1" smtClean="0">
                <a:cs typeface="Arial" charset="0"/>
              </a:rPr>
              <a:t>Reserves</a:t>
            </a:r>
            <a:endParaRPr lang="en-US" altLang="tr-TR" sz="1600" b="1" i="0" dirty="0">
              <a:cs typeface="Arial" charset="0"/>
            </a:endParaRPr>
          </a:p>
        </p:txBody>
      </p:sp>
      <p:sp>
        <p:nvSpPr>
          <p:cNvPr id="60436" name="Rectangle 20"/>
          <p:cNvSpPr>
            <a:spLocks noChangeArrowheads="1"/>
          </p:cNvSpPr>
          <p:nvPr/>
        </p:nvSpPr>
        <p:spPr bwMode="gray">
          <a:xfrm>
            <a:off x="5708649" y="3062288"/>
            <a:ext cx="2522538" cy="1476375"/>
          </a:xfrm>
          <a:prstGeom prst="rect">
            <a:avLst/>
          </a:prstGeom>
          <a:gradFill rotWithShape="1">
            <a:gsLst>
              <a:gs pos="0">
                <a:schemeClr val="accent1">
                  <a:gamma/>
                  <a:shade val="72549"/>
                  <a:invGamma/>
                </a:schemeClr>
              </a:gs>
              <a:gs pos="100000">
                <a:schemeClr val="accent1"/>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437" name="Rectangle 21"/>
          <p:cNvSpPr>
            <a:spLocks noChangeArrowheads="1"/>
          </p:cNvSpPr>
          <p:nvPr/>
        </p:nvSpPr>
        <p:spPr bwMode="gray">
          <a:xfrm>
            <a:off x="2871788" y="3198813"/>
            <a:ext cx="2503487" cy="1477962"/>
          </a:xfrm>
          <a:prstGeom prst="rect">
            <a:avLst/>
          </a:prstGeom>
          <a:gradFill rotWithShape="1">
            <a:gsLst>
              <a:gs pos="0">
                <a:schemeClr val="accent1">
                  <a:gamma/>
                  <a:shade val="86275"/>
                  <a:invGamma/>
                </a:schemeClr>
              </a:gs>
              <a:gs pos="100000">
                <a:schemeClr val="accent1"/>
              </a:gs>
            </a:gsLst>
            <a:lin ang="0" scaled="1"/>
          </a:gradFill>
          <a:ln>
            <a:noFill/>
          </a:ln>
          <a:effectLst/>
          <a:scene3d>
            <a:camera prst="legacyObliqueTopRight"/>
            <a:lightRig rig="legacyFlat3" dir="b"/>
          </a:scene3d>
          <a:sp3d extrusionH="430200" prstMaterial="legacyMatte">
            <a:bevelT w="13500" h="13500" prst="angle"/>
            <a:bevelB w="13500" h="13500" prst="angle"/>
            <a:extrusionClr>
              <a:schemeClr val="accent1"/>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tr-TR"/>
          </a:p>
        </p:txBody>
      </p:sp>
      <p:sp>
        <p:nvSpPr>
          <p:cNvPr id="60438" name="Text Box 22"/>
          <p:cNvSpPr txBox="1">
            <a:spLocks noChangeArrowheads="1"/>
          </p:cNvSpPr>
          <p:nvPr/>
        </p:nvSpPr>
        <p:spPr bwMode="white">
          <a:xfrm>
            <a:off x="3184525" y="3662363"/>
            <a:ext cx="1749425" cy="338554"/>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1600" b="1" i="0" dirty="0" err="1" smtClean="0">
                <a:solidFill>
                  <a:srgbClr val="FFFFFF"/>
                </a:solidFill>
                <a:cs typeface="Arial" charset="0"/>
              </a:rPr>
              <a:t>Liquidity</a:t>
            </a:r>
            <a:r>
              <a:rPr lang="tr-TR" altLang="tr-TR" sz="1600" b="1" i="0" dirty="0" smtClean="0">
                <a:solidFill>
                  <a:srgbClr val="FFFFFF"/>
                </a:solidFill>
                <a:cs typeface="Arial" charset="0"/>
              </a:rPr>
              <a:t> </a:t>
            </a:r>
            <a:r>
              <a:rPr lang="tr-TR" altLang="tr-TR" sz="1600" b="1" i="0" dirty="0" err="1" smtClean="0">
                <a:solidFill>
                  <a:srgbClr val="FFFFFF"/>
                </a:solidFill>
                <a:cs typeface="Arial" charset="0"/>
              </a:rPr>
              <a:t>Buffer</a:t>
            </a:r>
            <a:endParaRPr lang="en-US" altLang="tr-TR" sz="1600" b="1" i="0" dirty="0">
              <a:solidFill>
                <a:srgbClr val="FFFFFF"/>
              </a:solidFill>
              <a:cs typeface="Arial" charset="0"/>
            </a:endParaRPr>
          </a:p>
        </p:txBody>
      </p:sp>
      <p:sp>
        <p:nvSpPr>
          <p:cNvPr id="60439" name="Rectangle 23"/>
          <p:cNvSpPr>
            <a:spLocks noChangeArrowheads="1"/>
          </p:cNvSpPr>
          <p:nvPr/>
        </p:nvSpPr>
        <p:spPr bwMode="white">
          <a:xfrm>
            <a:off x="5792183" y="3416142"/>
            <a:ext cx="2241550" cy="584775"/>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600" b="1" dirty="0">
                <a:solidFill>
                  <a:srgbClr val="FFFFFF"/>
                </a:solidFill>
                <a:cs typeface="Arial" charset="0"/>
              </a:rPr>
              <a:t>Daily </a:t>
            </a:r>
            <a:r>
              <a:rPr lang="tr-TR" altLang="tr-TR" sz="1600" b="1" dirty="0" err="1">
                <a:solidFill>
                  <a:srgbClr val="FFFFFF"/>
                </a:solidFill>
                <a:cs typeface="Arial" charset="0"/>
              </a:rPr>
              <a:t>Available</a:t>
            </a:r>
            <a:r>
              <a:rPr lang="tr-TR" altLang="tr-TR" sz="1600" b="1" dirty="0">
                <a:solidFill>
                  <a:srgbClr val="FFFFFF"/>
                </a:solidFill>
                <a:cs typeface="Arial" charset="0"/>
              </a:rPr>
              <a:t> Cash </a:t>
            </a:r>
            <a:r>
              <a:rPr lang="tr-TR" altLang="tr-TR" sz="1600" b="1" dirty="0" err="1" smtClean="0">
                <a:solidFill>
                  <a:srgbClr val="FFFFFF"/>
                </a:solidFill>
                <a:cs typeface="Arial" charset="0"/>
              </a:rPr>
              <a:t>Reserves</a:t>
            </a:r>
            <a:endParaRPr lang="tr-TR" sz="1600" b="1" dirty="0">
              <a:solidFill>
                <a:srgbClr val="FFFFFF"/>
              </a:solidFill>
              <a:cs typeface="Arial" charset="0"/>
            </a:endParaRPr>
          </a:p>
        </p:txBody>
      </p:sp>
    </p:spTree>
    <p:extLst>
      <p:ext uri="{BB962C8B-B14F-4D97-AF65-F5344CB8AC3E}">
        <p14:creationId xmlns:p14="http://schemas.microsoft.com/office/powerpoint/2010/main" val="71305694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err="1">
                <a:latin typeface="Calibri" panose="020F0502020204030204" pitchFamily="34" charset="0"/>
              </a:rPr>
              <a:t>Relationship</a:t>
            </a:r>
            <a:r>
              <a:rPr lang="tr-TR" sz="3200" dirty="0">
                <a:latin typeface="Calibri" panose="020F0502020204030204" pitchFamily="34" charset="0"/>
              </a:rPr>
              <a:t> </a:t>
            </a:r>
            <a:r>
              <a:rPr lang="tr-TR" sz="3200" dirty="0" err="1">
                <a:latin typeface="Calibri" panose="020F0502020204030204" pitchFamily="34" charset="0"/>
              </a:rPr>
              <a:t>with</a:t>
            </a:r>
            <a:r>
              <a:rPr lang="tr-TR" sz="3200" dirty="0">
                <a:latin typeface="Calibri" panose="020F0502020204030204" pitchFamily="34" charset="0"/>
              </a:rPr>
              <a:t> Risk </a:t>
            </a:r>
            <a:r>
              <a:rPr lang="tr-TR" sz="3200" dirty="0" smtClean="0">
                <a:latin typeface="Calibri" panose="020F0502020204030204" pitchFamily="34" charset="0"/>
              </a:rPr>
              <a:t>Management-II</a:t>
            </a:r>
            <a:endParaRPr lang="tr-TR" sz="3200" dirty="0">
              <a:latin typeface="Calibri" panose="020F0502020204030204" pitchFamily="34" charset="0"/>
            </a:endParaRPr>
          </a:p>
        </p:txBody>
      </p:sp>
      <p:sp>
        <p:nvSpPr>
          <p:cNvPr id="3" name="Content Placeholder 2"/>
          <p:cNvSpPr>
            <a:spLocks noGrp="1"/>
          </p:cNvSpPr>
          <p:nvPr>
            <p:ph idx="1"/>
          </p:nvPr>
        </p:nvSpPr>
        <p:spPr>
          <a:xfrm>
            <a:off x="815412" y="1484784"/>
            <a:ext cx="7874769" cy="4896544"/>
          </a:xfrm>
        </p:spPr>
        <p:txBody>
          <a:bodyPr/>
          <a:lstStyle/>
          <a:p>
            <a:pPr marL="0" indent="0">
              <a:buNone/>
            </a:pPr>
            <a:r>
              <a:rPr lang="tr-TR" altLang="tr-TR" sz="1800" dirty="0" err="1" smtClean="0">
                <a:latin typeface="Calibri" panose="020F0502020204030204" pitchFamily="34" charset="0"/>
              </a:rPr>
              <a:t>Treasury</a:t>
            </a:r>
            <a:r>
              <a:rPr lang="tr-TR" altLang="tr-TR" sz="1800" dirty="0" smtClean="0">
                <a:latin typeface="Calibri" panose="020F0502020204030204" pitchFamily="34" charset="0"/>
              </a:rPr>
              <a:t> </a:t>
            </a:r>
            <a:r>
              <a:rPr lang="tr-TR" altLang="tr-TR" sz="1800" dirty="0" err="1" smtClean="0">
                <a:latin typeface="Calibri" panose="020F0502020204030204" pitchFamily="34" charset="0"/>
              </a:rPr>
              <a:t>keeps</a:t>
            </a:r>
            <a:r>
              <a:rPr lang="tr-TR" altLang="tr-TR" sz="1800" dirty="0" smtClean="0">
                <a:latin typeface="Calibri" panose="020F0502020204030204" pitchFamily="34" charset="0"/>
              </a:rPr>
              <a:t>  LB </a:t>
            </a:r>
            <a:r>
              <a:rPr lang="tr-TR" altLang="tr-TR" sz="1800" dirty="0" err="1" smtClean="0">
                <a:latin typeface="Calibri" panose="020F0502020204030204" pitchFamily="34" charset="0"/>
              </a:rPr>
              <a:t>to</a:t>
            </a:r>
            <a:r>
              <a:rPr lang="tr-TR" altLang="tr-TR" sz="1800" dirty="0" smtClean="0">
                <a:latin typeface="Calibri" panose="020F0502020204030204" pitchFamily="34" charset="0"/>
              </a:rPr>
              <a:t> </a:t>
            </a:r>
            <a:r>
              <a:rPr lang="tr-TR" altLang="tr-TR" sz="1800" dirty="0" err="1" smtClean="0">
                <a:latin typeface="Calibri" panose="020F0502020204030204" pitchFamily="34" charset="0"/>
              </a:rPr>
              <a:t>conrol</a:t>
            </a:r>
            <a:r>
              <a:rPr lang="tr-TR" altLang="tr-TR" sz="1800" dirty="0" smtClean="0">
                <a:latin typeface="Calibri" panose="020F0502020204030204" pitchFamily="34" charset="0"/>
              </a:rPr>
              <a:t>;</a:t>
            </a:r>
          </a:p>
          <a:p>
            <a:pPr marL="427038">
              <a:lnSpc>
                <a:spcPct val="115000"/>
              </a:lnSpc>
              <a:spcBef>
                <a:spcPct val="30000"/>
              </a:spcBef>
            </a:pPr>
            <a:r>
              <a:rPr lang="en-GB" altLang="tr-TR" sz="1800" dirty="0">
                <a:latin typeface="Calibri" panose="020F0502020204030204" pitchFamily="34" charset="0"/>
              </a:rPr>
              <a:t>time differences between cash inflows and outflows</a:t>
            </a:r>
          </a:p>
          <a:p>
            <a:pPr marL="427038">
              <a:lnSpc>
                <a:spcPct val="115000"/>
              </a:lnSpc>
              <a:spcBef>
                <a:spcPct val="30000"/>
              </a:spcBef>
            </a:pPr>
            <a:r>
              <a:rPr lang="en-GB" altLang="tr-TR" sz="1800" dirty="0">
                <a:latin typeface="Calibri" panose="020F0502020204030204" pitchFamily="34" charset="0"/>
              </a:rPr>
              <a:t>revenue-based deviations</a:t>
            </a:r>
          </a:p>
          <a:p>
            <a:pPr marL="427038">
              <a:lnSpc>
                <a:spcPct val="115000"/>
              </a:lnSpc>
              <a:spcBef>
                <a:spcPct val="30000"/>
              </a:spcBef>
            </a:pPr>
            <a:r>
              <a:rPr lang="en-GB" altLang="tr-TR" sz="1800" dirty="0">
                <a:latin typeface="Calibri" panose="020F0502020204030204" pitchFamily="34" charset="0"/>
              </a:rPr>
              <a:t>expenditure-based deviations</a:t>
            </a:r>
            <a:endParaRPr lang="en-GB" altLang="tr-TR" sz="1800" i="1" dirty="0">
              <a:latin typeface="Calibri" panose="020F0502020204030204" pitchFamily="34" charset="0"/>
            </a:endParaRPr>
          </a:p>
          <a:p>
            <a:pPr marL="0" indent="0">
              <a:buNone/>
            </a:pPr>
            <a:endParaRPr lang="tr-TR" sz="1800" dirty="0" smtClean="0">
              <a:latin typeface="Calibri" panose="020F0502020204030204" pitchFamily="34" charset="0"/>
            </a:endParaRPr>
          </a:p>
          <a:p>
            <a:pPr marL="0" indent="0">
              <a:buNone/>
            </a:pPr>
            <a:r>
              <a:rPr lang="tr-TR" sz="1800" dirty="0" smtClean="0">
                <a:latin typeface="Calibri" panose="020F0502020204030204" pitchFamily="34" charset="0"/>
              </a:rPr>
              <a:t>Maximum </a:t>
            </a:r>
            <a:r>
              <a:rPr lang="tr-TR" sz="1800" dirty="0" err="1" smtClean="0">
                <a:latin typeface="Calibri" panose="020F0502020204030204" pitchFamily="34" charset="0"/>
              </a:rPr>
              <a:t>level</a:t>
            </a:r>
            <a:r>
              <a:rPr lang="tr-TR" sz="1800" dirty="0" smtClean="0">
                <a:latin typeface="Calibri" panose="020F0502020204030204" pitchFamily="34" charset="0"/>
              </a:rPr>
              <a:t> of FX </a:t>
            </a:r>
            <a:r>
              <a:rPr lang="tr-TR" sz="1800" dirty="0" err="1" smtClean="0">
                <a:latin typeface="Calibri" panose="020F0502020204030204" pitchFamily="34" charset="0"/>
              </a:rPr>
              <a:t>reserves</a:t>
            </a:r>
            <a:r>
              <a:rPr lang="tr-TR" sz="1800" dirty="0" smtClean="0">
                <a:latin typeface="Calibri" panose="020F0502020204030204" pitchFamily="34" charset="0"/>
              </a:rPr>
              <a:t> </a:t>
            </a:r>
            <a:r>
              <a:rPr lang="tr-TR" sz="1800" dirty="0" err="1" smtClean="0">
                <a:latin typeface="Calibri" panose="020F0502020204030204" pitchFamily="34" charset="0"/>
              </a:rPr>
              <a:t>determined</a:t>
            </a:r>
            <a:r>
              <a:rPr lang="tr-TR" sz="1800" dirty="0" smtClean="0">
                <a:latin typeface="Calibri" panose="020F0502020204030204" pitchFamily="34" charset="0"/>
              </a:rPr>
              <a:t>. </a:t>
            </a:r>
            <a:r>
              <a:rPr lang="tr-TR" sz="1800" dirty="0" err="1" smtClean="0">
                <a:latin typeface="Calibri" panose="020F0502020204030204" pitchFamily="34" charset="0"/>
              </a:rPr>
              <a:t>If</a:t>
            </a:r>
            <a:r>
              <a:rPr lang="tr-TR" sz="1800" dirty="0" smtClean="0">
                <a:latin typeface="Calibri" panose="020F0502020204030204" pitchFamily="34" charset="0"/>
              </a:rPr>
              <a:t> </a:t>
            </a:r>
            <a:r>
              <a:rPr lang="tr-TR" sz="1800" dirty="0" err="1" smtClean="0">
                <a:latin typeface="Calibri" panose="020F0502020204030204" pitchFamily="34" charset="0"/>
              </a:rPr>
              <a:t>level</a:t>
            </a:r>
            <a:r>
              <a:rPr lang="tr-TR" sz="1800" dirty="0" smtClean="0">
                <a:latin typeface="Calibri" panose="020F0502020204030204" pitchFamily="34" charset="0"/>
              </a:rPr>
              <a:t> of FX </a:t>
            </a:r>
            <a:r>
              <a:rPr lang="tr-TR" sz="1800" dirty="0" err="1" smtClean="0">
                <a:latin typeface="Calibri" panose="020F0502020204030204" pitchFamily="34" charset="0"/>
              </a:rPr>
              <a:t>reserves</a:t>
            </a:r>
            <a:r>
              <a:rPr lang="tr-TR" sz="1800" dirty="0" smtClean="0">
                <a:latin typeface="Calibri" panose="020F0502020204030204" pitchFamily="34" charset="0"/>
              </a:rPr>
              <a:t> </a:t>
            </a:r>
            <a:r>
              <a:rPr lang="tr-TR" sz="1800" dirty="0" err="1" smtClean="0">
                <a:latin typeface="Calibri" panose="020F0502020204030204" pitchFamily="34" charset="0"/>
              </a:rPr>
              <a:t>exceed</a:t>
            </a:r>
            <a:r>
              <a:rPr lang="tr-TR" sz="1800" dirty="0" smtClean="0">
                <a:latin typeface="Calibri" panose="020F0502020204030204" pitchFamily="34" charset="0"/>
              </a:rPr>
              <a:t> </a:t>
            </a:r>
            <a:r>
              <a:rPr lang="tr-TR" sz="1800" dirty="0" err="1" smtClean="0">
                <a:latin typeface="Calibri" panose="020F0502020204030204" pitchFamily="34" charset="0"/>
              </a:rPr>
              <a:t>maximum</a:t>
            </a:r>
            <a:r>
              <a:rPr lang="tr-TR" sz="1800" dirty="0" smtClean="0">
                <a:latin typeface="Calibri" panose="020F0502020204030204" pitchFamily="34" charset="0"/>
              </a:rPr>
              <a:t> </a:t>
            </a:r>
            <a:r>
              <a:rPr lang="tr-TR" sz="1800" dirty="0" err="1" smtClean="0">
                <a:latin typeface="Calibri" panose="020F0502020204030204" pitchFamily="34" charset="0"/>
              </a:rPr>
              <a:t>level</a:t>
            </a:r>
            <a:r>
              <a:rPr lang="tr-TR" sz="1800" dirty="0" smtClean="0">
                <a:latin typeface="Calibri" panose="020F0502020204030204" pitchFamily="34" charset="0"/>
              </a:rPr>
              <a:t>, </a:t>
            </a:r>
            <a:r>
              <a:rPr lang="tr-TR" sz="1800" dirty="0" err="1" smtClean="0">
                <a:latin typeface="Calibri" panose="020F0502020204030204" pitchFamily="34" charset="0"/>
              </a:rPr>
              <a:t>the</a:t>
            </a:r>
            <a:r>
              <a:rPr lang="tr-TR" sz="1800" dirty="0" smtClean="0">
                <a:latin typeface="Calibri" panose="020F0502020204030204" pitchFamily="34" charset="0"/>
              </a:rPr>
              <a:t> </a:t>
            </a:r>
            <a:r>
              <a:rPr lang="tr-TR" sz="1800" dirty="0" err="1" smtClean="0">
                <a:latin typeface="Calibri" panose="020F0502020204030204" pitchFamily="34" charset="0"/>
              </a:rPr>
              <a:t>excess</a:t>
            </a:r>
            <a:r>
              <a:rPr lang="tr-TR" sz="1800" dirty="0" smtClean="0">
                <a:latin typeface="Calibri" panose="020F0502020204030204" pitchFamily="34" charset="0"/>
              </a:rPr>
              <a:t> </a:t>
            </a:r>
            <a:r>
              <a:rPr lang="tr-TR" sz="1800" dirty="0" err="1" smtClean="0">
                <a:latin typeface="Calibri" panose="020F0502020204030204" pitchFamily="34" charset="0"/>
              </a:rPr>
              <a:t>amount</a:t>
            </a:r>
            <a:r>
              <a:rPr lang="tr-TR" sz="1800" dirty="0" smtClean="0">
                <a:latin typeface="Calibri" panose="020F0502020204030204" pitchFamily="34" charset="0"/>
              </a:rPr>
              <a:t> is </a:t>
            </a:r>
            <a:r>
              <a:rPr lang="tr-TR" sz="1800" dirty="0" err="1" smtClean="0">
                <a:latin typeface="Calibri" panose="020F0502020204030204" pitchFamily="34" charset="0"/>
              </a:rPr>
              <a:t>converted</a:t>
            </a:r>
            <a:r>
              <a:rPr lang="tr-TR" sz="1800" dirty="0" smtClean="0">
                <a:latin typeface="Calibri" panose="020F0502020204030204" pitchFamily="34" charset="0"/>
              </a:rPr>
              <a:t> </a:t>
            </a:r>
            <a:r>
              <a:rPr lang="tr-TR" sz="1800" dirty="0" err="1" smtClean="0">
                <a:latin typeface="Calibri" panose="020F0502020204030204" pitchFamily="34" charset="0"/>
              </a:rPr>
              <a:t>to</a:t>
            </a:r>
            <a:r>
              <a:rPr lang="tr-TR" sz="1800" dirty="0" smtClean="0">
                <a:latin typeface="Calibri" panose="020F0502020204030204" pitchFamily="34" charset="0"/>
              </a:rPr>
              <a:t> TL.</a:t>
            </a:r>
          </a:p>
          <a:p>
            <a:pPr marL="0" indent="0">
              <a:buNone/>
            </a:pPr>
            <a:endParaRPr lang="tr-TR" sz="1800" dirty="0">
              <a:latin typeface="Calibri" panose="020F0502020204030204" pitchFamily="34" charset="0"/>
            </a:endParaRPr>
          </a:p>
          <a:p>
            <a:pPr marL="0" indent="0">
              <a:buNone/>
            </a:pPr>
            <a:r>
              <a:rPr lang="tr-TR" sz="1800" dirty="0" smtClean="0">
                <a:latin typeface="Calibri" panose="020F0502020204030204" pitchFamily="34" charset="0"/>
              </a:rPr>
              <a:t>Minimum </a:t>
            </a:r>
            <a:r>
              <a:rPr lang="tr-TR" sz="1800" dirty="0" err="1" smtClean="0">
                <a:latin typeface="Calibri" panose="020F0502020204030204" pitchFamily="34" charset="0"/>
              </a:rPr>
              <a:t>daily</a:t>
            </a:r>
            <a:r>
              <a:rPr lang="tr-TR" sz="1800" dirty="0" smtClean="0">
                <a:latin typeface="Calibri" panose="020F0502020204030204" pitchFamily="34" charset="0"/>
              </a:rPr>
              <a:t> </a:t>
            </a:r>
            <a:r>
              <a:rPr lang="tr-TR" sz="1800" dirty="0" err="1" smtClean="0">
                <a:latin typeface="Calibri" panose="020F0502020204030204" pitchFamily="34" charset="0"/>
              </a:rPr>
              <a:t>cash</a:t>
            </a:r>
            <a:r>
              <a:rPr lang="tr-TR" sz="1800" dirty="0" smtClean="0">
                <a:latin typeface="Calibri" panose="020F0502020204030204" pitchFamily="34" charset="0"/>
              </a:rPr>
              <a:t> </a:t>
            </a:r>
            <a:r>
              <a:rPr lang="tr-TR" sz="1800" dirty="0" err="1" smtClean="0">
                <a:latin typeface="Calibri" panose="020F0502020204030204" pitchFamily="34" charset="0"/>
              </a:rPr>
              <a:t>balance</a:t>
            </a:r>
            <a:r>
              <a:rPr lang="tr-TR" sz="1800" dirty="0" smtClean="0">
                <a:latin typeface="Calibri" panose="020F0502020204030204" pitchFamily="34" charset="0"/>
              </a:rPr>
              <a:t> is </a:t>
            </a:r>
            <a:r>
              <a:rPr lang="tr-TR" sz="1800" dirty="0" err="1" smtClean="0">
                <a:latin typeface="Calibri" panose="020F0502020204030204" pitchFamily="34" charset="0"/>
              </a:rPr>
              <a:t>determined</a:t>
            </a:r>
            <a:r>
              <a:rPr lang="tr-TR" sz="1800" dirty="0" smtClean="0">
                <a:latin typeface="Calibri" panose="020F0502020204030204" pitchFamily="34" charset="0"/>
              </a:rPr>
              <a:t> </a:t>
            </a:r>
            <a:r>
              <a:rPr lang="tr-TR" sz="1800" dirty="0" err="1" smtClean="0">
                <a:latin typeface="Calibri" panose="020F0502020204030204" pitchFamily="34" charset="0"/>
              </a:rPr>
              <a:t>to</a:t>
            </a:r>
            <a:r>
              <a:rPr lang="tr-TR" sz="1800" dirty="0" smtClean="0">
                <a:latin typeface="Calibri" panose="020F0502020204030204" pitchFamily="34" charset="0"/>
              </a:rPr>
              <a:t> </a:t>
            </a:r>
            <a:r>
              <a:rPr lang="tr-TR" sz="1800" dirty="0" err="1" smtClean="0">
                <a:latin typeface="Calibri" panose="020F0502020204030204" pitchFamily="34" charset="0"/>
              </a:rPr>
              <a:t>reduce</a:t>
            </a:r>
            <a:r>
              <a:rPr lang="tr-TR" sz="1800" dirty="0" smtClean="0">
                <a:latin typeface="Calibri" panose="020F0502020204030204" pitchFamily="34" charset="0"/>
              </a:rPr>
              <a:t> </a:t>
            </a:r>
            <a:r>
              <a:rPr lang="tr-TR" sz="1800" dirty="0" err="1" smtClean="0">
                <a:latin typeface="Calibri" panose="020F0502020204030204" pitchFamily="34" charset="0"/>
              </a:rPr>
              <a:t>the</a:t>
            </a:r>
            <a:r>
              <a:rPr lang="tr-TR" sz="1800" dirty="0" smtClean="0">
                <a:latin typeface="Calibri" panose="020F0502020204030204" pitchFamily="34" charset="0"/>
              </a:rPr>
              <a:t> </a:t>
            </a:r>
            <a:r>
              <a:rPr lang="tr-TR" sz="1800" dirty="0" err="1" smtClean="0">
                <a:latin typeface="Calibri" panose="020F0502020204030204" pitchFamily="34" charset="0"/>
              </a:rPr>
              <a:t>risks</a:t>
            </a:r>
            <a:r>
              <a:rPr lang="tr-TR" sz="1800" dirty="0" smtClean="0">
                <a:latin typeface="Calibri" panose="020F0502020204030204" pitchFamily="34" charset="0"/>
              </a:rPr>
              <a:t> </a:t>
            </a:r>
            <a:r>
              <a:rPr lang="tr-TR" sz="1800" dirty="0" err="1" smtClean="0">
                <a:latin typeface="Calibri" panose="020F0502020204030204" pitchFamily="34" charset="0"/>
              </a:rPr>
              <a:t>stemming</a:t>
            </a:r>
            <a:r>
              <a:rPr lang="tr-TR" sz="1800" dirty="0" smtClean="0">
                <a:latin typeface="Calibri" panose="020F0502020204030204" pitchFamily="34" charset="0"/>
              </a:rPr>
              <a:t> </a:t>
            </a:r>
            <a:r>
              <a:rPr lang="tr-TR" sz="1800" dirty="0" err="1" smtClean="0">
                <a:latin typeface="Calibri" panose="020F0502020204030204" pitchFamily="34" charset="0"/>
              </a:rPr>
              <a:t>from</a:t>
            </a:r>
            <a:r>
              <a:rPr lang="tr-TR" sz="1800" dirty="0" smtClean="0">
                <a:latin typeface="Calibri" panose="020F0502020204030204" pitchFamily="34" charset="0"/>
              </a:rPr>
              <a:t> </a:t>
            </a:r>
            <a:r>
              <a:rPr lang="tr-TR" sz="1800" dirty="0" err="1" smtClean="0">
                <a:latin typeface="Calibri" panose="020F0502020204030204" pitchFamily="34" charset="0"/>
              </a:rPr>
              <a:t>daily</a:t>
            </a:r>
            <a:r>
              <a:rPr lang="tr-TR" sz="1800" dirty="0" smtClean="0">
                <a:latin typeface="Calibri" panose="020F0502020204030204" pitchFamily="34" charset="0"/>
              </a:rPr>
              <a:t> </a:t>
            </a:r>
            <a:r>
              <a:rPr lang="tr-TR" sz="1800" dirty="0" err="1" smtClean="0">
                <a:latin typeface="Calibri" panose="020F0502020204030204" pitchFamily="34" charset="0"/>
              </a:rPr>
              <a:t>transactions</a:t>
            </a:r>
            <a:r>
              <a:rPr lang="tr-TR" sz="1800" dirty="0" smtClean="0">
                <a:latin typeface="Calibri" panose="020F0502020204030204" pitchFamily="34" charset="0"/>
              </a:rPr>
              <a:t>.</a:t>
            </a:r>
          </a:p>
          <a:p>
            <a:pPr marL="0" indent="0">
              <a:buNone/>
            </a:pPr>
            <a:endParaRPr lang="tr-TR" sz="1800" dirty="0">
              <a:latin typeface="Calibri" panose="020F0502020204030204" pitchFamily="34" charset="0"/>
            </a:endParaRPr>
          </a:p>
          <a:p>
            <a:pPr marL="0" indent="0">
              <a:buNone/>
            </a:pPr>
            <a:r>
              <a:rPr lang="tr-TR" sz="1800" dirty="0" err="1" smtClean="0">
                <a:latin typeface="Calibri" panose="020F0502020204030204" pitchFamily="34" charset="0"/>
              </a:rPr>
              <a:t>Short</a:t>
            </a:r>
            <a:r>
              <a:rPr lang="tr-TR" sz="1800" dirty="0" smtClean="0">
                <a:latin typeface="Calibri" panose="020F0502020204030204" pitchFamily="34" charset="0"/>
              </a:rPr>
              <a:t> </a:t>
            </a:r>
            <a:r>
              <a:rPr lang="tr-TR" sz="1800" dirty="0" err="1" smtClean="0">
                <a:latin typeface="Calibri" panose="020F0502020204030204" pitchFamily="34" charset="0"/>
              </a:rPr>
              <a:t>Term</a:t>
            </a:r>
            <a:r>
              <a:rPr lang="tr-TR" sz="1800" dirty="0" smtClean="0">
                <a:latin typeface="Calibri" panose="020F0502020204030204" pitchFamily="34" charset="0"/>
              </a:rPr>
              <a:t> Money Market Instruments </a:t>
            </a:r>
            <a:r>
              <a:rPr lang="tr-TR" sz="1800" dirty="0" err="1" smtClean="0">
                <a:latin typeface="Calibri" panose="020F0502020204030204" pitchFamily="34" charset="0"/>
              </a:rPr>
              <a:t>used</a:t>
            </a:r>
            <a:r>
              <a:rPr lang="tr-TR" sz="1800" dirty="0" smtClean="0">
                <a:latin typeface="Calibri" panose="020F0502020204030204" pitchFamily="34" charset="0"/>
              </a:rPr>
              <a:t> </a:t>
            </a:r>
            <a:r>
              <a:rPr lang="tr-TR" sz="1800" dirty="0" err="1" smtClean="0">
                <a:latin typeface="Calibri" panose="020F0502020204030204" pitchFamily="34" charset="0"/>
              </a:rPr>
              <a:t>when</a:t>
            </a:r>
            <a:r>
              <a:rPr lang="tr-TR" sz="1800" dirty="0" smtClean="0">
                <a:latin typeface="Calibri" panose="020F0502020204030204" pitchFamily="34" charset="0"/>
              </a:rPr>
              <a:t> </a:t>
            </a:r>
            <a:r>
              <a:rPr lang="tr-TR" sz="1800" dirty="0" err="1" smtClean="0">
                <a:latin typeface="Calibri" panose="020F0502020204030204" pitchFamily="34" charset="0"/>
              </a:rPr>
              <a:t>daily</a:t>
            </a:r>
            <a:r>
              <a:rPr lang="tr-TR" sz="1800" dirty="0" smtClean="0">
                <a:latin typeface="Calibri" panose="020F0502020204030204" pitchFamily="34" charset="0"/>
              </a:rPr>
              <a:t> </a:t>
            </a:r>
            <a:r>
              <a:rPr lang="tr-TR" sz="1800" dirty="0" err="1" smtClean="0">
                <a:latin typeface="Calibri" panose="020F0502020204030204" pitchFamily="34" charset="0"/>
              </a:rPr>
              <a:t>available</a:t>
            </a:r>
            <a:r>
              <a:rPr lang="tr-TR" sz="1800" dirty="0" smtClean="0">
                <a:latin typeface="Calibri" panose="020F0502020204030204" pitchFamily="34" charset="0"/>
              </a:rPr>
              <a:t> </a:t>
            </a:r>
            <a:r>
              <a:rPr lang="tr-TR" sz="1800" dirty="0" err="1" smtClean="0">
                <a:latin typeface="Calibri" panose="020F0502020204030204" pitchFamily="34" charset="0"/>
              </a:rPr>
              <a:t>cash</a:t>
            </a:r>
            <a:r>
              <a:rPr lang="tr-TR" sz="1800" dirty="0" smtClean="0">
                <a:latin typeface="Calibri" panose="020F0502020204030204" pitchFamily="34" charset="0"/>
              </a:rPr>
              <a:t> </a:t>
            </a:r>
            <a:r>
              <a:rPr lang="tr-TR" sz="1800" dirty="0" err="1" smtClean="0">
                <a:latin typeface="Calibri" panose="020F0502020204030204" pitchFamily="34" charset="0"/>
              </a:rPr>
              <a:t>reserves</a:t>
            </a:r>
            <a:r>
              <a:rPr lang="tr-TR" sz="1800" dirty="0" smtClean="0">
                <a:latin typeface="Calibri" panose="020F0502020204030204" pitchFamily="34" charset="0"/>
              </a:rPr>
              <a:t> </a:t>
            </a:r>
            <a:r>
              <a:rPr lang="tr-TR" sz="1800" dirty="0" err="1" smtClean="0">
                <a:latin typeface="Calibri" panose="020F0502020204030204" pitchFamily="34" charset="0"/>
              </a:rPr>
              <a:t>falls</a:t>
            </a:r>
            <a:r>
              <a:rPr lang="tr-TR" sz="1800" dirty="0" smtClean="0">
                <a:latin typeface="Calibri" panose="020F0502020204030204" pitchFamily="34" charset="0"/>
              </a:rPr>
              <a:t> </a:t>
            </a:r>
            <a:r>
              <a:rPr lang="tr-TR" sz="1800" dirty="0" err="1" smtClean="0">
                <a:latin typeface="Calibri" panose="020F0502020204030204" pitchFamily="34" charset="0"/>
              </a:rPr>
              <a:t>below</a:t>
            </a:r>
            <a:r>
              <a:rPr lang="tr-TR" sz="1800" dirty="0" smtClean="0">
                <a:latin typeface="Calibri" panose="020F0502020204030204" pitchFamily="34" charset="0"/>
              </a:rPr>
              <a:t> </a:t>
            </a:r>
            <a:r>
              <a:rPr lang="tr-TR" sz="1800" dirty="0" err="1" smtClean="0">
                <a:latin typeface="Calibri" panose="020F0502020204030204" pitchFamily="34" charset="0"/>
              </a:rPr>
              <a:t>the</a:t>
            </a:r>
            <a:r>
              <a:rPr lang="tr-TR" sz="1800" dirty="0" smtClean="0">
                <a:latin typeface="Calibri" panose="020F0502020204030204" pitchFamily="34" charset="0"/>
              </a:rPr>
              <a:t> </a:t>
            </a:r>
            <a:r>
              <a:rPr lang="tr-TR" sz="1800" dirty="0" err="1" smtClean="0">
                <a:latin typeface="Calibri" panose="020F0502020204030204" pitchFamily="34" charset="0"/>
              </a:rPr>
              <a:t>determined</a:t>
            </a:r>
            <a:r>
              <a:rPr lang="tr-TR" sz="1800" dirty="0" smtClean="0">
                <a:latin typeface="Calibri" panose="020F0502020204030204" pitchFamily="34" charset="0"/>
              </a:rPr>
              <a:t> </a:t>
            </a:r>
            <a:r>
              <a:rPr lang="tr-TR" sz="1800" dirty="0" err="1" smtClean="0">
                <a:latin typeface="Calibri" panose="020F0502020204030204" pitchFamily="34" charset="0"/>
              </a:rPr>
              <a:t>lower</a:t>
            </a:r>
            <a:r>
              <a:rPr lang="tr-TR" sz="1800" dirty="0" smtClean="0">
                <a:latin typeface="Calibri" panose="020F0502020204030204" pitchFamily="34" charset="0"/>
              </a:rPr>
              <a:t> limit </a:t>
            </a:r>
            <a:r>
              <a:rPr lang="tr-TR" sz="1800" dirty="0" err="1" smtClean="0">
                <a:latin typeface="Calibri" panose="020F0502020204030204" pitchFamily="34" charset="0"/>
              </a:rPr>
              <a:t>for</a:t>
            </a:r>
            <a:r>
              <a:rPr lang="tr-TR" sz="1800" dirty="0" smtClean="0">
                <a:latin typeface="Calibri" panose="020F0502020204030204" pitchFamily="34" charset="0"/>
              </a:rPr>
              <a:t> a </a:t>
            </a:r>
            <a:r>
              <a:rPr lang="tr-TR" sz="1800" dirty="0" err="1" smtClean="0">
                <a:latin typeface="Calibri" panose="020F0502020204030204" pitchFamily="34" charset="0"/>
              </a:rPr>
              <a:t>temporary</a:t>
            </a:r>
            <a:r>
              <a:rPr lang="tr-TR" sz="1800" dirty="0" smtClean="0">
                <a:latin typeface="Calibri" panose="020F0502020204030204" pitchFamily="34" charset="0"/>
              </a:rPr>
              <a:t> </a:t>
            </a:r>
            <a:r>
              <a:rPr lang="tr-TR" sz="1800" dirty="0" err="1" smtClean="0">
                <a:latin typeface="Calibri" panose="020F0502020204030204" pitchFamily="34" charset="0"/>
              </a:rPr>
              <a:t>period</a:t>
            </a:r>
            <a:r>
              <a:rPr lang="tr-TR" sz="1800" dirty="0" smtClean="0">
                <a:latin typeface="Calibri" panose="020F0502020204030204" pitchFamily="34" charset="0"/>
              </a:rPr>
              <a:t>. </a:t>
            </a:r>
            <a:endParaRPr lang="tr-TR" sz="1800" dirty="0">
              <a:latin typeface="Calibri" panose="020F0502020204030204" pitchFamily="34" charset="0"/>
            </a:endParaRPr>
          </a:p>
        </p:txBody>
      </p:sp>
      <p:grpSp>
        <p:nvGrpSpPr>
          <p:cNvPr id="4" name="Group 3"/>
          <p:cNvGrpSpPr/>
          <p:nvPr/>
        </p:nvGrpSpPr>
        <p:grpSpPr>
          <a:xfrm>
            <a:off x="423837" y="1489127"/>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7"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8"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4" name="Group 23"/>
          <p:cNvGrpSpPr/>
          <p:nvPr/>
        </p:nvGrpSpPr>
        <p:grpSpPr>
          <a:xfrm>
            <a:off x="426427" y="3462109"/>
            <a:ext cx="385604" cy="398939"/>
            <a:chOff x="2146300" y="2165350"/>
            <a:chExt cx="550863" cy="569913"/>
          </a:xfrm>
        </p:grpSpPr>
        <p:grpSp>
          <p:nvGrpSpPr>
            <p:cNvPr id="25" name="Group 33"/>
            <p:cNvGrpSpPr>
              <a:grpSpLocks/>
            </p:cNvGrpSpPr>
            <p:nvPr/>
          </p:nvGrpSpPr>
          <p:grpSpPr bwMode="auto">
            <a:xfrm>
              <a:off x="2146300" y="2165350"/>
              <a:ext cx="550863" cy="569913"/>
              <a:chOff x="480" y="1200"/>
              <a:chExt cx="1042" cy="1019"/>
            </a:xfrm>
          </p:grpSpPr>
          <p:pic>
            <p:nvPicPr>
              <p:cNvPr id="27"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8"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2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9" name="Group 28"/>
          <p:cNvGrpSpPr/>
          <p:nvPr/>
        </p:nvGrpSpPr>
        <p:grpSpPr>
          <a:xfrm>
            <a:off x="426427" y="4398213"/>
            <a:ext cx="385604" cy="398939"/>
            <a:chOff x="2146300" y="2165350"/>
            <a:chExt cx="550863" cy="569913"/>
          </a:xfrm>
        </p:grpSpPr>
        <p:grpSp>
          <p:nvGrpSpPr>
            <p:cNvPr id="30" name="Group 33"/>
            <p:cNvGrpSpPr>
              <a:grpSpLocks/>
            </p:cNvGrpSpPr>
            <p:nvPr/>
          </p:nvGrpSpPr>
          <p:grpSpPr bwMode="auto">
            <a:xfrm>
              <a:off x="2146300" y="2165350"/>
              <a:ext cx="550863" cy="569913"/>
              <a:chOff x="480" y="1200"/>
              <a:chExt cx="1042" cy="1019"/>
            </a:xfrm>
          </p:grpSpPr>
          <p:pic>
            <p:nvPicPr>
              <p:cNvPr id="32"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33"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31"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 name="Group 33"/>
          <p:cNvGrpSpPr/>
          <p:nvPr/>
        </p:nvGrpSpPr>
        <p:grpSpPr>
          <a:xfrm>
            <a:off x="395536" y="5334317"/>
            <a:ext cx="385604" cy="398939"/>
            <a:chOff x="2146300" y="2165350"/>
            <a:chExt cx="550863" cy="569913"/>
          </a:xfrm>
        </p:grpSpPr>
        <p:grpSp>
          <p:nvGrpSpPr>
            <p:cNvPr id="35" name="Group 33"/>
            <p:cNvGrpSpPr>
              <a:grpSpLocks/>
            </p:cNvGrpSpPr>
            <p:nvPr/>
          </p:nvGrpSpPr>
          <p:grpSpPr bwMode="auto">
            <a:xfrm>
              <a:off x="2146300" y="2165350"/>
              <a:ext cx="550863" cy="569913"/>
              <a:chOff x="480" y="1200"/>
              <a:chExt cx="1042" cy="1019"/>
            </a:xfrm>
          </p:grpSpPr>
          <p:pic>
            <p:nvPicPr>
              <p:cNvPr id="37"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38"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3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99321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15200" cy="778098"/>
          </a:xfrm>
        </p:spPr>
        <p:txBody>
          <a:bodyPr/>
          <a:lstStyle/>
          <a:p>
            <a:r>
              <a:rPr lang="tr-TR" sz="3200" dirty="0" err="1">
                <a:latin typeface="Calibri" panose="020F0502020204030204" pitchFamily="34" charset="0"/>
              </a:rPr>
              <a:t>Relationship</a:t>
            </a:r>
            <a:r>
              <a:rPr lang="tr-TR" sz="3200" dirty="0">
                <a:latin typeface="Calibri" panose="020F0502020204030204" pitchFamily="34" charset="0"/>
              </a:rPr>
              <a:t> </a:t>
            </a:r>
            <a:r>
              <a:rPr lang="tr-TR" sz="3200" dirty="0" err="1">
                <a:latin typeface="Calibri" panose="020F0502020204030204" pitchFamily="34" charset="0"/>
              </a:rPr>
              <a:t>with</a:t>
            </a:r>
            <a:r>
              <a:rPr lang="tr-TR" sz="3200" dirty="0">
                <a:latin typeface="Calibri" panose="020F0502020204030204" pitchFamily="34" charset="0"/>
              </a:rPr>
              <a:t> Risk </a:t>
            </a:r>
            <a:r>
              <a:rPr lang="tr-TR" sz="3200" dirty="0" smtClean="0">
                <a:latin typeface="Calibri" panose="020F0502020204030204" pitchFamily="34" charset="0"/>
              </a:rPr>
              <a:t>Management-III</a:t>
            </a:r>
            <a:endParaRPr lang="tr-TR" sz="3200" dirty="0">
              <a:latin typeface="Calibri" panose="020F0502020204030204" pitchFamily="34" charset="0"/>
            </a:endParaRPr>
          </a:p>
        </p:txBody>
      </p:sp>
      <p:sp>
        <p:nvSpPr>
          <p:cNvPr id="3" name="Content Placeholder 2"/>
          <p:cNvSpPr>
            <a:spLocks noGrp="1"/>
          </p:cNvSpPr>
          <p:nvPr>
            <p:ph idx="1"/>
          </p:nvPr>
        </p:nvSpPr>
        <p:spPr>
          <a:xfrm>
            <a:off x="457200" y="1196752"/>
            <a:ext cx="8229600" cy="4929411"/>
          </a:xfrm>
        </p:spPr>
        <p:txBody>
          <a:bodyPr/>
          <a:lstStyle/>
          <a:p>
            <a:pPr marL="0" indent="0">
              <a:buNone/>
            </a:pPr>
            <a:r>
              <a:rPr lang="tr-TR" sz="1800" dirty="0" smtClean="0">
                <a:latin typeface="Calibri" panose="020F0502020204030204" pitchFamily="34" charset="0"/>
              </a:rPr>
              <a:t>   </a:t>
            </a:r>
          </a:p>
          <a:p>
            <a:pPr marL="0" indent="0">
              <a:buNone/>
            </a:pPr>
            <a:r>
              <a:rPr lang="tr-TR" sz="1800" b="1" u="sng" dirty="0" smtClean="0">
                <a:latin typeface="Calibri" panose="020F0502020204030204" pitchFamily="34" charset="0"/>
              </a:rPr>
              <a:t> </a:t>
            </a:r>
            <a:r>
              <a:rPr lang="tr-TR" sz="1800" b="1" u="sng" dirty="0" err="1" smtClean="0">
                <a:latin typeface="Calibri" panose="020F0502020204030204" pitchFamily="34" charset="0"/>
              </a:rPr>
              <a:t>The</a:t>
            </a:r>
            <a:r>
              <a:rPr lang="tr-TR" sz="1800" b="1" u="sng" dirty="0" smtClean="0">
                <a:latin typeface="Calibri" panose="020F0502020204030204" pitchFamily="34" charset="0"/>
              </a:rPr>
              <a:t> </a:t>
            </a:r>
            <a:r>
              <a:rPr lang="tr-TR" sz="1800" b="1" u="sng" dirty="0" err="1" smtClean="0">
                <a:latin typeface="Calibri" panose="020F0502020204030204" pitchFamily="34" charset="0"/>
              </a:rPr>
              <a:t>Advantages</a:t>
            </a:r>
            <a:r>
              <a:rPr lang="tr-TR" sz="1800" b="1" u="sng" dirty="0" smtClean="0">
                <a:latin typeface="Calibri" panose="020F0502020204030204" pitchFamily="34" charset="0"/>
              </a:rPr>
              <a:t> of LB:</a:t>
            </a:r>
            <a:endParaRPr lang="tr-TR" sz="1800" b="1" u="sng" dirty="0">
              <a:latin typeface="Calibri" panose="020F0502020204030204" pitchFamily="34" charset="0"/>
            </a:endParaRPr>
          </a:p>
        </p:txBody>
      </p:sp>
      <p:grpSp>
        <p:nvGrpSpPr>
          <p:cNvPr id="4" name="Group 3"/>
          <p:cNvGrpSpPr/>
          <p:nvPr/>
        </p:nvGrpSpPr>
        <p:grpSpPr>
          <a:xfrm>
            <a:off x="467544" y="2239872"/>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10" name="TextBox 9"/>
          <p:cNvSpPr txBox="1"/>
          <p:nvPr/>
        </p:nvSpPr>
        <p:spPr>
          <a:xfrm>
            <a:off x="899592" y="2227744"/>
            <a:ext cx="7848872" cy="369332"/>
          </a:xfrm>
          <a:prstGeom prst="rect">
            <a:avLst/>
          </a:prstGeom>
          <a:noFill/>
        </p:spPr>
        <p:txBody>
          <a:bodyPr wrap="square" rtlCol="0">
            <a:spAutoFit/>
          </a:bodyPr>
          <a:lstStyle/>
          <a:p>
            <a:pPr algn="just" eaLnBrk="1" hangingPunct="1"/>
            <a:r>
              <a:rPr lang="tr-TR" altLang="tr-TR" dirty="0" err="1" smtClean="0">
                <a:latin typeface="Calibri" panose="020F0502020204030204" pitchFamily="34" charset="0"/>
                <a:ea typeface="Calibri" panose="020F0502020204030204" pitchFamily="34" charset="0"/>
                <a:cs typeface="Calibri" panose="020F0502020204030204" pitchFamily="34" charset="0"/>
              </a:rPr>
              <a:t>Enhances</a:t>
            </a:r>
            <a:r>
              <a:rPr lang="tr-TR" altLang="tr-TR" dirty="0" smtClean="0">
                <a:latin typeface="Calibri" panose="020F0502020204030204" pitchFamily="34" charset="0"/>
                <a:ea typeface="Calibri" panose="020F0502020204030204" pitchFamily="34" charset="0"/>
                <a:cs typeface="Calibri" panose="020F0502020204030204" pitchFamily="34" charset="0"/>
              </a:rPr>
              <a:t> market </a:t>
            </a:r>
            <a:r>
              <a:rPr lang="tr-TR" altLang="tr-TR" dirty="0" err="1" smtClean="0">
                <a:latin typeface="Calibri" panose="020F0502020204030204" pitchFamily="34" charset="0"/>
                <a:ea typeface="Calibri" panose="020F0502020204030204" pitchFamily="34" charset="0"/>
                <a:cs typeface="Calibri" panose="020F0502020204030204" pitchFamily="34" charset="0"/>
              </a:rPr>
              <a:t>confidence</a:t>
            </a:r>
            <a:endParaRPr lang="tr-TR" altLang="tr-TR" dirty="0">
              <a:latin typeface="Calibri" panose="020F0502020204030204" pitchFamily="34" charset="0"/>
            </a:endParaRPr>
          </a:p>
        </p:txBody>
      </p:sp>
      <p:grpSp>
        <p:nvGrpSpPr>
          <p:cNvPr id="11" name="Group 10"/>
          <p:cNvGrpSpPr/>
          <p:nvPr/>
        </p:nvGrpSpPr>
        <p:grpSpPr>
          <a:xfrm>
            <a:off x="475598" y="3400945"/>
            <a:ext cx="385604" cy="398939"/>
            <a:chOff x="2146300" y="2165350"/>
            <a:chExt cx="550863" cy="569913"/>
          </a:xfrm>
        </p:grpSpPr>
        <p:grpSp>
          <p:nvGrpSpPr>
            <p:cNvPr id="12" name="Group 33"/>
            <p:cNvGrpSpPr>
              <a:grpSpLocks/>
            </p:cNvGrpSpPr>
            <p:nvPr/>
          </p:nvGrpSpPr>
          <p:grpSpPr bwMode="auto">
            <a:xfrm>
              <a:off x="2146300" y="2165350"/>
              <a:ext cx="550863" cy="569913"/>
              <a:chOff x="480" y="1200"/>
              <a:chExt cx="1042" cy="1019"/>
            </a:xfrm>
          </p:grpSpPr>
          <p:pic>
            <p:nvPicPr>
              <p:cNvPr id="1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 name="Group 15"/>
          <p:cNvGrpSpPr/>
          <p:nvPr/>
        </p:nvGrpSpPr>
        <p:grpSpPr>
          <a:xfrm>
            <a:off x="503429" y="4482354"/>
            <a:ext cx="385604" cy="398939"/>
            <a:chOff x="2146300" y="2165350"/>
            <a:chExt cx="550863" cy="569913"/>
          </a:xfrm>
        </p:grpSpPr>
        <p:grpSp>
          <p:nvGrpSpPr>
            <p:cNvPr id="17" name="Group 33"/>
            <p:cNvGrpSpPr>
              <a:grpSpLocks/>
            </p:cNvGrpSpPr>
            <p:nvPr/>
          </p:nvGrpSpPr>
          <p:grpSpPr bwMode="auto">
            <a:xfrm>
              <a:off x="2146300" y="2165350"/>
              <a:ext cx="550863" cy="569913"/>
              <a:chOff x="480" y="1200"/>
              <a:chExt cx="1042" cy="1019"/>
            </a:xfrm>
          </p:grpSpPr>
          <p:pic>
            <p:nvPicPr>
              <p:cNvPr id="19"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0"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18"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 name="Group 20"/>
          <p:cNvGrpSpPr/>
          <p:nvPr/>
        </p:nvGrpSpPr>
        <p:grpSpPr>
          <a:xfrm>
            <a:off x="511398" y="5550341"/>
            <a:ext cx="385604" cy="398939"/>
            <a:chOff x="2146300" y="2165350"/>
            <a:chExt cx="550863" cy="569913"/>
          </a:xfrm>
        </p:grpSpPr>
        <p:grpSp>
          <p:nvGrpSpPr>
            <p:cNvPr id="22" name="Group 33"/>
            <p:cNvGrpSpPr>
              <a:grpSpLocks/>
            </p:cNvGrpSpPr>
            <p:nvPr/>
          </p:nvGrpSpPr>
          <p:grpSpPr bwMode="auto">
            <a:xfrm>
              <a:off x="2146300" y="2165350"/>
              <a:ext cx="550863" cy="569913"/>
              <a:chOff x="480" y="1200"/>
              <a:chExt cx="1042" cy="1019"/>
            </a:xfrm>
          </p:grpSpPr>
          <p:pic>
            <p:nvPicPr>
              <p:cNvPr id="24"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25"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pic>
          <p:nvPicPr>
            <p:cNvPr id="23"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
        <p:nvSpPr>
          <p:cNvPr id="61" name="TextBox 60"/>
          <p:cNvSpPr txBox="1"/>
          <p:nvPr/>
        </p:nvSpPr>
        <p:spPr>
          <a:xfrm>
            <a:off x="867833" y="3400945"/>
            <a:ext cx="8073778" cy="410882"/>
          </a:xfrm>
          <a:prstGeom prst="rect">
            <a:avLst/>
          </a:prstGeom>
          <a:noFill/>
        </p:spPr>
        <p:txBody>
          <a:bodyPr wrap="square" rtlCol="0">
            <a:spAutoFit/>
          </a:bodyPr>
          <a:lstStyle>
            <a:defPPr>
              <a:defRPr lang="en-US"/>
            </a:defPPr>
            <a:lvl1pPr>
              <a:defRPr>
                <a:latin typeface="Calibri" panose="020F0502020204030204" pitchFamily="34" charset="0"/>
              </a:defRPr>
            </a:lvl1pPr>
          </a:lstStyle>
          <a:p>
            <a:pPr marL="0" indent="0" algn="l">
              <a:lnSpc>
                <a:spcPct val="115000"/>
              </a:lnSpc>
              <a:spcBef>
                <a:spcPct val="30000"/>
              </a:spcBef>
            </a:pPr>
            <a:r>
              <a:rPr lang="en-US" altLang="tr-TR" dirty="0"/>
              <a:t>Gives positive signals to the investors</a:t>
            </a:r>
          </a:p>
        </p:txBody>
      </p:sp>
      <p:sp>
        <p:nvSpPr>
          <p:cNvPr id="62" name="TextBox 61"/>
          <p:cNvSpPr txBox="1"/>
          <p:nvPr/>
        </p:nvSpPr>
        <p:spPr>
          <a:xfrm>
            <a:off x="897002" y="4486799"/>
            <a:ext cx="8237411" cy="410882"/>
          </a:xfrm>
          <a:prstGeom prst="rect">
            <a:avLst/>
          </a:prstGeom>
          <a:noFill/>
        </p:spPr>
        <p:txBody>
          <a:bodyPr wrap="square" rtlCol="0">
            <a:spAutoFit/>
          </a:bodyPr>
          <a:lstStyle/>
          <a:p>
            <a:pPr marL="0" indent="0" algn="l">
              <a:lnSpc>
                <a:spcPct val="115000"/>
              </a:lnSpc>
              <a:spcBef>
                <a:spcPct val="30000"/>
              </a:spcBef>
            </a:pPr>
            <a:r>
              <a:rPr lang="en-US" altLang="tr-TR" dirty="0">
                <a:latin typeface="Calibri" panose="020F0502020204030204" pitchFamily="34" charset="0"/>
              </a:rPr>
              <a:t>Prevents liquidity squeeze in the market</a:t>
            </a:r>
          </a:p>
        </p:txBody>
      </p:sp>
      <p:sp>
        <p:nvSpPr>
          <p:cNvPr id="63" name="TextBox 62"/>
          <p:cNvSpPr txBox="1"/>
          <p:nvPr/>
        </p:nvSpPr>
        <p:spPr>
          <a:xfrm>
            <a:off x="921885" y="5554786"/>
            <a:ext cx="8237411" cy="410882"/>
          </a:xfrm>
          <a:prstGeom prst="rect">
            <a:avLst/>
          </a:prstGeom>
          <a:noFill/>
        </p:spPr>
        <p:txBody>
          <a:bodyPr wrap="square" rtlCol="0">
            <a:spAutoFit/>
          </a:bodyPr>
          <a:lstStyle/>
          <a:p>
            <a:pPr marL="0" indent="0" algn="l">
              <a:lnSpc>
                <a:spcPct val="115000"/>
              </a:lnSpc>
              <a:spcBef>
                <a:spcPct val="30000"/>
              </a:spcBef>
            </a:pPr>
            <a:r>
              <a:rPr lang="en-US" altLang="tr-TR" dirty="0">
                <a:latin typeface="Calibri" panose="020F0502020204030204" pitchFamily="34" charset="0"/>
              </a:rPr>
              <a:t>Helps coping with the debt distress periods</a:t>
            </a:r>
          </a:p>
        </p:txBody>
      </p:sp>
    </p:spTree>
    <p:extLst>
      <p:ext uri="{BB962C8B-B14F-4D97-AF65-F5344CB8AC3E}">
        <p14:creationId xmlns:p14="http://schemas.microsoft.com/office/powerpoint/2010/main" val="346991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err="1">
                <a:latin typeface="Calibri" panose="020F0502020204030204" pitchFamily="34" charset="0"/>
              </a:rPr>
              <a:t>Relationship</a:t>
            </a:r>
            <a:r>
              <a:rPr lang="tr-TR" sz="3200" dirty="0">
                <a:latin typeface="Calibri" panose="020F0502020204030204" pitchFamily="34" charset="0"/>
              </a:rPr>
              <a:t> </a:t>
            </a:r>
            <a:r>
              <a:rPr lang="tr-TR" sz="3200" dirty="0" err="1">
                <a:latin typeface="Calibri" panose="020F0502020204030204" pitchFamily="34" charset="0"/>
              </a:rPr>
              <a:t>with</a:t>
            </a:r>
            <a:r>
              <a:rPr lang="tr-TR" sz="3200" dirty="0">
                <a:latin typeface="Calibri" panose="020F0502020204030204" pitchFamily="34" charset="0"/>
              </a:rPr>
              <a:t> </a:t>
            </a:r>
            <a:r>
              <a:rPr lang="tr-TR" sz="3200" dirty="0" err="1" smtClean="0">
                <a:latin typeface="Calibri" panose="020F0502020204030204" pitchFamily="34" charset="0"/>
              </a:rPr>
              <a:t>Debt</a:t>
            </a:r>
            <a:r>
              <a:rPr lang="tr-TR" sz="3200" dirty="0" smtClean="0">
                <a:latin typeface="Calibri" panose="020F0502020204030204" pitchFamily="34" charset="0"/>
              </a:rPr>
              <a:t> Management-I</a:t>
            </a:r>
            <a:endParaRPr lang="tr-TR" sz="3200" dirty="0">
              <a:latin typeface="Calibri" panose="020F0502020204030204" pitchFamily="34" charset="0"/>
            </a:endParaRPr>
          </a:p>
        </p:txBody>
      </p:sp>
      <p:sp>
        <p:nvSpPr>
          <p:cNvPr id="3" name="Content Placeholder 2"/>
          <p:cNvSpPr>
            <a:spLocks noGrp="1"/>
          </p:cNvSpPr>
          <p:nvPr>
            <p:ph idx="1"/>
          </p:nvPr>
        </p:nvSpPr>
        <p:spPr>
          <a:xfrm>
            <a:off x="899592" y="1351309"/>
            <a:ext cx="7787208" cy="4525963"/>
          </a:xfrm>
        </p:spPr>
        <p:txBody>
          <a:bodyPr/>
          <a:lstStyle/>
          <a:p>
            <a:pPr marL="0" indent="0" algn="just">
              <a:buNone/>
            </a:pPr>
            <a:r>
              <a:rPr lang="tr-TR" sz="1800" dirty="0" smtClean="0">
                <a:latin typeface="Calibri" panose="020F0502020204030204" pitchFamily="34" charset="0"/>
              </a:rPr>
              <a:t>S</a:t>
            </a:r>
            <a:r>
              <a:rPr lang="en-US" sz="1800" dirty="0" smtClean="0">
                <a:latin typeface="Calibri" panose="020F0502020204030204" pitchFamily="34" charset="0"/>
              </a:rPr>
              <a:t>haring realistic </a:t>
            </a:r>
            <a:r>
              <a:rPr lang="en-US" sz="1800" dirty="0">
                <a:latin typeface="Calibri" panose="020F0502020204030204" pitchFamily="34" charset="0"/>
              </a:rPr>
              <a:t>cash flow forecasts regarding the timing and magnitude of public revenues and expenditures made by cash management units guides debt managers, provides flexibility, facilitates to be prepared against possible risks and increases efficiency in debt management by allowing determination of appropriate tools, timing and amount of borrowing more </a:t>
            </a:r>
            <a:r>
              <a:rPr lang="en-US" sz="1800" dirty="0" smtClean="0">
                <a:latin typeface="Calibri" panose="020F0502020204030204" pitchFamily="34" charset="0"/>
              </a:rPr>
              <a:t>accurately</a:t>
            </a:r>
            <a:r>
              <a:rPr lang="tr-TR" sz="1800" dirty="0" smtClean="0">
                <a:latin typeface="Calibri" panose="020F0502020204030204" pitchFamily="34" charset="0"/>
              </a:rPr>
              <a:t> (Williams, 2010)</a:t>
            </a:r>
          </a:p>
          <a:p>
            <a:pPr marL="0" indent="0" algn="just">
              <a:buNone/>
            </a:pPr>
            <a:endParaRPr lang="tr-TR" sz="1800" dirty="0" smtClean="0">
              <a:latin typeface="Calibri" panose="020F0502020204030204" pitchFamily="34" charset="0"/>
            </a:endParaRPr>
          </a:p>
          <a:p>
            <a:pPr marL="0" indent="0" algn="just">
              <a:buNone/>
            </a:pPr>
            <a:endParaRPr lang="tr-TR" sz="1800" dirty="0">
              <a:latin typeface="Calibri" panose="020F0502020204030204" pitchFamily="34" charset="0"/>
            </a:endParaRPr>
          </a:p>
          <a:p>
            <a:pPr marL="0" indent="0" algn="just">
              <a:buNone/>
            </a:pPr>
            <a:r>
              <a:rPr lang="tr-TR" sz="1800" dirty="0" err="1" smtClean="0">
                <a:latin typeface="Calibri" panose="020F0502020204030204" pitchFamily="34" charset="0"/>
              </a:rPr>
              <a:t>Borrowing</a:t>
            </a:r>
            <a:r>
              <a:rPr lang="tr-TR" sz="1800" dirty="0" smtClean="0">
                <a:latin typeface="Calibri" panose="020F0502020204030204" pitchFamily="34" charset="0"/>
              </a:rPr>
              <a:t> </a:t>
            </a:r>
            <a:r>
              <a:rPr lang="en-US" sz="1800" dirty="0" smtClean="0">
                <a:latin typeface="Calibri" panose="020F0502020204030204" pitchFamily="34" charset="0"/>
              </a:rPr>
              <a:t>program is </a:t>
            </a:r>
            <a:r>
              <a:rPr lang="en-US" sz="1800" dirty="0">
                <a:latin typeface="Calibri" panose="020F0502020204030204" pitchFamily="34" charset="0"/>
              </a:rPr>
              <a:t>formed </a:t>
            </a:r>
            <a:r>
              <a:rPr lang="en-US" sz="1800" dirty="0" smtClean="0">
                <a:latin typeface="Calibri" panose="020F0502020204030204" pitchFamily="34" charset="0"/>
              </a:rPr>
              <a:t>based </a:t>
            </a:r>
            <a:r>
              <a:rPr lang="en-US" sz="1800" dirty="0">
                <a:latin typeface="Calibri" panose="020F0502020204030204" pitchFamily="34" charset="0"/>
              </a:rPr>
              <a:t>on </a:t>
            </a:r>
            <a:r>
              <a:rPr lang="en-US" sz="1800">
                <a:latin typeface="Calibri" panose="020F0502020204030204" pitchFamily="34" charset="0"/>
              </a:rPr>
              <a:t>the </a:t>
            </a:r>
            <a:r>
              <a:rPr lang="en-US" sz="1800" smtClean="0">
                <a:latin typeface="Calibri" panose="020F0502020204030204" pitchFamily="34" charset="0"/>
              </a:rPr>
              <a:t>revenue</a:t>
            </a:r>
            <a:r>
              <a:rPr lang="en-US" sz="1800" dirty="0">
                <a:latin typeface="Calibri" panose="020F0502020204030204" pitchFamily="34" charset="0"/>
              </a:rPr>
              <a:t>, expenditure and cash deficit forecasts of government cash </a:t>
            </a:r>
            <a:r>
              <a:rPr lang="en-US" sz="1800" dirty="0" smtClean="0">
                <a:latin typeface="Calibri" panose="020F0502020204030204" pitchFamily="34" charset="0"/>
              </a:rPr>
              <a:t>management </a:t>
            </a:r>
            <a:r>
              <a:rPr lang="en-US" sz="1800" dirty="0">
                <a:latin typeface="Calibri" panose="020F0502020204030204" pitchFamily="34" charset="0"/>
              </a:rPr>
              <a:t>units</a:t>
            </a:r>
            <a:r>
              <a:rPr lang="en-US" sz="1800" dirty="0" smtClean="0">
                <a:latin typeface="Calibri" panose="020F0502020204030204" pitchFamily="34" charset="0"/>
              </a:rPr>
              <a:t>.</a:t>
            </a:r>
            <a:endParaRPr lang="tr-TR" sz="1800" dirty="0" smtClean="0">
              <a:latin typeface="Calibri" panose="020F0502020204030204" pitchFamily="34" charset="0"/>
            </a:endParaRPr>
          </a:p>
          <a:p>
            <a:pPr marL="0" indent="0" algn="just">
              <a:buNone/>
            </a:pPr>
            <a:endParaRPr lang="tr-TR" sz="1800" dirty="0" smtClean="0">
              <a:latin typeface="Calibri" panose="020F0502020204030204" pitchFamily="34" charset="0"/>
            </a:endParaRPr>
          </a:p>
          <a:p>
            <a:pPr marL="0" indent="0" algn="just">
              <a:buNone/>
            </a:pPr>
            <a:endParaRPr lang="tr-TR" sz="1800" dirty="0">
              <a:latin typeface="Calibri" panose="020F0502020204030204" pitchFamily="34" charset="0"/>
            </a:endParaRPr>
          </a:p>
          <a:p>
            <a:pPr marL="0" indent="0" algn="just">
              <a:buNone/>
            </a:pPr>
            <a:r>
              <a:rPr lang="tr-TR" sz="1800" dirty="0" smtClean="0">
                <a:latin typeface="Calibri" panose="020F0502020204030204" pitchFamily="34" charset="0"/>
              </a:rPr>
              <a:t>P</a:t>
            </a:r>
            <a:r>
              <a:rPr lang="en-US" sz="1800" dirty="0" err="1" smtClean="0">
                <a:latin typeface="Calibri" panose="020F0502020204030204" pitchFamily="34" charset="0"/>
              </a:rPr>
              <a:t>reparing</a:t>
            </a:r>
            <a:r>
              <a:rPr lang="en-US" sz="1800" dirty="0" smtClean="0">
                <a:latin typeface="Calibri" panose="020F0502020204030204" pitchFamily="34" charset="0"/>
              </a:rPr>
              <a:t> </a:t>
            </a:r>
            <a:r>
              <a:rPr lang="en-US" sz="1800" dirty="0">
                <a:latin typeface="Calibri" panose="020F0502020204030204" pitchFamily="34" charset="0"/>
              </a:rPr>
              <a:t>and implementing borrowing strategies and financing programs properly </a:t>
            </a:r>
            <a:r>
              <a:rPr lang="tr-TR" sz="1800" dirty="0" err="1" smtClean="0">
                <a:latin typeface="Calibri" panose="020F0502020204030204" pitchFamily="34" charset="0"/>
              </a:rPr>
              <a:t>requires</a:t>
            </a:r>
            <a:r>
              <a:rPr lang="en-US" sz="1800" dirty="0" smtClean="0">
                <a:latin typeface="Calibri" panose="020F0502020204030204" pitchFamily="34" charset="0"/>
              </a:rPr>
              <a:t> </a:t>
            </a:r>
            <a:r>
              <a:rPr lang="en-US" sz="1800" dirty="0">
                <a:latin typeface="Calibri" panose="020F0502020204030204" pitchFamily="34" charset="0"/>
              </a:rPr>
              <a:t>the integration or at least close cooperation of debt management units with cash </a:t>
            </a:r>
            <a:r>
              <a:rPr lang="en-US" sz="1800" dirty="0" smtClean="0">
                <a:latin typeface="Calibri" panose="020F0502020204030204" pitchFamily="34" charset="0"/>
              </a:rPr>
              <a:t>management</a:t>
            </a:r>
            <a:r>
              <a:rPr lang="tr-TR" sz="1800" dirty="0" smtClean="0">
                <a:latin typeface="Calibri" panose="020F0502020204030204" pitchFamily="34" charset="0"/>
              </a:rPr>
              <a:t>.</a:t>
            </a:r>
            <a:endParaRPr lang="tr-TR" sz="1800" dirty="0">
              <a:latin typeface="Calibri" panose="020F0502020204030204" pitchFamily="34" charset="0"/>
            </a:endParaRPr>
          </a:p>
        </p:txBody>
      </p:sp>
      <p:grpSp>
        <p:nvGrpSpPr>
          <p:cNvPr id="4" name="Group 3"/>
          <p:cNvGrpSpPr/>
          <p:nvPr/>
        </p:nvGrpSpPr>
        <p:grpSpPr>
          <a:xfrm>
            <a:off x="430807" y="1877933"/>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7"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8"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Group 8"/>
          <p:cNvGrpSpPr/>
          <p:nvPr/>
        </p:nvGrpSpPr>
        <p:grpSpPr>
          <a:xfrm>
            <a:off x="441980" y="3822149"/>
            <a:ext cx="385604" cy="398939"/>
            <a:chOff x="2146300" y="2165350"/>
            <a:chExt cx="550863" cy="569913"/>
          </a:xfrm>
        </p:grpSpPr>
        <p:grpSp>
          <p:nvGrpSpPr>
            <p:cNvPr id="10" name="Group 33"/>
            <p:cNvGrpSpPr>
              <a:grpSpLocks/>
            </p:cNvGrpSpPr>
            <p:nvPr/>
          </p:nvGrpSpPr>
          <p:grpSpPr bwMode="auto">
            <a:xfrm>
              <a:off x="2146300" y="2165350"/>
              <a:ext cx="550863" cy="569913"/>
              <a:chOff x="480" y="1200"/>
              <a:chExt cx="1042" cy="1019"/>
            </a:xfrm>
          </p:grpSpPr>
          <p:pic>
            <p:nvPicPr>
              <p:cNvPr id="12"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3"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11"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p:cNvGrpSpPr/>
          <p:nvPr/>
        </p:nvGrpSpPr>
        <p:grpSpPr>
          <a:xfrm>
            <a:off x="447077" y="5262309"/>
            <a:ext cx="385604" cy="398939"/>
            <a:chOff x="2146300" y="2165350"/>
            <a:chExt cx="550863" cy="569913"/>
          </a:xfrm>
        </p:grpSpPr>
        <p:grpSp>
          <p:nvGrpSpPr>
            <p:cNvPr id="15" name="Group 33"/>
            <p:cNvGrpSpPr>
              <a:grpSpLocks/>
            </p:cNvGrpSpPr>
            <p:nvPr/>
          </p:nvGrpSpPr>
          <p:grpSpPr bwMode="auto">
            <a:xfrm>
              <a:off x="2146300" y="2165350"/>
              <a:ext cx="550863" cy="569913"/>
              <a:chOff x="480" y="1200"/>
              <a:chExt cx="1042" cy="1019"/>
            </a:xfrm>
          </p:grpSpPr>
          <p:pic>
            <p:nvPicPr>
              <p:cNvPr id="17"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8"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1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878596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err="1">
                <a:latin typeface="Calibri" panose="020F0502020204030204" pitchFamily="34" charset="0"/>
              </a:rPr>
              <a:t>Relationship</a:t>
            </a:r>
            <a:r>
              <a:rPr lang="tr-TR" sz="3200" dirty="0">
                <a:latin typeface="Calibri" panose="020F0502020204030204" pitchFamily="34" charset="0"/>
              </a:rPr>
              <a:t> </a:t>
            </a:r>
            <a:r>
              <a:rPr lang="tr-TR" sz="3200" dirty="0" err="1">
                <a:latin typeface="Calibri" panose="020F0502020204030204" pitchFamily="34" charset="0"/>
              </a:rPr>
              <a:t>with</a:t>
            </a:r>
            <a:r>
              <a:rPr lang="tr-TR" sz="3200" dirty="0">
                <a:latin typeface="Calibri" panose="020F0502020204030204" pitchFamily="34" charset="0"/>
              </a:rPr>
              <a:t> </a:t>
            </a:r>
            <a:r>
              <a:rPr lang="tr-TR" sz="3200" dirty="0" err="1" smtClean="0">
                <a:latin typeface="Calibri" panose="020F0502020204030204" pitchFamily="34" charset="0"/>
              </a:rPr>
              <a:t>Debt</a:t>
            </a:r>
            <a:r>
              <a:rPr lang="tr-TR" sz="3200" dirty="0" smtClean="0">
                <a:latin typeface="Calibri" panose="020F0502020204030204" pitchFamily="34" charset="0"/>
              </a:rPr>
              <a:t> Management-II</a:t>
            </a:r>
            <a:endParaRPr lang="tr-TR" sz="3200" dirty="0">
              <a:latin typeface="Calibri" panose="020F0502020204030204" pitchFamily="34" charset="0"/>
            </a:endParaRPr>
          </a:p>
        </p:txBody>
      </p:sp>
      <p:sp>
        <p:nvSpPr>
          <p:cNvPr id="3" name="Content Placeholder 2"/>
          <p:cNvSpPr>
            <a:spLocks noGrp="1"/>
          </p:cNvSpPr>
          <p:nvPr>
            <p:ph idx="1"/>
          </p:nvPr>
        </p:nvSpPr>
        <p:spPr>
          <a:xfrm>
            <a:off x="816410" y="1600200"/>
            <a:ext cx="7870389" cy="4525963"/>
          </a:xfrm>
        </p:spPr>
        <p:txBody>
          <a:bodyPr/>
          <a:lstStyle/>
          <a:p>
            <a:pPr marL="0" indent="0" algn="just">
              <a:buNone/>
            </a:pPr>
            <a:r>
              <a:rPr lang="tr-TR" sz="1800" dirty="0" err="1" smtClean="0">
                <a:latin typeface="Calibri" panose="020F0502020204030204" pitchFamily="34" charset="0"/>
              </a:rPr>
              <a:t>Short</a:t>
            </a:r>
            <a:r>
              <a:rPr lang="tr-TR" sz="1800" dirty="0" smtClean="0">
                <a:latin typeface="Calibri" panose="020F0502020204030204" pitchFamily="34" charset="0"/>
              </a:rPr>
              <a:t> </a:t>
            </a:r>
            <a:r>
              <a:rPr lang="tr-TR" sz="1800" dirty="0" err="1" smtClean="0">
                <a:latin typeface="Calibri" panose="020F0502020204030204" pitchFamily="34" charset="0"/>
              </a:rPr>
              <a:t>term</a:t>
            </a:r>
            <a:r>
              <a:rPr lang="tr-TR" sz="1800" dirty="0" smtClean="0">
                <a:latin typeface="Calibri" panose="020F0502020204030204" pitchFamily="34" charset="0"/>
              </a:rPr>
              <a:t> </a:t>
            </a:r>
            <a:r>
              <a:rPr lang="tr-TR" sz="1800" dirty="0" err="1" smtClean="0">
                <a:latin typeface="Calibri" panose="020F0502020204030204" pitchFamily="34" charset="0"/>
              </a:rPr>
              <a:t>money</a:t>
            </a:r>
            <a:r>
              <a:rPr lang="tr-TR" sz="1800" dirty="0" smtClean="0">
                <a:latin typeface="Calibri" panose="020F0502020204030204" pitchFamily="34" charset="0"/>
              </a:rPr>
              <a:t> market </a:t>
            </a:r>
            <a:r>
              <a:rPr lang="tr-TR" sz="1800" dirty="0" err="1" smtClean="0">
                <a:latin typeface="Calibri" panose="020F0502020204030204" pitchFamily="34" charset="0"/>
              </a:rPr>
              <a:t>operations</a:t>
            </a:r>
            <a:r>
              <a:rPr lang="tr-TR" sz="1800" dirty="0" smtClean="0">
                <a:latin typeface="Calibri" panose="020F0502020204030204" pitchFamily="34" charset="0"/>
              </a:rPr>
              <a:t> </a:t>
            </a:r>
            <a:r>
              <a:rPr lang="tr-TR" sz="1800" dirty="0" err="1" smtClean="0">
                <a:latin typeface="Calibri" panose="020F0502020204030204" pitchFamily="34" charset="0"/>
              </a:rPr>
              <a:t>are</a:t>
            </a:r>
            <a:r>
              <a:rPr lang="tr-TR" sz="1800" dirty="0" smtClean="0">
                <a:latin typeface="Calibri" panose="020F0502020204030204" pitchFamily="34" charset="0"/>
              </a:rPr>
              <a:t> not </a:t>
            </a:r>
            <a:r>
              <a:rPr lang="tr-TR" sz="1800" dirty="0" err="1" smtClean="0">
                <a:latin typeface="Calibri" panose="020F0502020204030204" pitchFamily="34" charset="0"/>
              </a:rPr>
              <a:t>considered</a:t>
            </a:r>
            <a:r>
              <a:rPr lang="tr-TR" sz="1800" dirty="0" smtClean="0">
                <a:latin typeface="Calibri" panose="020F0502020204030204" pitchFamily="34" charset="0"/>
              </a:rPr>
              <a:t> as </a:t>
            </a:r>
            <a:r>
              <a:rPr lang="tr-TR" sz="1800" dirty="0" err="1" smtClean="0">
                <a:latin typeface="Calibri" panose="020F0502020204030204" pitchFamily="34" charset="0"/>
              </a:rPr>
              <a:t>part</a:t>
            </a:r>
            <a:r>
              <a:rPr lang="tr-TR" sz="1800" dirty="0" smtClean="0">
                <a:latin typeface="Calibri" panose="020F0502020204030204" pitchFamily="34" charset="0"/>
              </a:rPr>
              <a:t> of </a:t>
            </a:r>
            <a:r>
              <a:rPr lang="tr-TR" sz="1800" dirty="0" err="1" smtClean="0">
                <a:latin typeface="Calibri" panose="020F0502020204030204" pitchFamily="34" charset="0"/>
              </a:rPr>
              <a:t>the</a:t>
            </a:r>
            <a:r>
              <a:rPr lang="tr-TR" sz="1800" dirty="0" smtClean="0">
                <a:latin typeface="Calibri" panose="020F0502020204030204" pitchFamily="34" charset="0"/>
              </a:rPr>
              <a:t> </a:t>
            </a:r>
            <a:r>
              <a:rPr lang="tr-TR" sz="1800" dirty="0" err="1" smtClean="0">
                <a:latin typeface="Calibri" panose="020F0502020204030204" pitchFamily="34" charset="0"/>
              </a:rPr>
              <a:t>borrowing</a:t>
            </a:r>
            <a:r>
              <a:rPr lang="tr-TR" sz="1800" dirty="0" smtClean="0">
                <a:latin typeface="Calibri" panose="020F0502020204030204" pitchFamily="34" charset="0"/>
              </a:rPr>
              <a:t> program. </a:t>
            </a:r>
            <a:r>
              <a:rPr lang="tr-TR" sz="1800" dirty="0" err="1" smtClean="0">
                <a:latin typeface="Calibri" panose="020F0502020204030204" pitchFamily="34" charset="0"/>
              </a:rPr>
              <a:t>For</a:t>
            </a:r>
            <a:r>
              <a:rPr lang="tr-TR" sz="1800" dirty="0" smtClean="0">
                <a:latin typeface="Calibri" panose="020F0502020204030204" pitchFamily="34" charset="0"/>
              </a:rPr>
              <a:t> </a:t>
            </a:r>
            <a:r>
              <a:rPr lang="tr-TR" sz="1800" dirty="0" err="1" smtClean="0">
                <a:latin typeface="Calibri" panose="020F0502020204030204" pitchFamily="34" charset="0"/>
              </a:rPr>
              <a:t>effectiveness</a:t>
            </a:r>
            <a:r>
              <a:rPr lang="tr-TR" sz="1800" dirty="0" smtClean="0">
                <a:latin typeface="Calibri" panose="020F0502020204030204" pitchFamily="34" charset="0"/>
              </a:rPr>
              <a:t> </a:t>
            </a:r>
            <a:r>
              <a:rPr lang="tr-TR" sz="1800" dirty="0" err="1" smtClean="0">
                <a:latin typeface="Calibri" panose="020F0502020204030204" pitchFamily="34" charset="0"/>
              </a:rPr>
              <a:t>and</a:t>
            </a:r>
            <a:r>
              <a:rPr lang="tr-TR" sz="1800" dirty="0" smtClean="0">
                <a:latin typeface="Calibri" panose="020F0502020204030204" pitchFamily="34" charset="0"/>
              </a:rPr>
              <a:t> </a:t>
            </a:r>
            <a:r>
              <a:rPr lang="tr-TR" sz="1800" dirty="0" err="1" smtClean="0">
                <a:latin typeface="Calibri" panose="020F0502020204030204" pitchFamily="34" charset="0"/>
              </a:rPr>
              <a:t>tranperancy</a:t>
            </a:r>
            <a:r>
              <a:rPr lang="tr-TR" sz="1800" dirty="0" smtClean="0">
                <a:latin typeface="Calibri" panose="020F0502020204030204" pitchFamily="34" charset="0"/>
              </a:rPr>
              <a:t>, </a:t>
            </a:r>
            <a:r>
              <a:rPr lang="tr-TR" sz="1800" dirty="0" err="1" smtClean="0">
                <a:latin typeface="Calibri" panose="020F0502020204030204" pitchFamily="34" charset="0"/>
              </a:rPr>
              <a:t>coordination</a:t>
            </a:r>
            <a:r>
              <a:rPr lang="tr-TR" sz="1800" dirty="0" smtClean="0">
                <a:latin typeface="Calibri" panose="020F0502020204030204" pitchFamily="34" charset="0"/>
              </a:rPr>
              <a:t> </a:t>
            </a:r>
            <a:r>
              <a:rPr lang="tr-TR" sz="1800" dirty="0" err="1" smtClean="0">
                <a:latin typeface="Calibri" panose="020F0502020204030204" pitchFamily="34" charset="0"/>
              </a:rPr>
              <a:t>with</a:t>
            </a:r>
            <a:r>
              <a:rPr lang="tr-TR" sz="1800" dirty="0" smtClean="0">
                <a:latin typeface="Calibri" panose="020F0502020204030204" pitchFamily="34" charset="0"/>
              </a:rPr>
              <a:t> </a:t>
            </a:r>
            <a:r>
              <a:rPr lang="tr-TR" sz="1800" dirty="0" err="1" smtClean="0">
                <a:latin typeface="Calibri" panose="020F0502020204030204" pitchFamily="34" charset="0"/>
              </a:rPr>
              <a:t>debt</a:t>
            </a:r>
            <a:r>
              <a:rPr lang="tr-TR" sz="1800" dirty="0" smtClean="0">
                <a:latin typeface="Calibri" panose="020F0502020204030204" pitchFamily="34" charset="0"/>
              </a:rPr>
              <a:t> </a:t>
            </a:r>
            <a:r>
              <a:rPr lang="tr-TR" sz="1800" dirty="0" err="1" smtClean="0">
                <a:latin typeface="Calibri" panose="020F0502020204030204" pitchFamily="34" charset="0"/>
              </a:rPr>
              <a:t>management</a:t>
            </a:r>
            <a:r>
              <a:rPr lang="tr-TR" sz="1800" dirty="0" smtClean="0">
                <a:latin typeface="Calibri" panose="020F0502020204030204" pitchFamily="34" charset="0"/>
              </a:rPr>
              <a:t> is </a:t>
            </a:r>
            <a:r>
              <a:rPr lang="tr-TR" sz="1800" dirty="0" err="1" smtClean="0">
                <a:latin typeface="Calibri" panose="020F0502020204030204" pitchFamily="34" charset="0"/>
              </a:rPr>
              <a:t>essential</a:t>
            </a:r>
            <a:r>
              <a:rPr lang="tr-TR" sz="1800" dirty="0" smtClean="0">
                <a:latin typeface="Calibri" panose="020F0502020204030204" pitchFamily="34" charset="0"/>
              </a:rPr>
              <a:t> </a:t>
            </a:r>
            <a:r>
              <a:rPr lang="tr-TR" sz="1800" dirty="0" err="1" smtClean="0">
                <a:latin typeface="Calibri" panose="020F0502020204030204" pitchFamily="34" charset="0"/>
              </a:rPr>
              <a:t>during</a:t>
            </a:r>
            <a:r>
              <a:rPr lang="tr-TR" sz="1800" dirty="0" smtClean="0">
                <a:latin typeface="Calibri" panose="020F0502020204030204" pitchFamily="34" charset="0"/>
              </a:rPr>
              <a:t> </a:t>
            </a:r>
            <a:r>
              <a:rPr lang="tr-TR" sz="1800" dirty="0" err="1" smtClean="0">
                <a:latin typeface="Calibri" panose="020F0502020204030204" pitchFamily="34" charset="0"/>
              </a:rPr>
              <a:t>short</a:t>
            </a:r>
            <a:r>
              <a:rPr lang="tr-TR" sz="1800" dirty="0" smtClean="0">
                <a:latin typeface="Calibri" panose="020F0502020204030204" pitchFamily="34" charset="0"/>
              </a:rPr>
              <a:t> </a:t>
            </a:r>
            <a:r>
              <a:rPr lang="tr-TR" sz="1800" dirty="0" err="1">
                <a:latin typeface="Calibri" panose="020F0502020204030204" pitchFamily="34" charset="0"/>
              </a:rPr>
              <a:t>term</a:t>
            </a:r>
            <a:r>
              <a:rPr lang="tr-TR" sz="1800" dirty="0">
                <a:latin typeface="Calibri" panose="020F0502020204030204" pitchFamily="34" charset="0"/>
              </a:rPr>
              <a:t> </a:t>
            </a:r>
            <a:r>
              <a:rPr lang="tr-TR" sz="1800" dirty="0" err="1">
                <a:latin typeface="Calibri" panose="020F0502020204030204" pitchFamily="34" charset="0"/>
              </a:rPr>
              <a:t>money</a:t>
            </a:r>
            <a:r>
              <a:rPr lang="tr-TR" sz="1800" dirty="0">
                <a:latin typeface="Calibri" panose="020F0502020204030204" pitchFamily="34" charset="0"/>
              </a:rPr>
              <a:t> market </a:t>
            </a:r>
            <a:r>
              <a:rPr lang="tr-TR" sz="1800" dirty="0" err="1" smtClean="0">
                <a:latin typeface="Calibri" panose="020F0502020204030204" pitchFamily="34" charset="0"/>
              </a:rPr>
              <a:t>operations</a:t>
            </a:r>
            <a:r>
              <a:rPr lang="tr-TR" sz="1800" dirty="0" smtClean="0">
                <a:latin typeface="Calibri" panose="020F0502020204030204" pitchFamily="34" charset="0"/>
              </a:rPr>
              <a:t>.</a:t>
            </a:r>
          </a:p>
          <a:p>
            <a:pPr marL="0" indent="0" algn="just">
              <a:buNone/>
            </a:pPr>
            <a:endParaRPr lang="tr-TR" sz="1800" dirty="0" smtClean="0">
              <a:latin typeface="Calibri" panose="020F0502020204030204" pitchFamily="34" charset="0"/>
            </a:endParaRPr>
          </a:p>
          <a:p>
            <a:pPr algn="just"/>
            <a:endParaRPr lang="tr-TR" sz="1800" dirty="0">
              <a:latin typeface="Calibri" panose="020F0502020204030204" pitchFamily="34" charset="0"/>
            </a:endParaRPr>
          </a:p>
          <a:p>
            <a:pPr marL="0" indent="0" algn="just">
              <a:buNone/>
            </a:pPr>
            <a:r>
              <a:rPr lang="tr-TR" sz="1800" dirty="0" err="1" smtClean="0">
                <a:latin typeface="Calibri" panose="020F0502020204030204" pitchFamily="34" charset="0"/>
              </a:rPr>
              <a:t>There</a:t>
            </a:r>
            <a:r>
              <a:rPr lang="tr-TR" sz="1800" dirty="0" smtClean="0">
                <a:latin typeface="Calibri" panose="020F0502020204030204" pitchFamily="34" charset="0"/>
              </a:rPr>
              <a:t> </a:t>
            </a:r>
            <a:r>
              <a:rPr lang="tr-TR" sz="1800" dirty="0" err="1" smtClean="0">
                <a:latin typeface="Calibri" panose="020F0502020204030204" pitchFamily="34" charset="0"/>
              </a:rPr>
              <a:t>are</a:t>
            </a:r>
            <a:r>
              <a:rPr lang="tr-TR" sz="1800" dirty="0" smtClean="0">
                <a:latin typeface="Calibri" panose="020F0502020204030204" pitchFamily="34" charset="0"/>
              </a:rPr>
              <a:t> </a:t>
            </a:r>
            <a:r>
              <a:rPr lang="tr-TR" sz="1800" dirty="0" err="1" smtClean="0">
                <a:latin typeface="Calibri" panose="020F0502020204030204" pitchFamily="34" charset="0"/>
              </a:rPr>
              <a:t>several</a:t>
            </a:r>
            <a:r>
              <a:rPr lang="tr-TR" sz="1800" dirty="0" smtClean="0">
                <a:latin typeface="Calibri" panose="020F0502020204030204" pitchFamily="34" charset="0"/>
              </a:rPr>
              <a:t> </a:t>
            </a:r>
            <a:r>
              <a:rPr lang="tr-TR" sz="1800" dirty="0" err="1" smtClean="0">
                <a:latin typeface="Calibri" panose="020F0502020204030204" pitchFamily="34" charset="0"/>
              </a:rPr>
              <a:t>reasons</a:t>
            </a:r>
            <a:r>
              <a:rPr lang="tr-TR" sz="1800" dirty="0" smtClean="0">
                <a:latin typeface="Calibri" panose="020F0502020204030204" pitchFamily="34" charset="0"/>
              </a:rPr>
              <a:t> </a:t>
            </a:r>
            <a:r>
              <a:rPr lang="tr-TR" sz="1800" dirty="0" err="1" smtClean="0">
                <a:latin typeface="Calibri" panose="020F0502020204030204" pitchFamily="34" charset="0"/>
              </a:rPr>
              <a:t>for</a:t>
            </a:r>
            <a:r>
              <a:rPr lang="tr-TR" sz="1800" dirty="0" smtClean="0">
                <a:latin typeface="Calibri" panose="020F0502020204030204" pitchFamily="34" charset="0"/>
              </a:rPr>
              <a:t> buy-</a:t>
            </a:r>
            <a:r>
              <a:rPr lang="tr-TR" sz="1800" dirty="0" err="1" smtClean="0">
                <a:latin typeface="Calibri" panose="020F0502020204030204" pitchFamily="34" charset="0"/>
              </a:rPr>
              <a:t>back</a:t>
            </a:r>
            <a:r>
              <a:rPr lang="tr-TR" sz="1800" dirty="0" smtClean="0">
                <a:latin typeface="Calibri" panose="020F0502020204030204" pitchFamily="34" charset="0"/>
              </a:rPr>
              <a:t> </a:t>
            </a:r>
            <a:r>
              <a:rPr lang="tr-TR" sz="1800" dirty="0" err="1" smtClean="0">
                <a:latin typeface="Calibri" panose="020F0502020204030204" pitchFamily="34" charset="0"/>
              </a:rPr>
              <a:t>operations</a:t>
            </a:r>
            <a:r>
              <a:rPr lang="tr-TR" sz="1800" dirty="0" smtClean="0">
                <a:latin typeface="Calibri" panose="020F0502020204030204" pitchFamily="34" charset="0"/>
              </a:rPr>
              <a:t> </a:t>
            </a:r>
            <a:r>
              <a:rPr lang="tr-TR" sz="1800" dirty="0" err="1" smtClean="0">
                <a:latin typeface="Calibri" panose="020F0502020204030204" pitchFamily="34" charset="0"/>
              </a:rPr>
              <a:t>with</a:t>
            </a:r>
            <a:r>
              <a:rPr lang="tr-TR" sz="1800" dirty="0" smtClean="0">
                <a:latin typeface="Calibri" panose="020F0502020204030204" pitchFamily="34" charset="0"/>
              </a:rPr>
              <a:t> </a:t>
            </a:r>
            <a:r>
              <a:rPr lang="tr-TR" sz="1800" dirty="0" err="1" smtClean="0">
                <a:latin typeface="Calibri" panose="020F0502020204030204" pitchFamily="34" charset="0"/>
              </a:rPr>
              <a:t>regards</a:t>
            </a:r>
            <a:r>
              <a:rPr lang="tr-TR" sz="1800" dirty="0" smtClean="0">
                <a:latin typeface="Calibri" panose="020F0502020204030204" pitchFamily="34" charset="0"/>
              </a:rPr>
              <a:t> </a:t>
            </a:r>
            <a:r>
              <a:rPr lang="tr-TR" sz="1800" dirty="0" err="1" smtClean="0">
                <a:latin typeface="Calibri" panose="020F0502020204030204" pitchFamily="34" charset="0"/>
              </a:rPr>
              <a:t>to</a:t>
            </a:r>
            <a:r>
              <a:rPr lang="tr-TR" sz="1800" dirty="0" smtClean="0">
                <a:latin typeface="Calibri" panose="020F0502020204030204" pitchFamily="34" charset="0"/>
              </a:rPr>
              <a:t> </a:t>
            </a:r>
            <a:r>
              <a:rPr lang="tr-TR" sz="1800" dirty="0" err="1" smtClean="0">
                <a:latin typeface="Calibri" panose="020F0502020204030204" pitchFamily="34" charset="0"/>
              </a:rPr>
              <a:t>both</a:t>
            </a:r>
            <a:r>
              <a:rPr lang="tr-TR" sz="1800" dirty="0" smtClean="0">
                <a:latin typeface="Calibri" panose="020F0502020204030204" pitchFamily="34" charset="0"/>
              </a:rPr>
              <a:t> </a:t>
            </a:r>
            <a:r>
              <a:rPr lang="tr-TR" sz="1800" dirty="0" err="1" smtClean="0">
                <a:latin typeface="Calibri" panose="020F0502020204030204" pitchFamily="34" charset="0"/>
              </a:rPr>
              <a:t>cash</a:t>
            </a:r>
            <a:r>
              <a:rPr lang="tr-TR" sz="1800" dirty="0" smtClean="0">
                <a:latin typeface="Calibri" panose="020F0502020204030204" pitchFamily="34" charset="0"/>
              </a:rPr>
              <a:t> </a:t>
            </a:r>
            <a:r>
              <a:rPr lang="tr-TR" sz="1800" dirty="0" err="1" smtClean="0">
                <a:latin typeface="Calibri" panose="020F0502020204030204" pitchFamily="34" charset="0"/>
              </a:rPr>
              <a:t>and</a:t>
            </a:r>
            <a:r>
              <a:rPr lang="tr-TR" sz="1800" dirty="0" smtClean="0">
                <a:latin typeface="Calibri" panose="020F0502020204030204" pitchFamily="34" charset="0"/>
              </a:rPr>
              <a:t> </a:t>
            </a:r>
            <a:r>
              <a:rPr lang="tr-TR" sz="1800" dirty="0" err="1" smtClean="0">
                <a:latin typeface="Calibri" panose="020F0502020204030204" pitchFamily="34" charset="0"/>
              </a:rPr>
              <a:t>debt</a:t>
            </a:r>
            <a:r>
              <a:rPr lang="tr-TR" sz="1800" dirty="0" smtClean="0">
                <a:latin typeface="Calibri" panose="020F0502020204030204" pitchFamily="34" charset="0"/>
              </a:rPr>
              <a:t> </a:t>
            </a:r>
            <a:r>
              <a:rPr lang="tr-TR" sz="1800" dirty="0" err="1" smtClean="0">
                <a:latin typeface="Calibri" panose="020F0502020204030204" pitchFamily="34" charset="0"/>
              </a:rPr>
              <a:t>management</a:t>
            </a:r>
            <a:r>
              <a:rPr lang="tr-TR" sz="1800" dirty="0" smtClean="0">
                <a:latin typeface="Calibri" panose="020F0502020204030204" pitchFamily="34" charset="0"/>
              </a:rPr>
              <a:t>. </a:t>
            </a:r>
            <a:r>
              <a:rPr lang="tr-TR" sz="1800" dirty="0" err="1" smtClean="0">
                <a:latin typeface="Calibri" panose="020F0502020204030204" pitchFamily="34" charset="0"/>
              </a:rPr>
              <a:t>So</a:t>
            </a:r>
            <a:r>
              <a:rPr lang="tr-TR" sz="1800" dirty="0" smtClean="0">
                <a:latin typeface="Calibri" panose="020F0502020204030204" pitchFamily="34" charset="0"/>
              </a:rPr>
              <a:t> buy-</a:t>
            </a:r>
            <a:r>
              <a:rPr lang="tr-TR" sz="1800" dirty="0" err="1" smtClean="0">
                <a:latin typeface="Calibri" panose="020F0502020204030204" pitchFamily="34" charset="0"/>
              </a:rPr>
              <a:t>back</a:t>
            </a:r>
            <a:r>
              <a:rPr lang="tr-TR" sz="1800" dirty="0" smtClean="0">
                <a:latin typeface="Calibri" panose="020F0502020204030204" pitchFamily="34" charset="0"/>
              </a:rPr>
              <a:t> </a:t>
            </a:r>
            <a:r>
              <a:rPr lang="tr-TR" sz="1800" dirty="0" err="1" smtClean="0">
                <a:latin typeface="Calibri" panose="020F0502020204030204" pitchFamily="34" charset="0"/>
              </a:rPr>
              <a:t>operations</a:t>
            </a:r>
            <a:r>
              <a:rPr lang="tr-TR" sz="1800" dirty="0" smtClean="0">
                <a:latin typeface="Calibri" panose="020F0502020204030204" pitchFamily="34" charset="0"/>
              </a:rPr>
              <a:t> </a:t>
            </a:r>
            <a:r>
              <a:rPr lang="tr-TR" sz="1800" dirty="0" err="1" smtClean="0">
                <a:latin typeface="Calibri" panose="020F0502020204030204" pitchFamily="34" charset="0"/>
              </a:rPr>
              <a:t>requires</a:t>
            </a:r>
            <a:r>
              <a:rPr lang="tr-TR" sz="1800" dirty="0" smtClean="0">
                <a:latin typeface="Calibri" panose="020F0502020204030204" pitchFamily="34" charset="0"/>
              </a:rPr>
              <a:t> </a:t>
            </a:r>
            <a:r>
              <a:rPr lang="tr-TR" sz="1800" dirty="0" err="1" smtClean="0">
                <a:latin typeface="Calibri" panose="020F0502020204030204" pitchFamily="34" charset="0"/>
              </a:rPr>
              <a:t>close</a:t>
            </a:r>
            <a:r>
              <a:rPr lang="tr-TR" sz="1800" dirty="0" smtClean="0">
                <a:latin typeface="Calibri" panose="020F0502020204030204" pitchFamily="34" charset="0"/>
              </a:rPr>
              <a:t> </a:t>
            </a:r>
            <a:r>
              <a:rPr lang="tr-TR" sz="1800" dirty="0" err="1" smtClean="0">
                <a:latin typeface="Calibri" panose="020F0502020204030204" pitchFamily="34" charset="0"/>
              </a:rPr>
              <a:t>coordination</a:t>
            </a:r>
            <a:r>
              <a:rPr lang="tr-TR" sz="1800" dirty="0" smtClean="0">
                <a:latin typeface="Calibri" panose="020F0502020204030204" pitchFamily="34" charset="0"/>
              </a:rPr>
              <a:t> </a:t>
            </a:r>
            <a:r>
              <a:rPr lang="tr-TR" sz="1800" dirty="0" err="1" smtClean="0">
                <a:latin typeface="Calibri" panose="020F0502020204030204" pitchFamily="34" charset="0"/>
              </a:rPr>
              <a:t>between</a:t>
            </a:r>
            <a:r>
              <a:rPr lang="tr-TR" sz="1800" dirty="0" smtClean="0">
                <a:latin typeface="Calibri" panose="020F0502020204030204" pitchFamily="34" charset="0"/>
              </a:rPr>
              <a:t> </a:t>
            </a:r>
            <a:r>
              <a:rPr lang="tr-TR" sz="1800" dirty="0" err="1" smtClean="0">
                <a:latin typeface="Calibri" panose="020F0502020204030204" pitchFamily="34" charset="0"/>
              </a:rPr>
              <a:t>these</a:t>
            </a:r>
            <a:r>
              <a:rPr lang="tr-TR" sz="1800" dirty="0" smtClean="0">
                <a:latin typeface="Calibri" panose="020F0502020204030204" pitchFamily="34" charset="0"/>
              </a:rPr>
              <a:t> </a:t>
            </a:r>
            <a:r>
              <a:rPr lang="tr-TR" sz="1800" dirty="0" err="1" smtClean="0">
                <a:latin typeface="Calibri" panose="020F0502020204030204" pitchFamily="34" charset="0"/>
              </a:rPr>
              <a:t>two</a:t>
            </a:r>
            <a:r>
              <a:rPr lang="tr-TR" sz="1800" dirty="0" smtClean="0">
                <a:latin typeface="Calibri" panose="020F0502020204030204" pitchFamily="34" charset="0"/>
              </a:rPr>
              <a:t> </a:t>
            </a:r>
            <a:r>
              <a:rPr lang="tr-TR" sz="1800" dirty="0" err="1" smtClean="0">
                <a:latin typeface="Calibri" panose="020F0502020204030204" pitchFamily="34" charset="0"/>
              </a:rPr>
              <a:t>units</a:t>
            </a:r>
            <a:r>
              <a:rPr lang="tr-TR" sz="1800" dirty="0" smtClean="0">
                <a:latin typeface="Calibri" panose="020F0502020204030204" pitchFamily="34" charset="0"/>
              </a:rPr>
              <a:t>. </a:t>
            </a:r>
          </a:p>
          <a:p>
            <a:pPr marL="0" indent="0" algn="just">
              <a:buNone/>
            </a:pPr>
            <a:endParaRPr lang="tr-TR" sz="1800" dirty="0">
              <a:latin typeface="Calibri" panose="020F0502020204030204" pitchFamily="34" charset="0"/>
            </a:endParaRPr>
          </a:p>
          <a:p>
            <a:pPr marL="0" indent="0" algn="just">
              <a:buNone/>
            </a:pPr>
            <a:endParaRPr lang="tr-TR" sz="1800" dirty="0" smtClean="0">
              <a:latin typeface="Calibri" panose="020F0502020204030204" pitchFamily="34" charset="0"/>
            </a:endParaRPr>
          </a:p>
          <a:p>
            <a:pPr marL="0" indent="0" algn="just">
              <a:buNone/>
            </a:pPr>
            <a:endParaRPr lang="tr-TR" sz="1800" dirty="0">
              <a:latin typeface="Calibri" panose="020F0502020204030204" pitchFamily="34" charset="0"/>
            </a:endParaRPr>
          </a:p>
          <a:p>
            <a:pPr marL="0" indent="0" algn="just">
              <a:buNone/>
            </a:pPr>
            <a:r>
              <a:rPr lang="tr-TR" sz="1800" dirty="0" smtClean="0">
                <a:latin typeface="Calibri" panose="020F0502020204030204" pitchFamily="34" charset="0"/>
              </a:rPr>
              <a:t>Cash </a:t>
            </a:r>
            <a:r>
              <a:rPr lang="tr-TR" sz="1800" dirty="0" err="1" smtClean="0">
                <a:latin typeface="Calibri" panose="020F0502020204030204" pitchFamily="34" charset="0"/>
              </a:rPr>
              <a:t>management</a:t>
            </a:r>
            <a:r>
              <a:rPr lang="tr-TR" sz="1800" dirty="0" smtClean="0">
                <a:latin typeface="Calibri" panose="020F0502020204030204" pitchFamily="34" charset="0"/>
              </a:rPr>
              <a:t> </a:t>
            </a:r>
            <a:r>
              <a:rPr lang="tr-TR" sz="1800" dirty="0" err="1" smtClean="0">
                <a:latin typeface="Calibri" panose="020F0502020204030204" pitchFamily="34" charset="0"/>
              </a:rPr>
              <a:t>unit</a:t>
            </a:r>
            <a:r>
              <a:rPr lang="tr-TR" sz="1800" dirty="0" smtClean="0">
                <a:latin typeface="Calibri" panose="020F0502020204030204" pitchFamily="34" charset="0"/>
              </a:rPr>
              <a:t> </a:t>
            </a:r>
            <a:r>
              <a:rPr lang="tr-TR" sz="1800" dirty="0" err="1" smtClean="0">
                <a:latin typeface="Calibri" panose="020F0502020204030204" pitchFamily="34" charset="0"/>
              </a:rPr>
              <a:t>should</a:t>
            </a:r>
            <a:r>
              <a:rPr lang="tr-TR" sz="1800" dirty="0" smtClean="0">
                <a:latin typeface="Calibri" panose="020F0502020204030204" pitchFamily="34" charset="0"/>
              </a:rPr>
              <a:t> </a:t>
            </a:r>
            <a:r>
              <a:rPr lang="tr-TR" sz="1800" dirty="0" err="1" smtClean="0">
                <a:latin typeface="Calibri" panose="020F0502020204030204" pitchFamily="34" charset="0"/>
              </a:rPr>
              <a:t>work</a:t>
            </a:r>
            <a:r>
              <a:rPr lang="tr-TR" sz="1800" dirty="0" smtClean="0">
                <a:latin typeface="Calibri" panose="020F0502020204030204" pitchFamily="34" charset="0"/>
              </a:rPr>
              <a:t> in </a:t>
            </a:r>
            <a:r>
              <a:rPr lang="tr-TR" sz="1800" dirty="0" err="1" smtClean="0">
                <a:latin typeface="Calibri" panose="020F0502020204030204" pitchFamily="34" charset="0"/>
              </a:rPr>
              <a:t>coordination</a:t>
            </a:r>
            <a:r>
              <a:rPr lang="tr-TR" sz="1800" dirty="0" smtClean="0">
                <a:latin typeface="Calibri" panose="020F0502020204030204" pitchFamily="34" charset="0"/>
              </a:rPr>
              <a:t> </a:t>
            </a:r>
            <a:r>
              <a:rPr lang="tr-TR" sz="1800" dirty="0" err="1" smtClean="0">
                <a:latin typeface="Calibri" panose="020F0502020204030204" pitchFamily="34" charset="0"/>
              </a:rPr>
              <a:t>with</a:t>
            </a:r>
            <a:r>
              <a:rPr lang="tr-TR" sz="1800" dirty="0" smtClean="0">
                <a:latin typeface="Calibri" panose="020F0502020204030204" pitchFamily="34" charset="0"/>
              </a:rPr>
              <a:t> </a:t>
            </a:r>
            <a:r>
              <a:rPr lang="tr-TR" sz="1800" dirty="0" err="1" smtClean="0">
                <a:latin typeface="Calibri" panose="020F0502020204030204" pitchFamily="34" charset="0"/>
              </a:rPr>
              <a:t>debt</a:t>
            </a:r>
            <a:r>
              <a:rPr lang="tr-TR" sz="1800" dirty="0" smtClean="0">
                <a:latin typeface="Calibri" panose="020F0502020204030204" pitchFamily="34" charset="0"/>
              </a:rPr>
              <a:t> </a:t>
            </a:r>
            <a:r>
              <a:rPr lang="tr-TR" sz="1800" dirty="0" err="1" smtClean="0">
                <a:latin typeface="Calibri" panose="020F0502020204030204" pitchFamily="34" charset="0"/>
              </a:rPr>
              <a:t>management</a:t>
            </a:r>
            <a:r>
              <a:rPr lang="tr-TR" sz="1800" dirty="0" smtClean="0">
                <a:latin typeface="Calibri" panose="020F0502020204030204" pitchFamily="34" charset="0"/>
              </a:rPr>
              <a:t> in </a:t>
            </a:r>
            <a:r>
              <a:rPr lang="tr-TR" sz="1800" dirty="0" err="1" smtClean="0">
                <a:latin typeface="Calibri" panose="020F0502020204030204" pitchFamily="34" charset="0"/>
              </a:rPr>
              <a:t>order</a:t>
            </a:r>
            <a:r>
              <a:rPr lang="tr-TR" sz="1800" dirty="0" smtClean="0">
                <a:latin typeface="Calibri" panose="020F0502020204030204" pitchFamily="34" charset="0"/>
              </a:rPr>
              <a:t> </a:t>
            </a:r>
            <a:r>
              <a:rPr lang="tr-TR" sz="1800" dirty="0" err="1" smtClean="0">
                <a:latin typeface="Calibri" panose="020F0502020204030204" pitchFamily="34" charset="0"/>
              </a:rPr>
              <a:t>to</a:t>
            </a:r>
            <a:r>
              <a:rPr lang="tr-TR" sz="1800" dirty="0" smtClean="0">
                <a:latin typeface="Calibri" panose="020F0502020204030204" pitchFamily="34" charset="0"/>
              </a:rPr>
              <a:t> </a:t>
            </a:r>
            <a:r>
              <a:rPr lang="tr-TR" sz="1800" dirty="0" err="1" smtClean="0">
                <a:latin typeface="Calibri" panose="020F0502020204030204" pitchFamily="34" charset="0"/>
              </a:rPr>
              <a:t>eleminate</a:t>
            </a:r>
            <a:r>
              <a:rPr lang="tr-TR" sz="1800" dirty="0" smtClean="0">
                <a:latin typeface="Calibri" panose="020F0502020204030204" pitchFamily="34" charset="0"/>
              </a:rPr>
              <a:t> </a:t>
            </a:r>
            <a:r>
              <a:rPr lang="tr-TR" sz="1800" dirty="0" err="1" smtClean="0">
                <a:latin typeface="Calibri" panose="020F0502020204030204" pitchFamily="34" charset="0"/>
              </a:rPr>
              <a:t>liquidity</a:t>
            </a:r>
            <a:r>
              <a:rPr lang="tr-TR" sz="1800" dirty="0" smtClean="0">
                <a:latin typeface="Calibri" panose="020F0502020204030204" pitchFamily="34" charset="0"/>
              </a:rPr>
              <a:t> </a:t>
            </a:r>
            <a:r>
              <a:rPr lang="tr-TR" sz="1800" dirty="0" err="1" smtClean="0">
                <a:latin typeface="Calibri" panose="020F0502020204030204" pitchFamily="34" charset="0"/>
              </a:rPr>
              <a:t>risks</a:t>
            </a:r>
            <a:r>
              <a:rPr lang="tr-TR" sz="1800" dirty="0">
                <a:latin typeface="Calibri" panose="020F0502020204030204" pitchFamily="34" charset="0"/>
              </a:rPr>
              <a:t> </a:t>
            </a:r>
            <a:r>
              <a:rPr lang="tr-TR" sz="1800" dirty="0" smtClean="0">
                <a:latin typeface="Calibri" panose="020F0502020204030204" pitchFamily="34" charset="0"/>
              </a:rPr>
              <a:t>in </a:t>
            </a:r>
            <a:r>
              <a:rPr lang="tr-TR" sz="1800" dirty="0" err="1" smtClean="0">
                <a:latin typeface="Calibri" panose="020F0502020204030204" pitchFamily="34" charset="0"/>
              </a:rPr>
              <a:t>case</a:t>
            </a:r>
            <a:r>
              <a:rPr lang="tr-TR" sz="1800" dirty="0" smtClean="0">
                <a:latin typeface="Calibri" panose="020F0502020204030204" pitchFamily="34" charset="0"/>
              </a:rPr>
              <a:t> </a:t>
            </a:r>
            <a:r>
              <a:rPr lang="tr-TR" sz="1800" dirty="0" err="1" smtClean="0">
                <a:latin typeface="Calibri" panose="020F0502020204030204" pitchFamily="34" charset="0"/>
              </a:rPr>
              <a:t>contingencies</a:t>
            </a:r>
            <a:r>
              <a:rPr lang="tr-TR" sz="1800" dirty="0" smtClean="0">
                <a:latin typeface="Calibri" panose="020F0502020204030204" pitchFamily="34" charset="0"/>
              </a:rPr>
              <a:t> </a:t>
            </a:r>
            <a:r>
              <a:rPr lang="tr-TR" sz="1800" dirty="0" err="1">
                <a:latin typeface="Calibri" panose="020F0502020204030204" pitchFamily="34" charset="0"/>
              </a:rPr>
              <a:t>take</a:t>
            </a:r>
            <a:r>
              <a:rPr lang="tr-TR" sz="1800" dirty="0">
                <a:latin typeface="Calibri" panose="020F0502020204030204" pitchFamily="34" charset="0"/>
              </a:rPr>
              <a:t> </a:t>
            </a:r>
            <a:r>
              <a:rPr lang="tr-TR" sz="1800" dirty="0" err="1">
                <a:latin typeface="Calibri" panose="020F0502020204030204" pitchFamily="34" charset="0"/>
              </a:rPr>
              <a:t>place</a:t>
            </a:r>
            <a:r>
              <a:rPr lang="tr-TR" sz="1800" dirty="0">
                <a:latin typeface="Calibri" panose="020F0502020204030204" pitchFamily="34" charset="0"/>
              </a:rPr>
              <a:t> </a:t>
            </a:r>
            <a:r>
              <a:rPr lang="tr-TR" sz="1800" dirty="0" err="1">
                <a:latin typeface="Calibri" panose="020F0502020204030204" pitchFamily="34" charset="0"/>
              </a:rPr>
              <a:t>regarding</a:t>
            </a:r>
            <a:r>
              <a:rPr lang="tr-TR" sz="1800" dirty="0">
                <a:latin typeface="Calibri" panose="020F0502020204030204" pitchFamily="34" charset="0"/>
              </a:rPr>
              <a:t> </a:t>
            </a:r>
            <a:r>
              <a:rPr lang="tr-TR" sz="1800" dirty="0" err="1">
                <a:latin typeface="Calibri" panose="020F0502020204030204" pitchFamily="34" charset="0"/>
              </a:rPr>
              <a:t>cash</a:t>
            </a:r>
            <a:r>
              <a:rPr lang="tr-TR" sz="1800" dirty="0">
                <a:latin typeface="Calibri" panose="020F0502020204030204" pitchFamily="34" charset="0"/>
              </a:rPr>
              <a:t> </a:t>
            </a:r>
            <a:r>
              <a:rPr lang="tr-TR" sz="1800" dirty="0" err="1">
                <a:latin typeface="Calibri" panose="020F0502020204030204" pitchFamily="34" charset="0"/>
              </a:rPr>
              <a:t>flows</a:t>
            </a:r>
            <a:r>
              <a:rPr lang="tr-TR" sz="1800" dirty="0">
                <a:latin typeface="Calibri" panose="020F0502020204030204" pitchFamily="34" charset="0"/>
              </a:rPr>
              <a:t> . </a:t>
            </a:r>
          </a:p>
        </p:txBody>
      </p:sp>
      <p:grpSp>
        <p:nvGrpSpPr>
          <p:cNvPr id="4" name="Group 3"/>
          <p:cNvGrpSpPr/>
          <p:nvPr/>
        </p:nvGrpSpPr>
        <p:grpSpPr>
          <a:xfrm>
            <a:off x="427105" y="1877933"/>
            <a:ext cx="385604" cy="398939"/>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7"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8"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 name="Group 8"/>
          <p:cNvGrpSpPr/>
          <p:nvPr/>
        </p:nvGrpSpPr>
        <p:grpSpPr>
          <a:xfrm>
            <a:off x="468222" y="5262309"/>
            <a:ext cx="385604" cy="398939"/>
            <a:chOff x="2146300" y="2165350"/>
            <a:chExt cx="550863" cy="569913"/>
          </a:xfrm>
        </p:grpSpPr>
        <p:grpSp>
          <p:nvGrpSpPr>
            <p:cNvPr id="10" name="Group 33"/>
            <p:cNvGrpSpPr>
              <a:grpSpLocks/>
            </p:cNvGrpSpPr>
            <p:nvPr/>
          </p:nvGrpSpPr>
          <p:grpSpPr bwMode="auto">
            <a:xfrm>
              <a:off x="2146300" y="2165350"/>
              <a:ext cx="550863" cy="569913"/>
              <a:chOff x="480" y="1200"/>
              <a:chExt cx="1042" cy="1019"/>
            </a:xfrm>
          </p:grpSpPr>
          <p:pic>
            <p:nvPicPr>
              <p:cNvPr id="12"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3"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11"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oup 13"/>
          <p:cNvGrpSpPr/>
          <p:nvPr/>
        </p:nvGrpSpPr>
        <p:grpSpPr>
          <a:xfrm>
            <a:off x="424515" y="3390101"/>
            <a:ext cx="385604" cy="398939"/>
            <a:chOff x="2146300" y="2165350"/>
            <a:chExt cx="550863" cy="569913"/>
          </a:xfrm>
        </p:grpSpPr>
        <p:grpSp>
          <p:nvGrpSpPr>
            <p:cNvPr id="15" name="Group 33"/>
            <p:cNvGrpSpPr>
              <a:grpSpLocks/>
            </p:cNvGrpSpPr>
            <p:nvPr/>
          </p:nvGrpSpPr>
          <p:grpSpPr bwMode="auto">
            <a:xfrm>
              <a:off x="2146300" y="2165350"/>
              <a:ext cx="550863" cy="569913"/>
              <a:chOff x="480" y="1200"/>
              <a:chExt cx="1042" cy="1019"/>
            </a:xfrm>
          </p:grpSpPr>
          <p:pic>
            <p:nvPicPr>
              <p:cNvPr id="17"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18"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1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4993484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363390"/>
            <a:ext cx="7416824" cy="1713682"/>
          </a:xfrm>
        </p:spPr>
        <p:txBody>
          <a:bodyPr/>
          <a:lstStyle/>
          <a:p>
            <a:r>
              <a:rPr lang="tr-TR" dirty="0" err="1" smtClean="0">
                <a:latin typeface="Calibri" panose="020F0502020204030204" pitchFamily="34" charset="0"/>
              </a:rPr>
              <a:t>Public</a:t>
            </a:r>
            <a:r>
              <a:rPr lang="tr-TR" dirty="0" smtClean="0">
                <a:latin typeface="Calibri" panose="020F0502020204030204" pitchFamily="34" charset="0"/>
              </a:rPr>
              <a:t> </a:t>
            </a:r>
            <a:r>
              <a:rPr lang="tr-TR" dirty="0" err="1" smtClean="0">
                <a:latin typeface="Calibri" panose="020F0502020204030204" pitchFamily="34" charset="0"/>
              </a:rPr>
              <a:t>treasurership</a:t>
            </a:r>
            <a:r>
              <a:rPr lang="tr-TR" dirty="0" smtClean="0">
                <a:latin typeface="Calibri" panose="020F0502020204030204" pitchFamily="34" charset="0"/>
              </a:rPr>
              <a:t> </a:t>
            </a:r>
            <a:r>
              <a:rPr lang="tr-TR" dirty="0" err="1" smtClean="0">
                <a:latin typeface="Calibri" panose="020F0502020204030204" pitchFamily="34" charset="0"/>
              </a:rPr>
              <a:t>system</a:t>
            </a:r>
            <a:r>
              <a:rPr lang="tr-TR" dirty="0" smtClean="0">
                <a:latin typeface="Calibri" panose="020F0502020204030204" pitchFamily="34" charset="0"/>
              </a:rPr>
              <a:t> (PTS)</a:t>
            </a:r>
            <a:endParaRPr lang="tr-TR" dirty="0">
              <a:latin typeface="Calibri" panose="020F0502020204030204" pitchFamily="34" charset="0"/>
            </a:endParaRPr>
          </a:p>
        </p:txBody>
      </p:sp>
      <p:grpSp>
        <p:nvGrpSpPr>
          <p:cNvPr id="4" name="Group 3"/>
          <p:cNvGrpSpPr/>
          <p:nvPr/>
        </p:nvGrpSpPr>
        <p:grpSpPr>
          <a:xfrm>
            <a:off x="827584" y="2618252"/>
            <a:ext cx="826295" cy="854870"/>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7"/>
            <p:cNvSpPr txBox="1">
              <a:spLocks noChangeArrowheads="1"/>
            </p:cNvSpPr>
            <p:nvPr/>
          </p:nvSpPr>
          <p:spPr bwMode="gray">
            <a:xfrm>
              <a:off x="2205038" y="2193926"/>
              <a:ext cx="434975" cy="471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4000" b="1" dirty="0" smtClean="0">
                  <a:solidFill>
                    <a:srgbClr val="FFFFFF"/>
                  </a:solidFill>
                </a:rPr>
                <a:t>6</a:t>
              </a:r>
              <a:endParaRPr lang="en-US" altLang="tr-TR" sz="4000" b="1" dirty="0">
                <a:solidFill>
                  <a:srgbClr val="FFFFFF"/>
                </a:solidFill>
              </a:endParaRPr>
            </a:p>
          </p:txBody>
        </p:sp>
      </p:grpSp>
    </p:spTree>
    <p:extLst>
      <p:ext uri="{BB962C8B-B14F-4D97-AF65-F5344CB8AC3E}">
        <p14:creationId xmlns:p14="http://schemas.microsoft.com/office/powerpoint/2010/main" val="26324218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sz="3200" dirty="0" err="1">
                <a:latin typeface="Calibri" panose="020F0502020204030204" pitchFamily="34" charset="0"/>
              </a:rPr>
              <a:t>Public</a:t>
            </a:r>
            <a:r>
              <a:rPr lang="tr-TR" sz="3200" dirty="0">
                <a:latin typeface="Calibri" panose="020F0502020204030204" pitchFamily="34" charset="0"/>
              </a:rPr>
              <a:t> </a:t>
            </a:r>
            <a:r>
              <a:rPr lang="tr-TR" sz="3200" dirty="0" err="1">
                <a:latin typeface="Calibri" panose="020F0502020204030204" pitchFamily="34" charset="0"/>
              </a:rPr>
              <a:t>Treasurership</a:t>
            </a:r>
            <a:r>
              <a:rPr lang="tr-TR" sz="3200" dirty="0">
                <a:latin typeface="Calibri" panose="020F0502020204030204" pitchFamily="34" charset="0"/>
              </a:rPr>
              <a:t> </a:t>
            </a:r>
            <a:r>
              <a:rPr lang="tr-TR" sz="3200" dirty="0" err="1" smtClean="0">
                <a:latin typeface="Calibri" panose="020F0502020204030204" pitchFamily="34" charset="0"/>
              </a:rPr>
              <a:t>System</a:t>
            </a:r>
            <a:endParaRPr lang="en-US" altLang="tr-TR" sz="3200" dirty="0" smtClean="0">
              <a:latin typeface="Calibri" panose="020F0502020204030204" pitchFamily="34" charset="0"/>
            </a:endParaRPr>
          </a:p>
        </p:txBody>
      </p:sp>
      <p:sp>
        <p:nvSpPr>
          <p:cNvPr id="54275" name="Line 3"/>
          <p:cNvSpPr>
            <a:spLocks noChangeShapeType="1"/>
          </p:cNvSpPr>
          <p:nvPr/>
        </p:nvSpPr>
        <p:spPr bwMode="auto">
          <a:xfrm flipV="1">
            <a:off x="2520950" y="2286000"/>
            <a:ext cx="381000" cy="3810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6" name="Line 4"/>
          <p:cNvSpPr>
            <a:spLocks noChangeShapeType="1"/>
          </p:cNvSpPr>
          <p:nvPr/>
        </p:nvSpPr>
        <p:spPr bwMode="auto">
          <a:xfrm>
            <a:off x="2444750" y="4953000"/>
            <a:ext cx="457200" cy="30480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7" name="Line 5"/>
          <p:cNvSpPr>
            <a:spLocks noChangeShapeType="1"/>
          </p:cNvSpPr>
          <p:nvPr/>
        </p:nvSpPr>
        <p:spPr bwMode="auto">
          <a:xfrm>
            <a:off x="2901950" y="2286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8" name="Line 6"/>
          <p:cNvSpPr>
            <a:spLocks noChangeShapeType="1"/>
          </p:cNvSpPr>
          <p:nvPr/>
        </p:nvSpPr>
        <p:spPr bwMode="auto">
          <a:xfrm>
            <a:off x="2901950" y="52578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79" name="Line 7"/>
          <p:cNvSpPr>
            <a:spLocks noChangeShapeType="1"/>
          </p:cNvSpPr>
          <p:nvPr/>
        </p:nvSpPr>
        <p:spPr bwMode="auto">
          <a:xfrm flipV="1">
            <a:off x="2825750" y="30480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0" name="Line 8"/>
          <p:cNvSpPr>
            <a:spLocks noChangeShapeType="1"/>
          </p:cNvSpPr>
          <p:nvPr/>
        </p:nvSpPr>
        <p:spPr bwMode="auto">
          <a:xfrm>
            <a:off x="2901950" y="3810000"/>
            <a:ext cx="6096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4281" name="Line 9"/>
          <p:cNvSpPr>
            <a:spLocks noChangeShapeType="1"/>
          </p:cNvSpPr>
          <p:nvPr/>
        </p:nvSpPr>
        <p:spPr bwMode="auto">
          <a:xfrm flipV="1">
            <a:off x="2825750" y="4495800"/>
            <a:ext cx="685800" cy="0"/>
          </a:xfrm>
          <a:prstGeom prst="line">
            <a:avLst/>
          </a:prstGeom>
          <a:noFill/>
          <a:ln w="12700"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54282" name="Group 10"/>
          <p:cNvGrpSpPr>
            <a:grpSpLocks/>
          </p:cNvGrpSpPr>
          <p:nvPr/>
        </p:nvGrpSpPr>
        <p:grpSpPr bwMode="auto">
          <a:xfrm>
            <a:off x="457200" y="2433638"/>
            <a:ext cx="2673350" cy="2671762"/>
            <a:chOff x="140" y="1419"/>
            <a:chExt cx="1684" cy="1683"/>
          </a:xfrm>
        </p:grpSpPr>
        <p:sp>
          <p:nvSpPr>
            <p:cNvPr id="54283"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54284"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5"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6"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4287"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8"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89"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4290"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sp>
        <p:nvSpPr>
          <p:cNvPr id="54292" name="AutoShape 20"/>
          <p:cNvSpPr>
            <a:spLocks noChangeArrowheads="1"/>
          </p:cNvSpPr>
          <p:nvPr/>
        </p:nvSpPr>
        <p:spPr bwMode="gray">
          <a:xfrm>
            <a:off x="3505200" y="20574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3" name="Rectangle 21"/>
          <p:cNvSpPr>
            <a:spLocks noChangeArrowheads="1"/>
          </p:cNvSpPr>
          <p:nvPr/>
        </p:nvSpPr>
        <p:spPr bwMode="auto">
          <a:xfrm>
            <a:off x="3830048" y="2126475"/>
            <a:ext cx="9797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sz="1200" b="1" dirty="0" smtClean="0">
                <a:latin typeface="Century Gothic" panose="020B0502020202020204" pitchFamily="34" charset="0"/>
                <a:cs typeface="Calibri" pitchFamily="34" charset="0"/>
              </a:rPr>
              <a:t>Since 1996</a:t>
            </a:r>
            <a:endParaRPr lang="en-US" altLang="tr-TR" sz="1200" b="1" i="0" dirty="0">
              <a:solidFill>
                <a:srgbClr val="000000"/>
              </a:solidFill>
              <a:cs typeface="Arial" charset="0"/>
            </a:endParaRPr>
          </a:p>
        </p:txBody>
      </p:sp>
      <p:sp>
        <p:nvSpPr>
          <p:cNvPr id="54294" name="AutoShape 22"/>
          <p:cNvSpPr>
            <a:spLocks noChangeArrowheads="1"/>
          </p:cNvSpPr>
          <p:nvPr/>
        </p:nvSpPr>
        <p:spPr bwMode="gray">
          <a:xfrm>
            <a:off x="3505200" y="280670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sz="1200" dirty="0"/>
          </a:p>
        </p:txBody>
      </p:sp>
      <p:sp>
        <p:nvSpPr>
          <p:cNvPr id="54295" name="Rectangle 23"/>
          <p:cNvSpPr>
            <a:spLocks noChangeArrowheads="1"/>
          </p:cNvSpPr>
          <p:nvPr/>
        </p:nvSpPr>
        <p:spPr bwMode="auto">
          <a:xfrm>
            <a:off x="3644900" y="2882900"/>
            <a:ext cx="49625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r>
              <a:rPr lang="tr-TR" sz="1200" b="1" dirty="0" err="1" smtClean="0">
                <a:latin typeface="Century Gothic" panose="020B0502020202020204" pitchFamily="34" charset="0"/>
                <a:cs typeface="Calibri" pitchFamily="34" charset="0"/>
              </a:rPr>
              <a:t>formulates</a:t>
            </a:r>
            <a:r>
              <a:rPr lang="tr-TR" sz="1200" b="1" dirty="0" smtClean="0">
                <a:latin typeface="Century Gothic" panose="020B0502020202020204" pitchFamily="34" charset="0"/>
                <a:cs typeface="Calibri" pitchFamily="34" charset="0"/>
              </a:rPr>
              <a:t> general </a:t>
            </a:r>
            <a:r>
              <a:rPr lang="tr-TR" sz="1200" b="1" dirty="0" err="1" smtClean="0">
                <a:latin typeface="Century Gothic" panose="020B0502020202020204" pitchFamily="34" charset="0"/>
                <a:cs typeface="Calibri" pitchFamily="34" charset="0"/>
              </a:rPr>
              <a:t>principles</a:t>
            </a:r>
            <a:r>
              <a:rPr lang="tr-TR" sz="1200" b="1" dirty="0" smtClean="0">
                <a:latin typeface="Century Gothic" panose="020B0502020202020204" pitchFamily="34" charset="0"/>
                <a:cs typeface="Calibri" pitchFamily="34" charset="0"/>
              </a:rPr>
              <a:t> </a:t>
            </a:r>
            <a:r>
              <a:rPr lang="tr-TR" sz="1200" b="1" dirty="0" err="1" smtClean="0">
                <a:latin typeface="Century Gothic" panose="020B0502020202020204" pitchFamily="34" charset="0"/>
                <a:cs typeface="Calibri" pitchFamily="34" charset="0"/>
              </a:rPr>
              <a:t>for</a:t>
            </a:r>
            <a:r>
              <a:rPr lang="tr-TR" sz="1200" b="1" dirty="0" smtClean="0">
                <a:latin typeface="Century Gothic" panose="020B0502020202020204" pitchFamily="34" charset="0"/>
                <a:cs typeface="Calibri" pitchFamily="34" charset="0"/>
              </a:rPr>
              <a:t> </a:t>
            </a:r>
            <a:r>
              <a:rPr lang="tr-TR" sz="1200" b="1" dirty="0" err="1" smtClean="0">
                <a:latin typeface="Century Gothic" panose="020B0502020202020204" pitchFamily="34" charset="0"/>
                <a:cs typeface="Calibri" pitchFamily="34" charset="0"/>
              </a:rPr>
              <a:t>the</a:t>
            </a:r>
            <a:r>
              <a:rPr lang="tr-TR" sz="1200" b="1" dirty="0" smtClean="0">
                <a:latin typeface="Century Gothic" panose="020B0502020202020204" pitchFamily="34" charset="0"/>
                <a:cs typeface="Calibri" pitchFamily="34" charset="0"/>
              </a:rPr>
              <a:t> </a:t>
            </a:r>
            <a:r>
              <a:rPr lang="tr-TR" sz="1200" b="1" dirty="0" err="1" smtClean="0">
                <a:latin typeface="Century Gothic" panose="020B0502020202020204" pitchFamily="34" charset="0"/>
                <a:cs typeface="Calibri" pitchFamily="34" charset="0"/>
              </a:rPr>
              <a:t>utilization</a:t>
            </a:r>
            <a:r>
              <a:rPr lang="tr-TR" sz="1200" b="1" dirty="0" smtClean="0">
                <a:latin typeface="Century Gothic" panose="020B0502020202020204" pitchFamily="34" charset="0"/>
                <a:cs typeface="Calibri" pitchFamily="34" charset="0"/>
              </a:rPr>
              <a:t> of  </a:t>
            </a:r>
            <a:r>
              <a:rPr lang="tr-TR" sz="1200" b="1" dirty="0" err="1" smtClean="0">
                <a:latin typeface="Century Gothic" panose="020B0502020202020204" pitchFamily="34" charset="0"/>
                <a:cs typeface="Calibri" pitchFamily="34" charset="0"/>
              </a:rPr>
              <a:t>public</a:t>
            </a:r>
            <a:r>
              <a:rPr lang="tr-TR" sz="1200" b="1" dirty="0" smtClean="0">
                <a:latin typeface="Century Gothic" panose="020B0502020202020204" pitchFamily="34" charset="0"/>
                <a:cs typeface="Calibri" pitchFamily="34" charset="0"/>
              </a:rPr>
              <a:t> </a:t>
            </a:r>
            <a:r>
              <a:rPr lang="tr-TR" sz="1200" b="1" dirty="0" err="1" smtClean="0">
                <a:latin typeface="Century Gothic" panose="020B0502020202020204" pitchFamily="34" charset="0"/>
                <a:cs typeface="Calibri" pitchFamily="34" charset="0"/>
              </a:rPr>
              <a:t>financial</a:t>
            </a:r>
            <a:r>
              <a:rPr lang="tr-TR" sz="1200" b="1" dirty="0" smtClean="0">
                <a:latin typeface="Century Gothic" panose="020B0502020202020204" pitchFamily="34" charset="0"/>
                <a:cs typeface="Calibri" pitchFamily="34" charset="0"/>
              </a:rPr>
              <a:t> </a:t>
            </a:r>
            <a:r>
              <a:rPr lang="tr-TR" sz="1200" b="1" dirty="0" err="1" smtClean="0">
                <a:latin typeface="Century Gothic" panose="020B0502020202020204" pitchFamily="34" charset="0"/>
                <a:cs typeface="Calibri" pitchFamily="34" charset="0"/>
              </a:rPr>
              <a:t>resources</a:t>
            </a:r>
            <a:endParaRPr lang="en-US" altLang="tr-TR" sz="1200" b="1" i="0" dirty="0">
              <a:solidFill>
                <a:srgbClr val="000000"/>
              </a:solidFill>
              <a:cs typeface="Arial" charset="0"/>
            </a:endParaRPr>
          </a:p>
        </p:txBody>
      </p:sp>
      <p:sp>
        <p:nvSpPr>
          <p:cNvPr id="54296" name="AutoShape 24"/>
          <p:cNvSpPr>
            <a:spLocks noChangeArrowheads="1"/>
          </p:cNvSpPr>
          <p:nvPr/>
        </p:nvSpPr>
        <p:spPr bwMode="gray">
          <a:xfrm>
            <a:off x="3502025" y="3549650"/>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297" name="Rectangle 25"/>
          <p:cNvSpPr>
            <a:spLocks noChangeArrowheads="1"/>
          </p:cNvSpPr>
          <p:nvPr/>
        </p:nvSpPr>
        <p:spPr bwMode="auto">
          <a:xfrm>
            <a:off x="3648106" y="3590131"/>
            <a:ext cx="46618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tr-TR" altLang="tr-TR" sz="1200" b="1" dirty="0" err="1">
                <a:solidFill>
                  <a:srgbClr val="000000"/>
                </a:solidFill>
                <a:cs typeface="Arial" charset="0"/>
              </a:rPr>
              <a:t>b</a:t>
            </a:r>
            <a:r>
              <a:rPr lang="tr-TR" altLang="tr-TR" sz="1200" b="1" dirty="0" err="1" smtClean="0">
                <a:solidFill>
                  <a:srgbClr val="000000"/>
                </a:solidFill>
                <a:cs typeface="Arial" charset="0"/>
              </a:rPr>
              <a:t>anks</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send</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information</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regarding</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public</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financial</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resources</a:t>
            </a:r>
            <a:r>
              <a:rPr lang="tr-TR" altLang="tr-TR" sz="1200" b="1" dirty="0">
                <a:solidFill>
                  <a:srgbClr val="000000"/>
                </a:solidFill>
                <a:cs typeface="Arial" charset="0"/>
              </a:rPr>
              <a:t> </a:t>
            </a:r>
            <a:endParaRPr lang="tr-TR" altLang="tr-TR" sz="1200" b="1" dirty="0" smtClean="0">
              <a:solidFill>
                <a:srgbClr val="000000"/>
              </a:solidFill>
              <a:cs typeface="Arial" charset="0"/>
            </a:endParaRPr>
          </a:p>
          <a:p>
            <a:pPr algn="l" eaLnBrk="0" hangingPunct="0"/>
            <a:r>
              <a:rPr lang="tr-TR" altLang="tr-TR" sz="1200" b="1" dirty="0" err="1" smtClean="0">
                <a:solidFill>
                  <a:srgbClr val="000000"/>
                </a:solidFill>
                <a:cs typeface="Arial" charset="0"/>
              </a:rPr>
              <a:t>based</a:t>
            </a:r>
            <a:r>
              <a:rPr lang="tr-TR" altLang="tr-TR" sz="1200" b="1" dirty="0" smtClean="0">
                <a:solidFill>
                  <a:srgbClr val="000000"/>
                </a:solidFill>
                <a:cs typeface="Arial" charset="0"/>
              </a:rPr>
              <a:t> on </a:t>
            </a:r>
            <a:r>
              <a:rPr lang="tr-TR" altLang="tr-TR" sz="1200" b="1" dirty="0" err="1" smtClean="0">
                <a:solidFill>
                  <a:srgbClr val="000000"/>
                </a:solidFill>
                <a:cs typeface="Arial" charset="0"/>
              </a:rPr>
              <a:t>tax</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identification</a:t>
            </a:r>
            <a:r>
              <a:rPr lang="tr-TR" altLang="tr-TR" sz="1200" b="1" dirty="0" smtClean="0">
                <a:solidFill>
                  <a:srgbClr val="000000"/>
                </a:solidFill>
                <a:cs typeface="Arial" charset="0"/>
              </a:rPr>
              <a:t> </a:t>
            </a:r>
            <a:r>
              <a:rPr lang="tr-TR" altLang="tr-TR" sz="1200" b="1" dirty="0" err="1" smtClean="0">
                <a:solidFill>
                  <a:srgbClr val="000000"/>
                </a:solidFill>
                <a:cs typeface="Arial" charset="0"/>
              </a:rPr>
              <a:t>number</a:t>
            </a:r>
            <a:endParaRPr lang="en-US" altLang="tr-TR" sz="1200" b="1" dirty="0">
              <a:solidFill>
                <a:srgbClr val="000000"/>
              </a:solidFill>
              <a:cs typeface="Arial" charset="0"/>
            </a:endParaRPr>
          </a:p>
        </p:txBody>
      </p:sp>
      <p:sp>
        <p:nvSpPr>
          <p:cNvPr id="54298" name="Oval 26"/>
          <p:cNvSpPr>
            <a:spLocks noChangeArrowheads="1"/>
          </p:cNvSpPr>
          <p:nvPr/>
        </p:nvSpPr>
        <p:spPr bwMode="gray">
          <a:xfrm>
            <a:off x="3416300" y="2174875"/>
            <a:ext cx="228600" cy="228600"/>
          </a:xfrm>
          <a:prstGeom prst="ellipse">
            <a:avLst/>
          </a:prstGeom>
          <a:gradFill rotWithShape="1">
            <a:gsLst>
              <a:gs pos="0">
                <a:schemeClr val="tx2"/>
              </a:gs>
              <a:gs pos="100000">
                <a:schemeClr val="tx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299" name="Oval 27"/>
          <p:cNvSpPr>
            <a:spLocks noChangeArrowheads="1"/>
          </p:cNvSpPr>
          <p:nvPr/>
        </p:nvSpPr>
        <p:spPr bwMode="gray">
          <a:xfrm>
            <a:off x="3429000" y="2940050"/>
            <a:ext cx="228600" cy="228600"/>
          </a:xfrm>
          <a:prstGeom prst="ellipse">
            <a:avLst/>
          </a:prstGeom>
          <a:gradFill rotWithShape="1">
            <a:gsLst>
              <a:gs pos="0">
                <a:schemeClr val="accent1"/>
              </a:gs>
              <a:gs pos="100000">
                <a:schemeClr val="accent1">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0" name="Oval 28"/>
          <p:cNvSpPr>
            <a:spLocks noChangeArrowheads="1"/>
          </p:cNvSpPr>
          <p:nvPr/>
        </p:nvSpPr>
        <p:spPr bwMode="gray">
          <a:xfrm>
            <a:off x="3429000" y="3695700"/>
            <a:ext cx="228600" cy="228600"/>
          </a:xfrm>
          <a:prstGeom prst="ellipse">
            <a:avLst/>
          </a:prstGeom>
          <a:gradFill rotWithShape="1">
            <a:gsLst>
              <a:gs pos="0">
                <a:schemeClr val="accent2"/>
              </a:gs>
              <a:gs pos="100000">
                <a:schemeClr val="accent2">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1" name="AutoShape 29"/>
          <p:cNvSpPr>
            <a:spLocks noChangeArrowheads="1"/>
          </p:cNvSpPr>
          <p:nvPr/>
        </p:nvSpPr>
        <p:spPr bwMode="gray">
          <a:xfrm>
            <a:off x="3505200" y="4281488"/>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pPr algn="l"/>
            <a:r>
              <a:rPr lang="tr-TR" sz="1200" b="1" dirty="0" err="1"/>
              <a:t>r</a:t>
            </a:r>
            <a:r>
              <a:rPr lang="tr-TR" sz="1200" b="1" dirty="0" err="1" smtClean="0"/>
              <a:t>eports</a:t>
            </a:r>
            <a:r>
              <a:rPr lang="tr-TR" sz="1200" b="1" dirty="0" smtClean="0"/>
              <a:t> </a:t>
            </a:r>
            <a:r>
              <a:rPr lang="tr-TR" sz="1200" b="1" dirty="0" err="1" smtClean="0"/>
              <a:t>produced</a:t>
            </a:r>
            <a:r>
              <a:rPr lang="tr-TR" sz="1200" b="1" dirty="0" smtClean="0"/>
              <a:t> on a  </a:t>
            </a:r>
            <a:r>
              <a:rPr lang="tr-TR" sz="1200" b="1" dirty="0" err="1" smtClean="0"/>
              <a:t>daily</a:t>
            </a:r>
            <a:r>
              <a:rPr lang="tr-TR" sz="1200" b="1" dirty="0" smtClean="0"/>
              <a:t> </a:t>
            </a:r>
            <a:r>
              <a:rPr lang="tr-TR" sz="1200" b="1" dirty="0" err="1" smtClean="0"/>
              <a:t>basis</a:t>
            </a:r>
            <a:endParaRPr lang="tr-TR" sz="1200" b="1" dirty="0"/>
          </a:p>
        </p:txBody>
      </p:sp>
      <p:sp>
        <p:nvSpPr>
          <p:cNvPr id="54303" name="Oval 31"/>
          <p:cNvSpPr>
            <a:spLocks noChangeArrowheads="1"/>
          </p:cNvSpPr>
          <p:nvPr/>
        </p:nvSpPr>
        <p:spPr bwMode="gray">
          <a:xfrm>
            <a:off x="3416300" y="4419600"/>
            <a:ext cx="228600" cy="228600"/>
          </a:xfrm>
          <a:prstGeom prst="ellipse">
            <a:avLst/>
          </a:prstGeom>
          <a:gradFill rotWithShape="1">
            <a:gsLst>
              <a:gs pos="0">
                <a:schemeClr val="hlink"/>
              </a:gs>
              <a:gs pos="100000">
                <a:schemeClr va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54304" name="AutoShape 32"/>
          <p:cNvSpPr>
            <a:spLocks noChangeArrowheads="1"/>
          </p:cNvSpPr>
          <p:nvPr/>
        </p:nvSpPr>
        <p:spPr bwMode="gray">
          <a:xfrm>
            <a:off x="3505200" y="5070475"/>
            <a:ext cx="5105400" cy="488950"/>
          </a:xfrm>
          <a:prstGeom prst="roundRect">
            <a:avLst>
              <a:gd name="adj" fmla="val 50000"/>
            </a:avLst>
          </a:prstGeom>
          <a:gradFill rotWithShape="1">
            <a:gsLst>
              <a:gs pos="0">
                <a:srgbClr val="F8F8F8"/>
              </a:gs>
              <a:gs pos="100000">
                <a:srgbClr val="F8F8F8">
                  <a:gamma/>
                  <a:shade val="76471"/>
                  <a:invGamma/>
                </a:srgbClr>
              </a:gs>
            </a:gsLst>
            <a:lin ang="5400000" scaled="1"/>
          </a:gradFill>
          <a:ln w="19050">
            <a:solidFill>
              <a:srgbClr val="C0C0C0"/>
            </a:solidFill>
            <a:round/>
            <a:headEnd/>
            <a:tailEnd/>
          </a:ln>
          <a:effectLst>
            <a:outerShdw dist="53882" dir="2700000" algn="ctr" rotWithShape="0">
              <a:srgbClr val="292929">
                <a:alpha val="50000"/>
              </a:srgbClr>
            </a:outerShdw>
          </a:effectLst>
        </p:spPr>
        <p:txBody>
          <a:bodyPr wrap="none" anchor="ctr"/>
          <a:lstStyle/>
          <a:p>
            <a:endParaRPr lang="tr-TR"/>
          </a:p>
        </p:txBody>
      </p:sp>
      <p:sp>
        <p:nvSpPr>
          <p:cNvPr id="54305" name="Rectangle 33"/>
          <p:cNvSpPr>
            <a:spLocks noChangeArrowheads="1"/>
          </p:cNvSpPr>
          <p:nvPr/>
        </p:nvSpPr>
        <p:spPr bwMode="auto">
          <a:xfrm>
            <a:off x="3648106" y="5179625"/>
            <a:ext cx="46121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sz="1200" b="1" dirty="0"/>
              <a:t>d</a:t>
            </a:r>
            <a:r>
              <a:rPr lang="tr-TR" sz="1200" b="1" dirty="0" smtClean="0"/>
              <a:t>ata </a:t>
            </a:r>
            <a:r>
              <a:rPr lang="tr-TR" sz="1200" b="1" dirty="0" err="1" smtClean="0"/>
              <a:t>receive</a:t>
            </a:r>
            <a:r>
              <a:rPr lang="tr-TR" sz="1200" b="1" dirty="0" smtClean="0"/>
              <a:t> </a:t>
            </a:r>
            <a:r>
              <a:rPr lang="tr-TR" sz="1200" b="1" dirty="0" err="1" smtClean="0"/>
              <a:t>from</a:t>
            </a:r>
            <a:r>
              <a:rPr lang="tr-TR" sz="1200" b="1" dirty="0" smtClean="0"/>
              <a:t> PTS </a:t>
            </a:r>
            <a:r>
              <a:rPr lang="tr-TR" sz="1200" b="1" dirty="0" err="1" smtClean="0"/>
              <a:t>used</a:t>
            </a:r>
            <a:r>
              <a:rPr lang="tr-TR" sz="1200" b="1" dirty="0" smtClean="0"/>
              <a:t> in </a:t>
            </a:r>
            <a:r>
              <a:rPr lang="tr-TR" sz="1200" b="1" dirty="0" err="1" smtClean="0"/>
              <a:t>cash</a:t>
            </a:r>
            <a:r>
              <a:rPr lang="tr-TR" sz="1200" b="1" dirty="0" smtClean="0"/>
              <a:t> </a:t>
            </a:r>
            <a:r>
              <a:rPr lang="tr-TR" sz="1200" b="1" dirty="0" err="1" smtClean="0"/>
              <a:t>management</a:t>
            </a:r>
            <a:r>
              <a:rPr lang="tr-TR" sz="1200" b="1" dirty="0" smtClean="0"/>
              <a:t> </a:t>
            </a:r>
            <a:r>
              <a:rPr lang="tr-TR" sz="1200" b="1" dirty="0" err="1" smtClean="0"/>
              <a:t>operations</a:t>
            </a:r>
            <a:endParaRPr lang="en-US" altLang="tr-TR" sz="1200" b="1" dirty="0">
              <a:solidFill>
                <a:srgbClr val="000000"/>
              </a:solidFill>
              <a:cs typeface="Arial" charset="0"/>
            </a:endParaRPr>
          </a:p>
        </p:txBody>
      </p:sp>
      <p:sp>
        <p:nvSpPr>
          <p:cNvPr id="54306" name="Oval 34"/>
          <p:cNvSpPr>
            <a:spLocks noChangeArrowheads="1"/>
          </p:cNvSpPr>
          <p:nvPr/>
        </p:nvSpPr>
        <p:spPr bwMode="gray">
          <a:xfrm>
            <a:off x="3429000" y="5203825"/>
            <a:ext cx="228600" cy="228600"/>
          </a:xfrm>
          <a:prstGeom prst="ellipse">
            <a:avLst/>
          </a:prstGeom>
          <a:gradFill rotWithShape="1">
            <a:gsLst>
              <a:gs pos="0">
                <a:schemeClr val="folHlink"/>
              </a:gs>
              <a:gs pos="100000">
                <a:schemeClr val="folHlink">
                  <a:gamma/>
                  <a:shade val="66667"/>
                  <a:invGamma/>
                </a:schemeClr>
              </a:gs>
            </a:gsLst>
            <a:path path="shape">
              <a:fillToRect l="50000" t="50000" r="50000" b="50000"/>
            </a:path>
          </a:gradFill>
          <a:ln w="19050">
            <a:solidFill>
              <a:srgbClr val="FFFFFF"/>
            </a:solidFill>
            <a:round/>
            <a:headEnd/>
            <a:tailEnd/>
          </a:ln>
          <a:effectLst>
            <a:outerShdw dist="63500" dir="2212194" algn="ctr" rotWithShape="0">
              <a:schemeClr val="bg2">
                <a:alpha val="50000"/>
              </a:schemeClr>
            </a:outerShdw>
          </a:effectLst>
        </p:spPr>
        <p:txBody>
          <a:bodyPr wrap="none" anchor="ctr"/>
          <a:lstStyle/>
          <a:p>
            <a:endParaRPr lang="tr-TR"/>
          </a:p>
        </p:txBody>
      </p:sp>
      <p:sp>
        <p:nvSpPr>
          <p:cNvPr id="2" name="TextBox 1"/>
          <p:cNvSpPr txBox="1"/>
          <p:nvPr/>
        </p:nvSpPr>
        <p:spPr>
          <a:xfrm>
            <a:off x="853771" y="3341757"/>
            <a:ext cx="1867421" cy="707886"/>
          </a:xfrm>
          <a:prstGeom prst="rect">
            <a:avLst/>
          </a:prstGeom>
          <a:noFill/>
        </p:spPr>
        <p:txBody>
          <a:bodyPr wrap="square" rtlCol="0">
            <a:spAutoFit/>
          </a:bodyPr>
          <a:lstStyle/>
          <a:p>
            <a:r>
              <a:rPr lang="tr-TR" sz="4000" dirty="0" smtClean="0"/>
              <a:t>PTS</a:t>
            </a:r>
            <a:endParaRPr lang="tr-TR" sz="4000" dirty="0"/>
          </a:p>
        </p:txBody>
      </p:sp>
    </p:spTree>
    <p:extLst>
      <p:ext uri="{BB962C8B-B14F-4D97-AF65-F5344CB8AC3E}">
        <p14:creationId xmlns:p14="http://schemas.microsoft.com/office/powerpoint/2010/main" val="4224208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2363390"/>
            <a:ext cx="6950569" cy="1362075"/>
          </a:xfrm>
        </p:spPr>
        <p:txBody>
          <a:bodyPr/>
          <a:lstStyle/>
          <a:p>
            <a:r>
              <a:rPr lang="tr-TR" dirty="0" smtClean="0">
                <a:latin typeface="Calibri" panose="020F0502020204030204" pitchFamily="34" charset="0"/>
              </a:rPr>
              <a:t>Cash Management IN general</a:t>
            </a:r>
            <a:endParaRPr lang="tr-TR" dirty="0">
              <a:latin typeface="Calibri" panose="020F0502020204030204" pitchFamily="34" charset="0"/>
            </a:endParaRPr>
          </a:p>
        </p:txBody>
      </p:sp>
      <p:grpSp>
        <p:nvGrpSpPr>
          <p:cNvPr id="4" name="Group 3"/>
          <p:cNvGrpSpPr/>
          <p:nvPr/>
        </p:nvGrpSpPr>
        <p:grpSpPr>
          <a:xfrm>
            <a:off x="827584" y="2618252"/>
            <a:ext cx="826295" cy="854870"/>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7"/>
            <p:cNvSpPr txBox="1">
              <a:spLocks noChangeArrowheads="1"/>
            </p:cNvSpPr>
            <p:nvPr/>
          </p:nvSpPr>
          <p:spPr bwMode="gray">
            <a:xfrm>
              <a:off x="2205038" y="2193925"/>
              <a:ext cx="434975" cy="471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4000" b="1" dirty="0" smtClean="0">
                  <a:solidFill>
                    <a:srgbClr val="FFFFFF"/>
                  </a:solidFill>
                </a:rPr>
                <a:t>1</a:t>
              </a:r>
              <a:endParaRPr lang="en-US" altLang="tr-TR" sz="4000" b="1" dirty="0">
                <a:solidFill>
                  <a:srgbClr val="FFFFFF"/>
                </a:solidFill>
              </a:endParaRPr>
            </a:p>
          </p:txBody>
        </p:sp>
      </p:grpSp>
    </p:spTree>
    <p:extLst>
      <p:ext uri="{BB962C8B-B14F-4D97-AF65-F5344CB8AC3E}">
        <p14:creationId xmlns:p14="http://schemas.microsoft.com/office/powerpoint/2010/main" val="19858155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91400" cy="850106"/>
          </a:xfrm>
        </p:spPr>
        <p:txBody>
          <a:bodyPr/>
          <a:lstStyle/>
          <a:p>
            <a:r>
              <a:rPr lang="tr-TR" sz="3200" dirty="0" err="1" smtClean="0">
                <a:latin typeface="Calibri" panose="020F0502020204030204" pitchFamily="34" charset="0"/>
              </a:rPr>
              <a:t>Scope</a:t>
            </a:r>
            <a:r>
              <a:rPr lang="tr-TR" sz="3200" dirty="0" smtClean="0">
                <a:latin typeface="Calibri" panose="020F0502020204030204" pitchFamily="34" charset="0"/>
              </a:rPr>
              <a:t> of PTS</a:t>
            </a:r>
            <a:endParaRPr lang="tr-TR" sz="3200" dirty="0">
              <a:latin typeface="Calibri" panose="020F050202020403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08100048"/>
              </p:ext>
            </p:extLst>
          </p:nvPr>
        </p:nvGraphicFramePr>
        <p:xfrm>
          <a:off x="457200" y="1196753"/>
          <a:ext cx="8229600" cy="43204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1043608" y="5517232"/>
            <a:ext cx="7381450" cy="830997"/>
          </a:xfrm>
          <a:prstGeom prst="rect">
            <a:avLst/>
          </a:prstGeom>
          <a:solidFill>
            <a:schemeClr val="bg1">
              <a:lumMod val="85000"/>
            </a:schemeClr>
          </a:solidFill>
          <a:ln>
            <a:solidFill>
              <a:srgbClr val="76B886"/>
            </a:solidFill>
          </a:ln>
        </p:spPr>
        <p:style>
          <a:lnRef idx="1">
            <a:schemeClr val="accent2"/>
          </a:lnRef>
          <a:fillRef idx="3">
            <a:schemeClr val="accent2"/>
          </a:fillRef>
          <a:effectRef idx="2">
            <a:schemeClr val="accent2"/>
          </a:effectRef>
          <a:fontRef idx="minor">
            <a:schemeClr val="lt1"/>
          </a:fontRef>
        </p:style>
        <p:txBody>
          <a:bodyPr wrap="square" rtlCol="0">
            <a:spAutoFit/>
          </a:bodyPr>
          <a:lstStyle/>
          <a:p>
            <a:endParaRPr lang="tr-TR" sz="1200" dirty="0" smtClean="0">
              <a:solidFill>
                <a:schemeClr val="tx1"/>
              </a:solidFill>
            </a:endParaRPr>
          </a:p>
          <a:p>
            <a:r>
              <a:rPr lang="tr-TR" sz="1200" b="1" dirty="0" smtClean="0">
                <a:solidFill>
                  <a:schemeClr val="tx1"/>
                </a:solidFill>
              </a:rPr>
              <a:t>TD</a:t>
            </a:r>
            <a:r>
              <a:rPr lang="tr-TR" sz="1200" dirty="0" smtClean="0">
                <a:solidFill>
                  <a:schemeClr val="tx1"/>
                </a:solidFill>
              </a:rPr>
              <a:t>: Time </a:t>
            </a:r>
            <a:r>
              <a:rPr lang="tr-TR" sz="1200" dirty="0" err="1" smtClean="0">
                <a:solidFill>
                  <a:schemeClr val="tx1"/>
                </a:solidFill>
              </a:rPr>
              <a:t>Deposit</a:t>
            </a:r>
            <a:r>
              <a:rPr lang="tr-TR" sz="1200" dirty="0" smtClean="0">
                <a:solidFill>
                  <a:schemeClr val="tx1"/>
                </a:solidFill>
              </a:rPr>
              <a:t>, </a:t>
            </a:r>
            <a:r>
              <a:rPr lang="tr-TR" sz="1200" b="1" dirty="0" smtClean="0">
                <a:solidFill>
                  <a:schemeClr val="tx1"/>
                </a:solidFill>
              </a:rPr>
              <a:t>DD</a:t>
            </a:r>
            <a:r>
              <a:rPr lang="tr-TR" sz="1200" dirty="0" smtClean="0">
                <a:solidFill>
                  <a:schemeClr val="tx1"/>
                </a:solidFill>
              </a:rPr>
              <a:t>: </a:t>
            </a:r>
            <a:r>
              <a:rPr lang="tr-TR" sz="1200" dirty="0" err="1" smtClean="0">
                <a:solidFill>
                  <a:schemeClr val="tx1"/>
                </a:solidFill>
              </a:rPr>
              <a:t>Demand</a:t>
            </a:r>
            <a:r>
              <a:rPr lang="tr-TR" sz="1200" dirty="0" smtClean="0">
                <a:solidFill>
                  <a:schemeClr val="tx1"/>
                </a:solidFill>
              </a:rPr>
              <a:t> </a:t>
            </a:r>
            <a:r>
              <a:rPr lang="tr-TR" sz="1200" dirty="0" err="1" smtClean="0">
                <a:solidFill>
                  <a:schemeClr val="tx1"/>
                </a:solidFill>
              </a:rPr>
              <a:t>Deposit</a:t>
            </a:r>
            <a:r>
              <a:rPr lang="tr-TR" sz="1200" dirty="0" smtClean="0">
                <a:solidFill>
                  <a:schemeClr val="tx1"/>
                </a:solidFill>
              </a:rPr>
              <a:t>, </a:t>
            </a:r>
            <a:r>
              <a:rPr lang="tr-TR" sz="1200" b="1" dirty="0" smtClean="0">
                <a:solidFill>
                  <a:schemeClr val="tx1"/>
                </a:solidFill>
              </a:rPr>
              <a:t>B</a:t>
            </a:r>
            <a:r>
              <a:rPr lang="tr-TR" sz="1200" dirty="0" smtClean="0">
                <a:solidFill>
                  <a:schemeClr val="tx1"/>
                </a:solidFill>
              </a:rPr>
              <a:t>: </a:t>
            </a:r>
            <a:r>
              <a:rPr lang="tr-TR" sz="1200" dirty="0" err="1" smtClean="0">
                <a:solidFill>
                  <a:schemeClr val="tx1"/>
                </a:solidFill>
              </a:rPr>
              <a:t>Bonds</a:t>
            </a:r>
            <a:r>
              <a:rPr lang="tr-TR" sz="1200" dirty="0" smtClean="0">
                <a:solidFill>
                  <a:schemeClr val="tx1"/>
                </a:solidFill>
              </a:rPr>
              <a:t>, </a:t>
            </a:r>
            <a:r>
              <a:rPr lang="tr-TR" sz="1200" b="1" dirty="0" smtClean="0">
                <a:solidFill>
                  <a:schemeClr val="tx1"/>
                </a:solidFill>
              </a:rPr>
              <a:t>R</a:t>
            </a:r>
            <a:r>
              <a:rPr lang="tr-TR" sz="1200" dirty="0" smtClean="0">
                <a:solidFill>
                  <a:schemeClr val="tx1"/>
                </a:solidFill>
              </a:rPr>
              <a:t>: Repo/</a:t>
            </a:r>
            <a:r>
              <a:rPr lang="tr-TR" sz="1200" dirty="0" err="1" smtClean="0">
                <a:solidFill>
                  <a:schemeClr val="tx1"/>
                </a:solidFill>
              </a:rPr>
              <a:t>Reverse</a:t>
            </a:r>
            <a:r>
              <a:rPr lang="tr-TR" sz="1200" dirty="0" smtClean="0">
                <a:solidFill>
                  <a:schemeClr val="tx1"/>
                </a:solidFill>
              </a:rPr>
              <a:t> Repo</a:t>
            </a:r>
          </a:p>
          <a:p>
            <a:endParaRPr lang="tr-TR" sz="1200" dirty="0" smtClean="0">
              <a:solidFill>
                <a:schemeClr val="tx1"/>
              </a:solidFill>
            </a:endParaRPr>
          </a:p>
          <a:p>
            <a:r>
              <a:rPr lang="tr-TR" sz="1200" b="1" dirty="0" smtClean="0">
                <a:solidFill>
                  <a:schemeClr val="tx1"/>
                </a:solidFill>
              </a:rPr>
              <a:t>CBRT</a:t>
            </a:r>
            <a:r>
              <a:rPr lang="tr-TR" sz="1200" dirty="0" smtClean="0">
                <a:solidFill>
                  <a:schemeClr val="tx1"/>
                </a:solidFill>
              </a:rPr>
              <a:t>: Central Bank, </a:t>
            </a:r>
            <a:r>
              <a:rPr lang="tr-TR" sz="1200" b="1" dirty="0" smtClean="0">
                <a:solidFill>
                  <a:schemeClr val="tx1"/>
                </a:solidFill>
              </a:rPr>
              <a:t>TRZB</a:t>
            </a:r>
            <a:r>
              <a:rPr lang="tr-TR" sz="1200" dirty="0" smtClean="0">
                <a:solidFill>
                  <a:schemeClr val="tx1"/>
                </a:solidFill>
              </a:rPr>
              <a:t>: Ziraat Bank, </a:t>
            </a:r>
            <a:r>
              <a:rPr lang="tr-TR" sz="1200" b="1" dirty="0" smtClean="0">
                <a:solidFill>
                  <a:schemeClr val="tx1"/>
                </a:solidFill>
              </a:rPr>
              <a:t>OPB</a:t>
            </a:r>
            <a:r>
              <a:rPr lang="tr-TR" sz="1200" dirty="0" smtClean="0">
                <a:solidFill>
                  <a:schemeClr val="tx1"/>
                </a:solidFill>
              </a:rPr>
              <a:t>: </a:t>
            </a:r>
            <a:r>
              <a:rPr lang="tr-TR" sz="1200" dirty="0" err="1" smtClean="0">
                <a:solidFill>
                  <a:schemeClr val="tx1"/>
                </a:solidFill>
              </a:rPr>
              <a:t>Other</a:t>
            </a:r>
            <a:r>
              <a:rPr lang="tr-TR" sz="1200" dirty="0" smtClean="0">
                <a:solidFill>
                  <a:schemeClr val="tx1"/>
                </a:solidFill>
              </a:rPr>
              <a:t> </a:t>
            </a:r>
            <a:r>
              <a:rPr lang="tr-TR" sz="1200" dirty="0" err="1" smtClean="0">
                <a:solidFill>
                  <a:schemeClr val="tx1"/>
                </a:solidFill>
              </a:rPr>
              <a:t>Public</a:t>
            </a:r>
            <a:r>
              <a:rPr lang="tr-TR" sz="1200" dirty="0" smtClean="0">
                <a:solidFill>
                  <a:schemeClr val="tx1"/>
                </a:solidFill>
              </a:rPr>
              <a:t> </a:t>
            </a:r>
            <a:r>
              <a:rPr lang="tr-TR" sz="1200" dirty="0" err="1" smtClean="0">
                <a:solidFill>
                  <a:schemeClr val="tx1"/>
                </a:solidFill>
              </a:rPr>
              <a:t>Banks</a:t>
            </a:r>
            <a:endParaRPr lang="tr-TR" sz="1200" dirty="0">
              <a:solidFill>
                <a:schemeClr val="tx1"/>
              </a:solidFill>
            </a:endParaRPr>
          </a:p>
        </p:txBody>
      </p:sp>
      <p:grpSp>
        <p:nvGrpSpPr>
          <p:cNvPr id="5" name="Group 10"/>
          <p:cNvGrpSpPr>
            <a:grpSpLocks/>
          </p:cNvGrpSpPr>
          <p:nvPr/>
        </p:nvGrpSpPr>
        <p:grpSpPr bwMode="auto">
          <a:xfrm>
            <a:off x="420785" y="1310844"/>
            <a:ext cx="613120" cy="596870"/>
            <a:chOff x="140" y="1419"/>
            <a:chExt cx="1684" cy="1683"/>
          </a:xfrm>
        </p:grpSpPr>
        <p:sp>
          <p:nvSpPr>
            <p:cNvPr id="6"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9"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10"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11"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12"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13"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14"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15"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grpSp>
        <p:nvGrpSpPr>
          <p:cNvPr id="16" name="Group 10"/>
          <p:cNvGrpSpPr>
            <a:grpSpLocks/>
          </p:cNvGrpSpPr>
          <p:nvPr/>
        </p:nvGrpSpPr>
        <p:grpSpPr bwMode="auto">
          <a:xfrm>
            <a:off x="802873" y="1844845"/>
            <a:ext cx="613120" cy="596870"/>
            <a:chOff x="140" y="1419"/>
            <a:chExt cx="1684" cy="1683"/>
          </a:xfrm>
        </p:grpSpPr>
        <p:sp>
          <p:nvSpPr>
            <p:cNvPr id="17"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18"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19"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20"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21"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22"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23"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24"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grpSp>
        <p:nvGrpSpPr>
          <p:cNvPr id="34" name="Group 10"/>
          <p:cNvGrpSpPr>
            <a:grpSpLocks/>
          </p:cNvGrpSpPr>
          <p:nvPr/>
        </p:nvGrpSpPr>
        <p:grpSpPr bwMode="auto">
          <a:xfrm>
            <a:off x="1008409" y="2443333"/>
            <a:ext cx="613120" cy="596870"/>
            <a:chOff x="140" y="1419"/>
            <a:chExt cx="1684" cy="1683"/>
          </a:xfrm>
        </p:grpSpPr>
        <p:sp>
          <p:nvSpPr>
            <p:cNvPr id="35"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36"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37"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38"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39"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40"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41"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42"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grpSp>
        <p:nvGrpSpPr>
          <p:cNvPr id="43" name="Group 10"/>
          <p:cNvGrpSpPr>
            <a:grpSpLocks/>
          </p:cNvGrpSpPr>
          <p:nvPr/>
        </p:nvGrpSpPr>
        <p:grpSpPr bwMode="auto">
          <a:xfrm>
            <a:off x="1073869" y="3038988"/>
            <a:ext cx="613120" cy="596870"/>
            <a:chOff x="140" y="1419"/>
            <a:chExt cx="1684" cy="1683"/>
          </a:xfrm>
        </p:grpSpPr>
        <p:sp>
          <p:nvSpPr>
            <p:cNvPr id="44"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45"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46"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47"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48"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49"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0"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1"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grpSp>
        <p:nvGrpSpPr>
          <p:cNvPr id="52" name="Group 10"/>
          <p:cNvGrpSpPr>
            <a:grpSpLocks/>
          </p:cNvGrpSpPr>
          <p:nvPr/>
        </p:nvGrpSpPr>
        <p:grpSpPr bwMode="auto">
          <a:xfrm>
            <a:off x="986509" y="3629787"/>
            <a:ext cx="613120" cy="596870"/>
            <a:chOff x="140" y="1419"/>
            <a:chExt cx="1684" cy="1683"/>
          </a:xfrm>
        </p:grpSpPr>
        <p:sp>
          <p:nvSpPr>
            <p:cNvPr id="53"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54"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5"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6"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57"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8"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59"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60"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grpSp>
        <p:nvGrpSpPr>
          <p:cNvPr id="61" name="Group 10"/>
          <p:cNvGrpSpPr>
            <a:grpSpLocks/>
          </p:cNvGrpSpPr>
          <p:nvPr/>
        </p:nvGrpSpPr>
        <p:grpSpPr bwMode="auto">
          <a:xfrm>
            <a:off x="803069" y="4207233"/>
            <a:ext cx="613120" cy="596870"/>
            <a:chOff x="140" y="1419"/>
            <a:chExt cx="1684" cy="1683"/>
          </a:xfrm>
        </p:grpSpPr>
        <p:sp>
          <p:nvSpPr>
            <p:cNvPr id="62"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63"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64"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65"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66"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67"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68"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69"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grpSp>
        <p:nvGrpSpPr>
          <p:cNvPr id="70" name="Group 10"/>
          <p:cNvGrpSpPr>
            <a:grpSpLocks/>
          </p:cNvGrpSpPr>
          <p:nvPr/>
        </p:nvGrpSpPr>
        <p:grpSpPr bwMode="auto">
          <a:xfrm>
            <a:off x="451913" y="4814219"/>
            <a:ext cx="613120" cy="596870"/>
            <a:chOff x="140" y="1419"/>
            <a:chExt cx="1684" cy="1683"/>
          </a:xfrm>
        </p:grpSpPr>
        <p:sp>
          <p:nvSpPr>
            <p:cNvPr id="71" name="Oval 11"/>
            <p:cNvSpPr>
              <a:spLocks noChangeArrowheads="1"/>
            </p:cNvSpPr>
            <p:nvPr/>
          </p:nvSpPr>
          <p:spPr bwMode="gray">
            <a:xfrm>
              <a:off x="140" y="1419"/>
              <a:ext cx="1684" cy="1683"/>
            </a:xfrm>
            <a:prstGeom prst="ellipse">
              <a:avLst/>
            </a:prstGeom>
            <a:gradFill rotWithShape="1">
              <a:gsLst>
                <a:gs pos="0">
                  <a:schemeClr val="folHlink">
                    <a:gamma/>
                    <a:tint val="0"/>
                    <a:invGamma/>
                  </a:schemeClr>
                </a:gs>
                <a:gs pos="50000">
                  <a:schemeClr val="folHlink"/>
                </a:gs>
                <a:gs pos="100000">
                  <a:schemeClr val="fo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tr-TR"/>
            </a:p>
          </p:txBody>
        </p:sp>
        <p:sp>
          <p:nvSpPr>
            <p:cNvPr id="72" name="Oval 12"/>
            <p:cNvSpPr>
              <a:spLocks noChangeArrowheads="1"/>
            </p:cNvSpPr>
            <p:nvPr/>
          </p:nvSpPr>
          <p:spPr bwMode="gray">
            <a:xfrm>
              <a:off x="251" y="1528"/>
              <a:ext cx="1461" cy="1463"/>
            </a:xfrm>
            <a:prstGeom prst="ellipse">
              <a:avLst/>
            </a:prstGeom>
            <a:gradFill rotWithShape="1">
              <a:gsLst>
                <a:gs pos="0">
                  <a:schemeClr val="folHlink">
                    <a:gamma/>
                    <a:shade val="54118"/>
                    <a:invGamma/>
                  </a:schemeClr>
                </a:gs>
                <a:gs pos="50000">
                  <a:schemeClr val="folHlink"/>
                </a:gs>
                <a:gs pos="100000">
                  <a:schemeClr val="fo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73" name="Oval 13"/>
            <p:cNvSpPr>
              <a:spLocks noChangeArrowheads="1"/>
            </p:cNvSpPr>
            <p:nvPr/>
          </p:nvSpPr>
          <p:spPr bwMode="gray">
            <a:xfrm>
              <a:off x="258" y="1536"/>
              <a:ext cx="1461" cy="1462"/>
            </a:xfrm>
            <a:prstGeom prst="ellipse">
              <a:avLst/>
            </a:prstGeom>
            <a:gradFill rotWithShape="1">
              <a:gsLst>
                <a:gs pos="0">
                  <a:schemeClr val="folHlink">
                    <a:gamma/>
                    <a:shade val="63529"/>
                    <a:invGamma/>
                  </a:schemeClr>
                </a:gs>
                <a:gs pos="100000">
                  <a:schemeClr val="fo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74" name="Oval 14"/>
            <p:cNvSpPr>
              <a:spLocks noChangeArrowheads="1"/>
            </p:cNvSpPr>
            <p:nvPr/>
          </p:nvSpPr>
          <p:spPr bwMode="gray">
            <a:xfrm>
              <a:off x="323" y="1602"/>
              <a:ext cx="1317" cy="1316"/>
            </a:xfrm>
            <a:prstGeom prst="ellipse">
              <a:avLst/>
            </a:prstGeom>
            <a:solidFill>
              <a:srgbClr val="000000"/>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tr-TR"/>
            </a:p>
          </p:txBody>
        </p:sp>
        <p:sp>
          <p:nvSpPr>
            <p:cNvPr id="75" name="Oval 15"/>
            <p:cNvSpPr>
              <a:spLocks noChangeArrowheads="1"/>
            </p:cNvSpPr>
            <p:nvPr/>
          </p:nvSpPr>
          <p:spPr bwMode="gray">
            <a:xfrm>
              <a:off x="344" y="1623"/>
              <a:ext cx="1276" cy="127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76" name="Oval 16"/>
            <p:cNvSpPr>
              <a:spLocks noChangeArrowheads="1"/>
            </p:cNvSpPr>
            <p:nvPr/>
          </p:nvSpPr>
          <p:spPr bwMode="gray">
            <a:xfrm>
              <a:off x="360" y="1630"/>
              <a:ext cx="1246" cy="1246"/>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77" name="Oval 17"/>
            <p:cNvSpPr>
              <a:spLocks noChangeArrowheads="1"/>
            </p:cNvSpPr>
            <p:nvPr/>
          </p:nvSpPr>
          <p:spPr bwMode="gray">
            <a:xfrm>
              <a:off x="374" y="1642"/>
              <a:ext cx="1184" cy="1164"/>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a:p>
          </p:txBody>
        </p:sp>
        <p:sp>
          <p:nvSpPr>
            <p:cNvPr id="78" name="Oval 18"/>
            <p:cNvSpPr>
              <a:spLocks noChangeArrowheads="1"/>
            </p:cNvSpPr>
            <p:nvPr/>
          </p:nvSpPr>
          <p:spPr bwMode="gray">
            <a:xfrm>
              <a:off x="443" y="1675"/>
              <a:ext cx="1053" cy="945"/>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tr-TR" dirty="0"/>
            </a:p>
          </p:txBody>
        </p:sp>
      </p:grpSp>
    </p:spTree>
    <p:extLst>
      <p:ext uri="{BB962C8B-B14F-4D97-AF65-F5344CB8AC3E}">
        <p14:creationId xmlns:p14="http://schemas.microsoft.com/office/powerpoint/2010/main" val="15324092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7391400" cy="1143000"/>
          </a:xfrm>
        </p:spPr>
        <p:txBody>
          <a:bodyPr/>
          <a:lstStyle/>
          <a:p>
            <a:r>
              <a:rPr lang="tr-TR" sz="3200" dirty="0" err="1" smtClean="0">
                <a:latin typeface="Calibri" panose="020F0502020204030204" pitchFamily="34" charset="0"/>
              </a:rPr>
              <a:t>Public</a:t>
            </a:r>
            <a:r>
              <a:rPr lang="tr-TR" sz="3200" dirty="0" smtClean="0">
                <a:latin typeface="Calibri" panose="020F0502020204030204" pitchFamily="34" charset="0"/>
              </a:rPr>
              <a:t> Financial </a:t>
            </a:r>
            <a:r>
              <a:rPr lang="tr-TR" sz="3200" dirty="0" err="1" smtClean="0">
                <a:latin typeface="Calibri" panose="020F0502020204030204" pitchFamily="34" charset="0"/>
              </a:rPr>
              <a:t>Resources</a:t>
            </a:r>
            <a:r>
              <a:rPr lang="tr-TR" sz="3200" dirty="0" smtClean="0">
                <a:latin typeface="Calibri" panose="020F0502020204030204" pitchFamily="34" charset="0"/>
              </a:rPr>
              <a:t> </a:t>
            </a:r>
            <a:r>
              <a:rPr lang="tr-TR" sz="3200" dirty="0" err="1" smtClean="0">
                <a:latin typeface="Calibri" panose="020F0502020204030204" pitchFamily="34" charset="0"/>
              </a:rPr>
              <a:t>from</a:t>
            </a:r>
            <a:r>
              <a:rPr lang="tr-TR" sz="3200" dirty="0" smtClean="0">
                <a:latin typeface="Calibri" panose="020F0502020204030204" pitchFamily="34" charset="0"/>
              </a:rPr>
              <a:t> PTS</a:t>
            </a:r>
            <a:endParaRPr lang="tr-TR" sz="3200" dirty="0">
              <a:latin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598003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3636951" y="6237110"/>
            <a:ext cx="1638590"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tr-TR" sz="1600" dirty="0" smtClean="0">
                <a:solidFill>
                  <a:schemeClr val="tx1"/>
                </a:solidFill>
                <a:latin typeface="Calibri" panose="020F0502020204030204" pitchFamily="34" charset="0"/>
              </a:rPr>
              <a:t>As of 31/12/2015</a:t>
            </a:r>
            <a:endParaRPr lang="tr-TR" sz="1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42555512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latin typeface="Calibri" panose="020F0502020204030204" pitchFamily="34" charset="0"/>
              </a:rPr>
              <a:t>Distribution of </a:t>
            </a:r>
            <a:r>
              <a:rPr lang="tr-TR" sz="3200" dirty="0" err="1">
                <a:latin typeface="Calibri" panose="020F0502020204030204" pitchFamily="34" charset="0"/>
              </a:rPr>
              <a:t>Public</a:t>
            </a:r>
            <a:r>
              <a:rPr lang="tr-TR" sz="3200" dirty="0">
                <a:latin typeface="Calibri" panose="020F0502020204030204" pitchFamily="34" charset="0"/>
              </a:rPr>
              <a:t> Financial </a:t>
            </a:r>
            <a:r>
              <a:rPr lang="tr-TR" sz="3200" dirty="0" err="1">
                <a:latin typeface="Calibri" panose="020F0502020204030204" pitchFamily="34" charset="0"/>
              </a:rPr>
              <a:t>Resources</a:t>
            </a:r>
            <a:r>
              <a:rPr lang="tr-TR" sz="3200" dirty="0">
                <a:latin typeface="Calibri" panose="020F0502020204030204" pitchFamily="34" charset="0"/>
              </a:rPr>
              <a:t> on </a:t>
            </a:r>
            <a:r>
              <a:rPr lang="tr-TR" sz="3200" dirty="0" err="1">
                <a:latin typeface="Calibri" panose="020F0502020204030204" pitchFamily="34" charset="0"/>
              </a:rPr>
              <a:t>the</a:t>
            </a:r>
            <a:r>
              <a:rPr lang="tr-TR" sz="3200" dirty="0">
                <a:latin typeface="Calibri" panose="020F0502020204030204" pitchFamily="34" charset="0"/>
              </a:rPr>
              <a:t> </a:t>
            </a:r>
            <a:r>
              <a:rPr lang="tr-TR" sz="3200" dirty="0" err="1">
                <a:latin typeface="Calibri" panose="020F0502020204030204" pitchFamily="34" charset="0"/>
              </a:rPr>
              <a:t>Basis</a:t>
            </a:r>
            <a:r>
              <a:rPr lang="tr-TR" sz="3200" dirty="0">
                <a:latin typeface="Calibri" panose="020F0502020204030204" pitchFamily="34" charset="0"/>
              </a:rPr>
              <a:t> </a:t>
            </a:r>
            <a:r>
              <a:rPr lang="tr-TR" sz="3200" dirty="0" err="1">
                <a:latin typeface="Calibri" panose="020F0502020204030204" pitchFamily="34" charset="0"/>
              </a:rPr>
              <a:t>Institutions</a:t>
            </a:r>
            <a:endParaRPr lang="tr-TR" sz="3200" dirty="0">
              <a:latin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911837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636951" y="6237110"/>
            <a:ext cx="1638590"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tr-TR" sz="1600" dirty="0" smtClean="0">
                <a:solidFill>
                  <a:schemeClr val="tx1"/>
                </a:solidFill>
                <a:latin typeface="Calibri" panose="020F0502020204030204" pitchFamily="34" charset="0"/>
              </a:rPr>
              <a:t>As of 31/12/2015</a:t>
            </a:r>
            <a:endParaRPr lang="tr-TR" sz="16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420957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type="ctrTitle"/>
          </p:nvPr>
        </p:nvSpPr>
        <p:spPr>
          <a:xfrm>
            <a:off x="2339752" y="4221088"/>
            <a:ext cx="6400800" cy="1346200"/>
          </a:xfrm>
        </p:spPr>
        <p:txBody>
          <a:bodyPr/>
          <a:lstStyle/>
          <a:p>
            <a:r>
              <a:rPr lang="en-US" altLang="tr-TR" sz="4000" dirty="0">
                <a:latin typeface="Calibri" panose="020F0502020204030204" pitchFamily="34" charset="0"/>
              </a:rPr>
              <a:t>Thank You!</a:t>
            </a:r>
          </a:p>
        </p:txBody>
      </p:sp>
      <p:sp>
        <p:nvSpPr>
          <p:cNvPr id="2" name="Subtitle 1"/>
          <p:cNvSpPr>
            <a:spLocks noGrp="1"/>
          </p:cNvSpPr>
          <p:nvPr>
            <p:ph type="subTitle" idx="1"/>
          </p:nvPr>
        </p:nvSpPr>
        <p:spPr/>
        <p:txBody>
          <a:bodyPr/>
          <a:lstStyle/>
          <a:p>
            <a:pPr algn="r"/>
            <a:r>
              <a:rPr lang="tr-TR" altLang="tr-TR" sz="2400" b="1" dirty="0">
                <a:solidFill>
                  <a:srgbClr val="002060"/>
                </a:solidFill>
                <a:latin typeface="Calibri" panose="020F0502020204030204" pitchFamily="34" charset="0"/>
              </a:rPr>
              <a:t>TURKISH TREASURY</a:t>
            </a:r>
          </a:p>
          <a:p>
            <a:pPr algn="r"/>
            <a:r>
              <a:rPr lang="tr-TR" altLang="tr-TR" sz="2400" b="1" dirty="0">
                <a:solidFill>
                  <a:srgbClr val="002060"/>
                </a:solidFill>
                <a:latin typeface="Calibri" panose="020F0502020204030204" pitchFamily="34" charset="0"/>
              </a:rPr>
              <a:t>Cash Management </a:t>
            </a:r>
            <a:r>
              <a:rPr lang="tr-TR" altLang="tr-TR" sz="2400" b="1" dirty="0" err="1">
                <a:solidFill>
                  <a:srgbClr val="002060"/>
                </a:solidFill>
                <a:latin typeface="Calibri" panose="020F0502020204030204" pitchFamily="34" charset="0"/>
              </a:rPr>
              <a:t>Department</a:t>
            </a:r>
            <a:r>
              <a:rPr lang="tr-TR" altLang="tr-TR" sz="2400" b="1" dirty="0">
                <a:solidFill>
                  <a:srgbClr val="002060"/>
                </a:solidFill>
                <a:latin typeface="Calibri" panose="020F0502020204030204" pitchFamily="34" charset="0"/>
              </a:rPr>
              <a:t> </a:t>
            </a:r>
            <a:endParaRPr lang="en-US" altLang="tr-TR" sz="2400" b="1" dirty="0">
              <a:solidFill>
                <a:srgbClr val="002060"/>
              </a:solidFill>
              <a:latin typeface="Calibri" panose="020F0502020204030204" pitchFamily="34" charset="0"/>
            </a:endParaRPr>
          </a:p>
          <a:p>
            <a:pPr algn="r"/>
            <a:endParaRPr lang="tr-TR" sz="24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ANNEX-</a:t>
            </a:r>
            <a:r>
              <a:rPr lang="tr-TR" dirty="0" err="1" smtClean="0"/>
              <a:t>Abbreviations</a:t>
            </a:r>
            <a:endParaRPr lang="tr-TR" dirty="0"/>
          </a:p>
        </p:txBody>
      </p:sp>
      <p:sp>
        <p:nvSpPr>
          <p:cNvPr id="3" name="Content Placeholder 2"/>
          <p:cNvSpPr>
            <a:spLocks noGrp="1"/>
          </p:cNvSpPr>
          <p:nvPr>
            <p:ph idx="1"/>
          </p:nvPr>
        </p:nvSpPr>
        <p:spPr>
          <a:xfrm>
            <a:off x="457200" y="1340768"/>
            <a:ext cx="8229600" cy="5184576"/>
          </a:xfrm>
        </p:spPr>
        <p:txBody>
          <a:bodyPr/>
          <a:lstStyle/>
          <a:p>
            <a:r>
              <a:rPr lang="tr-TR" sz="1400" dirty="0" smtClean="0">
                <a:latin typeface="Calibri" panose="020F0502020204030204" pitchFamily="34" charset="0"/>
              </a:rPr>
              <a:t>MTP: </a:t>
            </a:r>
            <a:r>
              <a:rPr lang="tr-TR" sz="1400" dirty="0" err="1" smtClean="0">
                <a:latin typeface="Calibri" panose="020F0502020204030204" pitchFamily="34" charset="0"/>
              </a:rPr>
              <a:t>Medium</a:t>
            </a:r>
            <a:r>
              <a:rPr lang="tr-TR" sz="1400" dirty="0" smtClean="0">
                <a:latin typeface="Calibri" panose="020F0502020204030204" pitchFamily="34" charset="0"/>
              </a:rPr>
              <a:t> </a:t>
            </a:r>
            <a:r>
              <a:rPr lang="tr-TR" sz="1400" dirty="0" err="1" smtClean="0">
                <a:latin typeface="Calibri" panose="020F0502020204030204" pitchFamily="34" charset="0"/>
              </a:rPr>
              <a:t>Term</a:t>
            </a:r>
            <a:r>
              <a:rPr lang="tr-TR" sz="1400" dirty="0" smtClean="0">
                <a:latin typeface="Calibri" panose="020F0502020204030204" pitchFamily="34" charset="0"/>
              </a:rPr>
              <a:t> Program</a:t>
            </a:r>
          </a:p>
          <a:p>
            <a:r>
              <a:rPr lang="tr-TR" sz="1400" dirty="0" smtClean="0">
                <a:latin typeface="Calibri" panose="020F0502020204030204" pitchFamily="34" charset="0"/>
              </a:rPr>
              <a:t>MTFP: </a:t>
            </a:r>
            <a:r>
              <a:rPr lang="tr-TR" sz="1400" dirty="0" err="1" smtClean="0">
                <a:latin typeface="Calibri" panose="020F0502020204030204" pitchFamily="34" charset="0"/>
              </a:rPr>
              <a:t>Medium</a:t>
            </a:r>
            <a:r>
              <a:rPr lang="tr-TR" sz="1400" dirty="0" smtClean="0">
                <a:latin typeface="Calibri" panose="020F0502020204030204" pitchFamily="34" charset="0"/>
              </a:rPr>
              <a:t> </a:t>
            </a:r>
            <a:r>
              <a:rPr lang="tr-TR" sz="1400" dirty="0" err="1" smtClean="0">
                <a:latin typeface="Calibri" panose="020F0502020204030204" pitchFamily="34" charset="0"/>
              </a:rPr>
              <a:t>Term</a:t>
            </a:r>
            <a:r>
              <a:rPr lang="tr-TR" sz="1400" dirty="0" smtClean="0">
                <a:latin typeface="Calibri" panose="020F0502020204030204" pitchFamily="34" charset="0"/>
              </a:rPr>
              <a:t> Financial Plan</a:t>
            </a:r>
          </a:p>
          <a:p>
            <a:r>
              <a:rPr lang="tr-TR" sz="1400" dirty="0" smtClean="0">
                <a:latin typeface="Calibri" panose="020F0502020204030204" pitchFamily="34" charset="0"/>
              </a:rPr>
              <a:t>CMD: Cash Management </a:t>
            </a:r>
            <a:r>
              <a:rPr lang="tr-TR" sz="1400" dirty="0" err="1" smtClean="0">
                <a:latin typeface="Calibri" panose="020F0502020204030204" pitchFamily="34" charset="0"/>
              </a:rPr>
              <a:t>Department</a:t>
            </a:r>
            <a:endParaRPr lang="tr-TR" sz="1400" dirty="0" smtClean="0">
              <a:latin typeface="Calibri" panose="020F0502020204030204" pitchFamily="34" charset="0"/>
            </a:endParaRPr>
          </a:p>
          <a:p>
            <a:r>
              <a:rPr lang="tr-TR" sz="1400" dirty="0" smtClean="0">
                <a:latin typeface="Calibri" panose="020F0502020204030204" pitchFamily="34" charset="0"/>
              </a:rPr>
              <a:t>DMD: </a:t>
            </a:r>
            <a:r>
              <a:rPr lang="tr-TR" sz="1400" dirty="0" err="1" smtClean="0">
                <a:latin typeface="Calibri" panose="020F0502020204030204" pitchFamily="34" charset="0"/>
              </a:rPr>
              <a:t>Debt</a:t>
            </a:r>
            <a:r>
              <a:rPr lang="tr-TR" sz="1400" dirty="0" smtClean="0">
                <a:latin typeface="Calibri" panose="020F0502020204030204" pitchFamily="34" charset="0"/>
              </a:rPr>
              <a:t> Management </a:t>
            </a:r>
            <a:r>
              <a:rPr lang="tr-TR" sz="1400" dirty="0" err="1" smtClean="0">
                <a:latin typeface="Calibri" panose="020F0502020204030204" pitchFamily="34" charset="0"/>
              </a:rPr>
              <a:t>Department</a:t>
            </a:r>
            <a:endParaRPr lang="tr-TR" sz="1400" dirty="0" smtClean="0">
              <a:latin typeface="Calibri" panose="020F0502020204030204" pitchFamily="34" charset="0"/>
            </a:endParaRPr>
          </a:p>
          <a:p>
            <a:r>
              <a:rPr lang="tr-TR" sz="1400" dirty="0" smtClean="0">
                <a:latin typeface="Calibri" panose="020F0502020204030204" pitchFamily="34" charset="0"/>
              </a:rPr>
              <a:t>CG: Central </a:t>
            </a:r>
            <a:r>
              <a:rPr lang="tr-TR" sz="1400" dirty="0" err="1" smtClean="0">
                <a:latin typeface="Calibri" panose="020F0502020204030204" pitchFamily="34" charset="0"/>
              </a:rPr>
              <a:t>Government</a:t>
            </a:r>
            <a:endParaRPr lang="tr-TR" sz="1400" dirty="0" smtClean="0">
              <a:latin typeface="Calibri" panose="020F0502020204030204" pitchFamily="34" charset="0"/>
            </a:endParaRPr>
          </a:p>
          <a:p>
            <a:r>
              <a:rPr lang="tr-TR" sz="1400" dirty="0" err="1" smtClean="0">
                <a:latin typeface="Calibri" panose="020F0502020204030204" pitchFamily="34" charset="0"/>
              </a:rPr>
              <a:t>MoF</a:t>
            </a:r>
            <a:r>
              <a:rPr lang="tr-TR" sz="1400" dirty="0" smtClean="0">
                <a:latin typeface="Calibri" panose="020F0502020204030204" pitchFamily="34" charset="0"/>
              </a:rPr>
              <a:t>: </a:t>
            </a:r>
            <a:r>
              <a:rPr lang="tr-TR" sz="1400" dirty="0" err="1" smtClean="0">
                <a:latin typeface="Calibri" panose="020F0502020204030204" pitchFamily="34" charset="0"/>
              </a:rPr>
              <a:t>Ministry</a:t>
            </a:r>
            <a:r>
              <a:rPr lang="tr-TR" sz="1400" dirty="0" smtClean="0">
                <a:latin typeface="Calibri" panose="020F0502020204030204" pitchFamily="34" charset="0"/>
              </a:rPr>
              <a:t> of Finance</a:t>
            </a:r>
          </a:p>
          <a:p>
            <a:r>
              <a:rPr lang="tr-TR" sz="1400" dirty="0" smtClean="0">
                <a:latin typeface="Calibri" panose="020F0502020204030204" pitchFamily="34" charset="0"/>
              </a:rPr>
              <a:t>UT: </a:t>
            </a:r>
            <a:r>
              <a:rPr lang="tr-TR" sz="1400" dirty="0" err="1" smtClean="0">
                <a:latin typeface="Calibri" panose="020F0502020204030204" pitchFamily="34" charset="0"/>
              </a:rPr>
              <a:t>Undersecretariat</a:t>
            </a:r>
            <a:r>
              <a:rPr lang="tr-TR" sz="1400" dirty="0" smtClean="0">
                <a:latin typeface="Calibri" panose="020F0502020204030204" pitchFamily="34" charset="0"/>
              </a:rPr>
              <a:t> of </a:t>
            </a:r>
            <a:r>
              <a:rPr lang="tr-TR" sz="1400" dirty="0" err="1" smtClean="0">
                <a:latin typeface="Calibri" panose="020F0502020204030204" pitchFamily="34" charset="0"/>
              </a:rPr>
              <a:t>Treasury</a:t>
            </a:r>
            <a:endParaRPr lang="tr-TR" sz="1400" dirty="0" smtClean="0">
              <a:latin typeface="Calibri" panose="020F0502020204030204" pitchFamily="34" charset="0"/>
            </a:endParaRPr>
          </a:p>
          <a:p>
            <a:r>
              <a:rPr lang="tr-TR" sz="1400" dirty="0" smtClean="0">
                <a:latin typeface="Calibri" panose="020F0502020204030204" pitchFamily="34" charset="0"/>
              </a:rPr>
              <a:t>PB: </a:t>
            </a:r>
            <a:r>
              <a:rPr lang="tr-TR" sz="1400" dirty="0" err="1" smtClean="0">
                <a:latin typeface="Calibri" panose="020F0502020204030204" pitchFamily="34" charset="0"/>
              </a:rPr>
              <a:t>Primary</a:t>
            </a:r>
            <a:r>
              <a:rPr lang="tr-TR" sz="1400" dirty="0" smtClean="0">
                <a:latin typeface="Calibri" panose="020F0502020204030204" pitchFamily="34" charset="0"/>
              </a:rPr>
              <a:t> </a:t>
            </a:r>
            <a:r>
              <a:rPr lang="tr-TR" sz="1400" dirty="0" err="1" smtClean="0">
                <a:latin typeface="Calibri" panose="020F0502020204030204" pitchFamily="34" charset="0"/>
              </a:rPr>
              <a:t>Balance</a:t>
            </a:r>
            <a:endParaRPr lang="tr-TR" sz="1400" dirty="0" smtClean="0">
              <a:latin typeface="Calibri" panose="020F0502020204030204" pitchFamily="34" charset="0"/>
            </a:endParaRPr>
          </a:p>
          <a:p>
            <a:r>
              <a:rPr lang="tr-TR" sz="1400" dirty="0" smtClean="0">
                <a:latin typeface="Calibri" panose="020F0502020204030204" pitchFamily="34" charset="0"/>
              </a:rPr>
              <a:t>SDIF: </a:t>
            </a:r>
            <a:r>
              <a:rPr lang="tr-TR" sz="1400" dirty="0" err="1" smtClean="0">
                <a:latin typeface="Calibri" panose="020F0502020204030204" pitchFamily="34" charset="0"/>
              </a:rPr>
              <a:t>Savings</a:t>
            </a:r>
            <a:r>
              <a:rPr lang="tr-TR" sz="1400" dirty="0" smtClean="0">
                <a:latin typeface="Calibri" panose="020F0502020204030204" pitchFamily="34" charset="0"/>
              </a:rPr>
              <a:t> </a:t>
            </a:r>
            <a:r>
              <a:rPr lang="tr-TR" sz="1400" dirty="0" err="1" smtClean="0">
                <a:latin typeface="Calibri" panose="020F0502020204030204" pitchFamily="34" charset="0"/>
              </a:rPr>
              <a:t>Deposit</a:t>
            </a:r>
            <a:r>
              <a:rPr lang="tr-TR" sz="1400" dirty="0" smtClean="0">
                <a:latin typeface="Calibri" panose="020F0502020204030204" pitchFamily="34" charset="0"/>
              </a:rPr>
              <a:t> </a:t>
            </a:r>
            <a:r>
              <a:rPr lang="tr-TR" sz="1400" dirty="0" err="1" smtClean="0">
                <a:latin typeface="Calibri" panose="020F0502020204030204" pitchFamily="34" charset="0"/>
              </a:rPr>
              <a:t>Insurance</a:t>
            </a:r>
            <a:r>
              <a:rPr lang="tr-TR" sz="1400" dirty="0" smtClean="0">
                <a:latin typeface="Calibri" panose="020F0502020204030204" pitchFamily="34" charset="0"/>
              </a:rPr>
              <a:t> </a:t>
            </a:r>
            <a:r>
              <a:rPr lang="tr-TR" sz="1400" dirty="0" err="1" smtClean="0">
                <a:latin typeface="Calibri" panose="020F0502020204030204" pitchFamily="34" charset="0"/>
              </a:rPr>
              <a:t>Fund</a:t>
            </a:r>
            <a:endParaRPr lang="tr-TR" sz="1400" dirty="0" smtClean="0">
              <a:latin typeface="Calibri" panose="020F0502020204030204" pitchFamily="34" charset="0"/>
            </a:endParaRPr>
          </a:p>
          <a:p>
            <a:r>
              <a:rPr lang="tr-TR" sz="1400" dirty="0" smtClean="0">
                <a:latin typeface="Calibri" panose="020F0502020204030204" pitchFamily="34" charset="0"/>
              </a:rPr>
              <a:t>TSA: </a:t>
            </a:r>
            <a:r>
              <a:rPr lang="tr-TR" sz="1400" dirty="0" err="1" smtClean="0">
                <a:latin typeface="Calibri" panose="020F0502020204030204" pitchFamily="34" charset="0"/>
              </a:rPr>
              <a:t>Treasury</a:t>
            </a:r>
            <a:r>
              <a:rPr lang="tr-TR" sz="1400" dirty="0" smtClean="0">
                <a:latin typeface="Calibri" panose="020F0502020204030204" pitchFamily="34" charset="0"/>
              </a:rPr>
              <a:t> </a:t>
            </a:r>
            <a:r>
              <a:rPr lang="tr-TR" sz="1400" dirty="0" err="1" smtClean="0">
                <a:latin typeface="Calibri" panose="020F0502020204030204" pitchFamily="34" charset="0"/>
              </a:rPr>
              <a:t>Single</a:t>
            </a:r>
            <a:r>
              <a:rPr lang="tr-TR" sz="1400" dirty="0" smtClean="0">
                <a:latin typeface="Calibri" panose="020F0502020204030204" pitchFamily="34" charset="0"/>
              </a:rPr>
              <a:t> </a:t>
            </a:r>
            <a:r>
              <a:rPr lang="tr-TR" sz="1400" dirty="0" err="1">
                <a:latin typeface="Calibri" panose="020F0502020204030204" pitchFamily="34" charset="0"/>
              </a:rPr>
              <a:t>A</a:t>
            </a:r>
            <a:r>
              <a:rPr lang="tr-TR" sz="1400" dirty="0" err="1" smtClean="0">
                <a:latin typeface="Calibri" panose="020F0502020204030204" pitchFamily="34" charset="0"/>
              </a:rPr>
              <a:t>ccount</a:t>
            </a:r>
            <a:endParaRPr lang="tr-TR" sz="1400" dirty="0" smtClean="0">
              <a:latin typeface="Calibri" panose="020F0502020204030204" pitchFamily="34" charset="0"/>
            </a:endParaRPr>
          </a:p>
          <a:p>
            <a:r>
              <a:rPr lang="tr-TR" sz="1400" dirty="0" smtClean="0">
                <a:latin typeface="Calibri" panose="020F0502020204030204" pitchFamily="34" charset="0"/>
              </a:rPr>
              <a:t>CBRT: Central Bank of </a:t>
            </a:r>
            <a:r>
              <a:rPr lang="tr-TR" sz="1400" dirty="0" err="1">
                <a:latin typeface="Calibri" panose="020F0502020204030204" pitchFamily="34" charset="0"/>
              </a:rPr>
              <a:t>R</a:t>
            </a:r>
            <a:r>
              <a:rPr lang="tr-TR" sz="1400" dirty="0" err="1" smtClean="0">
                <a:latin typeface="Calibri" panose="020F0502020204030204" pitchFamily="34" charset="0"/>
              </a:rPr>
              <a:t>epublic</a:t>
            </a:r>
            <a:r>
              <a:rPr lang="tr-TR" sz="1400" dirty="0" smtClean="0">
                <a:latin typeface="Calibri" panose="020F0502020204030204" pitchFamily="34" charset="0"/>
              </a:rPr>
              <a:t> of </a:t>
            </a:r>
            <a:r>
              <a:rPr lang="tr-TR" sz="1400" dirty="0" err="1" smtClean="0">
                <a:latin typeface="Calibri" panose="020F0502020204030204" pitchFamily="34" charset="0"/>
              </a:rPr>
              <a:t>Turkey</a:t>
            </a:r>
            <a:endParaRPr lang="tr-TR" sz="1400" dirty="0" smtClean="0">
              <a:latin typeface="Calibri" panose="020F0502020204030204" pitchFamily="34" charset="0"/>
            </a:endParaRPr>
          </a:p>
          <a:p>
            <a:r>
              <a:rPr lang="tr-TR" sz="1400" dirty="0" smtClean="0">
                <a:latin typeface="Calibri" panose="020F0502020204030204" pitchFamily="34" charset="0"/>
              </a:rPr>
              <a:t>TRZB: </a:t>
            </a:r>
            <a:r>
              <a:rPr lang="tr-TR" sz="1400" dirty="0" err="1" smtClean="0">
                <a:latin typeface="Calibri" panose="020F0502020204030204" pitchFamily="34" charset="0"/>
              </a:rPr>
              <a:t>Turkish</a:t>
            </a:r>
            <a:r>
              <a:rPr lang="tr-TR" sz="1400" dirty="0" smtClean="0">
                <a:latin typeface="Calibri" panose="020F0502020204030204" pitchFamily="34" charset="0"/>
              </a:rPr>
              <a:t> </a:t>
            </a:r>
            <a:r>
              <a:rPr lang="tr-TR" sz="1400" dirty="0" err="1" smtClean="0">
                <a:latin typeface="Calibri" panose="020F0502020204030204" pitchFamily="34" charset="0"/>
              </a:rPr>
              <a:t>Republic</a:t>
            </a:r>
            <a:r>
              <a:rPr lang="tr-TR" sz="1400" dirty="0" smtClean="0">
                <a:latin typeface="Calibri" panose="020F0502020204030204" pitchFamily="34" charset="0"/>
              </a:rPr>
              <a:t>  Ziraat Bank</a:t>
            </a:r>
          </a:p>
          <a:p>
            <a:r>
              <a:rPr lang="tr-TR" sz="1400" dirty="0" smtClean="0">
                <a:latin typeface="Calibri" panose="020F0502020204030204" pitchFamily="34" charset="0"/>
              </a:rPr>
              <a:t>CRS: Cash </a:t>
            </a:r>
            <a:r>
              <a:rPr lang="tr-TR" sz="1400" dirty="0" err="1" smtClean="0">
                <a:latin typeface="Calibri" panose="020F0502020204030204" pitchFamily="34" charset="0"/>
              </a:rPr>
              <a:t>Request</a:t>
            </a:r>
            <a:r>
              <a:rPr lang="tr-TR" sz="1400" dirty="0" smtClean="0">
                <a:latin typeface="Calibri" panose="020F0502020204030204" pitchFamily="34" charset="0"/>
              </a:rPr>
              <a:t> </a:t>
            </a:r>
            <a:r>
              <a:rPr lang="tr-TR" sz="1400" dirty="0" err="1" smtClean="0">
                <a:latin typeface="Calibri" panose="020F0502020204030204" pitchFamily="34" charset="0"/>
              </a:rPr>
              <a:t>System</a:t>
            </a:r>
            <a:endParaRPr lang="tr-TR" sz="1400" dirty="0" smtClean="0">
              <a:latin typeface="Calibri" panose="020F0502020204030204" pitchFamily="34" charset="0"/>
            </a:endParaRPr>
          </a:p>
          <a:p>
            <a:r>
              <a:rPr lang="tr-TR" sz="1400" dirty="0">
                <a:latin typeface="Calibri" panose="020F0502020204030204" pitchFamily="34" charset="0"/>
              </a:rPr>
              <a:t>KPI: </a:t>
            </a:r>
            <a:r>
              <a:rPr lang="tr-TR" sz="1400" dirty="0" err="1">
                <a:latin typeface="Calibri" panose="020F0502020204030204" pitchFamily="34" charset="0"/>
              </a:rPr>
              <a:t>Key</a:t>
            </a:r>
            <a:r>
              <a:rPr lang="tr-TR" sz="1400" dirty="0">
                <a:latin typeface="Calibri" panose="020F0502020204030204" pitchFamily="34" charset="0"/>
              </a:rPr>
              <a:t> </a:t>
            </a:r>
            <a:r>
              <a:rPr lang="tr-TR" sz="1400" dirty="0" err="1">
                <a:latin typeface="Calibri" panose="020F0502020204030204" pitchFamily="34" charset="0"/>
              </a:rPr>
              <a:t>Performance</a:t>
            </a:r>
            <a:r>
              <a:rPr lang="tr-TR" sz="1400" dirty="0">
                <a:latin typeface="Calibri" panose="020F0502020204030204" pitchFamily="34" charset="0"/>
              </a:rPr>
              <a:t> </a:t>
            </a:r>
            <a:r>
              <a:rPr lang="tr-TR" sz="1400" dirty="0" err="1" smtClean="0">
                <a:latin typeface="Calibri" panose="020F0502020204030204" pitchFamily="34" charset="0"/>
              </a:rPr>
              <a:t>Indicator</a:t>
            </a:r>
            <a:endParaRPr lang="tr-TR" sz="1400" dirty="0" smtClean="0">
              <a:latin typeface="Calibri" panose="020F0502020204030204" pitchFamily="34" charset="0"/>
            </a:endParaRPr>
          </a:p>
          <a:p>
            <a:r>
              <a:rPr lang="tr-TR" sz="1400" dirty="0" smtClean="0">
                <a:latin typeface="Calibri" panose="020F0502020204030204" pitchFamily="34" charset="0"/>
              </a:rPr>
              <a:t>PTS: </a:t>
            </a:r>
            <a:r>
              <a:rPr lang="tr-TR" sz="1400" dirty="0" err="1" smtClean="0">
                <a:latin typeface="Calibri" panose="020F0502020204030204" pitchFamily="34" charset="0"/>
              </a:rPr>
              <a:t>Public</a:t>
            </a:r>
            <a:r>
              <a:rPr lang="tr-TR" sz="1400" dirty="0" smtClean="0">
                <a:latin typeface="Calibri" panose="020F0502020204030204" pitchFamily="34" charset="0"/>
              </a:rPr>
              <a:t> </a:t>
            </a:r>
            <a:r>
              <a:rPr lang="tr-TR" sz="1400" dirty="0" err="1" smtClean="0">
                <a:latin typeface="Calibri" panose="020F0502020204030204" pitchFamily="34" charset="0"/>
              </a:rPr>
              <a:t>Treasurership</a:t>
            </a:r>
            <a:r>
              <a:rPr lang="tr-TR" sz="1400" dirty="0" smtClean="0">
                <a:latin typeface="Calibri" panose="020F0502020204030204" pitchFamily="34" charset="0"/>
              </a:rPr>
              <a:t> </a:t>
            </a:r>
            <a:r>
              <a:rPr lang="tr-TR" sz="1400" dirty="0" err="1" smtClean="0">
                <a:latin typeface="Calibri" panose="020F0502020204030204" pitchFamily="34" charset="0"/>
              </a:rPr>
              <a:t>System</a:t>
            </a:r>
            <a:endParaRPr lang="tr-TR" sz="1400" dirty="0" smtClean="0">
              <a:latin typeface="Calibri" panose="020F0502020204030204" pitchFamily="34" charset="0"/>
            </a:endParaRPr>
          </a:p>
          <a:p>
            <a:r>
              <a:rPr lang="tr-TR" sz="1400" dirty="0" smtClean="0">
                <a:latin typeface="Calibri" panose="020F0502020204030204" pitchFamily="34" charset="0"/>
              </a:rPr>
              <a:t>TD: Time </a:t>
            </a:r>
            <a:r>
              <a:rPr lang="tr-TR" sz="1400" dirty="0" err="1" smtClean="0">
                <a:latin typeface="Calibri" panose="020F0502020204030204" pitchFamily="34" charset="0"/>
              </a:rPr>
              <a:t>Deposit</a:t>
            </a:r>
            <a:endParaRPr lang="tr-TR" sz="1400" dirty="0" smtClean="0">
              <a:latin typeface="Calibri" panose="020F0502020204030204" pitchFamily="34" charset="0"/>
            </a:endParaRPr>
          </a:p>
          <a:p>
            <a:r>
              <a:rPr lang="tr-TR" sz="1400" dirty="0" smtClean="0">
                <a:latin typeface="Calibri" panose="020F0502020204030204" pitchFamily="34" charset="0"/>
              </a:rPr>
              <a:t>DD: </a:t>
            </a:r>
            <a:r>
              <a:rPr lang="tr-TR" sz="1400" dirty="0" err="1" smtClean="0">
                <a:latin typeface="Calibri" panose="020F0502020204030204" pitchFamily="34" charset="0"/>
              </a:rPr>
              <a:t>Demand</a:t>
            </a:r>
            <a:r>
              <a:rPr lang="tr-TR" sz="1400" dirty="0" smtClean="0">
                <a:latin typeface="Calibri" panose="020F0502020204030204" pitchFamily="34" charset="0"/>
              </a:rPr>
              <a:t> </a:t>
            </a:r>
            <a:r>
              <a:rPr lang="tr-TR" sz="1400" dirty="0" err="1" smtClean="0">
                <a:latin typeface="Calibri" panose="020F0502020204030204" pitchFamily="34" charset="0"/>
              </a:rPr>
              <a:t>Deposit</a:t>
            </a:r>
            <a:endParaRPr lang="tr-TR" sz="1400" dirty="0" smtClean="0">
              <a:latin typeface="Calibri" panose="020F0502020204030204" pitchFamily="34" charset="0"/>
            </a:endParaRPr>
          </a:p>
          <a:p>
            <a:r>
              <a:rPr lang="tr-TR" sz="1400" dirty="0" smtClean="0">
                <a:latin typeface="Calibri" panose="020F0502020204030204" pitchFamily="34" charset="0"/>
              </a:rPr>
              <a:t>B: </a:t>
            </a:r>
            <a:r>
              <a:rPr lang="tr-TR" sz="1400" dirty="0" err="1" smtClean="0">
                <a:latin typeface="Calibri" panose="020F0502020204030204" pitchFamily="34" charset="0"/>
              </a:rPr>
              <a:t>Bonds</a:t>
            </a:r>
            <a:endParaRPr lang="tr-TR" sz="1400" dirty="0" smtClean="0">
              <a:latin typeface="Calibri" panose="020F0502020204030204" pitchFamily="34" charset="0"/>
            </a:endParaRPr>
          </a:p>
          <a:p>
            <a:r>
              <a:rPr lang="tr-TR" sz="1400" dirty="0" smtClean="0">
                <a:latin typeface="Calibri" panose="020F0502020204030204" pitchFamily="34" charset="0"/>
              </a:rPr>
              <a:t>R: Repo/</a:t>
            </a:r>
            <a:r>
              <a:rPr lang="tr-TR" sz="1400" dirty="0" err="1" smtClean="0">
                <a:latin typeface="Calibri" panose="020F0502020204030204" pitchFamily="34" charset="0"/>
              </a:rPr>
              <a:t>Reverse</a:t>
            </a:r>
            <a:r>
              <a:rPr lang="tr-TR" sz="1400" dirty="0" smtClean="0">
                <a:latin typeface="Calibri" panose="020F0502020204030204" pitchFamily="34" charset="0"/>
              </a:rPr>
              <a:t> Repo</a:t>
            </a:r>
          </a:p>
          <a:p>
            <a:r>
              <a:rPr lang="tr-TR" sz="1400" dirty="0" smtClean="0">
                <a:latin typeface="Calibri" panose="020F0502020204030204" pitchFamily="34" charset="0"/>
              </a:rPr>
              <a:t>OPB: </a:t>
            </a:r>
            <a:r>
              <a:rPr lang="tr-TR" sz="1400" dirty="0" err="1" smtClean="0">
                <a:latin typeface="Calibri" panose="020F0502020204030204" pitchFamily="34" charset="0"/>
              </a:rPr>
              <a:t>Other</a:t>
            </a:r>
            <a:r>
              <a:rPr lang="tr-TR" sz="1400" dirty="0" smtClean="0">
                <a:latin typeface="Calibri" panose="020F0502020204030204" pitchFamily="34" charset="0"/>
              </a:rPr>
              <a:t> </a:t>
            </a:r>
            <a:r>
              <a:rPr lang="tr-TR" sz="1400" dirty="0" err="1" smtClean="0">
                <a:latin typeface="Calibri" panose="020F0502020204030204" pitchFamily="34" charset="0"/>
              </a:rPr>
              <a:t>Public</a:t>
            </a:r>
            <a:r>
              <a:rPr lang="tr-TR" sz="1400" dirty="0" smtClean="0">
                <a:latin typeface="Calibri" panose="020F0502020204030204" pitchFamily="34" charset="0"/>
              </a:rPr>
              <a:t> </a:t>
            </a:r>
            <a:r>
              <a:rPr lang="tr-TR" sz="1400" dirty="0" err="1" smtClean="0">
                <a:latin typeface="Calibri" panose="020F0502020204030204" pitchFamily="34" charset="0"/>
              </a:rPr>
              <a:t>Banks</a:t>
            </a:r>
            <a:endParaRPr lang="tr-TR" sz="1400" dirty="0" smtClean="0">
              <a:latin typeface="Calibri" panose="020F0502020204030204" pitchFamily="34" charset="0"/>
            </a:endParaRPr>
          </a:p>
          <a:p>
            <a:endParaRPr lang="tr-TR" sz="1400" dirty="0" smtClean="0">
              <a:latin typeface="Calibri" panose="020F0502020204030204" pitchFamily="34" charset="0"/>
            </a:endParaRPr>
          </a:p>
          <a:p>
            <a:endParaRPr lang="tr-TR" sz="1400" dirty="0">
              <a:latin typeface="Calibri" panose="020F0502020204030204" pitchFamily="34" charset="0"/>
            </a:endParaRPr>
          </a:p>
        </p:txBody>
      </p:sp>
    </p:spTree>
    <p:extLst>
      <p:ext uri="{BB962C8B-B14F-4D97-AF65-F5344CB8AC3E}">
        <p14:creationId xmlns:p14="http://schemas.microsoft.com/office/powerpoint/2010/main" val="2646848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Arc 2"/>
          <p:cNvSpPr>
            <a:spLocks/>
          </p:cNvSpPr>
          <p:nvPr/>
        </p:nvSpPr>
        <p:spPr bwMode="gray">
          <a:xfrm rot="692470">
            <a:off x="3883025" y="2387600"/>
            <a:ext cx="1382713" cy="1074738"/>
          </a:xfrm>
          <a:custGeom>
            <a:avLst/>
            <a:gdLst>
              <a:gd name="G0" fmla="+- 6155 0 0"/>
              <a:gd name="G1" fmla="+- 21600 0 0"/>
              <a:gd name="G2" fmla="+- 21600 0 0"/>
              <a:gd name="T0" fmla="*/ 0 w 12831"/>
              <a:gd name="T1" fmla="*/ 896 h 21600"/>
              <a:gd name="T2" fmla="*/ 12831 w 12831"/>
              <a:gd name="T3" fmla="*/ 1058 h 21600"/>
              <a:gd name="T4" fmla="*/ 6155 w 12831"/>
              <a:gd name="T5" fmla="*/ 21600 h 21600"/>
            </a:gdLst>
            <a:ahLst/>
            <a:cxnLst>
              <a:cxn ang="0">
                <a:pos x="T0" y="T1"/>
              </a:cxn>
              <a:cxn ang="0">
                <a:pos x="T2" y="T3"/>
              </a:cxn>
              <a:cxn ang="0">
                <a:pos x="T4" y="T5"/>
              </a:cxn>
            </a:cxnLst>
            <a:rect l="0" t="0" r="r" b="b"/>
            <a:pathLst>
              <a:path w="12831" h="21600" fill="none" extrusionOk="0">
                <a:moveTo>
                  <a:pt x="-1" y="895"/>
                </a:moveTo>
                <a:cubicBezTo>
                  <a:pt x="1997" y="301"/>
                  <a:pt x="4070" y="-1"/>
                  <a:pt x="6155" y="0"/>
                </a:cubicBezTo>
                <a:cubicBezTo>
                  <a:pt x="8422" y="0"/>
                  <a:pt x="10675" y="356"/>
                  <a:pt x="12831" y="1057"/>
                </a:cubicBezTo>
              </a:path>
              <a:path w="12831" h="21600" stroke="0" extrusionOk="0">
                <a:moveTo>
                  <a:pt x="-1" y="895"/>
                </a:moveTo>
                <a:cubicBezTo>
                  <a:pt x="1997" y="301"/>
                  <a:pt x="4070" y="-1"/>
                  <a:pt x="6155" y="0"/>
                </a:cubicBezTo>
                <a:cubicBezTo>
                  <a:pt x="8422" y="0"/>
                  <a:pt x="10675" y="356"/>
                  <a:pt x="12831" y="1057"/>
                </a:cubicBezTo>
                <a:lnTo>
                  <a:pt x="6155" y="21600"/>
                </a:lnTo>
                <a:close/>
              </a:path>
            </a:pathLst>
          </a:custGeom>
          <a:noFill/>
          <a:ln w="9525">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grpSp>
        <p:nvGrpSpPr>
          <p:cNvPr id="68611" name="Group 3"/>
          <p:cNvGrpSpPr>
            <a:grpSpLocks/>
          </p:cNvGrpSpPr>
          <p:nvPr/>
        </p:nvGrpSpPr>
        <p:grpSpPr bwMode="auto">
          <a:xfrm>
            <a:off x="2749550" y="5638800"/>
            <a:ext cx="3581400" cy="914400"/>
            <a:chOff x="2309" y="1872"/>
            <a:chExt cx="1915" cy="749"/>
          </a:xfrm>
        </p:grpSpPr>
        <p:pic>
          <p:nvPicPr>
            <p:cNvPr id="68612" name="Picture 4" descr="shadow_1_m"/>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gray">
            <a:xfrm>
              <a:off x="2309" y="2352"/>
              <a:ext cx="1915" cy="269"/>
            </a:xfrm>
            <a:prstGeom prst="rect">
              <a:avLst/>
            </a:prstGeom>
            <a:noFill/>
            <a:extLst>
              <a:ext uri="{909E8E84-426E-40DD-AFC4-6F175D3DCCD1}">
                <a14:hiddenFill xmlns:a14="http://schemas.microsoft.com/office/drawing/2010/main">
                  <a:solidFill>
                    <a:srgbClr val="FFFFFF"/>
                  </a:solidFill>
                </a14:hiddenFill>
              </a:ext>
            </a:extLst>
          </p:spPr>
        </p:pic>
        <p:grpSp>
          <p:nvGrpSpPr>
            <p:cNvPr id="68613" name="Group 5"/>
            <p:cNvGrpSpPr>
              <a:grpSpLocks/>
            </p:cNvGrpSpPr>
            <p:nvPr/>
          </p:nvGrpSpPr>
          <p:grpSpPr bwMode="auto">
            <a:xfrm>
              <a:off x="2310" y="1872"/>
              <a:ext cx="1901" cy="645"/>
              <a:chOff x="2310" y="1872"/>
              <a:chExt cx="1901" cy="645"/>
            </a:xfrm>
          </p:grpSpPr>
          <p:sp>
            <p:nvSpPr>
              <p:cNvPr id="68614" name="Oval 6"/>
              <p:cNvSpPr>
                <a:spLocks noChangeArrowheads="1"/>
              </p:cNvSpPr>
              <p:nvPr/>
            </p:nvSpPr>
            <p:spPr bwMode="gray">
              <a:xfrm>
                <a:off x="2316" y="1872"/>
                <a:ext cx="1895" cy="645"/>
              </a:xfrm>
              <a:prstGeom prst="ellipse">
                <a:avLst/>
              </a:prstGeom>
              <a:gradFill rotWithShape="1">
                <a:gsLst>
                  <a:gs pos="0">
                    <a:srgbClr val="C0C0C0">
                      <a:gamma/>
                      <a:shade val="63529"/>
                      <a:invGamma/>
                    </a:srgbClr>
                  </a:gs>
                  <a:gs pos="50000">
                    <a:srgbClr val="C0C0C0"/>
                  </a:gs>
                  <a:gs pos="100000">
                    <a:srgbClr val="C0C0C0">
                      <a:gamma/>
                      <a:shade val="63529"/>
                      <a:invGamma/>
                    </a:srgbClr>
                  </a:gs>
                </a:gsLst>
                <a:lin ang="0" scaled="1"/>
              </a:gradFill>
              <a:ln>
                <a:noFill/>
              </a:ln>
              <a:effectLst/>
              <a:extLst>
                <a:ext uri="{91240B29-F687-4F45-9708-019B960494DF}">
                  <a14:hiddenLine xmlns:a14="http://schemas.microsoft.com/office/drawing/2010/main" w="9525" algn="ctr">
                    <a:solidFill>
                      <a:srgbClr val="FFFFFF">
                        <a:alpha val="50000"/>
                      </a:srgbClr>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sp>
            <p:nvSpPr>
              <p:cNvPr id="68615" name="Oval 7"/>
              <p:cNvSpPr>
                <a:spLocks noChangeArrowheads="1"/>
              </p:cNvSpPr>
              <p:nvPr/>
            </p:nvSpPr>
            <p:spPr bwMode="gray">
              <a:xfrm>
                <a:off x="2310" y="1872"/>
                <a:ext cx="1901" cy="555"/>
              </a:xfrm>
              <a:prstGeom prst="ellipse">
                <a:avLst/>
              </a:prstGeom>
              <a:gradFill rotWithShape="1">
                <a:gsLst>
                  <a:gs pos="0">
                    <a:srgbClr val="C0C0C0"/>
                  </a:gs>
                  <a:gs pos="100000">
                    <a:srgbClr val="C0C0C0">
                      <a:gamma/>
                      <a:tint val="33725"/>
                      <a:invGamma/>
                    </a:srgbClr>
                  </a:gs>
                </a:gsLst>
                <a:lin ang="5400000" scaled="1"/>
              </a:gradFill>
              <a:ln w="9525" algn="ctr">
                <a:solidFill>
                  <a:srgbClr val="FFFFFF">
                    <a:alpha val="5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grpSp>
      </p:grpSp>
      <p:grpSp>
        <p:nvGrpSpPr>
          <p:cNvPr id="68629" name="Group 21"/>
          <p:cNvGrpSpPr>
            <a:grpSpLocks/>
          </p:cNvGrpSpPr>
          <p:nvPr/>
        </p:nvGrpSpPr>
        <p:grpSpPr bwMode="auto">
          <a:xfrm>
            <a:off x="1844675" y="2144713"/>
            <a:ext cx="984250" cy="952500"/>
            <a:chOff x="887" y="2040"/>
            <a:chExt cx="433" cy="422"/>
          </a:xfrm>
        </p:grpSpPr>
        <p:pic>
          <p:nvPicPr>
            <p:cNvPr id="68630" name="Picture 22" descr="circuler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87" y="2040"/>
              <a:ext cx="430" cy="420"/>
            </a:xfrm>
            <a:prstGeom prst="rect">
              <a:avLst/>
            </a:prstGeom>
            <a:noFill/>
            <a:extLst>
              <a:ext uri="{909E8E84-426E-40DD-AFC4-6F175D3DCCD1}">
                <a14:hiddenFill xmlns:a14="http://schemas.microsoft.com/office/drawing/2010/main">
                  <a:solidFill>
                    <a:srgbClr val="FFFFFF"/>
                  </a:solidFill>
                </a14:hiddenFill>
              </a:ext>
            </a:extLst>
          </p:spPr>
        </p:pic>
        <p:sp>
          <p:nvSpPr>
            <p:cNvPr id="68631" name="Oval 23"/>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pic>
          <p:nvPicPr>
            <p:cNvPr id="68632" name="Picture 24" descr="Picture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930" y="2044"/>
              <a:ext cx="345" cy="149"/>
            </a:xfrm>
            <a:prstGeom prst="rect">
              <a:avLst/>
            </a:prstGeom>
            <a:noFill/>
            <a:extLst>
              <a:ext uri="{909E8E84-426E-40DD-AFC4-6F175D3DCCD1}">
                <a14:hiddenFill xmlns:a14="http://schemas.microsoft.com/office/drawing/2010/main">
                  <a:solidFill>
                    <a:srgbClr val="FFFFFF"/>
                  </a:solidFill>
                </a14:hiddenFill>
              </a:ext>
            </a:extLst>
          </p:spPr>
        </p:pic>
      </p:grpSp>
      <p:sp>
        <p:nvSpPr>
          <p:cNvPr id="68645" name="Arc 37"/>
          <p:cNvSpPr>
            <a:spLocks/>
          </p:cNvSpPr>
          <p:nvPr/>
        </p:nvSpPr>
        <p:spPr bwMode="gray">
          <a:xfrm rot="692470">
            <a:off x="4514850" y="2716213"/>
            <a:ext cx="1951038" cy="933450"/>
          </a:xfrm>
          <a:custGeom>
            <a:avLst/>
            <a:gdLst>
              <a:gd name="G0" fmla="+- 0 0 0"/>
              <a:gd name="G1" fmla="+- 18769 0 0"/>
              <a:gd name="G2" fmla="+- 21600 0 0"/>
              <a:gd name="T0" fmla="*/ 10691 w 18088"/>
              <a:gd name="T1" fmla="*/ 0 h 18769"/>
              <a:gd name="T2" fmla="*/ 18088 w 18088"/>
              <a:gd name="T3" fmla="*/ 6964 h 18769"/>
              <a:gd name="T4" fmla="*/ 0 w 18088"/>
              <a:gd name="T5" fmla="*/ 18769 h 18769"/>
            </a:gdLst>
            <a:ahLst/>
            <a:cxnLst>
              <a:cxn ang="0">
                <a:pos x="T0" y="T1"/>
              </a:cxn>
              <a:cxn ang="0">
                <a:pos x="T2" y="T3"/>
              </a:cxn>
              <a:cxn ang="0">
                <a:pos x="T4" y="T5"/>
              </a:cxn>
            </a:cxnLst>
            <a:rect l="0" t="0" r="r" b="b"/>
            <a:pathLst>
              <a:path w="18088" h="18769" fill="none" extrusionOk="0">
                <a:moveTo>
                  <a:pt x="10690" y="0"/>
                </a:moveTo>
                <a:cubicBezTo>
                  <a:pt x="13675" y="1700"/>
                  <a:pt x="16211" y="4087"/>
                  <a:pt x="18088" y="6963"/>
                </a:cubicBezTo>
              </a:path>
              <a:path w="18088" h="18769" stroke="0" extrusionOk="0">
                <a:moveTo>
                  <a:pt x="10690" y="0"/>
                </a:moveTo>
                <a:cubicBezTo>
                  <a:pt x="13675" y="1700"/>
                  <a:pt x="16211" y="4087"/>
                  <a:pt x="18088" y="6963"/>
                </a:cubicBezTo>
                <a:lnTo>
                  <a:pt x="0" y="18769"/>
                </a:lnTo>
                <a:close/>
              </a:path>
            </a:pathLst>
          </a:custGeom>
          <a:noFill/>
          <a:ln w="12700">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sp>
        <p:nvSpPr>
          <p:cNvPr id="68646" name="Arc 38"/>
          <p:cNvSpPr>
            <a:spLocks/>
          </p:cNvSpPr>
          <p:nvPr/>
        </p:nvSpPr>
        <p:spPr bwMode="gray">
          <a:xfrm rot="692470">
            <a:off x="4549625" y="3671102"/>
            <a:ext cx="2328862" cy="657225"/>
          </a:xfrm>
          <a:custGeom>
            <a:avLst/>
            <a:gdLst>
              <a:gd name="G0" fmla="+- 0 0 0"/>
              <a:gd name="G1" fmla="+- 1042 0 0"/>
              <a:gd name="G2" fmla="+- 21600 0 0"/>
              <a:gd name="T0" fmla="*/ 21575 w 21600"/>
              <a:gd name="T1" fmla="*/ 0 h 13223"/>
              <a:gd name="T2" fmla="*/ 17837 w 21600"/>
              <a:gd name="T3" fmla="*/ 13223 h 13223"/>
              <a:gd name="T4" fmla="*/ 0 w 21600"/>
              <a:gd name="T5" fmla="*/ 1042 h 13223"/>
            </a:gdLst>
            <a:ahLst/>
            <a:cxnLst>
              <a:cxn ang="0">
                <a:pos x="T0" y="T1"/>
              </a:cxn>
              <a:cxn ang="0">
                <a:pos x="T2" y="T3"/>
              </a:cxn>
              <a:cxn ang="0">
                <a:pos x="T4" y="T5"/>
              </a:cxn>
            </a:cxnLst>
            <a:rect l="0" t="0" r="r" b="b"/>
            <a:pathLst>
              <a:path w="21600" h="13223" fill="none" extrusionOk="0">
                <a:moveTo>
                  <a:pt x="21574" y="0"/>
                </a:moveTo>
                <a:cubicBezTo>
                  <a:pt x="21591" y="347"/>
                  <a:pt x="21600" y="694"/>
                  <a:pt x="21600" y="1042"/>
                </a:cubicBezTo>
                <a:cubicBezTo>
                  <a:pt x="21600" y="5388"/>
                  <a:pt x="20288" y="9633"/>
                  <a:pt x="17837" y="13223"/>
                </a:cubicBezTo>
              </a:path>
              <a:path w="21600" h="13223" stroke="0" extrusionOk="0">
                <a:moveTo>
                  <a:pt x="21574" y="0"/>
                </a:moveTo>
                <a:cubicBezTo>
                  <a:pt x="21591" y="347"/>
                  <a:pt x="21600" y="694"/>
                  <a:pt x="21600" y="1042"/>
                </a:cubicBezTo>
                <a:cubicBezTo>
                  <a:pt x="21600" y="5388"/>
                  <a:pt x="20288" y="9633"/>
                  <a:pt x="17837" y="13223"/>
                </a:cubicBezTo>
                <a:lnTo>
                  <a:pt x="0" y="1042"/>
                </a:lnTo>
                <a:close/>
              </a:path>
            </a:pathLst>
          </a:custGeom>
          <a:noFill/>
          <a:ln w="12700">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sp>
        <p:nvSpPr>
          <p:cNvPr id="68647" name="Arc 39"/>
          <p:cNvSpPr>
            <a:spLocks/>
          </p:cNvSpPr>
          <p:nvPr/>
        </p:nvSpPr>
        <p:spPr bwMode="gray">
          <a:xfrm rot="692470">
            <a:off x="3940026" y="3614912"/>
            <a:ext cx="1309687" cy="1047750"/>
          </a:xfrm>
          <a:custGeom>
            <a:avLst/>
            <a:gdLst>
              <a:gd name="G0" fmla="+- 0 0 0"/>
              <a:gd name="G1" fmla="+- 0 0 0"/>
              <a:gd name="G2" fmla="+- 21600 0 0"/>
              <a:gd name="T0" fmla="*/ 12127 w 12127"/>
              <a:gd name="T1" fmla="*/ 17875 h 21079"/>
              <a:gd name="T2" fmla="*/ 4714 w 12127"/>
              <a:gd name="T3" fmla="*/ 21079 h 21079"/>
              <a:gd name="T4" fmla="*/ 0 w 12127"/>
              <a:gd name="T5" fmla="*/ 0 h 21079"/>
            </a:gdLst>
            <a:ahLst/>
            <a:cxnLst>
              <a:cxn ang="0">
                <a:pos x="T0" y="T1"/>
              </a:cxn>
              <a:cxn ang="0">
                <a:pos x="T2" y="T3"/>
              </a:cxn>
              <a:cxn ang="0">
                <a:pos x="T4" y="T5"/>
              </a:cxn>
            </a:cxnLst>
            <a:rect l="0" t="0" r="r" b="b"/>
            <a:pathLst>
              <a:path w="12127" h="21079" fill="none" extrusionOk="0">
                <a:moveTo>
                  <a:pt x="12126" y="17874"/>
                </a:moveTo>
                <a:cubicBezTo>
                  <a:pt x="9879" y="19399"/>
                  <a:pt x="7364" y="20486"/>
                  <a:pt x="4714" y="21079"/>
                </a:cubicBezTo>
              </a:path>
              <a:path w="12127" h="21079" stroke="0" extrusionOk="0">
                <a:moveTo>
                  <a:pt x="12126" y="17874"/>
                </a:moveTo>
                <a:cubicBezTo>
                  <a:pt x="9879" y="19399"/>
                  <a:pt x="7364" y="20486"/>
                  <a:pt x="4714" y="21079"/>
                </a:cubicBezTo>
                <a:lnTo>
                  <a:pt x="0" y="0"/>
                </a:lnTo>
                <a:close/>
              </a:path>
            </a:pathLst>
          </a:custGeom>
          <a:noFill/>
          <a:ln w="12700">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sp>
        <p:nvSpPr>
          <p:cNvPr id="68648" name="Arc 40"/>
          <p:cNvSpPr>
            <a:spLocks/>
          </p:cNvSpPr>
          <p:nvPr/>
        </p:nvSpPr>
        <p:spPr bwMode="gray">
          <a:xfrm rot="692470">
            <a:off x="2859088" y="3252788"/>
            <a:ext cx="1503362" cy="1009650"/>
          </a:xfrm>
          <a:custGeom>
            <a:avLst/>
            <a:gdLst>
              <a:gd name="G0" fmla="+- 13927 0 0"/>
              <a:gd name="G1" fmla="+- 0 0 0"/>
              <a:gd name="G2" fmla="+- 21600 0 0"/>
              <a:gd name="T0" fmla="*/ 6735 w 13927"/>
              <a:gd name="T1" fmla="*/ 20367 h 20367"/>
              <a:gd name="T2" fmla="*/ 0 w 13927"/>
              <a:gd name="T3" fmla="*/ 16511 h 20367"/>
              <a:gd name="T4" fmla="*/ 13927 w 13927"/>
              <a:gd name="T5" fmla="*/ 0 h 20367"/>
            </a:gdLst>
            <a:ahLst/>
            <a:cxnLst>
              <a:cxn ang="0">
                <a:pos x="T0" y="T1"/>
              </a:cxn>
              <a:cxn ang="0">
                <a:pos x="T2" y="T3"/>
              </a:cxn>
              <a:cxn ang="0">
                <a:pos x="T4" y="T5"/>
              </a:cxn>
            </a:cxnLst>
            <a:rect l="0" t="0" r="r" b="b"/>
            <a:pathLst>
              <a:path w="13927" h="20367" fill="none" extrusionOk="0">
                <a:moveTo>
                  <a:pt x="6734" y="20367"/>
                </a:moveTo>
                <a:cubicBezTo>
                  <a:pt x="4275" y="19499"/>
                  <a:pt x="1993" y="18192"/>
                  <a:pt x="0" y="16510"/>
                </a:cubicBezTo>
              </a:path>
              <a:path w="13927" h="20367" stroke="0" extrusionOk="0">
                <a:moveTo>
                  <a:pt x="6734" y="20367"/>
                </a:moveTo>
                <a:cubicBezTo>
                  <a:pt x="4275" y="19499"/>
                  <a:pt x="1993" y="18192"/>
                  <a:pt x="0" y="16510"/>
                </a:cubicBezTo>
                <a:lnTo>
                  <a:pt x="13927" y="0"/>
                </a:lnTo>
                <a:close/>
              </a:path>
            </a:pathLst>
          </a:custGeom>
          <a:noFill/>
          <a:ln w="12700">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sp>
        <p:nvSpPr>
          <p:cNvPr id="68649" name="Arc 41"/>
          <p:cNvSpPr>
            <a:spLocks/>
          </p:cNvSpPr>
          <p:nvPr/>
        </p:nvSpPr>
        <p:spPr bwMode="gray">
          <a:xfrm rot="692470">
            <a:off x="2060575" y="3051175"/>
            <a:ext cx="2332038" cy="604838"/>
          </a:xfrm>
          <a:custGeom>
            <a:avLst/>
            <a:gdLst>
              <a:gd name="G0" fmla="+- 21600 0 0"/>
              <a:gd name="G1" fmla="+- 2426 0 0"/>
              <a:gd name="G2" fmla="+- 21600 0 0"/>
              <a:gd name="T0" fmla="*/ 2337 w 21600"/>
              <a:gd name="T1" fmla="*/ 12198 h 12198"/>
              <a:gd name="T2" fmla="*/ 137 w 21600"/>
              <a:gd name="T3" fmla="*/ 0 h 12198"/>
              <a:gd name="T4" fmla="*/ 21600 w 21600"/>
              <a:gd name="T5" fmla="*/ 2426 h 12198"/>
            </a:gdLst>
            <a:ahLst/>
            <a:cxnLst>
              <a:cxn ang="0">
                <a:pos x="T0" y="T1"/>
              </a:cxn>
              <a:cxn ang="0">
                <a:pos x="T2" y="T3"/>
              </a:cxn>
              <a:cxn ang="0">
                <a:pos x="T4" y="T5"/>
              </a:cxn>
            </a:cxnLst>
            <a:rect l="0" t="0" r="r" b="b"/>
            <a:pathLst>
              <a:path w="21600" h="12198" fill="none" extrusionOk="0">
                <a:moveTo>
                  <a:pt x="2336" y="12198"/>
                </a:moveTo>
                <a:cubicBezTo>
                  <a:pt x="800" y="9169"/>
                  <a:pt x="0" y="5821"/>
                  <a:pt x="0" y="2426"/>
                </a:cubicBezTo>
                <a:cubicBezTo>
                  <a:pt x="-1" y="1615"/>
                  <a:pt x="45" y="805"/>
                  <a:pt x="136" y="-1"/>
                </a:cubicBezTo>
              </a:path>
              <a:path w="21600" h="12198" stroke="0" extrusionOk="0">
                <a:moveTo>
                  <a:pt x="2336" y="12198"/>
                </a:moveTo>
                <a:cubicBezTo>
                  <a:pt x="800" y="9169"/>
                  <a:pt x="0" y="5821"/>
                  <a:pt x="0" y="2426"/>
                </a:cubicBezTo>
                <a:cubicBezTo>
                  <a:pt x="-1" y="1615"/>
                  <a:pt x="45" y="805"/>
                  <a:pt x="136" y="-1"/>
                </a:cubicBezTo>
                <a:lnTo>
                  <a:pt x="21600" y="2426"/>
                </a:lnTo>
                <a:close/>
              </a:path>
            </a:pathLst>
          </a:custGeom>
          <a:noFill/>
          <a:ln w="12700">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sp>
        <p:nvSpPr>
          <p:cNvPr id="68650" name="Arc 42"/>
          <p:cNvSpPr>
            <a:spLocks/>
          </p:cNvSpPr>
          <p:nvPr/>
        </p:nvSpPr>
        <p:spPr bwMode="gray">
          <a:xfrm rot="692470">
            <a:off x="2714625" y="2332038"/>
            <a:ext cx="1808163" cy="903287"/>
          </a:xfrm>
          <a:custGeom>
            <a:avLst/>
            <a:gdLst>
              <a:gd name="G0" fmla="+- 16756 0 0"/>
              <a:gd name="G1" fmla="+- 18207 0 0"/>
              <a:gd name="G2" fmla="+- 21600 0 0"/>
              <a:gd name="T0" fmla="*/ 0 w 16756"/>
              <a:gd name="T1" fmla="*/ 4577 h 18207"/>
              <a:gd name="T2" fmla="*/ 5134 w 16756"/>
              <a:gd name="T3" fmla="*/ 0 h 18207"/>
              <a:gd name="T4" fmla="*/ 16756 w 16756"/>
              <a:gd name="T5" fmla="*/ 18207 h 18207"/>
            </a:gdLst>
            <a:ahLst/>
            <a:cxnLst>
              <a:cxn ang="0">
                <a:pos x="T0" y="T1"/>
              </a:cxn>
              <a:cxn ang="0">
                <a:pos x="T2" y="T3"/>
              </a:cxn>
              <a:cxn ang="0">
                <a:pos x="T4" y="T5"/>
              </a:cxn>
            </a:cxnLst>
            <a:rect l="0" t="0" r="r" b="b"/>
            <a:pathLst>
              <a:path w="16756" h="18207" fill="none" extrusionOk="0">
                <a:moveTo>
                  <a:pt x="-1" y="4576"/>
                </a:moveTo>
                <a:cubicBezTo>
                  <a:pt x="1455" y="2786"/>
                  <a:pt x="3189" y="1241"/>
                  <a:pt x="5134" y="0"/>
                </a:cubicBezTo>
              </a:path>
              <a:path w="16756" h="18207" stroke="0" extrusionOk="0">
                <a:moveTo>
                  <a:pt x="-1" y="4576"/>
                </a:moveTo>
                <a:cubicBezTo>
                  <a:pt x="1455" y="2786"/>
                  <a:pt x="3189" y="1241"/>
                  <a:pt x="5134" y="0"/>
                </a:cubicBezTo>
                <a:lnTo>
                  <a:pt x="16756" y="18207"/>
                </a:lnTo>
                <a:close/>
              </a:path>
            </a:pathLst>
          </a:custGeom>
          <a:noFill/>
          <a:ln w="12700">
            <a:solidFill>
              <a:schemeClr val="tx1"/>
            </a:solidFill>
            <a:prstDash val="sysDot"/>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sp>
        <p:nvSpPr>
          <p:cNvPr id="68655" name="AutoShape 47"/>
          <p:cNvSpPr>
            <a:spLocks/>
          </p:cNvSpPr>
          <p:nvPr/>
        </p:nvSpPr>
        <p:spPr bwMode="black">
          <a:xfrm>
            <a:off x="5487752" y="5290344"/>
            <a:ext cx="2371725" cy="544512"/>
          </a:xfrm>
          <a:prstGeom prst="accentCallout2">
            <a:avLst>
              <a:gd name="adj1" fmla="val 20991"/>
              <a:gd name="adj2" fmla="val -3213"/>
              <a:gd name="adj3" fmla="val 20991"/>
              <a:gd name="adj4" fmla="val -13051"/>
              <a:gd name="adj5" fmla="val -43662"/>
              <a:gd name="adj6" fmla="val -4851"/>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lnSpc>
                <a:spcPct val="90000"/>
              </a:lnSpc>
            </a:pPr>
            <a:r>
              <a:rPr lang="tr-TR" altLang="tr-TR" sz="1600" b="1" i="0" dirty="0" err="1" smtClean="0">
                <a:solidFill>
                  <a:schemeClr val="accent1"/>
                </a:solidFill>
                <a:latin typeface="Calibri" panose="020F0502020204030204" pitchFamily="34" charset="0"/>
                <a:cs typeface="Arial" charset="0"/>
              </a:rPr>
              <a:t>Treasury</a:t>
            </a:r>
            <a:endParaRPr lang="en-US" altLang="tr-TR" sz="1200" b="1" i="0" dirty="0">
              <a:solidFill>
                <a:schemeClr val="accent1"/>
              </a:solidFill>
              <a:latin typeface="Calibri" panose="020F0502020204030204" pitchFamily="34" charset="0"/>
              <a:cs typeface="Arial" charset="0"/>
            </a:endParaRPr>
          </a:p>
        </p:txBody>
      </p:sp>
      <p:sp>
        <p:nvSpPr>
          <p:cNvPr id="68657" name="Rectangle 49"/>
          <p:cNvSpPr>
            <a:spLocks noGrp="1" noChangeArrowheads="1"/>
          </p:cNvSpPr>
          <p:nvPr>
            <p:ph type="title"/>
          </p:nvPr>
        </p:nvSpPr>
        <p:spPr/>
        <p:txBody>
          <a:bodyPr/>
          <a:lstStyle/>
          <a:p>
            <a:r>
              <a:rPr lang="tr-TR" altLang="tr-TR" sz="3200" dirty="0" err="1" smtClean="0">
                <a:latin typeface="Calibri" panose="020F0502020204030204" pitchFamily="34" charset="0"/>
              </a:rPr>
              <a:t>Public</a:t>
            </a:r>
            <a:r>
              <a:rPr lang="tr-TR" altLang="tr-TR" sz="3200" dirty="0" smtClean="0">
                <a:latin typeface="Calibri" panose="020F0502020204030204" pitchFamily="34" charset="0"/>
              </a:rPr>
              <a:t> Financial Management </a:t>
            </a:r>
            <a:r>
              <a:rPr lang="tr-TR" altLang="tr-TR" sz="3200" dirty="0" err="1" smtClean="0">
                <a:latin typeface="Calibri" panose="020F0502020204030204" pitchFamily="34" charset="0"/>
              </a:rPr>
              <a:t>Cycle</a:t>
            </a:r>
            <a:endParaRPr lang="en-US" altLang="tr-TR" sz="3200" dirty="0" smtClean="0">
              <a:latin typeface="Calibri" panose="020F0502020204030204" pitchFamily="34" charset="0"/>
            </a:endParaRPr>
          </a:p>
        </p:txBody>
      </p:sp>
      <p:grpSp>
        <p:nvGrpSpPr>
          <p:cNvPr id="54" name="Group 21"/>
          <p:cNvGrpSpPr>
            <a:grpSpLocks/>
          </p:cNvGrpSpPr>
          <p:nvPr/>
        </p:nvGrpSpPr>
        <p:grpSpPr bwMode="auto">
          <a:xfrm>
            <a:off x="3400335" y="1802655"/>
            <a:ext cx="984250" cy="952500"/>
            <a:chOff x="887" y="2040"/>
            <a:chExt cx="433" cy="422"/>
          </a:xfrm>
        </p:grpSpPr>
        <p:pic>
          <p:nvPicPr>
            <p:cNvPr id="55" name="Picture 22" descr="circuler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87" y="2040"/>
              <a:ext cx="430" cy="420"/>
            </a:xfrm>
            <a:prstGeom prst="rect">
              <a:avLst/>
            </a:prstGeom>
            <a:noFill/>
            <a:extLst>
              <a:ext uri="{909E8E84-426E-40DD-AFC4-6F175D3DCCD1}">
                <a14:hiddenFill xmlns:a14="http://schemas.microsoft.com/office/drawing/2010/main">
                  <a:solidFill>
                    <a:srgbClr val="FFFFFF"/>
                  </a:solidFill>
                </a14:hiddenFill>
              </a:ext>
            </a:extLst>
          </p:spPr>
        </p:pic>
        <p:sp>
          <p:nvSpPr>
            <p:cNvPr id="56" name="Oval 23"/>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dirty="0">
                <a:latin typeface="Calibri" panose="020F0502020204030204" pitchFamily="34" charset="0"/>
              </a:endParaRPr>
            </a:p>
          </p:txBody>
        </p:sp>
        <p:pic>
          <p:nvPicPr>
            <p:cNvPr id="57" name="Picture 24" descr="Picture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930" y="2044"/>
              <a:ext cx="345" cy="14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8" name="Group 21"/>
          <p:cNvGrpSpPr>
            <a:grpSpLocks/>
          </p:cNvGrpSpPr>
          <p:nvPr/>
        </p:nvGrpSpPr>
        <p:grpSpPr bwMode="auto">
          <a:xfrm>
            <a:off x="5141080" y="2170446"/>
            <a:ext cx="984250" cy="952500"/>
            <a:chOff x="887" y="2040"/>
            <a:chExt cx="433" cy="422"/>
          </a:xfrm>
        </p:grpSpPr>
        <p:pic>
          <p:nvPicPr>
            <p:cNvPr id="59" name="Picture 22" descr="circuler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87" y="2040"/>
              <a:ext cx="430" cy="420"/>
            </a:xfrm>
            <a:prstGeom prst="rect">
              <a:avLst/>
            </a:prstGeom>
            <a:noFill/>
            <a:extLst>
              <a:ext uri="{909E8E84-426E-40DD-AFC4-6F175D3DCCD1}">
                <a14:hiddenFill xmlns:a14="http://schemas.microsoft.com/office/drawing/2010/main">
                  <a:solidFill>
                    <a:srgbClr val="FFFFFF"/>
                  </a:solidFill>
                </a14:hiddenFill>
              </a:ext>
            </a:extLst>
          </p:spPr>
        </p:pic>
        <p:sp>
          <p:nvSpPr>
            <p:cNvPr id="60" name="Oval 23"/>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pic>
          <p:nvPicPr>
            <p:cNvPr id="61" name="Picture 24" descr="Picture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930" y="2044"/>
              <a:ext cx="345" cy="14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2" name="Group 21"/>
          <p:cNvGrpSpPr>
            <a:grpSpLocks/>
          </p:cNvGrpSpPr>
          <p:nvPr/>
        </p:nvGrpSpPr>
        <p:grpSpPr bwMode="auto">
          <a:xfrm>
            <a:off x="3429468" y="3961606"/>
            <a:ext cx="984250" cy="952500"/>
            <a:chOff x="887" y="2040"/>
            <a:chExt cx="433" cy="422"/>
          </a:xfrm>
        </p:grpSpPr>
        <p:pic>
          <p:nvPicPr>
            <p:cNvPr id="63" name="Picture 22" descr="circuler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87" y="2040"/>
              <a:ext cx="430" cy="420"/>
            </a:xfrm>
            <a:prstGeom prst="rect">
              <a:avLst/>
            </a:prstGeom>
            <a:noFill/>
            <a:extLst>
              <a:ext uri="{909E8E84-426E-40DD-AFC4-6F175D3DCCD1}">
                <a14:hiddenFill xmlns:a14="http://schemas.microsoft.com/office/drawing/2010/main">
                  <a:solidFill>
                    <a:srgbClr val="FFFFFF"/>
                  </a:solidFill>
                </a14:hiddenFill>
              </a:ext>
            </a:extLst>
          </p:spPr>
        </p:pic>
        <p:sp>
          <p:nvSpPr>
            <p:cNvPr id="64" name="Oval 23"/>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pic>
          <p:nvPicPr>
            <p:cNvPr id="65" name="Picture 24" descr="Picture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930" y="2044"/>
              <a:ext cx="345" cy="14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6" name="Group 21"/>
          <p:cNvGrpSpPr>
            <a:grpSpLocks/>
          </p:cNvGrpSpPr>
          <p:nvPr/>
        </p:nvGrpSpPr>
        <p:grpSpPr bwMode="auto">
          <a:xfrm>
            <a:off x="1882141" y="3359151"/>
            <a:ext cx="984250" cy="952500"/>
            <a:chOff x="887" y="2040"/>
            <a:chExt cx="433" cy="422"/>
          </a:xfrm>
        </p:grpSpPr>
        <p:pic>
          <p:nvPicPr>
            <p:cNvPr id="67" name="Picture 22" descr="circuler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87" y="2040"/>
              <a:ext cx="430" cy="42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68" name="Oval 23"/>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pic>
          <p:nvPicPr>
            <p:cNvPr id="69" name="Picture 24" descr="Picture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930" y="2044"/>
              <a:ext cx="345" cy="149"/>
            </a:xfrm>
            <a:prstGeom prst="rect">
              <a:avLst/>
            </a:prstGeom>
            <a:noFill/>
            <a:ln>
              <a:noFill/>
            </a:ln>
            <a:effectLst/>
            <a:extLst>
              <a:ext uri="{909E8E84-426E-40DD-AFC4-6F175D3DCCD1}">
                <a14:hiddenFill xmlns:a14="http://schemas.microsoft.com/office/drawing/2010/main">
                  <a:solidFill>
                    <a:srgbClr val="FFFFFF"/>
                  </a:solidFill>
                </a14:hiddenFill>
              </a:ext>
            </a:extLst>
          </p:spPr>
        </p:pic>
      </p:grpSp>
      <p:sp>
        <p:nvSpPr>
          <p:cNvPr id="70" name="Rectangle 43"/>
          <p:cNvSpPr>
            <a:spLocks noChangeArrowheads="1"/>
          </p:cNvSpPr>
          <p:nvPr/>
        </p:nvSpPr>
        <p:spPr bwMode="gray">
          <a:xfrm>
            <a:off x="1825086" y="2444384"/>
            <a:ext cx="10750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0066"/>
              </a:buClr>
              <a:buSzPct val="75000"/>
              <a:buFont typeface="Arial" charset="0"/>
              <a:buNone/>
            </a:pPr>
            <a:r>
              <a:rPr lang="tr-TR" altLang="tr-TR" sz="1200" b="1" i="0" dirty="0" err="1" smtClean="0">
                <a:solidFill>
                  <a:srgbClr val="FFFFFF"/>
                </a:solidFill>
                <a:latin typeface="Calibri" panose="020F0502020204030204" pitchFamily="34" charset="0"/>
                <a:cs typeface="Arial" charset="0"/>
              </a:rPr>
              <a:t>Policy</a:t>
            </a:r>
            <a:r>
              <a:rPr lang="tr-TR" altLang="tr-TR" sz="1200" b="1" i="0" dirty="0" smtClean="0">
                <a:solidFill>
                  <a:srgbClr val="FFFFFF"/>
                </a:solidFill>
                <a:latin typeface="Calibri" panose="020F0502020204030204" pitchFamily="34" charset="0"/>
                <a:cs typeface="Arial" charset="0"/>
              </a:rPr>
              <a:t> </a:t>
            </a:r>
            <a:r>
              <a:rPr lang="tr-TR" altLang="tr-TR" sz="1200" b="1" i="0" dirty="0" err="1" smtClean="0">
                <a:solidFill>
                  <a:srgbClr val="FFFFFF"/>
                </a:solidFill>
                <a:latin typeface="Calibri" panose="020F0502020204030204" pitchFamily="34" charset="0"/>
                <a:cs typeface="Arial" charset="0"/>
              </a:rPr>
              <a:t>Making</a:t>
            </a:r>
            <a:endParaRPr lang="tr-TR" altLang="tr-TR" sz="1200" b="1" i="0" dirty="0" smtClean="0">
              <a:solidFill>
                <a:srgbClr val="FFFFFF"/>
              </a:solidFill>
              <a:latin typeface="Calibri" panose="020F0502020204030204" pitchFamily="34" charset="0"/>
              <a:cs typeface="Arial" charset="0"/>
            </a:endParaRPr>
          </a:p>
          <a:p>
            <a:pPr>
              <a:buClr>
                <a:srgbClr val="FF0066"/>
              </a:buClr>
              <a:buSzPct val="75000"/>
              <a:buFont typeface="Arial" charset="0"/>
              <a:buNone/>
            </a:pPr>
            <a:r>
              <a:rPr lang="tr-TR" altLang="tr-TR" sz="1200" b="1" i="0" dirty="0" err="1" smtClean="0">
                <a:solidFill>
                  <a:srgbClr val="FFFFFF"/>
                </a:solidFill>
                <a:latin typeface="Calibri" panose="020F0502020204030204" pitchFamily="34" charset="0"/>
                <a:cs typeface="Arial" charset="0"/>
              </a:rPr>
              <a:t>and</a:t>
            </a:r>
            <a:r>
              <a:rPr lang="tr-TR" altLang="tr-TR" sz="1200" b="1" i="0" dirty="0" smtClean="0">
                <a:solidFill>
                  <a:srgbClr val="FFFFFF"/>
                </a:solidFill>
                <a:latin typeface="Calibri" panose="020F0502020204030204" pitchFamily="34" charset="0"/>
                <a:cs typeface="Arial" charset="0"/>
              </a:rPr>
              <a:t> </a:t>
            </a:r>
            <a:r>
              <a:rPr lang="tr-TR" altLang="tr-TR" sz="1200" b="1" i="0" dirty="0" err="1" smtClean="0">
                <a:solidFill>
                  <a:srgbClr val="FFFFFF"/>
                </a:solidFill>
                <a:latin typeface="Calibri" panose="020F0502020204030204" pitchFamily="34" charset="0"/>
                <a:cs typeface="Arial" charset="0"/>
              </a:rPr>
              <a:t>Revision</a:t>
            </a:r>
            <a:r>
              <a:rPr lang="tr-TR" altLang="tr-TR" sz="1200" b="1" i="0" dirty="0" smtClean="0">
                <a:solidFill>
                  <a:srgbClr val="FFFFFF"/>
                </a:solidFill>
                <a:latin typeface="Calibri" panose="020F0502020204030204" pitchFamily="34" charset="0"/>
                <a:cs typeface="Arial" charset="0"/>
              </a:rPr>
              <a:t> </a:t>
            </a:r>
            <a:endParaRPr lang="en-US" altLang="tr-TR" sz="1200" b="1" i="0" dirty="0">
              <a:solidFill>
                <a:srgbClr val="FFFFFF"/>
              </a:solidFill>
              <a:latin typeface="Calibri" panose="020F0502020204030204" pitchFamily="34" charset="0"/>
              <a:cs typeface="Arial" charset="0"/>
            </a:endParaRPr>
          </a:p>
        </p:txBody>
      </p:sp>
      <p:sp>
        <p:nvSpPr>
          <p:cNvPr id="2" name="Rectangle 1"/>
          <p:cNvSpPr/>
          <p:nvPr/>
        </p:nvSpPr>
        <p:spPr>
          <a:xfrm>
            <a:off x="5318970" y="2525259"/>
            <a:ext cx="6388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0066"/>
              </a:buClr>
              <a:buSzPct val="75000"/>
              <a:buFont typeface="Arial" charset="0"/>
              <a:buNone/>
            </a:pPr>
            <a:r>
              <a:rPr lang="tr-TR" sz="1200" b="1" dirty="0" smtClean="0">
                <a:solidFill>
                  <a:srgbClr val="FFFFFF"/>
                </a:solidFill>
                <a:latin typeface="Calibri" panose="020F0502020204030204" pitchFamily="34" charset="0"/>
                <a:cs typeface="Arial" charset="0"/>
              </a:rPr>
              <a:t>Budget</a:t>
            </a:r>
            <a:endParaRPr lang="tr-TR" sz="1200" b="1" dirty="0">
              <a:solidFill>
                <a:srgbClr val="FFFFFF"/>
              </a:solidFill>
              <a:latin typeface="Calibri" panose="020F0502020204030204" pitchFamily="34" charset="0"/>
              <a:cs typeface="Arial" charset="0"/>
            </a:endParaRPr>
          </a:p>
        </p:txBody>
      </p:sp>
      <p:sp>
        <p:nvSpPr>
          <p:cNvPr id="72" name="Rectangle 71"/>
          <p:cNvSpPr/>
          <p:nvPr/>
        </p:nvSpPr>
        <p:spPr>
          <a:xfrm>
            <a:off x="3434519" y="2137032"/>
            <a:ext cx="90120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0066"/>
              </a:buClr>
              <a:buSzPct val="75000"/>
              <a:buFont typeface="Arial" charset="0"/>
              <a:buNone/>
            </a:pPr>
            <a:r>
              <a:rPr lang="tr-TR" sz="1200" b="1" dirty="0" smtClean="0">
                <a:solidFill>
                  <a:srgbClr val="FFFFFF"/>
                </a:solidFill>
                <a:latin typeface="Calibri" panose="020F0502020204030204" pitchFamily="34" charset="0"/>
                <a:cs typeface="Arial" charset="0"/>
              </a:rPr>
              <a:t>MTP/MTFP</a:t>
            </a:r>
            <a:endParaRPr lang="tr-TR" sz="1200" b="1" dirty="0">
              <a:solidFill>
                <a:srgbClr val="FFFFFF"/>
              </a:solidFill>
              <a:latin typeface="Calibri" panose="020F0502020204030204" pitchFamily="34" charset="0"/>
              <a:cs typeface="Arial" charset="0"/>
            </a:endParaRPr>
          </a:p>
        </p:txBody>
      </p:sp>
      <p:grpSp>
        <p:nvGrpSpPr>
          <p:cNvPr id="73" name="Group 21"/>
          <p:cNvGrpSpPr>
            <a:grpSpLocks/>
          </p:cNvGrpSpPr>
          <p:nvPr/>
        </p:nvGrpSpPr>
        <p:grpSpPr bwMode="auto">
          <a:xfrm>
            <a:off x="6184900" y="3051729"/>
            <a:ext cx="984250" cy="952500"/>
            <a:chOff x="887" y="2040"/>
            <a:chExt cx="433" cy="422"/>
          </a:xfrm>
        </p:grpSpPr>
        <p:pic>
          <p:nvPicPr>
            <p:cNvPr id="74" name="Picture 22" descr="circuler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887" y="2040"/>
              <a:ext cx="430" cy="420"/>
            </a:xfrm>
            <a:prstGeom prst="rect">
              <a:avLst/>
            </a:prstGeom>
            <a:noFill/>
            <a:extLst>
              <a:ext uri="{909E8E84-426E-40DD-AFC4-6F175D3DCCD1}">
                <a14:hiddenFill xmlns:a14="http://schemas.microsoft.com/office/drawing/2010/main">
                  <a:solidFill>
                    <a:srgbClr val="FFFFFF"/>
                  </a:solidFill>
                </a14:hiddenFill>
              </a:ext>
            </a:extLst>
          </p:spPr>
        </p:pic>
        <p:sp>
          <p:nvSpPr>
            <p:cNvPr id="75" name="Oval 23"/>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pic>
          <p:nvPicPr>
            <p:cNvPr id="76" name="Picture 24" descr="Picture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930" y="2044"/>
              <a:ext cx="345" cy="149"/>
            </a:xfrm>
            <a:prstGeom prst="rect">
              <a:avLst/>
            </a:prstGeom>
            <a:noFill/>
            <a:extLst>
              <a:ext uri="{909E8E84-426E-40DD-AFC4-6F175D3DCCD1}">
                <a14:hiddenFill xmlns:a14="http://schemas.microsoft.com/office/drawing/2010/main">
                  <a:solidFill>
                    <a:srgbClr val="FFFFFF"/>
                  </a:solidFill>
                </a14:hiddenFill>
              </a:ext>
            </a:extLst>
          </p:spPr>
        </p:pic>
      </p:grpSp>
      <p:sp>
        <p:nvSpPr>
          <p:cNvPr id="77" name="Rectangle 76"/>
          <p:cNvSpPr/>
          <p:nvPr/>
        </p:nvSpPr>
        <p:spPr>
          <a:xfrm>
            <a:off x="6184174" y="3356277"/>
            <a:ext cx="106670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0066"/>
              </a:buClr>
              <a:buSzPct val="75000"/>
              <a:buFont typeface="Arial" charset="0"/>
              <a:buNone/>
            </a:pPr>
            <a:r>
              <a:rPr lang="tr-TR" sz="1200" b="1" dirty="0" err="1" smtClean="0">
                <a:solidFill>
                  <a:srgbClr val="FFFFFF"/>
                </a:solidFill>
                <a:latin typeface="Calibri" panose="020F0502020204030204" pitchFamily="34" charset="0"/>
                <a:cs typeface="Arial" charset="0"/>
              </a:rPr>
              <a:t>Exp</a:t>
            </a:r>
            <a:r>
              <a:rPr lang="tr-TR" sz="1200" b="1" dirty="0" smtClean="0">
                <a:solidFill>
                  <a:srgbClr val="FFFFFF"/>
                </a:solidFill>
                <a:latin typeface="Calibri" panose="020F0502020204030204" pitchFamily="34" charset="0"/>
                <a:cs typeface="Arial" charset="0"/>
              </a:rPr>
              <a:t>/</a:t>
            </a:r>
            <a:r>
              <a:rPr lang="tr-TR" sz="1200" b="1" dirty="0" err="1" smtClean="0">
                <a:solidFill>
                  <a:srgbClr val="FFFFFF"/>
                </a:solidFill>
                <a:latin typeface="Calibri" panose="020F0502020204030204" pitchFamily="34" charset="0"/>
                <a:cs typeface="Arial" charset="0"/>
              </a:rPr>
              <a:t>Revenue</a:t>
            </a:r>
            <a:r>
              <a:rPr lang="tr-TR" sz="1200" b="1" dirty="0" smtClean="0">
                <a:solidFill>
                  <a:srgbClr val="FFFFFF"/>
                </a:solidFill>
                <a:latin typeface="Calibri" panose="020F0502020204030204" pitchFamily="34" charset="0"/>
                <a:cs typeface="Arial" charset="0"/>
              </a:rPr>
              <a:t> </a:t>
            </a:r>
          </a:p>
          <a:p>
            <a:pPr>
              <a:buClr>
                <a:srgbClr val="FF0066"/>
              </a:buClr>
              <a:buSzPct val="75000"/>
              <a:buFont typeface="Arial" charset="0"/>
              <a:buNone/>
            </a:pPr>
            <a:r>
              <a:rPr lang="tr-TR" sz="1200" b="1" dirty="0" smtClean="0">
                <a:solidFill>
                  <a:srgbClr val="FFFFFF"/>
                </a:solidFill>
                <a:latin typeface="Calibri" panose="020F0502020204030204" pitchFamily="34" charset="0"/>
                <a:cs typeface="Arial" charset="0"/>
              </a:rPr>
              <a:t>Management</a:t>
            </a:r>
            <a:endParaRPr lang="tr-TR" sz="1200" b="1" dirty="0">
              <a:solidFill>
                <a:srgbClr val="FFFFFF"/>
              </a:solidFill>
              <a:latin typeface="Calibri" panose="020F0502020204030204" pitchFamily="34" charset="0"/>
              <a:cs typeface="Arial" charset="0"/>
            </a:endParaRPr>
          </a:p>
        </p:txBody>
      </p:sp>
      <p:grpSp>
        <p:nvGrpSpPr>
          <p:cNvPr id="79" name="Group 78"/>
          <p:cNvGrpSpPr/>
          <p:nvPr/>
        </p:nvGrpSpPr>
        <p:grpSpPr>
          <a:xfrm>
            <a:off x="5149383" y="3949700"/>
            <a:ext cx="1263650" cy="1222375"/>
            <a:chOff x="3509963" y="3778250"/>
            <a:chExt cx="1263650" cy="1222375"/>
          </a:xfrm>
        </p:grpSpPr>
        <p:pic>
          <p:nvPicPr>
            <p:cNvPr id="80" name="Picture 30" descr="circuler_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gray">
            <a:xfrm>
              <a:off x="3509963" y="3778250"/>
              <a:ext cx="1263650" cy="1218406"/>
            </a:xfrm>
            <a:prstGeom prst="rect">
              <a:avLst/>
            </a:prstGeom>
            <a:noFill/>
            <a:extLst>
              <a:ext uri="{909E8E84-426E-40DD-AFC4-6F175D3DCCD1}">
                <a14:hiddenFill xmlns:a14="http://schemas.microsoft.com/office/drawing/2010/main">
                  <a:solidFill>
                    <a:srgbClr val="FFFFFF"/>
                  </a:solidFill>
                </a14:hiddenFill>
              </a:ext>
            </a:extLst>
          </p:spPr>
        </p:pic>
        <p:sp>
          <p:nvSpPr>
            <p:cNvPr id="81" name="Oval 31"/>
            <p:cNvSpPr>
              <a:spLocks noChangeArrowheads="1"/>
            </p:cNvSpPr>
            <p:nvPr/>
          </p:nvSpPr>
          <p:spPr bwMode="gray">
            <a:xfrm>
              <a:off x="3509963" y="3778250"/>
              <a:ext cx="1255703" cy="1222375"/>
            </a:xfrm>
            <a:prstGeom prst="ellipse">
              <a:avLst/>
            </a:prstGeom>
            <a:gradFill rotWithShape="1">
              <a:gsLst>
                <a:gs pos="0">
                  <a:schemeClr val="accent1">
                    <a:alpha val="80000"/>
                  </a:schemeClr>
                </a:gs>
                <a:gs pos="50000">
                  <a:schemeClr val="accent1">
                    <a:gamma/>
                    <a:shade val="60000"/>
                    <a:invGamma/>
                  </a:schemeClr>
                </a:gs>
                <a:gs pos="100000">
                  <a:schemeClr val="accent1">
                    <a:alpha val="80000"/>
                  </a:scheme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sz="1200">
                <a:latin typeface="Calibri" panose="020F0502020204030204" pitchFamily="34" charset="0"/>
              </a:endParaRPr>
            </a:p>
          </p:txBody>
        </p:sp>
        <p:pic>
          <p:nvPicPr>
            <p:cNvPr id="82" name="Picture 32" descr="Picture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gray">
            <a:xfrm>
              <a:off x="3635136" y="3790156"/>
              <a:ext cx="999396" cy="432594"/>
            </a:xfrm>
            <a:prstGeom prst="rect">
              <a:avLst/>
            </a:prstGeom>
            <a:noFill/>
            <a:extLst>
              <a:ext uri="{909E8E84-426E-40DD-AFC4-6F175D3DCCD1}">
                <a14:hiddenFill xmlns:a14="http://schemas.microsoft.com/office/drawing/2010/main">
                  <a:solidFill>
                    <a:srgbClr val="FFFFFF"/>
                  </a:solidFill>
                </a14:hiddenFill>
              </a:ext>
            </a:extLst>
          </p:spPr>
        </p:pic>
      </p:grpSp>
      <p:sp>
        <p:nvSpPr>
          <p:cNvPr id="83" name="Rectangle 44"/>
          <p:cNvSpPr>
            <a:spLocks noChangeArrowheads="1"/>
          </p:cNvSpPr>
          <p:nvPr/>
        </p:nvSpPr>
        <p:spPr bwMode="gray">
          <a:xfrm>
            <a:off x="5102602" y="4297293"/>
            <a:ext cx="1302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Clr>
                <a:srgbClr val="FF0066"/>
              </a:buClr>
              <a:buSzPct val="75000"/>
              <a:buFont typeface="Arial" charset="0"/>
              <a:buNone/>
            </a:pPr>
            <a:r>
              <a:rPr lang="tr-TR" altLang="tr-TR" sz="1200" b="1" i="0" dirty="0" smtClean="0">
                <a:solidFill>
                  <a:srgbClr val="FFFFFF"/>
                </a:solidFill>
                <a:latin typeface="Calibri" panose="020F0502020204030204" pitchFamily="34" charset="0"/>
                <a:cs typeface="Arial" charset="0"/>
              </a:rPr>
              <a:t>Cash </a:t>
            </a:r>
            <a:r>
              <a:rPr lang="tr-TR" altLang="tr-TR" sz="1200" b="1" i="0" dirty="0" err="1" smtClean="0">
                <a:solidFill>
                  <a:srgbClr val="FFFFFF"/>
                </a:solidFill>
                <a:latin typeface="Calibri" panose="020F0502020204030204" pitchFamily="34" charset="0"/>
                <a:cs typeface="Arial" charset="0"/>
              </a:rPr>
              <a:t>and</a:t>
            </a:r>
            <a:r>
              <a:rPr lang="tr-TR" altLang="tr-TR" sz="1200" b="1" i="0" dirty="0" smtClean="0">
                <a:solidFill>
                  <a:srgbClr val="FFFFFF"/>
                </a:solidFill>
                <a:latin typeface="Calibri" panose="020F0502020204030204" pitchFamily="34" charset="0"/>
                <a:cs typeface="Arial" charset="0"/>
              </a:rPr>
              <a:t> </a:t>
            </a:r>
            <a:r>
              <a:rPr lang="tr-TR" altLang="tr-TR" sz="1200" b="1" i="0" dirty="0" err="1" smtClean="0">
                <a:solidFill>
                  <a:srgbClr val="FFFFFF"/>
                </a:solidFill>
                <a:latin typeface="Calibri" panose="020F0502020204030204" pitchFamily="34" charset="0"/>
                <a:cs typeface="Arial" charset="0"/>
              </a:rPr>
              <a:t>Debt</a:t>
            </a:r>
            <a:r>
              <a:rPr lang="tr-TR" altLang="tr-TR" sz="1200" b="1" i="0" dirty="0" smtClean="0">
                <a:solidFill>
                  <a:srgbClr val="FFFFFF"/>
                </a:solidFill>
                <a:latin typeface="Calibri" panose="020F0502020204030204" pitchFamily="34" charset="0"/>
                <a:cs typeface="Arial" charset="0"/>
              </a:rPr>
              <a:t> </a:t>
            </a:r>
          </a:p>
          <a:p>
            <a:pPr>
              <a:buClr>
                <a:srgbClr val="FF0066"/>
              </a:buClr>
              <a:buSzPct val="75000"/>
              <a:buFont typeface="Arial" charset="0"/>
              <a:buNone/>
            </a:pPr>
            <a:r>
              <a:rPr lang="tr-TR" altLang="tr-TR" sz="1200" b="1" i="0" dirty="0" smtClean="0">
                <a:solidFill>
                  <a:srgbClr val="FFFFFF"/>
                </a:solidFill>
                <a:latin typeface="Calibri" panose="020F0502020204030204" pitchFamily="34" charset="0"/>
                <a:cs typeface="Arial" charset="0"/>
              </a:rPr>
              <a:t>Management</a:t>
            </a:r>
            <a:endParaRPr lang="en-US" altLang="tr-TR" sz="1200" b="1" i="0" dirty="0">
              <a:solidFill>
                <a:srgbClr val="FFFFFF"/>
              </a:solidFill>
              <a:latin typeface="Calibri" panose="020F0502020204030204" pitchFamily="34" charset="0"/>
              <a:cs typeface="Arial" charset="0"/>
            </a:endParaRPr>
          </a:p>
        </p:txBody>
      </p:sp>
      <p:sp>
        <p:nvSpPr>
          <p:cNvPr id="4" name="Rectangle 3"/>
          <p:cNvSpPr/>
          <p:nvPr/>
        </p:nvSpPr>
        <p:spPr>
          <a:xfrm>
            <a:off x="3435367" y="4168182"/>
            <a:ext cx="9839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0066"/>
              </a:buClr>
              <a:buSzPct val="75000"/>
              <a:buFont typeface="Arial" charset="0"/>
              <a:buNone/>
            </a:pPr>
            <a:r>
              <a:rPr lang="tr-TR" sz="1200" b="1" dirty="0">
                <a:solidFill>
                  <a:srgbClr val="FFFFFF"/>
                </a:solidFill>
                <a:latin typeface="Calibri" panose="020F0502020204030204" pitchFamily="34" charset="0"/>
                <a:cs typeface="Arial" charset="0"/>
              </a:rPr>
              <a:t>Final </a:t>
            </a:r>
          </a:p>
          <a:p>
            <a:pPr>
              <a:buClr>
                <a:srgbClr val="FF0066"/>
              </a:buClr>
              <a:buSzPct val="75000"/>
              <a:buFont typeface="Arial" charset="0"/>
              <a:buNone/>
            </a:pPr>
            <a:r>
              <a:rPr lang="tr-TR" sz="1200" b="1" dirty="0" err="1">
                <a:solidFill>
                  <a:srgbClr val="FFFFFF"/>
                </a:solidFill>
                <a:latin typeface="Calibri" panose="020F0502020204030204" pitchFamily="34" charset="0"/>
                <a:cs typeface="Arial" charset="0"/>
              </a:rPr>
              <a:t>Account</a:t>
            </a:r>
            <a:r>
              <a:rPr lang="tr-TR" sz="1200" b="1" dirty="0">
                <a:solidFill>
                  <a:srgbClr val="FFFFFF"/>
                </a:solidFill>
                <a:latin typeface="Calibri" panose="020F0502020204030204" pitchFamily="34" charset="0"/>
                <a:cs typeface="Arial" charset="0"/>
              </a:rPr>
              <a:t> </a:t>
            </a:r>
            <a:r>
              <a:rPr lang="tr-TR" sz="1200" b="1" dirty="0" err="1" smtClean="0">
                <a:solidFill>
                  <a:srgbClr val="FFFFFF"/>
                </a:solidFill>
                <a:latin typeface="Calibri" panose="020F0502020204030204" pitchFamily="34" charset="0"/>
                <a:cs typeface="Arial" charset="0"/>
              </a:rPr>
              <a:t>and</a:t>
            </a:r>
            <a:endParaRPr lang="tr-TR" sz="1200" b="1" dirty="0">
              <a:solidFill>
                <a:srgbClr val="FFFFFF"/>
              </a:solidFill>
              <a:latin typeface="Calibri" panose="020F0502020204030204" pitchFamily="34" charset="0"/>
              <a:cs typeface="Arial" charset="0"/>
            </a:endParaRPr>
          </a:p>
          <a:p>
            <a:pPr>
              <a:buClr>
                <a:srgbClr val="FF0066"/>
              </a:buClr>
              <a:buSzPct val="75000"/>
              <a:buFont typeface="Arial" charset="0"/>
              <a:buNone/>
            </a:pPr>
            <a:r>
              <a:rPr lang="tr-TR" sz="1200" b="1" dirty="0" err="1">
                <a:solidFill>
                  <a:srgbClr val="FFFFFF"/>
                </a:solidFill>
                <a:latin typeface="Calibri" panose="020F0502020204030204" pitchFamily="34" charset="0"/>
                <a:cs typeface="Arial" charset="0"/>
              </a:rPr>
              <a:t>Reporting</a:t>
            </a:r>
            <a:r>
              <a:rPr lang="tr-TR" sz="1200" b="1" dirty="0">
                <a:solidFill>
                  <a:srgbClr val="FFFFFF"/>
                </a:solidFill>
                <a:latin typeface="Calibri" panose="020F0502020204030204" pitchFamily="34" charset="0"/>
                <a:cs typeface="Arial" charset="0"/>
              </a:rPr>
              <a:t> </a:t>
            </a:r>
          </a:p>
        </p:txBody>
      </p:sp>
      <p:sp>
        <p:nvSpPr>
          <p:cNvPr id="85" name="Rectangle 43"/>
          <p:cNvSpPr>
            <a:spLocks noChangeArrowheads="1"/>
          </p:cNvSpPr>
          <p:nvPr/>
        </p:nvSpPr>
        <p:spPr bwMode="gray">
          <a:xfrm>
            <a:off x="1896461" y="3605745"/>
            <a:ext cx="8903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FF0066"/>
              </a:buClr>
              <a:buSzPct val="75000"/>
              <a:buFont typeface="Arial" charset="0"/>
              <a:buNone/>
            </a:pPr>
            <a:r>
              <a:rPr lang="tr-TR" altLang="tr-TR" sz="1200" b="1" i="0" dirty="0" err="1" smtClean="0">
                <a:solidFill>
                  <a:srgbClr val="FFFFFF"/>
                </a:solidFill>
                <a:latin typeface="Calibri" panose="020F0502020204030204" pitchFamily="34" charset="0"/>
                <a:cs typeface="Arial" charset="0"/>
              </a:rPr>
              <a:t>Audit</a:t>
            </a:r>
            <a:r>
              <a:rPr lang="tr-TR" altLang="tr-TR" sz="1200" b="1" i="0" dirty="0" smtClean="0">
                <a:solidFill>
                  <a:srgbClr val="FFFFFF"/>
                </a:solidFill>
                <a:latin typeface="Calibri" panose="020F0502020204030204" pitchFamily="34" charset="0"/>
                <a:cs typeface="Arial" charset="0"/>
              </a:rPr>
              <a:t> </a:t>
            </a:r>
            <a:r>
              <a:rPr lang="tr-TR" altLang="tr-TR" sz="1200" b="1" i="0" dirty="0" err="1" smtClean="0">
                <a:solidFill>
                  <a:srgbClr val="FFFFFF"/>
                </a:solidFill>
                <a:latin typeface="Calibri" panose="020F0502020204030204" pitchFamily="34" charset="0"/>
                <a:cs typeface="Arial" charset="0"/>
              </a:rPr>
              <a:t>and</a:t>
            </a:r>
            <a:r>
              <a:rPr lang="tr-TR" altLang="tr-TR" sz="1200" b="1" i="0" dirty="0" smtClean="0">
                <a:solidFill>
                  <a:srgbClr val="FFFFFF"/>
                </a:solidFill>
                <a:latin typeface="Calibri" panose="020F0502020204030204" pitchFamily="34" charset="0"/>
                <a:cs typeface="Arial" charset="0"/>
              </a:rPr>
              <a:t> </a:t>
            </a:r>
          </a:p>
          <a:p>
            <a:pPr>
              <a:buClr>
                <a:srgbClr val="FF0066"/>
              </a:buClr>
              <a:buSzPct val="75000"/>
              <a:buFont typeface="Arial" charset="0"/>
              <a:buNone/>
            </a:pPr>
            <a:r>
              <a:rPr lang="tr-TR" altLang="tr-TR" sz="1200" b="1" i="0" dirty="0" smtClean="0">
                <a:solidFill>
                  <a:srgbClr val="FFFFFF"/>
                </a:solidFill>
                <a:latin typeface="Calibri" panose="020F0502020204030204" pitchFamily="34" charset="0"/>
                <a:cs typeface="Arial" charset="0"/>
              </a:rPr>
              <a:t>Evaluation </a:t>
            </a:r>
            <a:endParaRPr lang="en-US" altLang="tr-TR" sz="1200" b="1" i="0" dirty="0">
              <a:solidFill>
                <a:srgbClr val="FFFFFF"/>
              </a:solidFill>
              <a:latin typeface="Calibri" panose="020F0502020204030204" pitchFamily="34" charset="0"/>
              <a:cs typeface="Arial" charset="0"/>
            </a:endParaRPr>
          </a:p>
        </p:txBody>
      </p:sp>
    </p:spTree>
    <p:extLst>
      <p:ext uri="{BB962C8B-B14F-4D97-AF65-F5344CB8AC3E}">
        <p14:creationId xmlns:p14="http://schemas.microsoft.com/office/powerpoint/2010/main" val="206209839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60" name="Rectangle 16"/>
          <p:cNvSpPr>
            <a:spLocks noGrp="1" noChangeArrowheads="1"/>
          </p:cNvSpPr>
          <p:nvPr>
            <p:ph type="title"/>
          </p:nvPr>
        </p:nvSpPr>
        <p:spPr>
          <a:xfrm>
            <a:off x="685800" y="230188"/>
            <a:ext cx="6781800" cy="957262"/>
          </a:xfrm>
        </p:spPr>
        <p:txBody>
          <a:bodyPr/>
          <a:lstStyle/>
          <a:p>
            <a:r>
              <a:rPr lang="tr-TR" altLang="tr-TR" sz="3200" dirty="0" err="1" smtClean="0">
                <a:latin typeface="Calibri" panose="020F0502020204030204" pitchFamily="34" charset="0"/>
              </a:rPr>
              <a:t>Treasury</a:t>
            </a:r>
            <a:r>
              <a:rPr lang="tr-TR" altLang="tr-TR" sz="3200" dirty="0" smtClean="0">
                <a:latin typeface="Calibri" panose="020F0502020204030204" pitchFamily="34" charset="0"/>
              </a:rPr>
              <a:t> Cash </a:t>
            </a:r>
            <a:r>
              <a:rPr lang="tr-TR" altLang="tr-TR" sz="3200" dirty="0" err="1" smtClean="0">
                <a:latin typeface="Calibri" panose="020F0502020204030204" pitchFamily="34" charset="0"/>
              </a:rPr>
              <a:t>Flows</a:t>
            </a:r>
            <a:endParaRPr lang="en-US" altLang="tr-TR" sz="3200" dirty="0" smtClean="0">
              <a:latin typeface="Calibri" panose="020F0502020204030204" pitchFamily="34" charset="0"/>
            </a:endParaRPr>
          </a:p>
        </p:txBody>
      </p:sp>
      <p:grpSp>
        <p:nvGrpSpPr>
          <p:cNvPr id="57" name="Group 3"/>
          <p:cNvGrpSpPr>
            <a:grpSpLocks/>
          </p:cNvGrpSpPr>
          <p:nvPr/>
        </p:nvGrpSpPr>
        <p:grpSpPr bwMode="auto">
          <a:xfrm>
            <a:off x="4016418" y="3350208"/>
            <a:ext cx="1728784" cy="1431131"/>
            <a:chOff x="2457" y="2000"/>
            <a:chExt cx="901" cy="888"/>
          </a:xfrm>
        </p:grpSpPr>
        <p:pic>
          <p:nvPicPr>
            <p:cNvPr id="100" name="Picture 4" descr="circuler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2457" y="2000"/>
              <a:ext cx="901" cy="886"/>
            </a:xfrm>
            <a:prstGeom prst="rect">
              <a:avLst/>
            </a:prstGeom>
            <a:noFill/>
            <a:extLst>
              <a:ext uri="{909E8E84-426E-40DD-AFC4-6F175D3DCCD1}">
                <a14:hiddenFill xmlns:a14="http://schemas.microsoft.com/office/drawing/2010/main">
                  <a:solidFill>
                    <a:srgbClr val="FFFFFF"/>
                  </a:solidFill>
                </a14:hiddenFill>
              </a:ext>
            </a:extLst>
          </p:spPr>
        </p:pic>
        <p:sp>
          <p:nvSpPr>
            <p:cNvPr id="101" name="Oval 5"/>
            <p:cNvSpPr>
              <a:spLocks noChangeArrowheads="1"/>
            </p:cNvSpPr>
            <p:nvPr/>
          </p:nvSpPr>
          <p:spPr bwMode="ltGray">
            <a:xfrm>
              <a:off x="2457" y="2000"/>
              <a:ext cx="895" cy="888"/>
            </a:xfrm>
            <a:prstGeom prst="ellipse">
              <a:avLst/>
            </a:prstGeom>
            <a:gradFill rotWithShape="1">
              <a:gsLst>
                <a:gs pos="0">
                  <a:srgbClr val="F8F8F8">
                    <a:gamma/>
                    <a:shade val="26275"/>
                    <a:invGamma/>
                    <a:alpha val="89999"/>
                  </a:srgbClr>
                </a:gs>
                <a:gs pos="50000">
                  <a:srgbClr val="F8F8F8">
                    <a:alpha val="45000"/>
                  </a:srgbClr>
                </a:gs>
                <a:gs pos="100000">
                  <a:srgbClr val="F8F8F8">
                    <a:gamma/>
                    <a:shade val="26275"/>
                    <a:invGamma/>
                    <a:alpha val="89999"/>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102" name="Freeform 6"/>
            <p:cNvSpPr>
              <a:spLocks/>
            </p:cNvSpPr>
            <p:nvPr/>
          </p:nvSpPr>
          <p:spPr bwMode="ltGray">
            <a:xfrm>
              <a:off x="2550" y="2018"/>
              <a:ext cx="703" cy="308"/>
            </a:xfrm>
            <a:custGeom>
              <a:avLst/>
              <a:gdLst>
                <a:gd name="T0" fmla="*/ 1301 w 1321"/>
                <a:gd name="T1" fmla="*/ 401 h 712"/>
                <a:gd name="T2" fmla="*/ 1317 w 1321"/>
                <a:gd name="T3" fmla="*/ 442 h 712"/>
                <a:gd name="T4" fmla="*/ 1321 w 1321"/>
                <a:gd name="T5" fmla="*/ 481 h 712"/>
                <a:gd name="T6" fmla="*/ 1315 w 1321"/>
                <a:gd name="T7" fmla="*/ 516 h 712"/>
                <a:gd name="T8" fmla="*/ 1298 w 1321"/>
                <a:gd name="T9" fmla="*/ 550 h 712"/>
                <a:gd name="T10" fmla="*/ 1272 w 1321"/>
                <a:gd name="T11" fmla="*/ 579 h 712"/>
                <a:gd name="T12" fmla="*/ 1239 w 1321"/>
                <a:gd name="T13" fmla="*/ 604 h 712"/>
                <a:gd name="T14" fmla="*/ 1196 w 1321"/>
                <a:gd name="T15" fmla="*/ 628 h 712"/>
                <a:gd name="T16" fmla="*/ 1147 w 1321"/>
                <a:gd name="T17" fmla="*/ 649 h 712"/>
                <a:gd name="T18" fmla="*/ 1092 w 1321"/>
                <a:gd name="T19" fmla="*/ 667 h 712"/>
                <a:gd name="T20" fmla="*/ 1031 w 1321"/>
                <a:gd name="T21" fmla="*/ 683 h 712"/>
                <a:gd name="T22" fmla="*/ 967 w 1321"/>
                <a:gd name="T23" fmla="*/ 694 h 712"/>
                <a:gd name="T24" fmla="*/ 896 w 1321"/>
                <a:gd name="T25" fmla="*/ 704 h 712"/>
                <a:gd name="T26" fmla="*/ 824 w 1321"/>
                <a:gd name="T27" fmla="*/ 710 h 712"/>
                <a:gd name="T28" fmla="*/ 795 w 1321"/>
                <a:gd name="T29" fmla="*/ 712 h 712"/>
                <a:gd name="T30" fmla="*/ 476 w 1321"/>
                <a:gd name="T31" fmla="*/ 712 h 712"/>
                <a:gd name="T32" fmla="*/ 472 w 1321"/>
                <a:gd name="T33" fmla="*/ 712 h 712"/>
                <a:gd name="T34" fmla="*/ 409 w 1321"/>
                <a:gd name="T35" fmla="*/ 708 h 712"/>
                <a:gd name="T36" fmla="*/ 348 w 1321"/>
                <a:gd name="T37" fmla="*/ 704 h 712"/>
                <a:gd name="T38" fmla="*/ 290 w 1321"/>
                <a:gd name="T39" fmla="*/ 696 h 712"/>
                <a:gd name="T40" fmla="*/ 235 w 1321"/>
                <a:gd name="T41" fmla="*/ 689 h 712"/>
                <a:gd name="T42" fmla="*/ 186 w 1321"/>
                <a:gd name="T43" fmla="*/ 677 h 712"/>
                <a:gd name="T44" fmla="*/ 141 w 1321"/>
                <a:gd name="T45" fmla="*/ 663 h 712"/>
                <a:gd name="T46" fmla="*/ 102 w 1321"/>
                <a:gd name="T47" fmla="*/ 648 h 712"/>
                <a:gd name="T48" fmla="*/ 67 w 1321"/>
                <a:gd name="T49" fmla="*/ 630 h 712"/>
                <a:gd name="T50" fmla="*/ 39 w 1321"/>
                <a:gd name="T51" fmla="*/ 608 h 712"/>
                <a:gd name="T52" fmla="*/ 18 w 1321"/>
                <a:gd name="T53" fmla="*/ 583 h 712"/>
                <a:gd name="T54" fmla="*/ 6 w 1321"/>
                <a:gd name="T55" fmla="*/ 554 h 712"/>
                <a:gd name="T56" fmla="*/ 0 w 1321"/>
                <a:gd name="T57" fmla="*/ 524 h 712"/>
                <a:gd name="T58" fmla="*/ 0 w 1321"/>
                <a:gd name="T59" fmla="*/ 520 h 712"/>
                <a:gd name="T60" fmla="*/ 4 w 1321"/>
                <a:gd name="T61" fmla="*/ 487 h 712"/>
                <a:gd name="T62" fmla="*/ 16 w 1321"/>
                <a:gd name="T63" fmla="*/ 446 h 712"/>
                <a:gd name="T64" fmla="*/ 51 w 1321"/>
                <a:gd name="T65" fmla="*/ 370 h 712"/>
                <a:gd name="T66" fmla="*/ 94 w 1321"/>
                <a:gd name="T67" fmla="*/ 299 h 712"/>
                <a:gd name="T68" fmla="*/ 147 w 1321"/>
                <a:gd name="T69" fmla="*/ 235 h 712"/>
                <a:gd name="T70" fmla="*/ 204 w 1321"/>
                <a:gd name="T71" fmla="*/ 176 h 712"/>
                <a:gd name="T72" fmla="*/ 270 w 1321"/>
                <a:gd name="T73" fmla="*/ 125 h 712"/>
                <a:gd name="T74" fmla="*/ 341 w 1321"/>
                <a:gd name="T75" fmla="*/ 82 h 712"/>
                <a:gd name="T76" fmla="*/ 415 w 1321"/>
                <a:gd name="T77" fmla="*/ 47 h 712"/>
                <a:gd name="T78" fmla="*/ 497 w 1321"/>
                <a:gd name="T79" fmla="*/ 21 h 712"/>
                <a:gd name="T80" fmla="*/ 581 w 1321"/>
                <a:gd name="T81" fmla="*/ 6 h 712"/>
                <a:gd name="T82" fmla="*/ 667 w 1321"/>
                <a:gd name="T83" fmla="*/ 0 h 712"/>
                <a:gd name="T84" fmla="*/ 667 w 1321"/>
                <a:gd name="T85" fmla="*/ 0 h 712"/>
                <a:gd name="T86" fmla="*/ 759 w 1321"/>
                <a:gd name="T87" fmla="*/ 6 h 712"/>
                <a:gd name="T88" fmla="*/ 847 w 1321"/>
                <a:gd name="T89" fmla="*/ 23 h 712"/>
                <a:gd name="T90" fmla="*/ 932 w 1321"/>
                <a:gd name="T91" fmla="*/ 53 h 712"/>
                <a:gd name="T92" fmla="*/ 1010 w 1321"/>
                <a:gd name="T93" fmla="*/ 90 h 712"/>
                <a:gd name="T94" fmla="*/ 1082 w 1321"/>
                <a:gd name="T95" fmla="*/ 137 h 712"/>
                <a:gd name="T96" fmla="*/ 1149 w 1321"/>
                <a:gd name="T97" fmla="*/ 194 h 712"/>
                <a:gd name="T98" fmla="*/ 1208 w 1321"/>
                <a:gd name="T99" fmla="*/ 256 h 712"/>
                <a:gd name="T100" fmla="*/ 1258 w 1321"/>
                <a:gd name="T101" fmla="*/ 325 h 712"/>
                <a:gd name="T102" fmla="*/ 1301 w 1321"/>
                <a:gd name="T103" fmla="*/ 401 h 712"/>
                <a:gd name="T104" fmla="*/ 1301 w 1321"/>
                <a:gd name="T105" fmla="*/ 40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667" y="0"/>
                  </a:lnTo>
                  <a:lnTo>
                    <a:pt x="759" y="6"/>
                  </a:lnTo>
                  <a:lnTo>
                    <a:pt x="847" y="23"/>
                  </a:lnTo>
                  <a:lnTo>
                    <a:pt x="932" y="53"/>
                  </a:lnTo>
                  <a:lnTo>
                    <a:pt x="1010" y="90"/>
                  </a:lnTo>
                  <a:lnTo>
                    <a:pt x="1082" y="137"/>
                  </a:lnTo>
                  <a:lnTo>
                    <a:pt x="1149" y="194"/>
                  </a:lnTo>
                  <a:lnTo>
                    <a:pt x="1208" y="256"/>
                  </a:lnTo>
                  <a:lnTo>
                    <a:pt x="1258" y="325"/>
                  </a:lnTo>
                  <a:lnTo>
                    <a:pt x="1301" y="401"/>
                  </a:lnTo>
                  <a:lnTo>
                    <a:pt x="1301" y="401"/>
                  </a:lnTo>
                  <a:close/>
                </a:path>
              </a:pathLst>
            </a:custGeom>
            <a:gradFill rotWithShape="1">
              <a:gsLst>
                <a:gs pos="0">
                  <a:srgbClr val="FFFFFF"/>
                </a:gs>
                <a:gs pos="100000">
                  <a:srgbClr val="DDDDDD"/>
                </a:gs>
              </a:gsLst>
              <a:lin ang="5400000" scaled="1"/>
            </a:gradFill>
            <a:ln>
              <a:noFill/>
            </a:ln>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tr-TR">
                <a:latin typeface="Calibri" panose="020F0502020204030204" pitchFamily="34" charset="0"/>
              </a:endParaRPr>
            </a:p>
          </p:txBody>
        </p:sp>
        <p:grpSp>
          <p:nvGrpSpPr>
            <p:cNvPr id="103" name="Group 7"/>
            <p:cNvGrpSpPr>
              <a:grpSpLocks/>
            </p:cNvGrpSpPr>
            <p:nvPr/>
          </p:nvGrpSpPr>
          <p:grpSpPr bwMode="auto">
            <a:xfrm rot="-1297425" flipH="1" flipV="1">
              <a:off x="2525" y="2693"/>
              <a:ext cx="781" cy="188"/>
              <a:chOff x="2532" y="1051"/>
              <a:chExt cx="893" cy="246"/>
            </a:xfrm>
          </p:grpSpPr>
          <p:grpSp>
            <p:nvGrpSpPr>
              <p:cNvPr id="104" name="Group 8"/>
              <p:cNvGrpSpPr>
                <a:grpSpLocks/>
              </p:cNvGrpSpPr>
              <p:nvPr/>
            </p:nvGrpSpPr>
            <p:grpSpPr bwMode="auto">
              <a:xfrm>
                <a:off x="2532" y="1051"/>
                <a:ext cx="743" cy="185"/>
                <a:chOff x="1565" y="2568"/>
                <a:chExt cx="1118" cy="279"/>
              </a:xfrm>
            </p:grpSpPr>
            <p:sp>
              <p:nvSpPr>
                <p:cNvPr id="110" name="AutoShape 9"/>
                <p:cNvSpPr>
                  <a:spLocks noChangeArrowheads="1"/>
                </p:cNvSpPr>
                <p:nvPr/>
              </p:nvSpPr>
              <p:spPr bwMode="ltGray">
                <a:xfrm rot="5263130">
                  <a:off x="1859"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111" name="AutoShape 10"/>
                <p:cNvSpPr>
                  <a:spLocks noChangeArrowheads="1"/>
                </p:cNvSpPr>
                <p:nvPr/>
              </p:nvSpPr>
              <p:spPr bwMode="ltGray">
                <a:xfrm rot="6078281">
                  <a:off x="1995"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112" name="AutoShape 11"/>
                <p:cNvSpPr>
                  <a:spLocks noChangeArrowheads="1"/>
                </p:cNvSpPr>
                <p:nvPr/>
              </p:nvSpPr>
              <p:spPr bwMode="ltGray">
                <a:xfrm rot="6373927">
                  <a:off x="2071" y="229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113" name="AutoShape 12"/>
                <p:cNvSpPr>
                  <a:spLocks noChangeArrowheads="1"/>
                </p:cNvSpPr>
                <p:nvPr/>
              </p:nvSpPr>
              <p:spPr bwMode="ltGray">
                <a:xfrm rot="6906312">
                  <a:off x="2161" y="232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grpSp>
            <p:nvGrpSpPr>
              <p:cNvPr id="105" name="Group 13"/>
              <p:cNvGrpSpPr>
                <a:grpSpLocks/>
              </p:cNvGrpSpPr>
              <p:nvPr/>
            </p:nvGrpSpPr>
            <p:grpSpPr bwMode="auto">
              <a:xfrm rot="1353540">
                <a:off x="2682" y="1111"/>
                <a:ext cx="743" cy="186"/>
                <a:chOff x="1565" y="2568"/>
                <a:chExt cx="1118" cy="279"/>
              </a:xfrm>
            </p:grpSpPr>
            <p:sp>
              <p:nvSpPr>
                <p:cNvPr id="106" name="AutoShape 14"/>
                <p:cNvSpPr>
                  <a:spLocks noChangeArrowheads="1"/>
                </p:cNvSpPr>
                <p:nvPr/>
              </p:nvSpPr>
              <p:spPr bwMode="ltGray">
                <a:xfrm rot="5263130">
                  <a:off x="1859"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107" name="AutoShape 15"/>
                <p:cNvSpPr>
                  <a:spLocks noChangeArrowheads="1"/>
                </p:cNvSpPr>
                <p:nvPr/>
              </p:nvSpPr>
              <p:spPr bwMode="ltGray">
                <a:xfrm rot="6078281">
                  <a:off x="1995" y="2274"/>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108" name="AutoShape 16"/>
                <p:cNvSpPr>
                  <a:spLocks noChangeArrowheads="1"/>
                </p:cNvSpPr>
                <p:nvPr/>
              </p:nvSpPr>
              <p:spPr bwMode="ltGray">
                <a:xfrm rot="6373927">
                  <a:off x="2071" y="229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109" name="AutoShape 17"/>
                <p:cNvSpPr>
                  <a:spLocks noChangeArrowheads="1"/>
                </p:cNvSpPr>
                <p:nvPr/>
              </p:nvSpPr>
              <p:spPr bwMode="ltGray">
                <a:xfrm rot="6906312">
                  <a:off x="2161" y="2326"/>
                  <a:ext cx="227" cy="816"/>
                </a:xfrm>
                <a:prstGeom prst="moon">
                  <a:avLst>
                    <a:gd name="adj" fmla="val 49773"/>
                  </a:avLst>
                </a:prstGeom>
                <a:solidFill>
                  <a:srgbClr val="F8F8F8">
                    <a:alpha val="3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grpSp>
      </p:grpSp>
      <p:sp>
        <p:nvSpPr>
          <p:cNvPr id="79" name="Rectangle 20"/>
          <p:cNvSpPr>
            <a:spLocks noChangeArrowheads="1"/>
          </p:cNvSpPr>
          <p:nvPr/>
        </p:nvSpPr>
        <p:spPr bwMode="gray">
          <a:xfrm>
            <a:off x="4391564" y="3771861"/>
            <a:ext cx="1074461" cy="584775"/>
          </a:xfrm>
          <a:prstGeom prst="rect">
            <a:avLst/>
          </a:prstGeom>
          <a:noFill/>
          <a:ln>
            <a:noFill/>
          </a:ln>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92929"/>
                  </a:outerShdw>
                </a:effectLst>
              </a14:hiddenEffects>
            </a:ext>
          </a:extLst>
        </p:spPr>
        <p:txBody>
          <a:bodyPr wrap="none">
            <a:spAutoFit/>
            <a:flatTx/>
          </a:bodyPr>
          <a:lstStyle/>
          <a:p>
            <a:pPr algn="ctr"/>
            <a:r>
              <a:rPr lang="tr-TR" altLang="tr-TR" sz="1600" b="1" dirty="0" smtClean="0">
                <a:solidFill>
                  <a:srgbClr val="000000"/>
                </a:solidFill>
                <a:latin typeface="Calibri" panose="020F0502020204030204" pitchFamily="34" charset="0"/>
                <a:cs typeface="Arial" charset="0"/>
              </a:rPr>
              <a:t>TREASURY</a:t>
            </a:r>
          </a:p>
          <a:p>
            <a:pPr algn="ctr"/>
            <a:r>
              <a:rPr lang="tr-TR" altLang="tr-TR" sz="1600" b="1" dirty="0" smtClean="0">
                <a:solidFill>
                  <a:srgbClr val="000000"/>
                </a:solidFill>
                <a:latin typeface="Calibri" panose="020F0502020204030204" pitchFamily="34" charset="0"/>
                <a:cs typeface="Arial" charset="0"/>
              </a:rPr>
              <a:t>CMD</a:t>
            </a:r>
            <a:endParaRPr lang="en-US" altLang="tr-TR" sz="1600" b="1" dirty="0">
              <a:solidFill>
                <a:srgbClr val="000000"/>
              </a:solidFill>
              <a:latin typeface="Calibri" panose="020F0502020204030204" pitchFamily="34" charset="0"/>
              <a:cs typeface="Arial" charset="0"/>
            </a:endParaRPr>
          </a:p>
        </p:txBody>
      </p:sp>
      <p:sp>
        <p:nvSpPr>
          <p:cNvPr id="80" name="Rectangle 21"/>
          <p:cNvSpPr>
            <a:spLocks noChangeArrowheads="1"/>
          </p:cNvSpPr>
          <p:nvPr/>
        </p:nvSpPr>
        <p:spPr bwMode="black">
          <a:xfrm>
            <a:off x="1907704" y="2900922"/>
            <a:ext cx="960326" cy="261610"/>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Tax</a:t>
            </a:r>
            <a:r>
              <a:rPr lang="tr-TR" altLang="tr-TR" sz="1000" b="1" i="0" dirty="0" smtClean="0">
                <a:solidFill>
                  <a:srgbClr val="080808"/>
                </a:solidFill>
                <a:latin typeface="Calibri" panose="020F0502020204030204" pitchFamily="34" charset="0"/>
                <a:cs typeface="Arial" charset="0"/>
              </a:rPr>
              <a:t> </a:t>
            </a:r>
            <a:r>
              <a:rPr lang="tr-TR" altLang="tr-TR" sz="1000" b="1" i="0" dirty="0" err="1" smtClean="0">
                <a:solidFill>
                  <a:srgbClr val="080808"/>
                </a:solidFill>
                <a:latin typeface="Calibri" panose="020F0502020204030204" pitchFamily="34" charset="0"/>
                <a:cs typeface="Arial" charset="0"/>
              </a:rPr>
              <a:t>Revenues</a:t>
            </a:r>
            <a:endParaRPr lang="en-US" altLang="tr-TR" sz="1000" b="1" i="0" dirty="0">
              <a:solidFill>
                <a:srgbClr val="080808"/>
              </a:solidFill>
              <a:latin typeface="Calibri" panose="020F0502020204030204" pitchFamily="34" charset="0"/>
              <a:cs typeface="Arial" charset="0"/>
            </a:endParaRPr>
          </a:p>
        </p:txBody>
      </p:sp>
      <p:grpSp>
        <p:nvGrpSpPr>
          <p:cNvPr id="84" name="Group 25"/>
          <p:cNvGrpSpPr>
            <a:grpSpLocks/>
          </p:cNvGrpSpPr>
          <p:nvPr/>
        </p:nvGrpSpPr>
        <p:grpSpPr bwMode="auto">
          <a:xfrm>
            <a:off x="447609" y="2357804"/>
            <a:ext cx="1142282" cy="947738"/>
            <a:chOff x="998" y="990"/>
            <a:chExt cx="818" cy="796"/>
          </a:xfrm>
        </p:grpSpPr>
        <p:sp>
          <p:nvSpPr>
            <p:cNvPr id="98" name="AutoShape 26"/>
            <p:cNvSpPr>
              <a:spLocks noChangeArrowheads="1"/>
            </p:cNvSpPr>
            <p:nvPr/>
          </p:nvSpPr>
          <p:spPr bwMode="gray">
            <a:xfrm>
              <a:off x="998" y="990"/>
              <a:ext cx="818" cy="796"/>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99" name="Freeform 27"/>
            <p:cNvSpPr>
              <a:spLocks/>
            </p:cNvSpPr>
            <p:nvPr/>
          </p:nvSpPr>
          <p:spPr bwMode="gray">
            <a:xfrm>
              <a:off x="1029" y="1019"/>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grpSp>
        <p:nvGrpSpPr>
          <p:cNvPr id="85" name="Group 28"/>
          <p:cNvGrpSpPr>
            <a:grpSpLocks/>
          </p:cNvGrpSpPr>
          <p:nvPr/>
        </p:nvGrpSpPr>
        <p:grpSpPr bwMode="auto">
          <a:xfrm>
            <a:off x="466499" y="5538256"/>
            <a:ext cx="1142282" cy="947738"/>
            <a:chOff x="2822" y="1001"/>
            <a:chExt cx="818" cy="796"/>
          </a:xfrm>
        </p:grpSpPr>
        <p:sp>
          <p:nvSpPr>
            <p:cNvPr id="96" name="AutoShape 29"/>
            <p:cNvSpPr>
              <a:spLocks noChangeArrowheads="1"/>
            </p:cNvSpPr>
            <p:nvPr/>
          </p:nvSpPr>
          <p:spPr bwMode="gray">
            <a:xfrm>
              <a:off x="2822" y="1001"/>
              <a:ext cx="818" cy="796"/>
            </a:xfrm>
            <a:prstGeom prst="roundRect">
              <a:avLst>
                <a:gd name="adj" fmla="val 11921"/>
              </a:avLst>
            </a:prstGeom>
            <a:gradFill rotWithShape="1">
              <a:gsLst>
                <a:gs pos="0">
                  <a:schemeClr val="hlink"/>
                </a:gs>
                <a:gs pos="100000">
                  <a:schemeClr val="hlink">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97" name="Freeform 30"/>
            <p:cNvSpPr>
              <a:spLocks/>
            </p:cNvSpPr>
            <p:nvPr/>
          </p:nvSpPr>
          <p:spPr bwMode="gray">
            <a:xfrm>
              <a:off x="2856" y="1036"/>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hlink">
                    <a:gamma/>
                    <a:tint val="48627"/>
                    <a:invGamma/>
                  </a:schemeClr>
                </a:gs>
                <a:gs pos="50000">
                  <a:schemeClr val="hlink">
                    <a:alpha val="0"/>
                  </a:schemeClr>
                </a:gs>
                <a:gs pos="100000">
                  <a:schemeClr val="hlink">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grpSp>
        <p:nvGrpSpPr>
          <p:cNvPr id="86" name="Group 31"/>
          <p:cNvGrpSpPr>
            <a:grpSpLocks/>
          </p:cNvGrpSpPr>
          <p:nvPr/>
        </p:nvGrpSpPr>
        <p:grpSpPr bwMode="auto">
          <a:xfrm>
            <a:off x="447609" y="4008443"/>
            <a:ext cx="1142282" cy="947738"/>
            <a:chOff x="1910" y="994"/>
            <a:chExt cx="818" cy="796"/>
          </a:xfrm>
        </p:grpSpPr>
        <p:sp>
          <p:nvSpPr>
            <p:cNvPr id="94" name="AutoShape 32"/>
            <p:cNvSpPr>
              <a:spLocks noChangeArrowheads="1"/>
            </p:cNvSpPr>
            <p:nvPr/>
          </p:nvSpPr>
          <p:spPr bwMode="gray">
            <a:xfrm>
              <a:off x="1910" y="994"/>
              <a:ext cx="818" cy="796"/>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95" name="Freeform 33"/>
            <p:cNvSpPr>
              <a:spLocks/>
            </p:cNvSpPr>
            <p:nvPr/>
          </p:nvSpPr>
          <p:spPr bwMode="gray">
            <a:xfrm>
              <a:off x="1939" y="1023"/>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grpSp>
        <p:nvGrpSpPr>
          <p:cNvPr id="90" name="Group 37"/>
          <p:cNvGrpSpPr>
            <a:grpSpLocks/>
          </p:cNvGrpSpPr>
          <p:nvPr/>
        </p:nvGrpSpPr>
        <p:grpSpPr bwMode="auto">
          <a:xfrm>
            <a:off x="2021583" y="1278214"/>
            <a:ext cx="1142282" cy="947738"/>
            <a:chOff x="3733" y="993"/>
            <a:chExt cx="818" cy="796"/>
          </a:xfrm>
        </p:grpSpPr>
        <p:sp>
          <p:nvSpPr>
            <p:cNvPr id="92" name="AutoShape 38"/>
            <p:cNvSpPr>
              <a:spLocks noChangeArrowheads="1"/>
            </p:cNvSpPr>
            <p:nvPr/>
          </p:nvSpPr>
          <p:spPr bwMode="gray">
            <a:xfrm>
              <a:off x="3733" y="993"/>
              <a:ext cx="818" cy="796"/>
            </a:xfrm>
            <a:prstGeom prst="roundRect">
              <a:avLst>
                <a:gd name="adj" fmla="val 11921"/>
              </a:avLst>
            </a:prstGeom>
            <a:gradFill rotWithShape="1">
              <a:gsLst>
                <a:gs pos="0">
                  <a:schemeClr val="folHlink"/>
                </a:gs>
                <a:gs pos="100000">
                  <a:schemeClr val="folHlink">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93" name="Freeform 39"/>
            <p:cNvSpPr>
              <a:spLocks/>
            </p:cNvSpPr>
            <p:nvPr/>
          </p:nvSpPr>
          <p:spPr bwMode="gray">
            <a:xfrm>
              <a:off x="3761" y="1028"/>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folHlink">
                    <a:gamma/>
                    <a:tint val="48627"/>
                    <a:invGamma/>
                  </a:schemeClr>
                </a:gs>
                <a:gs pos="50000">
                  <a:schemeClr val="folHlink">
                    <a:alpha val="0"/>
                  </a:schemeClr>
                </a:gs>
                <a:gs pos="100000">
                  <a:schemeClr val="folHlink">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sp>
        <p:nvSpPr>
          <p:cNvPr id="118" name="Rectangle 36"/>
          <p:cNvSpPr>
            <a:spLocks noChangeArrowheads="1"/>
          </p:cNvSpPr>
          <p:nvPr/>
        </p:nvSpPr>
        <p:spPr bwMode="white">
          <a:xfrm>
            <a:off x="366647" y="4225150"/>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Privatization</a:t>
            </a:r>
            <a:r>
              <a:rPr lang="tr-TR" altLang="tr-TR" sz="1600" b="1" i="0" dirty="0" smtClean="0">
                <a:solidFill>
                  <a:srgbClr val="FEFEFE"/>
                </a:solidFill>
                <a:latin typeface="Calibri" panose="020F0502020204030204" pitchFamily="34" charset="0"/>
                <a:cs typeface="Arial" charset="0"/>
              </a:rPr>
              <a:t> </a:t>
            </a:r>
            <a:r>
              <a:rPr lang="tr-TR" altLang="tr-TR" sz="1600" b="1" i="0" dirty="0" err="1" smtClean="0">
                <a:solidFill>
                  <a:srgbClr val="FEFEFE"/>
                </a:solidFill>
                <a:latin typeface="Calibri" panose="020F0502020204030204" pitchFamily="34" charset="0"/>
                <a:cs typeface="Arial" charset="0"/>
              </a:rPr>
              <a:t>Admin</a:t>
            </a:r>
            <a:r>
              <a:rPr lang="tr-TR" altLang="tr-TR" sz="1600" b="1" i="0" dirty="0" smtClean="0">
                <a:solidFill>
                  <a:srgbClr val="FEFEFE"/>
                </a:solidFill>
                <a:latin typeface="Calibri" panose="020F0502020204030204" pitchFamily="34" charset="0"/>
                <a:cs typeface="Arial" charset="0"/>
              </a:rPr>
              <a:t>.</a:t>
            </a:r>
            <a:endParaRPr lang="en-US" altLang="tr-TR" sz="1600" b="1" i="0" dirty="0">
              <a:solidFill>
                <a:srgbClr val="FEFEFE"/>
              </a:solidFill>
              <a:latin typeface="Calibri" panose="020F0502020204030204" pitchFamily="34" charset="0"/>
              <a:cs typeface="Arial" charset="0"/>
            </a:endParaRPr>
          </a:p>
        </p:txBody>
      </p:sp>
      <p:sp>
        <p:nvSpPr>
          <p:cNvPr id="119" name="Rectangle 36"/>
          <p:cNvSpPr>
            <a:spLocks noChangeArrowheads="1"/>
          </p:cNvSpPr>
          <p:nvPr/>
        </p:nvSpPr>
        <p:spPr bwMode="white">
          <a:xfrm>
            <a:off x="366648" y="5793378"/>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Treasury</a:t>
            </a:r>
            <a:endParaRPr lang="tr-TR" altLang="tr-TR" sz="1600" b="1" i="0" dirty="0" smtClean="0">
              <a:solidFill>
                <a:srgbClr val="FEFEFE"/>
              </a:solidFill>
              <a:latin typeface="Calibri" panose="020F0502020204030204" pitchFamily="34" charset="0"/>
              <a:cs typeface="Arial" charset="0"/>
            </a:endParaRPr>
          </a:p>
          <a:p>
            <a:pPr algn="ctr"/>
            <a:r>
              <a:rPr lang="tr-TR" altLang="tr-TR" sz="1600" b="1" dirty="0" smtClean="0">
                <a:solidFill>
                  <a:srgbClr val="FEFEFE"/>
                </a:solidFill>
                <a:latin typeface="Calibri" panose="020F0502020204030204" pitchFamily="34" charset="0"/>
                <a:cs typeface="Arial" charset="0"/>
              </a:rPr>
              <a:t>DMD</a:t>
            </a:r>
            <a:endParaRPr lang="en-US" altLang="tr-TR" sz="1600" b="1" i="0" dirty="0">
              <a:solidFill>
                <a:srgbClr val="FEFEFE"/>
              </a:solidFill>
              <a:latin typeface="Calibri" panose="020F0502020204030204" pitchFamily="34" charset="0"/>
              <a:cs typeface="Arial" charset="0"/>
            </a:endParaRPr>
          </a:p>
        </p:txBody>
      </p:sp>
      <p:sp>
        <p:nvSpPr>
          <p:cNvPr id="120" name="Rectangle 21"/>
          <p:cNvSpPr>
            <a:spLocks noChangeArrowheads="1"/>
          </p:cNvSpPr>
          <p:nvPr/>
        </p:nvSpPr>
        <p:spPr bwMode="black">
          <a:xfrm>
            <a:off x="1907704" y="3970129"/>
            <a:ext cx="960326" cy="430887"/>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PrivatizationRevenues</a:t>
            </a:r>
            <a:endParaRPr lang="en-US" altLang="tr-TR" sz="1000" b="1" i="0" dirty="0">
              <a:solidFill>
                <a:srgbClr val="080808"/>
              </a:solidFill>
              <a:latin typeface="Calibri" panose="020F0502020204030204" pitchFamily="34" charset="0"/>
              <a:cs typeface="Arial" charset="0"/>
            </a:endParaRPr>
          </a:p>
        </p:txBody>
      </p:sp>
      <p:sp>
        <p:nvSpPr>
          <p:cNvPr id="121" name="Rectangle 21"/>
          <p:cNvSpPr>
            <a:spLocks noChangeArrowheads="1"/>
          </p:cNvSpPr>
          <p:nvPr/>
        </p:nvSpPr>
        <p:spPr bwMode="black">
          <a:xfrm>
            <a:off x="1980569" y="5115423"/>
            <a:ext cx="960326" cy="430887"/>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dirty="0" smtClean="0">
                <a:solidFill>
                  <a:srgbClr val="080808"/>
                </a:solidFill>
                <a:latin typeface="Calibri" panose="020F0502020204030204" pitchFamily="34" charset="0"/>
                <a:cs typeface="Arial" charset="0"/>
              </a:rPr>
              <a:t>New </a:t>
            </a:r>
            <a:r>
              <a:rPr lang="tr-TR" altLang="tr-TR" sz="1000" b="1" dirty="0" err="1" smtClean="0">
                <a:solidFill>
                  <a:srgbClr val="080808"/>
                </a:solidFill>
                <a:latin typeface="Calibri" panose="020F0502020204030204" pitchFamily="34" charset="0"/>
                <a:cs typeface="Arial" charset="0"/>
              </a:rPr>
              <a:t>Borrowing</a:t>
            </a:r>
            <a:endParaRPr lang="en-US" altLang="tr-TR" sz="1000" b="1" i="0" dirty="0">
              <a:solidFill>
                <a:srgbClr val="080808"/>
              </a:solidFill>
              <a:latin typeface="Calibri" panose="020F0502020204030204" pitchFamily="34" charset="0"/>
              <a:cs typeface="Arial" charset="0"/>
            </a:endParaRPr>
          </a:p>
        </p:txBody>
      </p:sp>
      <p:sp>
        <p:nvSpPr>
          <p:cNvPr id="123" name="Rectangle 21"/>
          <p:cNvSpPr>
            <a:spLocks noChangeArrowheads="1"/>
          </p:cNvSpPr>
          <p:nvPr/>
        </p:nvSpPr>
        <p:spPr bwMode="black">
          <a:xfrm>
            <a:off x="2785432" y="5761452"/>
            <a:ext cx="960326" cy="600164"/>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dirty="0" err="1" smtClean="0">
                <a:solidFill>
                  <a:srgbClr val="080808"/>
                </a:solidFill>
                <a:latin typeface="Calibri" panose="020F0502020204030204" pitchFamily="34" charset="0"/>
                <a:cs typeface="Arial" charset="0"/>
              </a:rPr>
              <a:t>Debt</a:t>
            </a:r>
            <a:r>
              <a:rPr lang="tr-TR" altLang="tr-TR" sz="1000" b="1" dirty="0" smtClean="0">
                <a:solidFill>
                  <a:srgbClr val="080808"/>
                </a:solidFill>
                <a:latin typeface="Calibri" panose="020F0502020204030204" pitchFamily="34" charset="0"/>
                <a:cs typeface="Arial" charset="0"/>
              </a:rPr>
              <a:t>  </a:t>
            </a:r>
            <a:r>
              <a:rPr lang="tr-TR" altLang="tr-TR" sz="1000" b="1" dirty="0" err="1" smtClean="0">
                <a:solidFill>
                  <a:srgbClr val="080808"/>
                </a:solidFill>
                <a:latin typeface="Calibri" panose="020F0502020204030204" pitchFamily="34" charset="0"/>
                <a:cs typeface="Arial" charset="0"/>
              </a:rPr>
              <a:t>Pincipal</a:t>
            </a:r>
            <a:r>
              <a:rPr lang="tr-TR" altLang="tr-TR" sz="1000" b="1" dirty="0" smtClean="0">
                <a:solidFill>
                  <a:srgbClr val="080808"/>
                </a:solidFill>
                <a:latin typeface="Calibri" panose="020F0502020204030204" pitchFamily="34" charset="0"/>
                <a:cs typeface="Arial" charset="0"/>
              </a:rPr>
              <a:t> </a:t>
            </a:r>
            <a:r>
              <a:rPr lang="tr-TR" altLang="tr-TR" sz="1000" b="1" dirty="0" err="1" smtClean="0">
                <a:solidFill>
                  <a:srgbClr val="080808"/>
                </a:solidFill>
                <a:latin typeface="Calibri" panose="020F0502020204030204" pitchFamily="34" charset="0"/>
                <a:cs typeface="Arial" charset="0"/>
              </a:rPr>
              <a:t>and</a:t>
            </a:r>
            <a:r>
              <a:rPr lang="tr-TR" altLang="tr-TR" sz="1000" b="1" dirty="0" smtClean="0">
                <a:solidFill>
                  <a:srgbClr val="080808"/>
                </a:solidFill>
                <a:latin typeface="Calibri" panose="020F0502020204030204" pitchFamily="34" charset="0"/>
                <a:cs typeface="Arial" charset="0"/>
              </a:rPr>
              <a:t> </a:t>
            </a:r>
            <a:r>
              <a:rPr lang="tr-TR" altLang="tr-TR" sz="1000" b="1" dirty="0" err="1" smtClean="0">
                <a:solidFill>
                  <a:srgbClr val="080808"/>
                </a:solidFill>
                <a:latin typeface="Calibri" panose="020F0502020204030204" pitchFamily="34" charset="0"/>
                <a:cs typeface="Arial" charset="0"/>
              </a:rPr>
              <a:t>Interest</a:t>
            </a:r>
            <a:r>
              <a:rPr lang="tr-TR" altLang="tr-TR" sz="1000" b="1" dirty="0" smtClean="0">
                <a:solidFill>
                  <a:srgbClr val="080808"/>
                </a:solidFill>
                <a:latin typeface="Calibri" panose="020F0502020204030204" pitchFamily="34" charset="0"/>
                <a:cs typeface="Arial" charset="0"/>
              </a:rPr>
              <a:t> </a:t>
            </a:r>
            <a:r>
              <a:rPr lang="tr-TR" altLang="tr-TR" sz="1000" b="1" dirty="0" err="1" smtClean="0">
                <a:solidFill>
                  <a:srgbClr val="080808"/>
                </a:solidFill>
                <a:latin typeface="Calibri" panose="020F0502020204030204" pitchFamily="34" charset="0"/>
                <a:cs typeface="Arial" charset="0"/>
              </a:rPr>
              <a:t>Payments</a:t>
            </a:r>
            <a:endParaRPr lang="en-US" altLang="tr-TR" sz="1000" b="1" i="0" dirty="0">
              <a:solidFill>
                <a:srgbClr val="080808"/>
              </a:solidFill>
              <a:latin typeface="Calibri" panose="020F0502020204030204" pitchFamily="34" charset="0"/>
              <a:cs typeface="Arial" charset="0"/>
            </a:endParaRPr>
          </a:p>
        </p:txBody>
      </p:sp>
      <p:grpSp>
        <p:nvGrpSpPr>
          <p:cNvPr id="127" name="Group 25"/>
          <p:cNvGrpSpPr>
            <a:grpSpLocks/>
          </p:cNvGrpSpPr>
          <p:nvPr/>
        </p:nvGrpSpPr>
        <p:grpSpPr bwMode="auto">
          <a:xfrm>
            <a:off x="4255841" y="1278214"/>
            <a:ext cx="1142282" cy="947738"/>
            <a:chOff x="998" y="990"/>
            <a:chExt cx="818" cy="796"/>
          </a:xfrm>
        </p:grpSpPr>
        <p:sp>
          <p:nvSpPr>
            <p:cNvPr id="128" name="AutoShape 26"/>
            <p:cNvSpPr>
              <a:spLocks noChangeArrowheads="1"/>
            </p:cNvSpPr>
            <p:nvPr/>
          </p:nvSpPr>
          <p:spPr bwMode="gray">
            <a:xfrm>
              <a:off x="998" y="990"/>
              <a:ext cx="818" cy="796"/>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129" name="Freeform 27"/>
            <p:cNvSpPr>
              <a:spLocks/>
            </p:cNvSpPr>
            <p:nvPr/>
          </p:nvSpPr>
          <p:spPr bwMode="gray">
            <a:xfrm>
              <a:off x="1029" y="1019"/>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grpSp>
        <p:nvGrpSpPr>
          <p:cNvPr id="130" name="Group 31"/>
          <p:cNvGrpSpPr>
            <a:grpSpLocks/>
          </p:cNvGrpSpPr>
          <p:nvPr/>
        </p:nvGrpSpPr>
        <p:grpSpPr bwMode="auto">
          <a:xfrm>
            <a:off x="6084168" y="1327372"/>
            <a:ext cx="1142282" cy="947738"/>
            <a:chOff x="1910" y="994"/>
            <a:chExt cx="818" cy="796"/>
          </a:xfrm>
        </p:grpSpPr>
        <p:sp>
          <p:nvSpPr>
            <p:cNvPr id="133" name="AutoShape 32"/>
            <p:cNvSpPr>
              <a:spLocks noChangeArrowheads="1"/>
            </p:cNvSpPr>
            <p:nvPr/>
          </p:nvSpPr>
          <p:spPr bwMode="gray">
            <a:xfrm>
              <a:off x="1910" y="994"/>
              <a:ext cx="818" cy="796"/>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134" name="Freeform 33"/>
            <p:cNvSpPr>
              <a:spLocks/>
            </p:cNvSpPr>
            <p:nvPr/>
          </p:nvSpPr>
          <p:spPr bwMode="gray">
            <a:xfrm>
              <a:off x="1939" y="1023"/>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grpSp>
        <p:nvGrpSpPr>
          <p:cNvPr id="135" name="Group 28"/>
          <p:cNvGrpSpPr>
            <a:grpSpLocks/>
          </p:cNvGrpSpPr>
          <p:nvPr/>
        </p:nvGrpSpPr>
        <p:grpSpPr bwMode="auto">
          <a:xfrm>
            <a:off x="7365964" y="2910650"/>
            <a:ext cx="1142282" cy="947738"/>
            <a:chOff x="2822" y="1001"/>
            <a:chExt cx="818" cy="796"/>
          </a:xfrm>
        </p:grpSpPr>
        <p:sp>
          <p:nvSpPr>
            <p:cNvPr id="136" name="AutoShape 29"/>
            <p:cNvSpPr>
              <a:spLocks noChangeArrowheads="1"/>
            </p:cNvSpPr>
            <p:nvPr/>
          </p:nvSpPr>
          <p:spPr bwMode="gray">
            <a:xfrm>
              <a:off x="2822" y="1001"/>
              <a:ext cx="818" cy="796"/>
            </a:xfrm>
            <a:prstGeom prst="roundRect">
              <a:avLst>
                <a:gd name="adj" fmla="val 11921"/>
              </a:avLst>
            </a:prstGeom>
            <a:gradFill rotWithShape="1">
              <a:gsLst>
                <a:gs pos="0">
                  <a:schemeClr val="hlink"/>
                </a:gs>
                <a:gs pos="100000">
                  <a:schemeClr val="hlink">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137" name="Freeform 30"/>
            <p:cNvSpPr>
              <a:spLocks/>
            </p:cNvSpPr>
            <p:nvPr/>
          </p:nvSpPr>
          <p:spPr bwMode="gray">
            <a:xfrm>
              <a:off x="2856" y="1036"/>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hlink">
                    <a:gamma/>
                    <a:tint val="48627"/>
                    <a:invGamma/>
                  </a:schemeClr>
                </a:gs>
                <a:gs pos="50000">
                  <a:schemeClr val="hlink">
                    <a:alpha val="0"/>
                  </a:schemeClr>
                </a:gs>
                <a:gs pos="100000">
                  <a:schemeClr val="hlink">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sp>
        <p:nvSpPr>
          <p:cNvPr id="138" name="Freeform 4"/>
          <p:cNvSpPr>
            <a:spLocks/>
          </p:cNvSpPr>
          <p:nvPr/>
        </p:nvSpPr>
        <p:spPr bwMode="gray">
          <a:xfrm rot="16200000">
            <a:off x="2409368" y="3741249"/>
            <a:ext cx="366712" cy="1562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grpSp>
        <p:nvGrpSpPr>
          <p:cNvPr id="139" name="Group 37"/>
          <p:cNvGrpSpPr>
            <a:grpSpLocks/>
          </p:cNvGrpSpPr>
          <p:nvPr/>
        </p:nvGrpSpPr>
        <p:grpSpPr bwMode="auto">
          <a:xfrm>
            <a:off x="7238725" y="4502137"/>
            <a:ext cx="1142282" cy="947738"/>
            <a:chOff x="3733" y="993"/>
            <a:chExt cx="818" cy="796"/>
          </a:xfrm>
        </p:grpSpPr>
        <p:sp>
          <p:nvSpPr>
            <p:cNvPr id="140" name="AutoShape 38"/>
            <p:cNvSpPr>
              <a:spLocks noChangeArrowheads="1"/>
            </p:cNvSpPr>
            <p:nvPr/>
          </p:nvSpPr>
          <p:spPr bwMode="gray">
            <a:xfrm>
              <a:off x="3733" y="993"/>
              <a:ext cx="818" cy="796"/>
            </a:xfrm>
            <a:prstGeom prst="roundRect">
              <a:avLst>
                <a:gd name="adj" fmla="val 11921"/>
              </a:avLst>
            </a:prstGeom>
            <a:gradFill rotWithShape="1">
              <a:gsLst>
                <a:gs pos="0">
                  <a:schemeClr val="folHlink"/>
                </a:gs>
                <a:gs pos="100000">
                  <a:schemeClr val="folHlink">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141" name="Freeform 39"/>
            <p:cNvSpPr>
              <a:spLocks/>
            </p:cNvSpPr>
            <p:nvPr/>
          </p:nvSpPr>
          <p:spPr bwMode="gray">
            <a:xfrm>
              <a:off x="3761" y="1028"/>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folHlink">
                    <a:gamma/>
                    <a:tint val="48627"/>
                    <a:invGamma/>
                  </a:schemeClr>
                </a:gs>
                <a:gs pos="50000">
                  <a:schemeClr val="folHlink">
                    <a:alpha val="0"/>
                  </a:schemeClr>
                </a:gs>
                <a:gs pos="100000">
                  <a:schemeClr val="folHlink">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sp>
        <p:nvSpPr>
          <p:cNvPr id="142" name="Freeform 4"/>
          <p:cNvSpPr>
            <a:spLocks/>
          </p:cNvSpPr>
          <p:nvPr/>
        </p:nvSpPr>
        <p:spPr bwMode="gray">
          <a:xfrm rot="13894657">
            <a:off x="2781774" y="4633152"/>
            <a:ext cx="366712" cy="175842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43" name="Freeform 4"/>
          <p:cNvSpPr>
            <a:spLocks/>
          </p:cNvSpPr>
          <p:nvPr/>
        </p:nvSpPr>
        <p:spPr bwMode="gray">
          <a:xfrm rot="2973949">
            <a:off x="2941408" y="4938247"/>
            <a:ext cx="366712" cy="175842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44" name="Freeform 4"/>
          <p:cNvSpPr>
            <a:spLocks/>
          </p:cNvSpPr>
          <p:nvPr/>
        </p:nvSpPr>
        <p:spPr bwMode="gray">
          <a:xfrm rot="17756940">
            <a:off x="3128356" y="2776476"/>
            <a:ext cx="366712" cy="1562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45" name="Rectangle 36"/>
          <p:cNvSpPr>
            <a:spLocks noChangeArrowheads="1"/>
          </p:cNvSpPr>
          <p:nvPr/>
        </p:nvSpPr>
        <p:spPr bwMode="white">
          <a:xfrm>
            <a:off x="438650" y="2607390"/>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Revenue</a:t>
            </a:r>
            <a:r>
              <a:rPr lang="tr-TR" altLang="tr-TR" sz="1600" b="1" i="0" dirty="0" smtClean="0">
                <a:solidFill>
                  <a:srgbClr val="FEFEFE"/>
                </a:solidFill>
                <a:latin typeface="Calibri" panose="020F0502020204030204" pitchFamily="34" charset="0"/>
                <a:cs typeface="Arial" charset="0"/>
              </a:rPr>
              <a:t> </a:t>
            </a:r>
            <a:r>
              <a:rPr lang="tr-TR" altLang="tr-TR" sz="1600" b="1" i="0" dirty="0" err="1" smtClean="0">
                <a:solidFill>
                  <a:srgbClr val="FEFEFE"/>
                </a:solidFill>
                <a:latin typeface="Calibri" panose="020F0502020204030204" pitchFamily="34" charset="0"/>
                <a:cs typeface="Arial" charset="0"/>
              </a:rPr>
              <a:t>Admin</a:t>
            </a:r>
            <a:r>
              <a:rPr lang="tr-TR" altLang="tr-TR" sz="1600" b="1" i="0" dirty="0" smtClean="0">
                <a:solidFill>
                  <a:srgbClr val="FEFEFE"/>
                </a:solidFill>
                <a:latin typeface="Calibri" panose="020F0502020204030204" pitchFamily="34" charset="0"/>
                <a:cs typeface="Arial" charset="0"/>
              </a:rPr>
              <a:t>.</a:t>
            </a:r>
            <a:endParaRPr lang="en-US" altLang="tr-TR" sz="1600" b="1" i="0" dirty="0">
              <a:solidFill>
                <a:srgbClr val="FEFEFE"/>
              </a:solidFill>
              <a:latin typeface="Calibri" panose="020F0502020204030204" pitchFamily="34" charset="0"/>
              <a:cs typeface="Arial" charset="0"/>
            </a:endParaRPr>
          </a:p>
        </p:txBody>
      </p:sp>
      <p:sp>
        <p:nvSpPr>
          <p:cNvPr id="146" name="Rectangle 36"/>
          <p:cNvSpPr>
            <a:spLocks noChangeArrowheads="1"/>
          </p:cNvSpPr>
          <p:nvPr/>
        </p:nvSpPr>
        <p:spPr bwMode="white">
          <a:xfrm>
            <a:off x="1940622" y="1539631"/>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smtClean="0">
                <a:solidFill>
                  <a:srgbClr val="FEFEFE"/>
                </a:solidFill>
                <a:latin typeface="Calibri" panose="020F0502020204030204" pitchFamily="34" charset="0"/>
                <a:cs typeface="Arial" charset="0"/>
              </a:rPr>
              <a:t>General Budget</a:t>
            </a:r>
            <a:endParaRPr lang="en-US" altLang="tr-TR" sz="1600" b="1" i="0" dirty="0">
              <a:solidFill>
                <a:srgbClr val="FEFEFE"/>
              </a:solidFill>
              <a:latin typeface="Calibri" panose="020F0502020204030204" pitchFamily="34" charset="0"/>
              <a:cs typeface="Arial" charset="0"/>
            </a:endParaRPr>
          </a:p>
        </p:txBody>
      </p:sp>
      <p:sp>
        <p:nvSpPr>
          <p:cNvPr id="147" name="Rectangle 36"/>
          <p:cNvSpPr>
            <a:spLocks noChangeArrowheads="1"/>
          </p:cNvSpPr>
          <p:nvPr/>
        </p:nvSpPr>
        <p:spPr bwMode="white">
          <a:xfrm>
            <a:off x="4194861" y="1491839"/>
            <a:ext cx="1304203" cy="307777"/>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400" b="1" i="0" dirty="0" smtClean="0">
                <a:solidFill>
                  <a:srgbClr val="FEFEFE"/>
                </a:solidFill>
                <a:latin typeface="Calibri" panose="020F0502020204030204" pitchFamily="34" charset="0"/>
                <a:cs typeface="Arial" charset="0"/>
              </a:rPr>
              <a:t>Special Budget</a:t>
            </a:r>
            <a:endParaRPr lang="en-US" altLang="tr-TR" sz="1400" b="1" i="0" dirty="0">
              <a:solidFill>
                <a:srgbClr val="FEFEFE"/>
              </a:solidFill>
              <a:latin typeface="Calibri" panose="020F0502020204030204" pitchFamily="34" charset="0"/>
              <a:cs typeface="Arial" charset="0"/>
            </a:endParaRPr>
          </a:p>
        </p:txBody>
      </p:sp>
      <p:sp>
        <p:nvSpPr>
          <p:cNvPr id="148" name="Rectangle 36"/>
          <p:cNvSpPr>
            <a:spLocks noChangeArrowheads="1"/>
          </p:cNvSpPr>
          <p:nvPr/>
        </p:nvSpPr>
        <p:spPr bwMode="white">
          <a:xfrm>
            <a:off x="6003207" y="1490473"/>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Regulatory</a:t>
            </a:r>
            <a:endParaRPr lang="tr-TR" altLang="tr-TR" sz="1600" b="1" i="0" dirty="0" smtClean="0">
              <a:solidFill>
                <a:srgbClr val="FEFEFE"/>
              </a:solidFill>
              <a:latin typeface="Calibri" panose="020F0502020204030204" pitchFamily="34" charset="0"/>
              <a:cs typeface="Arial" charset="0"/>
            </a:endParaRPr>
          </a:p>
          <a:p>
            <a:pPr algn="ctr"/>
            <a:r>
              <a:rPr lang="tr-TR" altLang="tr-TR" sz="1600" b="1" dirty="0" err="1" smtClean="0">
                <a:solidFill>
                  <a:srgbClr val="FEFEFE"/>
                </a:solidFill>
                <a:latin typeface="Calibri" panose="020F0502020204030204" pitchFamily="34" charset="0"/>
                <a:cs typeface="Arial" charset="0"/>
              </a:rPr>
              <a:t>Bodies</a:t>
            </a:r>
            <a:endParaRPr lang="en-US" altLang="tr-TR" sz="1600" b="1" i="0" dirty="0">
              <a:solidFill>
                <a:srgbClr val="FEFEFE"/>
              </a:solidFill>
              <a:latin typeface="Calibri" panose="020F0502020204030204" pitchFamily="34" charset="0"/>
              <a:cs typeface="Arial" charset="0"/>
            </a:endParaRPr>
          </a:p>
        </p:txBody>
      </p:sp>
      <p:grpSp>
        <p:nvGrpSpPr>
          <p:cNvPr id="149" name="Group 25"/>
          <p:cNvGrpSpPr>
            <a:grpSpLocks/>
          </p:cNvGrpSpPr>
          <p:nvPr/>
        </p:nvGrpSpPr>
        <p:grpSpPr bwMode="auto">
          <a:xfrm>
            <a:off x="6022096" y="5725068"/>
            <a:ext cx="1142282" cy="947738"/>
            <a:chOff x="998" y="990"/>
            <a:chExt cx="818" cy="796"/>
          </a:xfrm>
        </p:grpSpPr>
        <p:sp>
          <p:nvSpPr>
            <p:cNvPr id="150" name="AutoShape 26"/>
            <p:cNvSpPr>
              <a:spLocks noChangeArrowheads="1"/>
            </p:cNvSpPr>
            <p:nvPr/>
          </p:nvSpPr>
          <p:spPr bwMode="gray">
            <a:xfrm>
              <a:off x="998" y="990"/>
              <a:ext cx="818" cy="796"/>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151" name="Freeform 27"/>
            <p:cNvSpPr>
              <a:spLocks/>
            </p:cNvSpPr>
            <p:nvPr/>
          </p:nvSpPr>
          <p:spPr bwMode="gray">
            <a:xfrm>
              <a:off x="1029" y="1019"/>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grpSp>
        <p:nvGrpSpPr>
          <p:cNvPr id="152" name="Group 31"/>
          <p:cNvGrpSpPr>
            <a:grpSpLocks/>
          </p:cNvGrpSpPr>
          <p:nvPr/>
        </p:nvGrpSpPr>
        <p:grpSpPr bwMode="auto">
          <a:xfrm>
            <a:off x="3953675" y="5725068"/>
            <a:ext cx="1142282" cy="947738"/>
            <a:chOff x="1910" y="994"/>
            <a:chExt cx="818" cy="796"/>
          </a:xfrm>
        </p:grpSpPr>
        <p:sp>
          <p:nvSpPr>
            <p:cNvPr id="153" name="AutoShape 32"/>
            <p:cNvSpPr>
              <a:spLocks noChangeArrowheads="1"/>
            </p:cNvSpPr>
            <p:nvPr/>
          </p:nvSpPr>
          <p:spPr bwMode="gray">
            <a:xfrm>
              <a:off x="1910" y="994"/>
              <a:ext cx="818" cy="796"/>
            </a:xfrm>
            <a:prstGeom prst="roundRect">
              <a:avLst>
                <a:gd name="adj" fmla="val 11921"/>
              </a:avLst>
            </a:prstGeom>
            <a:gradFill rotWithShape="1">
              <a:gsLst>
                <a:gs pos="0">
                  <a:schemeClr val="accent2"/>
                </a:gs>
                <a:gs pos="100000">
                  <a:schemeClr val="accent2">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154" name="Freeform 33"/>
            <p:cNvSpPr>
              <a:spLocks/>
            </p:cNvSpPr>
            <p:nvPr/>
          </p:nvSpPr>
          <p:spPr bwMode="gray">
            <a:xfrm>
              <a:off x="1939" y="1023"/>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accent2">
                    <a:gamma/>
                    <a:tint val="48627"/>
                    <a:invGamma/>
                  </a:schemeClr>
                </a:gs>
                <a:gs pos="50000">
                  <a:schemeClr val="accent2">
                    <a:alpha val="0"/>
                  </a:schemeClr>
                </a:gs>
                <a:gs pos="100000">
                  <a:schemeClr val="accent2">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sp>
        <p:nvSpPr>
          <p:cNvPr id="155" name="Freeform 4"/>
          <p:cNvSpPr>
            <a:spLocks/>
          </p:cNvSpPr>
          <p:nvPr/>
        </p:nvSpPr>
        <p:spPr bwMode="gray">
          <a:xfrm rot="8676676">
            <a:off x="3544951" y="2119872"/>
            <a:ext cx="366712" cy="1562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grpSp>
        <p:nvGrpSpPr>
          <p:cNvPr id="156" name="Group 25"/>
          <p:cNvGrpSpPr>
            <a:grpSpLocks/>
          </p:cNvGrpSpPr>
          <p:nvPr/>
        </p:nvGrpSpPr>
        <p:grpSpPr bwMode="auto">
          <a:xfrm>
            <a:off x="4275821" y="1291959"/>
            <a:ext cx="1142282" cy="947738"/>
            <a:chOff x="998" y="990"/>
            <a:chExt cx="818" cy="796"/>
          </a:xfrm>
        </p:grpSpPr>
        <p:sp>
          <p:nvSpPr>
            <p:cNvPr id="157" name="AutoShape 26"/>
            <p:cNvSpPr>
              <a:spLocks noChangeArrowheads="1"/>
            </p:cNvSpPr>
            <p:nvPr/>
          </p:nvSpPr>
          <p:spPr bwMode="gray">
            <a:xfrm>
              <a:off x="998" y="990"/>
              <a:ext cx="818" cy="796"/>
            </a:xfrm>
            <a:prstGeom prst="roundRect">
              <a:avLst>
                <a:gd name="adj" fmla="val 11921"/>
              </a:avLst>
            </a:prstGeom>
            <a:gradFill rotWithShape="1">
              <a:gsLst>
                <a:gs pos="0">
                  <a:schemeClr val="accent1"/>
                </a:gs>
                <a:gs pos="100000">
                  <a:schemeClr val="accent1">
                    <a:gamma/>
                    <a:shade val="69804"/>
                    <a:invGamma/>
                  </a:schemeClr>
                </a:gs>
              </a:gsLst>
              <a:lin ang="5400000" scaled="1"/>
            </a:gradFill>
            <a:ln w="25400">
              <a:solidFill>
                <a:srgbClr val="FEFEFE"/>
              </a:solidFill>
              <a:round/>
              <a:headEnd/>
              <a:tailEnd/>
            </a:ln>
            <a:effectLst>
              <a:outerShdw dist="53882" dir="2700000" algn="ctr" rotWithShape="0">
                <a:srgbClr val="000000">
                  <a:alpha val="50000"/>
                </a:srgbClr>
              </a:outerShdw>
            </a:effectLst>
          </p:spPr>
          <p:txBody>
            <a:bodyPr wrap="none" anchor="ctr"/>
            <a:lstStyle/>
            <a:p>
              <a:endParaRPr lang="tr-TR">
                <a:latin typeface="Calibri" panose="020F0502020204030204" pitchFamily="34" charset="0"/>
              </a:endParaRPr>
            </a:p>
          </p:txBody>
        </p:sp>
        <p:sp>
          <p:nvSpPr>
            <p:cNvPr id="158" name="Freeform 27"/>
            <p:cNvSpPr>
              <a:spLocks/>
            </p:cNvSpPr>
            <p:nvPr/>
          </p:nvSpPr>
          <p:spPr bwMode="gray">
            <a:xfrm>
              <a:off x="1029" y="1019"/>
              <a:ext cx="519" cy="399"/>
            </a:xfrm>
            <a:custGeom>
              <a:avLst/>
              <a:gdLst>
                <a:gd name="T0" fmla="*/ 88 w 671"/>
                <a:gd name="T1" fmla="*/ 0 h 312"/>
                <a:gd name="T2" fmla="*/ 1 w 671"/>
                <a:gd name="T3" fmla="*/ 69 h 312"/>
                <a:gd name="T4" fmla="*/ 1 w 671"/>
                <a:gd name="T5" fmla="*/ 307 h 312"/>
                <a:gd name="T6" fmla="*/ 182 w 671"/>
                <a:gd name="T7" fmla="*/ 91 h 312"/>
                <a:gd name="T8" fmla="*/ 663 w 671"/>
                <a:gd name="T9" fmla="*/ 1 h 312"/>
                <a:gd name="T10" fmla="*/ 88 w 671"/>
                <a:gd name="T11" fmla="*/ 0 h 312"/>
              </a:gdLst>
              <a:ahLst/>
              <a:cxnLst>
                <a:cxn ang="0">
                  <a:pos x="T0" y="T1"/>
                </a:cxn>
                <a:cxn ang="0">
                  <a:pos x="T2" y="T3"/>
                </a:cxn>
                <a:cxn ang="0">
                  <a:pos x="T4" y="T5"/>
                </a:cxn>
                <a:cxn ang="0">
                  <a:pos x="T6" y="T7"/>
                </a:cxn>
                <a:cxn ang="0">
                  <a:pos x="T8" y="T9"/>
                </a:cxn>
                <a:cxn ang="0">
                  <a:pos x="T10" y="T11"/>
                </a:cxn>
              </a:cxnLst>
              <a:rect l="0" t="0" r="r" b="b"/>
              <a:pathLst>
                <a:path w="671" h="312">
                  <a:moveTo>
                    <a:pt x="88" y="0"/>
                  </a:moveTo>
                  <a:cubicBezTo>
                    <a:pt x="15" y="0"/>
                    <a:pt x="0" y="18"/>
                    <a:pt x="1" y="69"/>
                  </a:cubicBezTo>
                  <a:cubicBezTo>
                    <a:pt x="1" y="188"/>
                    <a:pt x="1" y="307"/>
                    <a:pt x="1" y="307"/>
                  </a:cubicBezTo>
                  <a:cubicBezTo>
                    <a:pt x="31" y="312"/>
                    <a:pt x="14" y="162"/>
                    <a:pt x="182" y="91"/>
                  </a:cubicBezTo>
                  <a:cubicBezTo>
                    <a:pt x="349" y="21"/>
                    <a:pt x="671" y="16"/>
                    <a:pt x="663" y="1"/>
                  </a:cubicBezTo>
                  <a:lnTo>
                    <a:pt x="88" y="0"/>
                  </a:lnTo>
                  <a:close/>
                </a:path>
              </a:pathLst>
            </a:custGeom>
            <a:gradFill rotWithShape="1">
              <a:gsLst>
                <a:gs pos="0">
                  <a:schemeClr val="accent1">
                    <a:gamma/>
                    <a:tint val="48627"/>
                    <a:invGamma/>
                  </a:schemeClr>
                </a:gs>
                <a:gs pos="50000">
                  <a:schemeClr val="accent1">
                    <a:alpha val="0"/>
                  </a:schemeClr>
                </a:gs>
                <a:gs pos="100000">
                  <a:schemeClr val="accent1">
                    <a:gamma/>
                    <a:tint val="48627"/>
                    <a:invGamma/>
                  </a:schemeClr>
                </a:gs>
              </a:gsLst>
              <a:lin ang="2700000" scaled="1"/>
            </a:gra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tr-TR">
                <a:latin typeface="Calibri" panose="020F0502020204030204" pitchFamily="34" charset="0"/>
              </a:endParaRPr>
            </a:p>
          </p:txBody>
        </p:sp>
      </p:grpSp>
      <p:sp>
        <p:nvSpPr>
          <p:cNvPr id="159" name="Rectangle 36"/>
          <p:cNvSpPr>
            <a:spLocks noChangeArrowheads="1"/>
          </p:cNvSpPr>
          <p:nvPr/>
        </p:nvSpPr>
        <p:spPr bwMode="white">
          <a:xfrm>
            <a:off x="4183155" y="1526367"/>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smtClean="0">
                <a:solidFill>
                  <a:srgbClr val="FEFEFE"/>
                </a:solidFill>
                <a:latin typeface="Calibri" panose="020F0502020204030204" pitchFamily="34" charset="0"/>
                <a:cs typeface="Arial" charset="0"/>
              </a:rPr>
              <a:t>Special Budget</a:t>
            </a:r>
            <a:endParaRPr lang="en-US" altLang="tr-TR" sz="1600" b="1" i="0" dirty="0">
              <a:solidFill>
                <a:srgbClr val="FEFEFE"/>
              </a:solidFill>
              <a:latin typeface="Calibri" panose="020F0502020204030204" pitchFamily="34" charset="0"/>
              <a:cs typeface="Arial" charset="0"/>
            </a:endParaRPr>
          </a:p>
        </p:txBody>
      </p:sp>
      <p:sp>
        <p:nvSpPr>
          <p:cNvPr id="160" name="Freeform 4"/>
          <p:cNvSpPr>
            <a:spLocks/>
          </p:cNvSpPr>
          <p:nvPr/>
        </p:nvSpPr>
        <p:spPr bwMode="gray">
          <a:xfrm rot="17947067">
            <a:off x="5882029" y="4499286"/>
            <a:ext cx="366712" cy="1562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61" name="Freeform 4"/>
          <p:cNvSpPr>
            <a:spLocks/>
          </p:cNvSpPr>
          <p:nvPr/>
        </p:nvSpPr>
        <p:spPr bwMode="gray">
          <a:xfrm rot="2224498">
            <a:off x="5989625" y="2190479"/>
            <a:ext cx="366712" cy="1562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62" name="Freeform 4"/>
          <p:cNvSpPr>
            <a:spLocks/>
          </p:cNvSpPr>
          <p:nvPr/>
        </p:nvSpPr>
        <p:spPr bwMode="gray">
          <a:xfrm rot="16200000">
            <a:off x="6343004" y="2959832"/>
            <a:ext cx="366712" cy="1562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63" name="Freeform 4"/>
          <p:cNvSpPr>
            <a:spLocks/>
          </p:cNvSpPr>
          <p:nvPr/>
        </p:nvSpPr>
        <p:spPr bwMode="gray">
          <a:xfrm rot="10800000">
            <a:off x="4627416" y="2300265"/>
            <a:ext cx="483764" cy="1137469"/>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64" name="Rectangle 21"/>
          <p:cNvSpPr>
            <a:spLocks noChangeArrowheads="1"/>
          </p:cNvSpPr>
          <p:nvPr/>
        </p:nvSpPr>
        <p:spPr bwMode="black">
          <a:xfrm rot="2714319">
            <a:off x="3477285" y="2708038"/>
            <a:ext cx="1095513" cy="261610"/>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Expenditures</a:t>
            </a:r>
            <a:endParaRPr lang="en-US" altLang="tr-TR" sz="1000" b="1" i="0" dirty="0">
              <a:solidFill>
                <a:srgbClr val="080808"/>
              </a:solidFill>
              <a:latin typeface="Calibri" panose="020F0502020204030204" pitchFamily="34" charset="0"/>
              <a:cs typeface="Arial" charset="0"/>
            </a:endParaRPr>
          </a:p>
        </p:txBody>
      </p:sp>
      <p:sp>
        <p:nvSpPr>
          <p:cNvPr id="165" name="Rectangle 21"/>
          <p:cNvSpPr>
            <a:spLocks noChangeArrowheads="1"/>
          </p:cNvSpPr>
          <p:nvPr/>
        </p:nvSpPr>
        <p:spPr bwMode="black">
          <a:xfrm rot="5400000">
            <a:off x="4718655" y="2770117"/>
            <a:ext cx="960326" cy="261610"/>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Deficits</a:t>
            </a:r>
            <a:endParaRPr lang="en-US" altLang="tr-TR" sz="1000" b="1" i="0" dirty="0">
              <a:solidFill>
                <a:srgbClr val="080808"/>
              </a:solidFill>
              <a:latin typeface="Calibri" panose="020F0502020204030204" pitchFamily="34" charset="0"/>
              <a:cs typeface="Arial" charset="0"/>
            </a:endParaRPr>
          </a:p>
        </p:txBody>
      </p:sp>
      <p:sp>
        <p:nvSpPr>
          <p:cNvPr id="166" name="Rectangle 21"/>
          <p:cNvSpPr>
            <a:spLocks noChangeArrowheads="1"/>
          </p:cNvSpPr>
          <p:nvPr/>
        </p:nvSpPr>
        <p:spPr bwMode="black">
          <a:xfrm rot="18092104">
            <a:off x="5880163" y="2883493"/>
            <a:ext cx="960326" cy="261610"/>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Surpluses</a:t>
            </a:r>
            <a:endParaRPr lang="en-US" altLang="tr-TR" sz="1000" b="1" i="0" dirty="0">
              <a:solidFill>
                <a:srgbClr val="080808"/>
              </a:solidFill>
              <a:latin typeface="Calibri" panose="020F0502020204030204" pitchFamily="34" charset="0"/>
              <a:cs typeface="Arial" charset="0"/>
            </a:endParaRPr>
          </a:p>
        </p:txBody>
      </p:sp>
      <p:sp>
        <p:nvSpPr>
          <p:cNvPr id="167" name="Rectangle 21"/>
          <p:cNvSpPr>
            <a:spLocks noChangeArrowheads="1"/>
          </p:cNvSpPr>
          <p:nvPr/>
        </p:nvSpPr>
        <p:spPr bwMode="black">
          <a:xfrm>
            <a:off x="5947596" y="3834099"/>
            <a:ext cx="960326" cy="261610"/>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Deficits</a:t>
            </a:r>
            <a:endParaRPr lang="en-US" altLang="tr-TR" sz="1000" b="1" i="0" dirty="0">
              <a:solidFill>
                <a:srgbClr val="080808"/>
              </a:solidFill>
              <a:latin typeface="Calibri" panose="020F0502020204030204" pitchFamily="34" charset="0"/>
              <a:cs typeface="Arial" charset="0"/>
            </a:endParaRPr>
          </a:p>
        </p:txBody>
      </p:sp>
      <p:sp>
        <p:nvSpPr>
          <p:cNvPr id="168" name="Rectangle 36"/>
          <p:cNvSpPr>
            <a:spLocks noChangeArrowheads="1"/>
          </p:cNvSpPr>
          <p:nvPr/>
        </p:nvSpPr>
        <p:spPr bwMode="white">
          <a:xfrm>
            <a:off x="7307410" y="3026473"/>
            <a:ext cx="1304203" cy="861774"/>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Social</a:t>
            </a:r>
            <a:r>
              <a:rPr lang="tr-TR" altLang="tr-TR" sz="1600" b="1" i="0" dirty="0" smtClean="0">
                <a:solidFill>
                  <a:srgbClr val="FEFEFE"/>
                </a:solidFill>
                <a:latin typeface="Calibri" panose="020F0502020204030204" pitchFamily="34" charset="0"/>
                <a:cs typeface="Arial" charset="0"/>
              </a:rPr>
              <a:t> Security</a:t>
            </a:r>
          </a:p>
          <a:p>
            <a:pPr algn="ctr"/>
            <a:r>
              <a:rPr lang="tr-TR" altLang="tr-TR" sz="1600" b="1" dirty="0" err="1" smtClean="0">
                <a:solidFill>
                  <a:srgbClr val="FEFEFE"/>
                </a:solidFill>
                <a:latin typeface="Calibri" panose="020F0502020204030204" pitchFamily="34" charset="0"/>
                <a:cs typeface="Arial" charset="0"/>
              </a:rPr>
              <a:t>Ins</a:t>
            </a:r>
            <a:r>
              <a:rPr lang="tr-TR" altLang="tr-TR" sz="1600" b="1" dirty="0" smtClean="0">
                <a:solidFill>
                  <a:srgbClr val="FEFEFE"/>
                </a:solidFill>
                <a:latin typeface="Calibri" panose="020F0502020204030204" pitchFamily="34" charset="0"/>
                <a:cs typeface="Arial" charset="0"/>
              </a:rPr>
              <a:t>.</a:t>
            </a:r>
            <a:endParaRPr lang="en-US" altLang="tr-TR" sz="1600" b="1" i="0" dirty="0">
              <a:solidFill>
                <a:srgbClr val="FEFEFE"/>
              </a:solidFill>
              <a:latin typeface="Calibri" panose="020F0502020204030204" pitchFamily="34" charset="0"/>
              <a:cs typeface="Arial" charset="0"/>
            </a:endParaRPr>
          </a:p>
        </p:txBody>
      </p:sp>
      <p:sp>
        <p:nvSpPr>
          <p:cNvPr id="169" name="Rectangle 36"/>
          <p:cNvSpPr>
            <a:spLocks noChangeArrowheads="1"/>
          </p:cNvSpPr>
          <p:nvPr/>
        </p:nvSpPr>
        <p:spPr bwMode="white">
          <a:xfrm>
            <a:off x="7191247" y="4694571"/>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Local</a:t>
            </a:r>
            <a:r>
              <a:rPr lang="tr-TR" altLang="tr-TR" sz="1600" b="1" i="0" dirty="0" smtClean="0">
                <a:solidFill>
                  <a:srgbClr val="FEFEFE"/>
                </a:solidFill>
                <a:latin typeface="Calibri" panose="020F0502020204030204" pitchFamily="34" charset="0"/>
                <a:cs typeface="Arial" charset="0"/>
              </a:rPr>
              <a:t> </a:t>
            </a:r>
            <a:r>
              <a:rPr lang="tr-TR" altLang="tr-TR" sz="1600" b="1" i="0" dirty="0" err="1" smtClean="0">
                <a:solidFill>
                  <a:srgbClr val="FEFEFE"/>
                </a:solidFill>
                <a:latin typeface="Calibri" panose="020F0502020204030204" pitchFamily="34" charset="0"/>
                <a:cs typeface="Arial" charset="0"/>
              </a:rPr>
              <a:t>Government</a:t>
            </a:r>
            <a:endParaRPr lang="en-US" altLang="tr-TR" sz="1600" b="1" i="0" dirty="0">
              <a:solidFill>
                <a:srgbClr val="FEFEFE"/>
              </a:solidFill>
              <a:latin typeface="Calibri" panose="020F0502020204030204" pitchFamily="34" charset="0"/>
              <a:cs typeface="Arial" charset="0"/>
            </a:endParaRPr>
          </a:p>
        </p:txBody>
      </p:sp>
      <p:sp>
        <p:nvSpPr>
          <p:cNvPr id="170" name="Rectangle 21"/>
          <p:cNvSpPr>
            <a:spLocks noChangeArrowheads="1"/>
          </p:cNvSpPr>
          <p:nvPr/>
        </p:nvSpPr>
        <p:spPr bwMode="black">
          <a:xfrm>
            <a:off x="5619833" y="4822323"/>
            <a:ext cx="1170302" cy="430887"/>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Transfers</a:t>
            </a:r>
            <a:r>
              <a:rPr lang="tr-TR" altLang="tr-TR" sz="1000" b="1" i="0" dirty="0" smtClean="0">
                <a:solidFill>
                  <a:srgbClr val="080808"/>
                </a:solidFill>
                <a:latin typeface="Calibri" panose="020F0502020204030204" pitchFamily="34" charset="0"/>
                <a:cs typeface="Arial" charset="0"/>
              </a:rPr>
              <a:t> </a:t>
            </a:r>
            <a:r>
              <a:rPr lang="tr-TR" altLang="tr-TR" sz="1000" b="1" i="0" dirty="0" err="1" smtClean="0">
                <a:solidFill>
                  <a:srgbClr val="080808"/>
                </a:solidFill>
                <a:latin typeface="Calibri" panose="020F0502020204030204" pitchFamily="34" charset="0"/>
                <a:cs typeface="Arial" charset="0"/>
              </a:rPr>
              <a:t>from</a:t>
            </a:r>
            <a:r>
              <a:rPr lang="tr-TR" altLang="tr-TR" sz="1000" b="1" i="0" dirty="0" smtClean="0">
                <a:solidFill>
                  <a:srgbClr val="080808"/>
                </a:solidFill>
                <a:latin typeface="Calibri" panose="020F0502020204030204" pitchFamily="34" charset="0"/>
                <a:cs typeface="Arial" charset="0"/>
              </a:rPr>
              <a:t> CG Budget</a:t>
            </a:r>
            <a:endParaRPr lang="en-US" altLang="tr-TR" sz="1000" b="1" i="0" dirty="0">
              <a:solidFill>
                <a:srgbClr val="080808"/>
              </a:solidFill>
              <a:latin typeface="Calibri" panose="020F0502020204030204" pitchFamily="34" charset="0"/>
              <a:cs typeface="Arial" charset="0"/>
            </a:endParaRPr>
          </a:p>
        </p:txBody>
      </p:sp>
      <p:sp>
        <p:nvSpPr>
          <p:cNvPr id="171" name="Freeform 4"/>
          <p:cNvSpPr>
            <a:spLocks/>
          </p:cNvSpPr>
          <p:nvPr/>
        </p:nvSpPr>
        <p:spPr bwMode="gray">
          <a:xfrm rot="16987290">
            <a:off x="6358008" y="4084865"/>
            <a:ext cx="366712" cy="1562100"/>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72" name="Rectangle 36"/>
          <p:cNvSpPr>
            <a:spLocks noChangeArrowheads="1"/>
          </p:cNvSpPr>
          <p:nvPr/>
        </p:nvSpPr>
        <p:spPr bwMode="white">
          <a:xfrm>
            <a:off x="5796136" y="5979789"/>
            <a:ext cx="1528299"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Extrabudgetary</a:t>
            </a:r>
            <a:r>
              <a:rPr lang="tr-TR" altLang="tr-TR" sz="1600" b="1" i="0" dirty="0" smtClean="0">
                <a:solidFill>
                  <a:srgbClr val="FEFEFE"/>
                </a:solidFill>
                <a:latin typeface="Calibri" panose="020F0502020204030204" pitchFamily="34" charset="0"/>
                <a:cs typeface="Arial" charset="0"/>
              </a:rPr>
              <a:t> </a:t>
            </a:r>
            <a:r>
              <a:rPr lang="tr-TR" altLang="tr-TR" sz="1600" b="1" i="0" dirty="0" err="1" smtClean="0">
                <a:solidFill>
                  <a:srgbClr val="FEFEFE"/>
                </a:solidFill>
                <a:latin typeface="Calibri" panose="020F0502020204030204" pitchFamily="34" charset="0"/>
                <a:cs typeface="Arial" charset="0"/>
              </a:rPr>
              <a:t>Funds</a:t>
            </a:r>
            <a:endParaRPr lang="en-US" altLang="tr-TR" sz="1600" b="1" i="0" dirty="0">
              <a:solidFill>
                <a:srgbClr val="FEFEFE"/>
              </a:solidFill>
              <a:latin typeface="Calibri" panose="020F0502020204030204" pitchFamily="34" charset="0"/>
              <a:cs typeface="Arial" charset="0"/>
            </a:endParaRPr>
          </a:p>
        </p:txBody>
      </p:sp>
      <p:sp>
        <p:nvSpPr>
          <p:cNvPr id="173" name="Freeform 4"/>
          <p:cNvSpPr>
            <a:spLocks/>
          </p:cNvSpPr>
          <p:nvPr/>
        </p:nvSpPr>
        <p:spPr bwMode="gray">
          <a:xfrm rot="10800000">
            <a:off x="4282505" y="4865914"/>
            <a:ext cx="303983" cy="795332"/>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74" name="Freeform 4"/>
          <p:cNvSpPr>
            <a:spLocks/>
          </p:cNvSpPr>
          <p:nvPr/>
        </p:nvSpPr>
        <p:spPr bwMode="gray">
          <a:xfrm>
            <a:off x="4727901" y="4926628"/>
            <a:ext cx="303983" cy="795332"/>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gradFill rotWithShape="1">
            <a:gsLst>
              <a:gs pos="0">
                <a:srgbClr val="FFFFFF">
                  <a:alpha val="0"/>
                </a:srgbClr>
              </a:gs>
              <a:gs pos="100000">
                <a:schemeClr val="tx1">
                  <a:alpha val="60001"/>
                </a:schemeClr>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292929"/>
                  </a:outerShdw>
                </a:effectLst>
              </a14:hiddenEffects>
            </a:ext>
          </a:extLst>
        </p:spPr>
        <p:txBody>
          <a:bodyPr wrap="none" anchor="ctr"/>
          <a:lstStyle/>
          <a:p>
            <a:endParaRPr lang="tr-TR">
              <a:latin typeface="Calibri" panose="020F0502020204030204" pitchFamily="34" charset="0"/>
            </a:endParaRPr>
          </a:p>
        </p:txBody>
      </p:sp>
      <p:sp>
        <p:nvSpPr>
          <p:cNvPr id="178" name="Rectangle 36"/>
          <p:cNvSpPr>
            <a:spLocks noChangeArrowheads="1"/>
          </p:cNvSpPr>
          <p:nvPr/>
        </p:nvSpPr>
        <p:spPr bwMode="white">
          <a:xfrm>
            <a:off x="3887540" y="5968104"/>
            <a:ext cx="1304203" cy="584775"/>
          </a:xfrm>
          <a:prstGeom prst="rect">
            <a:avLst/>
          </a:prstGeom>
          <a:noFill/>
          <a:ln>
            <a:noFill/>
          </a:ln>
          <a:effectLst>
            <a:outerShdw dist="17961" dir="2700000" algn="ctr" rotWithShape="0">
              <a:srgbClr val="000000">
                <a:alpha val="50000"/>
              </a:srgbClr>
            </a:outerShdw>
          </a:effectLst>
          <a:extLst>
            <a:ext uri="{909E8E84-426E-40DD-AFC4-6F175D3DCCD1}">
              <a14:hiddenFill xmlns:a14="http://schemas.microsoft.com/office/drawing/2010/main">
                <a:gradFill rotWithShape="1">
                  <a:gsLst>
                    <a:gs pos="0">
                      <a:schemeClr val="accent1">
                        <a:gamma/>
                        <a:shade val="72549"/>
                        <a:invGamma/>
                      </a:schemeClr>
                    </a:gs>
                    <a:gs pos="100000">
                      <a:schemeClr val="accent1"/>
                    </a:gs>
                  </a:gsLst>
                  <a:lin ang="189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flatTx/>
          </a:bodyPr>
          <a:lstStyle/>
          <a:p>
            <a:pPr algn="ctr"/>
            <a:r>
              <a:rPr lang="tr-TR" altLang="tr-TR" sz="1600" b="1" i="0" dirty="0" err="1" smtClean="0">
                <a:solidFill>
                  <a:srgbClr val="FEFEFE"/>
                </a:solidFill>
                <a:latin typeface="Calibri" panose="020F0502020204030204" pitchFamily="34" charset="0"/>
                <a:cs typeface="Arial" charset="0"/>
              </a:rPr>
              <a:t>Public</a:t>
            </a:r>
            <a:r>
              <a:rPr lang="tr-TR" altLang="tr-TR" sz="1600" b="1" i="0" dirty="0" smtClean="0">
                <a:solidFill>
                  <a:srgbClr val="FEFEFE"/>
                </a:solidFill>
                <a:latin typeface="Calibri" panose="020F0502020204030204" pitchFamily="34" charset="0"/>
                <a:cs typeface="Arial" charset="0"/>
              </a:rPr>
              <a:t> </a:t>
            </a:r>
            <a:r>
              <a:rPr lang="tr-TR" altLang="tr-TR" sz="1600" b="1" i="0" dirty="0" err="1" smtClean="0">
                <a:solidFill>
                  <a:srgbClr val="FEFEFE"/>
                </a:solidFill>
                <a:latin typeface="Calibri" panose="020F0502020204030204" pitchFamily="34" charset="0"/>
                <a:cs typeface="Arial" charset="0"/>
              </a:rPr>
              <a:t>Banks</a:t>
            </a:r>
            <a:r>
              <a:rPr lang="tr-TR" altLang="tr-TR" sz="1600" b="1" i="0" dirty="0" smtClean="0">
                <a:solidFill>
                  <a:srgbClr val="FEFEFE"/>
                </a:solidFill>
                <a:latin typeface="Calibri" panose="020F0502020204030204" pitchFamily="34" charset="0"/>
                <a:cs typeface="Arial" charset="0"/>
              </a:rPr>
              <a:t>/ </a:t>
            </a:r>
            <a:r>
              <a:rPr lang="tr-TR" altLang="tr-TR" sz="1600" b="1" i="0" dirty="0" err="1" smtClean="0">
                <a:solidFill>
                  <a:srgbClr val="FEFEFE"/>
                </a:solidFill>
                <a:latin typeface="Calibri" panose="020F0502020204030204" pitchFamily="34" charset="0"/>
                <a:cs typeface="Arial" charset="0"/>
              </a:rPr>
              <a:t>Entp</a:t>
            </a:r>
            <a:r>
              <a:rPr lang="tr-TR" altLang="tr-TR" sz="1200" b="1" i="0" dirty="0" smtClean="0">
                <a:solidFill>
                  <a:srgbClr val="FEFEFE"/>
                </a:solidFill>
                <a:latin typeface="Calibri" panose="020F0502020204030204" pitchFamily="34" charset="0"/>
                <a:cs typeface="Arial" charset="0"/>
              </a:rPr>
              <a:t>.</a:t>
            </a:r>
            <a:endParaRPr lang="en-US" altLang="tr-TR" sz="1200" b="1" i="0" dirty="0">
              <a:solidFill>
                <a:srgbClr val="FEFEFE"/>
              </a:solidFill>
              <a:latin typeface="Calibri" panose="020F0502020204030204" pitchFamily="34" charset="0"/>
              <a:cs typeface="Arial" charset="0"/>
            </a:endParaRPr>
          </a:p>
        </p:txBody>
      </p:sp>
      <p:sp>
        <p:nvSpPr>
          <p:cNvPr id="179" name="Rectangle 21"/>
          <p:cNvSpPr>
            <a:spLocks noChangeArrowheads="1"/>
          </p:cNvSpPr>
          <p:nvPr/>
        </p:nvSpPr>
        <p:spPr bwMode="black">
          <a:xfrm rot="5400000">
            <a:off x="4643725" y="5007549"/>
            <a:ext cx="1170302" cy="600164"/>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Capital</a:t>
            </a:r>
            <a:r>
              <a:rPr lang="tr-TR" altLang="tr-TR" sz="1000" b="1" i="0" dirty="0" smtClean="0">
                <a:solidFill>
                  <a:srgbClr val="080808"/>
                </a:solidFill>
                <a:latin typeface="Calibri" panose="020F0502020204030204" pitchFamily="34" charset="0"/>
                <a:cs typeface="Arial" charset="0"/>
              </a:rPr>
              <a:t> </a:t>
            </a:r>
            <a:r>
              <a:rPr lang="tr-TR" altLang="tr-TR" sz="1000" b="1" i="0" dirty="0" err="1" smtClean="0">
                <a:solidFill>
                  <a:srgbClr val="080808"/>
                </a:solidFill>
                <a:latin typeface="Calibri" panose="020F0502020204030204" pitchFamily="34" charset="0"/>
                <a:cs typeface="Arial" charset="0"/>
              </a:rPr>
              <a:t>Injection</a:t>
            </a:r>
            <a:r>
              <a:rPr lang="tr-TR" altLang="tr-TR" sz="1000" b="1" i="0" dirty="0" smtClean="0">
                <a:solidFill>
                  <a:srgbClr val="080808"/>
                </a:solidFill>
                <a:latin typeface="Calibri" panose="020F0502020204030204" pitchFamily="34" charset="0"/>
                <a:cs typeface="Arial" charset="0"/>
              </a:rPr>
              <a:t>/</a:t>
            </a:r>
            <a:r>
              <a:rPr lang="tr-TR" altLang="tr-TR" sz="1000" b="1" i="0" dirty="0" err="1" smtClean="0">
                <a:solidFill>
                  <a:srgbClr val="080808"/>
                </a:solidFill>
                <a:latin typeface="Calibri" panose="020F0502020204030204" pitchFamily="34" charset="0"/>
                <a:cs typeface="Arial" charset="0"/>
              </a:rPr>
              <a:t>Duty</a:t>
            </a:r>
            <a:r>
              <a:rPr lang="tr-TR" altLang="tr-TR" sz="1000" b="1" i="0" dirty="0" smtClean="0">
                <a:solidFill>
                  <a:srgbClr val="080808"/>
                </a:solidFill>
                <a:latin typeface="Calibri" panose="020F0502020204030204" pitchFamily="34" charset="0"/>
                <a:cs typeface="Arial" charset="0"/>
              </a:rPr>
              <a:t> </a:t>
            </a:r>
            <a:r>
              <a:rPr lang="tr-TR" altLang="tr-TR" sz="1000" b="1" i="0" dirty="0" err="1" smtClean="0">
                <a:solidFill>
                  <a:srgbClr val="080808"/>
                </a:solidFill>
                <a:latin typeface="Calibri" panose="020F0502020204030204" pitchFamily="34" charset="0"/>
                <a:cs typeface="Arial" charset="0"/>
              </a:rPr>
              <a:t>Loss</a:t>
            </a:r>
            <a:r>
              <a:rPr lang="tr-TR" altLang="tr-TR" sz="1000" b="1" i="0" dirty="0" smtClean="0">
                <a:solidFill>
                  <a:srgbClr val="080808"/>
                </a:solidFill>
                <a:latin typeface="Calibri" panose="020F0502020204030204" pitchFamily="34" charset="0"/>
                <a:cs typeface="Arial" charset="0"/>
              </a:rPr>
              <a:t> </a:t>
            </a:r>
            <a:r>
              <a:rPr lang="tr-TR" altLang="tr-TR" sz="1000" b="1" i="0" dirty="0" err="1" smtClean="0">
                <a:solidFill>
                  <a:srgbClr val="080808"/>
                </a:solidFill>
                <a:latin typeface="Calibri" panose="020F0502020204030204" pitchFamily="34" charset="0"/>
                <a:cs typeface="Arial" charset="0"/>
              </a:rPr>
              <a:t>Transfers</a:t>
            </a:r>
            <a:endParaRPr lang="en-US" altLang="tr-TR" sz="1000" b="1" i="0" dirty="0">
              <a:solidFill>
                <a:srgbClr val="080808"/>
              </a:solidFill>
              <a:latin typeface="Calibri" panose="020F0502020204030204" pitchFamily="34" charset="0"/>
              <a:cs typeface="Arial" charset="0"/>
            </a:endParaRPr>
          </a:p>
        </p:txBody>
      </p:sp>
      <p:sp>
        <p:nvSpPr>
          <p:cNvPr id="180" name="Rectangle 21"/>
          <p:cNvSpPr>
            <a:spLocks noChangeArrowheads="1"/>
          </p:cNvSpPr>
          <p:nvPr/>
        </p:nvSpPr>
        <p:spPr bwMode="black">
          <a:xfrm rot="16200000">
            <a:off x="3598004" y="5170075"/>
            <a:ext cx="1170302" cy="261610"/>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lnSpc>
                <a:spcPct val="110000"/>
              </a:lnSpc>
            </a:pPr>
            <a:r>
              <a:rPr lang="tr-TR" altLang="tr-TR" sz="1000" b="1" i="0" dirty="0" err="1" smtClean="0">
                <a:solidFill>
                  <a:srgbClr val="080808"/>
                </a:solidFill>
                <a:latin typeface="Calibri" panose="020F0502020204030204" pitchFamily="34" charset="0"/>
                <a:cs typeface="Arial" charset="0"/>
              </a:rPr>
              <a:t>Dividends</a:t>
            </a:r>
            <a:endParaRPr lang="en-US" altLang="tr-TR" sz="1000" b="1" i="0" dirty="0">
              <a:solidFill>
                <a:srgbClr val="080808"/>
              </a:solidFill>
              <a:latin typeface="Calibri" panose="020F0502020204030204" pitchFamily="34" charset="0"/>
              <a:cs typeface="Arial" charset="0"/>
            </a:endParaRPr>
          </a:p>
        </p:txBody>
      </p:sp>
    </p:spTree>
    <p:extLst>
      <p:ext uri="{BB962C8B-B14F-4D97-AF65-F5344CB8AC3E}">
        <p14:creationId xmlns:p14="http://schemas.microsoft.com/office/powerpoint/2010/main" val="65495606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tr-TR" altLang="tr-TR" sz="3200" dirty="0" err="1" smtClean="0">
                <a:latin typeface="Calibri" panose="020F0502020204030204" pitchFamily="34" charset="0"/>
              </a:rPr>
              <a:t>Financing</a:t>
            </a:r>
            <a:r>
              <a:rPr lang="tr-TR" altLang="tr-TR" sz="3200" dirty="0" smtClean="0">
                <a:latin typeface="Calibri" panose="020F0502020204030204" pitchFamily="34" charset="0"/>
              </a:rPr>
              <a:t> General Budget</a:t>
            </a:r>
            <a:endParaRPr lang="en-US" altLang="tr-TR" sz="3200" dirty="0" smtClean="0">
              <a:latin typeface="Calibri" panose="020F0502020204030204" pitchFamily="34" charset="0"/>
            </a:endParaRPr>
          </a:p>
        </p:txBody>
      </p:sp>
      <p:sp>
        <p:nvSpPr>
          <p:cNvPr id="80899" name="Line 3"/>
          <p:cNvSpPr>
            <a:spLocks noChangeShapeType="1"/>
          </p:cNvSpPr>
          <p:nvPr/>
        </p:nvSpPr>
        <p:spPr bwMode="auto">
          <a:xfrm>
            <a:off x="2243138" y="3587750"/>
            <a:ext cx="6138862" cy="0"/>
          </a:xfrm>
          <a:prstGeom prst="line">
            <a:avLst/>
          </a:prstGeom>
          <a:noFill/>
          <a:ln w="31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80900" name="Line 4"/>
          <p:cNvSpPr>
            <a:spLocks noChangeShapeType="1"/>
          </p:cNvSpPr>
          <p:nvPr/>
        </p:nvSpPr>
        <p:spPr bwMode="auto">
          <a:xfrm>
            <a:off x="1095375" y="4311650"/>
            <a:ext cx="7869113" cy="0"/>
          </a:xfrm>
          <a:prstGeom prst="line">
            <a:avLst/>
          </a:prstGeom>
          <a:noFill/>
          <a:ln w="31750" cap="rnd">
            <a:solidFill>
              <a:schemeClr val="accent1">
                <a:lumMod val="75000"/>
              </a:schemeClr>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80901" name="Line 5"/>
          <p:cNvSpPr>
            <a:spLocks noChangeShapeType="1"/>
          </p:cNvSpPr>
          <p:nvPr/>
        </p:nvSpPr>
        <p:spPr bwMode="auto">
          <a:xfrm>
            <a:off x="2243138" y="5035550"/>
            <a:ext cx="6138862" cy="0"/>
          </a:xfrm>
          <a:prstGeom prst="line">
            <a:avLst/>
          </a:prstGeom>
          <a:noFill/>
          <a:ln w="31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80902" name="Line 6"/>
          <p:cNvSpPr>
            <a:spLocks noChangeShapeType="1"/>
          </p:cNvSpPr>
          <p:nvPr/>
        </p:nvSpPr>
        <p:spPr bwMode="auto">
          <a:xfrm>
            <a:off x="2243138" y="5654675"/>
            <a:ext cx="6138862" cy="0"/>
          </a:xfrm>
          <a:prstGeom prst="line">
            <a:avLst/>
          </a:prstGeom>
          <a:noFill/>
          <a:ln w="31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80903" name="Line 7"/>
          <p:cNvSpPr>
            <a:spLocks noChangeShapeType="1"/>
          </p:cNvSpPr>
          <p:nvPr/>
        </p:nvSpPr>
        <p:spPr bwMode="auto">
          <a:xfrm>
            <a:off x="2243138" y="2833688"/>
            <a:ext cx="6138862" cy="0"/>
          </a:xfrm>
          <a:prstGeom prst="line">
            <a:avLst/>
          </a:prstGeom>
          <a:noFill/>
          <a:ln w="31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dirty="0">
              <a:latin typeface="Calibri" panose="020F0502020204030204" pitchFamily="34" charset="0"/>
            </a:endParaRPr>
          </a:p>
        </p:txBody>
      </p:sp>
      <p:sp>
        <p:nvSpPr>
          <p:cNvPr id="80904" name="AutoShape 8"/>
          <p:cNvSpPr>
            <a:spLocks noChangeArrowheads="1"/>
          </p:cNvSpPr>
          <p:nvPr/>
        </p:nvSpPr>
        <p:spPr bwMode="gray">
          <a:xfrm>
            <a:off x="1336675" y="4640263"/>
            <a:ext cx="1498600" cy="1303337"/>
          </a:xfrm>
          <a:prstGeom prst="diamond">
            <a:avLst/>
          </a:prstGeom>
          <a:gradFill rotWithShape="1">
            <a:gsLst>
              <a:gs pos="0">
                <a:schemeClr val="accent1">
                  <a:gamma/>
                  <a:shade val="46275"/>
                  <a:invGamma/>
                </a:schemeClr>
              </a:gs>
              <a:gs pos="100000">
                <a:schemeClr val="accent1"/>
              </a:gs>
            </a:gsLst>
            <a:lin ang="2700000" scaled="1"/>
          </a:gradFill>
          <a:ln w="9525" algn="ctr">
            <a:miter lim="800000"/>
            <a:headEnd/>
            <a:tailEnd/>
          </a:ln>
          <a:effectLst/>
          <a:scene3d>
            <a:camera prst="legacyPerspectiveBottom">
              <a:rot lat="19499999" lon="0" rev="0"/>
            </a:camera>
            <a:lightRig rig="legacyNormal4" dir="b"/>
          </a:scene3d>
          <a:sp3d extrusionH="1000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tr-TR">
              <a:latin typeface="Calibri" panose="020F0502020204030204" pitchFamily="34" charset="0"/>
            </a:endParaRPr>
          </a:p>
        </p:txBody>
      </p:sp>
      <p:sp>
        <p:nvSpPr>
          <p:cNvPr id="80905" name="AutoShape 9"/>
          <p:cNvSpPr>
            <a:spLocks noChangeArrowheads="1"/>
          </p:cNvSpPr>
          <p:nvPr/>
        </p:nvSpPr>
        <p:spPr bwMode="gray">
          <a:xfrm>
            <a:off x="1314450" y="3892550"/>
            <a:ext cx="1566863" cy="1479550"/>
          </a:xfrm>
          <a:prstGeom prst="diamond">
            <a:avLst/>
          </a:prstGeom>
          <a:gradFill rotWithShape="1">
            <a:gsLst>
              <a:gs pos="0">
                <a:schemeClr val="accent2">
                  <a:gamma/>
                  <a:shade val="46275"/>
                  <a:invGamma/>
                </a:schemeClr>
              </a:gs>
              <a:gs pos="100000">
                <a:schemeClr val="accent2"/>
              </a:gs>
            </a:gsLst>
            <a:lin ang="2700000" scaled="1"/>
          </a:gradFill>
          <a:ln w="9525" algn="ctr">
            <a:miter lim="800000"/>
            <a:headEnd/>
            <a:tailEnd/>
          </a:ln>
          <a:effectLst/>
          <a:scene3d>
            <a:camera prst="legacyPerspectiveBottom">
              <a:rot lat="19199999" lon="0" rev="0"/>
            </a:camera>
            <a:lightRig rig="legacyNormal4" dir="b"/>
          </a:scene3d>
          <a:sp3d extrusionH="1000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tr-TR">
              <a:latin typeface="Calibri" panose="020F0502020204030204" pitchFamily="34" charset="0"/>
            </a:endParaRPr>
          </a:p>
        </p:txBody>
      </p:sp>
      <p:sp>
        <p:nvSpPr>
          <p:cNvPr id="80906" name="AutoShape 10"/>
          <p:cNvSpPr>
            <a:spLocks noChangeArrowheads="1"/>
          </p:cNvSpPr>
          <p:nvPr/>
        </p:nvSpPr>
        <p:spPr bwMode="gray">
          <a:xfrm>
            <a:off x="1257300" y="3124200"/>
            <a:ext cx="1681163" cy="1517650"/>
          </a:xfrm>
          <a:prstGeom prst="diamond">
            <a:avLst/>
          </a:prstGeom>
          <a:gradFill rotWithShape="1">
            <a:gsLst>
              <a:gs pos="0">
                <a:schemeClr val="accent1">
                  <a:gamma/>
                  <a:shade val="46275"/>
                  <a:invGamma/>
                </a:schemeClr>
              </a:gs>
              <a:gs pos="100000">
                <a:schemeClr val="accent1"/>
              </a:gs>
            </a:gsLst>
            <a:lin ang="2700000" scaled="1"/>
          </a:gradFill>
          <a:ln w="9525" algn="ctr">
            <a:miter lim="800000"/>
            <a:headEnd/>
            <a:tailEnd/>
          </a:ln>
          <a:effectLst/>
          <a:scene3d>
            <a:camera prst="legacyPerspectiveBottom">
              <a:rot lat="18900000" lon="0" rev="0"/>
            </a:camera>
            <a:lightRig rig="legacyNormal4" dir="b"/>
          </a:scene3d>
          <a:sp3d extrusionH="1000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tr-TR">
              <a:latin typeface="Calibri" panose="020F0502020204030204" pitchFamily="34" charset="0"/>
            </a:endParaRPr>
          </a:p>
        </p:txBody>
      </p:sp>
      <p:sp>
        <p:nvSpPr>
          <p:cNvPr id="80907" name="AutoShape 11"/>
          <p:cNvSpPr>
            <a:spLocks noChangeArrowheads="1"/>
          </p:cNvSpPr>
          <p:nvPr/>
        </p:nvSpPr>
        <p:spPr bwMode="gray">
          <a:xfrm>
            <a:off x="1214438" y="2317750"/>
            <a:ext cx="1771650" cy="1598613"/>
          </a:xfrm>
          <a:prstGeom prst="diamond">
            <a:avLst/>
          </a:prstGeom>
          <a:gradFill rotWithShape="1">
            <a:gsLst>
              <a:gs pos="0">
                <a:schemeClr val="accent2">
                  <a:gamma/>
                  <a:shade val="46275"/>
                  <a:invGamma/>
                </a:schemeClr>
              </a:gs>
              <a:gs pos="100000">
                <a:schemeClr val="accent2"/>
              </a:gs>
            </a:gsLst>
            <a:lin ang="2700000" scaled="1"/>
          </a:gradFill>
          <a:ln w="9525" algn="ctr">
            <a:miter lim="800000"/>
            <a:headEnd/>
            <a:tailEnd/>
          </a:ln>
          <a:effectLst/>
          <a:scene3d>
            <a:camera prst="legacyPerspectiveBottom">
              <a:rot lat="18900000" lon="0" rev="0"/>
            </a:camera>
            <a:lightRig rig="legacyNormal4" dir="b"/>
          </a:scene3d>
          <a:sp3d extrusionH="100000" prstMaterial="legacyMatte">
            <a:bevelT w="13500" h="13500" prst="angle"/>
            <a:bevelB w="13500" h="13500" prst="angle"/>
            <a:extrusionClr>
              <a:schemeClr val="accent2"/>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tr-TR">
              <a:latin typeface="Calibri" panose="020F0502020204030204" pitchFamily="34" charset="0"/>
            </a:endParaRPr>
          </a:p>
        </p:txBody>
      </p:sp>
      <p:sp>
        <p:nvSpPr>
          <p:cNvPr id="80908" name="Freeform 12"/>
          <p:cNvSpPr>
            <a:spLocks/>
          </p:cNvSpPr>
          <p:nvPr/>
        </p:nvSpPr>
        <p:spPr bwMode="gray">
          <a:xfrm>
            <a:off x="1138238" y="2425700"/>
            <a:ext cx="960437" cy="3436938"/>
          </a:xfrm>
          <a:custGeom>
            <a:avLst/>
            <a:gdLst>
              <a:gd name="T0" fmla="*/ 0 w 605"/>
              <a:gd name="T1" fmla="*/ 0 h 2165"/>
              <a:gd name="T2" fmla="*/ 126 w 605"/>
              <a:gd name="T3" fmla="*/ 1854 h 2165"/>
              <a:gd name="T4" fmla="*/ 600 w 605"/>
              <a:gd name="T5" fmla="*/ 2165 h 2165"/>
              <a:gd name="T6" fmla="*/ 605 w 605"/>
              <a:gd name="T7" fmla="*/ 255 h 2165"/>
              <a:gd name="T8" fmla="*/ 0 w 605"/>
              <a:gd name="T9" fmla="*/ 0 h 2165"/>
            </a:gdLst>
            <a:ahLst/>
            <a:cxnLst>
              <a:cxn ang="0">
                <a:pos x="T0" y="T1"/>
              </a:cxn>
              <a:cxn ang="0">
                <a:pos x="T2" y="T3"/>
              </a:cxn>
              <a:cxn ang="0">
                <a:pos x="T4" y="T5"/>
              </a:cxn>
              <a:cxn ang="0">
                <a:pos x="T6" y="T7"/>
              </a:cxn>
              <a:cxn ang="0">
                <a:pos x="T8" y="T9"/>
              </a:cxn>
            </a:cxnLst>
            <a:rect l="0" t="0" r="r" b="b"/>
            <a:pathLst>
              <a:path w="605" h="2165">
                <a:moveTo>
                  <a:pt x="0" y="0"/>
                </a:moveTo>
                <a:lnTo>
                  <a:pt x="126" y="1854"/>
                </a:lnTo>
                <a:lnTo>
                  <a:pt x="600" y="2165"/>
                </a:lnTo>
                <a:lnTo>
                  <a:pt x="605" y="255"/>
                </a:lnTo>
                <a:lnTo>
                  <a:pt x="0" y="0"/>
                </a:lnTo>
                <a:close/>
              </a:path>
            </a:pathLst>
          </a:custGeom>
          <a:solidFill>
            <a:srgbClr val="EAEAEA">
              <a:alpha val="50000"/>
            </a:srgbClr>
          </a:solidFill>
          <a:ln>
            <a:noFill/>
          </a:ln>
          <a:effectLst/>
          <a:extLst>
            <a:ext uri="{91240B29-F687-4F45-9708-019B960494DF}">
              <a14:hiddenLine xmlns:a14="http://schemas.microsoft.com/office/drawing/2010/main" w="9525" cap="flat" cmpd="sng">
                <a:solidFill>
                  <a:srgbClr val="F8F8F8"/>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80909" name="AutoShape 13"/>
          <p:cNvSpPr>
            <a:spLocks noChangeArrowheads="1"/>
          </p:cNvSpPr>
          <p:nvPr/>
        </p:nvSpPr>
        <p:spPr bwMode="gray">
          <a:xfrm>
            <a:off x="1155700" y="1597025"/>
            <a:ext cx="1895475" cy="1643063"/>
          </a:xfrm>
          <a:prstGeom prst="diamond">
            <a:avLst/>
          </a:prstGeom>
          <a:gradFill rotWithShape="1">
            <a:gsLst>
              <a:gs pos="0">
                <a:schemeClr val="accent1"/>
              </a:gs>
              <a:gs pos="100000">
                <a:schemeClr val="accent1">
                  <a:gamma/>
                  <a:shade val="46275"/>
                  <a:invGamma/>
                </a:schemeClr>
              </a:gs>
            </a:gsLst>
            <a:lin ang="2700000" scaled="1"/>
          </a:gradFill>
          <a:ln w="9525" algn="ctr">
            <a:miter lim="800000"/>
            <a:headEnd/>
            <a:tailEnd/>
          </a:ln>
          <a:effectLst/>
          <a:scene3d>
            <a:camera prst="legacyPerspectiveBottom">
              <a:rot lat="18600000" lon="0" rev="0"/>
            </a:camera>
            <a:lightRig rig="legacyNormal4" dir="b"/>
          </a:scene3d>
          <a:sp3d extrusionH="100000" prstMaterial="legacyMatte">
            <a:bevelT w="13500" h="13500" prst="angle"/>
            <a:bevelB w="13500" h="13500" prst="angle"/>
            <a:extrusionClr>
              <a:schemeClr val="accent1"/>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tr-TR">
              <a:latin typeface="Calibri" panose="020F0502020204030204" pitchFamily="34" charset="0"/>
            </a:endParaRPr>
          </a:p>
        </p:txBody>
      </p:sp>
      <p:sp>
        <p:nvSpPr>
          <p:cNvPr id="80910" name="Freeform 14"/>
          <p:cNvSpPr>
            <a:spLocks/>
          </p:cNvSpPr>
          <p:nvPr/>
        </p:nvSpPr>
        <p:spPr bwMode="gray">
          <a:xfrm>
            <a:off x="1147763" y="2054225"/>
            <a:ext cx="1909762" cy="779463"/>
          </a:xfrm>
          <a:custGeom>
            <a:avLst/>
            <a:gdLst>
              <a:gd name="T0" fmla="*/ 600 w 1203"/>
              <a:gd name="T1" fmla="*/ 0 h 491"/>
              <a:gd name="T2" fmla="*/ 0 w 1203"/>
              <a:gd name="T3" fmla="*/ 234 h 491"/>
              <a:gd name="T4" fmla="*/ 599 w 1203"/>
              <a:gd name="T5" fmla="*/ 491 h 491"/>
              <a:gd name="T6" fmla="*/ 1203 w 1203"/>
              <a:gd name="T7" fmla="*/ 231 h 491"/>
              <a:gd name="T8" fmla="*/ 600 w 1203"/>
              <a:gd name="T9" fmla="*/ 0 h 491"/>
            </a:gdLst>
            <a:ahLst/>
            <a:cxnLst>
              <a:cxn ang="0">
                <a:pos x="T0" y="T1"/>
              </a:cxn>
              <a:cxn ang="0">
                <a:pos x="T2" y="T3"/>
              </a:cxn>
              <a:cxn ang="0">
                <a:pos x="T4" y="T5"/>
              </a:cxn>
              <a:cxn ang="0">
                <a:pos x="T6" y="T7"/>
              </a:cxn>
              <a:cxn ang="0">
                <a:pos x="T8" y="T9"/>
              </a:cxn>
            </a:cxnLst>
            <a:rect l="0" t="0" r="r" b="b"/>
            <a:pathLst>
              <a:path w="1203" h="491">
                <a:moveTo>
                  <a:pt x="600" y="0"/>
                </a:moveTo>
                <a:lnTo>
                  <a:pt x="0" y="234"/>
                </a:lnTo>
                <a:lnTo>
                  <a:pt x="599" y="491"/>
                </a:lnTo>
                <a:lnTo>
                  <a:pt x="1203" y="231"/>
                </a:lnTo>
                <a:lnTo>
                  <a:pt x="600" y="0"/>
                </a:lnTo>
                <a:close/>
              </a:path>
            </a:pathLst>
          </a:custGeom>
          <a:noFill/>
          <a:ln w="9525" cap="flat" cmpd="sng">
            <a:solidFill>
              <a:srgbClr val="F8F8F8"/>
            </a:solidFill>
            <a:prstDash val="solid"/>
            <a:round/>
            <a:headEnd/>
            <a:tailEnd/>
          </a:ln>
          <a:effectLst/>
          <a:extLst>
            <a:ext uri="{909E8E84-426E-40DD-AFC4-6F175D3DCCD1}">
              <a14:hiddenFill xmlns:a14="http://schemas.microsoft.com/office/drawing/2010/main">
                <a:gradFill rotWithShape="1">
                  <a:gsLst>
                    <a:gs pos="0">
                      <a:srgbClr val="F8F8F8">
                        <a:gamma/>
                        <a:shade val="46275"/>
                        <a:invGamma/>
                        <a:alpha val="35001"/>
                      </a:srgbClr>
                    </a:gs>
                    <a:gs pos="50000">
                      <a:srgbClr val="F8F8F8">
                        <a:alpha val="31000"/>
                      </a:srgbClr>
                    </a:gs>
                    <a:gs pos="100000">
                      <a:srgbClr val="F8F8F8">
                        <a:gamma/>
                        <a:shade val="46275"/>
                        <a:invGamma/>
                        <a:alpha val="35001"/>
                      </a:srgbClr>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80911" name="Rectangle 15"/>
          <p:cNvSpPr>
            <a:spLocks noChangeArrowheads="1"/>
          </p:cNvSpPr>
          <p:nvPr/>
        </p:nvSpPr>
        <p:spPr bwMode="white">
          <a:xfrm>
            <a:off x="1547010" y="5237163"/>
            <a:ext cx="10525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600" i="0" dirty="0" err="1" smtClean="0">
                <a:solidFill>
                  <a:srgbClr val="FFFFFF"/>
                </a:solidFill>
                <a:latin typeface="Calibri" panose="020F0502020204030204" pitchFamily="34" charset="0"/>
              </a:rPr>
              <a:t>Borrowing</a:t>
            </a:r>
            <a:endParaRPr lang="en-US" altLang="tr-TR" sz="1600" i="0" dirty="0">
              <a:solidFill>
                <a:srgbClr val="FFFFFF"/>
              </a:solidFill>
              <a:latin typeface="Calibri" panose="020F0502020204030204" pitchFamily="34" charset="0"/>
            </a:endParaRPr>
          </a:p>
        </p:txBody>
      </p:sp>
      <p:sp>
        <p:nvSpPr>
          <p:cNvPr id="80912" name="Rectangle 16"/>
          <p:cNvSpPr>
            <a:spLocks noChangeArrowheads="1"/>
          </p:cNvSpPr>
          <p:nvPr/>
        </p:nvSpPr>
        <p:spPr bwMode="white">
          <a:xfrm>
            <a:off x="1456242" y="4506913"/>
            <a:ext cx="123565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600" i="0" dirty="0" err="1" smtClean="0">
                <a:solidFill>
                  <a:srgbClr val="FFFFFF"/>
                </a:solidFill>
                <a:latin typeface="Calibri" panose="020F0502020204030204" pitchFamily="34" charset="0"/>
              </a:rPr>
              <a:t>Debt</a:t>
            </a:r>
            <a:r>
              <a:rPr lang="tr-TR" altLang="tr-TR" sz="1600" i="0" dirty="0" smtClean="0">
                <a:solidFill>
                  <a:srgbClr val="FFFFFF"/>
                </a:solidFill>
                <a:latin typeface="Calibri" panose="020F0502020204030204" pitchFamily="34" charset="0"/>
              </a:rPr>
              <a:t> Service</a:t>
            </a:r>
            <a:endParaRPr lang="en-US" altLang="tr-TR" sz="1600" i="0" dirty="0">
              <a:solidFill>
                <a:srgbClr val="FFFFFF"/>
              </a:solidFill>
              <a:latin typeface="Calibri" panose="020F0502020204030204" pitchFamily="34" charset="0"/>
            </a:endParaRPr>
          </a:p>
        </p:txBody>
      </p:sp>
      <p:sp>
        <p:nvSpPr>
          <p:cNvPr id="80913" name="Rectangle 17"/>
          <p:cNvSpPr>
            <a:spLocks noChangeArrowheads="1"/>
          </p:cNvSpPr>
          <p:nvPr/>
        </p:nvSpPr>
        <p:spPr bwMode="white">
          <a:xfrm>
            <a:off x="1199058" y="3816350"/>
            <a:ext cx="17500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200" i="0" dirty="0" err="1" smtClean="0">
                <a:solidFill>
                  <a:srgbClr val="FFFFFF"/>
                </a:solidFill>
                <a:latin typeface="Calibri" panose="020F0502020204030204" pitchFamily="34" charset="0"/>
              </a:rPr>
              <a:t>Change</a:t>
            </a:r>
            <a:r>
              <a:rPr lang="tr-TR" altLang="tr-TR" sz="1200" i="0" dirty="0" smtClean="0">
                <a:solidFill>
                  <a:srgbClr val="FFFFFF"/>
                </a:solidFill>
                <a:latin typeface="Calibri" panose="020F0502020204030204" pitchFamily="34" charset="0"/>
              </a:rPr>
              <a:t> in Bank </a:t>
            </a:r>
            <a:r>
              <a:rPr lang="tr-TR" altLang="tr-TR" sz="1200" i="0" dirty="0" err="1" smtClean="0">
                <a:solidFill>
                  <a:srgbClr val="FFFFFF"/>
                </a:solidFill>
                <a:latin typeface="Calibri" panose="020F0502020204030204" pitchFamily="34" charset="0"/>
              </a:rPr>
              <a:t>Accounts</a:t>
            </a:r>
            <a:endParaRPr lang="en-US" altLang="tr-TR" sz="1200" i="0" dirty="0">
              <a:solidFill>
                <a:srgbClr val="FFFFFF"/>
              </a:solidFill>
              <a:latin typeface="Calibri" panose="020F0502020204030204" pitchFamily="34" charset="0"/>
            </a:endParaRPr>
          </a:p>
        </p:txBody>
      </p:sp>
      <p:sp>
        <p:nvSpPr>
          <p:cNvPr id="80914" name="Rectangle 18"/>
          <p:cNvSpPr>
            <a:spLocks noChangeArrowheads="1"/>
          </p:cNvSpPr>
          <p:nvPr/>
        </p:nvSpPr>
        <p:spPr bwMode="white">
          <a:xfrm>
            <a:off x="1256893" y="3009900"/>
            <a:ext cx="163435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600" i="0" dirty="0" err="1" smtClean="0">
                <a:solidFill>
                  <a:srgbClr val="FFFFFF"/>
                </a:solidFill>
                <a:latin typeface="Calibri" panose="020F0502020204030204" pitchFamily="34" charset="0"/>
              </a:rPr>
              <a:t>Other</a:t>
            </a:r>
            <a:r>
              <a:rPr lang="tr-TR" altLang="tr-TR" sz="1600" i="0" dirty="0" smtClean="0">
                <a:solidFill>
                  <a:srgbClr val="FFFFFF"/>
                </a:solidFill>
                <a:latin typeface="Calibri" panose="020F0502020204030204" pitchFamily="34" charset="0"/>
              </a:rPr>
              <a:t> Cash </a:t>
            </a:r>
            <a:r>
              <a:rPr lang="tr-TR" altLang="tr-TR" sz="1600" i="0" dirty="0" err="1" smtClean="0">
                <a:solidFill>
                  <a:srgbClr val="FFFFFF"/>
                </a:solidFill>
                <a:latin typeface="Calibri" panose="020F0502020204030204" pitchFamily="34" charset="0"/>
              </a:rPr>
              <a:t>Flows</a:t>
            </a:r>
            <a:endParaRPr lang="en-US" altLang="tr-TR" sz="1600" i="0" dirty="0">
              <a:solidFill>
                <a:srgbClr val="FFFFFF"/>
              </a:solidFill>
              <a:latin typeface="Calibri" panose="020F0502020204030204" pitchFamily="34" charset="0"/>
            </a:endParaRPr>
          </a:p>
        </p:txBody>
      </p:sp>
      <p:sp>
        <p:nvSpPr>
          <p:cNvPr id="80915" name="Rectangle 19"/>
          <p:cNvSpPr>
            <a:spLocks noChangeArrowheads="1"/>
          </p:cNvSpPr>
          <p:nvPr/>
        </p:nvSpPr>
        <p:spPr bwMode="white">
          <a:xfrm>
            <a:off x="1385421" y="2279650"/>
            <a:ext cx="13773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tr-TR" altLang="tr-TR" sz="1600" i="0" dirty="0" smtClean="0">
                <a:solidFill>
                  <a:srgbClr val="FFFFFF"/>
                </a:solidFill>
                <a:latin typeface="Calibri" panose="020F0502020204030204" pitchFamily="34" charset="0"/>
              </a:rPr>
              <a:t>Cash</a:t>
            </a:r>
            <a:r>
              <a:rPr lang="tr-TR" altLang="tr-TR" sz="1400" i="0" dirty="0" smtClean="0">
                <a:solidFill>
                  <a:srgbClr val="FFFFFF"/>
                </a:solidFill>
                <a:latin typeface="Calibri" panose="020F0502020204030204" pitchFamily="34" charset="0"/>
              </a:rPr>
              <a:t> </a:t>
            </a:r>
            <a:r>
              <a:rPr lang="tr-TR" altLang="tr-TR" sz="1600" i="0" dirty="0" err="1" smtClean="0">
                <a:solidFill>
                  <a:srgbClr val="FFFFFF"/>
                </a:solidFill>
                <a:latin typeface="Calibri" panose="020F0502020204030204" pitchFamily="34" charset="0"/>
              </a:rPr>
              <a:t>Based</a:t>
            </a:r>
            <a:r>
              <a:rPr lang="tr-TR" altLang="tr-TR" sz="1400" i="0" dirty="0" smtClean="0">
                <a:solidFill>
                  <a:srgbClr val="FFFFFF"/>
                </a:solidFill>
                <a:latin typeface="Calibri" panose="020F0502020204030204" pitchFamily="34" charset="0"/>
              </a:rPr>
              <a:t> </a:t>
            </a:r>
            <a:r>
              <a:rPr lang="tr-TR" altLang="tr-TR" sz="1600" i="0" dirty="0" smtClean="0">
                <a:solidFill>
                  <a:srgbClr val="FFFFFF"/>
                </a:solidFill>
                <a:latin typeface="Calibri" panose="020F0502020204030204" pitchFamily="34" charset="0"/>
              </a:rPr>
              <a:t>PB</a:t>
            </a:r>
            <a:endParaRPr lang="en-US" altLang="tr-TR" sz="1400" i="0" dirty="0">
              <a:solidFill>
                <a:srgbClr val="FFFFFF"/>
              </a:solidFill>
              <a:latin typeface="Calibri" panose="020F0502020204030204" pitchFamily="34" charset="0"/>
            </a:endParaRPr>
          </a:p>
        </p:txBody>
      </p:sp>
      <p:sp>
        <p:nvSpPr>
          <p:cNvPr id="80916" name="Line 20"/>
          <p:cNvSpPr>
            <a:spLocks noChangeShapeType="1"/>
          </p:cNvSpPr>
          <p:nvPr/>
        </p:nvSpPr>
        <p:spPr bwMode="gray">
          <a:xfrm>
            <a:off x="1095375" y="2464316"/>
            <a:ext cx="253176" cy="3190359"/>
          </a:xfrm>
          <a:prstGeom prst="line">
            <a:avLst/>
          </a:prstGeom>
          <a:noFill/>
          <a:ln w="9525">
            <a:solidFill>
              <a:schemeClr val="tx1"/>
            </a:solidFill>
            <a:round/>
            <a:headEnd type="oval" w="sm" len="sm"/>
            <a:tailEnd type="stealth"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80918" name="Rectangle 22"/>
          <p:cNvSpPr>
            <a:spLocks noChangeArrowheads="1"/>
          </p:cNvSpPr>
          <p:nvPr/>
        </p:nvSpPr>
        <p:spPr bwMode="auto">
          <a:xfrm>
            <a:off x="3174117" y="3070811"/>
            <a:ext cx="54837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altLang="tr-TR" sz="1600" b="1" i="0" dirty="0" smtClean="0">
                <a:solidFill>
                  <a:srgbClr val="000000"/>
                </a:solidFill>
                <a:latin typeface="Calibri" panose="020F0502020204030204" pitchFamily="34" charset="0"/>
              </a:rPr>
              <a:t>    </a:t>
            </a:r>
            <a:r>
              <a:rPr lang="en-US" altLang="tr-TR" sz="1600" b="1" i="0" dirty="0" smtClean="0">
                <a:solidFill>
                  <a:srgbClr val="000000"/>
                </a:solidFill>
                <a:latin typeface="Calibri" panose="020F0502020204030204" pitchFamily="34" charset="0"/>
              </a:rPr>
              <a:t> </a:t>
            </a:r>
            <a:r>
              <a:rPr lang="en-US" sz="1600" dirty="0">
                <a:latin typeface="Calibri" panose="020F0502020204030204" pitchFamily="34" charset="0"/>
                <a:cs typeface="Calibri" pitchFamily="34" charset="0"/>
              </a:rPr>
              <a:t>Privatization, </a:t>
            </a:r>
            <a:r>
              <a:rPr lang="tr-TR" sz="1600" dirty="0">
                <a:latin typeface="Calibri" panose="020F0502020204030204" pitchFamily="34" charset="0"/>
                <a:cs typeface="Calibri" pitchFamily="34" charset="0"/>
              </a:rPr>
              <a:t>Land </a:t>
            </a:r>
            <a:r>
              <a:rPr lang="tr-TR" sz="1600" dirty="0" err="1">
                <a:latin typeface="Calibri" panose="020F0502020204030204" pitchFamily="34" charset="0"/>
                <a:cs typeface="Calibri" pitchFamily="34" charset="0"/>
              </a:rPr>
              <a:t>Sales</a:t>
            </a:r>
            <a:r>
              <a:rPr lang="tr-TR" sz="1600" dirty="0">
                <a:latin typeface="Calibri" panose="020F0502020204030204" pitchFamily="34" charset="0"/>
                <a:cs typeface="Calibri" pitchFamily="34" charset="0"/>
              </a:rPr>
              <a:t>, </a:t>
            </a:r>
            <a:r>
              <a:rPr lang="en-US" sz="1600" dirty="0">
                <a:latin typeface="Calibri" panose="020F0502020204030204" pitchFamily="34" charset="0"/>
                <a:cs typeface="Calibri" pitchFamily="34" charset="0"/>
              </a:rPr>
              <a:t>Receipts from On</a:t>
            </a:r>
            <a:r>
              <a:rPr lang="tr-TR" sz="1600" dirty="0">
                <a:latin typeface="Calibri" panose="020F0502020204030204" pitchFamily="34" charset="0"/>
                <a:cs typeface="Calibri" pitchFamily="34" charset="0"/>
              </a:rPr>
              <a:t>-</a:t>
            </a:r>
            <a:r>
              <a:rPr lang="en-US" sz="1600" dirty="0" err="1" smtClean="0">
                <a:latin typeface="Calibri" panose="020F0502020204030204" pitchFamily="34" charset="0"/>
                <a:cs typeface="Calibri" pitchFamily="34" charset="0"/>
              </a:rPr>
              <a:t>lendings</a:t>
            </a:r>
            <a:r>
              <a:rPr lang="tr-TR" sz="1600" dirty="0" smtClean="0">
                <a:latin typeface="Calibri" panose="020F0502020204030204" pitchFamily="34" charset="0"/>
                <a:cs typeface="Calibri" pitchFamily="34" charset="0"/>
              </a:rPr>
              <a:t> </a:t>
            </a:r>
            <a:r>
              <a:rPr lang="tr-TR" sz="1600" dirty="0" err="1" smtClean="0">
                <a:latin typeface="Calibri" panose="020F0502020204030204" pitchFamily="34" charset="0"/>
                <a:cs typeface="Calibri" pitchFamily="34" charset="0"/>
              </a:rPr>
              <a:t>and</a:t>
            </a:r>
            <a:r>
              <a:rPr lang="tr-TR" sz="1600" dirty="0" smtClean="0">
                <a:latin typeface="Calibri" panose="020F0502020204030204" pitchFamily="34" charset="0"/>
                <a:cs typeface="Calibri" pitchFamily="34" charset="0"/>
              </a:rPr>
              <a:t> SDIF</a:t>
            </a:r>
            <a:endParaRPr lang="en-US" altLang="tr-TR" sz="1600" i="0" dirty="0">
              <a:solidFill>
                <a:srgbClr val="000000"/>
              </a:solidFill>
              <a:latin typeface="Calibri" panose="020F0502020204030204" pitchFamily="34" charset="0"/>
            </a:endParaRPr>
          </a:p>
        </p:txBody>
      </p:sp>
      <p:sp>
        <p:nvSpPr>
          <p:cNvPr id="80919" name="Rectangle 23"/>
          <p:cNvSpPr>
            <a:spLocks noChangeArrowheads="1"/>
          </p:cNvSpPr>
          <p:nvPr/>
        </p:nvSpPr>
        <p:spPr bwMode="auto">
          <a:xfrm>
            <a:off x="3419872" y="3801995"/>
            <a:ext cx="341088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1" hangingPunct="1"/>
            <a:r>
              <a:rPr lang="en-US" sz="1600" dirty="0" smtClean="0">
                <a:latin typeface="Calibri" panose="020F0502020204030204" pitchFamily="34" charset="0"/>
                <a:cs typeface="Calibri" pitchFamily="34" charset="0"/>
              </a:rPr>
              <a:t>Strategic Benchmark</a:t>
            </a:r>
            <a:endParaRPr lang="en-US" sz="1600" dirty="0">
              <a:latin typeface="Calibri" panose="020F0502020204030204" pitchFamily="34" charset="0"/>
              <a:cs typeface="Calibri" pitchFamily="34" charset="0"/>
            </a:endParaRPr>
          </a:p>
        </p:txBody>
      </p:sp>
      <p:sp>
        <p:nvSpPr>
          <p:cNvPr id="80920" name="Rectangle 24"/>
          <p:cNvSpPr>
            <a:spLocks noChangeArrowheads="1"/>
          </p:cNvSpPr>
          <p:nvPr/>
        </p:nvSpPr>
        <p:spPr bwMode="auto">
          <a:xfrm>
            <a:off x="3419872" y="4493101"/>
            <a:ext cx="470216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eaLnBrk="0" hangingPunct="0"/>
            <a:r>
              <a:rPr lang="tr-TR" altLang="tr-TR" sz="1600" dirty="0" err="1" smtClean="0">
                <a:solidFill>
                  <a:srgbClr val="000000"/>
                </a:solidFill>
                <a:latin typeface="Calibri" panose="020F0502020204030204" pitchFamily="34" charset="0"/>
              </a:rPr>
              <a:t>Principal+Interest</a:t>
            </a:r>
            <a:r>
              <a:rPr lang="tr-TR" altLang="tr-TR" sz="1600" dirty="0" smtClean="0">
                <a:solidFill>
                  <a:srgbClr val="000000"/>
                </a:solidFill>
                <a:latin typeface="Calibri" panose="020F0502020204030204" pitchFamily="34" charset="0"/>
              </a:rPr>
              <a:t> </a:t>
            </a:r>
            <a:r>
              <a:rPr lang="tr-TR" altLang="tr-TR" sz="1600" dirty="0" err="1" smtClean="0">
                <a:solidFill>
                  <a:srgbClr val="000000"/>
                </a:solidFill>
                <a:latin typeface="Calibri" panose="020F0502020204030204" pitchFamily="34" charset="0"/>
              </a:rPr>
              <a:t>Payments</a:t>
            </a:r>
            <a:endParaRPr lang="en-US" altLang="tr-TR" sz="1600" i="0" dirty="0">
              <a:solidFill>
                <a:srgbClr val="000000"/>
              </a:solidFill>
              <a:latin typeface="Calibri" panose="020F0502020204030204" pitchFamily="34" charset="0"/>
            </a:endParaRPr>
          </a:p>
        </p:txBody>
      </p:sp>
      <p:sp>
        <p:nvSpPr>
          <p:cNvPr id="80921" name="Rectangle 25"/>
          <p:cNvSpPr>
            <a:spLocks noChangeArrowheads="1"/>
          </p:cNvSpPr>
          <p:nvPr/>
        </p:nvSpPr>
        <p:spPr bwMode="auto">
          <a:xfrm>
            <a:off x="3329843" y="4944775"/>
            <a:ext cx="37196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tr-TR" sz="1600" i="0" dirty="0">
                <a:solidFill>
                  <a:srgbClr val="000000"/>
                </a:solidFill>
                <a:latin typeface="Calibri" panose="020F0502020204030204" pitchFamily="34" charset="0"/>
              </a:rPr>
              <a:t> </a:t>
            </a:r>
            <a:endParaRPr lang="en-US" sz="1600" dirty="0">
              <a:latin typeface="Calibri" panose="020F0502020204030204" pitchFamily="34" charset="0"/>
              <a:cs typeface="Calibri" pitchFamily="34" charset="0"/>
            </a:endParaRPr>
          </a:p>
          <a:p>
            <a:r>
              <a:rPr lang="tr-TR" sz="1600" dirty="0" smtClean="0">
                <a:latin typeface="Calibri" panose="020F0502020204030204" pitchFamily="34" charset="0"/>
                <a:cs typeface="Calibri" pitchFamily="34" charset="0"/>
              </a:rPr>
              <a:t>  </a:t>
            </a:r>
            <a:r>
              <a:rPr lang="en-US" sz="1600" dirty="0" smtClean="0">
                <a:latin typeface="Calibri" panose="020F0502020204030204" pitchFamily="34" charset="0"/>
                <a:cs typeface="Calibri" pitchFamily="34" charset="0"/>
              </a:rPr>
              <a:t>Borrowing </a:t>
            </a:r>
            <a:r>
              <a:rPr lang="en-US" sz="1600" dirty="0">
                <a:latin typeface="Calibri" panose="020F0502020204030204" pitchFamily="34" charset="0"/>
                <a:cs typeface="Calibri" pitchFamily="34" charset="0"/>
              </a:rPr>
              <a:t>requirement </a:t>
            </a:r>
            <a:r>
              <a:rPr lang="en-US" sz="1600" dirty="0" smtClean="0">
                <a:latin typeface="Calibri" panose="020F0502020204030204" pitchFamily="34" charset="0"/>
                <a:cs typeface="Calibri" pitchFamily="34" charset="0"/>
              </a:rPr>
              <a:t>≤ </a:t>
            </a:r>
            <a:r>
              <a:rPr lang="en-US" sz="1600" dirty="0">
                <a:latin typeface="Calibri" panose="020F0502020204030204" pitchFamily="34" charset="0"/>
                <a:cs typeface="Calibri" pitchFamily="34" charset="0"/>
              </a:rPr>
              <a:t>Borrowing </a:t>
            </a:r>
            <a:r>
              <a:rPr lang="tr-TR" sz="1600" dirty="0" smtClean="0">
                <a:latin typeface="Calibri" panose="020F0502020204030204" pitchFamily="34" charset="0"/>
                <a:cs typeface="Calibri" pitchFamily="34" charset="0"/>
              </a:rPr>
              <a:t>l</a:t>
            </a:r>
            <a:r>
              <a:rPr lang="en-US" sz="1600" dirty="0" err="1" smtClean="0">
                <a:latin typeface="Calibri" panose="020F0502020204030204" pitchFamily="34" charset="0"/>
                <a:cs typeface="Calibri" pitchFamily="34" charset="0"/>
              </a:rPr>
              <a:t>imit</a:t>
            </a:r>
            <a:endParaRPr lang="en-US" sz="1600" dirty="0">
              <a:latin typeface="Calibri" panose="020F0502020204030204" pitchFamily="34" charset="0"/>
              <a:cs typeface="Calibri" pitchFamily="34" charset="0"/>
            </a:endParaRPr>
          </a:p>
        </p:txBody>
      </p:sp>
      <p:sp>
        <p:nvSpPr>
          <p:cNvPr id="2" name="Rectangle 1"/>
          <p:cNvSpPr/>
          <p:nvPr/>
        </p:nvSpPr>
        <p:spPr>
          <a:xfrm>
            <a:off x="3767985" y="2074624"/>
            <a:ext cx="904478" cy="369332"/>
          </a:xfrm>
          <a:prstGeom prst="rect">
            <a:avLst/>
          </a:prstGeom>
        </p:spPr>
        <p:txBody>
          <a:bodyPr wrap="none">
            <a:spAutoFit/>
          </a:bodyPr>
          <a:lstStyle/>
          <a:p>
            <a:r>
              <a:rPr lang="en-US" dirty="0">
                <a:latin typeface="Calibri" panose="020F0502020204030204" pitchFamily="34" charset="0"/>
                <a:cs typeface="Calibri" pitchFamily="34" charset="0"/>
              </a:rPr>
              <a:t>Budget </a:t>
            </a:r>
            <a:endParaRPr lang="tr-TR" dirty="0">
              <a:latin typeface="Calibri" panose="020F0502020204030204" pitchFamily="34" charset="0"/>
            </a:endParaRPr>
          </a:p>
        </p:txBody>
      </p:sp>
      <p:sp>
        <p:nvSpPr>
          <p:cNvPr id="27" name="AutoShape 4"/>
          <p:cNvSpPr>
            <a:spLocks noChangeArrowheads="1"/>
          </p:cNvSpPr>
          <p:nvPr/>
        </p:nvSpPr>
        <p:spPr bwMode="auto">
          <a:xfrm>
            <a:off x="4897630" y="2292350"/>
            <a:ext cx="419100" cy="252412"/>
          </a:xfrm>
          <a:prstGeom prst="rightArrow">
            <a:avLst>
              <a:gd name="adj1" fmla="val 50000"/>
              <a:gd name="adj2" fmla="val 41510"/>
            </a:avLst>
          </a:prstGeom>
          <a:solidFill>
            <a:schemeClr val="accent1">
              <a:lumMod val="75000"/>
            </a:schemeClr>
          </a:solidFill>
          <a:ln w="9525">
            <a:solidFill>
              <a:schemeClr val="tx1"/>
            </a:solidFill>
            <a:miter lim="800000"/>
            <a:headEnd/>
            <a:tailEnd/>
          </a:ln>
        </p:spPr>
        <p:txBody>
          <a:bodyPr wrap="none" anchor="ctr"/>
          <a:lstStyle/>
          <a:p>
            <a:endParaRPr lang="tr-TR">
              <a:latin typeface="Calibri" panose="020F0502020204030204" pitchFamily="34" charset="0"/>
            </a:endParaRPr>
          </a:p>
        </p:txBody>
      </p:sp>
      <p:sp>
        <p:nvSpPr>
          <p:cNvPr id="3" name="Rectangle 2"/>
          <p:cNvSpPr/>
          <p:nvPr/>
        </p:nvSpPr>
        <p:spPr>
          <a:xfrm>
            <a:off x="5655239" y="2094984"/>
            <a:ext cx="2817951" cy="369332"/>
          </a:xfrm>
          <a:prstGeom prst="rect">
            <a:avLst/>
          </a:prstGeom>
        </p:spPr>
        <p:txBody>
          <a:bodyPr wrap="none">
            <a:spAutoFit/>
          </a:bodyPr>
          <a:lstStyle/>
          <a:p>
            <a:r>
              <a:rPr lang="en-US" dirty="0">
                <a:latin typeface="Calibri" panose="020F0502020204030204" pitchFamily="34" charset="0"/>
                <a:cs typeface="Calibri" pitchFamily="34" charset="0"/>
              </a:rPr>
              <a:t>Cash Based Primary Balance</a:t>
            </a:r>
            <a:endParaRPr lang="tr-TR" dirty="0">
              <a:latin typeface="Calibri" panose="020F0502020204030204" pitchFamily="34" charset="0"/>
            </a:endParaRPr>
          </a:p>
        </p:txBody>
      </p:sp>
      <p:sp>
        <p:nvSpPr>
          <p:cNvPr id="30" name="AutoShape 6"/>
          <p:cNvSpPr>
            <a:spLocks/>
          </p:cNvSpPr>
          <p:nvPr/>
        </p:nvSpPr>
        <p:spPr bwMode="auto">
          <a:xfrm rot="16200000" flipH="1">
            <a:off x="4088904" y="2044700"/>
            <a:ext cx="152400" cy="914400"/>
          </a:xfrm>
          <a:prstGeom prst="rightBrace">
            <a:avLst>
              <a:gd name="adj1" fmla="val 87475"/>
              <a:gd name="adj2" fmla="val 50083"/>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dirty="0">
              <a:latin typeface="Calibri" panose="020F0502020204030204" pitchFamily="34" charset="0"/>
            </a:endParaRPr>
          </a:p>
        </p:txBody>
      </p:sp>
      <p:sp>
        <p:nvSpPr>
          <p:cNvPr id="4" name="Rectangle 3"/>
          <p:cNvSpPr/>
          <p:nvPr/>
        </p:nvSpPr>
        <p:spPr>
          <a:xfrm>
            <a:off x="3752036" y="2575813"/>
            <a:ext cx="1107996" cy="307777"/>
          </a:xfrm>
          <a:prstGeom prst="rect">
            <a:avLst/>
          </a:prstGeom>
        </p:spPr>
        <p:txBody>
          <a:bodyPr wrap="none">
            <a:spAutoFit/>
          </a:bodyPr>
          <a:lstStyle/>
          <a:p>
            <a:r>
              <a:rPr lang="tr-TR" sz="1400" dirty="0" smtClean="0">
                <a:latin typeface="Calibri" panose="020F0502020204030204" pitchFamily="34" charset="0"/>
                <a:cs typeface="Calibri" pitchFamily="34" charset="0"/>
              </a:rPr>
              <a:t>     </a:t>
            </a:r>
            <a:r>
              <a:rPr lang="tr-TR" sz="1400" dirty="0" err="1" smtClean="0">
                <a:latin typeface="Calibri" panose="020F0502020204030204" pitchFamily="34" charset="0"/>
                <a:cs typeface="Calibri" pitchFamily="34" charset="0"/>
              </a:rPr>
              <a:t>MoF</a:t>
            </a:r>
            <a:r>
              <a:rPr lang="tr-TR" sz="1400" dirty="0">
                <a:latin typeface="Calibri" panose="020F0502020204030204" pitchFamily="34" charset="0"/>
                <a:cs typeface="Calibri" pitchFamily="34" charset="0"/>
              </a:rPr>
              <a:t>	</a:t>
            </a:r>
            <a:endParaRPr lang="tr-TR" sz="1400" dirty="0">
              <a:latin typeface="Calibri" panose="020F0502020204030204" pitchFamily="34" charset="0"/>
            </a:endParaRPr>
          </a:p>
        </p:txBody>
      </p:sp>
      <p:sp>
        <p:nvSpPr>
          <p:cNvPr id="32" name="AutoShape 6"/>
          <p:cNvSpPr>
            <a:spLocks/>
          </p:cNvSpPr>
          <p:nvPr/>
        </p:nvSpPr>
        <p:spPr bwMode="auto">
          <a:xfrm rot="16200000" flipH="1">
            <a:off x="7030380" y="802245"/>
            <a:ext cx="228600" cy="3417168"/>
          </a:xfrm>
          <a:prstGeom prst="rightBrace">
            <a:avLst>
              <a:gd name="adj1" fmla="val 87475"/>
              <a:gd name="adj2" fmla="val 50083"/>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tr-TR">
              <a:latin typeface="Calibri" panose="020F0502020204030204" pitchFamily="34" charset="0"/>
            </a:endParaRPr>
          </a:p>
        </p:txBody>
      </p:sp>
      <p:sp>
        <p:nvSpPr>
          <p:cNvPr id="5" name="Rectangle 4"/>
          <p:cNvSpPr/>
          <p:nvPr/>
        </p:nvSpPr>
        <p:spPr>
          <a:xfrm>
            <a:off x="6734951" y="2625129"/>
            <a:ext cx="819455" cy="276999"/>
          </a:xfrm>
          <a:prstGeom prst="rect">
            <a:avLst/>
          </a:prstGeom>
        </p:spPr>
        <p:txBody>
          <a:bodyPr wrap="none">
            <a:spAutoFit/>
          </a:bodyPr>
          <a:lstStyle/>
          <a:p>
            <a:pPr eaLnBrk="0" hangingPunct="0"/>
            <a:r>
              <a:rPr lang="tr-TR" sz="1200" dirty="0" smtClean="0">
                <a:latin typeface="Calibri" panose="020F0502020204030204" pitchFamily="34" charset="0"/>
                <a:cs typeface="Calibri" pitchFamily="34" charset="0"/>
              </a:rPr>
              <a:t>  UT-CMD</a:t>
            </a:r>
            <a:r>
              <a:rPr lang="en-US" sz="1200" dirty="0" smtClean="0">
                <a:latin typeface="Calibri" panose="020F0502020204030204" pitchFamily="34" charset="0"/>
                <a:cs typeface="Calibri" pitchFamily="34" charset="0"/>
              </a:rPr>
              <a:t> </a:t>
            </a:r>
            <a:endParaRPr lang="en-US" altLang="tr-TR" sz="12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7368854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2695711"/>
            <a:ext cx="6950569" cy="947669"/>
          </a:xfrm>
        </p:spPr>
        <p:txBody>
          <a:bodyPr/>
          <a:lstStyle/>
          <a:p>
            <a:r>
              <a:rPr lang="tr-TR" dirty="0" smtClean="0">
                <a:latin typeface="Calibri" panose="020F0502020204030204" pitchFamily="34" charset="0"/>
              </a:rPr>
              <a:t>CASH PLANNING PROCESSES</a:t>
            </a:r>
            <a:endParaRPr lang="tr-TR" dirty="0">
              <a:latin typeface="Calibri" panose="020F0502020204030204" pitchFamily="34" charset="0"/>
            </a:endParaRPr>
          </a:p>
        </p:txBody>
      </p:sp>
      <p:grpSp>
        <p:nvGrpSpPr>
          <p:cNvPr id="4" name="Group 3"/>
          <p:cNvGrpSpPr/>
          <p:nvPr/>
        </p:nvGrpSpPr>
        <p:grpSpPr>
          <a:xfrm>
            <a:off x="827584" y="2618252"/>
            <a:ext cx="826295" cy="854870"/>
            <a:chOff x="2146300" y="2165350"/>
            <a:chExt cx="550863" cy="569913"/>
          </a:xfrm>
        </p:grpSpPr>
        <p:grpSp>
          <p:nvGrpSpPr>
            <p:cNvPr id="5" name="Group 33"/>
            <p:cNvGrpSpPr>
              <a:grpSpLocks/>
            </p:cNvGrpSpPr>
            <p:nvPr/>
          </p:nvGrpSpPr>
          <p:grpSpPr bwMode="auto">
            <a:xfrm>
              <a:off x="2146300" y="2165350"/>
              <a:ext cx="550863" cy="569913"/>
              <a:chOff x="480" y="1200"/>
              <a:chExt cx="1042" cy="1019"/>
            </a:xfrm>
          </p:grpSpPr>
          <p:pic>
            <p:nvPicPr>
              <p:cNvPr id="8" name="Picture 34" descr="circuler_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gray">
              <a:xfrm>
                <a:off x="480" y="1200"/>
                <a:ext cx="1042" cy="1016"/>
              </a:xfrm>
              <a:prstGeom prst="rect">
                <a:avLst/>
              </a:prstGeom>
              <a:noFill/>
              <a:extLst>
                <a:ext uri="{909E8E84-426E-40DD-AFC4-6F175D3DCCD1}">
                  <a14:hiddenFill xmlns:a14="http://schemas.microsoft.com/office/drawing/2010/main">
                    <a:solidFill>
                      <a:srgbClr val="FFFFFF"/>
                    </a:solidFill>
                  </a14:hiddenFill>
                </a:ext>
              </a:extLst>
            </p:spPr>
          </p:pic>
          <p:sp>
            <p:nvSpPr>
              <p:cNvPr id="9" name="Oval 35"/>
              <p:cNvSpPr>
                <a:spLocks noChangeArrowheads="1"/>
              </p:cNvSpPr>
              <p:nvPr/>
            </p:nvSpPr>
            <p:spPr bwMode="gray">
              <a:xfrm>
                <a:off x="480" y="1200"/>
                <a:ext cx="1035" cy="1019"/>
              </a:xfrm>
              <a:prstGeom prst="ellipse">
                <a:avLst/>
              </a:prstGeom>
              <a:gradFill rotWithShape="1">
                <a:gsLst>
                  <a:gs pos="0">
                    <a:schemeClr val="accent1">
                      <a:alpha val="55000"/>
                    </a:schemeClr>
                  </a:gs>
                  <a:gs pos="50000">
                    <a:schemeClr val="accent1">
                      <a:gamma/>
                      <a:shade val="46275"/>
                      <a:invGamma/>
                      <a:alpha val="89999"/>
                    </a:schemeClr>
                  </a:gs>
                  <a:gs pos="100000">
                    <a:schemeClr val="accent1">
                      <a:alpha val="55000"/>
                    </a:schemeClr>
                  </a:gs>
                </a:gsLst>
                <a:lin ang="5400000" scaled="1"/>
              </a:gradFill>
              <a:ln w="50800" algn="ctr">
                <a:solidFill>
                  <a:srgbClr val="5F5F5F">
                    <a:alpha val="20000"/>
                  </a:srgb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pic>
          <p:nvPicPr>
            <p:cNvPr id="6" name="Picture 36" descr="Picture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gray">
            <a:xfrm>
              <a:off x="2203450" y="2171700"/>
              <a:ext cx="434975" cy="200025"/>
            </a:xfrm>
            <a:prstGeom prst="rect">
              <a:avLst/>
            </a:prstGeom>
            <a:noFill/>
            <a:extLst>
              <a:ext uri="{909E8E84-426E-40DD-AFC4-6F175D3DCCD1}">
                <a14:hiddenFill xmlns:a14="http://schemas.microsoft.com/office/drawing/2010/main">
                  <a:solidFill>
                    <a:srgbClr val="FFFFFF"/>
                  </a:solidFill>
                </a14:hiddenFill>
              </a:ext>
            </a:extLst>
          </p:spPr>
        </p:pic>
        <p:sp>
          <p:nvSpPr>
            <p:cNvPr id="7" name="Text Box 37"/>
            <p:cNvSpPr txBox="1">
              <a:spLocks noChangeArrowheads="1"/>
            </p:cNvSpPr>
            <p:nvPr/>
          </p:nvSpPr>
          <p:spPr bwMode="gray">
            <a:xfrm>
              <a:off x="2205038" y="2193925"/>
              <a:ext cx="434975" cy="471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altLang="tr-TR" sz="4000" b="1" dirty="0" smtClean="0">
                  <a:solidFill>
                    <a:srgbClr val="FFFFFF"/>
                  </a:solidFill>
                </a:rPr>
                <a:t>2</a:t>
              </a:r>
              <a:endParaRPr lang="en-US" altLang="tr-TR" sz="4000" b="1" dirty="0">
                <a:solidFill>
                  <a:srgbClr val="FFFFFF"/>
                </a:solidFill>
              </a:endParaRPr>
            </a:p>
          </p:txBody>
        </p:sp>
      </p:grpSp>
    </p:spTree>
    <p:extLst>
      <p:ext uri="{BB962C8B-B14F-4D97-AF65-F5344CB8AC3E}">
        <p14:creationId xmlns:p14="http://schemas.microsoft.com/office/powerpoint/2010/main" val="2362035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tr-TR" altLang="tr-TR" sz="3200" dirty="0" err="1" smtClean="0">
                <a:latin typeface="Calibri" panose="020F0502020204030204" pitchFamily="34" charset="0"/>
              </a:rPr>
              <a:t>Annual</a:t>
            </a:r>
            <a:r>
              <a:rPr lang="tr-TR" altLang="tr-TR" sz="3200" dirty="0" smtClean="0">
                <a:latin typeface="Calibri" panose="020F0502020204030204" pitchFamily="34" charset="0"/>
              </a:rPr>
              <a:t> Cash Planning</a:t>
            </a:r>
            <a:endParaRPr lang="en-US" altLang="tr-TR" sz="3200" dirty="0" smtClean="0">
              <a:latin typeface="Calibri" panose="020F0502020204030204" pitchFamily="34" charset="0"/>
            </a:endParaRPr>
          </a:p>
        </p:txBody>
      </p:sp>
      <p:sp>
        <p:nvSpPr>
          <p:cNvPr id="74755" name="Rectangle 3"/>
          <p:cNvSpPr>
            <a:spLocks noChangeArrowheads="1"/>
          </p:cNvSpPr>
          <p:nvPr/>
        </p:nvSpPr>
        <p:spPr bwMode="gray">
          <a:xfrm>
            <a:off x="565150" y="2362200"/>
            <a:ext cx="7740650" cy="619125"/>
          </a:xfrm>
          <a:prstGeom prst="rect">
            <a:avLst/>
          </a:prstGeom>
          <a:solidFill>
            <a:schemeClr val="accent2"/>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nvGrpSpPr>
          <p:cNvPr id="74756" name="Group 4"/>
          <p:cNvGrpSpPr>
            <a:grpSpLocks/>
          </p:cNvGrpSpPr>
          <p:nvPr/>
        </p:nvGrpSpPr>
        <p:grpSpPr bwMode="auto">
          <a:xfrm>
            <a:off x="554038" y="2362200"/>
            <a:ext cx="2054225" cy="619125"/>
            <a:chOff x="404" y="1980"/>
            <a:chExt cx="1294" cy="298"/>
          </a:xfrm>
        </p:grpSpPr>
        <p:sp>
          <p:nvSpPr>
            <p:cNvPr id="74757" name="Rectangle 5"/>
            <p:cNvSpPr>
              <a:spLocks noChangeArrowheads="1"/>
            </p:cNvSpPr>
            <p:nvPr/>
          </p:nvSpPr>
          <p:spPr bwMode="invGray">
            <a:xfrm>
              <a:off x="404" y="1980"/>
              <a:ext cx="1205" cy="298"/>
            </a:xfrm>
            <a:prstGeom prst="rect">
              <a:avLst/>
            </a:prstGeom>
            <a:solidFill>
              <a:schemeClr val="hlink"/>
            </a:solidFill>
            <a:ln>
              <a:noFill/>
            </a:ln>
            <a:effectLst>
              <a:outerShdw dist="63500" algn="ctr" rotWithShape="0">
                <a:schemeClr val="tx1">
                  <a:alpha val="50000"/>
                </a:schemeClr>
              </a:outerShdw>
            </a:effectLst>
            <a:extLst>
              <a:ext uri="{91240B29-F687-4F45-9708-019B960494DF}">
                <a14:hiddenLine xmlns:a14="http://schemas.microsoft.com/office/drawing/2010/main" w="9525" algn="ctr">
                  <a:solidFill>
                    <a:schemeClr val="tx1"/>
                  </a:solidFill>
                  <a:miter lim="800000"/>
                  <a:headEnd/>
                  <a:tailEnd/>
                </a14:hiddenLine>
              </a:ext>
            </a:extLst>
          </p:spPr>
          <p:txBody>
            <a:bodyPr wrap="none" anchor="ctr"/>
            <a:lstStyle/>
            <a:p>
              <a:endParaRPr lang="tr-TR">
                <a:latin typeface="Calibri" panose="020F0502020204030204" pitchFamily="34" charset="0"/>
              </a:endParaRPr>
            </a:p>
          </p:txBody>
        </p:sp>
        <p:sp>
          <p:nvSpPr>
            <p:cNvPr id="74758" name="AutoShape 6"/>
            <p:cNvSpPr>
              <a:spLocks noChangeArrowheads="1"/>
            </p:cNvSpPr>
            <p:nvPr/>
          </p:nvSpPr>
          <p:spPr bwMode="invGray">
            <a:xfrm rot="5400000">
              <a:off x="1568" y="2072"/>
              <a:ext cx="139" cy="120"/>
            </a:xfrm>
            <a:prstGeom prst="triangle">
              <a:avLst>
                <a:gd name="adj" fmla="val 50000"/>
              </a:avLst>
            </a:prstGeom>
            <a:solidFill>
              <a:schemeClr val="hlink"/>
            </a:solidFill>
            <a:ln>
              <a:noFill/>
            </a:ln>
            <a:effectLst>
              <a:outerShdw dist="63500" algn="ctr" rotWithShape="0">
                <a:schemeClr val="tx1">
                  <a:alpha val="50000"/>
                </a:schemeClr>
              </a:outerShdw>
            </a:effectLst>
            <a:extLst>
              <a:ext uri="{91240B29-F687-4F45-9708-019B960494DF}">
                <a14:hiddenLine xmlns:a14="http://schemas.microsoft.com/office/drawing/2010/main" w="9525" algn="ctr">
                  <a:solidFill>
                    <a:schemeClr val="tx1"/>
                  </a:solidFill>
                  <a:miter lim="800000"/>
                  <a:headEnd/>
                  <a:tailEnd/>
                </a14:hiddenLine>
              </a:ext>
            </a:extLst>
          </p:spPr>
          <p:txBody>
            <a:bodyPr wrap="none" anchor="ctr"/>
            <a:lstStyle/>
            <a:p>
              <a:endParaRPr lang="tr-TR">
                <a:latin typeface="Calibri" panose="020F0502020204030204" pitchFamily="34" charset="0"/>
              </a:endParaRPr>
            </a:p>
          </p:txBody>
        </p:sp>
      </p:grpSp>
      <p:sp>
        <p:nvSpPr>
          <p:cNvPr id="74759" name="Text Box 7"/>
          <p:cNvSpPr txBox="1">
            <a:spLocks noChangeArrowheads="1"/>
          </p:cNvSpPr>
          <p:nvPr/>
        </p:nvSpPr>
        <p:spPr bwMode="white">
          <a:xfrm>
            <a:off x="2430640" y="2296081"/>
            <a:ext cx="16764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400" b="1" dirty="0" smtClean="0">
                <a:latin typeface="Calibri" panose="020F0502020204030204" pitchFamily="34" charset="0"/>
                <a:cs typeface="Arial" charset="0"/>
              </a:rPr>
              <a:t>Cash </a:t>
            </a:r>
            <a:r>
              <a:rPr lang="tr-TR" altLang="tr-TR" sz="1400" b="1" dirty="0" err="1" smtClean="0">
                <a:latin typeface="Calibri" panose="020F0502020204030204" pitchFamily="34" charset="0"/>
                <a:cs typeface="Arial" charset="0"/>
              </a:rPr>
              <a:t>Based</a:t>
            </a:r>
            <a:r>
              <a:rPr lang="tr-TR" altLang="tr-TR" sz="1400" b="1" dirty="0" smtClean="0">
                <a:latin typeface="Calibri" panose="020F0502020204030204" pitchFamily="34" charset="0"/>
                <a:cs typeface="Arial" charset="0"/>
              </a:rPr>
              <a:t> </a:t>
            </a:r>
            <a:r>
              <a:rPr lang="tr-TR" altLang="tr-TR" sz="1400" b="1" dirty="0" err="1" smtClean="0">
                <a:latin typeface="Calibri" panose="020F0502020204030204" pitchFamily="34" charset="0"/>
                <a:cs typeface="Arial" charset="0"/>
              </a:rPr>
              <a:t>Revenues</a:t>
            </a:r>
            <a:r>
              <a:rPr lang="tr-TR" altLang="tr-TR" sz="1400" b="1" dirty="0" smtClean="0">
                <a:latin typeface="Calibri" panose="020F0502020204030204" pitchFamily="34" charset="0"/>
                <a:cs typeface="Arial" charset="0"/>
              </a:rPr>
              <a:t> </a:t>
            </a:r>
            <a:r>
              <a:rPr lang="tr-TR" altLang="tr-TR" sz="1400" b="1" dirty="0" err="1" smtClean="0">
                <a:latin typeface="Calibri" panose="020F0502020204030204" pitchFamily="34" charset="0"/>
                <a:cs typeface="Arial" charset="0"/>
              </a:rPr>
              <a:t>and</a:t>
            </a:r>
            <a:r>
              <a:rPr lang="tr-TR" altLang="tr-TR" sz="1400" b="1" dirty="0" smtClean="0">
                <a:latin typeface="Calibri" panose="020F0502020204030204" pitchFamily="34" charset="0"/>
                <a:cs typeface="Arial" charset="0"/>
              </a:rPr>
              <a:t> </a:t>
            </a:r>
            <a:r>
              <a:rPr lang="tr-TR" altLang="tr-TR" sz="1400" b="1" dirty="0" err="1" smtClean="0">
                <a:latin typeface="Calibri" panose="020F0502020204030204" pitchFamily="34" charset="0"/>
                <a:cs typeface="Arial" charset="0"/>
              </a:rPr>
              <a:t>Expenditures</a:t>
            </a:r>
            <a:endParaRPr lang="en-US" altLang="tr-TR" sz="1400" b="1" dirty="0">
              <a:latin typeface="Calibri" panose="020F0502020204030204" pitchFamily="34" charset="0"/>
              <a:cs typeface="Arial" charset="0"/>
            </a:endParaRPr>
          </a:p>
        </p:txBody>
      </p:sp>
      <p:sp>
        <p:nvSpPr>
          <p:cNvPr id="74760" name="Rectangle 8"/>
          <p:cNvSpPr>
            <a:spLocks noChangeArrowheads="1"/>
          </p:cNvSpPr>
          <p:nvPr/>
        </p:nvSpPr>
        <p:spPr bwMode="gray">
          <a:xfrm>
            <a:off x="576263" y="2468563"/>
            <a:ext cx="1836737" cy="400110"/>
          </a:xfrm>
          <a:prstGeom prst="rect">
            <a:avLst/>
          </a:prstGeom>
          <a:noFill/>
          <a:ln>
            <a:noFill/>
          </a:ln>
          <a:effectLst>
            <a:outerShdw dist="17961" dir="2700000" algn="ctr" rotWithShape="0">
              <a:srgbClr val="003300"/>
            </a:outerShdw>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Lst>
        </p:spPr>
        <p:txBody>
          <a:bodyPr>
            <a:spAutoFit/>
          </a:bodyPr>
          <a:lstStyle/>
          <a:p>
            <a:pPr eaLnBrk="0" hangingPunct="0"/>
            <a:r>
              <a:rPr lang="tr-TR" altLang="tr-TR" sz="2000" b="1" dirty="0" smtClean="0">
                <a:solidFill>
                  <a:srgbClr val="FFFFFF"/>
                </a:solidFill>
                <a:latin typeface="Calibri" panose="020F0502020204030204" pitchFamily="34" charset="0"/>
                <a:cs typeface="Arial" charset="0"/>
              </a:rPr>
              <a:t>Budget</a:t>
            </a:r>
            <a:endParaRPr lang="en-US" altLang="tr-TR" sz="2000" b="1" dirty="0">
              <a:solidFill>
                <a:srgbClr val="FFFFFF"/>
              </a:solidFill>
              <a:latin typeface="Calibri" panose="020F0502020204030204" pitchFamily="34" charset="0"/>
              <a:cs typeface="Arial" charset="0"/>
            </a:endParaRPr>
          </a:p>
        </p:txBody>
      </p:sp>
      <p:sp>
        <p:nvSpPr>
          <p:cNvPr id="74761" name="AutoShape 9"/>
          <p:cNvSpPr>
            <a:spLocks noChangeArrowheads="1"/>
          </p:cNvSpPr>
          <p:nvPr/>
        </p:nvSpPr>
        <p:spPr bwMode="gray">
          <a:xfrm>
            <a:off x="4127500" y="2528888"/>
            <a:ext cx="368300" cy="273050"/>
          </a:xfrm>
          <a:prstGeom prst="rightArrow">
            <a:avLst>
              <a:gd name="adj1" fmla="val 50000"/>
              <a:gd name="adj2" fmla="val 60467"/>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28398" dir="1593903" algn="ctr" rotWithShape="0">
                    <a:srgbClr val="333333">
                      <a:alpha val="50000"/>
                    </a:srgbClr>
                  </a:outerShdw>
                </a:effectLst>
              </a14:hiddenEffects>
            </a:ext>
          </a:extLst>
        </p:spPr>
        <p:txBody>
          <a:bodyPr wrap="none" anchor="ctr"/>
          <a:lstStyle/>
          <a:p>
            <a:endParaRPr lang="tr-TR">
              <a:latin typeface="Calibri" panose="020F0502020204030204" pitchFamily="34" charset="0"/>
            </a:endParaRPr>
          </a:p>
        </p:txBody>
      </p:sp>
      <p:sp>
        <p:nvSpPr>
          <p:cNvPr id="74762" name="Text Box 10"/>
          <p:cNvSpPr txBox="1">
            <a:spLocks noChangeArrowheads="1"/>
          </p:cNvSpPr>
          <p:nvPr/>
        </p:nvSpPr>
        <p:spPr bwMode="white">
          <a:xfrm>
            <a:off x="4392613" y="2403803"/>
            <a:ext cx="1676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400" b="1" dirty="0" smtClean="0">
                <a:latin typeface="Calibri" panose="020F0502020204030204" pitchFamily="34" charset="0"/>
                <a:cs typeface="Arial" charset="0"/>
              </a:rPr>
              <a:t>Cash Program on a Daily </a:t>
            </a:r>
            <a:r>
              <a:rPr lang="tr-TR" altLang="tr-TR" sz="1400" b="1" dirty="0" err="1" smtClean="0">
                <a:latin typeface="Calibri" panose="020F0502020204030204" pitchFamily="34" charset="0"/>
                <a:cs typeface="Arial" charset="0"/>
              </a:rPr>
              <a:t>Basis</a:t>
            </a:r>
            <a:endParaRPr lang="en-US" altLang="tr-TR" sz="1400" b="1" dirty="0">
              <a:latin typeface="Calibri" panose="020F0502020204030204" pitchFamily="34" charset="0"/>
              <a:cs typeface="Arial" charset="0"/>
            </a:endParaRPr>
          </a:p>
        </p:txBody>
      </p:sp>
      <p:sp>
        <p:nvSpPr>
          <p:cNvPr id="74763" name="AutoShape 11"/>
          <p:cNvSpPr>
            <a:spLocks noChangeArrowheads="1"/>
          </p:cNvSpPr>
          <p:nvPr/>
        </p:nvSpPr>
        <p:spPr bwMode="gray">
          <a:xfrm>
            <a:off x="6069013" y="2528888"/>
            <a:ext cx="368300" cy="273050"/>
          </a:xfrm>
          <a:prstGeom prst="rightArrow">
            <a:avLst>
              <a:gd name="adj1" fmla="val 50000"/>
              <a:gd name="adj2" fmla="val 60467"/>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28398" dir="1593903" algn="ctr" rotWithShape="0">
                    <a:srgbClr val="333333">
                      <a:alpha val="50000"/>
                    </a:srgbClr>
                  </a:outerShdw>
                </a:effectLst>
              </a14:hiddenEffects>
            </a:ext>
          </a:extLst>
        </p:spPr>
        <p:txBody>
          <a:bodyPr wrap="none" anchor="ctr"/>
          <a:lstStyle/>
          <a:p>
            <a:endParaRPr lang="tr-TR">
              <a:latin typeface="Calibri" panose="020F0502020204030204" pitchFamily="34" charset="0"/>
            </a:endParaRPr>
          </a:p>
        </p:txBody>
      </p:sp>
      <p:sp>
        <p:nvSpPr>
          <p:cNvPr id="74764" name="Text Box 12"/>
          <p:cNvSpPr txBox="1">
            <a:spLocks noChangeArrowheads="1"/>
          </p:cNvSpPr>
          <p:nvPr/>
        </p:nvSpPr>
        <p:spPr bwMode="white">
          <a:xfrm>
            <a:off x="6407150" y="2416385"/>
            <a:ext cx="1676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400" b="1" dirty="0" err="1" smtClean="0">
                <a:latin typeface="Calibri" panose="020F0502020204030204" pitchFamily="34" charset="0"/>
                <a:cs typeface="Arial" charset="0"/>
              </a:rPr>
              <a:t>Annual</a:t>
            </a:r>
            <a:r>
              <a:rPr lang="tr-TR" altLang="tr-TR" sz="1400" b="1" dirty="0" smtClean="0">
                <a:latin typeface="Calibri" panose="020F0502020204030204" pitchFamily="34" charset="0"/>
                <a:cs typeface="Arial" charset="0"/>
              </a:rPr>
              <a:t> </a:t>
            </a:r>
            <a:r>
              <a:rPr lang="tr-TR" altLang="tr-TR" sz="1400" b="1" dirty="0" err="1" smtClean="0">
                <a:latin typeface="Calibri" panose="020F0502020204030204" pitchFamily="34" charset="0"/>
                <a:cs typeface="Arial" charset="0"/>
              </a:rPr>
              <a:t>Financing</a:t>
            </a:r>
            <a:r>
              <a:rPr lang="tr-TR" altLang="tr-TR" sz="1400" b="1" dirty="0" smtClean="0">
                <a:latin typeface="Calibri" panose="020F0502020204030204" pitchFamily="34" charset="0"/>
                <a:cs typeface="Arial" charset="0"/>
              </a:rPr>
              <a:t> Program</a:t>
            </a:r>
            <a:endParaRPr lang="en-US" altLang="tr-TR" sz="1400" b="1" dirty="0">
              <a:latin typeface="Calibri" panose="020F0502020204030204" pitchFamily="34" charset="0"/>
              <a:cs typeface="Arial" charset="0"/>
            </a:endParaRPr>
          </a:p>
        </p:txBody>
      </p:sp>
      <p:sp>
        <p:nvSpPr>
          <p:cNvPr id="74765" name="AutoShape 13"/>
          <p:cNvSpPr>
            <a:spLocks noChangeArrowheads="1"/>
          </p:cNvSpPr>
          <p:nvPr/>
        </p:nvSpPr>
        <p:spPr bwMode="gray">
          <a:xfrm>
            <a:off x="850900" y="3111500"/>
            <a:ext cx="1114425" cy="1114425"/>
          </a:xfrm>
          <a:prstGeom prst="diamond">
            <a:avLst/>
          </a:prstGeom>
          <a:solidFill>
            <a:schemeClr val="hlink"/>
          </a:solidFill>
          <a:ln>
            <a:noFill/>
          </a:ln>
          <a:effectLst/>
          <a:scene3d>
            <a:camera prst="legacyPerspectiveBottom">
              <a:rot lat="20999999" lon="0" rev="0"/>
            </a:camera>
            <a:lightRig rig="legacyFlat4" dir="b"/>
          </a:scene3d>
          <a:sp3d extrusionH="163500" prstMaterial="legacyMatte">
            <a:bevelT w="13500" h="13500" prst="angle"/>
            <a:bevelB w="13500" h="13500" prst="angle"/>
            <a:extrusionClr>
              <a:schemeClr val="hlink"/>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003300"/>
                  </a:outerShdw>
                </a:effectLst>
              </a14:hiddenEffects>
            </a:ext>
          </a:extLst>
        </p:spPr>
        <p:txBody>
          <a:bodyPr wrap="none" anchor="ctr">
            <a:flatTx/>
          </a:bodyPr>
          <a:lstStyle/>
          <a:p>
            <a:endParaRPr lang="tr-TR">
              <a:latin typeface="Calibri" panose="020F0502020204030204" pitchFamily="34" charset="0"/>
            </a:endParaRPr>
          </a:p>
        </p:txBody>
      </p:sp>
      <p:sp>
        <p:nvSpPr>
          <p:cNvPr id="74766" name="AutoShape 14"/>
          <p:cNvSpPr>
            <a:spLocks noChangeArrowheads="1"/>
          </p:cNvSpPr>
          <p:nvPr/>
        </p:nvSpPr>
        <p:spPr bwMode="gray">
          <a:xfrm>
            <a:off x="2832100" y="3111500"/>
            <a:ext cx="1114425" cy="1114425"/>
          </a:xfrm>
          <a:prstGeom prst="diamond">
            <a:avLst/>
          </a:prstGeom>
          <a:solidFill>
            <a:schemeClr val="accent2"/>
          </a:solidFill>
          <a:ln>
            <a:noFill/>
          </a:ln>
          <a:effectLst/>
          <a:scene3d>
            <a:camera prst="legacyPerspectiveBottom">
              <a:rot lat="20999999" lon="0" rev="0"/>
            </a:camera>
            <a:lightRig rig="legacyFlat4" dir="b"/>
          </a:scene3d>
          <a:sp3d extrusionH="163500" prstMaterial="legacyMatte">
            <a:bevelT w="13500" h="13500" prst="angle"/>
            <a:bevelB w="13500" h="13500" prst="angle"/>
            <a:extrusionClr>
              <a:schemeClr val="accent2"/>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003300"/>
                  </a:outerShdw>
                </a:effectLst>
              </a14:hiddenEffects>
            </a:ext>
          </a:extLst>
        </p:spPr>
        <p:txBody>
          <a:bodyPr wrap="none" anchor="ctr">
            <a:flatTx/>
          </a:bodyPr>
          <a:lstStyle/>
          <a:p>
            <a:endParaRPr lang="tr-TR">
              <a:latin typeface="Calibri" panose="020F0502020204030204" pitchFamily="34" charset="0"/>
            </a:endParaRPr>
          </a:p>
        </p:txBody>
      </p:sp>
      <p:sp>
        <p:nvSpPr>
          <p:cNvPr id="74767" name="AutoShape 15"/>
          <p:cNvSpPr>
            <a:spLocks noChangeArrowheads="1"/>
          </p:cNvSpPr>
          <p:nvPr/>
        </p:nvSpPr>
        <p:spPr bwMode="gray">
          <a:xfrm>
            <a:off x="4822825" y="3111500"/>
            <a:ext cx="1114425" cy="1114425"/>
          </a:xfrm>
          <a:prstGeom prst="diamond">
            <a:avLst/>
          </a:prstGeom>
          <a:solidFill>
            <a:schemeClr val="accent2"/>
          </a:solidFill>
          <a:ln>
            <a:noFill/>
          </a:ln>
          <a:effectLst/>
          <a:scene3d>
            <a:camera prst="legacyPerspectiveBottom">
              <a:rot lat="20999999" lon="0" rev="0"/>
            </a:camera>
            <a:lightRig rig="legacyFlat4" dir="b"/>
          </a:scene3d>
          <a:sp3d extrusionH="163500" prstMaterial="legacyMatte">
            <a:bevelT w="13500" h="13500" prst="angle"/>
            <a:bevelB w="13500" h="13500" prst="angle"/>
            <a:extrusionClr>
              <a:schemeClr val="accent2"/>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003300"/>
                  </a:outerShdw>
                </a:effectLst>
              </a14:hiddenEffects>
            </a:ext>
          </a:extLst>
        </p:spPr>
        <p:txBody>
          <a:bodyPr wrap="none" anchor="ctr">
            <a:flatTx/>
          </a:bodyPr>
          <a:lstStyle/>
          <a:p>
            <a:endParaRPr lang="tr-TR">
              <a:latin typeface="Calibri" panose="020F0502020204030204" pitchFamily="34" charset="0"/>
            </a:endParaRPr>
          </a:p>
        </p:txBody>
      </p:sp>
      <p:sp>
        <p:nvSpPr>
          <p:cNvPr id="74768" name="AutoShape 16"/>
          <p:cNvSpPr>
            <a:spLocks noChangeArrowheads="1"/>
          </p:cNvSpPr>
          <p:nvPr/>
        </p:nvSpPr>
        <p:spPr bwMode="gray">
          <a:xfrm>
            <a:off x="6765925" y="3111500"/>
            <a:ext cx="1114425" cy="1114425"/>
          </a:xfrm>
          <a:prstGeom prst="diamond">
            <a:avLst/>
          </a:prstGeom>
          <a:solidFill>
            <a:schemeClr val="accent2"/>
          </a:solidFill>
          <a:ln>
            <a:noFill/>
          </a:ln>
          <a:effectLst/>
          <a:scene3d>
            <a:camera prst="legacyPerspectiveBottom">
              <a:rot lat="20999999" lon="0" rev="0"/>
            </a:camera>
            <a:lightRig rig="legacyFlat4" dir="b"/>
          </a:scene3d>
          <a:sp3d extrusionH="163500" prstMaterial="legacyMatte">
            <a:bevelT w="13500" h="13500" prst="angle"/>
            <a:bevelB w="13500" h="13500" prst="angle"/>
            <a:extrusionClr>
              <a:schemeClr val="accent2"/>
            </a:extrusionClr>
          </a:sp3d>
          <a:extLst>
            <a:ext uri="{91240B29-F687-4F45-9708-019B960494DF}">
              <a14:hiddenLine xmlns:a14="http://schemas.microsoft.com/office/drawing/2010/main" w="9525" algn="ctr">
                <a:noFill/>
                <a:miter lim="800000"/>
                <a:headEnd/>
                <a:tailEnd/>
              </a14:hiddenLine>
            </a:ext>
            <a:ext uri="{AF507438-7753-43E0-B8FC-AC1667EBCBE1}">
              <a14:hiddenEffects xmlns:a14="http://schemas.microsoft.com/office/drawing/2010/main">
                <a:effectLst>
                  <a:outerShdw dist="35921" dir="2700000" algn="ctr" rotWithShape="0">
                    <a:srgbClr val="003300"/>
                  </a:outerShdw>
                </a:effectLst>
              </a14:hiddenEffects>
            </a:ext>
          </a:extLst>
        </p:spPr>
        <p:txBody>
          <a:bodyPr wrap="none" anchor="ctr">
            <a:flatTx/>
          </a:bodyPr>
          <a:lstStyle/>
          <a:p>
            <a:endParaRPr lang="tr-TR">
              <a:latin typeface="Calibri" panose="020F0502020204030204" pitchFamily="34" charset="0"/>
            </a:endParaRPr>
          </a:p>
        </p:txBody>
      </p:sp>
      <p:cxnSp>
        <p:nvCxnSpPr>
          <p:cNvPr id="74769" name="AutoShape 17"/>
          <p:cNvCxnSpPr>
            <a:cxnSpLocks noChangeShapeType="1"/>
            <a:stCxn id="74765" idx="3"/>
            <a:endCxn id="74766" idx="1"/>
          </p:cNvCxnSpPr>
          <p:nvPr/>
        </p:nvCxnSpPr>
        <p:spPr bwMode="gray">
          <a:xfrm>
            <a:off x="1965325" y="3668713"/>
            <a:ext cx="866775" cy="0"/>
          </a:xfrm>
          <a:prstGeom prst="straightConnector1">
            <a:avLst/>
          </a:prstGeom>
          <a:noFill/>
          <a:ln w="12700">
            <a:solidFill>
              <a:srgbClr val="333333"/>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770" name="AutoShape 18"/>
          <p:cNvCxnSpPr>
            <a:cxnSpLocks noChangeShapeType="1"/>
            <a:stCxn id="74766" idx="3"/>
            <a:endCxn id="74767" idx="1"/>
          </p:cNvCxnSpPr>
          <p:nvPr/>
        </p:nvCxnSpPr>
        <p:spPr bwMode="gray">
          <a:xfrm>
            <a:off x="3946525" y="3668713"/>
            <a:ext cx="876300" cy="0"/>
          </a:xfrm>
          <a:prstGeom prst="straightConnector1">
            <a:avLst/>
          </a:prstGeom>
          <a:noFill/>
          <a:ln w="12700">
            <a:solidFill>
              <a:srgbClr val="333333"/>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771" name="AutoShape 19"/>
          <p:cNvCxnSpPr>
            <a:cxnSpLocks noChangeShapeType="1"/>
            <a:stCxn id="74767" idx="3"/>
            <a:endCxn id="74768" idx="1"/>
          </p:cNvCxnSpPr>
          <p:nvPr/>
        </p:nvCxnSpPr>
        <p:spPr bwMode="gray">
          <a:xfrm>
            <a:off x="5937250" y="3668713"/>
            <a:ext cx="828675" cy="0"/>
          </a:xfrm>
          <a:prstGeom prst="straightConnector1">
            <a:avLst/>
          </a:prstGeom>
          <a:noFill/>
          <a:ln w="12700">
            <a:solidFill>
              <a:srgbClr val="333333"/>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772" name="Text Box 20"/>
          <p:cNvSpPr txBox="1">
            <a:spLocks noChangeArrowheads="1"/>
          </p:cNvSpPr>
          <p:nvPr/>
        </p:nvSpPr>
        <p:spPr bwMode="gray">
          <a:xfrm>
            <a:off x="850901" y="3299381"/>
            <a:ext cx="11208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tr-TR" altLang="tr-TR" sz="1400" b="1" dirty="0" err="1" smtClean="0">
                <a:solidFill>
                  <a:srgbClr val="FFFFFF"/>
                </a:solidFill>
                <a:latin typeface="Calibri" panose="020F0502020204030204" pitchFamily="34" charset="0"/>
                <a:cs typeface="Arial" charset="0"/>
              </a:rPr>
              <a:t>Mid</a:t>
            </a:r>
            <a:r>
              <a:rPr lang="tr-TR" altLang="tr-TR" sz="1400" b="1" dirty="0" smtClean="0">
                <a:solidFill>
                  <a:srgbClr val="FFFFFF"/>
                </a:solidFill>
                <a:latin typeface="Calibri" panose="020F0502020204030204" pitchFamily="34" charset="0"/>
                <a:cs typeface="Arial" charset="0"/>
              </a:rPr>
              <a:t> -</a:t>
            </a:r>
            <a:r>
              <a:rPr lang="tr-TR" altLang="tr-TR" sz="1400" b="1" dirty="0" err="1" smtClean="0">
                <a:solidFill>
                  <a:srgbClr val="FFFFFF"/>
                </a:solidFill>
                <a:latin typeface="Calibri" panose="020F0502020204030204" pitchFamily="34" charset="0"/>
                <a:cs typeface="Arial" charset="0"/>
              </a:rPr>
              <a:t>September</a:t>
            </a:r>
            <a:endParaRPr lang="en-US" altLang="tr-TR" sz="1400" b="1" dirty="0">
              <a:solidFill>
                <a:srgbClr val="FFFFFF"/>
              </a:solidFill>
              <a:latin typeface="Calibri" panose="020F0502020204030204" pitchFamily="34" charset="0"/>
              <a:cs typeface="Arial" charset="0"/>
            </a:endParaRPr>
          </a:p>
        </p:txBody>
      </p:sp>
      <p:sp>
        <p:nvSpPr>
          <p:cNvPr id="74773" name="Text Box 21"/>
          <p:cNvSpPr txBox="1">
            <a:spLocks noChangeArrowheads="1"/>
          </p:cNvSpPr>
          <p:nvPr/>
        </p:nvSpPr>
        <p:spPr bwMode="gray">
          <a:xfrm>
            <a:off x="2955924" y="3511649"/>
            <a:ext cx="86677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400" b="1" dirty="0" err="1" smtClean="0">
                <a:solidFill>
                  <a:srgbClr val="FFFFFF"/>
                </a:solidFill>
                <a:latin typeface="Calibri" panose="020F0502020204030204" pitchFamily="34" charset="0"/>
                <a:cs typeface="Arial" charset="0"/>
              </a:rPr>
              <a:t>Sep-Oct</a:t>
            </a:r>
            <a:r>
              <a:rPr lang="tr-TR" altLang="tr-TR" sz="1400" b="1" dirty="0" smtClean="0">
                <a:solidFill>
                  <a:srgbClr val="FFFFFF"/>
                </a:solidFill>
                <a:latin typeface="Calibri" panose="020F0502020204030204" pitchFamily="34" charset="0"/>
                <a:cs typeface="Arial" charset="0"/>
              </a:rPr>
              <a:t>.</a:t>
            </a:r>
            <a:endParaRPr lang="en-US" altLang="tr-TR" sz="1400" b="1" dirty="0">
              <a:solidFill>
                <a:srgbClr val="FFFFFF"/>
              </a:solidFill>
              <a:latin typeface="Calibri" panose="020F0502020204030204" pitchFamily="34" charset="0"/>
              <a:cs typeface="Arial" charset="0"/>
            </a:endParaRPr>
          </a:p>
        </p:txBody>
      </p:sp>
      <p:sp>
        <p:nvSpPr>
          <p:cNvPr id="74775" name="Text Box 23"/>
          <p:cNvSpPr txBox="1">
            <a:spLocks noChangeArrowheads="1"/>
          </p:cNvSpPr>
          <p:nvPr/>
        </p:nvSpPr>
        <p:spPr bwMode="gray">
          <a:xfrm>
            <a:off x="6905625" y="3436938"/>
            <a:ext cx="8667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200" b="1" dirty="0" err="1" smtClean="0">
                <a:solidFill>
                  <a:srgbClr val="FFFFFF"/>
                </a:solidFill>
                <a:latin typeface="Calibri" panose="020F0502020204030204" pitchFamily="34" charset="0"/>
                <a:cs typeface="Arial" charset="0"/>
              </a:rPr>
              <a:t>End</a:t>
            </a:r>
            <a:r>
              <a:rPr lang="tr-TR" altLang="tr-TR" sz="1200" b="1" dirty="0" smtClean="0">
                <a:solidFill>
                  <a:srgbClr val="FFFFFF"/>
                </a:solidFill>
                <a:latin typeface="Calibri" panose="020F0502020204030204" pitchFamily="34" charset="0"/>
                <a:cs typeface="Arial" charset="0"/>
              </a:rPr>
              <a:t> of </a:t>
            </a:r>
            <a:r>
              <a:rPr lang="tr-TR" altLang="tr-TR" sz="1200" b="1" dirty="0" err="1" smtClean="0">
                <a:solidFill>
                  <a:srgbClr val="FFFFFF"/>
                </a:solidFill>
                <a:latin typeface="Calibri" panose="020F0502020204030204" pitchFamily="34" charset="0"/>
                <a:cs typeface="Arial" charset="0"/>
              </a:rPr>
              <a:t>October</a:t>
            </a:r>
            <a:endParaRPr lang="en-US" altLang="tr-TR" sz="1200" b="1" dirty="0">
              <a:solidFill>
                <a:srgbClr val="FFFFFF"/>
              </a:solidFill>
              <a:latin typeface="Calibri" panose="020F0502020204030204" pitchFamily="34" charset="0"/>
              <a:cs typeface="Arial" charset="0"/>
            </a:endParaRPr>
          </a:p>
        </p:txBody>
      </p:sp>
      <p:sp>
        <p:nvSpPr>
          <p:cNvPr id="74776" name="Text Box 24"/>
          <p:cNvSpPr txBox="1">
            <a:spLocks noChangeArrowheads="1"/>
          </p:cNvSpPr>
          <p:nvPr/>
        </p:nvSpPr>
        <p:spPr bwMode="gray">
          <a:xfrm>
            <a:off x="596900" y="4383088"/>
            <a:ext cx="1870076" cy="1446550"/>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buFontTx/>
              <a:buChar char="•"/>
            </a:pPr>
            <a:r>
              <a:rPr lang="en-US" altLang="tr-TR" sz="1600" dirty="0">
                <a:solidFill>
                  <a:srgbClr val="000000"/>
                </a:solidFill>
                <a:latin typeface="Calibri" panose="020F0502020204030204" pitchFamily="34" charset="0"/>
                <a:cs typeface="Arial" charset="0"/>
              </a:rPr>
              <a:t> </a:t>
            </a:r>
            <a:r>
              <a:rPr lang="tr-TR" altLang="tr-TR" sz="1600" dirty="0" err="1" smtClean="0">
                <a:solidFill>
                  <a:srgbClr val="000000"/>
                </a:solidFill>
                <a:latin typeface="Calibri" panose="020F0502020204030204" pitchFamily="34" charset="0"/>
                <a:cs typeface="Arial" charset="0"/>
              </a:rPr>
              <a:t>Accrual</a:t>
            </a:r>
            <a:r>
              <a:rPr lang="tr-TR" altLang="tr-TR" sz="1600" dirty="0" smtClean="0">
                <a:solidFill>
                  <a:srgbClr val="000000"/>
                </a:solidFill>
                <a:latin typeface="Calibri" panose="020F0502020204030204" pitchFamily="34" charset="0"/>
                <a:cs typeface="Arial" charset="0"/>
              </a:rPr>
              <a:t> </a:t>
            </a:r>
            <a:r>
              <a:rPr lang="tr-TR" altLang="tr-TR" sz="1600" dirty="0" err="1" smtClean="0">
                <a:solidFill>
                  <a:srgbClr val="000000"/>
                </a:solidFill>
                <a:latin typeface="Calibri" panose="020F0502020204030204" pitchFamily="34" charset="0"/>
                <a:cs typeface="Arial" charset="0"/>
              </a:rPr>
              <a:t>Based</a:t>
            </a:r>
            <a:r>
              <a:rPr lang="tr-TR" altLang="tr-TR" sz="1600" dirty="0" smtClean="0">
                <a:solidFill>
                  <a:srgbClr val="000000"/>
                </a:solidFill>
                <a:latin typeface="Calibri" panose="020F0502020204030204" pitchFamily="34" charset="0"/>
                <a:cs typeface="Arial" charset="0"/>
              </a:rPr>
              <a:t> </a:t>
            </a:r>
            <a:r>
              <a:rPr lang="tr-TR" altLang="tr-TR" sz="1600" dirty="0" err="1" smtClean="0">
                <a:solidFill>
                  <a:srgbClr val="000000"/>
                </a:solidFill>
                <a:latin typeface="Calibri" panose="020F0502020204030204" pitchFamily="34" charset="0"/>
                <a:cs typeface="Arial" charset="0"/>
              </a:rPr>
              <a:t>Revenues</a:t>
            </a:r>
            <a:r>
              <a:rPr lang="tr-TR" altLang="tr-TR" sz="1600" dirty="0" smtClean="0">
                <a:solidFill>
                  <a:srgbClr val="000000"/>
                </a:solidFill>
                <a:latin typeface="Calibri" panose="020F0502020204030204" pitchFamily="34" charset="0"/>
                <a:cs typeface="Arial" charset="0"/>
              </a:rPr>
              <a:t> </a:t>
            </a:r>
            <a:r>
              <a:rPr lang="tr-TR" altLang="tr-TR" sz="1600" dirty="0" err="1" smtClean="0">
                <a:solidFill>
                  <a:srgbClr val="000000"/>
                </a:solidFill>
                <a:latin typeface="Calibri" panose="020F0502020204030204" pitchFamily="34" charset="0"/>
                <a:cs typeface="Arial" charset="0"/>
              </a:rPr>
              <a:t>and</a:t>
            </a:r>
            <a:r>
              <a:rPr lang="tr-TR" altLang="tr-TR" sz="1600" dirty="0" smtClean="0">
                <a:solidFill>
                  <a:srgbClr val="000000"/>
                </a:solidFill>
                <a:latin typeface="Calibri" panose="020F0502020204030204" pitchFamily="34" charset="0"/>
                <a:cs typeface="Arial" charset="0"/>
              </a:rPr>
              <a:t> </a:t>
            </a:r>
            <a:r>
              <a:rPr lang="tr-TR" altLang="tr-TR" sz="1600" dirty="0" err="1" smtClean="0">
                <a:solidFill>
                  <a:srgbClr val="000000"/>
                </a:solidFill>
                <a:latin typeface="Calibri" panose="020F0502020204030204" pitchFamily="34" charset="0"/>
                <a:cs typeface="Arial" charset="0"/>
              </a:rPr>
              <a:t>Expenditures</a:t>
            </a:r>
            <a:r>
              <a:rPr lang="tr-TR" altLang="tr-TR" sz="1600" dirty="0" smtClean="0">
                <a:solidFill>
                  <a:srgbClr val="000000"/>
                </a:solidFill>
                <a:latin typeface="Calibri" panose="020F0502020204030204" pitchFamily="34" charset="0"/>
                <a:cs typeface="Arial" charset="0"/>
              </a:rPr>
              <a:t> in MTP </a:t>
            </a:r>
            <a:r>
              <a:rPr lang="tr-TR" altLang="tr-TR" sz="1600" dirty="0" err="1" smtClean="0">
                <a:solidFill>
                  <a:srgbClr val="000000"/>
                </a:solidFill>
                <a:latin typeface="Calibri" panose="020F0502020204030204" pitchFamily="34" charset="0"/>
                <a:cs typeface="Arial" charset="0"/>
              </a:rPr>
              <a:t>and</a:t>
            </a:r>
            <a:r>
              <a:rPr lang="tr-TR" altLang="tr-TR" sz="1600" dirty="0" smtClean="0">
                <a:solidFill>
                  <a:srgbClr val="000000"/>
                </a:solidFill>
                <a:latin typeface="Calibri" panose="020F0502020204030204" pitchFamily="34" charset="0"/>
                <a:cs typeface="Arial" charset="0"/>
              </a:rPr>
              <a:t> MTFP</a:t>
            </a:r>
            <a:endParaRPr lang="en-US" altLang="tr-TR" sz="1600" dirty="0">
              <a:solidFill>
                <a:srgbClr val="000000"/>
              </a:solidFill>
              <a:latin typeface="Calibri" panose="020F0502020204030204" pitchFamily="34" charset="0"/>
              <a:cs typeface="Arial" charset="0"/>
            </a:endParaRPr>
          </a:p>
          <a:p>
            <a:pPr algn="l">
              <a:spcBef>
                <a:spcPct val="50000"/>
              </a:spcBef>
            </a:pPr>
            <a:endParaRPr lang="en-US" altLang="tr-TR" sz="1600" dirty="0">
              <a:solidFill>
                <a:srgbClr val="000000"/>
              </a:solidFill>
              <a:latin typeface="Calibri" panose="020F0502020204030204" pitchFamily="34" charset="0"/>
              <a:cs typeface="Arial" charset="0"/>
            </a:endParaRPr>
          </a:p>
        </p:txBody>
      </p:sp>
      <p:sp>
        <p:nvSpPr>
          <p:cNvPr id="74777" name="Text Box 25"/>
          <p:cNvSpPr txBox="1">
            <a:spLocks noChangeArrowheads="1"/>
          </p:cNvSpPr>
          <p:nvPr/>
        </p:nvSpPr>
        <p:spPr bwMode="gray">
          <a:xfrm>
            <a:off x="2352076" y="4383088"/>
            <a:ext cx="2184400" cy="2123658"/>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tr-TR" sz="1200" b="1" dirty="0" err="1">
                <a:latin typeface="Calibri" panose="020F0502020204030204" pitchFamily="34" charset="0"/>
              </a:rPr>
              <a:t>Revenue</a:t>
            </a:r>
            <a:r>
              <a:rPr lang="tr-TR" sz="1200" b="1" dirty="0">
                <a:latin typeface="Calibri" panose="020F0502020204030204" pitchFamily="34" charset="0"/>
              </a:rPr>
              <a:t> </a:t>
            </a:r>
            <a:r>
              <a:rPr lang="tr-TR" sz="1200" b="1" dirty="0" err="1">
                <a:latin typeface="Calibri" panose="020F0502020204030204" pitchFamily="34" charset="0"/>
              </a:rPr>
              <a:t>side</a:t>
            </a:r>
            <a:r>
              <a:rPr lang="tr-TR" sz="1200" dirty="0">
                <a:latin typeface="Calibri" panose="020F0502020204030204" pitchFamily="34" charset="0"/>
              </a:rPr>
              <a:t>:  </a:t>
            </a:r>
            <a:r>
              <a:rPr lang="tr-TR" sz="1200" dirty="0" err="1" smtClean="0">
                <a:latin typeface="Calibri" panose="020F0502020204030204" pitchFamily="34" charset="0"/>
              </a:rPr>
              <a:t>subtracting</a:t>
            </a:r>
            <a:r>
              <a:rPr lang="tr-TR" sz="1200" dirty="0" smtClean="0">
                <a:latin typeface="Calibri" panose="020F0502020204030204" pitchFamily="34" charset="0"/>
              </a:rPr>
              <a:t> </a:t>
            </a:r>
            <a:r>
              <a:rPr lang="tr-TR" sz="1200" dirty="0" err="1">
                <a:latin typeface="Calibri" panose="020F0502020204030204" pitchFamily="34" charset="0"/>
              </a:rPr>
              <a:t>one</a:t>
            </a:r>
            <a:r>
              <a:rPr lang="tr-TR" sz="1200" dirty="0">
                <a:latin typeface="Calibri" panose="020F0502020204030204" pitchFamily="34" charset="0"/>
              </a:rPr>
              <a:t>-time </a:t>
            </a:r>
            <a:r>
              <a:rPr lang="tr-TR" sz="1200" dirty="0" err="1">
                <a:latin typeface="Calibri" panose="020F0502020204030204" pitchFamily="34" charset="0"/>
              </a:rPr>
              <a:t>cash</a:t>
            </a:r>
            <a:r>
              <a:rPr lang="tr-TR" sz="1200" dirty="0">
                <a:latin typeface="Calibri" panose="020F0502020204030204" pitchFamily="34" charset="0"/>
              </a:rPr>
              <a:t> </a:t>
            </a:r>
            <a:r>
              <a:rPr lang="tr-TR" sz="1200" dirty="0" err="1" smtClean="0">
                <a:latin typeface="Calibri" panose="020F0502020204030204" pitchFamily="34" charset="0"/>
              </a:rPr>
              <a:t>inflows</a:t>
            </a:r>
            <a:r>
              <a:rPr lang="tr-TR" sz="1200" dirty="0" smtClean="0">
                <a:latin typeface="Calibri" panose="020F0502020204030204" pitchFamily="34" charset="0"/>
              </a:rPr>
              <a:t> </a:t>
            </a:r>
            <a:r>
              <a:rPr lang="tr-TR" sz="1200" dirty="0" err="1" smtClean="0">
                <a:latin typeface="Calibri" panose="020F0502020204030204" pitchFamily="34" charset="0"/>
              </a:rPr>
              <a:t>and</a:t>
            </a:r>
            <a:r>
              <a:rPr lang="tr-TR" sz="1200" dirty="0" smtClean="0">
                <a:latin typeface="Calibri" panose="020F0502020204030204" pitchFamily="34" charset="0"/>
              </a:rPr>
              <a:t> </a:t>
            </a:r>
            <a:r>
              <a:rPr lang="tr-TR" sz="1200" dirty="0" err="1" smtClean="0">
                <a:latin typeface="Calibri" panose="020F0502020204030204" pitchFamily="34" charset="0"/>
              </a:rPr>
              <a:t>collections</a:t>
            </a:r>
            <a:r>
              <a:rPr lang="tr-TR" sz="1200" dirty="0" smtClean="0">
                <a:latin typeface="Calibri" panose="020F0502020204030204" pitchFamily="34" charset="0"/>
              </a:rPr>
              <a:t> </a:t>
            </a:r>
            <a:r>
              <a:rPr lang="tr-TR" sz="1200" dirty="0" err="1">
                <a:latin typeface="Calibri" panose="020F0502020204030204" pitchFamily="34" charset="0"/>
              </a:rPr>
              <a:t>that</a:t>
            </a:r>
            <a:r>
              <a:rPr lang="tr-TR" sz="1200" dirty="0">
                <a:latin typeface="Calibri" panose="020F0502020204030204" pitchFamily="34" charset="0"/>
              </a:rPr>
              <a:t> do not </a:t>
            </a:r>
            <a:r>
              <a:rPr lang="tr-TR" sz="1200" dirty="0" err="1">
                <a:latin typeface="Calibri" panose="020F0502020204030204" pitchFamily="34" charset="0"/>
              </a:rPr>
              <a:t>create</a:t>
            </a:r>
            <a:r>
              <a:rPr lang="tr-TR" sz="1200" dirty="0">
                <a:latin typeface="Calibri" panose="020F0502020204030204" pitchFamily="34" charset="0"/>
              </a:rPr>
              <a:t> </a:t>
            </a:r>
            <a:r>
              <a:rPr lang="tr-TR" sz="1200" dirty="0" err="1">
                <a:latin typeface="Calibri" panose="020F0502020204030204" pitchFamily="34" charset="0"/>
              </a:rPr>
              <a:t>cash</a:t>
            </a:r>
            <a:r>
              <a:rPr lang="tr-TR" sz="1200" dirty="0">
                <a:latin typeface="Calibri" panose="020F0502020204030204" pitchFamily="34" charset="0"/>
              </a:rPr>
              <a:t> </a:t>
            </a:r>
            <a:r>
              <a:rPr lang="tr-TR" sz="1200" dirty="0" err="1" smtClean="0">
                <a:latin typeface="Calibri" panose="020F0502020204030204" pitchFamily="34" charset="0"/>
              </a:rPr>
              <a:t>inflows</a:t>
            </a:r>
            <a:endParaRPr lang="tr-TR" sz="1200" dirty="0" smtClean="0">
              <a:latin typeface="Calibri" panose="020F0502020204030204" pitchFamily="34" charset="0"/>
            </a:endParaRPr>
          </a:p>
          <a:p>
            <a:pPr algn="l"/>
            <a:endParaRPr lang="tr-TR" sz="1200" dirty="0">
              <a:latin typeface="Calibri" panose="020F0502020204030204" pitchFamily="34" charset="0"/>
            </a:endParaRPr>
          </a:p>
          <a:p>
            <a:pPr algn="l"/>
            <a:r>
              <a:rPr lang="tr-TR" sz="1200" b="1" dirty="0" err="1">
                <a:latin typeface="Calibri" panose="020F0502020204030204" pitchFamily="34" charset="0"/>
              </a:rPr>
              <a:t>Expenditure</a:t>
            </a:r>
            <a:r>
              <a:rPr lang="tr-TR" sz="1200" b="1" dirty="0">
                <a:latin typeface="Calibri" panose="020F0502020204030204" pitchFamily="34" charset="0"/>
              </a:rPr>
              <a:t> </a:t>
            </a:r>
            <a:r>
              <a:rPr lang="tr-TR" sz="1200" b="1" dirty="0" err="1">
                <a:latin typeface="Calibri" panose="020F0502020204030204" pitchFamily="34" charset="0"/>
              </a:rPr>
              <a:t>side</a:t>
            </a:r>
            <a:r>
              <a:rPr lang="tr-TR" sz="1200" dirty="0">
                <a:latin typeface="Calibri" panose="020F0502020204030204" pitchFamily="34" charset="0"/>
              </a:rPr>
              <a:t>:  </a:t>
            </a:r>
            <a:r>
              <a:rPr lang="tr-TR" sz="1200" dirty="0" err="1">
                <a:latin typeface="Calibri" panose="020F0502020204030204" pitchFamily="34" charset="0"/>
              </a:rPr>
              <a:t>subtracting</a:t>
            </a:r>
            <a:r>
              <a:rPr lang="tr-TR" sz="1200" dirty="0">
                <a:latin typeface="Calibri" panose="020F0502020204030204" pitchFamily="34" charset="0"/>
              </a:rPr>
              <a:t> </a:t>
            </a:r>
            <a:r>
              <a:rPr lang="tr-TR" sz="1200" dirty="0" err="1">
                <a:latin typeface="Calibri" panose="020F0502020204030204" pitchFamily="34" charset="0"/>
              </a:rPr>
              <a:t>payments</a:t>
            </a:r>
            <a:r>
              <a:rPr lang="tr-TR" sz="1200" dirty="0">
                <a:latin typeface="Calibri" panose="020F0502020204030204" pitchFamily="34" charset="0"/>
              </a:rPr>
              <a:t> do not </a:t>
            </a:r>
            <a:r>
              <a:rPr lang="tr-TR" sz="1200" dirty="0" err="1">
                <a:latin typeface="Calibri" panose="020F0502020204030204" pitchFamily="34" charset="0"/>
              </a:rPr>
              <a:t>create</a:t>
            </a:r>
            <a:r>
              <a:rPr lang="tr-TR" sz="1200" dirty="0">
                <a:latin typeface="Calibri" panose="020F0502020204030204" pitchFamily="34" charset="0"/>
              </a:rPr>
              <a:t> </a:t>
            </a:r>
            <a:r>
              <a:rPr lang="tr-TR" sz="1200" dirty="0" err="1">
                <a:latin typeface="Calibri" panose="020F0502020204030204" pitchFamily="34" charset="0"/>
              </a:rPr>
              <a:t>cash</a:t>
            </a:r>
            <a:r>
              <a:rPr lang="tr-TR" sz="1200" dirty="0">
                <a:latin typeface="Calibri" panose="020F0502020204030204" pitchFamily="34" charset="0"/>
              </a:rPr>
              <a:t> </a:t>
            </a:r>
            <a:r>
              <a:rPr lang="tr-TR" sz="1200" dirty="0" err="1">
                <a:latin typeface="Calibri" panose="020F0502020204030204" pitchFamily="34" charset="0"/>
              </a:rPr>
              <a:t>outflows</a:t>
            </a:r>
            <a:r>
              <a:rPr lang="tr-TR" sz="1200" dirty="0">
                <a:latin typeface="Calibri" panose="020F0502020204030204" pitchFamily="34" charset="0"/>
              </a:rPr>
              <a:t> </a:t>
            </a:r>
            <a:r>
              <a:rPr lang="tr-TR" sz="1200" dirty="0" err="1">
                <a:latin typeface="Calibri" panose="020F0502020204030204" pitchFamily="34" charset="0"/>
              </a:rPr>
              <a:t>and</a:t>
            </a:r>
            <a:r>
              <a:rPr lang="tr-TR" sz="1200" dirty="0">
                <a:latin typeface="Calibri" panose="020F0502020204030204" pitchFamily="34" charset="0"/>
              </a:rPr>
              <a:t> </a:t>
            </a:r>
            <a:r>
              <a:rPr lang="tr-TR" sz="1200" dirty="0" err="1">
                <a:latin typeface="Calibri" panose="020F0502020204030204" pitchFamily="34" charset="0"/>
              </a:rPr>
              <a:t>adding</a:t>
            </a:r>
            <a:r>
              <a:rPr lang="tr-TR" sz="1200" dirty="0">
                <a:latin typeface="Calibri" panose="020F0502020204030204" pitchFamily="34" charset="0"/>
              </a:rPr>
              <a:t> </a:t>
            </a:r>
            <a:r>
              <a:rPr lang="tr-TR" sz="1200" dirty="0" err="1">
                <a:latin typeface="Calibri" panose="020F0502020204030204" pitchFamily="34" charset="0"/>
              </a:rPr>
              <a:t>payments</a:t>
            </a:r>
            <a:r>
              <a:rPr lang="tr-TR" sz="1200" dirty="0">
                <a:latin typeface="Calibri" panose="020F0502020204030204" pitchFamily="34" charset="0"/>
              </a:rPr>
              <a:t> </a:t>
            </a:r>
            <a:r>
              <a:rPr lang="tr-TR" sz="1200" dirty="0" err="1">
                <a:latin typeface="Calibri" panose="020F0502020204030204" pitchFamily="34" charset="0"/>
              </a:rPr>
              <a:t>related</a:t>
            </a:r>
            <a:r>
              <a:rPr lang="tr-TR" sz="1200" dirty="0">
                <a:latin typeface="Calibri" panose="020F0502020204030204" pitchFamily="34" charset="0"/>
              </a:rPr>
              <a:t> </a:t>
            </a:r>
            <a:r>
              <a:rPr lang="tr-TR" sz="1200" dirty="0" err="1">
                <a:latin typeface="Calibri" panose="020F0502020204030204" pitchFamily="34" charset="0"/>
              </a:rPr>
              <a:t>to</a:t>
            </a:r>
            <a:r>
              <a:rPr lang="tr-TR" sz="1200" dirty="0">
                <a:latin typeface="Calibri" panose="020F0502020204030204" pitchFamily="34" charset="0"/>
              </a:rPr>
              <a:t> </a:t>
            </a:r>
            <a:r>
              <a:rPr lang="tr-TR" sz="1200" dirty="0" err="1">
                <a:latin typeface="Calibri" panose="020F0502020204030204" pitchFamily="34" charset="0"/>
              </a:rPr>
              <a:t>previous</a:t>
            </a:r>
            <a:r>
              <a:rPr lang="tr-TR" sz="1200" dirty="0">
                <a:latin typeface="Calibri" panose="020F0502020204030204" pitchFamily="34" charset="0"/>
              </a:rPr>
              <a:t> </a:t>
            </a:r>
            <a:r>
              <a:rPr lang="tr-TR" sz="1200" dirty="0" err="1">
                <a:latin typeface="Calibri" panose="020F0502020204030204" pitchFamily="34" charset="0"/>
              </a:rPr>
              <a:t>years</a:t>
            </a:r>
            <a:r>
              <a:rPr lang="tr-TR" sz="1200" dirty="0">
                <a:latin typeface="Calibri" panose="020F0502020204030204" pitchFamily="34" charset="0"/>
              </a:rPr>
              <a:t>’ </a:t>
            </a:r>
            <a:r>
              <a:rPr lang="tr-TR" sz="1200" dirty="0" err="1">
                <a:latin typeface="Calibri" panose="020F0502020204030204" pitchFamily="34" charset="0"/>
              </a:rPr>
              <a:t>budgets</a:t>
            </a:r>
            <a:endParaRPr lang="tr-TR" sz="1200" dirty="0">
              <a:latin typeface="Calibri" panose="020F0502020204030204" pitchFamily="34" charset="0"/>
            </a:endParaRPr>
          </a:p>
          <a:p>
            <a:pPr lvl="2" algn="l" eaLnBrk="1" hangingPunct="1"/>
            <a:endParaRPr lang="tr-TR" sz="1200" dirty="0">
              <a:latin typeface="Calibri" panose="020F0502020204030204" pitchFamily="34" charset="0"/>
            </a:endParaRPr>
          </a:p>
        </p:txBody>
      </p:sp>
      <p:sp>
        <p:nvSpPr>
          <p:cNvPr id="74778" name="Text Box 26"/>
          <p:cNvSpPr txBox="1">
            <a:spLocks noChangeArrowheads="1"/>
          </p:cNvSpPr>
          <p:nvPr/>
        </p:nvSpPr>
        <p:spPr bwMode="gray">
          <a:xfrm>
            <a:off x="4554538" y="4383088"/>
            <a:ext cx="1882775" cy="2000548"/>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tr-TR" altLang="tr-TR" sz="1200" dirty="0" smtClean="0">
                <a:solidFill>
                  <a:srgbClr val="000000"/>
                </a:solidFill>
                <a:latin typeface="Calibri" panose="020F0502020204030204" pitchFamily="34" charset="0"/>
                <a:cs typeface="Arial" charset="0"/>
              </a:rPr>
              <a:t>Daily </a:t>
            </a:r>
            <a:r>
              <a:rPr lang="tr-TR" altLang="tr-TR" sz="1200" dirty="0" err="1" smtClean="0">
                <a:solidFill>
                  <a:srgbClr val="000000"/>
                </a:solidFill>
                <a:latin typeface="Calibri" panose="020F0502020204030204" pitchFamily="34" charset="0"/>
                <a:cs typeface="Arial" charset="0"/>
              </a:rPr>
              <a:t>distribution</a:t>
            </a:r>
            <a:r>
              <a:rPr lang="tr-TR" altLang="tr-TR" sz="1200" dirty="0" smtClean="0">
                <a:solidFill>
                  <a:srgbClr val="000000"/>
                </a:solidFill>
                <a:latin typeface="Calibri" panose="020F0502020204030204" pitchFamily="34" charset="0"/>
                <a:cs typeface="Arial" charset="0"/>
              </a:rPr>
              <a:t> of </a:t>
            </a:r>
            <a:r>
              <a:rPr lang="tr-TR" altLang="tr-TR" sz="1200" dirty="0" err="1" smtClean="0">
                <a:solidFill>
                  <a:srgbClr val="000000"/>
                </a:solidFill>
                <a:latin typeface="Calibri" panose="020F0502020204030204" pitchFamily="34" charset="0"/>
                <a:cs typeface="Arial" charset="0"/>
              </a:rPr>
              <a:t>cash</a:t>
            </a:r>
            <a:r>
              <a:rPr lang="tr-TR" altLang="tr-TR" sz="1200" dirty="0" smtClean="0">
                <a:solidFill>
                  <a:srgbClr val="000000"/>
                </a:solidFill>
                <a:latin typeface="Calibri" panose="020F0502020204030204" pitchFamily="34" charset="0"/>
                <a:cs typeface="Arial" charset="0"/>
              </a:rPr>
              <a:t> </a:t>
            </a:r>
            <a:r>
              <a:rPr lang="tr-TR" altLang="tr-TR" sz="1200" dirty="0" err="1" smtClean="0">
                <a:solidFill>
                  <a:srgbClr val="000000"/>
                </a:solidFill>
                <a:latin typeface="Calibri" panose="020F0502020204030204" pitchFamily="34" charset="0"/>
                <a:cs typeface="Arial" charset="0"/>
              </a:rPr>
              <a:t>flows</a:t>
            </a:r>
            <a:r>
              <a:rPr lang="tr-TR" altLang="tr-TR" sz="1200" dirty="0" smtClean="0">
                <a:solidFill>
                  <a:srgbClr val="000000"/>
                </a:solidFill>
                <a:latin typeface="Calibri" panose="020F0502020204030204" pitchFamily="34" charset="0"/>
                <a:cs typeface="Arial" charset="0"/>
              </a:rPr>
              <a:t> </a:t>
            </a:r>
            <a:r>
              <a:rPr lang="tr-TR" altLang="tr-TR" sz="1200" dirty="0" err="1" smtClean="0">
                <a:solidFill>
                  <a:srgbClr val="000000"/>
                </a:solidFill>
                <a:latin typeface="Calibri" panose="020F0502020204030204" pitchFamily="34" charset="0"/>
                <a:cs typeface="Arial" charset="0"/>
              </a:rPr>
              <a:t>considering</a:t>
            </a:r>
            <a:r>
              <a:rPr lang="tr-TR" altLang="tr-TR" sz="1200" dirty="0" smtClean="0">
                <a:solidFill>
                  <a:srgbClr val="000000"/>
                </a:solidFill>
                <a:latin typeface="Calibri" panose="020F0502020204030204" pitchFamily="34" charset="0"/>
                <a:cs typeface="Arial" charset="0"/>
              </a:rPr>
              <a:t>:</a:t>
            </a:r>
            <a:endParaRPr lang="en-US" altLang="tr-TR" sz="1200" dirty="0">
              <a:solidFill>
                <a:srgbClr val="000000"/>
              </a:solidFill>
              <a:latin typeface="Calibri" panose="020F0502020204030204" pitchFamily="34" charset="0"/>
              <a:cs typeface="Arial" charset="0"/>
            </a:endParaRPr>
          </a:p>
          <a:p>
            <a:pPr algn="l">
              <a:spcBef>
                <a:spcPct val="50000"/>
              </a:spcBef>
              <a:buFontTx/>
              <a:buChar char="•"/>
            </a:pPr>
            <a:r>
              <a:rPr lang="en-US" altLang="tr-TR" sz="1200" dirty="0">
                <a:solidFill>
                  <a:srgbClr val="000000"/>
                </a:solidFill>
                <a:latin typeface="Calibri" panose="020F0502020204030204" pitchFamily="34" charset="0"/>
                <a:cs typeface="Arial" charset="0"/>
              </a:rPr>
              <a:t> </a:t>
            </a:r>
            <a:r>
              <a:rPr lang="tr-TR" altLang="tr-TR" sz="1200" dirty="0" err="1" smtClean="0">
                <a:solidFill>
                  <a:srgbClr val="000000"/>
                </a:solidFill>
                <a:latin typeface="Calibri" panose="020F0502020204030204" pitchFamily="34" charset="0"/>
                <a:cs typeface="Arial" charset="0"/>
              </a:rPr>
              <a:t>Tax</a:t>
            </a:r>
            <a:r>
              <a:rPr lang="tr-TR" altLang="tr-TR" sz="1200" dirty="0" smtClean="0">
                <a:solidFill>
                  <a:srgbClr val="000000"/>
                </a:solidFill>
                <a:latin typeface="Calibri" panose="020F0502020204030204" pitchFamily="34" charset="0"/>
                <a:cs typeface="Arial" charset="0"/>
              </a:rPr>
              <a:t> </a:t>
            </a:r>
            <a:r>
              <a:rPr lang="tr-TR" altLang="tr-TR" sz="1200" dirty="0" err="1">
                <a:solidFill>
                  <a:srgbClr val="000000"/>
                </a:solidFill>
                <a:latin typeface="Calibri" panose="020F0502020204030204" pitchFamily="34" charset="0"/>
                <a:cs typeface="Arial" charset="0"/>
              </a:rPr>
              <a:t>c</a:t>
            </a:r>
            <a:r>
              <a:rPr lang="tr-TR" altLang="tr-TR" sz="1200" dirty="0" err="1" smtClean="0">
                <a:solidFill>
                  <a:srgbClr val="000000"/>
                </a:solidFill>
                <a:latin typeface="Calibri" panose="020F0502020204030204" pitchFamily="34" charset="0"/>
                <a:cs typeface="Arial" charset="0"/>
              </a:rPr>
              <a:t>alendar</a:t>
            </a:r>
            <a:endParaRPr lang="tr-TR" altLang="tr-TR" sz="1200" dirty="0" smtClean="0">
              <a:solidFill>
                <a:srgbClr val="000000"/>
              </a:solidFill>
              <a:latin typeface="Calibri" panose="020F0502020204030204" pitchFamily="34" charset="0"/>
              <a:cs typeface="Arial" charset="0"/>
            </a:endParaRPr>
          </a:p>
          <a:p>
            <a:pPr algn="l">
              <a:spcBef>
                <a:spcPct val="50000"/>
              </a:spcBef>
              <a:buFontTx/>
              <a:buChar char="•"/>
            </a:pPr>
            <a:r>
              <a:rPr lang="tr-TR" altLang="tr-TR" sz="1200" dirty="0" err="1" smtClean="0">
                <a:solidFill>
                  <a:srgbClr val="000000"/>
                </a:solidFill>
                <a:latin typeface="Calibri" panose="020F0502020204030204" pitchFamily="34" charset="0"/>
                <a:cs typeface="Arial" charset="0"/>
              </a:rPr>
              <a:t>Dividend</a:t>
            </a:r>
            <a:r>
              <a:rPr lang="tr-TR" altLang="tr-TR" sz="1200" dirty="0" smtClean="0">
                <a:solidFill>
                  <a:srgbClr val="000000"/>
                </a:solidFill>
                <a:latin typeface="Calibri" panose="020F0502020204030204" pitchFamily="34" charset="0"/>
                <a:cs typeface="Arial" charset="0"/>
              </a:rPr>
              <a:t> </a:t>
            </a:r>
            <a:r>
              <a:rPr lang="tr-TR" altLang="tr-TR" sz="1200" dirty="0" err="1">
                <a:solidFill>
                  <a:srgbClr val="000000"/>
                </a:solidFill>
                <a:latin typeface="Calibri" panose="020F0502020204030204" pitchFamily="34" charset="0"/>
                <a:cs typeface="Arial" charset="0"/>
              </a:rPr>
              <a:t>p</a:t>
            </a:r>
            <a:r>
              <a:rPr lang="tr-TR" altLang="tr-TR" sz="1200" dirty="0" err="1" smtClean="0">
                <a:solidFill>
                  <a:srgbClr val="000000"/>
                </a:solidFill>
                <a:latin typeface="Calibri" panose="020F0502020204030204" pitchFamily="34" charset="0"/>
                <a:cs typeface="Arial" charset="0"/>
              </a:rPr>
              <a:t>ayment</a:t>
            </a:r>
            <a:r>
              <a:rPr lang="tr-TR" altLang="tr-TR" sz="1200" dirty="0" smtClean="0">
                <a:solidFill>
                  <a:srgbClr val="000000"/>
                </a:solidFill>
                <a:latin typeface="Calibri" panose="020F0502020204030204" pitchFamily="34" charset="0"/>
                <a:cs typeface="Arial" charset="0"/>
              </a:rPr>
              <a:t> </a:t>
            </a:r>
            <a:r>
              <a:rPr lang="tr-TR" altLang="tr-TR" sz="1200" dirty="0" err="1">
                <a:solidFill>
                  <a:srgbClr val="000000"/>
                </a:solidFill>
                <a:latin typeface="Calibri" panose="020F0502020204030204" pitchFamily="34" charset="0"/>
                <a:cs typeface="Arial" charset="0"/>
              </a:rPr>
              <a:t>s</a:t>
            </a:r>
            <a:r>
              <a:rPr lang="tr-TR" altLang="tr-TR" sz="1200" dirty="0" err="1" smtClean="0">
                <a:solidFill>
                  <a:srgbClr val="000000"/>
                </a:solidFill>
                <a:latin typeface="Calibri" panose="020F0502020204030204" pitchFamily="34" charset="0"/>
                <a:cs typeface="Arial" charset="0"/>
              </a:rPr>
              <a:t>chedules</a:t>
            </a:r>
            <a:endParaRPr lang="tr-TR" altLang="tr-TR" sz="1200" dirty="0" smtClean="0">
              <a:solidFill>
                <a:srgbClr val="000000"/>
              </a:solidFill>
              <a:latin typeface="Calibri" panose="020F0502020204030204" pitchFamily="34" charset="0"/>
              <a:cs typeface="Arial" charset="0"/>
            </a:endParaRPr>
          </a:p>
          <a:p>
            <a:pPr algn="l">
              <a:spcBef>
                <a:spcPct val="50000"/>
              </a:spcBef>
              <a:buFontTx/>
              <a:buChar char="•"/>
            </a:pPr>
            <a:r>
              <a:rPr lang="tr-TR" altLang="tr-TR" sz="1200" dirty="0" err="1" smtClean="0">
                <a:solidFill>
                  <a:srgbClr val="000000"/>
                </a:solidFill>
                <a:latin typeface="Calibri" panose="020F0502020204030204" pitchFamily="34" charset="0"/>
                <a:cs typeface="Arial" charset="0"/>
              </a:rPr>
              <a:t>Previous</a:t>
            </a:r>
            <a:r>
              <a:rPr lang="tr-TR" altLang="tr-TR" sz="1200" dirty="0" smtClean="0">
                <a:solidFill>
                  <a:srgbClr val="000000"/>
                </a:solidFill>
                <a:latin typeface="Calibri" panose="020F0502020204030204" pitchFamily="34" charset="0"/>
                <a:cs typeface="Arial" charset="0"/>
              </a:rPr>
              <a:t> </a:t>
            </a:r>
            <a:r>
              <a:rPr lang="tr-TR" altLang="tr-TR" sz="1200" dirty="0" err="1" smtClean="0">
                <a:solidFill>
                  <a:srgbClr val="000000"/>
                </a:solidFill>
                <a:latin typeface="Calibri" panose="020F0502020204030204" pitchFamily="34" charset="0"/>
                <a:cs typeface="Arial" charset="0"/>
              </a:rPr>
              <a:t>years</a:t>
            </a:r>
            <a:r>
              <a:rPr lang="tr-TR" altLang="tr-TR" sz="1200" dirty="0" smtClean="0">
                <a:solidFill>
                  <a:srgbClr val="000000"/>
                </a:solidFill>
                <a:latin typeface="Calibri" panose="020F0502020204030204" pitchFamily="34" charset="0"/>
                <a:cs typeface="Arial" charset="0"/>
              </a:rPr>
              <a:t>’ </a:t>
            </a:r>
            <a:r>
              <a:rPr lang="tr-TR" altLang="tr-TR" sz="1200" dirty="0" err="1" smtClean="0">
                <a:solidFill>
                  <a:srgbClr val="000000"/>
                </a:solidFill>
                <a:latin typeface="Calibri" panose="020F0502020204030204" pitchFamily="34" charset="0"/>
                <a:cs typeface="Arial" charset="0"/>
              </a:rPr>
              <a:t>realizations</a:t>
            </a:r>
            <a:endParaRPr lang="tr-TR" altLang="tr-TR" sz="1200" dirty="0" smtClean="0">
              <a:solidFill>
                <a:srgbClr val="000000"/>
              </a:solidFill>
              <a:latin typeface="Calibri" panose="020F0502020204030204" pitchFamily="34" charset="0"/>
              <a:cs typeface="Arial" charset="0"/>
            </a:endParaRPr>
          </a:p>
          <a:p>
            <a:pPr algn="l">
              <a:spcBef>
                <a:spcPct val="50000"/>
              </a:spcBef>
            </a:pPr>
            <a:endParaRPr lang="en-US" altLang="tr-TR" sz="1200" dirty="0">
              <a:solidFill>
                <a:srgbClr val="000000"/>
              </a:solidFill>
              <a:latin typeface="Calibri" panose="020F0502020204030204" pitchFamily="34" charset="0"/>
              <a:cs typeface="Arial" charset="0"/>
            </a:endParaRPr>
          </a:p>
        </p:txBody>
      </p:sp>
      <p:sp>
        <p:nvSpPr>
          <p:cNvPr id="74779" name="Text Box 27"/>
          <p:cNvSpPr txBox="1">
            <a:spLocks noChangeArrowheads="1"/>
          </p:cNvSpPr>
          <p:nvPr/>
        </p:nvSpPr>
        <p:spPr bwMode="gray">
          <a:xfrm>
            <a:off x="6502400" y="4383088"/>
            <a:ext cx="2184400" cy="1077218"/>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tr-TR" altLang="tr-TR" sz="1600" dirty="0" err="1" smtClean="0">
                <a:solidFill>
                  <a:srgbClr val="000000"/>
                </a:solidFill>
                <a:latin typeface="Calibri" panose="020F0502020204030204" pitchFamily="34" charset="0"/>
                <a:cs typeface="Arial" charset="0"/>
              </a:rPr>
              <a:t>Determining</a:t>
            </a:r>
            <a:r>
              <a:rPr lang="tr-TR" altLang="tr-TR" sz="1600" dirty="0" smtClean="0">
                <a:solidFill>
                  <a:srgbClr val="000000"/>
                </a:solidFill>
                <a:latin typeface="Calibri" panose="020F0502020204030204" pitchFamily="34" charset="0"/>
                <a:cs typeface="Arial" charset="0"/>
              </a:rPr>
              <a:t>:</a:t>
            </a:r>
          </a:p>
          <a:p>
            <a:pPr algn="l">
              <a:spcBef>
                <a:spcPct val="50000"/>
              </a:spcBef>
              <a:buFontTx/>
              <a:buChar char="•"/>
            </a:pPr>
            <a:r>
              <a:rPr lang="tr-TR" altLang="tr-TR" sz="1600" dirty="0" err="1" smtClean="0">
                <a:solidFill>
                  <a:srgbClr val="000000"/>
                </a:solidFill>
                <a:latin typeface="Calibri" panose="020F0502020204030204" pitchFamily="34" charset="0"/>
                <a:cs typeface="Arial" charset="0"/>
              </a:rPr>
              <a:t>Borrowing</a:t>
            </a:r>
            <a:r>
              <a:rPr lang="tr-TR" altLang="tr-TR" sz="1600" dirty="0" smtClean="0">
                <a:solidFill>
                  <a:srgbClr val="000000"/>
                </a:solidFill>
                <a:latin typeface="Calibri" panose="020F0502020204030204" pitchFamily="34" charset="0"/>
                <a:cs typeface="Arial" charset="0"/>
              </a:rPr>
              <a:t> </a:t>
            </a:r>
            <a:r>
              <a:rPr lang="tr-TR" altLang="tr-TR" sz="1600" dirty="0" err="1" smtClean="0">
                <a:solidFill>
                  <a:srgbClr val="000000"/>
                </a:solidFill>
                <a:latin typeface="Calibri" panose="020F0502020204030204" pitchFamily="34" charset="0"/>
                <a:cs typeface="Arial" charset="0"/>
              </a:rPr>
              <a:t>schedule</a:t>
            </a:r>
            <a:endParaRPr lang="tr-TR" altLang="tr-TR" sz="1600" dirty="0" smtClean="0">
              <a:solidFill>
                <a:srgbClr val="000000"/>
              </a:solidFill>
              <a:latin typeface="Calibri" panose="020F0502020204030204" pitchFamily="34" charset="0"/>
              <a:cs typeface="Arial" charset="0"/>
            </a:endParaRPr>
          </a:p>
          <a:p>
            <a:pPr algn="l">
              <a:spcBef>
                <a:spcPct val="50000"/>
              </a:spcBef>
              <a:buFontTx/>
              <a:buChar char="•"/>
            </a:pPr>
            <a:r>
              <a:rPr lang="tr-TR" altLang="tr-TR" sz="1600" dirty="0" err="1" smtClean="0">
                <a:solidFill>
                  <a:srgbClr val="000000"/>
                </a:solidFill>
                <a:latin typeface="Calibri" panose="020F0502020204030204" pitchFamily="34" charset="0"/>
                <a:cs typeface="Arial" charset="0"/>
              </a:rPr>
              <a:t>Borrowing</a:t>
            </a:r>
            <a:r>
              <a:rPr lang="tr-TR" altLang="tr-TR" sz="1600" dirty="0" smtClean="0">
                <a:solidFill>
                  <a:srgbClr val="000000"/>
                </a:solidFill>
                <a:latin typeface="Calibri" panose="020F0502020204030204" pitchFamily="34" charset="0"/>
                <a:cs typeface="Arial" charset="0"/>
              </a:rPr>
              <a:t> </a:t>
            </a:r>
            <a:r>
              <a:rPr lang="tr-TR" altLang="tr-TR" sz="1600" dirty="0" err="1" smtClean="0">
                <a:solidFill>
                  <a:srgbClr val="000000"/>
                </a:solidFill>
                <a:latin typeface="Calibri" panose="020F0502020204030204" pitchFamily="34" charset="0"/>
                <a:cs typeface="Arial" charset="0"/>
              </a:rPr>
              <a:t>types</a:t>
            </a:r>
            <a:r>
              <a:rPr lang="tr-TR" altLang="tr-TR" sz="1600" dirty="0" smtClean="0">
                <a:solidFill>
                  <a:srgbClr val="000000"/>
                </a:solidFill>
                <a:latin typeface="Calibri" panose="020F0502020204030204" pitchFamily="34" charset="0"/>
                <a:cs typeface="Arial" charset="0"/>
              </a:rPr>
              <a:t> </a:t>
            </a:r>
            <a:endParaRPr lang="en-US" altLang="tr-TR" sz="1600" dirty="0">
              <a:solidFill>
                <a:srgbClr val="000000"/>
              </a:solidFill>
              <a:latin typeface="Calibri" panose="020F0502020204030204" pitchFamily="34" charset="0"/>
              <a:cs typeface="Arial" charset="0"/>
            </a:endParaRPr>
          </a:p>
        </p:txBody>
      </p:sp>
      <p:sp>
        <p:nvSpPr>
          <p:cNvPr id="74780" name="Rectangle 28"/>
          <p:cNvSpPr>
            <a:spLocks noChangeArrowheads="1"/>
          </p:cNvSpPr>
          <p:nvPr/>
        </p:nvSpPr>
        <p:spPr bwMode="gray">
          <a:xfrm>
            <a:off x="388937" y="1362074"/>
            <a:ext cx="6934200" cy="701731"/>
          </a:xfrm>
          <a:prstGeom prst="rect">
            <a:avLst/>
          </a:prstGeom>
          <a:noFill/>
          <a:ln>
            <a:noFill/>
          </a:ln>
          <a:effectLst/>
          <a:extLst>
            <a:ext uri="{909E8E84-426E-40DD-AFC4-6F175D3DCCD1}">
              <a14:hiddenFill xmlns:a14="http://schemas.microsoft.com/office/drawing/2010/main">
                <a:gradFill rotWithShape="1">
                  <a:gsLst>
                    <a:gs pos="0">
                      <a:schemeClr val="accent1"/>
                    </a:gs>
                    <a:gs pos="50000">
                      <a:schemeClr val="bg1"/>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110000"/>
              </a:lnSpc>
            </a:pPr>
            <a:r>
              <a:rPr lang="tr-TR" altLang="tr-TR" b="1" dirty="0" err="1" smtClean="0">
                <a:solidFill>
                  <a:srgbClr val="000000"/>
                </a:solidFill>
                <a:latin typeface="Calibri" panose="020F0502020204030204" pitchFamily="34" charset="0"/>
                <a:cs typeface="Arial" charset="0"/>
              </a:rPr>
              <a:t>Annual</a:t>
            </a:r>
            <a:r>
              <a:rPr lang="tr-TR" altLang="tr-TR" b="1" dirty="0" smtClean="0">
                <a:solidFill>
                  <a:srgbClr val="000000"/>
                </a:solidFill>
                <a:latin typeface="Calibri" panose="020F0502020204030204" pitchFamily="34" charset="0"/>
                <a:cs typeface="Arial" charset="0"/>
              </a:rPr>
              <a:t> </a:t>
            </a:r>
            <a:r>
              <a:rPr lang="tr-TR" altLang="tr-TR" b="1" dirty="0" err="1" smtClean="0">
                <a:solidFill>
                  <a:srgbClr val="000000"/>
                </a:solidFill>
                <a:latin typeface="Calibri" panose="020F0502020204030204" pitchFamily="34" charset="0"/>
                <a:cs typeface="Arial" charset="0"/>
              </a:rPr>
              <a:t>cash</a:t>
            </a:r>
            <a:r>
              <a:rPr lang="tr-TR" altLang="tr-TR" b="1" dirty="0" smtClean="0">
                <a:solidFill>
                  <a:srgbClr val="000000"/>
                </a:solidFill>
                <a:latin typeface="Calibri" panose="020F0502020204030204" pitchFamily="34" charset="0"/>
                <a:cs typeface="Arial" charset="0"/>
              </a:rPr>
              <a:t> program is </a:t>
            </a:r>
            <a:r>
              <a:rPr lang="tr-TR" altLang="tr-TR" b="1" dirty="0" err="1" smtClean="0">
                <a:solidFill>
                  <a:srgbClr val="000000"/>
                </a:solidFill>
                <a:latin typeface="Calibri" panose="020F0502020204030204" pitchFamily="34" charset="0"/>
                <a:cs typeface="Arial" charset="0"/>
              </a:rPr>
              <a:t>prepared</a:t>
            </a:r>
            <a:r>
              <a:rPr lang="tr-TR" altLang="tr-TR" b="1" dirty="0" smtClean="0">
                <a:solidFill>
                  <a:srgbClr val="000000"/>
                </a:solidFill>
                <a:latin typeface="Calibri" panose="020F0502020204030204" pitchFamily="34" charset="0"/>
                <a:cs typeface="Arial" charset="0"/>
              </a:rPr>
              <a:t> </a:t>
            </a:r>
            <a:r>
              <a:rPr lang="tr-TR" altLang="tr-TR" b="1" dirty="0" err="1" smtClean="0">
                <a:solidFill>
                  <a:srgbClr val="000000"/>
                </a:solidFill>
                <a:latin typeface="Calibri" panose="020F0502020204030204" pitchFamily="34" charset="0"/>
                <a:cs typeface="Arial" charset="0"/>
              </a:rPr>
              <a:t>by</a:t>
            </a:r>
            <a:r>
              <a:rPr lang="tr-TR" altLang="tr-TR" b="1" dirty="0" smtClean="0">
                <a:solidFill>
                  <a:srgbClr val="000000"/>
                </a:solidFill>
                <a:latin typeface="Calibri" panose="020F0502020204030204" pitchFamily="34" charset="0"/>
                <a:cs typeface="Arial" charset="0"/>
              </a:rPr>
              <a:t> </a:t>
            </a:r>
            <a:r>
              <a:rPr lang="tr-TR" altLang="tr-TR" b="1" dirty="0" err="1" smtClean="0">
                <a:solidFill>
                  <a:srgbClr val="000000"/>
                </a:solidFill>
                <a:latin typeface="Calibri" panose="020F0502020204030204" pitchFamily="34" charset="0"/>
                <a:cs typeface="Arial" charset="0"/>
              </a:rPr>
              <a:t>the</a:t>
            </a:r>
            <a:r>
              <a:rPr lang="tr-TR" altLang="tr-TR" b="1" dirty="0" smtClean="0">
                <a:solidFill>
                  <a:srgbClr val="000000"/>
                </a:solidFill>
                <a:latin typeface="Calibri" panose="020F0502020204030204" pitchFamily="34" charset="0"/>
                <a:cs typeface="Arial" charset="0"/>
              </a:rPr>
              <a:t> </a:t>
            </a:r>
            <a:r>
              <a:rPr lang="tr-TR" altLang="tr-TR" b="1" dirty="0" err="1" smtClean="0">
                <a:solidFill>
                  <a:srgbClr val="000000"/>
                </a:solidFill>
                <a:latin typeface="Calibri" panose="020F0502020204030204" pitchFamily="34" charset="0"/>
                <a:cs typeface="Arial" charset="0"/>
              </a:rPr>
              <a:t>end</a:t>
            </a:r>
            <a:r>
              <a:rPr lang="tr-TR" altLang="tr-TR" b="1" dirty="0" smtClean="0">
                <a:solidFill>
                  <a:srgbClr val="000000"/>
                </a:solidFill>
                <a:latin typeface="Calibri" panose="020F0502020204030204" pitchFamily="34" charset="0"/>
                <a:cs typeface="Arial" charset="0"/>
              </a:rPr>
              <a:t> of </a:t>
            </a:r>
            <a:r>
              <a:rPr lang="tr-TR" altLang="tr-TR" b="1" dirty="0" err="1" smtClean="0">
                <a:solidFill>
                  <a:srgbClr val="000000"/>
                </a:solidFill>
                <a:latin typeface="Calibri" panose="020F0502020204030204" pitchFamily="34" charset="0"/>
                <a:cs typeface="Arial" charset="0"/>
              </a:rPr>
              <a:t>October</a:t>
            </a:r>
            <a:r>
              <a:rPr lang="tr-TR" altLang="tr-TR" b="1" dirty="0" smtClean="0">
                <a:solidFill>
                  <a:srgbClr val="000000"/>
                </a:solidFill>
                <a:latin typeface="Calibri" panose="020F0502020204030204" pitchFamily="34" charset="0"/>
                <a:cs typeface="Arial" charset="0"/>
              </a:rPr>
              <a:t> </a:t>
            </a:r>
            <a:r>
              <a:rPr lang="tr-TR" altLang="tr-TR" b="1" dirty="0" err="1" smtClean="0">
                <a:solidFill>
                  <a:srgbClr val="000000"/>
                </a:solidFill>
                <a:latin typeface="Calibri" panose="020F0502020204030204" pitchFamily="34" charset="0"/>
                <a:cs typeface="Arial" charset="0"/>
              </a:rPr>
              <a:t>based</a:t>
            </a:r>
            <a:r>
              <a:rPr lang="tr-TR" altLang="tr-TR" b="1" dirty="0" smtClean="0">
                <a:solidFill>
                  <a:srgbClr val="000000"/>
                </a:solidFill>
                <a:latin typeface="Calibri" panose="020F0502020204030204" pitchFamily="34" charset="0"/>
                <a:cs typeface="Arial" charset="0"/>
              </a:rPr>
              <a:t> on </a:t>
            </a:r>
            <a:r>
              <a:rPr lang="tr-TR" altLang="tr-TR" b="1" dirty="0" err="1" smtClean="0">
                <a:solidFill>
                  <a:srgbClr val="000000"/>
                </a:solidFill>
                <a:latin typeface="Calibri" panose="020F0502020204030204" pitchFamily="34" charset="0"/>
                <a:cs typeface="Arial" charset="0"/>
              </a:rPr>
              <a:t>budget</a:t>
            </a:r>
            <a:r>
              <a:rPr lang="tr-TR" altLang="tr-TR" b="1" dirty="0" smtClean="0">
                <a:solidFill>
                  <a:srgbClr val="000000"/>
                </a:solidFill>
                <a:latin typeface="Calibri" panose="020F0502020204030204" pitchFamily="34" charset="0"/>
                <a:cs typeface="Arial" charset="0"/>
              </a:rPr>
              <a:t> </a:t>
            </a:r>
            <a:r>
              <a:rPr lang="tr-TR" altLang="tr-TR" b="1" dirty="0" err="1" smtClean="0">
                <a:solidFill>
                  <a:srgbClr val="000000"/>
                </a:solidFill>
                <a:latin typeface="Calibri" panose="020F0502020204030204" pitchFamily="34" charset="0"/>
                <a:cs typeface="Arial" charset="0"/>
              </a:rPr>
              <a:t>projections</a:t>
            </a:r>
            <a:endParaRPr lang="en-US" altLang="tr-TR" b="1" dirty="0">
              <a:solidFill>
                <a:srgbClr val="000000"/>
              </a:solidFill>
              <a:latin typeface="Calibri" panose="020F0502020204030204" pitchFamily="34" charset="0"/>
              <a:cs typeface="Arial" charset="0"/>
            </a:endParaRPr>
          </a:p>
        </p:txBody>
      </p:sp>
      <p:sp>
        <p:nvSpPr>
          <p:cNvPr id="29" name="Text Box 21"/>
          <p:cNvSpPr txBox="1">
            <a:spLocks noChangeArrowheads="1"/>
          </p:cNvSpPr>
          <p:nvPr/>
        </p:nvSpPr>
        <p:spPr bwMode="gray">
          <a:xfrm>
            <a:off x="4946649" y="3514824"/>
            <a:ext cx="86677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tr-TR" sz="1400" b="1" dirty="0" err="1" smtClean="0">
                <a:solidFill>
                  <a:srgbClr val="FFFFFF"/>
                </a:solidFill>
                <a:latin typeface="Calibri" panose="020F0502020204030204" pitchFamily="34" charset="0"/>
                <a:cs typeface="Arial" charset="0"/>
              </a:rPr>
              <a:t>Sep-Oct</a:t>
            </a:r>
            <a:r>
              <a:rPr lang="tr-TR" altLang="tr-TR" sz="1400" b="1" dirty="0" smtClean="0">
                <a:solidFill>
                  <a:srgbClr val="FFFFFF"/>
                </a:solidFill>
                <a:latin typeface="Calibri" panose="020F0502020204030204" pitchFamily="34" charset="0"/>
                <a:cs typeface="Arial" charset="0"/>
              </a:rPr>
              <a:t>.</a:t>
            </a:r>
            <a:endParaRPr lang="en-US" altLang="tr-TR" sz="1400" b="1" dirty="0">
              <a:solidFill>
                <a:srgbClr val="FFFFFF"/>
              </a:solidFill>
              <a:latin typeface="Calibri" panose="020F0502020204030204" pitchFamily="34" charset="0"/>
              <a:cs typeface="Arial" charset="0"/>
            </a:endParaRPr>
          </a:p>
        </p:txBody>
      </p:sp>
    </p:spTree>
    <p:extLst>
      <p:ext uri="{BB962C8B-B14F-4D97-AF65-F5344CB8AC3E}">
        <p14:creationId xmlns:p14="http://schemas.microsoft.com/office/powerpoint/2010/main" val="106377852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tr-TR" altLang="tr-TR" sz="3200" dirty="0" err="1" smtClean="0">
                <a:latin typeface="Calibri" panose="020F0502020204030204" pitchFamily="34" charset="0"/>
              </a:rPr>
              <a:t>Monthly</a:t>
            </a:r>
            <a:r>
              <a:rPr lang="tr-TR" altLang="tr-TR" sz="3200" dirty="0" smtClean="0">
                <a:latin typeface="Calibri" panose="020F0502020204030204" pitchFamily="34" charset="0"/>
              </a:rPr>
              <a:t> </a:t>
            </a:r>
            <a:r>
              <a:rPr lang="tr-TR" altLang="tr-TR" sz="3200" dirty="0">
                <a:latin typeface="Calibri" panose="020F0502020204030204" pitchFamily="34" charset="0"/>
              </a:rPr>
              <a:t>Cash </a:t>
            </a:r>
            <a:r>
              <a:rPr lang="tr-TR" altLang="tr-TR" sz="3200" dirty="0" smtClean="0">
                <a:latin typeface="Calibri" panose="020F0502020204030204" pitchFamily="34" charset="0"/>
              </a:rPr>
              <a:t>Planning-I</a:t>
            </a:r>
            <a:endParaRPr lang="en-US" altLang="tr-TR" sz="3200" dirty="0" smtClean="0">
              <a:latin typeface="Calibri" panose="020F0502020204030204" pitchFamily="34" charset="0"/>
            </a:endParaRPr>
          </a:p>
        </p:txBody>
      </p:sp>
      <p:grpSp>
        <p:nvGrpSpPr>
          <p:cNvPr id="2" name="Group 1"/>
          <p:cNvGrpSpPr/>
          <p:nvPr/>
        </p:nvGrpSpPr>
        <p:grpSpPr>
          <a:xfrm>
            <a:off x="251520" y="1423194"/>
            <a:ext cx="3709987" cy="4370387"/>
            <a:chOff x="4519613" y="1649413"/>
            <a:chExt cx="3709987" cy="4370387"/>
          </a:xfrm>
        </p:grpSpPr>
        <p:sp>
          <p:nvSpPr>
            <p:cNvPr id="75788" name="AutoShape 12"/>
            <p:cNvSpPr>
              <a:spLocks noChangeArrowheads="1"/>
            </p:cNvSpPr>
            <p:nvPr/>
          </p:nvSpPr>
          <p:spPr bwMode="gray">
            <a:xfrm>
              <a:off x="6180138" y="2449513"/>
              <a:ext cx="415925" cy="349250"/>
            </a:xfrm>
            <a:prstGeom prst="downArrow">
              <a:avLst>
                <a:gd name="adj1" fmla="val 58889"/>
                <a:gd name="adj2" fmla="val 60000"/>
              </a:avLst>
            </a:prstGeom>
            <a:solidFill>
              <a:schemeClr val="folHlink"/>
            </a:solidFill>
            <a:ln w="19050">
              <a:solidFill>
                <a:srgbClr val="FFFFFF"/>
              </a:solidFill>
              <a:miter lim="800000"/>
              <a:headEnd/>
              <a:tailEnd/>
            </a:ln>
            <a:effectLst>
              <a:outerShdw dist="35921" dir="2700000" algn="ctr" rotWithShape="0">
                <a:schemeClr val="bg2"/>
              </a:outerShdw>
            </a:effectLst>
          </p:spPr>
          <p:txBody>
            <a:bodyPr wrap="none" anchor="ctr"/>
            <a:lstStyle/>
            <a:p>
              <a:endParaRPr lang="tr-TR">
                <a:latin typeface="Calibri" panose="020F0502020204030204" pitchFamily="34" charset="0"/>
              </a:endParaRPr>
            </a:p>
          </p:txBody>
        </p:sp>
        <p:sp>
          <p:nvSpPr>
            <p:cNvPr id="75789" name="AutoShape 13"/>
            <p:cNvSpPr>
              <a:spLocks noChangeArrowheads="1"/>
            </p:cNvSpPr>
            <p:nvPr/>
          </p:nvSpPr>
          <p:spPr bwMode="gray">
            <a:xfrm>
              <a:off x="6192838" y="3608388"/>
              <a:ext cx="415925" cy="347662"/>
            </a:xfrm>
            <a:prstGeom prst="downArrow">
              <a:avLst>
                <a:gd name="adj1" fmla="val 58889"/>
                <a:gd name="adj2" fmla="val 60000"/>
              </a:avLst>
            </a:prstGeom>
            <a:solidFill>
              <a:schemeClr val="accent2"/>
            </a:solidFill>
            <a:ln w="19050">
              <a:solidFill>
                <a:srgbClr val="FFFFFF"/>
              </a:solidFill>
              <a:miter lim="800000"/>
              <a:headEnd/>
              <a:tailEnd/>
            </a:ln>
            <a:effectLst>
              <a:outerShdw dist="35921" dir="2700000" algn="ctr" rotWithShape="0">
                <a:schemeClr val="bg2"/>
              </a:outerShdw>
            </a:effectLst>
          </p:spPr>
          <p:txBody>
            <a:bodyPr wrap="none" anchor="ctr"/>
            <a:lstStyle/>
            <a:p>
              <a:endParaRPr lang="tr-TR">
                <a:latin typeface="Calibri" panose="020F0502020204030204" pitchFamily="34" charset="0"/>
              </a:endParaRPr>
            </a:p>
          </p:txBody>
        </p:sp>
        <p:sp>
          <p:nvSpPr>
            <p:cNvPr id="75790" name="AutoShape 14"/>
            <p:cNvSpPr>
              <a:spLocks noChangeArrowheads="1"/>
            </p:cNvSpPr>
            <p:nvPr/>
          </p:nvSpPr>
          <p:spPr bwMode="gray">
            <a:xfrm>
              <a:off x="6180138" y="4768850"/>
              <a:ext cx="415925" cy="347663"/>
            </a:xfrm>
            <a:prstGeom prst="downArrow">
              <a:avLst>
                <a:gd name="adj1" fmla="val 58889"/>
                <a:gd name="adj2" fmla="val 60000"/>
              </a:avLst>
            </a:prstGeom>
            <a:solidFill>
              <a:schemeClr val="hlink"/>
            </a:solidFill>
            <a:ln w="19050">
              <a:solidFill>
                <a:srgbClr val="FFFFFF"/>
              </a:solidFill>
              <a:miter lim="800000"/>
              <a:headEnd/>
              <a:tailEnd/>
            </a:ln>
            <a:effectLst>
              <a:outerShdw dist="35921" dir="2700000" algn="ctr" rotWithShape="0">
                <a:schemeClr val="bg2"/>
              </a:outerShdw>
            </a:effectLst>
          </p:spPr>
          <p:txBody>
            <a:bodyPr wrap="none" anchor="ctr"/>
            <a:lstStyle/>
            <a:p>
              <a:endParaRPr lang="tr-TR">
                <a:latin typeface="Calibri" panose="020F0502020204030204" pitchFamily="34" charset="0"/>
              </a:endParaRPr>
            </a:p>
          </p:txBody>
        </p:sp>
        <p:grpSp>
          <p:nvGrpSpPr>
            <p:cNvPr id="75791" name="Group 15"/>
            <p:cNvGrpSpPr>
              <a:grpSpLocks/>
            </p:cNvGrpSpPr>
            <p:nvPr/>
          </p:nvGrpSpPr>
          <p:grpSpPr bwMode="auto">
            <a:xfrm>
              <a:off x="4521200" y="5184775"/>
              <a:ext cx="3698875" cy="835025"/>
              <a:chOff x="2728" y="1008"/>
              <a:chExt cx="2552" cy="576"/>
            </a:xfrm>
          </p:grpSpPr>
          <p:sp>
            <p:nvSpPr>
              <p:cNvPr id="75792" name="Rectangle 16"/>
              <p:cNvSpPr>
                <a:spLocks noChangeArrowheads="1"/>
              </p:cNvSpPr>
              <p:nvPr/>
            </p:nvSpPr>
            <p:spPr bwMode="gray">
              <a:xfrm>
                <a:off x="2728" y="1008"/>
                <a:ext cx="2552" cy="576"/>
              </a:xfrm>
              <a:prstGeom prst="rect">
                <a:avLst/>
              </a:prstGeom>
              <a:solidFill>
                <a:srgbClr val="FFFFFF"/>
              </a:solidFill>
              <a:ln w="9525">
                <a:solidFill>
                  <a:srgbClr val="FFFFFF"/>
                </a:solidFill>
                <a:miter lim="800000"/>
                <a:headEnd/>
                <a:tailEnd/>
              </a:ln>
              <a:effectLst>
                <a:outerShdw dist="35921" dir="2700000" algn="ctr" rotWithShape="0">
                  <a:schemeClr val="bg2"/>
                </a:outerShdw>
              </a:effectLst>
            </p:spPr>
            <p:txBody>
              <a:bodyPr wrap="none" anchor="ctr"/>
              <a:lstStyle/>
              <a:p>
                <a:endParaRPr lang="tr-TR">
                  <a:latin typeface="Calibri" panose="020F0502020204030204" pitchFamily="34" charset="0"/>
                </a:endParaRPr>
              </a:p>
            </p:txBody>
          </p:sp>
          <p:sp>
            <p:nvSpPr>
              <p:cNvPr id="75793" name="Rectangle 17"/>
              <p:cNvSpPr>
                <a:spLocks noChangeArrowheads="1"/>
              </p:cNvSpPr>
              <p:nvPr/>
            </p:nvSpPr>
            <p:spPr bwMode="gray">
              <a:xfrm>
                <a:off x="2735" y="1014"/>
                <a:ext cx="2536" cy="262"/>
              </a:xfrm>
              <a:prstGeom prst="rect">
                <a:avLst/>
              </a:prstGeom>
              <a:solidFill>
                <a:schemeClr val="accent1"/>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75794" name="Rectangle 18"/>
              <p:cNvSpPr>
                <a:spLocks noChangeArrowheads="1"/>
              </p:cNvSpPr>
              <p:nvPr/>
            </p:nvSpPr>
            <p:spPr bwMode="gray">
              <a:xfrm>
                <a:off x="2736" y="1264"/>
                <a:ext cx="2535" cy="314"/>
              </a:xfrm>
              <a:prstGeom prst="rect">
                <a:avLst/>
              </a:prstGeom>
              <a:gradFill rotWithShape="1">
                <a:gsLst>
                  <a:gs pos="0">
                    <a:schemeClr val="accent1">
                      <a:gamma/>
                      <a:tint val="61176"/>
                      <a:invGamma/>
                    </a:schemeClr>
                  </a:gs>
                  <a:gs pos="100000">
                    <a:schemeClr val="accent1"/>
                  </a:gs>
                </a:gsLst>
                <a:lin ang="2700000" scaled="1"/>
              </a:gra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sp>
          <p:nvSpPr>
            <p:cNvPr id="75795" name="Text Box 19"/>
            <p:cNvSpPr txBox="1">
              <a:spLocks noChangeArrowheads="1"/>
            </p:cNvSpPr>
            <p:nvPr/>
          </p:nvSpPr>
          <p:spPr bwMode="gray">
            <a:xfrm>
              <a:off x="4864895" y="5522519"/>
              <a:ext cx="3003550" cy="461665"/>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tr-TR" sz="1200" b="1" dirty="0">
                  <a:solidFill>
                    <a:srgbClr val="000000"/>
                  </a:solidFill>
                  <a:latin typeface="Calibri" panose="020F0502020204030204" pitchFamily="34" charset="0"/>
                  <a:cs typeface="Arial" charset="0"/>
                </a:rPr>
                <a:t> </a:t>
              </a:r>
              <a:r>
                <a:rPr lang="tr-TR" altLang="tr-TR" sz="1200" b="1" dirty="0" err="1">
                  <a:solidFill>
                    <a:srgbClr val="000000"/>
                  </a:solidFill>
                  <a:latin typeface="Calibri" panose="020F0502020204030204" pitchFamily="34" charset="0"/>
                  <a:cs typeface="Arial" charset="0"/>
                </a:rPr>
                <a:t>A</a:t>
              </a:r>
              <a:r>
                <a:rPr lang="tr-TR" altLang="tr-TR" sz="1200" b="1" dirty="0" err="1" smtClean="0">
                  <a:solidFill>
                    <a:srgbClr val="000000"/>
                  </a:solidFill>
                  <a:latin typeface="Calibri" panose="020F0502020204030204" pitchFamily="34" charset="0"/>
                  <a:cs typeface="Arial" charset="0"/>
                </a:rPr>
                <a:t>pproval</a:t>
              </a:r>
              <a:r>
                <a:rPr lang="tr-TR" altLang="tr-TR" sz="1200" b="1" dirty="0" smtClean="0">
                  <a:solidFill>
                    <a:srgbClr val="000000"/>
                  </a:solidFill>
                  <a:latin typeface="Calibri" panose="020F0502020204030204" pitchFamily="34" charset="0"/>
                  <a:cs typeface="Arial" charset="0"/>
                </a:rPr>
                <a:t> of </a:t>
              </a:r>
              <a:r>
                <a:rPr lang="tr-TR" altLang="tr-TR" sz="1200" b="1" dirty="0" err="1" smtClean="0">
                  <a:solidFill>
                    <a:srgbClr val="000000"/>
                  </a:solidFill>
                  <a:latin typeface="Calibri" panose="020F0502020204030204" pitchFamily="34" charset="0"/>
                  <a:cs typeface="Arial" charset="0"/>
                </a:rPr>
                <a:t>the</a:t>
              </a:r>
              <a:r>
                <a:rPr lang="tr-TR" altLang="tr-TR" sz="1200" b="1" dirty="0" smtClean="0">
                  <a:solidFill>
                    <a:srgbClr val="000000"/>
                  </a:solidFill>
                  <a:latin typeface="Calibri" panose="020F0502020204030204" pitchFamily="34" charset="0"/>
                  <a:cs typeface="Arial" charset="0"/>
                </a:rPr>
                <a:t> program </a:t>
              </a:r>
              <a:r>
                <a:rPr lang="tr-TR" altLang="tr-TR" sz="1200" b="1" dirty="0" err="1" smtClean="0">
                  <a:solidFill>
                    <a:srgbClr val="000000"/>
                  </a:solidFill>
                  <a:latin typeface="Calibri" panose="020F0502020204030204" pitchFamily="34" charset="0"/>
                  <a:cs typeface="Arial" charset="0"/>
                </a:rPr>
                <a:t>by</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the</a:t>
              </a:r>
              <a:r>
                <a:rPr lang="tr-TR" altLang="tr-TR" sz="1200" b="1" dirty="0" smtClean="0">
                  <a:solidFill>
                    <a:srgbClr val="000000"/>
                  </a:solidFill>
                  <a:latin typeface="Calibri" panose="020F0502020204030204" pitchFamily="34" charset="0"/>
                  <a:cs typeface="Arial" charset="0"/>
                </a:rPr>
                <a:t> top </a:t>
              </a:r>
              <a:r>
                <a:rPr lang="tr-TR" altLang="tr-TR" sz="1200" b="1" dirty="0" err="1" smtClean="0">
                  <a:solidFill>
                    <a:srgbClr val="000000"/>
                  </a:solidFill>
                  <a:latin typeface="Calibri" panose="020F0502020204030204" pitchFamily="34" charset="0"/>
                  <a:cs typeface="Arial" charset="0"/>
                </a:rPr>
                <a:t>management</a:t>
              </a:r>
              <a:endParaRPr lang="en-US" altLang="tr-TR" sz="1200" b="1" dirty="0">
                <a:solidFill>
                  <a:srgbClr val="000000"/>
                </a:solidFill>
                <a:latin typeface="Calibri" panose="020F0502020204030204" pitchFamily="34" charset="0"/>
                <a:cs typeface="Arial" charset="0"/>
              </a:endParaRPr>
            </a:p>
          </p:txBody>
        </p:sp>
        <p:grpSp>
          <p:nvGrpSpPr>
            <p:cNvPr id="75796" name="Group 20"/>
            <p:cNvGrpSpPr>
              <a:grpSpLocks/>
            </p:cNvGrpSpPr>
            <p:nvPr/>
          </p:nvGrpSpPr>
          <p:grpSpPr bwMode="auto">
            <a:xfrm>
              <a:off x="4532313" y="2847975"/>
              <a:ext cx="3697287" cy="833438"/>
              <a:chOff x="2736" y="1803"/>
              <a:chExt cx="2552" cy="576"/>
            </a:xfrm>
          </p:grpSpPr>
          <p:sp>
            <p:nvSpPr>
              <p:cNvPr id="75797" name="Rectangle 21"/>
              <p:cNvSpPr>
                <a:spLocks noChangeArrowheads="1"/>
              </p:cNvSpPr>
              <p:nvPr/>
            </p:nvSpPr>
            <p:spPr bwMode="gray">
              <a:xfrm>
                <a:off x="2736" y="1803"/>
                <a:ext cx="2552" cy="576"/>
              </a:xfrm>
              <a:prstGeom prst="rect">
                <a:avLst/>
              </a:prstGeom>
              <a:solidFill>
                <a:srgbClr val="FFFFFF"/>
              </a:solidFill>
              <a:ln w="9525">
                <a:solidFill>
                  <a:srgbClr val="FFFFFF"/>
                </a:solidFill>
                <a:miter lim="800000"/>
                <a:headEnd/>
                <a:tailEnd/>
              </a:ln>
              <a:effectLst>
                <a:outerShdw dist="35921" dir="2700000" algn="ctr" rotWithShape="0">
                  <a:schemeClr val="bg2"/>
                </a:outerShdw>
              </a:effectLst>
            </p:spPr>
            <p:txBody>
              <a:bodyPr wrap="none" anchor="ctr"/>
              <a:lstStyle/>
              <a:p>
                <a:endParaRPr lang="tr-TR">
                  <a:latin typeface="Calibri" panose="020F0502020204030204" pitchFamily="34" charset="0"/>
                </a:endParaRPr>
              </a:p>
            </p:txBody>
          </p:sp>
          <p:sp>
            <p:nvSpPr>
              <p:cNvPr id="75798" name="Rectangle 22"/>
              <p:cNvSpPr>
                <a:spLocks noChangeArrowheads="1"/>
              </p:cNvSpPr>
              <p:nvPr/>
            </p:nvSpPr>
            <p:spPr bwMode="gray">
              <a:xfrm>
                <a:off x="2743" y="1809"/>
                <a:ext cx="2536" cy="268"/>
              </a:xfrm>
              <a:prstGeom prst="rect">
                <a:avLst/>
              </a:prstGeom>
              <a:solidFill>
                <a:schemeClr val="accent2"/>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75799" name="Rectangle 23"/>
              <p:cNvSpPr>
                <a:spLocks noChangeArrowheads="1"/>
              </p:cNvSpPr>
              <p:nvPr/>
            </p:nvSpPr>
            <p:spPr bwMode="gray">
              <a:xfrm>
                <a:off x="2744" y="2059"/>
                <a:ext cx="2535" cy="314"/>
              </a:xfrm>
              <a:prstGeom prst="rect">
                <a:avLst/>
              </a:prstGeom>
              <a:gradFill rotWithShape="1">
                <a:gsLst>
                  <a:gs pos="0">
                    <a:schemeClr val="accent2">
                      <a:gamma/>
                      <a:tint val="61176"/>
                      <a:invGamma/>
                    </a:schemeClr>
                  </a:gs>
                  <a:gs pos="100000">
                    <a:schemeClr val="accent2"/>
                  </a:gs>
                </a:gsLst>
                <a:lin ang="2700000" scaled="1"/>
              </a:gra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sp>
          <p:nvSpPr>
            <p:cNvPr id="75800" name="Text Box 24"/>
            <p:cNvSpPr txBox="1">
              <a:spLocks noChangeArrowheads="1"/>
            </p:cNvSpPr>
            <p:nvPr/>
          </p:nvSpPr>
          <p:spPr bwMode="gray">
            <a:xfrm>
              <a:off x="4723243" y="3135888"/>
              <a:ext cx="3469806" cy="461665"/>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tr-TR" sz="1200" b="1" dirty="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Payments</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to</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ministries</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universities</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special</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budget</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adm</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social</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security</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inst</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etc</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debt</a:t>
              </a:r>
              <a:r>
                <a:rPr lang="tr-TR" altLang="tr-TR" sz="1200" b="1" dirty="0" smtClean="0">
                  <a:solidFill>
                    <a:srgbClr val="000000"/>
                  </a:solidFill>
                  <a:latin typeface="Calibri" panose="020F0502020204030204" pitchFamily="34" charset="0"/>
                  <a:cs typeface="Arial" charset="0"/>
                </a:rPr>
                <a:t> service</a:t>
              </a:r>
              <a:endParaRPr lang="en-US" altLang="tr-TR" sz="1200" b="1" dirty="0">
                <a:solidFill>
                  <a:srgbClr val="000000"/>
                </a:solidFill>
                <a:latin typeface="Calibri" panose="020F0502020204030204" pitchFamily="34" charset="0"/>
                <a:cs typeface="Arial" charset="0"/>
              </a:endParaRPr>
            </a:p>
          </p:txBody>
        </p:sp>
        <p:grpSp>
          <p:nvGrpSpPr>
            <p:cNvPr id="75801" name="Group 25"/>
            <p:cNvGrpSpPr>
              <a:grpSpLocks/>
            </p:cNvGrpSpPr>
            <p:nvPr/>
          </p:nvGrpSpPr>
          <p:grpSpPr bwMode="auto">
            <a:xfrm>
              <a:off x="4519613" y="3984625"/>
              <a:ext cx="3698875" cy="835025"/>
              <a:chOff x="2728" y="2640"/>
              <a:chExt cx="2552" cy="576"/>
            </a:xfrm>
          </p:grpSpPr>
          <p:sp>
            <p:nvSpPr>
              <p:cNvPr id="75802" name="Rectangle 26"/>
              <p:cNvSpPr>
                <a:spLocks noChangeArrowheads="1"/>
              </p:cNvSpPr>
              <p:nvPr/>
            </p:nvSpPr>
            <p:spPr bwMode="gray">
              <a:xfrm>
                <a:off x="2728" y="2640"/>
                <a:ext cx="2552" cy="576"/>
              </a:xfrm>
              <a:prstGeom prst="rect">
                <a:avLst/>
              </a:prstGeom>
              <a:solidFill>
                <a:srgbClr val="FFFFFF"/>
              </a:solidFill>
              <a:ln w="9525">
                <a:solidFill>
                  <a:srgbClr val="FFFFFF"/>
                </a:solidFill>
                <a:miter lim="800000"/>
                <a:headEnd/>
                <a:tailEnd/>
              </a:ln>
              <a:effectLst>
                <a:outerShdw dist="35921" dir="2700000" algn="ctr" rotWithShape="0">
                  <a:schemeClr val="bg2"/>
                </a:outerShdw>
              </a:effectLst>
            </p:spPr>
            <p:txBody>
              <a:bodyPr wrap="none" anchor="ctr"/>
              <a:lstStyle/>
              <a:p>
                <a:endParaRPr lang="tr-TR">
                  <a:latin typeface="Calibri" panose="020F0502020204030204" pitchFamily="34" charset="0"/>
                </a:endParaRPr>
              </a:p>
            </p:txBody>
          </p:sp>
          <p:sp>
            <p:nvSpPr>
              <p:cNvPr id="75803" name="Rectangle 27"/>
              <p:cNvSpPr>
                <a:spLocks noChangeArrowheads="1"/>
              </p:cNvSpPr>
              <p:nvPr/>
            </p:nvSpPr>
            <p:spPr bwMode="gray">
              <a:xfrm>
                <a:off x="2742" y="2646"/>
                <a:ext cx="2529" cy="262"/>
              </a:xfrm>
              <a:prstGeom prst="rect">
                <a:avLst/>
              </a:prstGeom>
              <a:solidFill>
                <a:schemeClr val="hlink"/>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75804" name="Rectangle 28"/>
              <p:cNvSpPr>
                <a:spLocks noChangeArrowheads="1"/>
              </p:cNvSpPr>
              <p:nvPr/>
            </p:nvSpPr>
            <p:spPr bwMode="gray">
              <a:xfrm>
                <a:off x="2736" y="2896"/>
                <a:ext cx="2535" cy="314"/>
              </a:xfrm>
              <a:prstGeom prst="rect">
                <a:avLst/>
              </a:prstGeom>
              <a:gradFill rotWithShape="1">
                <a:gsLst>
                  <a:gs pos="0">
                    <a:schemeClr val="hlink">
                      <a:gamma/>
                      <a:tint val="61176"/>
                      <a:invGamma/>
                    </a:schemeClr>
                  </a:gs>
                  <a:gs pos="100000">
                    <a:schemeClr val="hlink"/>
                  </a:gs>
                </a:gsLst>
                <a:lin ang="2700000" scaled="1"/>
              </a:gra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sp>
          <p:nvSpPr>
            <p:cNvPr id="75805" name="Text Box 29"/>
            <p:cNvSpPr txBox="1">
              <a:spLocks noChangeArrowheads="1"/>
            </p:cNvSpPr>
            <p:nvPr/>
          </p:nvSpPr>
          <p:spPr bwMode="gray">
            <a:xfrm>
              <a:off x="4867275" y="4419600"/>
              <a:ext cx="3003550" cy="276999"/>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tr-TR" sz="1200" b="1" dirty="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Coordination</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with</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debt</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office</a:t>
              </a:r>
              <a:endParaRPr lang="en-US" altLang="tr-TR" sz="1200" b="1" dirty="0">
                <a:solidFill>
                  <a:srgbClr val="000000"/>
                </a:solidFill>
                <a:latin typeface="Calibri" panose="020F0502020204030204" pitchFamily="34" charset="0"/>
                <a:cs typeface="Arial" charset="0"/>
              </a:endParaRPr>
            </a:p>
          </p:txBody>
        </p:sp>
        <p:sp>
          <p:nvSpPr>
            <p:cNvPr id="75806" name="Text Box 30"/>
            <p:cNvSpPr txBox="1">
              <a:spLocks noChangeArrowheads="1"/>
            </p:cNvSpPr>
            <p:nvPr/>
          </p:nvSpPr>
          <p:spPr bwMode="black">
            <a:xfrm>
              <a:off x="5273675" y="5192713"/>
              <a:ext cx="2219325" cy="427037"/>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a:spAutoFit/>
            </a:bodyPr>
            <a:lstStyle/>
            <a:p>
              <a:pPr>
                <a:spcBef>
                  <a:spcPct val="50000"/>
                </a:spcBef>
              </a:pPr>
              <a:r>
                <a:rPr lang="tr-TR" altLang="tr-TR" sz="2200" b="1" dirty="0" err="1" smtClean="0">
                  <a:solidFill>
                    <a:srgbClr val="FFFFFF"/>
                  </a:solidFill>
                  <a:latin typeface="Calibri" panose="020F0502020204030204" pitchFamily="34" charset="0"/>
                  <a:cs typeface="Arial" charset="0"/>
                </a:rPr>
                <a:t>Finalization</a:t>
              </a:r>
              <a:endParaRPr lang="en-US" altLang="tr-TR" sz="2200" b="1" dirty="0">
                <a:solidFill>
                  <a:srgbClr val="FFFFFF"/>
                </a:solidFill>
                <a:latin typeface="Calibri" panose="020F0502020204030204" pitchFamily="34" charset="0"/>
                <a:cs typeface="Arial" charset="0"/>
              </a:endParaRPr>
            </a:p>
          </p:txBody>
        </p:sp>
        <p:sp>
          <p:nvSpPr>
            <p:cNvPr id="75807" name="Text Box 31"/>
            <p:cNvSpPr txBox="1">
              <a:spLocks noChangeArrowheads="1"/>
            </p:cNvSpPr>
            <p:nvPr/>
          </p:nvSpPr>
          <p:spPr bwMode="black">
            <a:xfrm>
              <a:off x="5302250" y="2841625"/>
              <a:ext cx="2220913" cy="427038"/>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a:spAutoFit/>
            </a:bodyPr>
            <a:lstStyle/>
            <a:p>
              <a:pPr>
                <a:spcBef>
                  <a:spcPct val="50000"/>
                </a:spcBef>
              </a:pPr>
              <a:r>
                <a:rPr lang="tr-TR" altLang="tr-TR" sz="2200" b="1" dirty="0" smtClean="0">
                  <a:solidFill>
                    <a:srgbClr val="FFFFFF"/>
                  </a:solidFill>
                  <a:latin typeface="Calibri" panose="020F0502020204030204" pitchFamily="34" charset="0"/>
                  <a:cs typeface="Arial" charset="0"/>
                </a:rPr>
                <a:t>Cash </a:t>
              </a:r>
              <a:r>
                <a:rPr lang="tr-TR" altLang="tr-TR" sz="2200" b="1" dirty="0" err="1" smtClean="0">
                  <a:solidFill>
                    <a:srgbClr val="FFFFFF"/>
                  </a:solidFill>
                  <a:latin typeface="Calibri" panose="020F0502020204030204" pitchFamily="34" charset="0"/>
                  <a:cs typeface="Arial" charset="0"/>
                </a:rPr>
                <a:t>Outflows</a:t>
              </a:r>
              <a:endParaRPr lang="en-US" altLang="tr-TR" sz="2200" b="1" dirty="0">
                <a:solidFill>
                  <a:srgbClr val="FFFFFF"/>
                </a:solidFill>
                <a:latin typeface="Calibri" panose="020F0502020204030204" pitchFamily="34" charset="0"/>
                <a:cs typeface="Arial" charset="0"/>
              </a:endParaRPr>
            </a:p>
          </p:txBody>
        </p:sp>
        <p:sp>
          <p:nvSpPr>
            <p:cNvPr id="75808" name="Text Box 32"/>
            <p:cNvSpPr txBox="1">
              <a:spLocks noChangeArrowheads="1"/>
            </p:cNvSpPr>
            <p:nvPr/>
          </p:nvSpPr>
          <p:spPr bwMode="black">
            <a:xfrm>
              <a:off x="4532796" y="3963988"/>
              <a:ext cx="3443202" cy="430887"/>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wrap="square">
              <a:spAutoFit/>
            </a:bodyPr>
            <a:lstStyle/>
            <a:p>
              <a:pPr>
                <a:spcBef>
                  <a:spcPct val="50000"/>
                </a:spcBef>
              </a:pPr>
              <a:r>
                <a:rPr lang="tr-TR" altLang="tr-TR" sz="2200" b="1" dirty="0" err="1" smtClean="0">
                  <a:solidFill>
                    <a:srgbClr val="FFFFFF"/>
                  </a:solidFill>
                  <a:latin typeface="Calibri" panose="020F0502020204030204" pitchFamily="34" charset="0"/>
                  <a:cs typeface="Arial" charset="0"/>
                </a:rPr>
                <a:t>Borrowing</a:t>
              </a:r>
              <a:r>
                <a:rPr lang="tr-TR" altLang="tr-TR" sz="2200" b="1" dirty="0" smtClean="0">
                  <a:solidFill>
                    <a:srgbClr val="FFFFFF"/>
                  </a:solidFill>
                  <a:latin typeface="Calibri" panose="020F0502020204030204" pitchFamily="34" charset="0"/>
                  <a:cs typeface="Arial" charset="0"/>
                </a:rPr>
                <a:t> </a:t>
              </a:r>
              <a:r>
                <a:rPr lang="tr-TR" altLang="tr-TR" sz="2200" b="1" dirty="0" err="1" smtClean="0">
                  <a:solidFill>
                    <a:srgbClr val="FFFFFF"/>
                  </a:solidFill>
                  <a:latin typeface="Calibri" panose="020F0502020204030204" pitchFamily="34" charset="0"/>
                  <a:cs typeface="Arial" charset="0"/>
                </a:rPr>
                <a:t>Requirement</a:t>
              </a:r>
              <a:endParaRPr lang="en-US" altLang="tr-TR" sz="2200" b="1" dirty="0">
                <a:solidFill>
                  <a:srgbClr val="FFFFFF"/>
                </a:solidFill>
                <a:latin typeface="Calibri" panose="020F0502020204030204" pitchFamily="34" charset="0"/>
                <a:cs typeface="Arial" charset="0"/>
              </a:endParaRPr>
            </a:p>
          </p:txBody>
        </p:sp>
        <p:grpSp>
          <p:nvGrpSpPr>
            <p:cNvPr id="75809" name="Group 33"/>
            <p:cNvGrpSpPr>
              <a:grpSpLocks/>
            </p:cNvGrpSpPr>
            <p:nvPr/>
          </p:nvGrpSpPr>
          <p:grpSpPr bwMode="auto">
            <a:xfrm>
              <a:off x="4519613" y="1674813"/>
              <a:ext cx="3698875" cy="833437"/>
              <a:chOff x="2964" y="1168"/>
              <a:chExt cx="2330" cy="525"/>
            </a:xfrm>
          </p:grpSpPr>
          <p:sp>
            <p:nvSpPr>
              <p:cNvPr id="75810" name="Rectangle 34"/>
              <p:cNvSpPr>
                <a:spLocks noChangeArrowheads="1"/>
              </p:cNvSpPr>
              <p:nvPr/>
            </p:nvSpPr>
            <p:spPr bwMode="gray">
              <a:xfrm>
                <a:off x="2964" y="1168"/>
                <a:ext cx="2330" cy="525"/>
              </a:xfrm>
              <a:prstGeom prst="rect">
                <a:avLst/>
              </a:prstGeom>
              <a:solidFill>
                <a:srgbClr val="FFFFFF"/>
              </a:solidFill>
              <a:ln w="9525">
                <a:solidFill>
                  <a:srgbClr val="FFFFFF"/>
                </a:solidFill>
                <a:miter lim="800000"/>
                <a:headEnd/>
                <a:tailEnd/>
              </a:ln>
              <a:effectLst>
                <a:outerShdw dist="35921" dir="2700000" algn="ctr" rotWithShape="0">
                  <a:schemeClr val="bg2"/>
                </a:outerShdw>
              </a:effectLst>
            </p:spPr>
            <p:txBody>
              <a:bodyPr wrap="none" anchor="ctr"/>
              <a:lstStyle/>
              <a:p>
                <a:endParaRPr lang="tr-TR">
                  <a:latin typeface="Calibri" panose="020F0502020204030204" pitchFamily="34" charset="0"/>
                </a:endParaRPr>
              </a:p>
            </p:txBody>
          </p:sp>
          <p:sp>
            <p:nvSpPr>
              <p:cNvPr id="75811" name="Rectangle 35"/>
              <p:cNvSpPr>
                <a:spLocks noChangeArrowheads="1"/>
              </p:cNvSpPr>
              <p:nvPr/>
            </p:nvSpPr>
            <p:spPr bwMode="gray">
              <a:xfrm>
                <a:off x="2969" y="1173"/>
                <a:ext cx="2317" cy="239"/>
              </a:xfrm>
              <a:prstGeom prst="rect">
                <a:avLst/>
              </a:prstGeom>
              <a:solidFill>
                <a:schemeClr val="folHlink"/>
              </a:soli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sp>
            <p:nvSpPr>
              <p:cNvPr id="75812" name="Rectangle 36"/>
              <p:cNvSpPr>
                <a:spLocks noChangeArrowheads="1"/>
              </p:cNvSpPr>
              <p:nvPr/>
            </p:nvSpPr>
            <p:spPr bwMode="gray">
              <a:xfrm>
                <a:off x="2971" y="1401"/>
                <a:ext cx="2315" cy="287"/>
              </a:xfrm>
              <a:prstGeom prst="rect">
                <a:avLst/>
              </a:prstGeom>
              <a:gradFill rotWithShape="1">
                <a:gsLst>
                  <a:gs pos="0">
                    <a:schemeClr val="folHlink">
                      <a:gamma/>
                      <a:tint val="61176"/>
                      <a:invGamma/>
                    </a:schemeClr>
                  </a:gs>
                  <a:gs pos="100000">
                    <a:schemeClr val="folHlink"/>
                  </a:gs>
                </a:gsLst>
                <a:lin ang="2700000" scaled="1"/>
              </a:gradFill>
              <a:ln>
                <a:noFill/>
              </a:ln>
              <a:effectLst/>
              <a:extLst>
                <a:ext uri="{91240B29-F687-4F45-9708-019B960494DF}">
                  <a14:hiddenLine xmlns:a14="http://schemas.microsoft.com/office/drawing/2010/main" w="9525">
                    <a:solidFill>
                      <a:srgbClr val="FFFF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latin typeface="Calibri" panose="020F0502020204030204" pitchFamily="34" charset="0"/>
                </a:endParaRPr>
              </a:p>
            </p:txBody>
          </p:sp>
        </p:grpSp>
        <p:sp>
          <p:nvSpPr>
            <p:cNvPr id="75813" name="Text Box 37"/>
            <p:cNvSpPr txBox="1">
              <a:spLocks noChangeArrowheads="1"/>
            </p:cNvSpPr>
            <p:nvPr/>
          </p:nvSpPr>
          <p:spPr bwMode="gray">
            <a:xfrm>
              <a:off x="4867275" y="2106613"/>
              <a:ext cx="3003550" cy="461665"/>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tr-TR" sz="1200" b="1" dirty="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Tax</a:t>
              </a:r>
              <a:r>
                <a:rPr lang="tr-TR" altLang="tr-TR" sz="1200" b="1" dirty="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and</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non</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tax</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revenues</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one-off</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items</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e.g</a:t>
              </a:r>
              <a:r>
                <a:rPr lang="tr-TR" altLang="tr-TR" sz="1200" b="1" dirty="0" smtClean="0">
                  <a:solidFill>
                    <a:srgbClr val="000000"/>
                  </a:solidFill>
                  <a:latin typeface="Calibri" panose="020F0502020204030204" pitchFamily="34" charset="0"/>
                  <a:cs typeface="Arial" charset="0"/>
                </a:rPr>
                <a:t>. </a:t>
              </a:r>
              <a:r>
                <a:rPr lang="tr-TR" altLang="tr-TR" sz="1200" b="1" dirty="0" err="1" smtClean="0">
                  <a:solidFill>
                    <a:srgbClr val="000000"/>
                  </a:solidFill>
                  <a:latin typeface="Calibri" panose="020F0502020204030204" pitchFamily="34" charset="0"/>
                  <a:cs typeface="Arial" charset="0"/>
                </a:rPr>
                <a:t>privatization</a:t>
              </a:r>
              <a:endParaRPr lang="en-US" altLang="tr-TR" sz="1200" b="1" dirty="0">
                <a:solidFill>
                  <a:srgbClr val="000000"/>
                </a:solidFill>
                <a:latin typeface="Calibri" panose="020F0502020204030204" pitchFamily="34" charset="0"/>
                <a:cs typeface="Arial" charset="0"/>
              </a:endParaRPr>
            </a:p>
          </p:txBody>
        </p:sp>
        <p:sp>
          <p:nvSpPr>
            <p:cNvPr id="75814" name="Text Box 38"/>
            <p:cNvSpPr txBox="1">
              <a:spLocks noChangeArrowheads="1"/>
            </p:cNvSpPr>
            <p:nvPr/>
          </p:nvSpPr>
          <p:spPr bwMode="black">
            <a:xfrm>
              <a:off x="5302250" y="1649413"/>
              <a:ext cx="2220913" cy="427037"/>
            </a:xfrm>
            <a:prstGeom prst="rect">
              <a:avLst/>
            </a:prstGeom>
            <a:noFill/>
            <a:ln>
              <a:noFill/>
            </a:ln>
            <a:effectLst/>
            <a:extLst>
              <a:ext uri="{909E8E84-426E-40DD-AFC4-6F175D3DCCD1}">
                <a14:hiddenFill xmlns:a14="http://schemas.microsoft.com/office/drawing/2010/main">
                  <a:gradFill rotWithShape="1">
                    <a:gsLst>
                      <a:gs pos="0">
                        <a:schemeClr val="accent2"/>
                      </a:gs>
                      <a:gs pos="100000">
                        <a:schemeClr val="accent2">
                          <a:gamma/>
                          <a:tint val="73725"/>
                          <a:invGamma/>
                        </a:schemeClr>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000000">
                        <a:alpha val="50000"/>
                      </a:srgbClr>
                    </a:outerShdw>
                  </a:effectLst>
                </a14:hiddenEffects>
              </a:ext>
            </a:extLst>
          </p:spPr>
          <p:txBody>
            <a:bodyPr>
              <a:spAutoFit/>
            </a:bodyPr>
            <a:lstStyle/>
            <a:p>
              <a:pPr>
                <a:spcBef>
                  <a:spcPct val="50000"/>
                </a:spcBef>
              </a:pPr>
              <a:r>
                <a:rPr lang="tr-TR" altLang="tr-TR" sz="2200" b="1" dirty="0" smtClean="0">
                  <a:solidFill>
                    <a:srgbClr val="FFFFFF"/>
                  </a:solidFill>
                  <a:latin typeface="Calibri" panose="020F0502020204030204" pitchFamily="34" charset="0"/>
                  <a:cs typeface="Arial" charset="0"/>
                </a:rPr>
                <a:t>Cash </a:t>
              </a:r>
              <a:r>
                <a:rPr lang="tr-TR" altLang="tr-TR" sz="2200" b="1" dirty="0" err="1" smtClean="0">
                  <a:solidFill>
                    <a:srgbClr val="FFFFFF"/>
                  </a:solidFill>
                  <a:latin typeface="Calibri" panose="020F0502020204030204" pitchFamily="34" charset="0"/>
                  <a:cs typeface="Arial" charset="0"/>
                </a:rPr>
                <a:t>Inflows</a:t>
              </a:r>
              <a:endParaRPr lang="en-US" altLang="tr-TR" sz="2200" b="1" dirty="0">
                <a:solidFill>
                  <a:srgbClr val="FFFFFF"/>
                </a:solidFill>
                <a:latin typeface="Calibri" panose="020F0502020204030204" pitchFamily="34" charset="0"/>
                <a:cs typeface="Arial" charset="0"/>
              </a:endParaRPr>
            </a:p>
          </p:txBody>
        </p:sp>
      </p:grpSp>
      <p:sp>
        <p:nvSpPr>
          <p:cNvPr id="3" name="TextBox 2"/>
          <p:cNvSpPr txBox="1"/>
          <p:nvPr/>
        </p:nvSpPr>
        <p:spPr>
          <a:xfrm>
            <a:off x="4139952" y="1280229"/>
            <a:ext cx="5004048" cy="1277273"/>
          </a:xfrm>
          <a:prstGeom prst="rect">
            <a:avLst/>
          </a:prstGeom>
          <a:noFill/>
        </p:spPr>
        <p:txBody>
          <a:bodyPr wrap="square" rtlCol="0">
            <a:spAutoFit/>
          </a:bodyPr>
          <a:lstStyle/>
          <a:p>
            <a:pPr marL="171450" lvl="1" indent="-171450" algn="l">
              <a:buFont typeface="Arial" panose="020B0604020202020204" pitchFamily="34" charset="0"/>
              <a:buChar char="•"/>
            </a:pPr>
            <a:r>
              <a:rPr lang="tr-TR" sz="1100" dirty="0" err="1" smtClean="0">
                <a:latin typeface="Calibri" panose="020F0502020204030204" pitchFamily="34" charset="0"/>
              </a:rPr>
              <a:t>Forecasting</a:t>
            </a:r>
            <a:r>
              <a:rPr lang="tr-TR" sz="1100" dirty="0" smtClean="0">
                <a:latin typeface="Calibri" panose="020F0502020204030204" pitchFamily="34" charset="0"/>
              </a:rPr>
              <a:t> </a:t>
            </a:r>
            <a:r>
              <a:rPr lang="tr-TR" sz="1100" dirty="0" err="1" smtClean="0">
                <a:latin typeface="Calibri" panose="020F0502020204030204" pitchFamily="34" charset="0"/>
              </a:rPr>
              <a:t>tax</a:t>
            </a:r>
            <a:r>
              <a:rPr lang="tr-TR" sz="1100" dirty="0" smtClean="0">
                <a:latin typeface="Calibri" panose="020F0502020204030204" pitchFamily="34" charset="0"/>
              </a:rPr>
              <a:t> </a:t>
            </a:r>
            <a:r>
              <a:rPr lang="tr-TR" sz="1100" dirty="0" err="1" smtClean="0">
                <a:latin typeface="Calibri" panose="020F0502020204030204" pitchFamily="34" charset="0"/>
              </a:rPr>
              <a:t>and</a:t>
            </a:r>
            <a:r>
              <a:rPr lang="tr-TR" sz="1100" dirty="0" smtClean="0">
                <a:latin typeface="Calibri" panose="020F0502020204030204" pitchFamily="34" charset="0"/>
              </a:rPr>
              <a:t> </a:t>
            </a:r>
            <a:r>
              <a:rPr lang="tr-TR" sz="1100" dirty="0" err="1" smtClean="0">
                <a:latin typeface="Calibri" panose="020F0502020204030204" pitchFamily="34" charset="0"/>
              </a:rPr>
              <a:t>non-tax</a:t>
            </a:r>
            <a:r>
              <a:rPr lang="tr-TR" sz="1100" dirty="0" smtClean="0">
                <a:latin typeface="Calibri" panose="020F0502020204030204" pitchFamily="34" charset="0"/>
              </a:rPr>
              <a:t> </a:t>
            </a:r>
            <a:r>
              <a:rPr lang="tr-TR" sz="1100" dirty="0" err="1" smtClean="0">
                <a:latin typeface="Calibri" panose="020F0502020204030204" pitchFamily="34" charset="0"/>
              </a:rPr>
              <a:t>revenues</a:t>
            </a:r>
            <a:r>
              <a:rPr lang="tr-TR" sz="1100" dirty="0" smtClean="0">
                <a:latin typeface="Calibri" panose="020F0502020204030204" pitchFamily="34" charset="0"/>
              </a:rPr>
              <a:t> </a:t>
            </a:r>
            <a:r>
              <a:rPr lang="tr-TR" sz="1100" dirty="0" err="1" smtClean="0">
                <a:latin typeface="Calibri" panose="020F0502020204030204" pitchFamily="34" charset="0"/>
              </a:rPr>
              <a:t>via</a:t>
            </a:r>
            <a:r>
              <a:rPr lang="tr-TR" sz="1100" dirty="0" smtClean="0">
                <a:latin typeface="Calibri" panose="020F0502020204030204" pitchFamily="34" charset="0"/>
              </a:rPr>
              <a:t> time </a:t>
            </a:r>
            <a:r>
              <a:rPr lang="tr-TR" sz="1100" dirty="0" err="1" smtClean="0">
                <a:latin typeface="Calibri" panose="020F0502020204030204" pitchFamily="34" charset="0"/>
              </a:rPr>
              <a:t>series</a:t>
            </a:r>
            <a:r>
              <a:rPr lang="tr-TR" sz="1100" dirty="0" smtClean="0">
                <a:latin typeface="Calibri" panose="020F0502020204030204" pitchFamily="34" charset="0"/>
              </a:rPr>
              <a:t> </a:t>
            </a:r>
            <a:r>
              <a:rPr lang="tr-TR" sz="1100" dirty="0" err="1" smtClean="0">
                <a:latin typeface="Calibri" panose="020F0502020204030204" pitchFamily="34" charset="0"/>
              </a:rPr>
              <a:t>analysis</a:t>
            </a:r>
            <a:r>
              <a:rPr lang="tr-TR" sz="1100" dirty="0" smtClean="0">
                <a:latin typeface="Calibri" panose="020F0502020204030204" pitchFamily="34" charset="0"/>
              </a:rPr>
              <a:t> </a:t>
            </a:r>
            <a:r>
              <a:rPr lang="tr-TR" sz="1100" dirty="0" err="1" smtClean="0">
                <a:latin typeface="Calibri" panose="020F0502020204030204" pitchFamily="34" charset="0"/>
              </a:rPr>
              <a:t>and</a:t>
            </a:r>
            <a:r>
              <a:rPr lang="tr-TR" sz="1100" dirty="0" smtClean="0">
                <a:latin typeface="Calibri" panose="020F0502020204030204" pitchFamily="34" charset="0"/>
              </a:rPr>
              <a:t> </a:t>
            </a:r>
            <a:r>
              <a:rPr lang="tr-TR" sz="1100" dirty="0" err="1" smtClean="0">
                <a:latin typeface="Calibri" panose="020F0502020204030204" pitchFamily="34" charset="0"/>
              </a:rPr>
              <a:t>reflecting</a:t>
            </a:r>
            <a:r>
              <a:rPr lang="tr-TR" sz="1100" dirty="0" smtClean="0">
                <a:latin typeface="Calibri" panose="020F0502020204030204" pitchFamily="34" charset="0"/>
              </a:rPr>
              <a:t> </a:t>
            </a:r>
            <a:r>
              <a:rPr lang="en-US" sz="1100" dirty="0">
                <a:latin typeface="Calibri" panose="020F0502020204030204" pitchFamily="34" charset="0"/>
                <a:cs typeface="Calibri" pitchFamily="34" charset="0"/>
              </a:rPr>
              <a:t>changes in regulations, recent economic </a:t>
            </a:r>
            <a:r>
              <a:rPr lang="en-US" sz="1100" dirty="0" smtClean="0">
                <a:latin typeface="Calibri" panose="020F0502020204030204" pitchFamily="34" charset="0"/>
                <a:cs typeface="Calibri" pitchFamily="34" charset="0"/>
              </a:rPr>
              <a:t>developments</a:t>
            </a:r>
            <a:endParaRPr lang="tr-TR" sz="1100" dirty="0" smtClean="0">
              <a:latin typeface="Calibri" panose="020F0502020204030204" pitchFamily="34" charset="0"/>
              <a:cs typeface="Calibri" pitchFamily="34" charset="0"/>
            </a:endParaRPr>
          </a:p>
          <a:p>
            <a:pPr marL="0" lvl="1" algn="l"/>
            <a:endParaRPr lang="tr-TR" sz="1100" dirty="0" smtClean="0">
              <a:latin typeface="Calibri" panose="020F0502020204030204" pitchFamily="34" charset="0"/>
              <a:cs typeface="Calibri" pitchFamily="34" charset="0"/>
            </a:endParaRPr>
          </a:p>
          <a:p>
            <a:pPr marL="171450" lvl="1" indent="-171450" algn="l">
              <a:buFont typeface="Arial" panose="020B0604020202020204" pitchFamily="34" charset="0"/>
              <a:buChar char="•"/>
            </a:pPr>
            <a:r>
              <a:rPr lang="tr-TR" sz="1100" dirty="0" err="1" smtClean="0">
                <a:latin typeface="Calibri" panose="020F0502020204030204" pitchFamily="34" charset="0"/>
              </a:rPr>
              <a:t>Regular</a:t>
            </a:r>
            <a:r>
              <a:rPr lang="tr-TR" sz="1100" dirty="0" smtClean="0">
                <a:latin typeface="Calibri" panose="020F0502020204030204" pitchFamily="34" charset="0"/>
              </a:rPr>
              <a:t> c</a:t>
            </a:r>
            <a:r>
              <a:rPr lang="en-US" sz="1100" dirty="0" err="1" smtClean="0">
                <a:latin typeface="Calibri" panose="020F0502020204030204" pitchFamily="34" charset="0"/>
              </a:rPr>
              <a:t>oordination</a:t>
            </a:r>
            <a:r>
              <a:rPr lang="en-US" sz="1100" dirty="0" smtClean="0">
                <a:latin typeface="Calibri" panose="020F0502020204030204" pitchFamily="34" charset="0"/>
                <a:cs typeface="Calibri" pitchFamily="34" charset="0"/>
              </a:rPr>
              <a:t> </a:t>
            </a:r>
            <a:r>
              <a:rPr lang="en-US" sz="1100" dirty="0">
                <a:latin typeface="Calibri" panose="020F0502020204030204" pitchFamily="34" charset="0"/>
                <a:cs typeface="Calibri" pitchFamily="34" charset="0"/>
              </a:rPr>
              <a:t>with related </a:t>
            </a:r>
            <a:r>
              <a:rPr lang="en-US" sz="1100" dirty="0" smtClean="0">
                <a:latin typeface="Calibri" panose="020F0502020204030204" pitchFamily="34" charset="0"/>
                <a:cs typeface="Calibri" pitchFamily="34" charset="0"/>
              </a:rPr>
              <a:t>institutions</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Public</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Shareholder</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Executive</a:t>
            </a:r>
            <a:r>
              <a:rPr lang="tr-TR" sz="1100" dirty="0" smtClean="0">
                <a:latin typeface="Calibri" panose="020F0502020204030204" pitchFamily="34" charset="0"/>
                <a:cs typeface="Calibri" pitchFamily="34" charset="0"/>
              </a:rPr>
              <a:t>, CBRT,  </a:t>
            </a:r>
            <a:r>
              <a:rPr lang="tr-TR" sz="1100" dirty="0" err="1" smtClean="0">
                <a:latin typeface="Calibri" panose="020F0502020204030204" pitchFamily="34" charset="0"/>
                <a:cs typeface="Calibri" pitchFamily="34" charset="0"/>
              </a:rPr>
              <a:t>Privatization</a:t>
            </a:r>
            <a:r>
              <a:rPr lang="tr-TR" sz="1100" dirty="0" smtClean="0">
                <a:latin typeface="Calibri" panose="020F0502020204030204" pitchFamily="34" charset="0"/>
                <a:cs typeface="Calibri" pitchFamily="34" charset="0"/>
              </a:rPr>
              <a:t> Administration, </a:t>
            </a:r>
            <a:r>
              <a:rPr lang="tr-TR" sz="1100" dirty="0" err="1" smtClean="0">
                <a:latin typeface="Calibri" panose="020F0502020204030204" pitchFamily="34" charset="0"/>
                <a:cs typeface="Calibri" pitchFamily="34" charset="0"/>
              </a:rPr>
              <a:t>Deposit</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Insurance</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Fund</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Treasury</a:t>
            </a:r>
            <a:r>
              <a:rPr lang="tr-TR" sz="1100" dirty="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Offices</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etc</a:t>
            </a:r>
            <a:r>
              <a:rPr lang="tr-TR" sz="1100" dirty="0" smtClean="0">
                <a:latin typeface="Calibri" panose="020F0502020204030204" pitchFamily="34" charset="0"/>
                <a:cs typeface="Calibri" pitchFamily="34" charset="0"/>
              </a:rPr>
              <a:t>.)</a:t>
            </a:r>
          </a:p>
          <a:p>
            <a:pPr marL="171450" lvl="1" indent="-171450" algn="l">
              <a:buFont typeface="Arial" panose="020B0604020202020204" pitchFamily="34" charset="0"/>
              <a:buChar char="•"/>
            </a:pPr>
            <a:endParaRPr lang="tr-TR" sz="1100" dirty="0">
              <a:latin typeface="Calibri" panose="020F0502020204030204" pitchFamily="34" charset="0"/>
              <a:cs typeface="Calibri" pitchFamily="34" charset="0"/>
            </a:endParaRPr>
          </a:p>
          <a:p>
            <a:pPr marL="171450" indent="-171450" algn="l">
              <a:buFont typeface="Arial" panose="020B0604020202020204" pitchFamily="34" charset="0"/>
              <a:buChar char="•"/>
            </a:pPr>
            <a:endParaRPr lang="tr-TR" sz="1100" dirty="0">
              <a:latin typeface="Calibri" panose="020F0502020204030204" pitchFamily="34" charset="0"/>
            </a:endParaRPr>
          </a:p>
        </p:txBody>
      </p:sp>
      <p:sp>
        <p:nvSpPr>
          <p:cNvPr id="4" name="Rectangle 3"/>
          <p:cNvSpPr/>
          <p:nvPr/>
        </p:nvSpPr>
        <p:spPr>
          <a:xfrm>
            <a:off x="4139952" y="2416456"/>
            <a:ext cx="5004048" cy="1446550"/>
          </a:xfrm>
          <a:prstGeom prst="rect">
            <a:avLst/>
          </a:prstGeom>
        </p:spPr>
        <p:txBody>
          <a:bodyPr wrap="square">
            <a:spAutoFit/>
          </a:bodyPr>
          <a:lstStyle/>
          <a:p>
            <a:pPr marL="171450" indent="-171450" algn="just">
              <a:lnSpc>
                <a:spcPct val="80000"/>
              </a:lnSpc>
              <a:buFont typeface="Arial" panose="020B0604020202020204" pitchFamily="34" charset="0"/>
              <a:buChar char="•"/>
            </a:pPr>
            <a:r>
              <a:rPr lang="en-US" sz="1100" dirty="0">
                <a:latin typeface="Calibri" panose="020F0502020204030204" pitchFamily="34" charset="0"/>
                <a:cs typeface="Calibri" pitchFamily="34" charset="0"/>
              </a:rPr>
              <a:t>Forecasting non-interest expenditures by collecting  the current cash needs of the public institutions via internet portal </a:t>
            </a:r>
            <a:r>
              <a:rPr lang="tr-TR" sz="1100" dirty="0">
                <a:latin typeface="Calibri" panose="020F0502020204030204" pitchFamily="34" charset="0"/>
                <a:cs typeface="Calibri" pitchFamily="34" charset="0"/>
              </a:rPr>
              <a:t>(CRS) </a:t>
            </a:r>
            <a:r>
              <a:rPr lang="en-US" sz="1100" dirty="0">
                <a:latin typeface="Calibri" panose="020F0502020204030204" pitchFamily="34" charset="0"/>
                <a:cs typeface="Calibri" pitchFamily="34" charset="0"/>
              </a:rPr>
              <a:t>both </a:t>
            </a:r>
            <a:r>
              <a:rPr lang="tr-TR" sz="1100" dirty="0" smtClean="0">
                <a:latin typeface="Calibri" panose="020F0502020204030204" pitchFamily="34" charset="0"/>
                <a:cs typeface="Calibri" pitchFamily="34" charset="0"/>
              </a:rPr>
              <a:t>on a </a:t>
            </a:r>
            <a:r>
              <a:rPr lang="en-US" sz="1100" dirty="0" smtClean="0">
                <a:latin typeface="Calibri" panose="020F0502020204030204" pitchFamily="34" charset="0"/>
                <a:cs typeface="Calibri" pitchFamily="34" charset="0"/>
              </a:rPr>
              <a:t>monthly </a:t>
            </a:r>
            <a:r>
              <a:rPr lang="en-US" sz="1100" dirty="0">
                <a:latin typeface="Calibri" panose="020F0502020204030204" pitchFamily="34" charset="0"/>
                <a:cs typeface="Calibri" pitchFamily="34" charset="0"/>
              </a:rPr>
              <a:t>and </a:t>
            </a:r>
            <a:r>
              <a:rPr lang="en-US" sz="1100" dirty="0" smtClean="0">
                <a:latin typeface="Calibri" panose="020F0502020204030204" pitchFamily="34" charset="0"/>
                <a:cs typeface="Calibri" pitchFamily="34" charset="0"/>
              </a:rPr>
              <a:t>weekly</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basis</a:t>
            </a:r>
            <a:endParaRPr lang="tr-TR" sz="1100" dirty="0">
              <a:latin typeface="Calibri" panose="020F0502020204030204" pitchFamily="34" charset="0"/>
              <a:cs typeface="Calibri" pitchFamily="34" charset="0"/>
            </a:endParaRPr>
          </a:p>
          <a:p>
            <a:pPr marL="171450" indent="-171450" algn="just">
              <a:lnSpc>
                <a:spcPct val="80000"/>
              </a:lnSpc>
              <a:buFont typeface="Arial" panose="020B0604020202020204" pitchFamily="34" charset="0"/>
              <a:buChar char="•"/>
            </a:pPr>
            <a:endParaRPr lang="tr-TR" sz="1100" dirty="0">
              <a:latin typeface="Calibri" panose="020F0502020204030204" pitchFamily="34" charset="0"/>
              <a:cs typeface="Calibri" pitchFamily="34" charset="0"/>
            </a:endParaRPr>
          </a:p>
          <a:p>
            <a:pPr marL="171450" indent="-171450" algn="just">
              <a:lnSpc>
                <a:spcPct val="80000"/>
              </a:lnSpc>
              <a:buFont typeface="Arial" panose="020B0604020202020204" pitchFamily="34" charset="0"/>
              <a:buChar char="•"/>
            </a:pPr>
            <a:r>
              <a:rPr lang="en-US" sz="1100" dirty="0">
                <a:latin typeface="Calibri" panose="020F0502020204030204" pitchFamily="34" charset="0"/>
                <a:cs typeface="Calibri" pitchFamily="34" charset="0"/>
              </a:rPr>
              <a:t>Regular monthly meetings with the </a:t>
            </a:r>
            <a:r>
              <a:rPr lang="tr-TR" sz="1100" dirty="0" err="1" smtClean="0">
                <a:latin typeface="Calibri" panose="020F0502020204030204" pitchFamily="34" charset="0"/>
                <a:cs typeface="Calibri" pitchFamily="34" charset="0"/>
              </a:rPr>
              <a:t>major</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line</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agencies</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and</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MoF</a:t>
            </a:r>
            <a:r>
              <a:rPr lang="tr-TR" sz="1100" dirty="0" smtClean="0">
                <a:latin typeface="Calibri" panose="020F0502020204030204" pitchFamily="34" charset="0"/>
                <a:cs typeface="Calibri" pitchFamily="34" charset="0"/>
              </a:rPr>
              <a:t> (</a:t>
            </a:r>
            <a:r>
              <a:rPr lang="en-US" sz="1100" dirty="0" smtClean="0">
                <a:latin typeface="Calibri" panose="020F0502020204030204" pitchFamily="34" charset="0"/>
                <a:cs typeface="Calibri" pitchFamily="34" charset="0"/>
              </a:rPr>
              <a:t>budget </a:t>
            </a:r>
            <a:r>
              <a:rPr lang="en-US" sz="1100" dirty="0">
                <a:latin typeface="Calibri" panose="020F0502020204030204" pitchFamily="34" charset="0"/>
                <a:cs typeface="Calibri" pitchFamily="34" charset="0"/>
              </a:rPr>
              <a:t>appropriation </a:t>
            </a:r>
            <a:r>
              <a:rPr lang="en-US" sz="1100" dirty="0" smtClean="0">
                <a:latin typeface="Calibri" panose="020F0502020204030204" pitchFamily="34" charset="0"/>
                <a:cs typeface="Calibri" pitchFamily="34" charset="0"/>
              </a:rPr>
              <a:t>information</a:t>
            </a:r>
            <a:r>
              <a:rPr lang="tr-TR" sz="1100" dirty="0" smtClean="0">
                <a:latin typeface="Calibri" panose="020F0502020204030204" pitchFamily="34" charset="0"/>
                <a:cs typeface="Calibri" pitchFamily="34" charset="0"/>
              </a:rPr>
              <a:t>)</a:t>
            </a:r>
          </a:p>
          <a:p>
            <a:pPr marL="171450" indent="-171450" algn="just">
              <a:lnSpc>
                <a:spcPct val="80000"/>
              </a:lnSpc>
              <a:buFont typeface="Arial" panose="020B0604020202020204" pitchFamily="34" charset="0"/>
              <a:buChar char="•"/>
            </a:pPr>
            <a:endParaRPr lang="tr-TR" sz="1100" dirty="0">
              <a:latin typeface="Calibri" panose="020F0502020204030204" pitchFamily="34" charset="0"/>
              <a:cs typeface="Calibri" pitchFamily="34" charset="0"/>
            </a:endParaRPr>
          </a:p>
          <a:p>
            <a:pPr marL="171450" indent="-171450" algn="just">
              <a:lnSpc>
                <a:spcPct val="80000"/>
              </a:lnSpc>
              <a:buFont typeface="Arial" panose="020B0604020202020204" pitchFamily="34" charset="0"/>
              <a:buChar char="•"/>
            </a:pPr>
            <a:r>
              <a:rPr lang="tr-TR" sz="1100" dirty="0" err="1" smtClean="0">
                <a:latin typeface="Calibri" panose="020F0502020204030204" pitchFamily="34" charset="0"/>
                <a:cs typeface="Calibri" pitchFamily="34" charset="0"/>
              </a:rPr>
              <a:t>Previous</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spending</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performance</a:t>
            </a:r>
            <a:r>
              <a:rPr lang="tr-TR" sz="1100" dirty="0" smtClean="0">
                <a:latin typeface="Calibri" panose="020F0502020204030204" pitchFamily="34" charset="0"/>
                <a:cs typeface="Calibri" pitchFamily="34" charset="0"/>
              </a:rPr>
              <a:t> is </a:t>
            </a:r>
            <a:r>
              <a:rPr lang="tr-TR" sz="1100" dirty="0" err="1" smtClean="0">
                <a:latin typeface="Calibri" panose="020F0502020204030204" pitchFamily="34" charset="0"/>
                <a:cs typeface="Calibri" pitchFamily="34" charset="0"/>
              </a:rPr>
              <a:t>the</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major</a:t>
            </a:r>
            <a:r>
              <a:rPr lang="tr-TR" sz="1100" dirty="0" smtClean="0">
                <a:latin typeface="Calibri" panose="020F0502020204030204" pitchFamily="34" charset="0"/>
                <a:cs typeface="Calibri" pitchFamily="34" charset="0"/>
              </a:rPr>
              <a:t> determinant </a:t>
            </a:r>
            <a:r>
              <a:rPr lang="tr-TR" sz="1100" dirty="0" err="1" smtClean="0">
                <a:latin typeface="Calibri" panose="020F0502020204030204" pitchFamily="34" charset="0"/>
                <a:cs typeface="Calibri" pitchFamily="34" charset="0"/>
              </a:rPr>
              <a:t>for</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the</a:t>
            </a:r>
            <a:r>
              <a:rPr lang="tr-TR" sz="1100" dirty="0" smtClean="0">
                <a:latin typeface="Calibri" panose="020F0502020204030204" pitchFamily="34" charset="0"/>
                <a:cs typeface="Calibri" pitchFamily="34" charset="0"/>
              </a:rPr>
              <a:t> </a:t>
            </a:r>
            <a:r>
              <a:rPr lang="tr-TR" sz="1100" dirty="0" err="1" smtClean="0">
                <a:latin typeface="Calibri" panose="020F0502020204030204" pitchFamily="34" charset="0"/>
                <a:cs typeface="Calibri" pitchFamily="34" charset="0"/>
              </a:rPr>
              <a:t>allocations</a:t>
            </a:r>
            <a:r>
              <a:rPr lang="tr-TR" sz="1100" dirty="0" smtClean="0">
                <a:latin typeface="Calibri" panose="020F0502020204030204" pitchFamily="34" charset="0"/>
                <a:cs typeface="Calibri" pitchFamily="34" charset="0"/>
              </a:rPr>
              <a:t>  </a:t>
            </a:r>
          </a:p>
          <a:p>
            <a:pPr marL="171450" indent="-171450" algn="just">
              <a:lnSpc>
                <a:spcPct val="80000"/>
              </a:lnSpc>
              <a:buFont typeface="Arial" panose="020B0604020202020204" pitchFamily="34" charset="0"/>
              <a:buChar char="•"/>
            </a:pPr>
            <a:endParaRPr lang="tr-TR" sz="1100" dirty="0" smtClean="0">
              <a:latin typeface="Calibri" panose="020F0502020204030204" pitchFamily="34" charset="0"/>
              <a:cs typeface="Calibri" pitchFamily="34" charset="0"/>
            </a:endParaRPr>
          </a:p>
          <a:p>
            <a:pPr marL="171450" indent="-171450" algn="just">
              <a:lnSpc>
                <a:spcPct val="80000"/>
              </a:lnSpc>
              <a:buFont typeface="Arial" panose="020B0604020202020204" pitchFamily="34" charset="0"/>
              <a:buChar char="•"/>
            </a:pPr>
            <a:r>
              <a:rPr lang="en-US" sz="1100" dirty="0">
                <a:latin typeface="Calibri" panose="020F0502020204030204" pitchFamily="34" charset="0"/>
                <a:cs typeface="Calibri" pitchFamily="34" charset="0"/>
              </a:rPr>
              <a:t>Debt service projections are provided by Treasury’s back office.</a:t>
            </a:r>
          </a:p>
          <a:p>
            <a:pPr marL="171450" indent="-171450" algn="just">
              <a:lnSpc>
                <a:spcPct val="80000"/>
              </a:lnSpc>
              <a:buFont typeface="Arial" panose="020B0604020202020204" pitchFamily="34" charset="0"/>
              <a:buChar char="•"/>
            </a:pPr>
            <a:endParaRPr lang="tr-TR" sz="1100" b="1" dirty="0">
              <a:latin typeface="Calibri" panose="020F0502020204030204" pitchFamily="34" charset="0"/>
              <a:cs typeface="Calibri" pitchFamily="34" charset="0"/>
            </a:endParaRPr>
          </a:p>
        </p:txBody>
      </p:sp>
      <p:sp>
        <p:nvSpPr>
          <p:cNvPr id="42" name="TextBox 41"/>
          <p:cNvSpPr txBox="1"/>
          <p:nvPr/>
        </p:nvSpPr>
        <p:spPr>
          <a:xfrm>
            <a:off x="4138689" y="3910167"/>
            <a:ext cx="5004048" cy="904863"/>
          </a:xfrm>
          <a:prstGeom prst="rect">
            <a:avLst/>
          </a:prstGeom>
        </p:spPr>
        <p:txBody>
          <a:bodyPr wrap="square">
            <a:spAutoFit/>
          </a:bodyPr>
          <a:lstStyle>
            <a:defPPr>
              <a:defRPr lang="en-US"/>
            </a:defPPr>
            <a:lvl1pPr marL="171450" indent="-171450" algn="just">
              <a:lnSpc>
                <a:spcPct val="80000"/>
              </a:lnSpc>
              <a:buFont typeface="Arial" panose="020B0604020202020204" pitchFamily="34" charset="0"/>
              <a:buChar char="•"/>
              <a:defRPr sz="1100">
                <a:latin typeface="Calibri" panose="020F0502020204030204" pitchFamily="34" charset="0"/>
                <a:cs typeface="Calibri" pitchFamily="34" charset="0"/>
              </a:defRPr>
            </a:lvl1pPr>
          </a:lstStyle>
          <a:p>
            <a:r>
              <a:rPr lang="en-US" dirty="0"/>
              <a:t>Providing the expected non-borrowing financing amount and cash deficit information to the front office</a:t>
            </a:r>
            <a:r>
              <a:rPr lang="en-US" dirty="0" smtClean="0"/>
              <a:t>.</a:t>
            </a:r>
            <a:endParaRPr lang="tr-TR" dirty="0" smtClean="0"/>
          </a:p>
          <a:p>
            <a:endParaRPr lang="tr-TR" dirty="0"/>
          </a:p>
          <a:p>
            <a:r>
              <a:rPr lang="tr-TR" dirty="0" err="1"/>
              <a:t>D</a:t>
            </a:r>
            <a:r>
              <a:rPr lang="tr-TR" dirty="0" err="1" smtClean="0"/>
              <a:t>etermining</a:t>
            </a:r>
            <a:r>
              <a:rPr lang="tr-TR" dirty="0" smtClean="0"/>
              <a:t> </a:t>
            </a:r>
            <a:r>
              <a:rPr lang="tr-TR" dirty="0" err="1" smtClean="0"/>
              <a:t>the</a:t>
            </a:r>
            <a:r>
              <a:rPr lang="tr-TR" dirty="0" smtClean="0"/>
              <a:t> </a:t>
            </a:r>
            <a:r>
              <a:rPr lang="tr-TR" dirty="0" err="1" smtClean="0"/>
              <a:t>draft</a:t>
            </a:r>
            <a:r>
              <a:rPr lang="tr-TR" dirty="0" smtClean="0"/>
              <a:t> </a:t>
            </a:r>
            <a:r>
              <a:rPr lang="tr-TR" dirty="0" err="1" smtClean="0"/>
              <a:t>monthly</a:t>
            </a:r>
            <a:r>
              <a:rPr lang="tr-TR" dirty="0" smtClean="0"/>
              <a:t> </a:t>
            </a:r>
            <a:r>
              <a:rPr lang="tr-TR" dirty="0" err="1" smtClean="0"/>
              <a:t>cash</a:t>
            </a:r>
            <a:r>
              <a:rPr lang="tr-TR" dirty="0" smtClean="0"/>
              <a:t> program </a:t>
            </a:r>
            <a:r>
              <a:rPr lang="tr-TR" dirty="0" err="1" smtClean="0"/>
              <a:t>according</a:t>
            </a:r>
            <a:r>
              <a:rPr lang="tr-TR" dirty="0" smtClean="0"/>
              <a:t> </a:t>
            </a:r>
            <a:r>
              <a:rPr lang="tr-TR" dirty="0" err="1" smtClean="0"/>
              <a:t>to</a:t>
            </a:r>
            <a:r>
              <a:rPr lang="tr-TR" dirty="0" smtClean="0"/>
              <a:t> </a:t>
            </a:r>
            <a:r>
              <a:rPr lang="tr-TR" dirty="0" err="1" smtClean="0"/>
              <a:t>the</a:t>
            </a:r>
            <a:r>
              <a:rPr lang="tr-TR" dirty="0" smtClean="0"/>
              <a:t> </a:t>
            </a:r>
            <a:r>
              <a:rPr lang="tr-TR" dirty="0" err="1" smtClean="0"/>
              <a:t>borrowing</a:t>
            </a:r>
            <a:r>
              <a:rPr lang="tr-TR" dirty="0" smtClean="0"/>
              <a:t> </a:t>
            </a:r>
            <a:r>
              <a:rPr lang="tr-TR" dirty="0" err="1" smtClean="0"/>
              <a:t>projections</a:t>
            </a:r>
            <a:r>
              <a:rPr lang="tr-TR" dirty="0" smtClean="0"/>
              <a:t> of </a:t>
            </a:r>
            <a:r>
              <a:rPr lang="tr-TR" dirty="0" err="1" smtClean="0"/>
              <a:t>the</a:t>
            </a:r>
            <a:r>
              <a:rPr lang="tr-TR" dirty="0" smtClean="0"/>
              <a:t> </a:t>
            </a:r>
            <a:r>
              <a:rPr lang="tr-TR" dirty="0" err="1" smtClean="0"/>
              <a:t>front</a:t>
            </a:r>
            <a:r>
              <a:rPr lang="tr-TR" dirty="0" smtClean="0"/>
              <a:t> </a:t>
            </a:r>
            <a:r>
              <a:rPr lang="tr-TR" dirty="0" err="1" smtClean="0"/>
              <a:t>office</a:t>
            </a:r>
            <a:endParaRPr lang="tr-TR" dirty="0"/>
          </a:p>
          <a:p>
            <a:pPr marL="0" indent="0">
              <a:buNone/>
            </a:pPr>
            <a:endParaRPr lang="tr-TR" dirty="0"/>
          </a:p>
        </p:txBody>
      </p:sp>
      <p:sp>
        <p:nvSpPr>
          <p:cNvPr id="43" name="TextBox 42"/>
          <p:cNvSpPr txBox="1"/>
          <p:nvPr/>
        </p:nvSpPr>
        <p:spPr>
          <a:xfrm>
            <a:off x="4138689" y="5030064"/>
            <a:ext cx="5004048" cy="634020"/>
          </a:xfrm>
          <a:prstGeom prst="rect">
            <a:avLst/>
          </a:prstGeom>
        </p:spPr>
        <p:txBody>
          <a:bodyPr wrap="square">
            <a:spAutoFit/>
          </a:bodyPr>
          <a:lstStyle>
            <a:defPPr>
              <a:defRPr lang="en-US"/>
            </a:defPPr>
            <a:lvl1pPr marL="171450" indent="-171450" algn="just">
              <a:lnSpc>
                <a:spcPct val="80000"/>
              </a:lnSpc>
              <a:buFont typeface="Arial" panose="020B0604020202020204" pitchFamily="34" charset="0"/>
              <a:buChar char="•"/>
              <a:defRPr sz="1100">
                <a:latin typeface="Calibri" panose="020F0502020204030204" pitchFamily="34" charset="0"/>
                <a:cs typeface="Calibri" pitchFamily="34" charset="0"/>
              </a:defRPr>
            </a:lvl1pPr>
          </a:lstStyle>
          <a:p>
            <a:r>
              <a:rPr lang="tr-TR" dirty="0" err="1" smtClean="0"/>
              <a:t>Finalizing</a:t>
            </a:r>
            <a:r>
              <a:rPr lang="tr-TR" dirty="0" smtClean="0"/>
              <a:t> </a:t>
            </a:r>
            <a:r>
              <a:rPr lang="tr-TR" dirty="0" err="1" smtClean="0"/>
              <a:t>the</a:t>
            </a:r>
            <a:r>
              <a:rPr lang="tr-TR" dirty="0" smtClean="0"/>
              <a:t> </a:t>
            </a:r>
            <a:r>
              <a:rPr lang="tr-TR" dirty="0" err="1" smtClean="0"/>
              <a:t>draft</a:t>
            </a:r>
            <a:r>
              <a:rPr lang="tr-TR" dirty="0" smtClean="0"/>
              <a:t> </a:t>
            </a:r>
            <a:r>
              <a:rPr lang="tr-TR" dirty="0" err="1" smtClean="0"/>
              <a:t>monthly</a:t>
            </a:r>
            <a:r>
              <a:rPr lang="tr-TR" dirty="0" smtClean="0"/>
              <a:t> </a:t>
            </a:r>
            <a:r>
              <a:rPr lang="tr-TR" dirty="0" err="1"/>
              <a:t>cash</a:t>
            </a:r>
            <a:r>
              <a:rPr lang="tr-TR" dirty="0"/>
              <a:t> </a:t>
            </a:r>
            <a:r>
              <a:rPr lang="tr-TR" dirty="0" smtClean="0"/>
              <a:t>program </a:t>
            </a:r>
            <a:r>
              <a:rPr lang="tr-TR" dirty="0" err="1" smtClean="0"/>
              <a:t>via</a:t>
            </a:r>
            <a:r>
              <a:rPr lang="tr-TR" dirty="0" smtClean="0"/>
              <a:t> </a:t>
            </a:r>
            <a:r>
              <a:rPr lang="tr-TR" dirty="0" err="1" smtClean="0"/>
              <a:t>meeting</a:t>
            </a:r>
            <a:r>
              <a:rPr lang="tr-TR" dirty="0" smtClean="0"/>
              <a:t> </a:t>
            </a:r>
            <a:r>
              <a:rPr lang="tr-TR" dirty="0" err="1" smtClean="0"/>
              <a:t>with</a:t>
            </a:r>
            <a:r>
              <a:rPr lang="tr-TR" dirty="0" smtClean="0"/>
              <a:t> </a:t>
            </a:r>
            <a:r>
              <a:rPr lang="tr-TR" dirty="0" err="1" smtClean="0"/>
              <a:t>the</a:t>
            </a:r>
            <a:r>
              <a:rPr lang="tr-TR" dirty="0" smtClean="0"/>
              <a:t> DG</a:t>
            </a:r>
          </a:p>
          <a:p>
            <a:endParaRPr lang="tr-TR" dirty="0"/>
          </a:p>
          <a:p>
            <a:r>
              <a:rPr lang="tr-TR" dirty="0" err="1"/>
              <a:t>Finalizing</a:t>
            </a:r>
            <a:r>
              <a:rPr lang="tr-TR" dirty="0"/>
              <a:t> </a:t>
            </a:r>
            <a:r>
              <a:rPr lang="tr-TR" dirty="0" err="1"/>
              <a:t>the</a:t>
            </a:r>
            <a:r>
              <a:rPr lang="tr-TR" dirty="0"/>
              <a:t> </a:t>
            </a:r>
            <a:r>
              <a:rPr lang="tr-TR" dirty="0" err="1" smtClean="0"/>
              <a:t>monthly</a:t>
            </a:r>
            <a:r>
              <a:rPr lang="tr-TR" dirty="0" smtClean="0"/>
              <a:t> </a:t>
            </a:r>
            <a:r>
              <a:rPr lang="tr-TR" dirty="0" err="1"/>
              <a:t>cash</a:t>
            </a:r>
            <a:r>
              <a:rPr lang="tr-TR" dirty="0"/>
              <a:t> program </a:t>
            </a:r>
            <a:r>
              <a:rPr lang="tr-TR" dirty="0" err="1"/>
              <a:t>via</a:t>
            </a:r>
            <a:r>
              <a:rPr lang="tr-TR" dirty="0"/>
              <a:t> </a:t>
            </a:r>
            <a:r>
              <a:rPr lang="tr-TR" dirty="0" err="1"/>
              <a:t>meeting</a:t>
            </a:r>
            <a:r>
              <a:rPr lang="tr-TR" dirty="0"/>
              <a:t> </a:t>
            </a:r>
            <a:r>
              <a:rPr lang="tr-TR" dirty="0" err="1"/>
              <a:t>with</a:t>
            </a:r>
            <a:r>
              <a:rPr lang="tr-TR" dirty="0"/>
              <a:t> </a:t>
            </a:r>
            <a:r>
              <a:rPr lang="tr-TR" dirty="0" err="1"/>
              <a:t>the</a:t>
            </a:r>
            <a:r>
              <a:rPr lang="tr-TR" dirty="0"/>
              <a:t> </a:t>
            </a:r>
            <a:r>
              <a:rPr lang="tr-TR" dirty="0" err="1" smtClean="0"/>
              <a:t>Undersecretary</a:t>
            </a:r>
            <a:endParaRPr lang="tr-TR" dirty="0"/>
          </a:p>
          <a:p>
            <a:pPr marL="0" indent="0">
              <a:buNone/>
            </a:pPr>
            <a:endParaRPr lang="tr-TR" dirty="0"/>
          </a:p>
        </p:txBody>
      </p:sp>
      <p:cxnSp>
        <p:nvCxnSpPr>
          <p:cNvPr id="6" name="Straight Connector 5"/>
          <p:cNvCxnSpPr/>
          <p:nvPr/>
        </p:nvCxnSpPr>
        <p:spPr bwMode="auto">
          <a:xfrm>
            <a:off x="4283968" y="2312045"/>
            <a:ext cx="4680520" cy="0"/>
          </a:xfrm>
          <a:prstGeom prst="line">
            <a:avLst/>
          </a:prstGeom>
          <a:solidFill>
            <a:schemeClr val="accent1"/>
          </a:solidFill>
          <a:ln w="25400" cap="flat" cmpd="sng" algn="ctr">
            <a:solidFill>
              <a:srgbClr val="00B050"/>
            </a:solidFill>
            <a:prstDash val="sysDot"/>
            <a:round/>
            <a:headEnd type="none" w="med" len="med"/>
            <a:tailEnd type="none" w="med" len="med"/>
          </a:ln>
          <a:effectLst/>
        </p:spPr>
      </p:cxnSp>
      <p:cxnSp>
        <p:nvCxnSpPr>
          <p:cNvPr id="39" name="Straight Connector 38"/>
          <p:cNvCxnSpPr/>
          <p:nvPr/>
        </p:nvCxnSpPr>
        <p:spPr bwMode="auto">
          <a:xfrm>
            <a:off x="4301716" y="3737769"/>
            <a:ext cx="4680520" cy="0"/>
          </a:xfrm>
          <a:prstGeom prst="line">
            <a:avLst/>
          </a:prstGeom>
          <a:solidFill>
            <a:schemeClr val="accent1"/>
          </a:solidFill>
          <a:ln w="25400" cap="flat" cmpd="sng" algn="ctr">
            <a:solidFill>
              <a:schemeClr val="bg1">
                <a:lumMod val="50000"/>
              </a:schemeClr>
            </a:solidFill>
            <a:prstDash val="sysDot"/>
            <a:round/>
            <a:headEnd type="none" w="med" len="med"/>
            <a:tailEnd type="none" w="med" len="med"/>
          </a:ln>
          <a:effectLst/>
        </p:spPr>
      </p:cxnSp>
      <p:cxnSp>
        <p:nvCxnSpPr>
          <p:cNvPr id="40" name="Straight Connector 39"/>
          <p:cNvCxnSpPr/>
          <p:nvPr/>
        </p:nvCxnSpPr>
        <p:spPr bwMode="auto">
          <a:xfrm>
            <a:off x="4301716" y="4876459"/>
            <a:ext cx="4680520" cy="0"/>
          </a:xfrm>
          <a:prstGeom prst="line">
            <a:avLst/>
          </a:prstGeom>
          <a:solidFill>
            <a:schemeClr val="accent1"/>
          </a:solidFill>
          <a:ln w="25400" cap="flat" cmpd="sng" algn="ctr">
            <a:solidFill>
              <a:srgbClr val="92D050"/>
            </a:solidFill>
            <a:prstDash val="sysDot"/>
            <a:round/>
            <a:headEnd type="none" w="med" len="med"/>
            <a:tailEnd type="none" w="med" len="med"/>
          </a:ln>
          <a:effectLst/>
        </p:spPr>
      </p:cxnSp>
      <p:cxnSp>
        <p:nvCxnSpPr>
          <p:cNvPr id="41" name="Straight Connector 40"/>
          <p:cNvCxnSpPr/>
          <p:nvPr/>
        </p:nvCxnSpPr>
        <p:spPr bwMode="auto">
          <a:xfrm>
            <a:off x="4301716" y="5735584"/>
            <a:ext cx="4680520" cy="0"/>
          </a:xfrm>
          <a:prstGeom prst="line">
            <a:avLst/>
          </a:prstGeom>
          <a:solidFill>
            <a:schemeClr val="accent1"/>
          </a:solidFill>
          <a:ln w="25400" cap="flat" cmpd="sng" algn="ctr">
            <a:solidFill>
              <a:schemeClr val="accent1">
                <a:lumMod val="75000"/>
              </a:schemeClr>
            </a:solidFill>
            <a:prstDash val="sysDot"/>
            <a:round/>
            <a:headEnd type="none" w="med" len="med"/>
            <a:tailEnd type="none" w="med" len="med"/>
          </a:ln>
          <a:effectLst/>
        </p:spPr>
      </p:cxnSp>
    </p:spTree>
    <p:extLst>
      <p:ext uri="{BB962C8B-B14F-4D97-AF65-F5344CB8AC3E}">
        <p14:creationId xmlns:p14="http://schemas.microsoft.com/office/powerpoint/2010/main" val="1398997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873TGp_fall_light_ani">
  <a:themeElements>
    <a:clrScheme name="Custom 57">
      <a:dk1>
        <a:srgbClr val="000000"/>
      </a:dk1>
      <a:lt1>
        <a:srgbClr val="FFFFFF"/>
      </a:lt1>
      <a:dk2>
        <a:srgbClr val="1E598E"/>
      </a:dk2>
      <a:lt2>
        <a:srgbClr val="97BAC9"/>
      </a:lt2>
      <a:accent1>
        <a:srgbClr val="4C9ED0"/>
      </a:accent1>
      <a:accent2>
        <a:srgbClr val="A4B3BC"/>
      </a:accent2>
      <a:accent3>
        <a:srgbClr val="DCBD66"/>
      </a:accent3>
      <a:accent4>
        <a:srgbClr val="D57D7D"/>
      </a:accent4>
      <a:accent5>
        <a:srgbClr val="BA8FD5"/>
      </a:accent5>
      <a:accent6>
        <a:srgbClr val="9197CF"/>
      </a:accent6>
      <a:hlink>
        <a:srgbClr val="9AC832"/>
      </a:hlink>
      <a:folHlink>
        <a:srgbClr val="76B886"/>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307C6A"/>
        </a:dk2>
        <a:lt2>
          <a:srgbClr val="B3CC94"/>
        </a:lt2>
        <a:accent1>
          <a:srgbClr val="61BBA3"/>
        </a:accent1>
        <a:accent2>
          <a:srgbClr val="ADC07E"/>
        </a:accent2>
        <a:accent3>
          <a:srgbClr val="FFFFFF"/>
        </a:accent3>
        <a:accent4>
          <a:srgbClr val="000000"/>
        </a:accent4>
        <a:accent5>
          <a:srgbClr val="B7DACE"/>
        </a:accent5>
        <a:accent6>
          <a:srgbClr val="9CAE72"/>
        </a:accent6>
        <a:hlink>
          <a:srgbClr val="9AC832"/>
        </a:hlink>
        <a:folHlink>
          <a:srgbClr val="76B886"/>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D66B00"/>
        </a:dk2>
        <a:lt2>
          <a:srgbClr val="B9CF91"/>
        </a:lt2>
        <a:accent1>
          <a:srgbClr val="F1B305"/>
        </a:accent1>
        <a:accent2>
          <a:srgbClr val="9BBBA0"/>
        </a:accent2>
        <a:accent3>
          <a:srgbClr val="FFFFFF"/>
        </a:accent3>
        <a:accent4>
          <a:srgbClr val="000000"/>
        </a:accent4>
        <a:accent5>
          <a:srgbClr val="F7D6AA"/>
        </a:accent5>
        <a:accent6>
          <a:srgbClr val="8CA991"/>
        </a:accent6>
        <a:hlink>
          <a:srgbClr val="FE8206"/>
        </a:hlink>
        <a:folHlink>
          <a:srgbClr val="E07C7C"/>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1E598E"/>
        </a:dk2>
        <a:lt2>
          <a:srgbClr val="97BAC9"/>
        </a:lt2>
        <a:accent1>
          <a:srgbClr val="4C9ED0"/>
        </a:accent1>
        <a:accent2>
          <a:srgbClr val="A4B3BC"/>
        </a:accent2>
        <a:accent3>
          <a:srgbClr val="FFFFFF"/>
        </a:accent3>
        <a:accent4>
          <a:srgbClr val="000000"/>
        </a:accent4>
        <a:accent5>
          <a:srgbClr val="B2CCE4"/>
        </a:accent5>
        <a:accent6>
          <a:srgbClr val="94A2AA"/>
        </a:accent6>
        <a:hlink>
          <a:srgbClr val="9AC832"/>
        </a:hlink>
        <a:folHlink>
          <a:srgbClr val="76B8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3502</TotalTime>
  <Words>2016</Words>
  <Application>Microsoft Office PowerPoint</Application>
  <PresentationFormat>On-screen Show (4:3)</PresentationFormat>
  <Paragraphs>361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873TGp_fall_light_ani</vt:lpstr>
      <vt:lpstr> CASH MANAGEMENT  IN TURKEY</vt:lpstr>
      <vt:lpstr>Contents</vt:lpstr>
      <vt:lpstr>Cash Management IN general</vt:lpstr>
      <vt:lpstr>Public Financial Management Cycle</vt:lpstr>
      <vt:lpstr>Treasury Cash Flows</vt:lpstr>
      <vt:lpstr>Financing General Budget</vt:lpstr>
      <vt:lpstr>CASH PLANNING PROCESSES</vt:lpstr>
      <vt:lpstr>Annual Cash Planning</vt:lpstr>
      <vt:lpstr>Monthly Cash Planning-I</vt:lpstr>
      <vt:lpstr>Cash Request System-I</vt:lpstr>
      <vt:lpstr>Cash Request System-II</vt:lpstr>
      <vt:lpstr>Cash Request System-III</vt:lpstr>
      <vt:lpstr>Daily Cash Planning</vt:lpstr>
      <vt:lpstr>TREASURY SINGLE ACCOUNT AND MONITORING</vt:lpstr>
      <vt:lpstr>Evolution of Treasury Single Account</vt:lpstr>
      <vt:lpstr>Treasury Single Account-I</vt:lpstr>
      <vt:lpstr>Treasury Single Account-II</vt:lpstr>
      <vt:lpstr>Monitoring</vt:lpstr>
      <vt:lpstr>ManagIng CASH RESERVES </vt:lpstr>
      <vt:lpstr>Remuneration of Treasury Cash Reserves</vt:lpstr>
      <vt:lpstr>Short-Term Money Market Operations</vt:lpstr>
      <vt:lpstr>RELATIONSHIP with DEBT AND RISK MANAGEMENT</vt:lpstr>
      <vt:lpstr>Relationship with Risk Management-I</vt:lpstr>
      <vt:lpstr>Relationship with Risk Management-II</vt:lpstr>
      <vt:lpstr>Relationship with Risk Management-III</vt:lpstr>
      <vt:lpstr>Relationship with Debt Management-I</vt:lpstr>
      <vt:lpstr>Relationship with Debt Management-II</vt:lpstr>
      <vt:lpstr>Public treasurership system (PTS)</vt:lpstr>
      <vt:lpstr>Public Treasurership System</vt:lpstr>
      <vt:lpstr>Scope of PTS</vt:lpstr>
      <vt:lpstr>Public Financial Resources from PTS</vt:lpstr>
      <vt:lpstr>Distribution of Public Financial Resources on the Basis Institutions</vt:lpstr>
      <vt:lpstr>Thank You!</vt:lpstr>
      <vt:lpstr>ANNEX-Abbreviations</vt:lpstr>
    </vt:vector>
  </TitlesOfParts>
  <Company>Hazine Müsteşarlığı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ILYAS TUFAN</dc:creator>
  <cp:lastModifiedBy>Ion Chicu</cp:lastModifiedBy>
  <cp:revision>160</cp:revision>
  <dcterms:created xsi:type="dcterms:W3CDTF">2015-04-21T11:05:28Z</dcterms:created>
  <dcterms:modified xsi:type="dcterms:W3CDTF">2016-02-18T17:05:53Z</dcterms:modified>
</cp:coreProperties>
</file>