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9.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10.xml" ContentType="application/vnd.openxmlformats-officedocument.theme+xml"/>
  <Override PartName="/ppt/slideLayouts/slideLayout27.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3">
  <p:sldMasterIdLst>
    <p:sldMasterId id="2147485197" r:id="rId4"/>
    <p:sldMasterId id="2147485308" r:id="rId5"/>
    <p:sldMasterId id="2147485265" r:id="rId6"/>
    <p:sldMasterId id="2147485268" r:id="rId7"/>
    <p:sldMasterId id="2147485273" r:id="rId8"/>
    <p:sldMasterId id="2147485303" r:id="rId9"/>
    <p:sldMasterId id="2147485297" r:id="rId10"/>
    <p:sldMasterId id="2147485288" r:id="rId11"/>
    <p:sldMasterId id="2147485281" r:id="rId12"/>
    <p:sldMasterId id="2147485206" r:id="rId13"/>
    <p:sldMasterId id="2147485242" r:id="rId14"/>
  </p:sldMasterIdLst>
  <p:notesMasterIdLst>
    <p:notesMasterId r:id="rId32"/>
  </p:notesMasterIdLst>
  <p:handoutMasterIdLst>
    <p:handoutMasterId r:id="rId33"/>
  </p:handoutMasterIdLst>
  <p:sldIdLst>
    <p:sldId id="836" r:id="rId15"/>
    <p:sldId id="831" r:id="rId16"/>
    <p:sldId id="859" r:id="rId17"/>
    <p:sldId id="870" r:id="rId18"/>
    <p:sldId id="860" r:id="rId19"/>
    <p:sldId id="861" r:id="rId20"/>
    <p:sldId id="872" r:id="rId21"/>
    <p:sldId id="862" r:id="rId22"/>
    <p:sldId id="257" r:id="rId23"/>
    <p:sldId id="871" r:id="rId24"/>
    <p:sldId id="864" r:id="rId25"/>
    <p:sldId id="865" r:id="rId26"/>
    <p:sldId id="866" r:id="rId27"/>
    <p:sldId id="867" r:id="rId28"/>
    <p:sldId id="868" r:id="rId29"/>
    <p:sldId id="869" r:id="rId30"/>
    <p:sldId id="873" r:id="rId31"/>
  </p:sldIdLst>
  <p:sldSz cx="9144000" cy="6858000" type="screen4x3"/>
  <p:notesSz cx="6980238" cy="9144000"/>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Arial" charset="0"/>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Arial" charset="0"/>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Arial" charset="0"/>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Arial" charset="0"/>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Arial" charset="0"/>
      </a:defRPr>
    </a:lvl5pPr>
    <a:lvl6pPr marL="2286000" algn="l" defTabSz="914400" rtl="0" eaLnBrk="1" latinLnBrk="0" hangingPunct="1">
      <a:defRPr sz="1600" b="1" kern="1200">
        <a:solidFill>
          <a:schemeClr val="tx1"/>
        </a:solidFill>
        <a:latin typeface="Trebuchet MS" pitchFamily="34" charset="0"/>
        <a:ea typeface="MS PGothic" pitchFamily="34" charset="-128"/>
        <a:cs typeface="Arial" charset="0"/>
      </a:defRPr>
    </a:lvl6pPr>
    <a:lvl7pPr marL="2743200" algn="l" defTabSz="914400" rtl="0" eaLnBrk="1" latinLnBrk="0" hangingPunct="1">
      <a:defRPr sz="1600" b="1" kern="1200">
        <a:solidFill>
          <a:schemeClr val="tx1"/>
        </a:solidFill>
        <a:latin typeface="Trebuchet MS" pitchFamily="34" charset="0"/>
        <a:ea typeface="MS PGothic" pitchFamily="34" charset="-128"/>
        <a:cs typeface="Arial" charset="0"/>
      </a:defRPr>
    </a:lvl7pPr>
    <a:lvl8pPr marL="3200400" algn="l" defTabSz="914400" rtl="0" eaLnBrk="1" latinLnBrk="0" hangingPunct="1">
      <a:defRPr sz="1600" b="1" kern="1200">
        <a:solidFill>
          <a:schemeClr val="tx1"/>
        </a:solidFill>
        <a:latin typeface="Trebuchet MS" pitchFamily="34" charset="0"/>
        <a:ea typeface="MS PGothic" pitchFamily="34" charset="-128"/>
        <a:cs typeface="Arial" charset="0"/>
      </a:defRPr>
    </a:lvl8pPr>
    <a:lvl9pPr marL="3657600" algn="l" defTabSz="914400" rtl="0" eaLnBrk="1" latinLnBrk="0" hangingPunct="1">
      <a:defRPr sz="1600" b="1" kern="1200">
        <a:solidFill>
          <a:schemeClr val="tx1"/>
        </a:solidFill>
        <a:latin typeface="Trebuchet MS" pitchFamily="34" charset="0"/>
        <a:ea typeface="MS PGothic"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sé Ángel Villalobos" initials="JAV" lastIdx="5" clrIdx="0"/>
  <p:cmAuthor id="1" name="Fiona Elizabeth Stewart" initials="FES" lastIdx="1" clrIdx="1">
    <p:extLst>
      <p:ext uri="{19B8F6BF-5375-455C-9EA6-DF929625EA0E}">
        <p15:presenceInfo xmlns:p15="http://schemas.microsoft.com/office/powerpoint/2012/main" userId="S-1-5-21-88094858-919529-1617787245-431852" providerId="AD"/>
      </p:ext>
    </p:extLst>
  </p:cmAuthor>
  <p:cmAuthor id="2" name="Antonio Velandia-Rubiano" initials="AV" lastIdx="19" clrIdx="2">
    <p:extLst>
      <p:ext uri="{19B8F6BF-5375-455C-9EA6-DF929625EA0E}">
        <p15:presenceInfo xmlns:p15="http://schemas.microsoft.com/office/powerpoint/2012/main" userId="S-1-5-21-88094858-919529-1617787245-436165" providerId="AD"/>
      </p:ext>
    </p:extLst>
  </p:cmAuthor>
  <p:cmAuthor id="3" name="Mike Williams" initials="MW" lastIdx="14" clrIdx="3">
    <p:extLst>
      <p:ext uri="{19B8F6BF-5375-455C-9EA6-DF929625EA0E}">
        <p15:presenceInfo xmlns:p15="http://schemas.microsoft.com/office/powerpoint/2012/main" userId="Mike Williams" providerId="None"/>
      </p:ext>
    </p:extLst>
  </p:cmAuthor>
  <p:cmAuthor id="4" name="Coskun Cangoz" initials="CC" lastIdx="5" clrIdx="4">
    <p:extLst>
      <p:ext uri="{19B8F6BF-5375-455C-9EA6-DF929625EA0E}">
        <p15:presenceInfo xmlns:p15="http://schemas.microsoft.com/office/powerpoint/2012/main" userId="8dff90f717e41711" providerId="Windows Live"/>
      </p:ext>
    </p:extLst>
  </p:cmAuthor>
  <p:cmAuthor id="5" name="Leandro Puccini Secunho" initials="LPS" lastIdx="1" clrIdx="5">
    <p:extLst>
      <p:ext uri="{19B8F6BF-5375-455C-9EA6-DF929625EA0E}">
        <p15:presenceInfo xmlns:p15="http://schemas.microsoft.com/office/powerpoint/2012/main" userId="S::lpuccinisecunho@worldbank.org::54f11c45-ae12-4069-b375-7dc4755741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43" autoAdjust="0"/>
    <p:restoredTop sz="96374" autoAdjust="0"/>
  </p:normalViewPr>
  <p:slideViewPr>
    <p:cSldViewPr snapToGrid="0" snapToObjects="1">
      <p:cViewPr>
        <p:scale>
          <a:sx n="62" d="100"/>
          <a:sy n="62" d="100"/>
        </p:scale>
        <p:origin x="1088" y="8"/>
      </p:cViewPr>
      <p:guideLst>
        <p:guide orient="horz" pos="2160"/>
        <p:guide pos="2880"/>
      </p:guideLst>
    </p:cSldViewPr>
  </p:slideViewPr>
  <p:outlineViewPr>
    <p:cViewPr>
      <p:scale>
        <a:sx n="33" d="100"/>
        <a:sy n="33" d="100"/>
      </p:scale>
      <p:origin x="0" y="-12762"/>
    </p:cViewPr>
  </p:outlineViewPr>
  <p:notesTextViewPr>
    <p:cViewPr>
      <p:scale>
        <a:sx n="1" d="1"/>
        <a:sy n="1" d="1"/>
      </p:scale>
      <p:origin x="0" y="0"/>
    </p:cViewPr>
  </p:notesTextViewPr>
  <p:sorterViewPr>
    <p:cViewPr varScale="1">
      <p:scale>
        <a:sx n="1" d="1"/>
        <a:sy n="1" d="1"/>
      </p:scale>
      <p:origin x="0" y="-6624"/>
    </p:cViewPr>
  </p:sorterViewPr>
  <p:notesViewPr>
    <p:cSldViewPr snapToGrid="0" snapToObjects="1">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21" Type="http://schemas.openxmlformats.org/officeDocument/2006/relationships/slide" Target="slides/slide7.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5402" cy="457513"/>
          </a:xfrm>
          <a:prstGeom prst="rect">
            <a:avLst/>
          </a:prstGeom>
        </p:spPr>
        <p:txBody>
          <a:bodyPr vert="horz" lIns="89730" tIns="44865" rIns="89730" bIns="44865" rtlCol="0"/>
          <a:lstStyle>
            <a:lvl1pPr algn="l">
              <a:defRPr sz="1200">
                <a:latin typeface="Trebuchet MS" pitchFamily="34" charset="0"/>
                <a:ea typeface="+mn-ea"/>
                <a:cs typeface="Times New Roman" pitchFamily="18" charset="0"/>
              </a:defRPr>
            </a:lvl1pPr>
          </a:lstStyle>
          <a:p>
            <a:pPr>
              <a:defRPr/>
            </a:pPr>
            <a:endParaRPr lang="en-US" dirty="0"/>
          </a:p>
        </p:txBody>
      </p:sp>
      <p:sp>
        <p:nvSpPr>
          <p:cNvPr id="3" name="Date Placeholder 2"/>
          <p:cNvSpPr>
            <a:spLocks noGrp="1"/>
          </p:cNvSpPr>
          <p:nvPr>
            <p:ph type="dt" sz="quarter" idx="1"/>
          </p:nvPr>
        </p:nvSpPr>
        <p:spPr>
          <a:xfrm>
            <a:off x="3953257" y="1"/>
            <a:ext cx="3025402" cy="457513"/>
          </a:xfrm>
          <a:prstGeom prst="rect">
            <a:avLst/>
          </a:prstGeom>
        </p:spPr>
        <p:txBody>
          <a:bodyPr vert="horz" lIns="89730" tIns="44865" rIns="89730" bIns="44865" rtlCol="0"/>
          <a:lstStyle>
            <a:lvl1pPr algn="r">
              <a:defRPr sz="1200">
                <a:latin typeface="Trebuchet MS" pitchFamily="34" charset="0"/>
                <a:ea typeface="+mn-ea"/>
                <a:cs typeface="Times New Roman" pitchFamily="18" charset="0"/>
              </a:defRPr>
            </a:lvl1pPr>
          </a:lstStyle>
          <a:p>
            <a:pPr>
              <a:defRPr/>
            </a:pPr>
            <a:fld id="{942297D8-8F3F-48E4-B736-AE0A167DC53A}" type="datetimeFigureOut">
              <a:rPr lang="en-US"/>
              <a:pPr>
                <a:defRPr/>
              </a:pPr>
              <a:t>2/10/2021</a:t>
            </a:fld>
            <a:endParaRPr lang="en-US" dirty="0"/>
          </a:p>
        </p:txBody>
      </p:sp>
      <p:sp>
        <p:nvSpPr>
          <p:cNvPr id="4" name="Footer Placeholder 3"/>
          <p:cNvSpPr>
            <a:spLocks noGrp="1"/>
          </p:cNvSpPr>
          <p:nvPr>
            <p:ph type="ftr" sz="quarter" idx="2"/>
          </p:nvPr>
        </p:nvSpPr>
        <p:spPr>
          <a:xfrm>
            <a:off x="1" y="8684927"/>
            <a:ext cx="3025402" cy="457513"/>
          </a:xfrm>
          <a:prstGeom prst="rect">
            <a:avLst/>
          </a:prstGeom>
        </p:spPr>
        <p:txBody>
          <a:bodyPr vert="horz" lIns="89730" tIns="44865" rIns="89730" bIns="44865" rtlCol="0" anchor="b"/>
          <a:lstStyle>
            <a:lvl1pPr algn="l">
              <a:defRPr sz="1200">
                <a:latin typeface="Trebuchet MS" pitchFamily="34" charset="0"/>
                <a:ea typeface="+mn-ea"/>
                <a:cs typeface="Times New Roman" pitchFamily="18" charset="0"/>
              </a:defRPr>
            </a:lvl1pPr>
          </a:lstStyle>
          <a:p>
            <a:pPr>
              <a:defRPr/>
            </a:pPr>
            <a:endParaRPr lang="en-US" dirty="0"/>
          </a:p>
        </p:txBody>
      </p:sp>
      <p:sp>
        <p:nvSpPr>
          <p:cNvPr id="5" name="Slide Number Placeholder 4"/>
          <p:cNvSpPr>
            <a:spLocks noGrp="1"/>
          </p:cNvSpPr>
          <p:nvPr>
            <p:ph type="sldNum" sz="quarter" idx="3"/>
          </p:nvPr>
        </p:nvSpPr>
        <p:spPr>
          <a:xfrm>
            <a:off x="3953257" y="8684927"/>
            <a:ext cx="3025402" cy="457513"/>
          </a:xfrm>
          <a:prstGeom prst="rect">
            <a:avLst/>
          </a:prstGeom>
        </p:spPr>
        <p:txBody>
          <a:bodyPr vert="horz" lIns="89730" tIns="44865" rIns="89730" bIns="44865" rtlCol="0" anchor="b"/>
          <a:lstStyle>
            <a:lvl1pPr algn="r">
              <a:defRPr sz="1200">
                <a:latin typeface="Trebuchet MS" pitchFamily="34" charset="0"/>
                <a:ea typeface="+mn-ea"/>
                <a:cs typeface="Times New Roman" pitchFamily="18" charset="0"/>
              </a:defRPr>
            </a:lvl1pPr>
          </a:lstStyle>
          <a:p>
            <a:pPr>
              <a:defRPr/>
            </a:pPr>
            <a:fld id="{DDC6E9D3-8A7D-46D5-BB35-1E07FC27D3A2}" type="slidenum">
              <a:rPr lang="en-US"/>
              <a:pPr>
                <a:defRPr/>
              </a:pPr>
              <a:t>‹#›</a:t>
            </a:fld>
            <a:endParaRPr lang="en-US" dirty="0"/>
          </a:p>
        </p:txBody>
      </p:sp>
    </p:spTree>
    <p:extLst>
      <p:ext uri="{BB962C8B-B14F-4D97-AF65-F5344CB8AC3E}">
        <p14:creationId xmlns:p14="http://schemas.microsoft.com/office/powerpoint/2010/main" val="294515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5402" cy="457513"/>
          </a:xfrm>
          <a:prstGeom prst="rect">
            <a:avLst/>
          </a:prstGeom>
        </p:spPr>
        <p:txBody>
          <a:bodyPr vert="horz" lIns="89730" tIns="44865" rIns="89730" bIns="44865" rtlCol="0"/>
          <a:lstStyle>
            <a:lvl1pPr algn="l">
              <a:defRPr sz="1200">
                <a:latin typeface="Trebuchet MS" pitchFamily="34" charset="0"/>
                <a:ea typeface="+mn-ea"/>
                <a:cs typeface="Times New Roman" pitchFamily="18" charset="0"/>
              </a:defRPr>
            </a:lvl1pPr>
          </a:lstStyle>
          <a:p>
            <a:pPr>
              <a:defRPr/>
            </a:pPr>
            <a:endParaRPr lang="en-US" dirty="0"/>
          </a:p>
        </p:txBody>
      </p:sp>
      <p:sp>
        <p:nvSpPr>
          <p:cNvPr id="3" name="Date Placeholder 2"/>
          <p:cNvSpPr>
            <a:spLocks noGrp="1"/>
          </p:cNvSpPr>
          <p:nvPr>
            <p:ph type="dt" idx="1"/>
          </p:nvPr>
        </p:nvSpPr>
        <p:spPr>
          <a:xfrm>
            <a:off x="3953257" y="1"/>
            <a:ext cx="3025402" cy="457513"/>
          </a:xfrm>
          <a:prstGeom prst="rect">
            <a:avLst/>
          </a:prstGeom>
        </p:spPr>
        <p:txBody>
          <a:bodyPr vert="horz" lIns="89730" tIns="44865" rIns="89730" bIns="44865" rtlCol="0"/>
          <a:lstStyle>
            <a:lvl1pPr algn="r">
              <a:defRPr sz="1200">
                <a:latin typeface="Trebuchet MS" pitchFamily="34" charset="0"/>
                <a:ea typeface="+mn-ea"/>
                <a:cs typeface="Times New Roman" pitchFamily="18" charset="0"/>
              </a:defRPr>
            </a:lvl1pPr>
          </a:lstStyle>
          <a:p>
            <a:pPr>
              <a:defRPr/>
            </a:pPr>
            <a:fld id="{9CD156F9-8AD1-4B26-B19A-8C305D929799}" type="datetimeFigureOut">
              <a:rPr lang="en-US"/>
              <a:pPr>
                <a:defRPr/>
              </a:pPr>
              <a:t>2/10/2021</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89730" tIns="44865" rIns="89730" bIns="44865" rtlCol="0" anchor="ctr"/>
          <a:lstStyle/>
          <a:p>
            <a:pPr lvl="0"/>
            <a:endParaRPr lang="en-US" noProof="0" dirty="0"/>
          </a:p>
        </p:txBody>
      </p:sp>
      <p:sp>
        <p:nvSpPr>
          <p:cNvPr id="5" name="Notes Placeholder 4"/>
          <p:cNvSpPr>
            <a:spLocks noGrp="1"/>
          </p:cNvSpPr>
          <p:nvPr>
            <p:ph type="body" sz="quarter" idx="3"/>
          </p:nvPr>
        </p:nvSpPr>
        <p:spPr>
          <a:xfrm>
            <a:off x="698656" y="4344025"/>
            <a:ext cx="5582926" cy="4114488"/>
          </a:xfrm>
          <a:prstGeom prst="rect">
            <a:avLst/>
          </a:prstGeom>
        </p:spPr>
        <p:txBody>
          <a:bodyPr vert="horz" lIns="89730" tIns="44865" rIns="89730" bIns="4486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4927"/>
            <a:ext cx="3025402" cy="457513"/>
          </a:xfrm>
          <a:prstGeom prst="rect">
            <a:avLst/>
          </a:prstGeom>
        </p:spPr>
        <p:txBody>
          <a:bodyPr vert="horz" lIns="89730" tIns="44865" rIns="89730" bIns="44865" rtlCol="0" anchor="b"/>
          <a:lstStyle>
            <a:lvl1pPr algn="l">
              <a:defRPr sz="1200">
                <a:latin typeface="Trebuchet MS" pitchFamily="34" charset="0"/>
                <a:ea typeface="+mn-ea"/>
                <a:cs typeface="Times New Roman" pitchFamily="18" charset="0"/>
              </a:defRPr>
            </a:lvl1pPr>
          </a:lstStyle>
          <a:p>
            <a:pPr>
              <a:defRPr/>
            </a:pPr>
            <a:endParaRPr lang="en-US" dirty="0"/>
          </a:p>
        </p:txBody>
      </p:sp>
      <p:sp>
        <p:nvSpPr>
          <p:cNvPr id="7" name="Slide Number Placeholder 6"/>
          <p:cNvSpPr>
            <a:spLocks noGrp="1"/>
          </p:cNvSpPr>
          <p:nvPr>
            <p:ph type="sldNum" sz="quarter" idx="5"/>
          </p:nvPr>
        </p:nvSpPr>
        <p:spPr>
          <a:xfrm>
            <a:off x="3953257" y="8684927"/>
            <a:ext cx="3025402" cy="457513"/>
          </a:xfrm>
          <a:prstGeom prst="rect">
            <a:avLst/>
          </a:prstGeom>
        </p:spPr>
        <p:txBody>
          <a:bodyPr vert="horz" lIns="89730" tIns="44865" rIns="89730" bIns="44865" rtlCol="0" anchor="b"/>
          <a:lstStyle>
            <a:lvl1pPr algn="r">
              <a:defRPr sz="1200">
                <a:latin typeface="Trebuchet MS" pitchFamily="34" charset="0"/>
                <a:ea typeface="+mn-ea"/>
                <a:cs typeface="Times New Roman" pitchFamily="18" charset="0"/>
              </a:defRPr>
            </a:lvl1pPr>
          </a:lstStyle>
          <a:p>
            <a:pPr>
              <a:defRPr/>
            </a:pPr>
            <a:fld id="{422CE3A4-8350-4656-A438-6084D690B0DF}" type="slidenum">
              <a:rPr lang="en-US"/>
              <a:pPr>
                <a:defRPr/>
              </a:pPr>
              <a:t>‹#›</a:t>
            </a:fld>
            <a:endParaRPr lang="en-US" dirty="0"/>
          </a:p>
        </p:txBody>
      </p:sp>
    </p:spTree>
    <p:extLst>
      <p:ext uri="{BB962C8B-B14F-4D97-AF65-F5344CB8AC3E}">
        <p14:creationId xmlns:p14="http://schemas.microsoft.com/office/powerpoint/2010/main" val="30093588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2CE3A4-8350-4656-A438-6084D690B0DF}" type="slidenum">
              <a:rPr lang="en-US" smtClean="0"/>
              <a:pPr>
                <a:defRPr/>
              </a:pPr>
              <a:t>0</a:t>
            </a:fld>
            <a:endParaRPr lang="en-US"/>
          </a:p>
        </p:txBody>
      </p:sp>
    </p:spTree>
    <p:extLst>
      <p:ext uri="{BB962C8B-B14F-4D97-AF65-F5344CB8AC3E}">
        <p14:creationId xmlns:p14="http://schemas.microsoft.com/office/powerpoint/2010/main" val="1964731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22CE3A4-8350-4656-A438-6084D690B0DF}" type="slidenum">
              <a:rPr lang="en-US" smtClean="0"/>
              <a:pPr>
                <a:defRPr/>
              </a:pPr>
              <a:t>9</a:t>
            </a:fld>
            <a:endParaRPr lang="en-US"/>
          </a:p>
        </p:txBody>
      </p:sp>
    </p:spTree>
    <p:extLst>
      <p:ext uri="{BB962C8B-B14F-4D97-AF65-F5344CB8AC3E}">
        <p14:creationId xmlns:p14="http://schemas.microsoft.com/office/powerpoint/2010/main" val="671366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0.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0.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0.xml"/><Relationship Id="rId4"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4"/>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0"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pic>
        <p:nvPicPr>
          <p:cNvPr id="63" name="Picture 6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250" y="4687888"/>
            <a:ext cx="48831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Rectangle 63"/>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418667" y="4927600"/>
            <a:ext cx="3065762" cy="99570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65" name="Rectangle 1028"/>
          <p:cNvSpPr>
            <a:spLocks noGrp="1" noChangeArrowheads="1"/>
          </p:cNvSpPr>
          <p:nvPr>
            <p:ph type="dt" sz="half" idx="15"/>
          </p:nvPr>
        </p:nvSpPr>
        <p:spPr>
          <a:xfrm>
            <a:off x="5932488" y="5975350"/>
            <a:ext cx="2552700" cy="306388"/>
          </a:xfrm>
        </p:spPr>
        <p:txBody>
          <a:bodyPr rIns="0"/>
          <a:lstStyle>
            <a:lvl1pPr algn="r">
              <a:defRPr b="0" i="0">
                <a:solidFill>
                  <a:schemeClr val="tx1"/>
                </a:solidFill>
                <a:latin typeface="Arial"/>
                <a:cs typeface="Arial"/>
              </a:defRPr>
            </a:lvl1pPr>
          </a:lstStyle>
          <a:p>
            <a:pPr>
              <a:defRPr/>
            </a:pPr>
            <a:endParaRPr lang="en-US" dirty="0"/>
          </a:p>
        </p:txBody>
      </p:sp>
    </p:spTree>
    <p:extLst>
      <p:ext uri="{BB962C8B-B14F-4D97-AF65-F5344CB8AC3E}">
        <p14:creationId xmlns:p14="http://schemas.microsoft.com/office/powerpoint/2010/main" val="303117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997858"/>
            <a:ext cx="3010890" cy="4924960"/>
          </a:xfrm>
        </p:spPr>
        <p:txBody>
          <a:bodyPr anchor="ctr"/>
          <a:lstStyle>
            <a:lvl1pPr algn="l">
              <a:defRPr sz="2400" b="0" i="0" cap="all" baseline="0">
                <a:solidFill>
                  <a:srgbClr val="021F43"/>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3CCA9FB7-B063-4313-9843-3205C67A7708}"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438455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6FD9B8FF-5F56-44EB-BE40-C5EF20DD3132}"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3524290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Rectangle 6"/>
          <p:cNvSpPr>
            <a:spLocks noGrp="1" noChangeArrowheads="1"/>
          </p:cNvSpPr>
          <p:nvPr>
            <p:ph type="sldNum" sz="quarter" idx="15"/>
          </p:nvPr>
        </p:nvSpPr>
        <p:spPr>
          <a:ln/>
        </p:spPr>
        <p:txBody>
          <a:bodyPr/>
          <a:lstStyle>
            <a:lvl1pPr>
              <a:defRPr/>
            </a:lvl1pPr>
          </a:lstStyle>
          <a:p>
            <a:pPr>
              <a:defRPr/>
            </a:pPr>
            <a:fld id="{2CD5351B-7CB4-4B1E-8DE1-EAEFA894B8D8}" type="slidenum">
              <a:rPr lang="en-US"/>
              <a:pPr>
                <a:defRPr/>
              </a:pPr>
              <a:t>‹#›</a:t>
            </a:fld>
            <a:endParaRPr lang="en-US" dirty="0"/>
          </a:p>
        </p:txBody>
      </p:sp>
      <p:sp>
        <p:nvSpPr>
          <p:cNvPr id="8" name="Footer Placeholder 2"/>
          <p:cNvSpPr>
            <a:spLocks noGrp="1"/>
          </p:cNvSpPr>
          <p:nvPr>
            <p:ph type="ftr" sz="quarter" idx="16"/>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1912313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Rectangle 6"/>
          <p:cNvSpPr>
            <a:spLocks noGrp="1" noChangeArrowheads="1"/>
          </p:cNvSpPr>
          <p:nvPr>
            <p:ph type="sldNum" sz="quarter" idx="15"/>
          </p:nvPr>
        </p:nvSpPr>
        <p:spPr>
          <a:ln/>
        </p:spPr>
        <p:txBody>
          <a:bodyPr/>
          <a:lstStyle>
            <a:lvl1pPr>
              <a:defRPr/>
            </a:lvl1pPr>
          </a:lstStyle>
          <a:p>
            <a:pPr>
              <a:defRPr/>
            </a:pPr>
            <a:fld id="{6B7E6783-46CC-4A66-9C3B-EF2D37CE245A}" type="slidenum">
              <a:rPr lang="en-US"/>
              <a:pPr>
                <a:defRPr/>
              </a:pPr>
              <a:t>‹#›</a:t>
            </a:fld>
            <a:endParaRPr lang="en-US" dirty="0"/>
          </a:p>
        </p:txBody>
      </p:sp>
      <p:sp>
        <p:nvSpPr>
          <p:cNvPr id="10" name="Footer Placeholder 2"/>
          <p:cNvSpPr>
            <a:spLocks noGrp="1"/>
          </p:cNvSpPr>
          <p:nvPr>
            <p:ph type="ftr" sz="quarter" idx="16"/>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993278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987E52A9-D974-4097-A9D3-E091D0DF67CF}"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1639133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Rectangle 6"/>
          <p:cNvSpPr>
            <a:spLocks noGrp="1" noChangeArrowheads="1"/>
          </p:cNvSpPr>
          <p:nvPr>
            <p:ph type="sldNum" sz="quarter" idx="10"/>
          </p:nvPr>
        </p:nvSpPr>
        <p:spPr>
          <a:ln/>
        </p:spPr>
        <p:txBody>
          <a:bodyPr/>
          <a:lstStyle>
            <a:lvl1pPr>
              <a:defRPr/>
            </a:lvl1pPr>
          </a:lstStyle>
          <a:p>
            <a:pPr>
              <a:defRPr/>
            </a:pPr>
            <a:fld id="{E8E036B7-B39A-4E6F-9AB7-E2A7F552FB3E}"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626216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78"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2"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3"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4"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5"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6"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9"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0"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1"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5"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6"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0"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5"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6"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7"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8"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9"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3"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0"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2"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dirty="0"/>
              <a:t>Click icon to add clip art</a:t>
            </a:r>
          </a:p>
        </p:txBody>
      </p:sp>
      <p:sp>
        <p:nvSpPr>
          <p:cNvPr id="324" name="Title 323"/>
          <p:cNvSpPr>
            <a:spLocks noGrp="1"/>
          </p:cNvSpPr>
          <p:nvPr>
            <p:ph type="title"/>
          </p:nvPr>
        </p:nvSpPr>
        <p:spPr>
          <a:xfrm>
            <a:off x="343401" y="301625"/>
            <a:ext cx="8439652" cy="668193"/>
          </a:xfrm>
        </p:spPr>
        <p:txBody>
          <a:bodyPr/>
          <a:lstStyle>
            <a:lvl1pPr>
              <a:defRPr b="0" i="0">
                <a:solidFill>
                  <a:srgbClr val="021F43"/>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dirty="0"/>
              <a:t>Drag picture to placeholder or click icon to add</a:t>
            </a:r>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dirty="0"/>
              <a:t>Click icon to add clip art</a:t>
            </a:r>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dirty="0"/>
              <a:t>Drag picture to placeholder or click icon to add</a:t>
            </a:r>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dirty="0"/>
              <a:t>Drag picture to placeholder or click icon to add</a:t>
            </a:r>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dirty="0"/>
              <a:t>Drag picture to placeholder or click icon to add</a:t>
            </a:r>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dirty="0"/>
              <a:t>Drag picture to placeholder or click icon to add</a:t>
            </a:r>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dirty="0"/>
              <a:t>Drag picture to placeholder or click icon to add</a:t>
            </a:r>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6"/>
          <p:cNvSpPr>
            <a:spLocks noGrp="1"/>
          </p:cNvSpPr>
          <p:nvPr>
            <p:ph type="ftr" sz="quarter" idx="119"/>
          </p:nvPr>
        </p:nvSpPr>
        <p:spPr/>
        <p:txBody>
          <a:bodyPr/>
          <a:lstStyle>
            <a:lvl1pPr>
              <a:defRPr/>
            </a:lvl1pPr>
          </a:lstStyle>
          <a:p>
            <a:pPr>
              <a:defRPr/>
            </a:pPr>
            <a:r>
              <a:rPr lang="en-US" dirty="0"/>
              <a:t>Presentation Title</a:t>
            </a:r>
          </a:p>
        </p:txBody>
      </p:sp>
      <p:sp>
        <p:nvSpPr>
          <p:cNvPr id="132" name="Slide Number Placeholder 7"/>
          <p:cNvSpPr>
            <a:spLocks noGrp="1"/>
          </p:cNvSpPr>
          <p:nvPr>
            <p:ph type="sldNum" sz="quarter" idx="120"/>
          </p:nvPr>
        </p:nvSpPr>
        <p:spPr/>
        <p:txBody>
          <a:bodyPr/>
          <a:lstStyle>
            <a:lvl1pPr>
              <a:defRPr/>
            </a:lvl1pPr>
          </a:lstStyle>
          <a:p>
            <a:pPr>
              <a:defRPr/>
            </a:pPr>
            <a:fld id="{7BD59073-AD25-4688-BA5E-C4B1D34F7618}" type="slidenum">
              <a:rPr lang="en-US"/>
              <a:pPr>
                <a:defRPr/>
              </a:pPr>
              <a:t>‹#›</a:t>
            </a:fld>
            <a:endParaRPr lang="en-US" dirty="0"/>
          </a:p>
        </p:txBody>
      </p:sp>
    </p:spTree>
    <p:extLst>
      <p:ext uri="{BB962C8B-B14F-4D97-AF65-F5344CB8AC3E}">
        <p14:creationId xmlns:p14="http://schemas.microsoft.com/office/powerpoint/2010/main" val="4279990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dirty="0"/>
              <a:t>Drag picture to placeholder or click icon to add</a:t>
            </a:r>
          </a:p>
        </p:txBody>
      </p:sp>
      <p:sp>
        <p:nvSpPr>
          <p:cNvPr id="6" name="Title 1"/>
          <p:cNvSpPr>
            <a:spLocks noGrp="1"/>
          </p:cNvSpPr>
          <p:nvPr>
            <p:ph type="title"/>
          </p:nvPr>
        </p:nvSpPr>
        <p:spPr>
          <a:xfrm>
            <a:off x="5110480" y="3200401"/>
            <a:ext cx="3627120" cy="761999"/>
          </a:xfrm>
        </p:spPr>
        <p:txBody>
          <a:bodyPr/>
          <a:lstStyle>
            <a:lvl1pPr>
              <a:defRPr b="1"/>
            </a:lvl1pPr>
          </a:lstStyle>
          <a:p>
            <a:r>
              <a:rPr lang="en-US" dirty="0"/>
              <a:t>Click to edit Master title style</a:t>
            </a:r>
          </a:p>
        </p:txBody>
      </p:sp>
      <p:sp>
        <p:nvSpPr>
          <p:cNvPr id="7" name="Text Placeholder 5"/>
          <p:cNvSpPr>
            <a:spLocks noGrp="1"/>
          </p:cNvSpPr>
          <p:nvPr>
            <p:ph type="body" sz="quarter" idx="14"/>
          </p:nvPr>
        </p:nvSpPr>
        <p:spPr>
          <a:xfrm>
            <a:off x="5100638" y="3982720"/>
            <a:ext cx="3647122" cy="1767839"/>
          </a:xfrm>
        </p:spPr>
        <p:txBody>
          <a:bodyPr/>
          <a:lstStyle>
            <a:lvl1pPr>
              <a:defRPr b="1">
                <a:solidFill>
                  <a:srgbClr val="FFFFFF"/>
                </a:solidFill>
              </a:defRPr>
            </a:lvl1pPr>
          </a:lstStyle>
          <a:p>
            <a:pPr lvl="0"/>
            <a:r>
              <a:rPr lang="en-US" dirty="0"/>
              <a:t>Click to edit Master text styles</a:t>
            </a:r>
          </a:p>
        </p:txBody>
      </p:sp>
      <p:sp>
        <p:nvSpPr>
          <p:cNvPr id="5" name="Rectangle 6"/>
          <p:cNvSpPr>
            <a:spLocks noGrp="1" noChangeArrowheads="1"/>
          </p:cNvSpPr>
          <p:nvPr>
            <p:ph type="sldNum" sz="quarter" idx="15"/>
          </p:nvPr>
        </p:nvSpPr>
        <p:spPr>
          <a:ln/>
        </p:spPr>
        <p:txBody>
          <a:bodyPr/>
          <a:lstStyle>
            <a:lvl1pPr>
              <a:defRPr/>
            </a:lvl1pPr>
          </a:lstStyle>
          <a:p>
            <a:pPr>
              <a:defRPr/>
            </a:pPr>
            <a:fld id="{AEAA4F92-3B3B-41E4-A424-04F742E50AE1}" type="slidenum">
              <a:rPr lang="en-US"/>
              <a:pPr>
                <a:defRPr/>
              </a:pPr>
              <a:t>‹#›</a:t>
            </a:fld>
            <a:endParaRPr lang="en-US" dirty="0"/>
          </a:p>
        </p:txBody>
      </p:sp>
      <p:sp>
        <p:nvSpPr>
          <p:cNvPr id="8" name="Footer Placeholder 2"/>
          <p:cNvSpPr>
            <a:spLocks noGrp="1"/>
          </p:cNvSpPr>
          <p:nvPr>
            <p:ph type="ftr" sz="quarter" idx="16"/>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1851123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7" name="Rectangle 6"/>
          <p:cNvSpPr>
            <a:spLocks noChangeArrowheads="1"/>
          </p:cNvSpPr>
          <p:nvPr/>
        </p:nvSpPr>
        <p:spPr bwMode="auto">
          <a:xfrm>
            <a:off x="5175250" y="5302250"/>
            <a:ext cx="3968750"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dirty="0"/>
              <a:t>Drag picture to placeholder or click icon to add</a:t>
            </a:r>
          </a:p>
        </p:txBody>
      </p:sp>
      <p:sp>
        <p:nvSpPr>
          <p:cNvPr id="5" name="Title 1"/>
          <p:cNvSpPr>
            <a:spLocks noGrp="1"/>
          </p:cNvSpPr>
          <p:nvPr>
            <p:ph type="title"/>
          </p:nvPr>
        </p:nvSpPr>
        <p:spPr>
          <a:xfrm>
            <a:off x="5110480" y="3200401"/>
            <a:ext cx="3627120" cy="761999"/>
          </a:xfrm>
        </p:spPr>
        <p:txBody>
          <a:bodyPr/>
          <a:lstStyle>
            <a:lvl1pPr>
              <a:defRPr b="1"/>
            </a:lvl1pPr>
          </a:lstStyle>
          <a:p>
            <a:r>
              <a:rPr lang="en-US" dirty="0"/>
              <a:t>Click to edit Master title style</a:t>
            </a:r>
          </a:p>
        </p:txBody>
      </p:sp>
      <p:sp>
        <p:nvSpPr>
          <p:cNvPr id="6" name="Text Placeholder 5"/>
          <p:cNvSpPr>
            <a:spLocks noGrp="1"/>
          </p:cNvSpPr>
          <p:nvPr>
            <p:ph type="body" sz="quarter" idx="14"/>
          </p:nvPr>
        </p:nvSpPr>
        <p:spPr>
          <a:xfrm>
            <a:off x="5100638" y="3982720"/>
            <a:ext cx="3647122" cy="1767839"/>
          </a:xfrm>
        </p:spPr>
        <p:txBody>
          <a:bodyPr/>
          <a:lstStyle>
            <a:lvl1pPr>
              <a:defRPr b="1">
                <a:solidFill>
                  <a:schemeClr val="tx2">
                    <a:lumMod val="50000"/>
                    <a:lumOff val="50000"/>
                  </a:schemeClr>
                </a:solidFill>
              </a:defRPr>
            </a:lvl1pPr>
          </a:lstStyle>
          <a:p>
            <a:pPr lvl="0"/>
            <a:r>
              <a:rPr lang="en-US" dirty="0"/>
              <a:t>Click to edit Master text styles</a:t>
            </a:r>
          </a:p>
        </p:txBody>
      </p:sp>
    </p:spTree>
    <p:extLst>
      <p:ext uri="{BB962C8B-B14F-4D97-AF65-F5344CB8AC3E}">
        <p14:creationId xmlns:p14="http://schemas.microsoft.com/office/powerpoint/2010/main" val="3515732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dirty="0"/>
              <a:t>Click to edit Master title style</a:t>
            </a:r>
          </a:p>
        </p:txBody>
      </p:sp>
      <p:sp>
        <p:nvSpPr>
          <p:cNvPr id="4" name="Rectangle 6"/>
          <p:cNvSpPr>
            <a:spLocks noGrp="1" noChangeArrowheads="1"/>
          </p:cNvSpPr>
          <p:nvPr>
            <p:ph type="sldNum" sz="quarter" idx="19"/>
          </p:nvPr>
        </p:nvSpPr>
        <p:spPr>
          <a:ln/>
        </p:spPr>
        <p:txBody>
          <a:bodyPr/>
          <a:lstStyle>
            <a:lvl1pPr>
              <a:defRPr/>
            </a:lvl1pPr>
          </a:lstStyle>
          <a:p>
            <a:pPr>
              <a:defRPr/>
            </a:pPr>
            <a:fld id="{08F930AB-2CD7-4240-A3F2-6E0B6799F514}" type="slidenum">
              <a:rPr lang="en-US"/>
              <a:pPr>
                <a:defRPr/>
              </a:pPr>
              <a:t>‹#›</a:t>
            </a:fld>
            <a:endParaRPr lang="en-US" dirty="0"/>
          </a:p>
        </p:txBody>
      </p:sp>
      <p:sp>
        <p:nvSpPr>
          <p:cNvPr id="6" name="Footer Placeholder 2"/>
          <p:cNvSpPr>
            <a:spLocks noGrp="1"/>
          </p:cNvSpPr>
          <p:nvPr>
            <p:ph type="ftr" sz="quarter" idx="20"/>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311208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pic>
        <p:nvPicPr>
          <p:cNvPr id="62" name="Picture 6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6250" y="4687888"/>
            <a:ext cx="48831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62"/>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rgbClr val="021F43"/>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021F43"/>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5469467" y="4910668"/>
            <a:ext cx="2966008" cy="1012638"/>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64" name="Rectangle 1028"/>
          <p:cNvSpPr>
            <a:spLocks noGrp="1" noChangeArrowheads="1"/>
          </p:cNvSpPr>
          <p:nvPr>
            <p:ph type="dt" sz="half" idx="15"/>
          </p:nvPr>
        </p:nvSpPr>
        <p:spPr>
          <a:xfrm>
            <a:off x="5716588" y="5975350"/>
            <a:ext cx="2719387" cy="306388"/>
          </a:xfrm>
        </p:spPr>
        <p:txBody>
          <a:bodyPr rIns="0"/>
          <a:lstStyle>
            <a:lvl1pPr algn="r">
              <a:defRPr b="0" i="0">
                <a:solidFill>
                  <a:schemeClr val="tx1"/>
                </a:solidFill>
                <a:latin typeface="Arial"/>
                <a:cs typeface="Arial"/>
              </a:defRPr>
            </a:lvl1pPr>
          </a:lstStyle>
          <a:p>
            <a:pPr>
              <a:defRPr/>
            </a:pPr>
            <a:endParaRPr lang="en-US" dirty="0"/>
          </a:p>
        </p:txBody>
      </p:sp>
    </p:spTree>
    <p:extLst>
      <p:ext uri="{BB962C8B-B14F-4D97-AF65-F5344CB8AC3E}">
        <p14:creationId xmlns:p14="http://schemas.microsoft.com/office/powerpoint/2010/main" val="2492943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dirty="0"/>
          </a:p>
        </p:txBody>
      </p:sp>
      <p:sp>
        <p:nvSpPr>
          <p:cNvPr id="6" name="Rectangle 6"/>
          <p:cNvSpPr>
            <a:spLocks noGrp="1" noChangeArrowheads="1"/>
          </p:cNvSpPr>
          <p:nvPr>
            <p:ph type="sldNum" sz="quarter" idx="20"/>
          </p:nvPr>
        </p:nvSpPr>
        <p:spPr>
          <a:ln/>
        </p:spPr>
        <p:txBody>
          <a:bodyPr/>
          <a:lstStyle>
            <a:lvl1pPr>
              <a:defRPr/>
            </a:lvl1pPr>
          </a:lstStyle>
          <a:p>
            <a:pPr>
              <a:defRPr/>
            </a:pPr>
            <a:fld id="{0A8F6406-F38B-421A-953C-DD2140CB02AB}" type="slidenum">
              <a:rPr lang="en-US"/>
              <a:pPr>
                <a:defRPr/>
              </a:pPr>
              <a:t>‹#›</a:t>
            </a:fld>
            <a:endParaRPr lang="en-US" dirty="0"/>
          </a:p>
        </p:txBody>
      </p:sp>
      <p:sp>
        <p:nvSpPr>
          <p:cNvPr id="7" name="Footer Placeholder 2"/>
          <p:cNvSpPr>
            <a:spLocks noGrp="1"/>
          </p:cNvSpPr>
          <p:nvPr>
            <p:ph type="ftr" sz="quarter" idx="21"/>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709513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Rectangle 6"/>
          <p:cNvSpPr>
            <a:spLocks noGrp="1" noChangeArrowheads="1"/>
          </p:cNvSpPr>
          <p:nvPr>
            <p:ph type="sldNum" sz="quarter" idx="21"/>
          </p:nvPr>
        </p:nvSpPr>
        <p:spPr>
          <a:ln/>
        </p:spPr>
        <p:txBody>
          <a:bodyPr/>
          <a:lstStyle>
            <a:lvl1pPr>
              <a:defRPr/>
            </a:lvl1pPr>
          </a:lstStyle>
          <a:p>
            <a:pPr>
              <a:defRPr/>
            </a:pPr>
            <a:fld id="{7CE9C92F-EFE6-489E-BE5F-28408E814882}" type="slidenum">
              <a:rPr lang="en-US"/>
              <a:pPr>
                <a:defRPr/>
              </a:pPr>
              <a:t>‹#›</a:t>
            </a:fld>
            <a:endParaRPr lang="en-US" dirty="0"/>
          </a:p>
        </p:txBody>
      </p:sp>
      <p:sp>
        <p:nvSpPr>
          <p:cNvPr id="7" name="Footer Placeholder 2"/>
          <p:cNvSpPr>
            <a:spLocks noGrp="1"/>
          </p:cNvSpPr>
          <p:nvPr>
            <p:ph type="ftr" sz="quarter" idx="22"/>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703179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139AF0"/>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Rectangle 6"/>
          <p:cNvSpPr>
            <a:spLocks noGrp="1" noChangeArrowheads="1"/>
          </p:cNvSpPr>
          <p:nvPr>
            <p:ph type="sldNum" sz="quarter" idx="23"/>
          </p:nvPr>
        </p:nvSpPr>
        <p:spPr>
          <a:ln/>
        </p:spPr>
        <p:txBody>
          <a:bodyPr/>
          <a:lstStyle>
            <a:lvl1pPr>
              <a:defRPr/>
            </a:lvl1pPr>
          </a:lstStyle>
          <a:p>
            <a:pPr>
              <a:defRPr/>
            </a:pPr>
            <a:fld id="{64B2AC1A-DBDF-43A8-9DD3-6FCB0C5F1907}" type="slidenum">
              <a:rPr lang="en-US"/>
              <a:pPr>
                <a:defRPr/>
              </a:pPr>
              <a:t>‹#›</a:t>
            </a:fld>
            <a:endParaRPr lang="en-US" dirty="0"/>
          </a:p>
        </p:txBody>
      </p:sp>
      <p:sp>
        <p:nvSpPr>
          <p:cNvPr id="10" name="Footer Placeholder 2"/>
          <p:cNvSpPr>
            <a:spLocks noGrp="1"/>
          </p:cNvSpPr>
          <p:nvPr>
            <p:ph type="ftr" sz="quarter" idx="24"/>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4198787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ue Geometric 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8"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60"/>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pic>
        <p:nvPicPr>
          <p:cNvPr id="62" name="Picture 6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17649346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Geometric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58000"/>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2" name="Rectangle 61"/>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grpSp>
        <p:nvGrpSpPr>
          <p:cNvPr id="63" name="Group 62"/>
          <p:cNvGrpSpPr>
            <a:grpSpLocks/>
          </p:cNvGrpSpPr>
          <p:nvPr/>
        </p:nvGrpSpPr>
        <p:grpSpPr bwMode="auto">
          <a:xfrm>
            <a:off x="6894513" y="6286500"/>
            <a:ext cx="2090737" cy="423863"/>
            <a:chOff x="264890" y="4539871"/>
            <a:chExt cx="4321263" cy="876905"/>
          </a:xfrm>
        </p:grpSpPr>
        <p:pic>
          <p:nvPicPr>
            <p:cNvPr id="64" name="Picture 63"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4" descr="NEW-WHITE-GRADIENT-GLOBES.png"/>
            <p:cNvPicPr>
              <a:picLocks noChangeAspect="1"/>
            </p:cNvPicPr>
            <p:nvPr/>
          </p:nvPicPr>
          <p:blipFill>
            <a:blip r:embed="rId3">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0" name="Title 329"/>
          <p:cNvSpPr>
            <a:spLocks noGrp="1"/>
          </p:cNvSpPr>
          <p:nvPr>
            <p:ph type="title"/>
          </p:nvPr>
        </p:nvSpPr>
        <p:spPr>
          <a:xfrm>
            <a:off x="865910" y="1306550"/>
            <a:ext cx="7296726" cy="1450437"/>
          </a:xfrm>
        </p:spPr>
        <p:txBody>
          <a:bodyPr lIns="0" tIns="0" rIns="0" bIns="0" anchor="b">
            <a:normAutofit/>
          </a:bodyPr>
          <a:lstStyle>
            <a:lvl1pPr>
              <a:defRPr sz="3800" b="1" cap="none"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lIns="0" tIns="0" rIns="0" bIns="0">
            <a:normAutofit/>
          </a:bodyPr>
          <a:lstStyle>
            <a:lvl1pPr>
              <a:lnSpc>
                <a:spcPct val="100000"/>
              </a:lnSpc>
              <a:defRPr sz="3000" b="0" i="0" cap="none" baseline="0">
                <a:solidFill>
                  <a:schemeClr val="bg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1428395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hoto Divider">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479925"/>
            <a:ext cx="9144000" cy="2378075"/>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 name="Rectangle 4"/>
          <p:cNvSpPr>
            <a:spLocks noChangeArrowheads="1"/>
          </p:cNvSpPr>
          <p:nvPr/>
        </p:nvSpPr>
        <p:spPr bwMode="auto">
          <a:xfrm>
            <a:off x="0" y="4449763"/>
            <a:ext cx="9144000" cy="176212"/>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grpSp>
        <p:nvGrpSpPr>
          <p:cNvPr id="6" name="Group 5"/>
          <p:cNvGrpSpPr>
            <a:grpSpLocks/>
          </p:cNvGrpSpPr>
          <p:nvPr/>
        </p:nvGrpSpPr>
        <p:grpSpPr bwMode="auto">
          <a:xfrm>
            <a:off x="6894513" y="6286500"/>
            <a:ext cx="2090737" cy="423863"/>
            <a:chOff x="264890" y="4539871"/>
            <a:chExt cx="4321263" cy="876905"/>
          </a:xfrm>
        </p:grpSpPr>
        <p:pic>
          <p:nvPicPr>
            <p:cNvPr id="7" name="Picture 6"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NEW-WHITE-GRADIENT-GLOBES.png"/>
            <p:cNvPicPr>
              <a:picLocks noChangeAspect="1"/>
            </p:cNvPicPr>
            <p:nvPr/>
          </p:nvPicPr>
          <p:blipFill>
            <a:blip r:embed="rId3">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Text Placeholder 331"/>
          <p:cNvSpPr>
            <a:spLocks noGrp="1"/>
          </p:cNvSpPr>
          <p:nvPr>
            <p:ph type="body" sz="quarter" idx="13"/>
          </p:nvPr>
        </p:nvSpPr>
        <p:spPr>
          <a:xfrm>
            <a:off x="431800" y="4681311"/>
            <a:ext cx="8285018" cy="1550156"/>
          </a:xfrm>
        </p:spPr>
        <p:txBody>
          <a:bodyPr lIns="0" tIns="0" rIns="0" bIns="0"/>
          <a:lstStyle>
            <a:lvl1pPr>
              <a:lnSpc>
                <a:spcPct val="100000"/>
              </a:lnSpc>
              <a:defRPr sz="24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3" name="Picture Placeholder 2"/>
          <p:cNvSpPr>
            <a:spLocks noGrp="1"/>
          </p:cNvSpPr>
          <p:nvPr>
            <p:ph type="pic" sz="quarter" idx="14"/>
          </p:nvPr>
        </p:nvSpPr>
        <p:spPr>
          <a:xfrm>
            <a:off x="0" y="0"/>
            <a:ext cx="9144000" cy="4459111"/>
          </a:xfrm>
        </p:spPr>
        <p:txBody>
          <a:bodyPr/>
          <a:lstStyle>
            <a:lvl1pPr>
              <a:defRPr baseline="0"/>
            </a:lvl1pPr>
          </a:lstStyle>
          <a:p>
            <a:pPr lvl="0"/>
            <a:r>
              <a:rPr lang="en-US" noProof="0" dirty="0"/>
              <a:t>Drag picture to placeholder or click icon to add</a:t>
            </a:r>
          </a:p>
        </p:txBody>
      </p:sp>
    </p:spTree>
    <p:extLst>
      <p:ext uri="{BB962C8B-B14F-4D97-AF65-F5344CB8AC3E}">
        <p14:creationId xmlns:p14="http://schemas.microsoft.com/office/powerpoint/2010/main" val="423452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ey Divider Geometric">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t="13008" b="2904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8"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29"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2"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3"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8"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9"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0"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5"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grpSp>
        <p:nvGrpSpPr>
          <p:cNvPr id="62" name="Group 61"/>
          <p:cNvGrpSpPr>
            <a:grpSpLocks/>
          </p:cNvGrpSpPr>
          <p:nvPr/>
        </p:nvGrpSpPr>
        <p:grpSpPr bwMode="auto">
          <a:xfrm>
            <a:off x="6894513" y="6286500"/>
            <a:ext cx="2090737" cy="423863"/>
            <a:chOff x="264890" y="4539871"/>
            <a:chExt cx="4321263" cy="876905"/>
          </a:xfrm>
        </p:grpSpPr>
        <p:pic>
          <p:nvPicPr>
            <p:cNvPr id="63" name="Picture 62" descr="reverse.png"/>
            <p:cNvPicPr>
              <a:picLocks noChangeAspect="1"/>
            </p:cNvPicPr>
            <p:nvPr/>
          </p:nvPicPr>
          <p:blipFill>
            <a:blip r:embed="rId3">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3" descr="NEW-WHITE-GRADIENT-GLOBES.png"/>
            <p:cNvPicPr>
              <a:picLocks noChangeAspect="1"/>
            </p:cNvPicPr>
            <p:nvPr/>
          </p:nvPicPr>
          <p:blipFill>
            <a:blip r:embed="rId4">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0" name="Title 329"/>
          <p:cNvSpPr>
            <a:spLocks noGrp="1"/>
          </p:cNvSpPr>
          <p:nvPr>
            <p:ph type="title"/>
          </p:nvPr>
        </p:nvSpPr>
        <p:spPr>
          <a:xfrm>
            <a:off x="808182" y="1538423"/>
            <a:ext cx="7353019" cy="1450437"/>
          </a:xfrm>
        </p:spPr>
        <p:txBody>
          <a:bodyPr lIns="0" tIns="0" rIns="0" bIns="0" anchor="b"/>
          <a:lstStyle>
            <a:lvl1pPr>
              <a:defRPr sz="3600" b="1" i="0"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19728" y="3000005"/>
            <a:ext cx="7360148" cy="2397495"/>
          </a:xfrm>
        </p:spPr>
        <p:txBody>
          <a:bodyPr lIns="0" tIns="0" rIns="0" bIns="0">
            <a:normAutofit/>
          </a:bodyPr>
          <a:lstStyle>
            <a:lvl1pPr>
              <a:lnSpc>
                <a:spcPct val="100000"/>
              </a:lnSpc>
              <a:defRPr sz="4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3592635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3"/>
            <a:ext cx="8529637" cy="5349287"/>
          </a:xfrm>
        </p:spPr>
        <p:txBody>
          <a:bodyPr>
            <a:normAutofit/>
          </a:bodyPr>
          <a:lstStyle>
            <a:lvl1pPr>
              <a:lnSpc>
                <a:spcPct val="100000"/>
              </a:lnSpc>
              <a:spcBef>
                <a:spcPts val="0"/>
              </a:spcBef>
              <a:defRPr sz="1200"/>
            </a:lvl1pPr>
          </a:lstStyle>
          <a:p>
            <a:pPr lvl="0"/>
            <a:endParaRPr lang="en-US" noProof="0" dirty="0"/>
          </a:p>
        </p:txBody>
      </p:sp>
      <p:sp>
        <p:nvSpPr>
          <p:cNvPr id="4" name="Rectangle 6"/>
          <p:cNvSpPr>
            <a:spLocks noGrp="1" noChangeArrowheads="1"/>
          </p:cNvSpPr>
          <p:nvPr>
            <p:ph type="sldNum" sz="quarter" idx="14"/>
          </p:nvPr>
        </p:nvSpPr>
        <p:spPr>
          <a:ln/>
        </p:spPr>
        <p:txBody>
          <a:bodyPr/>
          <a:lstStyle>
            <a:lvl1pPr>
              <a:defRPr/>
            </a:lvl1pPr>
          </a:lstStyle>
          <a:p>
            <a:pPr>
              <a:defRPr/>
            </a:pPr>
            <a:fld id="{6BF2C189-20F7-4EF3-BAE4-C48CE471CD0B}" type="slidenum">
              <a:rPr lang="en-US"/>
              <a:pPr>
                <a:defRPr/>
              </a:pPr>
              <a:t>‹#›</a:t>
            </a:fld>
            <a:endParaRPr lang="en-US" dirty="0"/>
          </a:p>
        </p:txBody>
      </p:sp>
      <p:sp>
        <p:nvSpPr>
          <p:cNvPr id="5" name="Footer Placeholder 2"/>
          <p:cNvSpPr>
            <a:spLocks noGrp="1"/>
          </p:cNvSpPr>
          <p:nvPr>
            <p:ph type="ftr" sz="quarter" idx="15"/>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418373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ght Photo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62450"/>
            <a:ext cx="9144000" cy="2495550"/>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sp>
        <p:nvSpPr>
          <p:cNvPr id="7" name="Rectangle 6"/>
          <p:cNvSpPr>
            <a:spLocks noChangeArrowheads="1"/>
          </p:cNvSpPr>
          <p:nvPr/>
        </p:nvSpPr>
        <p:spPr bwMode="auto">
          <a:xfrm>
            <a:off x="0" y="43021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cs typeface="+mn-cs"/>
            </a:endParaRPr>
          </a:p>
        </p:txBody>
      </p:sp>
      <p:grpSp>
        <p:nvGrpSpPr>
          <p:cNvPr id="8" name="Group 7"/>
          <p:cNvGrpSpPr>
            <a:grpSpLocks/>
          </p:cNvGrpSpPr>
          <p:nvPr/>
        </p:nvGrpSpPr>
        <p:grpSpPr bwMode="auto">
          <a:xfrm>
            <a:off x="265113" y="4540250"/>
            <a:ext cx="4321175" cy="876300"/>
            <a:chOff x="264890" y="4539871"/>
            <a:chExt cx="4321263" cy="876905"/>
          </a:xfrm>
        </p:grpSpPr>
        <p:pic>
          <p:nvPicPr>
            <p:cNvPr id="9" name="Picture 8" descr="reverse.png"/>
            <p:cNvPicPr>
              <a:picLocks noChangeAspect="1"/>
            </p:cNvPicPr>
            <p:nvPr/>
          </p:nvPicPr>
          <p:blipFill>
            <a:blip r:embed="rId2">
              <a:extLst>
                <a:ext uri="{28A0092B-C50C-407E-A947-70E740481C1C}">
                  <a14:useLocalDpi xmlns:a14="http://schemas.microsoft.com/office/drawing/2010/main" val="0"/>
                </a:ext>
              </a:extLst>
            </a:blip>
            <a:srcRect l="22154" t="27124" b="28558"/>
            <a:stretch>
              <a:fillRect/>
            </a:stretch>
          </p:blipFill>
          <p:spPr bwMode="auto">
            <a:xfrm>
              <a:off x="1200795" y="4789714"/>
              <a:ext cx="3385358"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EW-WHITE-GRADIENT-GLOBES.png"/>
            <p:cNvPicPr>
              <a:picLocks noChangeAspect="1"/>
            </p:cNvPicPr>
            <p:nvPr/>
          </p:nvPicPr>
          <p:blipFill>
            <a:blip r:embed="rId3">
              <a:extLst>
                <a:ext uri="{28A0092B-C50C-407E-A947-70E740481C1C}">
                  <a14:useLocalDpi xmlns:a14="http://schemas.microsoft.com/office/drawing/2010/main" val="0"/>
                </a:ext>
              </a:extLst>
            </a:blip>
            <a:srcRect b="4430"/>
            <a:stretch>
              <a:fillRect/>
            </a:stretch>
          </p:blipFill>
          <p:spPr bwMode="auto">
            <a:xfrm>
              <a:off x="264890" y="4539871"/>
              <a:ext cx="935905" cy="8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Picture Placeholder 2"/>
          <p:cNvSpPr>
            <a:spLocks noGrp="1"/>
          </p:cNvSpPr>
          <p:nvPr>
            <p:ph type="pic" sz="quarter" idx="15"/>
          </p:nvPr>
        </p:nvSpPr>
        <p:spPr>
          <a:xfrm>
            <a:off x="0" y="0"/>
            <a:ext cx="9144000" cy="4299185"/>
          </a:xfrm>
        </p:spPr>
        <p:txBody>
          <a:bodyPr>
            <a:normAutofit/>
          </a:bodyPr>
          <a:lstStyle>
            <a:lvl1pPr>
              <a:defRPr baseline="0"/>
            </a:lvl1pPr>
          </a:lstStyle>
          <a:p>
            <a:pPr lvl="0"/>
            <a:r>
              <a:rPr lang="en-US" noProof="0" dirty="0"/>
              <a:t>Click icon to add picture</a:t>
            </a:r>
          </a:p>
        </p:txBody>
      </p:sp>
      <p:sp>
        <p:nvSpPr>
          <p:cNvPr id="17" name="Title 329"/>
          <p:cNvSpPr>
            <a:spLocks noGrp="1"/>
          </p:cNvSpPr>
          <p:nvPr>
            <p:ph type="title"/>
          </p:nvPr>
        </p:nvSpPr>
        <p:spPr>
          <a:xfrm>
            <a:off x="1273363" y="5293895"/>
            <a:ext cx="7323485" cy="387684"/>
          </a:xfrm>
        </p:spPr>
        <p:txBody>
          <a:bodyPr/>
          <a:lstStyle>
            <a:lvl1pPr>
              <a:defRPr sz="2000" b="1" cap="none" baseline="0">
                <a:solidFill>
                  <a:srgbClr val="FFFFFF"/>
                </a:solidFill>
              </a:defRPr>
            </a:lvl1pPr>
          </a:lstStyle>
          <a:p>
            <a:r>
              <a:rPr lang="en-US"/>
              <a:t>Click to edit Master title style</a:t>
            </a:r>
            <a:endParaRPr lang="en-US" dirty="0"/>
          </a:p>
        </p:txBody>
      </p:sp>
      <p:sp>
        <p:nvSpPr>
          <p:cNvPr id="18" name="Text Placeholder 331"/>
          <p:cNvSpPr>
            <a:spLocks noGrp="1"/>
          </p:cNvSpPr>
          <p:nvPr>
            <p:ph type="body" sz="quarter" idx="13"/>
          </p:nvPr>
        </p:nvSpPr>
        <p:spPr>
          <a:xfrm>
            <a:off x="1273363" y="5708315"/>
            <a:ext cx="7335420" cy="326312"/>
          </a:xfrm>
        </p:spPr>
        <p:txBody>
          <a:bodyPr anchor="ctr">
            <a:normAutofit/>
          </a:bodyPr>
          <a:lstStyle>
            <a:lvl1pPr>
              <a:lnSpc>
                <a:spcPct val="100000"/>
              </a:lnSpc>
              <a:defRPr sz="1800" b="0" i="0" cap="none"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20" name="Text Placeholder 331"/>
          <p:cNvSpPr>
            <a:spLocks noGrp="1"/>
          </p:cNvSpPr>
          <p:nvPr>
            <p:ph type="body" sz="quarter" idx="14"/>
          </p:nvPr>
        </p:nvSpPr>
        <p:spPr>
          <a:xfrm>
            <a:off x="1273363" y="6055895"/>
            <a:ext cx="4373402" cy="468382"/>
          </a:xfrm>
        </p:spPr>
        <p:txBody>
          <a:bodyPr anchor="b"/>
          <a:lstStyle>
            <a:lvl1pPr algn="l">
              <a:lnSpc>
                <a:spcPct val="100000"/>
              </a:lnSpc>
              <a:defRPr sz="1300" b="0" i="0" baseline="0">
                <a:solidFill>
                  <a:srgbClr val="FFFFFF"/>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11" name="Rectangle 1028"/>
          <p:cNvSpPr>
            <a:spLocks noGrp="1" noChangeArrowheads="1"/>
          </p:cNvSpPr>
          <p:nvPr>
            <p:ph type="dt" sz="half" idx="16"/>
          </p:nvPr>
        </p:nvSpPr>
        <p:spPr>
          <a:xfrm>
            <a:off x="5854700" y="6161088"/>
            <a:ext cx="2744788" cy="363537"/>
          </a:xfrm>
        </p:spPr>
        <p:txBody>
          <a:bodyPr rIns="0" anchor="b" anchorCtr="0"/>
          <a:lstStyle>
            <a:lvl1pPr algn="r">
              <a:defRPr sz="1300" b="0" i="0">
                <a:solidFill>
                  <a:srgbClr val="FFFFFF"/>
                </a:solidFill>
                <a:latin typeface="Arial"/>
                <a:cs typeface="Arial"/>
              </a:defRPr>
            </a:lvl1pPr>
          </a:lstStyle>
          <a:p>
            <a:pPr>
              <a:defRPr/>
            </a:pPr>
            <a:endParaRPr lang="en-US" dirty="0"/>
          </a:p>
        </p:txBody>
      </p:sp>
    </p:spTree>
    <p:extLst>
      <p:ext uri="{BB962C8B-B14F-4D97-AF65-F5344CB8AC3E}">
        <p14:creationId xmlns:p14="http://schemas.microsoft.com/office/powerpoint/2010/main" val="270687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274447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latin typeface="+mn-lt"/>
              <a:cs typeface="+mn-cs"/>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dirty="0"/>
              <a:t>Click to edit Master text styles</a:t>
            </a:r>
          </a:p>
        </p:txBody>
      </p:sp>
      <p:sp>
        <p:nvSpPr>
          <p:cNvPr id="5" name="Slide Number Placeholder 3"/>
          <p:cNvSpPr>
            <a:spLocks noGrp="1"/>
          </p:cNvSpPr>
          <p:nvPr>
            <p:ph type="sldNum" sz="quarter" idx="14"/>
          </p:nvPr>
        </p:nvSpPr>
        <p:spPr>
          <a:xfrm>
            <a:off x="357188" y="6350000"/>
            <a:ext cx="552450" cy="358775"/>
          </a:xfrm>
          <a:prstGeom prst="rect">
            <a:avLst/>
          </a:prstGeom>
        </p:spPr>
        <p:txBody>
          <a:bodyPr/>
          <a:lstStyle>
            <a:lvl1pPr>
              <a:defRPr/>
            </a:lvl1pPr>
          </a:lstStyle>
          <a:p>
            <a:pPr>
              <a:defRPr/>
            </a:pPr>
            <a:fld id="{A54AF106-F701-426C-9504-A6ADA1FCA809}" type="slidenum">
              <a:rPr lang="en-US"/>
              <a:pPr>
                <a:defRPr/>
              </a:pPr>
              <a:t>‹#›</a:t>
            </a:fld>
            <a:endParaRPr lang="en-US" dirty="0"/>
          </a:p>
        </p:txBody>
      </p:sp>
      <p:sp>
        <p:nvSpPr>
          <p:cNvPr id="6" name="Footer Placeholder 4"/>
          <p:cNvSpPr>
            <a:spLocks noGrp="1"/>
          </p:cNvSpPr>
          <p:nvPr>
            <p:ph type="ftr" sz="quarter" idx="15"/>
          </p:nvPr>
        </p:nvSpPr>
        <p:spPr>
          <a:xfrm>
            <a:off x="1003300" y="6356350"/>
            <a:ext cx="5707063" cy="365125"/>
          </a:xfrm>
          <a:prstGeom prst="rect">
            <a:avLst/>
          </a:prstGeom>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81450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latin typeface="+mn-lt"/>
              <a:cs typeface="+mn-cs"/>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dirty="0"/>
              <a:t>Click to edit Master text styles</a:t>
            </a:r>
          </a:p>
        </p:txBody>
      </p:sp>
      <p:sp>
        <p:nvSpPr>
          <p:cNvPr id="5" name="Slide Number Placeholder 3"/>
          <p:cNvSpPr>
            <a:spLocks noGrp="1"/>
          </p:cNvSpPr>
          <p:nvPr>
            <p:ph type="sldNum" sz="quarter" idx="14"/>
          </p:nvPr>
        </p:nvSpPr>
        <p:spPr/>
        <p:txBody>
          <a:bodyPr/>
          <a:lstStyle>
            <a:lvl1pPr>
              <a:defRPr/>
            </a:lvl1pPr>
          </a:lstStyle>
          <a:p>
            <a:pPr>
              <a:defRPr/>
            </a:pPr>
            <a:fld id="{A54AF106-F701-426C-9504-A6ADA1FCA809}"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47879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5"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10" name="Freeform 1098"/>
          <p:cNvSpPr>
            <a:spLocks/>
          </p:cNvSpPr>
          <p:nvPr/>
        </p:nvSpPr>
        <p:spPr bwMode="auto">
          <a:xfrm>
            <a:off x="487363" y="617538"/>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7 w 2"/>
              <a:gd name="T35" fmla="*/ 0 h 1587"/>
              <a:gd name="T36" fmla="*/ 2147483647 w 2"/>
              <a:gd name="T37" fmla="*/ 0 h 1587"/>
              <a:gd name="T38" fmla="*/ 2147483647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115"/>
          <p:cNvSpPr>
            <a:spLocks/>
          </p:cNvSpPr>
          <p:nvPr/>
        </p:nvSpPr>
        <p:spPr bwMode="auto">
          <a:xfrm>
            <a:off x="458788" y="473075"/>
            <a:ext cx="3175" cy="3175"/>
          </a:xfrm>
          <a:custGeom>
            <a:avLst/>
            <a:gdLst>
              <a:gd name="T0" fmla="*/ 0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2147483647 w 2"/>
              <a:gd name="T13" fmla="*/ 2147483647 h 2"/>
              <a:gd name="T14" fmla="*/ 2147483647 w 2"/>
              <a:gd name="T15" fmla="*/ 2147483647 h 2"/>
              <a:gd name="T16" fmla="*/ 2147483647 w 2"/>
              <a:gd name="T17" fmla="*/ 0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2147483647 w 2"/>
              <a:gd name="T55" fmla="*/ 2147483647 h 2"/>
              <a:gd name="T56" fmla="*/ 0 w 2"/>
              <a:gd name="T57" fmla="*/ 2147483647 h 2"/>
              <a:gd name="T58" fmla="*/ 2147483647 w 2"/>
              <a:gd name="T59" fmla="*/ 2147483647 h 2"/>
              <a:gd name="T60" fmla="*/ 2147483647 w 2"/>
              <a:gd name="T61" fmla="*/ 2147483647 h 2"/>
              <a:gd name="T62" fmla="*/ 2147483647 w 2"/>
              <a:gd name="T63" fmla="*/ 2147483647 h 2"/>
              <a:gd name="T64" fmla="*/ 0 w 2"/>
              <a:gd name="T65" fmla="*/ 2147483647 h 2"/>
              <a:gd name="T66" fmla="*/ 0 w 2"/>
              <a:gd name="T67" fmla="*/ 2147483647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7 h 2"/>
              <a:gd name="T4" fmla="*/ 0 w 2"/>
              <a:gd name="T5" fmla="*/ 2147483647 h 2"/>
              <a:gd name="T6" fmla="*/ 0 w 2"/>
              <a:gd name="T7" fmla="*/ 2147483647 h 2"/>
              <a:gd name="T8" fmla="*/ 2147483647 w 2"/>
              <a:gd name="T9" fmla="*/ 2147483647 h 2"/>
              <a:gd name="T10" fmla="*/ 2147483647 w 2"/>
              <a:gd name="T11" fmla="*/ 0 h 2"/>
              <a:gd name="T12" fmla="*/ 2147483647 w 2"/>
              <a:gd name="T13" fmla="*/ 0 h 2"/>
              <a:gd name="T14" fmla="*/ 2147483647 w 2"/>
              <a:gd name="T15" fmla="*/ 0 h 2"/>
              <a:gd name="T16" fmla="*/ 0 w 2"/>
              <a:gd name="T17" fmla="*/ 0 h 2"/>
              <a:gd name="T18" fmla="*/ 0 w 2"/>
              <a:gd name="T19" fmla="*/ 2147483647 h 2"/>
              <a:gd name="T20" fmla="*/ 0 w 2"/>
              <a:gd name="T21" fmla="*/ 2147483647 h 2"/>
              <a:gd name="T22" fmla="*/ 2147483647 w 2"/>
              <a:gd name="T23" fmla="*/ 0 h 2"/>
              <a:gd name="T24" fmla="*/ 2147483647 w 2"/>
              <a:gd name="T25" fmla="*/ 0 h 2"/>
              <a:gd name="T26" fmla="*/ 2147483647 w 2"/>
              <a:gd name="T27" fmla="*/ 0 h 2"/>
              <a:gd name="T28" fmla="*/ 2147483647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2147483647 w 2"/>
              <a:gd name="T47" fmla="*/ 2147483647 h 2"/>
              <a:gd name="T48" fmla="*/ 0 w 2"/>
              <a:gd name="T49" fmla="*/ 2147483647 h 2"/>
              <a:gd name="T50" fmla="*/ 0 w 2"/>
              <a:gd name="T51" fmla="*/ 2147483647 h 2"/>
              <a:gd name="T52" fmla="*/ 2147483647 w 2"/>
              <a:gd name="T53" fmla="*/ 2147483647 h 2"/>
              <a:gd name="T54" fmla="*/ 2147483647 w 2"/>
              <a:gd name="T55" fmla="*/ 2147483647 h 2"/>
              <a:gd name="T56" fmla="*/ 2147483647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34"/>
          <p:cNvSpPr>
            <a:spLocks/>
          </p:cNvSpPr>
          <p:nvPr/>
        </p:nvSpPr>
        <p:spPr bwMode="auto">
          <a:xfrm>
            <a:off x="703263" y="514350"/>
            <a:ext cx="3175" cy="6350"/>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2147483647 w 2"/>
              <a:gd name="T9" fmla="*/ 0 h 4"/>
              <a:gd name="T10" fmla="*/ 2147483647 w 2"/>
              <a:gd name="T11" fmla="*/ 0 h 4"/>
              <a:gd name="T12" fmla="*/ 2147483647 w 2"/>
              <a:gd name="T13" fmla="*/ 0 h 4"/>
              <a:gd name="T14" fmla="*/ 0 w 2"/>
              <a:gd name="T15" fmla="*/ 2147483647 h 4"/>
              <a:gd name="T16" fmla="*/ 2147483647 w 2"/>
              <a:gd name="T17" fmla="*/ 2147483647 h 4"/>
              <a:gd name="T18" fmla="*/ 2147483647 w 2"/>
              <a:gd name="T19" fmla="*/ 2147483647 h 4"/>
              <a:gd name="T20" fmla="*/ 2147483647 w 2"/>
              <a:gd name="T21" fmla="*/ 2147483647 h 4"/>
              <a:gd name="T22" fmla="*/ 2147483647 w 2"/>
              <a:gd name="T23" fmla="*/ 0 h 4"/>
              <a:gd name="T24" fmla="*/ 2147483647 w 2"/>
              <a:gd name="T25" fmla="*/ 2147483647 h 4"/>
              <a:gd name="T26" fmla="*/ 2147483647 w 2"/>
              <a:gd name="T27" fmla="*/ 2147483647 h 4"/>
              <a:gd name="T28" fmla="*/ 2147483647 w 2"/>
              <a:gd name="T29" fmla="*/ 2147483647 h 4"/>
              <a:gd name="T30" fmla="*/ 2147483647 w 2"/>
              <a:gd name="T31" fmla="*/ 2147483647 h 4"/>
              <a:gd name="T32" fmla="*/ 2147483647 w 2"/>
              <a:gd name="T33" fmla="*/ 2147483647 h 4"/>
              <a:gd name="T34" fmla="*/ 2147483647 w 2"/>
              <a:gd name="T35" fmla="*/ 2147483647 h 4"/>
              <a:gd name="T36" fmla="*/ 2147483647 w 2"/>
              <a:gd name="T37" fmla="*/ 2147483647 h 4"/>
              <a:gd name="T38" fmla="*/ 2147483647 w 2"/>
              <a:gd name="T39" fmla="*/ 2147483647 h 4"/>
              <a:gd name="T40" fmla="*/ 2147483647 w 2"/>
              <a:gd name="T41" fmla="*/ 2147483647 h 4"/>
              <a:gd name="T42" fmla="*/ 2147483647 w 2"/>
              <a:gd name="T43" fmla="*/ 2147483647 h 4"/>
              <a:gd name="T44" fmla="*/ 2147483647 w 2"/>
              <a:gd name="T45" fmla="*/ 2147483647 h 4"/>
              <a:gd name="T46" fmla="*/ 2147483647 w 2"/>
              <a:gd name="T47" fmla="*/ 2147483647 h 4"/>
              <a:gd name="T48" fmla="*/ 2147483647 w 2"/>
              <a:gd name="T49" fmla="*/ 2147483647 h 4"/>
              <a:gd name="T50" fmla="*/ 2147483647 w 2"/>
              <a:gd name="T51" fmla="*/ 2147483647 h 4"/>
              <a:gd name="T52" fmla="*/ 0 w 2"/>
              <a:gd name="T53" fmla="*/ 2147483647 h 4"/>
              <a:gd name="T54" fmla="*/ 2147483647 w 2"/>
              <a:gd name="T55" fmla="*/ 2147483647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141"/>
          <p:cNvSpPr>
            <a:spLocks/>
          </p:cNvSpPr>
          <p:nvPr/>
        </p:nvSpPr>
        <p:spPr bwMode="auto">
          <a:xfrm>
            <a:off x="706438" y="479425"/>
            <a:ext cx="1587" cy="6350"/>
          </a:xfrm>
          <a:custGeom>
            <a:avLst/>
            <a:gdLst>
              <a:gd name="T0" fmla="*/ 0 w 1587"/>
              <a:gd name="T1" fmla="*/ 2147483647 h 4"/>
              <a:gd name="T2" fmla="*/ 0 w 1587"/>
              <a:gd name="T3" fmla="*/ 2147483647 h 4"/>
              <a:gd name="T4" fmla="*/ 0 w 1587"/>
              <a:gd name="T5" fmla="*/ 0 h 4"/>
              <a:gd name="T6" fmla="*/ 0 w 1587"/>
              <a:gd name="T7" fmla="*/ 0 h 4"/>
              <a:gd name="T8" fmla="*/ 0 w 1587"/>
              <a:gd name="T9" fmla="*/ 2147483647 h 4"/>
              <a:gd name="T10" fmla="*/ 0 w 1587"/>
              <a:gd name="T11" fmla="*/ 2147483647 h 4"/>
              <a:gd name="T12" fmla="*/ 0 w 1587"/>
              <a:gd name="T13" fmla="*/ 2147483647 h 4"/>
              <a:gd name="T14" fmla="*/ 0 w 1587"/>
              <a:gd name="T15" fmla="*/ 2147483647 h 4"/>
              <a:gd name="T16" fmla="*/ 0 w 1587"/>
              <a:gd name="T17" fmla="*/ 2147483647 h 4"/>
              <a:gd name="T18" fmla="*/ 0 w 1587"/>
              <a:gd name="T19" fmla="*/ 2147483647 h 4"/>
              <a:gd name="T20" fmla="*/ 0 w 1587"/>
              <a:gd name="T21" fmla="*/ 2147483647 h 4"/>
              <a:gd name="T22" fmla="*/ 0 w 1587"/>
              <a:gd name="T23" fmla="*/ 2147483647 h 4"/>
              <a:gd name="T24" fmla="*/ 0 w 1587"/>
              <a:gd name="T25" fmla="*/ 2147483647 h 4"/>
              <a:gd name="T26" fmla="*/ 0 w 1587"/>
              <a:gd name="T27" fmla="*/ 2147483647 h 4"/>
              <a:gd name="T28" fmla="*/ 0 w 1587"/>
              <a:gd name="T29" fmla="*/ 2147483647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148"/>
          <p:cNvSpPr>
            <a:spLocks/>
          </p:cNvSpPr>
          <p:nvPr/>
        </p:nvSpPr>
        <p:spPr bwMode="auto">
          <a:xfrm>
            <a:off x="693738" y="460375"/>
            <a:ext cx="3175" cy="3175"/>
          </a:xfrm>
          <a:custGeom>
            <a:avLst/>
            <a:gdLst>
              <a:gd name="T0" fmla="*/ 2147483647 w 2"/>
              <a:gd name="T1" fmla="*/ 2147483647 h 2"/>
              <a:gd name="T2" fmla="*/ 2147483647 w 2"/>
              <a:gd name="T3" fmla="*/ 0 h 2"/>
              <a:gd name="T4" fmla="*/ 2147483647 w 2"/>
              <a:gd name="T5" fmla="*/ 0 h 2"/>
              <a:gd name="T6" fmla="*/ 2147483647 w 2"/>
              <a:gd name="T7" fmla="*/ 0 h 2"/>
              <a:gd name="T8" fmla="*/ 2147483647 w 2"/>
              <a:gd name="T9" fmla="*/ 0 h 2"/>
              <a:gd name="T10" fmla="*/ 0 w 2"/>
              <a:gd name="T11" fmla="*/ 0 h 2"/>
              <a:gd name="T12" fmla="*/ 0 w 2"/>
              <a:gd name="T13" fmla="*/ 0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0 h 2"/>
              <a:gd name="T26" fmla="*/ 2147483647 w 2"/>
              <a:gd name="T27" fmla="*/ 0 h 2"/>
              <a:gd name="T28" fmla="*/ 2147483647 w 2"/>
              <a:gd name="T29" fmla="*/ 0 h 2"/>
              <a:gd name="T30" fmla="*/ 0 w 2"/>
              <a:gd name="T31" fmla="*/ 2147483647 h 2"/>
              <a:gd name="T32" fmla="*/ 2147483647 w 2"/>
              <a:gd name="T33" fmla="*/ 2147483647 h 2"/>
              <a:gd name="T34" fmla="*/ 2147483647 w 2"/>
              <a:gd name="T35" fmla="*/ 0 h 2"/>
              <a:gd name="T36" fmla="*/ 0 w 2"/>
              <a:gd name="T37" fmla="*/ 2147483647 h 2"/>
              <a:gd name="T38" fmla="*/ 2147483647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2147483647 w 2"/>
              <a:gd name="T59" fmla="*/ 2147483647 h 2"/>
              <a:gd name="T60" fmla="*/ 2147483647 w 2"/>
              <a:gd name="T61" fmla="*/ 2147483647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150"/>
          <p:cNvSpPr>
            <a:spLocks/>
          </p:cNvSpPr>
          <p:nvPr/>
        </p:nvSpPr>
        <p:spPr bwMode="auto">
          <a:xfrm>
            <a:off x="684213" y="447675"/>
            <a:ext cx="1587" cy="3175"/>
          </a:xfrm>
          <a:custGeom>
            <a:avLst/>
            <a:gdLst>
              <a:gd name="T0" fmla="*/ 0 w 1587"/>
              <a:gd name="T1" fmla="*/ 2147483647 h 2"/>
              <a:gd name="T2" fmla="*/ 0 w 1587"/>
              <a:gd name="T3" fmla="*/ 0 h 2"/>
              <a:gd name="T4" fmla="*/ 0 w 1587"/>
              <a:gd name="T5" fmla="*/ 2147483647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152"/>
          <p:cNvSpPr>
            <a:spLocks/>
          </p:cNvSpPr>
          <p:nvPr/>
        </p:nvSpPr>
        <p:spPr bwMode="auto">
          <a:xfrm>
            <a:off x="684213" y="447675"/>
            <a:ext cx="3175" cy="3175"/>
          </a:xfrm>
          <a:custGeom>
            <a:avLst/>
            <a:gdLst>
              <a:gd name="T0" fmla="*/ 2147483647 w 2"/>
              <a:gd name="T1" fmla="*/ 0 h 2"/>
              <a:gd name="T2" fmla="*/ 0 w 2"/>
              <a:gd name="T3" fmla="*/ 0 h 2"/>
              <a:gd name="T4" fmla="*/ 0 w 2"/>
              <a:gd name="T5" fmla="*/ 0 h 2"/>
              <a:gd name="T6" fmla="*/ 0 w 2"/>
              <a:gd name="T7" fmla="*/ 0 h 2"/>
              <a:gd name="T8" fmla="*/ 0 w 2"/>
              <a:gd name="T9" fmla="*/ 2147483647 h 2"/>
              <a:gd name="T10" fmla="*/ 2147483647 w 2"/>
              <a:gd name="T11" fmla="*/ 2147483647 h 2"/>
              <a:gd name="T12" fmla="*/ 2147483647 w 2"/>
              <a:gd name="T13" fmla="*/ 0 h 2"/>
              <a:gd name="T14" fmla="*/ 0 w 2"/>
              <a:gd name="T15" fmla="*/ 0 h 2"/>
              <a:gd name="T16" fmla="*/ 0 w 2"/>
              <a:gd name="T17" fmla="*/ 0 h 2"/>
              <a:gd name="T18" fmla="*/ 0 w 2"/>
              <a:gd name="T19" fmla="*/ 0 h 2"/>
              <a:gd name="T20" fmla="*/ 0 w 2"/>
              <a:gd name="T21" fmla="*/ 2147483647 h 2"/>
              <a:gd name="T22" fmla="*/ 2147483647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8" name="Freeform 1154"/>
          <p:cNvSpPr>
            <a:spLocks/>
          </p:cNvSpPr>
          <p:nvPr/>
        </p:nvSpPr>
        <p:spPr bwMode="auto">
          <a:xfrm>
            <a:off x="665163" y="43497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1156"/>
          <p:cNvSpPr>
            <a:spLocks/>
          </p:cNvSpPr>
          <p:nvPr/>
        </p:nvSpPr>
        <p:spPr bwMode="auto">
          <a:xfrm>
            <a:off x="665163" y="431800"/>
            <a:ext cx="3175" cy="3175"/>
          </a:xfrm>
          <a:custGeom>
            <a:avLst/>
            <a:gdLst>
              <a:gd name="T0" fmla="*/ 2147483647 w 2"/>
              <a:gd name="T1" fmla="*/ 2147483647 h 2"/>
              <a:gd name="T2" fmla="*/ 0 w 2"/>
              <a:gd name="T3" fmla="*/ 0 h 2"/>
              <a:gd name="T4" fmla="*/ 0 w 2"/>
              <a:gd name="T5" fmla="*/ 0 h 2"/>
              <a:gd name="T6" fmla="*/ 0 w 2"/>
              <a:gd name="T7" fmla="*/ 2147483647 h 2"/>
              <a:gd name="T8" fmla="*/ 2147483647 w 2"/>
              <a:gd name="T9" fmla="*/ 2147483647 h 2"/>
              <a:gd name="T10" fmla="*/ 2147483647 w 2"/>
              <a:gd name="T11" fmla="*/ 2147483647 h 2"/>
              <a:gd name="T12" fmla="*/ 2147483647 w 2"/>
              <a:gd name="T13" fmla="*/ 2147483647 h 2"/>
              <a:gd name="T14" fmla="*/ 0 w 2"/>
              <a:gd name="T15" fmla="*/ 0 h 2"/>
              <a:gd name="T16" fmla="*/ 0 w 2"/>
              <a:gd name="T17" fmla="*/ 0 h 2"/>
              <a:gd name="T18" fmla="*/ 0 w 2"/>
              <a:gd name="T19" fmla="*/ 2147483647 h 2"/>
              <a:gd name="T20" fmla="*/ 2147483647 w 2"/>
              <a:gd name="T21" fmla="*/ 2147483647 h 2"/>
              <a:gd name="T22" fmla="*/ 2147483647 w 2"/>
              <a:gd name="T23" fmla="*/ 2147483647 h 2"/>
              <a:gd name="T24" fmla="*/ 2147483647 w 2"/>
              <a:gd name="T25" fmla="*/ 2147483647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1163"/>
          <p:cNvSpPr>
            <a:spLocks/>
          </p:cNvSpPr>
          <p:nvPr/>
        </p:nvSpPr>
        <p:spPr bwMode="auto">
          <a:xfrm>
            <a:off x="611188" y="415925"/>
            <a:ext cx="6350" cy="3175"/>
          </a:xfrm>
          <a:custGeom>
            <a:avLst/>
            <a:gdLst>
              <a:gd name="T0" fmla="*/ 2147483647 w 4"/>
              <a:gd name="T1" fmla="*/ 2147483647 h 2"/>
              <a:gd name="T2" fmla="*/ 2147483647 w 4"/>
              <a:gd name="T3" fmla="*/ 2147483647 h 2"/>
              <a:gd name="T4" fmla="*/ 2147483647 w 4"/>
              <a:gd name="T5" fmla="*/ 2147483647 h 2"/>
              <a:gd name="T6" fmla="*/ 2147483647 w 4"/>
              <a:gd name="T7" fmla="*/ 0 h 2"/>
              <a:gd name="T8" fmla="*/ 2147483647 w 4"/>
              <a:gd name="T9" fmla="*/ 0 h 2"/>
              <a:gd name="T10" fmla="*/ 2147483647 w 4"/>
              <a:gd name="T11" fmla="*/ 0 h 2"/>
              <a:gd name="T12" fmla="*/ 2147483647 w 4"/>
              <a:gd name="T13" fmla="*/ 0 h 2"/>
              <a:gd name="T14" fmla="*/ 0 w 4"/>
              <a:gd name="T15" fmla="*/ 2147483647 h 2"/>
              <a:gd name="T16" fmla="*/ 2147483647 w 4"/>
              <a:gd name="T17" fmla="*/ 2147483647 h 2"/>
              <a:gd name="T18" fmla="*/ 2147483647 w 4"/>
              <a:gd name="T19" fmla="*/ 0 h 2"/>
              <a:gd name="T20" fmla="*/ 2147483647 w 4"/>
              <a:gd name="T21" fmla="*/ 2147483647 h 2"/>
              <a:gd name="T22" fmla="*/ 2147483647 w 4"/>
              <a:gd name="T23" fmla="*/ 0 h 2"/>
              <a:gd name="T24" fmla="*/ 2147483647 w 4"/>
              <a:gd name="T25" fmla="*/ 0 h 2"/>
              <a:gd name="T26" fmla="*/ 2147483647 w 4"/>
              <a:gd name="T27" fmla="*/ 0 h 2"/>
              <a:gd name="T28" fmla="*/ 2147483647 w 4"/>
              <a:gd name="T29" fmla="*/ 0 h 2"/>
              <a:gd name="T30" fmla="*/ 0 w 4"/>
              <a:gd name="T31" fmla="*/ 0 h 2"/>
              <a:gd name="T32" fmla="*/ 2147483647 w 4"/>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1172"/>
          <p:cNvSpPr>
            <a:spLocks/>
          </p:cNvSpPr>
          <p:nvPr/>
        </p:nvSpPr>
        <p:spPr bwMode="auto">
          <a:xfrm>
            <a:off x="582613" y="476250"/>
            <a:ext cx="3175" cy="3175"/>
          </a:xfrm>
          <a:custGeom>
            <a:avLst/>
            <a:gdLst>
              <a:gd name="T0" fmla="*/ 0 w 2"/>
              <a:gd name="T1" fmla="*/ 2147483647 h 2"/>
              <a:gd name="T2" fmla="*/ 0 w 2"/>
              <a:gd name="T3" fmla="*/ 2147483647 h 2"/>
              <a:gd name="T4" fmla="*/ 2147483647 w 2"/>
              <a:gd name="T5" fmla="*/ 2147483647 h 2"/>
              <a:gd name="T6" fmla="*/ 0 w 2"/>
              <a:gd name="T7" fmla="*/ 0 h 2"/>
              <a:gd name="T8" fmla="*/ 0 w 2"/>
              <a:gd name="T9" fmla="*/ 0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0 w 2"/>
              <a:gd name="T39" fmla="*/ 2147483647 h 2"/>
              <a:gd name="T40" fmla="*/ 0 w 2"/>
              <a:gd name="T41" fmla="*/ 2147483647 h 2"/>
              <a:gd name="T42" fmla="*/ 0 w 2"/>
              <a:gd name="T43" fmla="*/ 2147483647 h 2"/>
              <a:gd name="T44" fmla="*/ 0 w 2"/>
              <a:gd name="T45" fmla="*/ 2147483647 h 2"/>
              <a:gd name="T46" fmla="*/ 0 w 2"/>
              <a:gd name="T47" fmla="*/ 2147483647 h 2"/>
              <a:gd name="T48" fmla="*/ 0 w 2"/>
              <a:gd name="T49" fmla="*/ 2147483647 h 2"/>
              <a:gd name="T50" fmla="*/ 0 w 2"/>
              <a:gd name="T51" fmla="*/ 2147483647 h 2"/>
              <a:gd name="T52" fmla="*/ 0 w 2"/>
              <a:gd name="T53" fmla="*/ 2147483647 h 2"/>
              <a:gd name="T54" fmla="*/ 0 w 2"/>
              <a:gd name="T55" fmla="*/ 2147483647 h 2"/>
              <a:gd name="T56" fmla="*/ 0 w 2"/>
              <a:gd name="T57" fmla="*/ 2147483647 h 2"/>
              <a:gd name="T58" fmla="*/ 0 w 2"/>
              <a:gd name="T59" fmla="*/ 2147483647 h 2"/>
              <a:gd name="T60" fmla="*/ 0 w 2"/>
              <a:gd name="T61" fmla="*/ 2147483647 h 2"/>
              <a:gd name="T62" fmla="*/ 0 w 2"/>
              <a:gd name="T63" fmla="*/ 2147483647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1177"/>
          <p:cNvSpPr>
            <a:spLocks/>
          </p:cNvSpPr>
          <p:nvPr/>
        </p:nvSpPr>
        <p:spPr bwMode="auto">
          <a:xfrm>
            <a:off x="557213" y="534988"/>
            <a:ext cx="3175" cy="3175"/>
          </a:xfrm>
          <a:custGeom>
            <a:avLst/>
            <a:gdLst>
              <a:gd name="T0" fmla="*/ 0 w 2"/>
              <a:gd name="T1" fmla="*/ 2147483647 h 2"/>
              <a:gd name="T2" fmla="*/ 2147483647 w 2"/>
              <a:gd name="T3" fmla="*/ 2147483647 h 2"/>
              <a:gd name="T4" fmla="*/ 2147483647 w 2"/>
              <a:gd name="T5" fmla="*/ 2147483647 h 2"/>
              <a:gd name="T6" fmla="*/ 2147483647 w 2"/>
              <a:gd name="T7" fmla="*/ 0 h 2"/>
              <a:gd name="T8" fmla="*/ 2147483647 w 2"/>
              <a:gd name="T9" fmla="*/ 0 h 2"/>
              <a:gd name="T10" fmla="*/ 2147483647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7 h 2"/>
              <a:gd name="T40" fmla="*/ 0 w 2"/>
              <a:gd name="T41" fmla="*/ 2147483647 h 2"/>
              <a:gd name="T42" fmla="*/ 2147483647 w 2"/>
              <a:gd name="T43" fmla="*/ 2147483647 h 2"/>
              <a:gd name="T44" fmla="*/ 2147483647 w 2"/>
              <a:gd name="T45" fmla="*/ 0 h 2"/>
              <a:gd name="T46" fmla="*/ 2147483647 w 2"/>
              <a:gd name="T47" fmla="*/ 0 h 2"/>
              <a:gd name="T48" fmla="*/ 2147483647 w 2"/>
              <a:gd name="T49" fmla="*/ 0 h 2"/>
              <a:gd name="T50" fmla="*/ 2147483647 w 2"/>
              <a:gd name="T51" fmla="*/ 0 h 2"/>
              <a:gd name="T52" fmla="*/ 2147483647 w 2"/>
              <a:gd name="T53" fmla="*/ 0 h 2"/>
              <a:gd name="T54" fmla="*/ 2147483647 w 2"/>
              <a:gd name="T55" fmla="*/ 0 h 2"/>
              <a:gd name="T56" fmla="*/ 2147483647 w 2"/>
              <a:gd name="T57" fmla="*/ 0 h 2"/>
              <a:gd name="T58" fmla="*/ 2147483647 w 2"/>
              <a:gd name="T59" fmla="*/ 0 h 2"/>
              <a:gd name="T60" fmla="*/ 2147483647 w 2"/>
              <a:gd name="T61" fmla="*/ 0 h 2"/>
              <a:gd name="T62" fmla="*/ 2147483647 w 2"/>
              <a:gd name="T63" fmla="*/ 0 h 2"/>
              <a:gd name="T64" fmla="*/ 2147483647 w 2"/>
              <a:gd name="T65" fmla="*/ 0 h 2"/>
              <a:gd name="T66" fmla="*/ 2147483647 w 2"/>
              <a:gd name="T67" fmla="*/ 2147483647 h 2"/>
              <a:gd name="T68" fmla="*/ 2147483647 w 2"/>
              <a:gd name="T69" fmla="*/ 0 h 2"/>
              <a:gd name="T70" fmla="*/ 2147483647 w 2"/>
              <a:gd name="T71" fmla="*/ 0 h 2"/>
              <a:gd name="T72" fmla="*/ 0 w 2"/>
              <a:gd name="T73" fmla="*/ 0 h 2"/>
              <a:gd name="T74" fmla="*/ 0 w 2"/>
              <a:gd name="T75" fmla="*/ 0 h 2"/>
              <a:gd name="T76" fmla="*/ 0 w 2"/>
              <a:gd name="T77" fmla="*/ 2147483647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1180"/>
          <p:cNvSpPr>
            <a:spLocks/>
          </p:cNvSpPr>
          <p:nvPr/>
        </p:nvSpPr>
        <p:spPr bwMode="auto">
          <a:xfrm>
            <a:off x="560388" y="530225"/>
            <a:ext cx="3175" cy="4763"/>
          </a:xfrm>
          <a:custGeom>
            <a:avLst/>
            <a:gdLst>
              <a:gd name="T0" fmla="*/ 0 w 2"/>
              <a:gd name="T1" fmla="*/ 2147483647 h 3"/>
              <a:gd name="T2" fmla="*/ 0 w 2"/>
              <a:gd name="T3" fmla="*/ 2147483647 h 3"/>
              <a:gd name="T4" fmla="*/ 2147483647 w 2"/>
              <a:gd name="T5" fmla="*/ 2147483647 h 3"/>
              <a:gd name="T6" fmla="*/ 2147483647 w 2"/>
              <a:gd name="T7" fmla="*/ 2147483647 h 3"/>
              <a:gd name="T8" fmla="*/ 0 w 2"/>
              <a:gd name="T9" fmla="*/ 0 h 3"/>
              <a:gd name="T10" fmla="*/ 0 w 2"/>
              <a:gd name="T11" fmla="*/ 0 h 3"/>
              <a:gd name="T12" fmla="*/ 0 w 2"/>
              <a:gd name="T13" fmla="*/ 0 h 3"/>
              <a:gd name="T14" fmla="*/ 0 w 2"/>
              <a:gd name="T15" fmla="*/ 2147483647 h 3"/>
              <a:gd name="T16" fmla="*/ 0 w 2"/>
              <a:gd name="T17" fmla="*/ 2147483647 h 3"/>
              <a:gd name="T18" fmla="*/ 0 w 2"/>
              <a:gd name="T19" fmla="*/ 2147483647 h 3"/>
              <a:gd name="T20" fmla="*/ 0 w 2"/>
              <a:gd name="T21" fmla="*/ 2147483647 h 3"/>
              <a:gd name="T22" fmla="*/ 0 w 2"/>
              <a:gd name="T23" fmla="*/ 0 h 3"/>
              <a:gd name="T24" fmla="*/ 0 w 2"/>
              <a:gd name="T25" fmla="*/ 2147483647 h 3"/>
              <a:gd name="T26" fmla="*/ 0 w 2"/>
              <a:gd name="T27" fmla="*/ 2147483647 h 3"/>
              <a:gd name="T28" fmla="*/ 0 w 2"/>
              <a:gd name="T29" fmla="*/ 2147483647 h 3"/>
              <a:gd name="T30" fmla="*/ 0 w 2"/>
              <a:gd name="T31" fmla="*/ 2147483647 h 3"/>
              <a:gd name="T32" fmla="*/ 0 w 2"/>
              <a:gd name="T33" fmla="*/ 2147483647 h 3"/>
              <a:gd name="T34" fmla="*/ 0 w 2"/>
              <a:gd name="T35" fmla="*/ 2147483647 h 3"/>
              <a:gd name="T36" fmla="*/ 0 w 2"/>
              <a:gd name="T37" fmla="*/ 2147483647 h 3"/>
              <a:gd name="T38" fmla="*/ 0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w 2"/>
              <a:gd name="T53" fmla="*/ 2147483647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1210"/>
          <p:cNvSpPr>
            <a:spLocks/>
          </p:cNvSpPr>
          <p:nvPr/>
        </p:nvSpPr>
        <p:spPr bwMode="auto">
          <a:xfrm>
            <a:off x="595313" y="557213"/>
            <a:ext cx="3175" cy="3175"/>
          </a:xfrm>
          <a:custGeom>
            <a:avLst/>
            <a:gdLst>
              <a:gd name="T0" fmla="*/ 0 w 2"/>
              <a:gd name="T1" fmla="*/ 2147483647 h 2"/>
              <a:gd name="T2" fmla="*/ 0 w 2"/>
              <a:gd name="T3" fmla="*/ 2147483647 h 2"/>
              <a:gd name="T4" fmla="*/ 2147483647 w 2"/>
              <a:gd name="T5" fmla="*/ 2147483647 h 2"/>
              <a:gd name="T6" fmla="*/ 2147483647 w 2"/>
              <a:gd name="T7" fmla="*/ 0 h 2"/>
              <a:gd name="T8" fmla="*/ 2147483647 w 2"/>
              <a:gd name="T9" fmla="*/ 0 h 2"/>
              <a:gd name="T10" fmla="*/ 0 w 2"/>
              <a:gd name="T11" fmla="*/ 0 h 2"/>
              <a:gd name="T12" fmla="*/ 0 w 2"/>
              <a:gd name="T13" fmla="*/ 0 h 2"/>
              <a:gd name="T14" fmla="*/ 0 w 2"/>
              <a:gd name="T15" fmla="*/ 0 h 2"/>
              <a:gd name="T16" fmla="*/ 0 w 2"/>
              <a:gd name="T17" fmla="*/ 2147483647 h 2"/>
              <a:gd name="T18" fmla="*/ 0 w 2"/>
              <a:gd name="T19" fmla="*/ 2147483647 h 2"/>
              <a:gd name="T20" fmla="*/ 2147483647 w 2"/>
              <a:gd name="T21" fmla="*/ 2147483647 h 2"/>
              <a:gd name="T22" fmla="*/ 2147483647 w 2"/>
              <a:gd name="T23" fmla="*/ 0 h 2"/>
              <a:gd name="T24" fmla="*/ 2147483647 w 2"/>
              <a:gd name="T25" fmla="*/ 0 h 2"/>
              <a:gd name="T26" fmla="*/ 0 w 2"/>
              <a:gd name="T27" fmla="*/ 0 h 2"/>
              <a:gd name="T28" fmla="*/ 0 w 2"/>
              <a:gd name="T29" fmla="*/ 0 h 2"/>
              <a:gd name="T30" fmla="*/ 0 w 2"/>
              <a:gd name="T31" fmla="*/ 0 h 2"/>
              <a:gd name="T32" fmla="*/ 0 w 2"/>
              <a:gd name="T33" fmla="*/ 2147483647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1214"/>
          <p:cNvSpPr>
            <a:spLocks/>
          </p:cNvSpPr>
          <p:nvPr/>
        </p:nvSpPr>
        <p:spPr bwMode="auto">
          <a:xfrm>
            <a:off x="595313" y="557213"/>
            <a:ext cx="3175" cy="3175"/>
          </a:xfrm>
          <a:custGeom>
            <a:avLst/>
            <a:gdLst>
              <a:gd name="T0" fmla="*/ 0 w 2"/>
              <a:gd name="T1" fmla="*/ 2147483647 h 2"/>
              <a:gd name="T2" fmla="*/ 2147483647 w 2"/>
              <a:gd name="T3" fmla="*/ 2147483647 h 2"/>
              <a:gd name="T4" fmla="*/ 0 w 2"/>
              <a:gd name="T5" fmla="*/ 0 h 2"/>
              <a:gd name="T6" fmla="*/ 0 w 2"/>
              <a:gd name="T7" fmla="*/ 2147483647 h 2"/>
              <a:gd name="T8" fmla="*/ 0 w 2"/>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21"/>
          <p:cNvSpPr>
            <a:spLocks/>
          </p:cNvSpPr>
          <p:nvPr/>
        </p:nvSpPr>
        <p:spPr bwMode="auto">
          <a:xfrm>
            <a:off x="731838" y="541338"/>
            <a:ext cx="3175" cy="3175"/>
          </a:xfrm>
          <a:custGeom>
            <a:avLst/>
            <a:gdLst>
              <a:gd name="T0" fmla="*/ 2147483647 w 2"/>
              <a:gd name="T1" fmla="*/ 0 h 2"/>
              <a:gd name="T2" fmla="*/ 2147483647 w 2"/>
              <a:gd name="T3" fmla="*/ 0 h 2"/>
              <a:gd name="T4" fmla="*/ 2147483647 w 2"/>
              <a:gd name="T5" fmla="*/ 0 h 2"/>
              <a:gd name="T6" fmla="*/ 0 w 2"/>
              <a:gd name="T7" fmla="*/ 0 h 2"/>
              <a:gd name="T8" fmla="*/ 0 w 2"/>
              <a:gd name="T9" fmla="*/ 0 h 2"/>
              <a:gd name="T10" fmla="*/ 0 w 2"/>
              <a:gd name="T11" fmla="*/ 2147483647 h 2"/>
              <a:gd name="T12" fmla="*/ 2147483647 w 2"/>
              <a:gd name="T13" fmla="*/ 0 h 2"/>
              <a:gd name="T14" fmla="*/ 2147483647 w 2"/>
              <a:gd name="T15" fmla="*/ 0 h 2"/>
              <a:gd name="T16" fmla="*/ 2147483647 w 2"/>
              <a:gd name="T17" fmla="*/ 0 h 2"/>
              <a:gd name="T18" fmla="*/ 0 w 2"/>
              <a:gd name="T19" fmla="*/ 0 h 2"/>
              <a:gd name="T20" fmla="*/ 0 w 2"/>
              <a:gd name="T21" fmla="*/ 0 h 2"/>
              <a:gd name="T22" fmla="*/ 0 w 2"/>
              <a:gd name="T23" fmla="*/ 2147483647 h 2"/>
              <a:gd name="T24" fmla="*/ 2147483647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7 w 2"/>
              <a:gd name="T5" fmla="*/ 0 h 1587"/>
              <a:gd name="T6" fmla="*/ 2147483647 w 2"/>
              <a:gd name="T7" fmla="*/ 0 h 1587"/>
              <a:gd name="T8" fmla="*/ 2147483647 w 2"/>
              <a:gd name="T9" fmla="*/ 0 h 1587"/>
              <a:gd name="T10" fmla="*/ 2147483647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7 w 2"/>
              <a:gd name="T25" fmla="*/ 0 h 1587"/>
              <a:gd name="T26" fmla="*/ 2147483647 w 2"/>
              <a:gd name="T27" fmla="*/ 0 h 1587"/>
              <a:gd name="T28" fmla="*/ 2147483647 w 2"/>
              <a:gd name="T29" fmla="*/ 0 h 1587"/>
              <a:gd name="T30" fmla="*/ 0 w 2"/>
              <a:gd name="T31" fmla="*/ 0 h 1587"/>
              <a:gd name="T32" fmla="*/ 0 w 2"/>
              <a:gd name="T33" fmla="*/ 0 h 1587"/>
              <a:gd name="T34" fmla="*/ 2147483647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240"/>
          <p:cNvSpPr>
            <a:spLocks/>
          </p:cNvSpPr>
          <p:nvPr/>
        </p:nvSpPr>
        <p:spPr bwMode="auto">
          <a:xfrm>
            <a:off x="728663" y="541338"/>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243"/>
          <p:cNvSpPr>
            <a:spLocks/>
          </p:cNvSpPr>
          <p:nvPr/>
        </p:nvSpPr>
        <p:spPr bwMode="auto">
          <a:xfrm>
            <a:off x="728663" y="538163"/>
            <a:ext cx="3175" cy="3175"/>
          </a:xfrm>
          <a:custGeom>
            <a:avLst/>
            <a:gdLst>
              <a:gd name="T0" fmla="*/ 2147483647 w 2"/>
              <a:gd name="T1" fmla="*/ 2147483647 h 2"/>
              <a:gd name="T2" fmla="*/ 2147483647 w 2"/>
              <a:gd name="T3" fmla="*/ 2147483647 h 2"/>
              <a:gd name="T4" fmla="*/ 2147483647 w 2"/>
              <a:gd name="T5" fmla="*/ 2147483647 h 2"/>
              <a:gd name="T6" fmla="*/ 2147483647 w 2"/>
              <a:gd name="T7" fmla="*/ 2147483647 h 2"/>
              <a:gd name="T8" fmla="*/ 0 w 2"/>
              <a:gd name="T9" fmla="*/ 2147483647 h 2"/>
              <a:gd name="T10" fmla="*/ 0 w 2"/>
              <a:gd name="T11" fmla="*/ 2147483647 h 2"/>
              <a:gd name="T12" fmla="*/ 2147483647 w 2"/>
              <a:gd name="T13" fmla="*/ 2147483647 h 2"/>
              <a:gd name="T14" fmla="*/ 0 w 2"/>
              <a:gd name="T15" fmla="*/ 2147483647 h 2"/>
              <a:gd name="T16" fmla="*/ 0 w 2"/>
              <a:gd name="T17" fmla="*/ 2147483647 h 2"/>
              <a:gd name="T18" fmla="*/ 0 w 2"/>
              <a:gd name="T19" fmla="*/ 2147483647 h 2"/>
              <a:gd name="T20" fmla="*/ 0 w 2"/>
              <a:gd name="T21" fmla="*/ 2147483647 h 2"/>
              <a:gd name="T22" fmla="*/ 0 w 2"/>
              <a:gd name="T23" fmla="*/ 2147483647 h 2"/>
              <a:gd name="T24" fmla="*/ 0 w 2"/>
              <a:gd name="T25" fmla="*/ 2147483647 h 2"/>
              <a:gd name="T26" fmla="*/ 0 w 2"/>
              <a:gd name="T27" fmla="*/ 2147483647 h 2"/>
              <a:gd name="T28" fmla="*/ 0 w 2"/>
              <a:gd name="T29" fmla="*/ 2147483647 h 2"/>
              <a:gd name="T30" fmla="*/ 0 w 2"/>
              <a:gd name="T31" fmla="*/ 2147483647 h 2"/>
              <a:gd name="T32" fmla="*/ 0 w 2"/>
              <a:gd name="T33" fmla="*/ 2147483647 h 2"/>
              <a:gd name="T34" fmla="*/ 0 w 2"/>
              <a:gd name="T35" fmla="*/ 2147483647 h 2"/>
              <a:gd name="T36" fmla="*/ 0 w 2"/>
              <a:gd name="T37" fmla="*/ 2147483647 h 2"/>
              <a:gd name="T38" fmla="*/ 2147483647 w 2"/>
              <a:gd name="T39" fmla="*/ 2147483647 h 2"/>
              <a:gd name="T40" fmla="*/ 2147483647 w 2"/>
              <a:gd name="T41" fmla="*/ 2147483647 h 2"/>
              <a:gd name="T42" fmla="*/ 2147483647 w 2"/>
              <a:gd name="T43" fmla="*/ 2147483647 h 2"/>
              <a:gd name="T44" fmla="*/ 2147483647 w 2"/>
              <a:gd name="T45" fmla="*/ 2147483647 h 2"/>
              <a:gd name="T46" fmla="*/ 2147483647 w 2"/>
              <a:gd name="T47" fmla="*/ 2147483647 h 2"/>
              <a:gd name="T48" fmla="*/ 0 w 2"/>
              <a:gd name="T49" fmla="*/ 0 h 2"/>
              <a:gd name="T50" fmla="*/ 0 w 2"/>
              <a:gd name="T51" fmla="*/ 2147483647 h 2"/>
              <a:gd name="T52" fmla="*/ 0 w 2"/>
              <a:gd name="T53" fmla="*/ 2147483647 h 2"/>
              <a:gd name="T54" fmla="*/ 0 w 2"/>
              <a:gd name="T55" fmla="*/ 2147483647 h 2"/>
              <a:gd name="T56" fmla="*/ 2147483647 w 2"/>
              <a:gd name="T57" fmla="*/ 2147483647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246"/>
          <p:cNvSpPr>
            <a:spLocks/>
          </p:cNvSpPr>
          <p:nvPr/>
        </p:nvSpPr>
        <p:spPr bwMode="auto">
          <a:xfrm>
            <a:off x="725488" y="547688"/>
            <a:ext cx="3175" cy="3175"/>
          </a:xfrm>
          <a:custGeom>
            <a:avLst/>
            <a:gdLst>
              <a:gd name="T0" fmla="*/ 0 w 2"/>
              <a:gd name="T1" fmla="*/ 2147483647 h 2"/>
              <a:gd name="T2" fmla="*/ 0 w 2"/>
              <a:gd name="T3" fmla="*/ 2147483647 h 2"/>
              <a:gd name="T4" fmla="*/ 2147483647 w 2"/>
              <a:gd name="T5" fmla="*/ 0 h 2"/>
              <a:gd name="T6" fmla="*/ 2147483647 w 2"/>
              <a:gd name="T7" fmla="*/ 0 h 2"/>
              <a:gd name="T8" fmla="*/ 0 w 2"/>
              <a:gd name="T9" fmla="*/ 0 h 2"/>
              <a:gd name="T10" fmla="*/ 0 w 2"/>
              <a:gd name="T11" fmla="*/ 0 h 2"/>
              <a:gd name="T12" fmla="*/ 0 w 2"/>
              <a:gd name="T13" fmla="*/ 2147483647 h 2"/>
              <a:gd name="T14" fmla="*/ 0 w 2"/>
              <a:gd name="T15" fmla="*/ 2147483647 h 2"/>
              <a:gd name="T16" fmla="*/ 2147483647 w 2"/>
              <a:gd name="T17" fmla="*/ 0 h 2"/>
              <a:gd name="T18" fmla="*/ 2147483647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7 h 2"/>
              <a:gd name="T48" fmla="*/ 0 w 2"/>
              <a:gd name="T49" fmla="*/ 2147483647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9" name="Freeform 1250"/>
          <p:cNvSpPr>
            <a:spLocks/>
          </p:cNvSpPr>
          <p:nvPr/>
        </p:nvSpPr>
        <p:spPr bwMode="auto">
          <a:xfrm>
            <a:off x="731838" y="530225"/>
            <a:ext cx="3175" cy="1588"/>
          </a:xfrm>
          <a:custGeom>
            <a:avLst/>
            <a:gdLst>
              <a:gd name="T0" fmla="*/ 2147483647 w 2"/>
              <a:gd name="T1" fmla="*/ 0 h 1588"/>
              <a:gd name="T2" fmla="*/ 0 w 2"/>
              <a:gd name="T3" fmla="*/ 0 h 1588"/>
              <a:gd name="T4" fmla="*/ 2147483647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0" name="Freeform 1252"/>
          <p:cNvSpPr>
            <a:spLocks/>
          </p:cNvSpPr>
          <p:nvPr/>
        </p:nvSpPr>
        <p:spPr bwMode="auto">
          <a:xfrm>
            <a:off x="731838" y="527050"/>
            <a:ext cx="3175" cy="7938"/>
          </a:xfrm>
          <a:custGeom>
            <a:avLst/>
            <a:gdLst>
              <a:gd name="T0" fmla="*/ 2147483647 w 2"/>
              <a:gd name="T1" fmla="*/ 2147483647 h 5"/>
              <a:gd name="T2" fmla="*/ 2147483647 w 2"/>
              <a:gd name="T3" fmla="*/ 2147483647 h 5"/>
              <a:gd name="T4" fmla="*/ 0 w 2"/>
              <a:gd name="T5" fmla="*/ 0 h 5"/>
              <a:gd name="T6" fmla="*/ 0 w 2"/>
              <a:gd name="T7" fmla="*/ 2147483647 h 5"/>
              <a:gd name="T8" fmla="*/ 0 w 2"/>
              <a:gd name="T9" fmla="*/ 2147483647 h 5"/>
              <a:gd name="T10" fmla="*/ 2147483647 w 2"/>
              <a:gd name="T11" fmla="*/ 2147483647 h 5"/>
              <a:gd name="T12" fmla="*/ 2147483647 w 2"/>
              <a:gd name="T13" fmla="*/ 2147483647 h 5"/>
              <a:gd name="T14" fmla="*/ 2147483647 w 2"/>
              <a:gd name="T15" fmla="*/ 2147483647 h 5"/>
              <a:gd name="T16" fmla="*/ 0 w 2"/>
              <a:gd name="T17" fmla="*/ 0 h 5"/>
              <a:gd name="T18" fmla="*/ 0 w 2"/>
              <a:gd name="T19" fmla="*/ 2147483647 h 5"/>
              <a:gd name="T20" fmla="*/ 0 w 2"/>
              <a:gd name="T21" fmla="*/ 2147483647 h 5"/>
              <a:gd name="T22" fmla="*/ 2147483647 w 2"/>
              <a:gd name="T23" fmla="*/ 2147483647 h 5"/>
              <a:gd name="T24" fmla="*/ 2147483647 w 2"/>
              <a:gd name="T25" fmla="*/ 214748364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 name="Freeform 1255"/>
          <p:cNvSpPr>
            <a:spLocks/>
          </p:cNvSpPr>
          <p:nvPr/>
        </p:nvSpPr>
        <p:spPr bwMode="auto">
          <a:xfrm>
            <a:off x="712788" y="550863"/>
            <a:ext cx="3175" cy="1587"/>
          </a:xfrm>
          <a:custGeom>
            <a:avLst/>
            <a:gdLst>
              <a:gd name="T0" fmla="*/ 0 w 2"/>
              <a:gd name="T1" fmla="*/ 0 h 1587"/>
              <a:gd name="T2" fmla="*/ 2147483647 w 2"/>
              <a:gd name="T3" fmla="*/ 0 h 1587"/>
              <a:gd name="T4" fmla="*/ 2147483647 w 2"/>
              <a:gd name="T5" fmla="*/ 0 h 1587"/>
              <a:gd name="T6" fmla="*/ 2147483647 w 2"/>
              <a:gd name="T7" fmla="*/ 0 h 1587"/>
              <a:gd name="T8" fmla="*/ 2147483647 w 2"/>
              <a:gd name="T9" fmla="*/ 0 h 1587"/>
              <a:gd name="T10" fmla="*/ 0 w 2"/>
              <a:gd name="T11" fmla="*/ 0 h 1587"/>
              <a:gd name="T12" fmla="*/ 0 w 2"/>
              <a:gd name="T13" fmla="*/ 0 h 1587"/>
              <a:gd name="T14" fmla="*/ 0 w 2"/>
              <a:gd name="T15" fmla="*/ 0 h 1587"/>
              <a:gd name="T16" fmla="*/ 0 w 2"/>
              <a:gd name="T17" fmla="*/ 0 h 1587"/>
              <a:gd name="T18" fmla="*/ 2147483647 w 2"/>
              <a:gd name="T19" fmla="*/ 0 h 1587"/>
              <a:gd name="T20" fmla="*/ 2147483647 w 2"/>
              <a:gd name="T21" fmla="*/ 0 h 1587"/>
              <a:gd name="T22" fmla="*/ 2147483647 w 2"/>
              <a:gd name="T23" fmla="*/ 0 h 1587"/>
              <a:gd name="T24" fmla="*/ 2147483647 w 2"/>
              <a:gd name="T25" fmla="*/ 0 h 1587"/>
              <a:gd name="T26" fmla="*/ 2147483647 w 2"/>
              <a:gd name="T27" fmla="*/ 0 h 1587"/>
              <a:gd name="T28" fmla="*/ 2147483647 w 2"/>
              <a:gd name="T29" fmla="*/ 0 h 1587"/>
              <a:gd name="T30" fmla="*/ 2147483647 w 2"/>
              <a:gd name="T31" fmla="*/ 0 h 1587"/>
              <a:gd name="T32" fmla="*/ 2147483647 w 2"/>
              <a:gd name="T33" fmla="*/ 0 h 1587"/>
              <a:gd name="T34" fmla="*/ 2147483647 w 2"/>
              <a:gd name="T35" fmla="*/ 0 h 1587"/>
              <a:gd name="T36" fmla="*/ 2147483647 w 2"/>
              <a:gd name="T37" fmla="*/ 0 h 1587"/>
              <a:gd name="T38" fmla="*/ 2147483647 w 2"/>
              <a:gd name="T39" fmla="*/ 0 h 1587"/>
              <a:gd name="T40" fmla="*/ 2147483647 w 2"/>
              <a:gd name="T41" fmla="*/ 0 h 1587"/>
              <a:gd name="T42" fmla="*/ 2147483647 w 2"/>
              <a:gd name="T43" fmla="*/ 0 h 1587"/>
              <a:gd name="T44" fmla="*/ 2147483647 w 2"/>
              <a:gd name="T45" fmla="*/ 0 h 1587"/>
              <a:gd name="T46" fmla="*/ 2147483647 w 2"/>
              <a:gd name="T47" fmla="*/ 0 h 1587"/>
              <a:gd name="T48" fmla="*/ 2147483647 w 2"/>
              <a:gd name="T49" fmla="*/ 0 h 1587"/>
              <a:gd name="T50" fmla="*/ 2147483647 w 2"/>
              <a:gd name="T51" fmla="*/ 0 h 1587"/>
              <a:gd name="T52" fmla="*/ 2147483647 w 2"/>
              <a:gd name="T53" fmla="*/ 0 h 1587"/>
              <a:gd name="T54" fmla="*/ 2147483647 w 2"/>
              <a:gd name="T55" fmla="*/ 0 h 1587"/>
              <a:gd name="T56" fmla="*/ 2147483647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5" name="Freeform 1269"/>
          <p:cNvSpPr>
            <a:spLocks/>
          </p:cNvSpPr>
          <p:nvPr/>
        </p:nvSpPr>
        <p:spPr bwMode="auto">
          <a:xfrm>
            <a:off x="728663" y="530225"/>
            <a:ext cx="3175" cy="4763"/>
          </a:xfrm>
          <a:custGeom>
            <a:avLst/>
            <a:gdLst>
              <a:gd name="T0" fmla="*/ 0 w 2"/>
              <a:gd name="T1" fmla="*/ 2147483647 h 3"/>
              <a:gd name="T2" fmla="*/ 2147483647 w 2"/>
              <a:gd name="T3" fmla="*/ 0 h 3"/>
              <a:gd name="T4" fmla="*/ 2147483647 w 2"/>
              <a:gd name="T5" fmla="*/ 0 h 3"/>
              <a:gd name="T6" fmla="*/ 2147483647 w 2"/>
              <a:gd name="T7" fmla="*/ 0 h 3"/>
              <a:gd name="T8" fmla="*/ 2147483647 w 2"/>
              <a:gd name="T9" fmla="*/ 0 h 3"/>
              <a:gd name="T10" fmla="*/ 0 w 2"/>
              <a:gd name="T11" fmla="*/ 0 h 3"/>
              <a:gd name="T12" fmla="*/ 0 w 2"/>
              <a:gd name="T13" fmla="*/ 0 h 3"/>
              <a:gd name="T14" fmla="*/ 0 w 2"/>
              <a:gd name="T15" fmla="*/ 2147483647 h 3"/>
              <a:gd name="T16" fmla="*/ 0 w 2"/>
              <a:gd name="T17" fmla="*/ 2147483647 h 3"/>
              <a:gd name="T18" fmla="*/ 2147483647 w 2"/>
              <a:gd name="T19" fmla="*/ 0 h 3"/>
              <a:gd name="T20" fmla="*/ 2147483647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7 h 3"/>
              <a:gd name="T40" fmla="*/ 0 w 2"/>
              <a:gd name="T41" fmla="*/ 2147483647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2" name="Freeform 1277"/>
          <p:cNvSpPr>
            <a:spLocks/>
          </p:cNvSpPr>
          <p:nvPr/>
        </p:nvSpPr>
        <p:spPr bwMode="auto">
          <a:xfrm>
            <a:off x="728663" y="523875"/>
            <a:ext cx="1587" cy="3175"/>
          </a:xfrm>
          <a:custGeom>
            <a:avLst/>
            <a:gdLst>
              <a:gd name="T0" fmla="*/ 0 w 1587"/>
              <a:gd name="T1" fmla="*/ 2147483647 h 2"/>
              <a:gd name="T2" fmla="*/ 0 w 1587"/>
              <a:gd name="T3" fmla="*/ 2147483647 h 2"/>
              <a:gd name="T4" fmla="*/ 0 w 1587"/>
              <a:gd name="T5" fmla="*/ 0 h 2"/>
              <a:gd name="T6" fmla="*/ 0 w 1587"/>
              <a:gd name="T7" fmla="*/ 2147483647 h 2"/>
              <a:gd name="T8" fmla="*/ 0 w 1587"/>
              <a:gd name="T9" fmla="*/ 2147483647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2147483647 h 2"/>
              <a:gd name="T18" fmla="*/ 0 w 2"/>
              <a:gd name="T19" fmla="*/ 2147483647 h 2"/>
              <a:gd name="T20" fmla="*/ 0 w 2"/>
              <a:gd name="T21" fmla="*/ 2147483647 h 2"/>
              <a:gd name="T22" fmla="*/ 0 w 2"/>
              <a:gd name="T23" fmla="*/ 2147483647 h 2"/>
              <a:gd name="T24" fmla="*/ 2147483647 w 2"/>
              <a:gd name="T25" fmla="*/ 2147483647 h 2"/>
              <a:gd name="T26" fmla="*/ 2147483647 w 2"/>
              <a:gd name="T27" fmla="*/ 2147483647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4" name="Freeform 1290"/>
          <p:cNvSpPr>
            <a:spLocks/>
          </p:cNvSpPr>
          <p:nvPr/>
        </p:nvSpPr>
        <p:spPr bwMode="auto">
          <a:xfrm>
            <a:off x="719138" y="517525"/>
            <a:ext cx="3175" cy="3175"/>
          </a:xfrm>
          <a:custGeom>
            <a:avLst/>
            <a:gdLst>
              <a:gd name="T0" fmla="*/ 0 w 2"/>
              <a:gd name="T1" fmla="*/ 2147483647 h 2"/>
              <a:gd name="T2" fmla="*/ 0 w 2"/>
              <a:gd name="T3" fmla="*/ 2147483647 h 2"/>
              <a:gd name="T4" fmla="*/ 2147483647 w 2"/>
              <a:gd name="T5" fmla="*/ 2147483647 h 2"/>
              <a:gd name="T6" fmla="*/ 2147483647 w 2"/>
              <a:gd name="T7" fmla="*/ 2147483647 h 2"/>
              <a:gd name="T8" fmla="*/ 2147483647 w 2"/>
              <a:gd name="T9" fmla="*/ 2147483647 h 2"/>
              <a:gd name="T10" fmla="*/ 2147483647 w 2"/>
              <a:gd name="T11" fmla="*/ 0 h 2"/>
              <a:gd name="T12" fmla="*/ 0 w 2"/>
              <a:gd name="T13" fmla="*/ 0 h 2"/>
              <a:gd name="T14" fmla="*/ 0 w 2"/>
              <a:gd name="T15" fmla="*/ 0 h 2"/>
              <a:gd name="T16" fmla="*/ 0 w 2"/>
              <a:gd name="T17" fmla="*/ 0 h 2"/>
              <a:gd name="T18" fmla="*/ 0 w 2"/>
              <a:gd name="T19" fmla="*/ 0 h 2"/>
              <a:gd name="T20" fmla="*/ 2147483647 w 2"/>
              <a:gd name="T21" fmla="*/ 0 h 2"/>
              <a:gd name="T22" fmla="*/ 0 w 2"/>
              <a:gd name="T23" fmla="*/ 0 h 2"/>
              <a:gd name="T24" fmla="*/ 0 w 2"/>
              <a:gd name="T25" fmla="*/ 0 h 2"/>
              <a:gd name="T26" fmla="*/ 0 w 2"/>
              <a:gd name="T27" fmla="*/ 0 h 2"/>
              <a:gd name="T28" fmla="*/ 0 w 2"/>
              <a:gd name="T29" fmla="*/ 0 h 2"/>
              <a:gd name="T30" fmla="*/ 0 w 2"/>
              <a:gd name="T31" fmla="*/ 2147483647 h 2"/>
              <a:gd name="T32" fmla="*/ 0 w 2"/>
              <a:gd name="T33" fmla="*/ 2147483647 h 2"/>
              <a:gd name="T34" fmla="*/ 0 w 2"/>
              <a:gd name="T35" fmla="*/ 2147483647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7 h 2"/>
              <a:gd name="T50" fmla="*/ 2147483647 w 2"/>
              <a:gd name="T51" fmla="*/ 2147483647 h 2"/>
              <a:gd name="T52" fmla="*/ 2147483647 w 2"/>
              <a:gd name="T53" fmla="*/ 0 h 2"/>
              <a:gd name="T54" fmla="*/ 2147483647 w 2"/>
              <a:gd name="T55" fmla="*/ 0 h 2"/>
              <a:gd name="T56" fmla="*/ 0 w 2"/>
              <a:gd name="T57" fmla="*/ 0 h 2"/>
              <a:gd name="T58" fmla="*/ 0 w 2"/>
              <a:gd name="T59" fmla="*/ 0 h 2"/>
              <a:gd name="T60" fmla="*/ 0 w 2"/>
              <a:gd name="T61" fmla="*/ 2147483647 h 2"/>
              <a:gd name="T62" fmla="*/ 0 w 2"/>
              <a:gd name="T63" fmla="*/ 2147483647 h 2"/>
              <a:gd name="T64" fmla="*/ 2147483647 w 2"/>
              <a:gd name="T65" fmla="*/ 2147483647 h 2"/>
              <a:gd name="T66" fmla="*/ 2147483647 w 2"/>
              <a:gd name="T67" fmla="*/ 2147483647 h 2"/>
              <a:gd name="T68" fmla="*/ 0 w 2"/>
              <a:gd name="T69" fmla="*/ 2147483647 h 2"/>
              <a:gd name="T70" fmla="*/ 0 w 2"/>
              <a:gd name="T71" fmla="*/ 2147483647 h 2"/>
              <a:gd name="T72" fmla="*/ 0 w 2"/>
              <a:gd name="T73" fmla="*/ 2147483647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cs typeface="+mn-cs"/>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6"/>
          <p:cNvSpPr>
            <a:spLocks noGrp="1"/>
          </p:cNvSpPr>
          <p:nvPr>
            <p:ph type="ftr" sz="quarter" idx="11"/>
          </p:nvPr>
        </p:nvSpPr>
        <p:spPr/>
        <p:txBody>
          <a:bodyPr/>
          <a:lstStyle>
            <a:lvl1pPr>
              <a:defRPr/>
            </a:lvl1pPr>
          </a:lstStyle>
          <a:p>
            <a:pPr>
              <a:defRPr/>
            </a:pPr>
            <a:r>
              <a:rPr lang="en-US" dirty="0"/>
              <a:t>Presentation Title</a:t>
            </a:r>
          </a:p>
        </p:txBody>
      </p:sp>
      <p:sp>
        <p:nvSpPr>
          <p:cNvPr id="64" name="Slide Number Placeholder 7"/>
          <p:cNvSpPr>
            <a:spLocks noGrp="1"/>
          </p:cNvSpPr>
          <p:nvPr>
            <p:ph type="sldNum" sz="quarter" idx="12"/>
          </p:nvPr>
        </p:nvSpPr>
        <p:spPr/>
        <p:txBody>
          <a:bodyPr/>
          <a:lstStyle>
            <a:lvl1pPr>
              <a:defRPr/>
            </a:lvl1pPr>
          </a:lstStyle>
          <a:p>
            <a:pPr>
              <a:defRPr/>
            </a:pPr>
            <a:fld id="{48B8791C-2350-486D-B1D7-CDCA045F0827}" type="slidenum">
              <a:rPr lang="en-US"/>
              <a:pPr>
                <a:defRPr/>
              </a:pPr>
              <a:t>‹#›</a:t>
            </a:fld>
            <a:endParaRPr lang="en-US" dirty="0"/>
          </a:p>
        </p:txBody>
      </p:sp>
    </p:spTree>
    <p:extLst>
      <p:ext uri="{BB962C8B-B14F-4D97-AF65-F5344CB8AC3E}">
        <p14:creationId xmlns:p14="http://schemas.microsoft.com/office/powerpoint/2010/main" val="220626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7" name="Freeform 1683"/>
          <p:cNvSpPr>
            <a:spLocks/>
          </p:cNvSpPr>
          <p:nvPr/>
        </p:nvSpPr>
        <p:spPr bwMode="auto">
          <a:xfrm flipH="1">
            <a:off x="7410450" y="3175"/>
            <a:ext cx="712788" cy="5842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dirty="0"/>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8"/>
          <p:cNvSpPr>
            <a:spLocks noGrp="1"/>
          </p:cNvSpPr>
          <p:nvPr>
            <p:ph type="ftr" sz="quarter" idx="15"/>
          </p:nvPr>
        </p:nvSpPr>
        <p:spPr/>
        <p:txBody>
          <a:bodyPr/>
          <a:lstStyle>
            <a:lvl1pPr>
              <a:defRPr/>
            </a:lvl1pPr>
          </a:lstStyle>
          <a:p>
            <a:pPr>
              <a:defRPr/>
            </a:pPr>
            <a:r>
              <a:rPr lang="en-US" dirty="0"/>
              <a:t>Presentation Title</a:t>
            </a:r>
          </a:p>
        </p:txBody>
      </p:sp>
      <p:sp>
        <p:nvSpPr>
          <p:cNvPr id="9" name="Slide Number Placeholder 9"/>
          <p:cNvSpPr>
            <a:spLocks noGrp="1"/>
          </p:cNvSpPr>
          <p:nvPr>
            <p:ph type="sldNum" sz="quarter" idx="16"/>
          </p:nvPr>
        </p:nvSpPr>
        <p:spPr/>
        <p:txBody>
          <a:bodyPr/>
          <a:lstStyle>
            <a:lvl1pPr>
              <a:defRPr/>
            </a:lvl1pPr>
          </a:lstStyle>
          <a:p>
            <a:pPr>
              <a:defRPr/>
            </a:pPr>
            <a:fld id="{D9DC9490-87EE-45A4-893A-CF44B2B108B2}" type="slidenum">
              <a:rPr lang="en-US"/>
              <a:pPr>
                <a:defRPr/>
              </a:pPr>
              <a:t>‹#›</a:t>
            </a:fld>
            <a:endParaRPr lang="en-US" dirty="0"/>
          </a:p>
        </p:txBody>
      </p:sp>
    </p:spTree>
    <p:extLst>
      <p:ext uri="{BB962C8B-B14F-4D97-AF65-F5344CB8AC3E}">
        <p14:creationId xmlns:p14="http://schemas.microsoft.com/office/powerpoint/2010/main" val="299203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dirty="0">
              <a:solidFill>
                <a:schemeClr val="bg1"/>
              </a:solidFill>
              <a:latin typeface="+mn-lt"/>
              <a:cs typeface="+mn-cs"/>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baseline="0" smtClean="0"/>
            </a:lvl1pPr>
          </a:lstStyle>
          <a:p>
            <a:pPr lvl="0"/>
            <a:r>
              <a:rPr lang="en-US" dirty="0"/>
              <a:t>Click to edit Master text styles</a:t>
            </a:r>
          </a:p>
        </p:txBody>
      </p:sp>
      <p:sp>
        <p:nvSpPr>
          <p:cNvPr id="5" name="Slide Number Placeholder 3"/>
          <p:cNvSpPr>
            <a:spLocks noGrp="1"/>
          </p:cNvSpPr>
          <p:nvPr>
            <p:ph type="sldNum" sz="quarter" idx="14"/>
          </p:nvPr>
        </p:nvSpPr>
        <p:spPr>
          <a:xfrm>
            <a:off x="357188" y="6350000"/>
            <a:ext cx="552450" cy="358775"/>
          </a:xfrm>
          <a:prstGeom prst="rect">
            <a:avLst/>
          </a:prstGeom>
        </p:spPr>
        <p:txBody>
          <a:bodyPr/>
          <a:lstStyle>
            <a:lvl1pPr>
              <a:defRPr/>
            </a:lvl1pPr>
          </a:lstStyle>
          <a:p>
            <a:pPr>
              <a:defRPr/>
            </a:pPr>
            <a:fld id="{A54AF106-F701-426C-9504-A6ADA1FCA809}" type="slidenum">
              <a:rPr lang="en-US"/>
              <a:pPr>
                <a:defRPr/>
              </a:pPr>
              <a:t>‹#›</a:t>
            </a:fld>
            <a:endParaRPr lang="en-US" dirty="0"/>
          </a:p>
        </p:txBody>
      </p:sp>
      <p:sp>
        <p:nvSpPr>
          <p:cNvPr id="6" name="Footer Placeholder 4"/>
          <p:cNvSpPr>
            <a:spLocks noGrp="1"/>
          </p:cNvSpPr>
          <p:nvPr>
            <p:ph type="ftr" sz="quarter" idx="15"/>
          </p:nvPr>
        </p:nvSpPr>
        <p:spPr>
          <a:xfrm>
            <a:off x="1003300" y="6356350"/>
            <a:ext cx="5707063" cy="365125"/>
          </a:xfrm>
          <a:prstGeom prst="rect">
            <a:avLst/>
          </a:prstGeom>
        </p:spPr>
        <p:txBody>
          <a:bodyPr/>
          <a:lstStyle>
            <a:lvl1pPr>
              <a:defRPr/>
            </a:lvl1pPr>
          </a:lstStyle>
          <a:p>
            <a:pPr>
              <a:defRPr/>
            </a:pPr>
            <a:r>
              <a:rPr lang="en-US" dirty="0"/>
              <a:t>Presentation Title</a:t>
            </a:r>
          </a:p>
        </p:txBody>
      </p:sp>
    </p:spTree>
    <p:extLst>
      <p:ext uri="{BB962C8B-B14F-4D97-AF65-F5344CB8AC3E}">
        <p14:creationId xmlns:p14="http://schemas.microsoft.com/office/powerpoint/2010/main" val="2523017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10.xml"/><Relationship Id="rId4" Type="http://schemas.openxmlformats.org/officeDocument/2006/relationships/slideLayout" Target="../slideLayouts/slideLayout26.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1.xml"/><Relationship Id="rId1"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4.png"/><Relationship Id="rId5" Type="http://schemas.openxmlformats.org/officeDocument/2006/relationships/theme" Target="../theme/theme9.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ctr">
            <a:normAutofit/>
          </a:bodyPr>
          <a:lstStyle>
            <a:lvl1pPr algn="l">
              <a:defRPr sz="1400" b="0">
                <a:solidFill>
                  <a:schemeClr val="tx1">
                    <a:tint val="75000"/>
                  </a:schemeClr>
                </a:solidFill>
                <a:latin typeface="+mn-lt"/>
                <a:ea typeface="+mn-ea"/>
                <a:cs typeface="Times New Roman" pitchFamily="18"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91" r:id="rId1"/>
    <p:sldLayoutId id="2147485592" r:id="rId2"/>
    <p:sldLayoutId id="2147485593" r:id="rId3"/>
    <p:sldLayoutId id="2147485609" r:id="rId4"/>
    <p:sldLayoutId id="2147485614" r:id="rId5"/>
  </p:sldLayoutIdLst>
  <p:hf hdr="0" ftr="0" dt="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ＭＳ Ｐゴシック" charset="0"/>
        </a:defRPr>
      </a:lvl1pPr>
      <a:lvl2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4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601" r:id="rId1"/>
    <p:sldLayoutId id="2147485602" r:id="rId2"/>
    <p:sldLayoutId id="2147485603" r:id="rId3"/>
    <p:sldLayoutId id="2147485604" r:id="rId4"/>
  </p:sldLayoutIdLst>
  <p:hf hdr="0" ftr="0" dt="0"/>
  <p:txStyles>
    <p:titleStyle>
      <a:lvl1pPr algn="l" rtl="0" eaLnBrk="0" fontAlgn="base" hangingPunct="0">
        <a:spcBef>
          <a:spcPct val="0"/>
        </a:spcBef>
        <a:spcAft>
          <a:spcPct val="0"/>
        </a:spcAft>
        <a:defRPr sz="2600" cap="all">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11267"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11268"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C75157A6-9880-4AF6-89F9-38A3632E9D33}" type="slidenum">
              <a:rPr lang="en-US"/>
              <a:pPr>
                <a:defRPr/>
              </a:pPr>
              <a:t>‹#›</a:t>
            </a:fld>
            <a:endParaRPr lang="en-US" dirty="0"/>
          </a:p>
        </p:txBody>
      </p:sp>
      <p:sp>
        <p:nvSpPr>
          <p:cNvPr id="1127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11272"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90" r:id="rId1"/>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2051"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35211835-2133-4E3B-B610-E81ED933677E}" type="slidenum">
              <a:rPr lang="en-US"/>
              <a:pPr>
                <a:defRPr/>
              </a:pPr>
              <a:t>‹#›</a:t>
            </a:fld>
            <a:endParaRPr lang="en-US" dirty="0"/>
          </a:p>
        </p:txBody>
      </p:sp>
      <p:sp>
        <p:nvSpPr>
          <p:cNvPr id="205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2056"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96" r:id="rId1"/>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3075"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3076"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4710D8D4-9BAA-4D31-AA58-EF82BBFB5EE6}" type="slidenum">
              <a:rPr lang="en-US"/>
              <a:pPr>
                <a:defRPr/>
              </a:pPr>
              <a:t>‹#›</a:t>
            </a:fld>
            <a:endParaRPr lang="en-US" dirty="0"/>
          </a:p>
        </p:txBody>
      </p:sp>
      <p:sp>
        <p:nvSpPr>
          <p:cNvPr id="307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3080"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97" r:id="rId1"/>
    <p:sldLayoutId id="2147485598" r:id="rId2"/>
    <p:sldLayoutId id="2147485613" r:id="rId3"/>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4099"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4100"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F7E6A196-E5F9-424D-BD30-FBF7654F8188}" type="slidenum">
              <a:rPr lang="en-US"/>
              <a:pPr>
                <a:defRPr/>
              </a:pPr>
              <a:t>‹#›</a:t>
            </a:fld>
            <a:endParaRPr lang="en-US" dirty="0"/>
          </a:p>
        </p:txBody>
      </p:sp>
      <p:sp>
        <p:nvSpPr>
          <p:cNvPr id="410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4104"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79" r:id="rId1"/>
    <p:sldLayoutId id="2147485580" r:id="rId2"/>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5123"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5124"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A5536992-8123-4656-B2EB-7142D92A337D}" type="slidenum">
              <a:rPr lang="en-US"/>
              <a:pPr>
                <a:defRPr/>
              </a:pPr>
              <a:t>‹#›</a:t>
            </a:fld>
            <a:endParaRPr lang="en-US" dirty="0"/>
          </a:p>
        </p:txBody>
      </p:sp>
      <p:sp>
        <p:nvSpPr>
          <p:cNvPr id="5127"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5128"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81" r:id="rId1"/>
    <p:sldLayoutId id="2147485582" r:id="rId2"/>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6147"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5048C243-5479-402C-BEDA-9C74D010C60B}" type="slidenum">
              <a:rPr lang="en-US"/>
              <a:pPr>
                <a:defRPr/>
              </a:pPr>
              <a:t>‹#›</a:t>
            </a:fld>
            <a:endParaRPr lang="en-US" dirty="0"/>
          </a:p>
        </p:txBody>
      </p:sp>
      <p:sp>
        <p:nvSpPr>
          <p:cNvPr id="6151"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6152"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83" r:id="rId1"/>
    <p:sldLayoutId id="2147485584" r:id="rId2"/>
  </p:sldLayoutIdLst>
  <p:hf hdr="0" ftr="0" dt="0"/>
  <p:txStyles>
    <p:titleStyle>
      <a:lvl1pPr algn="l" rtl="0" eaLnBrk="0" fontAlgn="base" hangingPunct="0">
        <a:spcBef>
          <a:spcPct val="0"/>
        </a:spcBef>
        <a:spcAft>
          <a:spcPct val="0"/>
        </a:spcAft>
        <a:buFont typeface="Arial"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7171"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717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B1B739AC-7401-432F-AAF4-230FA68FF97A}" type="slidenum">
              <a:rPr lang="en-US"/>
              <a:pPr>
                <a:defRPr/>
              </a:pPr>
              <a:t>‹#›</a:t>
            </a:fld>
            <a:endParaRPr lang="en-US" dirty="0"/>
          </a:p>
        </p:txBody>
      </p:sp>
      <p:sp>
        <p:nvSpPr>
          <p:cNvPr id="7175"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7176"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99" r:id="rId1"/>
  </p:sldLayoutIdLst>
  <p:hf hdr="0" ftr="0" dt="0"/>
  <p:txStyles>
    <p:titleStyle>
      <a:lvl1pPr algn="l" rtl="0" eaLnBrk="0" fontAlgn="base" hangingPunct="0">
        <a:spcBef>
          <a:spcPct val="0"/>
        </a:spcBef>
        <a:spcAft>
          <a:spcPct val="0"/>
        </a:spcAft>
        <a:buFont typeface="Arial" charset="0"/>
        <a:defRPr sz="2200">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8195"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D18B867F-7AE7-43F5-9F9D-61D36EA12AB8}" type="slidenum">
              <a:rPr lang="en-US"/>
              <a:pPr>
                <a:defRPr/>
              </a:pPr>
              <a:t>‹#›</a:t>
            </a:fld>
            <a:endParaRPr lang="en-US" dirty="0"/>
          </a:p>
        </p:txBody>
      </p:sp>
      <p:sp>
        <p:nvSpPr>
          <p:cNvPr id="8199"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8200"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85" r:id="rId1"/>
    <p:sldLayoutId id="2147485600" r:id="rId2"/>
  </p:sldLayoutIdLst>
  <p:hf hdr="0" ftr="0" dt="0"/>
  <p:txStyles>
    <p:titleStyle>
      <a:lvl1pPr algn="l" rtl="0" eaLnBrk="0" fontAlgn="base" hangingPunct="0">
        <a:spcBef>
          <a:spcPct val="0"/>
        </a:spcBef>
        <a:spcAft>
          <a:spcPct val="0"/>
        </a:spcAft>
        <a:buFont typeface="Arial"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rgbClr val="595959"/>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Freeform 84"/>
          <p:cNvSpPr>
            <a:spLocks/>
          </p:cNvSpPr>
          <p:nvPr/>
        </p:nvSpPr>
        <p:spPr bwMode="auto">
          <a:xfrm flipH="1">
            <a:off x="8189913" y="6323013"/>
            <a:ext cx="349250" cy="534987"/>
          </a:xfrm>
          <a:custGeom>
            <a:avLst/>
            <a:gdLst>
              <a:gd name="T0" fmla="*/ 0 w 638"/>
              <a:gd name="T1" fmla="*/ 0 h 1194"/>
              <a:gd name="T2" fmla="*/ 2147483647 w 638"/>
              <a:gd name="T3" fmla="*/ 2147483647 h 1194"/>
              <a:gd name="T4" fmla="*/ 2147483647 w 638"/>
              <a:gd name="T5" fmla="*/ 2147483647 h 1194"/>
              <a:gd name="T6" fmla="*/ 2147483647 w 638"/>
              <a:gd name="T7" fmla="*/ 2147483647 h 1194"/>
              <a:gd name="T8" fmla="*/ 2147483647 w 638"/>
              <a:gd name="T9" fmla="*/ 2147483647 h 1194"/>
              <a:gd name="T10" fmla="*/ 2147483647 w 638"/>
              <a:gd name="T11" fmla="*/ 2147483647 h 1194"/>
              <a:gd name="T12" fmla="*/ 2147483647 w 638"/>
              <a:gd name="T13" fmla="*/ 2147483647 h 1194"/>
              <a:gd name="T14" fmla="*/ 2147483647 w 638"/>
              <a:gd name="T15" fmla="*/ 2147483647 h 1194"/>
              <a:gd name="T16" fmla="*/ 2147483647 w 638"/>
              <a:gd name="T17" fmla="*/ 2147483647 h 1194"/>
              <a:gd name="T18" fmla="*/ 2147483647 w 638"/>
              <a:gd name="T19" fmla="*/ 2147483647 h 1194"/>
              <a:gd name="T20" fmla="*/ 2147483647 w 638"/>
              <a:gd name="T21" fmla="*/ 2147483647 h 1194"/>
              <a:gd name="T22" fmla="*/ 2147483647 w 638"/>
              <a:gd name="T23" fmla="*/ 2147483647 h 1194"/>
              <a:gd name="T24" fmla="*/ 2147483647 w 638"/>
              <a:gd name="T25" fmla="*/ 2147483647 h 1194"/>
              <a:gd name="T26" fmla="*/ 2147483647 w 638"/>
              <a:gd name="T27" fmla="*/ 2147483647 h 1194"/>
              <a:gd name="T28" fmla="*/ 2147483647 w 638"/>
              <a:gd name="T29" fmla="*/ 2147483647 h 1194"/>
              <a:gd name="T30" fmla="*/ 2147483647 w 638"/>
              <a:gd name="T31" fmla="*/ 2147483647 h 1194"/>
              <a:gd name="T32" fmla="*/ 2147483647 w 638"/>
              <a:gd name="T33" fmla="*/ 2147483647 h 1194"/>
              <a:gd name="T34" fmla="*/ 2147483647 w 638"/>
              <a:gd name="T35" fmla="*/ 2147483647 h 1194"/>
              <a:gd name="T36" fmla="*/ 2147483647 w 638"/>
              <a:gd name="T37" fmla="*/ 2147483647 h 1194"/>
              <a:gd name="T38" fmla="*/ 2147483647 w 638"/>
              <a:gd name="T39" fmla="*/ 2147483647 h 1194"/>
              <a:gd name="T40" fmla="*/ 2147483647 w 638"/>
              <a:gd name="T41" fmla="*/ 2147483647 h 1194"/>
              <a:gd name="T42" fmla="*/ 2147483647 w 638"/>
              <a:gd name="T43" fmla="*/ 2147483647 h 1194"/>
              <a:gd name="T44" fmla="*/ 2147483647 w 638"/>
              <a:gd name="T45" fmla="*/ 2147483647 h 1194"/>
              <a:gd name="T46" fmla="*/ 2147483647 w 638"/>
              <a:gd name="T47" fmla="*/ 2147483647 h 1194"/>
              <a:gd name="T48" fmla="*/ 2147483647 w 638"/>
              <a:gd name="T49" fmla="*/ 2147483647 h 1194"/>
              <a:gd name="T50" fmla="*/ 2147483647 w 638"/>
              <a:gd name="T51" fmla="*/ 2147483647 h 1194"/>
              <a:gd name="T52" fmla="*/ 2147483647 w 638"/>
              <a:gd name="T53" fmla="*/ 2147483647 h 1194"/>
              <a:gd name="T54" fmla="*/ 2147483647 w 638"/>
              <a:gd name="T55" fmla="*/ 2147483647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9219" name="Freeform 85"/>
          <p:cNvSpPr>
            <a:spLocks/>
          </p:cNvSpPr>
          <p:nvPr/>
        </p:nvSpPr>
        <p:spPr bwMode="auto">
          <a:xfrm flipH="1">
            <a:off x="8545513" y="6146800"/>
            <a:ext cx="246062" cy="165100"/>
          </a:xfrm>
          <a:custGeom>
            <a:avLst/>
            <a:gdLst>
              <a:gd name="T0" fmla="*/ 2147483647 w 448"/>
              <a:gd name="T1" fmla="*/ 2147483647 h 372"/>
              <a:gd name="T2" fmla="*/ 2147483647 w 448"/>
              <a:gd name="T3" fmla="*/ 2147483647 h 372"/>
              <a:gd name="T4" fmla="*/ 2147483647 w 448"/>
              <a:gd name="T5" fmla="*/ 2147483647 h 372"/>
              <a:gd name="T6" fmla="*/ 2147483647 w 448"/>
              <a:gd name="T7" fmla="*/ 2147483647 h 372"/>
              <a:gd name="T8" fmla="*/ 2147483647 w 448"/>
              <a:gd name="T9" fmla="*/ 2147483647 h 372"/>
              <a:gd name="T10" fmla="*/ 2147483647 w 448"/>
              <a:gd name="T11" fmla="*/ 2147483647 h 372"/>
              <a:gd name="T12" fmla="*/ 0 w 448"/>
              <a:gd name="T13" fmla="*/ 0 h 372"/>
              <a:gd name="T14" fmla="*/ 2147483647 w 448"/>
              <a:gd name="T15" fmla="*/ 0 h 372"/>
              <a:gd name="T16" fmla="*/ 2147483647 w 448"/>
              <a:gd name="T17" fmla="*/ 2147483647 h 372"/>
              <a:gd name="T18" fmla="*/ 2147483647 w 448"/>
              <a:gd name="T19" fmla="*/ 2147483647 h 372"/>
              <a:gd name="T20" fmla="*/ 2147483647 w 448"/>
              <a:gd name="T21" fmla="*/ 2147483647 h 372"/>
              <a:gd name="T22" fmla="*/ 2147483647 w 448"/>
              <a:gd name="T23" fmla="*/ 2147483647 h 372"/>
              <a:gd name="T24" fmla="*/ 2147483647 w 448"/>
              <a:gd name="T25" fmla="*/ 2147483647 h 372"/>
              <a:gd name="T26" fmla="*/ 2147483647 w 448"/>
              <a:gd name="T27" fmla="*/ 2147483647 h 372"/>
              <a:gd name="T28" fmla="*/ 2147483647 w 448"/>
              <a:gd name="T29" fmla="*/ 2147483647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dirty="0"/>
          </a:p>
        </p:txBody>
      </p:sp>
      <p:sp>
        <p:nvSpPr>
          <p:cNvPr id="9220"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1030" name="Rectangle 6"/>
          <p:cNvSpPr>
            <a:spLocks noGrp="1" noChangeArrowheads="1"/>
          </p:cNvSpPr>
          <p:nvPr>
            <p:ph type="sldNum" sz="quarter" idx="4"/>
          </p:nvPr>
        </p:nvSpPr>
        <p:spPr bwMode="auto">
          <a:xfrm>
            <a:off x="357188" y="6350000"/>
            <a:ext cx="552450" cy="3587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100" b="0">
                <a:solidFill>
                  <a:srgbClr val="7F7F7F"/>
                </a:solidFill>
                <a:latin typeface="Arial"/>
                <a:ea typeface="+mn-ea"/>
                <a:cs typeface="Arial"/>
              </a:defRPr>
            </a:lvl1pPr>
          </a:lstStyle>
          <a:p>
            <a:pPr>
              <a:defRPr/>
            </a:pPr>
            <a:fld id="{91ABCC64-BBF9-4A17-B26E-26CDE8E78A7F}" type="slidenum">
              <a:rPr lang="en-US"/>
              <a:pPr>
                <a:defRPr/>
              </a:pPr>
              <a:t>‹#›</a:t>
            </a:fld>
            <a:endParaRPr lang="en-US" dirty="0"/>
          </a:p>
        </p:txBody>
      </p:sp>
      <p:sp>
        <p:nvSpPr>
          <p:cNvPr id="9223"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dirty="0"/>
          </a:p>
        </p:txBody>
      </p:sp>
      <p:pic>
        <p:nvPicPr>
          <p:cNvPr id="9224" name="Picture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15150" y="6311900"/>
            <a:ext cx="19827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a:xfrm>
            <a:off x="1003300" y="6356350"/>
            <a:ext cx="5707063" cy="365125"/>
          </a:xfrm>
          <a:prstGeom prst="rect">
            <a:avLst/>
          </a:prstGeom>
        </p:spPr>
        <p:txBody>
          <a:bodyPr vert="horz" lIns="91440" tIns="45720" rIns="91440" bIns="45720" rtlCol="0" anchor="ctr"/>
          <a:lstStyle>
            <a:lvl1pPr algn="l">
              <a:defRPr sz="1200" b="0">
                <a:solidFill>
                  <a:srgbClr val="7F7F7F"/>
                </a:solidFill>
                <a:latin typeface="+mn-lt"/>
                <a:ea typeface="+mn-ea"/>
                <a:cs typeface="Times New Roman" pitchFamily="18" charset="0"/>
              </a:defRPr>
            </a:lvl1pPr>
          </a:lstStyle>
          <a:p>
            <a:pPr>
              <a:defRPr/>
            </a:pPr>
            <a:r>
              <a:rPr lang="en-US" dirty="0"/>
              <a:t>Presentation Title</a:t>
            </a:r>
          </a:p>
        </p:txBody>
      </p:sp>
    </p:spTree>
  </p:cSld>
  <p:clrMap bg1="lt1" tx1="dk1" bg2="lt2" tx2="dk2" accent1="accent1" accent2="accent2" accent3="accent3" accent4="accent4" accent5="accent5" accent6="accent6" hlink="hlink" folHlink="folHlink"/>
  <p:sldLayoutIdLst>
    <p:sldLayoutId id="2147485586" r:id="rId1"/>
    <p:sldLayoutId id="2147485587" r:id="rId2"/>
    <p:sldLayoutId id="2147485588" r:id="rId3"/>
    <p:sldLayoutId id="2147485589" r:id="rId4"/>
  </p:sldLayoutIdLst>
  <p:hf hdr="0" ft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lpuccinisecunho@worldbank.org" TargetMode="External"/><Relationship Id="rId1" Type="http://schemas.openxmlformats.org/officeDocument/2006/relationships/slideLayout" Target="../slideLayouts/slideLayout5.xml"/><Relationship Id="rId6" Type="http://schemas.openxmlformats.org/officeDocument/2006/relationships/hyperlink" Target="http://www.pngall.com/linkedin-png" TargetMode="External"/><Relationship Id="rId5" Type="http://schemas.openxmlformats.org/officeDocument/2006/relationships/image" Target="../media/image9.png"/><Relationship Id="rId4" Type="http://schemas.openxmlformats.org/officeDocument/2006/relationships/hyperlink" Target="https://de.wikipedia.org/wiki/Twit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3788" y="1187451"/>
            <a:ext cx="6972300" cy="1822450"/>
          </a:xfrm>
        </p:spPr>
        <p:txBody>
          <a:bodyPr>
            <a:normAutofit fontScale="90000"/>
          </a:bodyPr>
          <a:lstStyle/>
          <a:p>
            <a:pPr algn="ctr">
              <a:defRPr/>
            </a:pPr>
            <a:r>
              <a:rPr lang="hr-HR" dirty="0"/>
              <a:t>Upravljanje novčanim sredstvima: Na koji način zemlje provode dobre prakse</a:t>
            </a:r>
          </a:p>
        </p:txBody>
      </p:sp>
      <p:sp>
        <p:nvSpPr>
          <p:cNvPr id="26628" name="Text Placeholder 4"/>
          <p:cNvSpPr>
            <a:spLocks noGrp="1"/>
          </p:cNvSpPr>
          <p:nvPr>
            <p:ph type="body" sz="quarter" idx="14"/>
          </p:nvPr>
        </p:nvSpPr>
        <p:spPr>
          <a:xfrm>
            <a:off x="5265683" y="5610538"/>
            <a:ext cx="3783724" cy="995363"/>
          </a:xfrm>
        </p:spPr>
        <p:txBody>
          <a:bodyPr/>
          <a:lstStyle/>
          <a:p>
            <a:pPr marL="0" indent="0" eaLnBrk="1" hangingPunct="1"/>
            <a:endParaRPr lang="en-US" altLang="en-US" dirty="0">
              <a:latin typeface="Arial" charset="0"/>
              <a:cs typeface="Arial" charset="0"/>
            </a:endParaRPr>
          </a:p>
          <a:p>
            <a:pPr marL="0" indent="0"/>
            <a:endParaRPr lang="en-US" altLang="en-US" sz="1400" b="1" dirty="0">
              <a:latin typeface="Arial" charset="0"/>
              <a:cs typeface="Arial" charset="0"/>
            </a:endParaRPr>
          </a:p>
          <a:p>
            <a:pPr marL="0" indent="0"/>
            <a:endParaRPr lang="en-US" altLang="en-US" sz="1400" b="1" dirty="0">
              <a:latin typeface="Arial" charset="0"/>
              <a:cs typeface="Arial" charset="0"/>
            </a:endParaRPr>
          </a:p>
          <a:p>
            <a:pPr marL="0" indent="0"/>
            <a:r>
              <a:rPr lang="hr-HR" sz="1400" b="1">
                <a:latin typeface="Arial" charset="0"/>
                <a:cs typeface="Arial" charset="0"/>
              </a:rPr>
              <a:t>M. Coskun Cangoz</a:t>
            </a:r>
          </a:p>
          <a:p>
            <a:pPr marL="0" indent="0"/>
            <a:r>
              <a:rPr lang="hr-HR" sz="1400" b="1">
                <a:latin typeface="Arial" charset="0"/>
                <a:cs typeface="Arial" charset="0"/>
              </a:rPr>
              <a:t>Konzultant, bivši rukovoditelj u Svjetskoj banci</a:t>
            </a:r>
          </a:p>
          <a:p>
            <a:pPr marL="0" indent="0"/>
            <a:endParaRPr lang="en-US" altLang="en-US" sz="1400" b="1" dirty="0">
              <a:latin typeface="Arial" charset="0"/>
              <a:cs typeface="Arial" charset="0"/>
            </a:endParaRPr>
          </a:p>
          <a:p>
            <a:pPr marL="0" indent="0"/>
            <a:r>
              <a:rPr lang="hr-HR" sz="1400" b="1">
                <a:latin typeface="Arial" charset="0"/>
                <a:cs typeface="Arial" charset="0"/>
              </a:rPr>
              <a:t>Leandro Secunho</a:t>
            </a:r>
          </a:p>
          <a:p>
            <a:pPr marL="0" indent="0"/>
            <a:r>
              <a:rPr lang="hr-HR" sz="1400" b="1">
                <a:latin typeface="Arial" charset="0"/>
                <a:cs typeface="Arial" charset="0"/>
              </a:rPr>
              <a:t>Viši stručnjak za dug u Svjetskoj banci</a:t>
            </a:r>
          </a:p>
          <a:p>
            <a:pPr marL="0" indent="0"/>
            <a:endParaRPr lang="en-US" altLang="en-US" sz="1400" b="1" dirty="0">
              <a:latin typeface="Arial" charset="0"/>
              <a:cs typeface="Arial" charset="0"/>
            </a:endParaRPr>
          </a:p>
          <a:p>
            <a:pPr marL="0" indent="0"/>
            <a:r>
              <a:rPr lang="hr-HR" sz="1400" b="1">
                <a:latin typeface="Arial" charset="0"/>
                <a:cs typeface="Arial" charset="0"/>
              </a:rPr>
              <a:t>11. veljače/februara 2021.</a:t>
            </a:r>
          </a:p>
        </p:txBody>
      </p:sp>
    </p:spTree>
    <p:extLst>
      <p:ext uri="{BB962C8B-B14F-4D97-AF65-F5344CB8AC3E}">
        <p14:creationId xmlns:p14="http://schemas.microsoft.com/office/powerpoint/2010/main" val="135706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Instrumenti financiranja (2/2)</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9</a:t>
            </a:fld>
            <a:endParaRPr lang="en-US"/>
          </a:p>
        </p:txBody>
      </p:sp>
      <p:sp>
        <p:nvSpPr>
          <p:cNvPr id="6" name="Text Placeholder 5">
            <a:extLst>
              <a:ext uri="{FF2B5EF4-FFF2-40B4-BE49-F238E27FC236}">
                <a16:creationId xmlns:a16="http://schemas.microsoft.com/office/drawing/2014/main" id="{79470E5F-7CF7-4E0B-BD82-3F78C4DEE4C5}"/>
              </a:ext>
            </a:extLst>
          </p:cNvPr>
          <p:cNvSpPr>
            <a:spLocks noGrp="1"/>
          </p:cNvSpPr>
          <p:nvPr>
            <p:ph type="body" sz="quarter" idx="13"/>
          </p:nvPr>
        </p:nvSpPr>
        <p:spPr>
          <a:xfrm>
            <a:off x="349250" y="1432192"/>
            <a:ext cx="8477250" cy="4917807"/>
          </a:xfrm>
        </p:spPr>
        <p:txBody>
          <a:bodyPr>
            <a:normAutofit fontScale="92500" lnSpcReduction="20000"/>
          </a:bodyPr>
          <a:lstStyle/>
          <a:p>
            <a:pPr>
              <a:buFont typeface="Arial" panose="020B0604020202020204" pitchFamily="34" charset="0"/>
              <a:buChar char="•"/>
            </a:pPr>
            <a:r>
              <a:rPr lang="hr-HR" sz="1800">
                <a:solidFill>
                  <a:schemeClr val="accent2"/>
                </a:solidFill>
              </a:rPr>
              <a:t>Zaduživanje unutar vlade</a:t>
            </a:r>
            <a:r>
              <a:rPr lang="hr-HR" sz="1800">
                <a:solidFill>
                  <a:schemeClr val="tx2"/>
                </a:solidFill>
              </a:rPr>
              <a:t>: podnacionalne razine (Francuska), korporacije/subjekti javnog sektora izdavanjem certifikata (Portugal, Kolumbija, Peru) te obje opcije (Južna Afrika).  </a:t>
            </a:r>
          </a:p>
          <a:p>
            <a:pPr>
              <a:buFont typeface="Arial" panose="020B0604020202020204" pitchFamily="34" charset="0"/>
              <a:buChar char="•"/>
            </a:pPr>
            <a:r>
              <a:rPr lang="hr-HR">
                <a:solidFill>
                  <a:schemeClr val="tx2"/>
                </a:solidFill>
              </a:rPr>
              <a:t> </a:t>
            </a:r>
            <a:r>
              <a:rPr lang="hr-HR" sz="1800">
                <a:solidFill>
                  <a:srgbClr val="FFC000"/>
                </a:solidFill>
              </a:rPr>
              <a:t>Repo transakcije</a:t>
            </a:r>
            <a:r>
              <a:rPr lang="hr-HR" sz="1800">
                <a:solidFill>
                  <a:schemeClr val="tx2"/>
                </a:solidFill>
              </a:rPr>
              <a:t>: potrebno je uspostaviti razvijeno tržište novca i standarde/infrastrukturu (npr. standardni glavni ugovor o povratnoj kupnji (GMRA), sustavi središnjih repozitorija vrijednosnica (CSD)) - SAD, Ujedinjena Kraljevina, Švedska, Mađarska, Francuska.</a:t>
            </a:r>
          </a:p>
          <a:p>
            <a:pPr>
              <a:buFont typeface="Arial" panose="020B0604020202020204" pitchFamily="34" charset="0"/>
              <a:buChar char="•"/>
            </a:pPr>
            <a:r>
              <a:rPr lang="hr-HR" sz="1800">
                <a:solidFill>
                  <a:srgbClr val="FFC000"/>
                </a:solidFill>
              </a:rPr>
              <a:t>Kreditne linije komercijalnih banaka</a:t>
            </a:r>
            <a:r>
              <a:rPr lang="hr-HR" sz="1800">
                <a:solidFill>
                  <a:schemeClr val="tx2"/>
                </a:solidFill>
              </a:rPr>
              <a:t>: fleksibilne, ali skupe (moguća primjena ograničenja izloženosti u odnosu na vladu) - Rumunjska, Ekvatorijalna Gvineja.</a:t>
            </a:r>
          </a:p>
          <a:p>
            <a:pPr>
              <a:buFont typeface="Arial" panose="020B0604020202020204" pitchFamily="34" charset="0"/>
              <a:buChar char="•"/>
            </a:pPr>
            <a:r>
              <a:rPr lang="hr-HR" sz="1800">
                <a:solidFill>
                  <a:srgbClr val="FFC000"/>
                </a:solidFill>
              </a:rPr>
              <a:t>Komercijalni zapisi</a:t>
            </a:r>
            <a:r>
              <a:rPr lang="hr-HR" sz="1800">
                <a:solidFill>
                  <a:schemeClr val="tx2"/>
                </a:solidFill>
              </a:rPr>
              <a:t>: programi dogovoreni s komercijalnim bankama za posredovanje privatnog plasmana kod investitora - koje uglavnom upotrebljavaju razvijene zemlje. </a:t>
            </a:r>
          </a:p>
          <a:p>
            <a:pPr>
              <a:buFont typeface="Arial" panose="020B0604020202020204" pitchFamily="34" charset="0"/>
              <a:buChar char="•"/>
            </a:pPr>
            <a:r>
              <a:rPr lang="hr-HR" sz="1800">
                <a:solidFill>
                  <a:srgbClr val="FF0000"/>
                </a:solidFill>
              </a:rPr>
              <a:t> Dopušteno prekoračenje kod Središnje banke: poželjno je ograničiti iznos i vrijeme kako bi se izbjeglo monetarno financiranje.</a:t>
            </a:r>
            <a:r>
              <a:rPr lang="hr-HR" sz="1800">
                <a:solidFill>
                  <a:schemeClr val="tx2"/>
                </a:solidFill>
              </a:rPr>
              <a:t> Kriza izazvana pandemijom koronavirusne bolesti COVID-19 pokrenula je veću uporabu hitnih mjera - Indonezija, Malezija, Tajland, Čile, Kolumbija, Mađarska, Indija, Izrael, Koreja, Meksiko, Filipini, Poljska, Rumunjska, Južna Afrika, Turska / Esvatini, Indija i Urugvaj ih redovito upotrebljavaju.</a:t>
            </a:r>
          </a:p>
        </p:txBody>
      </p:sp>
    </p:spTree>
    <p:extLst>
      <p:ext uri="{BB962C8B-B14F-4D97-AF65-F5344CB8AC3E}">
        <p14:creationId xmlns:p14="http://schemas.microsoft.com/office/powerpoint/2010/main" val="2138304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Koordinacija upravljanja novčanim sredstvima i dugom</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10</a:t>
            </a:fld>
            <a:endParaRPr lang="en-US"/>
          </a:p>
        </p:txBody>
      </p:sp>
      <p:sp>
        <p:nvSpPr>
          <p:cNvPr id="6" name="Text Placeholder 5">
            <a:extLst>
              <a:ext uri="{FF2B5EF4-FFF2-40B4-BE49-F238E27FC236}">
                <a16:creationId xmlns:a16="http://schemas.microsoft.com/office/drawing/2014/main" id="{DBBB1873-2FA4-48C9-BC19-90660077D5C0}"/>
              </a:ext>
            </a:extLst>
          </p:cNvPr>
          <p:cNvSpPr>
            <a:spLocks noGrp="1"/>
          </p:cNvSpPr>
          <p:nvPr>
            <p:ph type="body" sz="quarter" idx="13"/>
          </p:nvPr>
        </p:nvSpPr>
        <p:spPr/>
        <p:txBody>
          <a:bodyPr>
            <a:normAutofit fontScale="92500" lnSpcReduction="10000"/>
          </a:bodyPr>
          <a:lstStyle/>
          <a:p>
            <a:pPr marL="285750" indent="-285750">
              <a:buFont typeface="Arial" panose="020B0604020202020204" pitchFamily="34" charset="0"/>
              <a:buChar char="•"/>
            </a:pPr>
            <a:r>
              <a:rPr lang="hr-HR" sz="1800">
                <a:solidFill>
                  <a:schemeClr val="tx2"/>
                </a:solidFill>
              </a:rPr>
              <a:t>Uloga blagajničkih zapisa u upravljanju gotovinom i dugom (rokovi dospijeća i učestalost zaduživanja):</a:t>
            </a:r>
          </a:p>
          <a:p>
            <a:pPr marL="774700" lvl="3">
              <a:buFont typeface="Arial" panose="020B0604020202020204" pitchFamily="34" charset="0"/>
              <a:buChar char="•"/>
            </a:pPr>
            <a:r>
              <a:rPr lang="hr-HR" sz="1600">
                <a:solidFill>
                  <a:schemeClr val="tx2"/>
                </a:solidFill>
              </a:rPr>
              <a:t>Francuska: tjedne dražbe za standardizirane rokove dospijeća (3 m., 6 mj.) i kratkoročne manjkove gotovinskih sredstava (4 - 7 tjedana);</a:t>
            </a:r>
          </a:p>
          <a:p>
            <a:pPr marL="774700" lvl="3">
              <a:buFont typeface="Arial" panose="020B0604020202020204" pitchFamily="34" charset="0"/>
              <a:buChar char="•"/>
            </a:pPr>
            <a:r>
              <a:rPr lang="hr-HR" sz="1600">
                <a:solidFill>
                  <a:schemeClr val="tx2"/>
                </a:solidFill>
              </a:rPr>
              <a:t>Mađarska: sličan slučaj - „Diskontni blagajnički zapisi” (3 mj., 12 mj.) i „Diskontni blagajnički zapisi za likvidnost” (6 tjedana); </a:t>
            </a:r>
          </a:p>
          <a:p>
            <a:pPr marL="774700" lvl="3">
              <a:buFont typeface="Arial" panose="020B0604020202020204" pitchFamily="34" charset="0"/>
              <a:buChar char="•"/>
            </a:pPr>
            <a:r>
              <a:rPr lang="hr-HR" sz="1600">
                <a:solidFill>
                  <a:schemeClr val="tx2"/>
                </a:solidFill>
              </a:rPr>
              <a:t>Južna Afrika: upravljanje gotovinom (&lt;= 3mj.) i upravljanje dugom (6 mj., 9 mj. i 12 mj.) Blagajnički zapisi (tjedne aukcije) - Indija „Blagajnički zapisi“ i „Blagajnički zapisi za upravljanje gotovinom“;</a:t>
            </a:r>
          </a:p>
          <a:p>
            <a:pPr marL="774700" lvl="3">
              <a:buFont typeface="Arial" panose="020B0604020202020204" pitchFamily="34" charset="0"/>
              <a:buChar char="•"/>
            </a:pPr>
            <a:r>
              <a:rPr lang="hr-HR" sz="1600">
                <a:solidFill>
                  <a:schemeClr val="tx2"/>
                </a:solidFill>
              </a:rPr>
              <a:t>Brazil i Kolumbija: instrumenti upravljanja </a:t>
            </a:r>
            <a:r>
              <a:rPr lang="hr-HR" sz="1600" u="sng">
                <a:solidFill>
                  <a:schemeClr val="tx2"/>
                </a:solidFill>
              </a:rPr>
              <a:t>dugom</a:t>
            </a:r>
            <a:r>
              <a:rPr lang="hr-HR" sz="1600">
                <a:solidFill>
                  <a:schemeClr val="tx2"/>
                </a:solidFill>
              </a:rPr>
              <a:t>/gotovinom otvaraju se na tjednoj razini.</a:t>
            </a:r>
          </a:p>
          <a:p>
            <a:pPr marL="774700" lvl="3">
              <a:buFont typeface="Arial" panose="020B0604020202020204" pitchFamily="34" charset="0"/>
              <a:buChar char="•"/>
            </a:pPr>
            <a:endParaRPr lang="en-US" sz="1600" dirty="0">
              <a:solidFill>
                <a:schemeClr val="tx2"/>
              </a:solidFill>
            </a:endParaRPr>
          </a:p>
          <a:p>
            <a:pPr marL="285750" lvl="3">
              <a:buFont typeface="Arial" panose="020B0604020202020204" pitchFamily="34" charset="0"/>
              <a:buChar char="•"/>
            </a:pPr>
            <a:r>
              <a:rPr lang="hr-HR">
                <a:solidFill>
                  <a:schemeClr val="tx2"/>
                </a:solidFill>
              </a:rPr>
              <a:t>Referentne obveznice i poslovi upravljanja obvezama.</a:t>
            </a:r>
          </a:p>
          <a:p>
            <a:pPr marL="285750" lvl="3">
              <a:buFont typeface="Arial" panose="020B0604020202020204" pitchFamily="34" charset="0"/>
              <a:buChar char="•"/>
            </a:pPr>
            <a:endParaRPr lang="en-US" dirty="0">
              <a:solidFill>
                <a:schemeClr val="tx2"/>
              </a:solidFill>
            </a:endParaRPr>
          </a:p>
          <a:p>
            <a:pPr marL="285750" lvl="3">
              <a:buFont typeface="Arial" panose="020B0604020202020204" pitchFamily="34" charset="0"/>
              <a:buChar char="•"/>
            </a:pPr>
            <a:r>
              <a:rPr lang="hr-HR">
                <a:solidFill>
                  <a:schemeClr val="tx2"/>
                </a:solidFill>
              </a:rPr>
              <a:t>Planiranje rokova dospijeća velikih dugova daleko od razdoblja niskog gotovinskog salda (i blizu velikih priljeva novca).</a:t>
            </a:r>
          </a:p>
          <a:p>
            <a:pPr marL="285750" lvl="3">
              <a:buFont typeface="Arial" panose="020B0604020202020204" pitchFamily="34" charset="0"/>
              <a:buChar char="•"/>
            </a:pPr>
            <a:endParaRPr lang="en-US" dirty="0">
              <a:solidFill>
                <a:schemeClr val="tx2"/>
              </a:solidFill>
            </a:endParaRPr>
          </a:p>
          <a:p>
            <a:pPr marL="285750" lvl="3">
              <a:buFont typeface="Arial" panose="020B0604020202020204" pitchFamily="34" charset="0"/>
              <a:buChar char="•"/>
            </a:pPr>
            <a:r>
              <a:rPr lang="hr-HR">
                <a:solidFill>
                  <a:schemeClr val="tx2"/>
                </a:solidFill>
              </a:rPr>
              <a:t>Odbori za upravljanje gotovinom i dugom (SAD) x integrirane jedinice za upravljanje gotovinom i dugom (Kolumbija, Francuska, Mađarska)</a:t>
            </a:r>
          </a:p>
        </p:txBody>
      </p:sp>
    </p:spTree>
    <p:extLst>
      <p:ext uri="{BB962C8B-B14F-4D97-AF65-F5344CB8AC3E}">
        <p14:creationId xmlns:p14="http://schemas.microsoft.com/office/powerpoint/2010/main" val="1133354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Zaštitni slojevi likvidnosti i upravljanje viškom gotovinskog salda</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11</a:t>
            </a:fld>
            <a:endParaRPr lang="en-US"/>
          </a:p>
        </p:txBody>
      </p:sp>
      <p:sp>
        <p:nvSpPr>
          <p:cNvPr id="6" name="Text Placeholder 5">
            <a:extLst>
              <a:ext uri="{FF2B5EF4-FFF2-40B4-BE49-F238E27FC236}">
                <a16:creationId xmlns:a16="http://schemas.microsoft.com/office/drawing/2014/main" id="{AD75A73B-DCFF-4C16-8EEF-5433688B5689}"/>
              </a:ext>
            </a:extLst>
          </p:cNvPr>
          <p:cNvSpPr>
            <a:spLocks noGrp="1"/>
          </p:cNvSpPr>
          <p:nvPr>
            <p:ph type="body" sz="quarter" idx="13"/>
          </p:nvPr>
        </p:nvSpPr>
        <p:spPr/>
        <p:txBody>
          <a:bodyPr>
            <a:normAutofit/>
          </a:bodyPr>
          <a:lstStyle/>
          <a:p>
            <a:pPr marL="285750" indent="-285750">
              <a:buFont typeface="Arial" panose="020B0604020202020204" pitchFamily="34" charset="0"/>
              <a:buChar char="•"/>
            </a:pPr>
            <a:r>
              <a:rPr lang="hr-HR" sz="1800">
                <a:solidFill>
                  <a:schemeClr val="bg2"/>
                </a:solidFill>
              </a:rPr>
              <a:t>Kompromis između rizika likvidnosti i troška držanja</a:t>
            </a:r>
            <a:r>
              <a:rPr lang="hr-HR" sz="1800">
                <a:solidFill>
                  <a:schemeClr val="tx2"/>
                </a:solidFill>
              </a:rPr>
              <a:t>: kako odrediti veličinu zaštitnog sloja likvidnosti? Odstupanje novčanog toka; veliki izdaci; otkup duga; sposobnost držanja izvan tržišta u stresnim razdobljima.</a:t>
            </a:r>
          </a:p>
          <a:p>
            <a:pPr marL="285750" indent="-285750">
              <a:buFont typeface="Arial" panose="020B0604020202020204" pitchFamily="34" charset="0"/>
              <a:buChar char="•"/>
            </a:pPr>
            <a:r>
              <a:rPr lang="hr-HR" sz="1800">
                <a:solidFill>
                  <a:schemeClr val="tx2"/>
                </a:solidFill>
              </a:rPr>
              <a:t>Potrebna infrastruktura, instrumenti, vještine procjene kreditnog rizika i stroga koordinacija sa stranom koja osigurava sredstva.</a:t>
            </a:r>
          </a:p>
          <a:p>
            <a:pPr marL="285750" indent="-285750">
              <a:buFont typeface="Arial" panose="020B0604020202020204" pitchFamily="34" charset="0"/>
              <a:buChar char="•"/>
            </a:pPr>
            <a:r>
              <a:rPr lang="hr-HR" sz="1800">
                <a:solidFill>
                  <a:schemeClr val="tx2"/>
                </a:solidFill>
              </a:rPr>
              <a:t>Aranžmani za koordinaciju i remuneraciju gotovinskih sredstava sa Središnjom bankom (holistički pogled).</a:t>
            </a:r>
          </a:p>
          <a:p>
            <a:pPr marL="285750" indent="-285750">
              <a:buFont typeface="Arial" panose="020B0604020202020204" pitchFamily="34" charset="0"/>
              <a:buChar char="•"/>
            </a:pPr>
            <a:endParaRPr lang="en-US" sz="1800" dirty="0">
              <a:solidFill>
                <a:schemeClr val="tx2"/>
              </a:solidFill>
            </a:endParaRPr>
          </a:p>
        </p:txBody>
      </p:sp>
    </p:spTree>
    <p:extLst>
      <p:ext uri="{BB962C8B-B14F-4D97-AF65-F5344CB8AC3E}">
        <p14:creationId xmlns:p14="http://schemas.microsoft.com/office/powerpoint/2010/main" val="171826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Preduvjeti ulaganja viška novčanih sredstava</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12</a:t>
            </a:fld>
            <a:endParaRPr lang="en-US"/>
          </a:p>
        </p:txBody>
      </p:sp>
      <p:sp>
        <p:nvSpPr>
          <p:cNvPr id="6" name="Text Placeholder 5">
            <a:extLst>
              <a:ext uri="{FF2B5EF4-FFF2-40B4-BE49-F238E27FC236}">
                <a16:creationId xmlns:a16="http://schemas.microsoft.com/office/drawing/2014/main" id="{7F438946-0D1A-4E65-8BAD-94238B568A23}"/>
              </a:ext>
            </a:extLst>
          </p:cNvPr>
          <p:cNvSpPr>
            <a:spLocks noGrp="1"/>
          </p:cNvSpPr>
          <p:nvPr>
            <p:ph type="body" sz="quarter" idx="13"/>
          </p:nvPr>
        </p:nvSpPr>
        <p:spPr/>
        <p:txBody>
          <a:bodyPr>
            <a:normAutofit/>
          </a:bodyPr>
          <a:lstStyle/>
          <a:p>
            <a:pPr>
              <a:buFont typeface="Arial" panose="020B0604020202020204" pitchFamily="34" charset="0"/>
              <a:buChar char="•"/>
            </a:pPr>
            <a:r>
              <a:rPr lang="hr-HR" sz="1800">
                <a:solidFill>
                  <a:schemeClr val="tx2"/>
                </a:solidFill>
              </a:rPr>
              <a:t>Konsolidacija gotovinskih sredstava na jedinstvenom računu riznice (sustav).</a:t>
            </a:r>
          </a:p>
          <a:p>
            <a:pPr>
              <a:buFont typeface="Arial" panose="020B0604020202020204" pitchFamily="34" charset="0"/>
              <a:buChar char="•"/>
            </a:pPr>
            <a:r>
              <a:rPr lang="hr-HR" sz="1800">
                <a:solidFill>
                  <a:schemeClr val="tx2"/>
                </a:solidFill>
              </a:rPr>
              <a:t>Izrada robusnih projekcija novčanih tokova.</a:t>
            </a:r>
          </a:p>
          <a:p>
            <a:pPr>
              <a:buFont typeface="Arial" panose="020B0604020202020204" pitchFamily="34" charset="0"/>
              <a:buChar char="•"/>
            </a:pPr>
            <a:r>
              <a:rPr lang="hr-HR" sz="1800">
                <a:solidFill>
                  <a:schemeClr val="tx2"/>
                </a:solidFill>
              </a:rPr>
              <a:t>Dobra koordinacija upravljanja gotovinom i dugom.</a:t>
            </a:r>
          </a:p>
          <a:p>
            <a:pPr>
              <a:buFont typeface="Arial" panose="020B0604020202020204" pitchFamily="34" charset="0"/>
              <a:buChar char="•"/>
            </a:pPr>
            <a:r>
              <a:rPr lang="hr-HR" sz="1800">
                <a:solidFill>
                  <a:schemeClr val="tx2"/>
                </a:solidFill>
              </a:rPr>
              <a:t>Sposobnost definiranja veličine zaštitnog sloja likvidnosti i izvršavanja ulaganja.</a:t>
            </a:r>
          </a:p>
          <a:p>
            <a:pPr>
              <a:buFont typeface="Arial" panose="020B0604020202020204" pitchFamily="34" charset="0"/>
              <a:buChar char="•"/>
            </a:pPr>
            <a:r>
              <a:rPr lang="hr-HR" sz="1800">
                <a:solidFill>
                  <a:schemeClr val="tx2"/>
                </a:solidFill>
              </a:rPr>
              <a:t>Dostupnost investicijskih instrumenata.</a:t>
            </a:r>
          </a:p>
          <a:p>
            <a:pPr>
              <a:buFont typeface="Arial" panose="020B0604020202020204" pitchFamily="34" charset="0"/>
              <a:buChar char="•"/>
            </a:pPr>
            <a:r>
              <a:rPr lang="hr-HR" sz="1800">
                <a:solidFill>
                  <a:schemeClr val="tx2"/>
                </a:solidFill>
              </a:rPr>
              <a:t>Tržišna infrastruktura.</a:t>
            </a:r>
          </a:p>
          <a:p>
            <a:pPr>
              <a:buFont typeface="Arial" panose="020B0604020202020204" pitchFamily="34" charset="0"/>
              <a:buChar char="•"/>
            </a:pPr>
            <a:r>
              <a:rPr lang="hr-HR" sz="1800">
                <a:solidFill>
                  <a:schemeClr val="tx2"/>
                </a:solidFill>
              </a:rPr>
              <a:t>Politika ulaganja i upravljanje (kreditnim) rizikom.</a:t>
            </a:r>
          </a:p>
        </p:txBody>
      </p:sp>
    </p:spTree>
    <p:extLst>
      <p:ext uri="{BB962C8B-B14F-4D97-AF65-F5344CB8AC3E}">
        <p14:creationId xmlns:p14="http://schemas.microsoft.com/office/powerpoint/2010/main" val="85099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Svođenje troškova držanja na minimalnu razinu</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13</a:t>
            </a:fld>
            <a:endParaRPr lang="en-US"/>
          </a:p>
        </p:txBody>
      </p:sp>
      <p:sp>
        <p:nvSpPr>
          <p:cNvPr id="6" name="Text Placeholder 5">
            <a:extLst>
              <a:ext uri="{FF2B5EF4-FFF2-40B4-BE49-F238E27FC236}">
                <a16:creationId xmlns:a16="http://schemas.microsoft.com/office/drawing/2014/main" id="{E8938A2C-3FE5-486D-9CD9-00F9800BAEB5}"/>
              </a:ext>
            </a:extLst>
          </p:cNvPr>
          <p:cNvSpPr>
            <a:spLocks noGrp="1"/>
          </p:cNvSpPr>
          <p:nvPr>
            <p:ph type="body" sz="quarter" idx="13"/>
          </p:nvPr>
        </p:nvSpPr>
        <p:spPr/>
        <p:txBody>
          <a:bodyPr>
            <a:normAutofit/>
          </a:bodyPr>
          <a:lstStyle/>
          <a:p>
            <a:pPr>
              <a:buFont typeface="Arial" panose="020B0604020202020204" pitchFamily="34" charset="0"/>
              <a:buChar char="•"/>
            </a:pPr>
            <a:r>
              <a:rPr lang="hr-HR" sz="1800">
                <a:solidFill>
                  <a:schemeClr val="tx2"/>
                </a:solidFill>
              </a:rPr>
              <a:t>Upotreba odgovarajućih instrumenata na temelju duljine povrata očekivanog viška gotovinskih sredstava i povrata usklađenih za rizike.</a:t>
            </a:r>
          </a:p>
          <a:p>
            <a:pPr>
              <a:buFont typeface="Arial" panose="020B0604020202020204" pitchFamily="34" charset="0"/>
              <a:buChar char="•"/>
            </a:pPr>
            <a:r>
              <a:rPr lang="hr-HR" sz="1800">
                <a:solidFill>
                  <a:schemeClr val="tx2"/>
                </a:solidFill>
              </a:rPr>
              <a:t>Usavršavanje usklađivanja novčanih priljeva i izdataka u svrhu smanjenja gotovinskih neravnoteža (za razliku od racioniranja gotovinskih sredstava, ovdje se radi o planiranju novčanih tokova).</a:t>
            </a:r>
          </a:p>
          <a:p>
            <a:pPr>
              <a:buFont typeface="Arial" panose="020B0604020202020204" pitchFamily="34" charset="0"/>
              <a:buChar char="•"/>
            </a:pPr>
            <a:r>
              <a:rPr lang="hr-HR" sz="1800">
                <a:solidFill>
                  <a:schemeClr val="tx2"/>
                </a:solidFill>
              </a:rPr>
              <a:t>Aranžman sa Središnjom bankom za remuneraciju gotovinskih sredstava na jedinstvenom računu riznice kompenzira se prema tržišnim kamatnim stopama - Albanija, Gambija, Gana, Honduras, Nigerija, Ruanda, Sejšeli, Tajland i Urugvaj ne primaju remuneraciju.</a:t>
            </a:r>
          </a:p>
        </p:txBody>
      </p:sp>
    </p:spTree>
    <p:extLst>
      <p:ext uri="{BB962C8B-B14F-4D97-AF65-F5344CB8AC3E}">
        <p14:creationId xmlns:p14="http://schemas.microsoft.com/office/powerpoint/2010/main" val="123116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Ulaganje gotovinskih salda na tržištu</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14</a:t>
            </a:fld>
            <a:endParaRPr lang="en-US"/>
          </a:p>
        </p:txBody>
      </p:sp>
      <p:sp>
        <p:nvSpPr>
          <p:cNvPr id="6" name="Text Placeholder 5">
            <a:extLst>
              <a:ext uri="{FF2B5EF4-FFF2-40B4-BE49-F238E27FC236}">
                <a16:creationId xmlns:a16="http://schemas.microsoft.com/office/drawing/2014/main" id="{16E68F23-8F69-4590-A398-285D8ECA5A76}"/>
              </a:ext>
            </a:extLst>
          </p:cNvPr>
          <p:cNvSpPr>
            <a:spLocks noGrp="1"/>
          </p:cNvSpPr>
          <p:nvPr>
            <p:ph type="body" sz="quarter" idx="13"/>
          </p:nvPr>
        </p:nvSpPr>
        <p:spPr>
          <a:xfrm>
            <a:off x="357188" y="4518140"/>
            <a:ext cx="8198539" cy="2339860"/>
          </a:xfrm>
        </p:spPr>
        <p:txBody>
          <a:bodyPr>
            <a:normAutofit/>
          </a:bodyPr>
          <a:lstStyle/>
          <a:p>
            <a:pPr>
              <a:buFont typeface="Arial" panose="020B0604020202020204" pitchFamily="34" charset="0"/>
              <a:buChar char="•"/>
            </a:pPr>
            <a:r>
              <a:rPr lang="hr-HR" sz="1800" dirty="0">
                <a:solidFill>
                  <a:schemeClr val="tx2"/>
                </a:solidFill>
              </a:rPr>
              <a:t>Korporativne obveznice: rjeđe i rezidualne. </a:t>
            </a:r>
            <a:r>
              <a:rPr lang="hr-HR" sz="1800" dirty="0">
                <a:solidFill>
                  <a:srgbClr val="FF0000"/>
                </a:solidFill>
              </a:rPr>
              <a:t>Veća </a:t>
            </a:r>
            <a:r>
              <a:rPr lang="hr-HR" sz="1800" dirty="0">
                <a:solidFill>
                  <a:schemeClr val="tx2"/>
                </a:solidFill>
              </a:rPr>
              <a:t>remuneracija, nizak rizik likvidnosti i kreditni rizik koje treba pažljivo pratiti - UK.</a:t>
            </a:r>
          </a:p>
          <a:p>
            <a:pPr>
              <a:buFont typeface="Arial" panose="020B0604020202020204" pitchFamily="34" charset="0"/>
              <a:buChar char="•"/>
            </a:pPr>
            <a:r>
              <a:rPr lang="hr-HR" sz="1800" dirty="0">
                <a:solidFill>
                  <a:schemeClr val="tx2"/>
                </a:solidFill>
              </a:rPr>
              <a:t>Obratne repo transakcije: minimiziran kreditni rizik (pokrivene kolateralom, obično vladinim vrijednosnim papirima). Potrebna tržišna infrastruktura. Fleksibilne i upotrebljavaju se za veliki raspon vremenskih horizonata.</a:t>
            </a:r>
          </a:p>
        </p:txBody>
      </p:sp>
      <p:sp>
        <p:nvSpPr>
          <p:cNvPr id="8" name="Text Placeholder 5">
            <a:extLst>
              <a:ext uri="{FF2B5EF4-FFF2-40B4-BE49-F238E27FC236}">
                <a16:creationId xmlns:a16="http://schemas.microsoft.com/office/drawing/2014/main" id="{9B55EE99-7DAB-4081-9A3C-92FAB13293F4}"/>
              </a:ext>
            </a:extLst>
          </p:cNvPr>
          <p:cNvSpPr txBox="1">
            <a:spLocks/>
          </p:cNvSpPr>
          <p:nvPr/>
        </p:nvSpPr>
        <p:spPr bwMode="auto">
          <a:xfrm>
            <a:off x="5178270" y="1500630"/>
            <a:ext cx="3640693" cy="2339860"/>
          </a:xfrm>
          <a:prstGeom prst="rect">
            <a:avLst/>
          </a:prstGeom>
          <a:noFill/>
          <a:ln w="9525">
            <a:noFill/>
            <a:miter lim="800000"/>
            <a:headEnd/>
            <a:tailEnd/>
          </a:ln>
        </p:spPr>
        <p:txBody>
          <a:bodyPr vert="horz" wrap="square" lIns="0" tIns="0" rIns="0" bIns="0" numCol="1" anchor="t" anchorCtr="0" compatLnSpc="1">
            <a:prstTxWarp prst="textNoShape">
              <a:avLst/>
            </a:prstTxWarp>
            <a:normAutofit lnSpcReduction="10000"/>
          </a:bodyPr>
          <a:lstStyle>
            <a:lvl1pPr marL="342900" indent="-342900" algn="l" rtl="0" eaLnBrk="0" fontAlgn="base" hangingPunct="0">
              <a:lnSpc>
                <a:spcPct val="100000"/>
              </a:lnSpc>
              <a:spcBef>
                <a:spcPts val="2400"/>
              </a:spcBef>
              <a:spcAft>
                <a:spcPct val="0"/>
              </a:spcAft>
              <a:buClr>
                <a:srgbClr val="404040"/>
              </a:buClr>
              <a:tabLst>
                <a:tab pos="8402638" algn="r"/>
              </a:tabLst>
              <a:defRPr lang="en-US" sz="1600" baseline="0" smtClean="0">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a:lstStyle>
          <a:p>
            <a:pPr>
              <a:buFont typeface="Arial" panose="020B0604020202020204" pitchFamily="34" charset="0"/>
              <a:buChar char="•"/>
            </a:pPr>
            <a:r>
              <a:rPr lang="hr-HR" sz="1800" b="0">
                <a:solidFill>
                  <a:schemeClr val="tx2"/>
                </a:solidFill>
              </a:rPr>
              <a:t>Depoziti: brzi i jednostavni. Kratkoročni s obzirom na kreditni rizik (nisu pokriveni kolateralom).</a:t>
            </a:r>
          </a:p>
          <a:p>
            <a:pPr>
              <a:buFont typeface="Arial" panose="020B0604020202020204" pitchFamily="34" charset="0"/>
              <a:buChar char="•"/>
            </a:pPr>
            <a:r>
              <a:rPr lang="hr-HR" sz="1800" b="0">
                <a:solidFill>
                  <a:schemeClr val="tx2"/>
                </a:solidFill>
              </a:rPr>
              <a:t>Vladini vrijednosni papiri: otkup ili iz drugih zemalja - Francuska, Belgija, Nizozemska i Njemačka.</a:t>
            </a:r>
          </a:p>
          <a:p>
            <a:pPr>
              <a:buFont typeface="Arial" panose="020B0604020202020204" pitchFamily="34" charset="0"/>
              <a:buChar char="•"/>
            </a:pPr>
            <a:endParaRPr lang="en-US" sz="1800" b="0" kern="0" dirty="0">
              <a:solidFill>
                <a:schemeClr val="tx2"/>
              </a:solidFill>
            </a:endParaRPr>
          </a:p>
        </p:txBody>
      </p:sp>
      <p:graphicFrame>
        <p:nvGraphicFramePr>
          <p:cNvPr id="4" name="Table 3">
            <a:extLst>
              <a:ext uri="{FF2B5EF4-FFF2-40B4-BE49-F238E27FC236}">
                <a16:creationId xmlns:a16="http://schemas.microsoft.com/office/drawing/2014/main" id="{A723296B-6B36-4E87-9349-697E09E4F7FF}"/>
              </a:ext>
            </a:extLst>
          </p:cNvPr>
          <p:cNvGraphicFramePr>
            <a:graphicFrameLocks noGrp="1"/>
          </p:cNvGraphicFramePr>
          <p:nvPr>
            <p:extLst>
              <p:ext uri="{D42A27DB-BD31-4B8C-83A1-F6EECF244321}">
                <p14:modId xmlns:p14="http://schemas.microsoft.com/office/powerpoint/2010/main" val="2587665190"/>
              </p:ext>
            </p:extLst>
          </p:nvPr>
        </p:nvGraphicFramePr>
        <p:xfrm>
          <a:off x="357188" y="1324366"/>
          <a:ext cx="4539292" cy="3108960"/>
        </p:xfrm>
        <a:graphic>
          <a:graphicData uri="http://schemas.openxmlformats.org/drawingml/2006/table">
            <a:tbl>
              <a:tblPr/>
              <a:tblGrid>
                <a:gridCol w="605584">
                  <a:extLst>
                    <a:ext uri="{9D8B030D-6E8A-4147-A177-3AD203B41FA5}">
                      <a16:colId xmlns:a16="http://schemas.microsoft.com/office/drawing/2014/main" val="4030087749"/>
                    </a:ext>
                  </a:extLst>
                </a:gridCol>
                <a:gridCol w="888535">
                  <a:extLst>
                    <a:ext uri="{9D8B030D-6E8A-4147-A177-3AD203B41FA5}">
                      <a16:colId xmlns:a16="http://schemas.microsoft.com/office/drawing/2014/main" val="4278134319"/>
                    </a:ext>
                  </a:extLst>
                </a:gridCol>
                <a:gridCol w="767763">
                  <a:extLst>
                    <a:ext uri="{9D8B030D-6E8A-4147-A177-3AD203B41FA5}">
                      <a16:colId xmlns:a16="http://schemas.microsoft.com/office/drawing/2014/main" val="3765028871"/>
                    </a:ext>
                  </a:extLst>
                </a:gridCol>
                <a:gridCol w="923041">
                  <a:extLst>
                    <a:ext uri="{9D8B030D-6E8A-4147-A177-3AD203B41FA5}">
                      <a16:colId xmlns:a16="http://schemas.microsoft.com/office/drawing/2014/main" val="3113686591"/>
                    </a:ext>
                  </a:extLst>
                </a:gridCol>
                <a:gridCol w="672871">
                  <a:extLst>
                    <a:ext uri="{9D8B030D-6E8A-4147-A177-3AD203B41FA5}">
                      <a16:colId xmlns:a16="http://schemas.microsoft.com/office/drawing/2014/main" val="1317833105"/>
                    </a:ext>
                  </a:extLst>
                </a:gridCol>
                <a:gridCol w="681498">
                  <a:extLst>
                    <a:ext uri="{9D8B030D-6E8A-4147-A177-3AD203B41FA5}">
                      <a16:colId xmlns:a16="http://schemas.microsoft.com/office/drawing/2014/main" val="2584887841"/>
                    </a:ext>
                  </a:extLst>
                </a:gridCol>
              </a:tblGrid>
              <a:tr h="158799">
                <a:tc gridSpan="6">
                  <a:txBody>
                    <a:bodyPr/>
                    <a:lstStyle/>
                    <a:p>
                      <a:pPr algn="ctr" fontAlgn="b"/>
                      <a:r>
                        <a:rPr lang="hr-HR" sz="1100" b="1" i="0" u="none" strike="noStrike">
                          <a:solidFill>
                            <a:srgbClr val="000000"/>
                          </a:solidFill>
                          <a:latin typeface="Calibri" panose="020F0502020204030204" pitchFamily="34" charset="0"/>
                        </a:rPr>
                        <a:t>Instrumenti koji se upotrebljavaju u svrhu ulaganja viška gotovinskih sredstava u odabranim zemljama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1502041"/>
                  </a:ext>
                </a:extLst>
              </a:tr>
              <a:tr h="462588">
                <a:tc>
                  <a:txBody>
                    <a:bodyPr/>
                    <a:lstStyle/>
                    <a:p>
                      <a:pPr algn="ctr" fontAlgn="ctr"/>
                      <a:r>
                        <a:rPr lang="hr-HR" sz="1100" b="0" i="0" u="none" strike="noStrike">
                          <a:solidFill>
                            <a:srgbClr val="FFFFFF"/>
                          </a:solidFill>
                          <a:latin typeface="Calibri" panose="020F0502020204030204" pitchFamily="34" charset="0"/>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hr-HR" sz="1050" b="0" i="0" u="none" strike="noStrike" dirty="0">
                          <a:solidFill>
                            <a:srgbClr val="FFFFFF"/>
                          </a:solidFill>
                          <a:latin typeface="Calibri" panose="020F0502020204030204" pitchFamily="34" charset="0"/>
                        </a:rPr>
                        <a:t>Depoziti u Središnjoj banci</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hr-HR" sz="1050" b="0" i="0" u="none" strike="noStrike" dirty="0">
                          <a:solidFill>
                            <a:srgbClr val="FFFFFF"/>
                          </a:solidFill>
                          <a:latin typeface="Calibri" panose="020F0502020204030204" pitchFamily="34" charset="0"/>
                        </a:rPr>
                        <a:t>Bankovni depoziti</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hr-HR" sz="1050" b="0" i="0" u="none" strike="noStrike" dirty="0">
                          <a:solidFill>
                            <a:srgbClr val="FFFFFF"/>
                          </a:solidFill>
                          <a:latin typeface="Calibri" panose="020F0502020204030204" pitchFamily="34" charset="0"/>
                        </a:rPr>
                        <a:t>Vladini vrijednosni papiri/otkup</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hr-HR" sz="1050" b="0" i="0" u="none" strike="noStrike" dirty="0">
                          <a:solidFill>
                            <a:srgbClr val="FFFFFF"/>
                          </a:solidFill>
                          <a:latin typeface="Calibri" panose="020F0502020204030204" pitchFamily="34" charset="0"/>
                        </a:rPr>
                        <a:t>Ostali vrijednosni papiri</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hr-HR" sz="1050" b="0" i="0" u="none" strike="noStrike" dirty="0">
                          <a:solidFill>
                            <a:srgbClr val="FFFFFF"/>
                          </a:solidFill>
                          <a:latin typeface="Calibri" panose="020F0502020204030204" pitchFamily="34" charset="0"/>
                        </a:rPr>
                        <a:t>Obratne repo transakcije</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882154733"/>
                  </a:ext>
                </a:extLst>
              </a:tr>
              <a:tr h="158799">
                <a:tc>
                  <a:txBody>
                    <a:bodyPr/>
                    <a:lstStyle/>
                    <a:p>
                      <a:pPr algn="l" fontAlgn="b"/>
                      <a:r>
                        <a:rPr lang="hr-HR" sz="1100" b="0" i="0" u="none" strike="noStrike">
                          <a:solidFill>
                            <a:srgbClr val="000000"/>
                          </a:solidFill>
                          <a:latin typeface="Calibri" panose="020F0502020204030204" pitchFamily="34" charset="0"/>
                        </a:rPr>
                        <a:t>Albanija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558232"/>
                  </a:ext>
                </a:extLst>
              </a:tr>
              <a:tr h="158799">
                <a:tc>
                  <a:txBody>
                    <a:bodyPr/>
                    <a:lstStyle/>
                    <a:p>
                      <a:pPr algn="l" fontAlgn="b"/>
                      <a:r>
                        <a:rPr lang="hr-HR" sz="1100" b="0" i="0" u="none" strike="noStrike">
                          <a:solidFill>
                            <a:srgbClr val="000000"/>
                          </a:solidFill>
                          <a:latin typeface="Calibri" panose="020F0502020204030204" pitchFamily="34" charset="0"/>
                        </a:rPr>
                        <a:t>Brazil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929980"/>
                  </a:ext>
                </a:extLst>
              </a:tr>
              <a:tr h="158799">
                <a:tc>
                  <a:txBody>
                    <a:bodyPr/>
                    <a:lstStyle/>
                    <a:p>
                      <a:pPr algn="l" fontAlgn="b"/>
                      <a:r>
                        <a:rPr lang="hr-HR" sz="1100" b="0" i="0" u="none" strike="noStrike">
                          <a:solidFill>
                            <a:srgbClr val="000000"/>
                          </a:solidFill>
                          <a:latin typeface="Calibri" panose="020F0502020204030204" pitchFamily="34" charset="0"/>
                        </a:rPr>
                        <a:t>Čile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554284371"/>
                  </a:ext>
                </a:extLst>
              </a:tr>
              <a:tr h="158799">
                <a:tc>
                  <a:txBody>
                    <a:bodyPr/>
                    <a:lstStyle/>
                    <a:p>
                      <a:pPr algn="l" fontAlgn="b"/>
                      <a:r>
                        <a:rPr lang="hr-HR" sz="1100" b="0" i="0" u="none" strike="noStrike">
                          <a:solidFill>
                            <a:srgbClr val="000000"/>
                          </a:solidFill>
                          <a:latin typeface="Calibri" panose="020F0502020204030204" pitchFamily="34" charset="0"/>
                        </a:rPr>
                        <a:t>Kolumbija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203837757"/>
                  </a:ext>
                </a:extLst>
              </a:tr>
              <a:tr h="158799">
                <a:tc>
                  <a:txBody>
                    <a:bodyPr/>
                    <a:lstStyle/>
                    <a:p>
                      <a:pPr algn="l" fontAlgn="b"/>
                      <a:r>
                        <a:rPr lang="hr-HR" sz="1100" b="0" i="0" u="none" strike="noStrike">
                          <a:solidFill>
                            <a:srgbClr val="000000"/>
                          </a:solidFill>
                          <a:latin typeface="Calibri" panose="020F0502020204030204" pitchFamily="34" charset="0"/>
                        </a:rPr>
                        <a:t>Francuska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607094237"/>
                  </a:ext>
                </a:extLst>
              </a:tr>
              <a:tr h="158799">
                <a:tc>
                  <a:txBody>
                    <a:bodyPr/>
                    <a:lstStyle/>
                    <a:p>
                      <a:pPr algn="l" fontAlgn="b"/>
                      <a:r>
                        <a:rPr lang="hr-HR" sz="1100" b="0" i="0" u="none" strike="noStrike">
                          <a:solidFill>
                            <a:srgbClr val="000000"/>
                          </a:solidFill>
                          <a:latin typeface="Calibri" panose="020F0502020204030204" pitchFamily="34" charset="0"/>
                        </a:rPr>
                        <a:t>Mađarska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0395691"/>
                  </a:ext>
                </a:extLst>
              </a:tr>
              <a:tr h="158799">
                <a:tc>
                  <a:txBody>
                    <a:bodyPr/>
                    <a:lstStyle/>
                    <a:p>
                      <a:pPr algn="l" fontAlgn="b"/>
                      <a:r>
                        <a:rPr lang="hr-HR" sz="1100" b="0" i="0" u="none" strike="noStrike">
                          <a:solidFill>
                            <a:srgbClr val="000000"/>
                          </a:solidFill>
                          <a:latin typeface="Calibri" panose="020F0502020204030204" pitchFamily="34" charset="0"/>
                        </a:rPr>
                        <a:t>Indija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693218"/>
                  </a:ext>
                </a:extLst>
              </a:tr>
              <a:tr h="158799">
                <a:tc>
                  <a:txBody>
                    <a:bodyPr/>
                    <a:lstStyle/>
                    <a:p>
                      <a:pPr algn="l" fontAlgn="b"/>
                      <a:r>
                        <a:rPr lang="hr-HR" sz="1100" b="0" i="0" u="none" strike="noStrike">
                          <a:solidFill>
                            <a:srgbClr val="000000"/>
                          </a:solidFill>
                          <a:latin typeface="Calibri" panose="020F0502020204030204" pitchFamily="34" charset="0"/>
                        </a:rPr>
                        <a:t>Peru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140147"/>
                  </a:ext>
                </a:extLst>
              </a:tr>
              <a:tr h="158799">
                <a:tc>
                  <a:txBody>
                    <a:bodyPr/>
                    <a:lstStyle/>
                    <a:p>
                      <a:pPr algn="l" fontAlgn="b"/>
                      <a:r>
                        <a:rPr lang="hr-HR" sz="1100" b="0" i="0" u="none" strike="noStrike">
                          <a:solidFill>
                            <a:srgbClr val="000000"/>
                          </a:solidFill>
                          <a:latin typeface="Calibri" panose="020F0502020204030204" pitchFamily="34" charset="0"/>
                        </a:rPr>
                        <a:t>Slovenija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53169"/>
                  </a:ext>
                </a:extLst>
              </a:tr>
              <a:tr h="158799">
                <a:tc>
                  <a:txBody>
                    <a:bodyPr/>
                    <a:lstStyle/>
                    <a:p>
                      <a:pPr algn="l" fontAlgn="b"/>
                      <a:r>
                        <a:rPr lang="hr-HR" sz="1100" b="0" i="0" u="none" strike="noStrike">
                          <a:solidFill>
                            <a:srgbClr val="000000"/>
                          </a:solidFill>
                          <a:latin typeface="Calibri" panose="020F0502020204030204" pitchFamily="34" charset="0"/>
                        </a:rPr>
                        <a:t>Švedska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4137110154"/>
                  </a:ext>
                </a:extLst>
              </a:tr>
              <a:tr h="158799">
                <a:tc>
                  <a:txBody>
                    <a:bodyPr/>
                    <a:lstStyle/>
                    <a:p>
                      <a:pPr algn="l" fontAlgn="b"/>
                      <a:r>
                        <a:rPr lang="hr-HR" sz="1100" b="0" i="0" u="none" strike="noStrike">
                          <a:solidFill>
                            <a:srgbClr val="000000"/>
                          </a:solidFill>
                          <a:latin typeface="Calibri" panose="020F0502020204030204" pitchFamily="34" charset="0"/>
                        </a:rPr>
                        <a:t>Turska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690037513"/>
                  </a:ext>
                </a:extLst>
              </a:tr>
              <a:tr h="158799">
                <a:tc>
                  <a:txBody>
                    <a:bodyPr/>
                    <a:lstStyle/>
                    <a:p>
                      <a:pPr algn="l" fontAlgn="b"/>
                      <a:r>
                        <a:rPr lang="hr-HR" sz="1100" b="0" i="0" u="none" strike="noStrike">
                          <a:solidFill>
                            <a:srgbClr val="000000"/>
                          </a:solidFill>
                          <a:latin typeface="Calibri" panose="020F0502020204030204" pitchFamily="34" charset="0"/>
                        </a:rPr>
                        <a:t>UK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846587895"/>
                  </a:ext>
                </a:extLst>
              </a:tr>
              <a:tr h="100730">
                <a:tc>
                  <a:txBody>
                    <a:bodyPr/>
                    <a:lstStyle/>
                    <a:p>
                      <a:pPr algn="l" fontAlgn="b"/>
                      <a:r>
                        <a:rPr lang="hr-HR" sz="1100" b="0" i="0" u="none" strike="noStrike">
                          <a:solidFill>
                            <a:srgbClr val="000000"/>
                          </a:solidFill>
                          <a:latin typeface="Calibri" panose="020F0502020204030204" pitchFamily="34" charset="0"/>
                        </a:rPr>
                        <a:t>SAD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r-HR" sz="1100" b="0" i="0" u="none" strike="noStrike" dirty="0">
                          <a:solidFill>
                            <a:srgbClr val="000000"/>
                          </a:solidFill>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324828"/>
                  </a:ext>
                </a:extLst>
              </a:tr>
            </a:tbl>
          </a:graphicData>
        </a:graphic>
      </p:graphicFrame>
    </p:spTree>
    <p:extLst>
      <p:ext uri="{BB962C8B-B14F-4D97-AF65-F5344CB8AC3E}">
        <p14:creationId xmlns:p14="http://schemas.microsoft.com/office/powerpoint/2010/main" val="332530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Zaključak i ključni rezultati</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15</a:t>
            </a:fld>
            <a:endParaRPr lang="en-US"/>
          </a:p>
        </p:txBody>
      </p:sp>
      <p:sp>
        <p:nvSpPr>
          <p:cNvPr id="6" name="Text Placeholder 5">
            <a:extLst>
              <a:ext uri="{FF2B5EF4-FFF2-40B4-BE49-F238E27FC236}">
                <a16:creationId xmlns:a16="http://schemas.microsoft.com/office/drawing/2014/main" id="{999D239F-F759-42D3-9142-0F30FA9DD3DA}"/>
              </a:ext>
            </a:extLst>
          </p:cNvPr>
          <p:cNvSpPr>
            <a:spLocks noGrp="1"/>
          </p:cNvSpPr>
          <p:nvPr>
            <p:ph type="body" sz="quarter" idx="13"/>
          </p:nvPr>
        </p:nvSpPr>
        <p:spPr>
          <a:xfrm>
            <a:off x="349250" y="1445342"/>
            <a:ext cx="8477250" cy="4767075"/>
          </a:xfrm>
        </p:spPr>
        <p:txBody>
          <a:bodyPr>
            <a:noAutofit/>
          </a:bodyPr>
          <a:lstStyle/>
          <a:p>
            <a:pPr indent="-285750">
              <a:spcBef>
                <a:spcPts val="1200"/>
              </a:spcBef>
              <a:buFont typeface="Arial" panose="020B0604020202020204" pitchFamily="34" charset="0"/>
              <a:buChar char="•"/>
            </a:pPr>
            <a:r>
              <a:rPr lang="hr-HR" sz="1800" dirty="0">
                <a:solidFill>
                  <a:schemeClr val="tx2"/>
                </a:solidFill>
              </a:rPr>
              <a:t>Potpuna primjena modernog upravljanja gotovinom nastavlja predstavljati izazov</a:t>
            </a:r>
          </a:p>
          <a:p>
            <a:pPr indent="-285750">
              <a:spcBef>
                <a:spcPts val="1200"/>
              </a:spcBef>
              <a:buFont typeface="Arial" panose="020B0604020202020204" pitchFamily="34" charset="0"/>
              <a:buChar char="•"/>
            </a:pPr>
            <a:r>
              <a:rPr lang="hr-HR" sz="1800" dirty="0">
                <a:solidFill>
                  <a:schemeClr val="tx2"/>
                </a:solidFill>
              </a:rPr>
              <a:t>Premda sustav JRR-a postoji u mnogim zemljama. </a:t>
            </a:r>
          </a:p>
          <a:p>
            <a:pPr indent="-285750">
              <a:spcBef>
                <a:spcPts val="1200"/>
              </a:spcBef>
              <a:buFont typeface="Arial" panose="020B0604020202020204" pitchFamily="34" charset="0"/>
              <a:buChar char="•"/>
            </a:pPr>
            <a:r>
              <a:rPr lang="hr-HR" sz="1800" dirty="0">
                <a:solidFill>
                  <a:schemeClr val="tx2"/>
                </a:solidFill>
              </a:rPr>
              <a:t>Obuhvat projekcija gotovinskih tokova, horizont i učestalost projekcija poprilično su ograničeni u većini slučajeva. </a:t>
            </a:r>
          </a:p>
          <a:p>
            <a:pPr indent="-285750">
              <a:spcBef>
                <a:spcPts val="1200"/>
              </a:spcBef>
              <a:buFont typeface="Arial" panose="020B0604020202020204" pitchFamily="34" charset="0"/>
              <a:buChar char="•"/>
            </a:pPr>
            <a:r>
              <a:rPr lang="hr-HR" sz="1800" dirty="0">
                <a:solidFill>
                  <a:schemeClr val="tx2"/>
                </a:solidFill>
              </a:rPr>
              <a:t>Zbog težine pogrešaka u projekcijama i volatilnosti novčanih tokova, strategija za uspostavljanje zaštitnih slojeva likvidnosti u mnogim naprednim zemljama i zemljama u razvoju ukazuje na potrebu zaštite </a:t>
            </a:r>
          </a:p>
          <a:p>
            <a:pPr indent="-285750">
              <a:spcBef>
                <a:spcPts val="1200"/>
              </a:spcBef>
              <a:buFont typeface="Arial" panose="020B0604020202020204" pitchFamily="34" charset="0"/>
              <a:buChar char="•"/>
            </a:pPr>
            <a:r>
              <a:rPr lang="hr-HR" sz="1800" dirty="0">
                <a:solidFill>
                  <a:schemeClr val="tx2"/>
                </a:solidFill>
              </a:rPr>
              <a:t>U pogledu ulaganja neangažiranih novčanih sredstava postoji značajan prostor za napredak jer u mnogim zemljama središnje banke ne plaćaju kamate na vladine </a:t>
            </a:r>
            <a:r>
              <a:rPr lang="hr-HR" sz="1800" dirty="0">
                <a:solidFill>
                  <a:srgbClr val="FF0000"/>
                </a:solidFill>
              </a:rPr>
              <a:t>zaštitne slojeve </a:t>
            </a:r>
            <a:r>
              <a:rPr lang="hr-HR" sz="1800" dirty="0">
                <a:solidFill>
                  <a:schemeClr val="tx2"/>
                </a:solidFill>
              </a:rPr>
              <a:t>likvidnosti. </a:t>
            </a:r>
          </a:p>
          <a:p>
            <a:pPr indent="-285750">
              <a:spcBef>
                <a:spcPts val="1200"/>
              </a:spcBef>
              <a:buFont typeface="Arial" panose="020B0604020202020204" pitchFamily="34" charset="0"/>
              <a:buChar char="•"/>
            </a:pPr>
            <a:r>
              <a:rPr lang="hr-HR" sz="1800" dirty="0">
                <a:solidFill>
                  <a:schemeClr val="tx2"/>
                </a:solidFill>
              </a:rPr>
              <a:t>Konsolidacija funkcija upravljanja gotovinom u jednu jedinicu, uspostava strukturiranog okvira za prikupljanje podataka/informacija, i uspostava formalnih mehanizama koordinacije upravljanja gotovinom i upravljanja proračunom te provedbe upravljanja dugom i provedbe monetarne politike, bili bi dobar prvi korak prema boljem upravljanju likvidnosti vlade i </a:t>
            </a:r>
            <a:r>
              <a:rPr lang="hr-HR" sz="1800" dirty="0">
                <a:solidFill>
                  <a:srgbClr val="FF0000"/>
                </a:solidFill>
              </a:rPr>
              <a:t>odgovoru na </a:t>
            </a:r>
            <a:r>
              <a:rPr lang="hr-HR" sz="1800" dirty="0">
                <a:solidFill>
                  <a:schemeClr val="tx2"/>
                </a:solidFill>
              </a:rPr>
              <a:t>stresne uvjete.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22542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44ED02-2B2B-4FBA-BC94-D2F9BBA880FB}"/>
              </a:ext>
            </a:extLst>
          </p:cNvPr>
          <p:cNvSpPr>
            <a:spLocks noGrp="1"/>
          </p:cNvSpPr>
          <p:nvPr>
            <p:ph type="body" sz="quarter" idx="13"/>
          </p:nvPr>
        </p:nvSpPr>
        <p:spPr>
          <a:xfrm>
            <a:off x="339896" y="1500403"/>
            <a:ext cx="8477250" cy="4613804"/>
          </a:xfrm>
        </p:spPr>
        <p:txBody>
          <a:bodyPr>
            <a:normAutofit/>
          </a:bodyPr>
          <a:lstStyle/>
          <a:p>
            <a:endParaRPr lang="es-ES" sz="3600" dirty="0"/>
          </a:p>
          <a:p>
            <a:r>
              <a:rPr lang="es-ES" sz="3600" dirty="0"/>
              <a:t>	                   </a:t>
            </a:r>
            <a:r>
              <a:rPr lang="hr-HR" sz="3600"/>
              <a:t>HVALA VAM</a:t>
            </a:r>
            <a:endParaRPr lang="es-ES" sz="3600" dirty="0"/>
          </a:p>
          <a:p>
            <a:pPr algn="ctr"/>
            <a:endParaRPr lang="es-ES" sz="3600" dirty="0"/>
          </a:p>
          <a:p>
            <a:pPr algn="ctr"/>
            <a:endParaRPr lang="es-ES" kern="1200" dirty="0">
              <a:solidFill>
                <a:srgbClr val="0563C1"/>
              </a:solidFill>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6B7B4E3-235D-4FBA-80DA-AAE4CED35EDC}"/>
              </a:ext>
            </a:extLst>
          </p:cNvPr>
          <p:cNvSpPr>
            <a:spLocks noGrp="1"/>
          </p:cNvSpPr>
          <p:nvPr>
            <p:ph type="sldNum" sz="quarter" idx="14"/>
          </p:nvPr>
        </p:nvSpPr>
        <p:spPr/>
        <p:txBody>
          <a:bodyPr/>
          <a:lstStyle/>
          <a:p>
            <a:pPr>
              <a:defRPr/>
            </a:pPr>
            <a:fld id="{A54AF106-F701-426C-9504-A6ADA1FCA809}" type="slidenum">
              <a:rPr lang="en-US" smtClean="0"/>
              <a:pPr>
                <a:defRPr/>
              </a:pPr>
              <a:t>16</a:t>
            </a:fld>
            <a:endParaRPr lang="en-US" dirty="0"/>
          </a:p>
        </p:txBody>
      </p:sp>
      <p:sp>
        <p:nvSpPr>
          <p:cNvPr id="5" name="Rectangle 2">
            <a:extLst>
              <a:ext uri="{FF2B5EF4-FFF2-40B4-BE49-F238E27FC236}">
                <a16:creationId xmlns:a16="http://schemas.microsoft.com/office/drawing/2014/main" id="{76A04CD8-6E93-47FD-9F41-3C0719A05178}"/>
              </a:ext>
            </a:extLst>
          </p:cNvPr>
          <p:cNvSpPr>
            <a:spLocks noChangeArrowheads="1"/>
          </p:cNvSpPr>
          <p:nvPr/>
        </p:nvSpPr>
        <p:spPr bwMode="auto">
          <a:xfrm>
            <a:off x="4058215" y="4412990"/>
            <a:ext cx="475893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32A45"/>
                </a:solidFill>
                <a:effectLst/>
                <a:latin typeface="Calibri" panose="020F0502020204030204" pitchFamily="34" charset="0"/>
                <a:ea typeface="Times New Roman" panose="02020603050405020304" pitchFamily="18" charset="0"/>
                <a:cs typeface="Times New Roman" panose="02020603050405020304" pitchFamily="18" charset="0"/>
              </a:rPr>
              <a:t>Leandro Puccini Secunho</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en-US" b="1" i="0" u="none" strike="noStrike" cap="none" normalizeH="0" baseline="0" dirty="0">
                <a:ln>
                  <a:noFill/>
                </a:ln>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Viši stručnjak za dug</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en-US" b="1" i="0" u="none" strike="noStrike" cap="none" normalizeH="0" baseline="0" dirty="0">
                <a:ln>
                  <a:noFill/>
                </a:ln>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Svjetska banka</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en-US" b="1" i="0" u="none" strike="noStrike" cap="none" normalizeH="0" baseline="0" dirty="0">
                <a:ln>
                  <a:noFill/>
                </a:ln>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Makroekonomija, trgovanje i ulaganja</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AEEF"/>
                </a:solidFill>
                <a:effectLst/>
                <a:latin typeface="Calibri" panose="020F0502020204030204" pitchFamily="34" charset="0"/>
                <a:ea typeface="Times New Roman" panose="02020603050405020304" pitchFamily="18" charset="0"/>
                <a:cs typeface="Times New Roman" panose="02020603050405020304" pitchFamily="18" charset="0"/>
              </a:rPr>
              <a:t>E </a:t>
            </a:r>
            <a:r>
              <a:rPr kumimoji="0" lang="en-US" altLang="en-US" b="0" i="0" u="none" strike="noStrike" cap="none" normalizeH="0" baseline="0" dirty="0">
                <a:ln>
                  <a:noFill/>
                </a:ln>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lpuccinisecunho@worldbank.org</a:t>
            </a:r>
            <a:endParaRPr kumimoji="0" lang="en-US" altLang="en-US" b="0" i="0" u="none" strike="noStrike" cap="none" normalizeH="0" baseline="0" dirty="0">
              <a:ln>
                <a:noFill/>
              </a:ln>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eaLnBrk="0" hangingPunct="0"/>
            <a:r>
              <a:rPr lang="en-US" b="0" dirty="0">
                <a:solidFill>
                  <a:srgbClr val="0563C1"/>
                </a:solidFill>
                <a:latin typeface="Calibri" panose="020F0502020204030204" pitchFamily="34" charset="0"/>
                <a:cs typeface="Times New Roman" panose="02020603050405020304" pitchFamily="18" charset="0"/>
              </a:rPr>
              <a:t>       www.linkedin.com/in/leandro-secunho-18686316a</a:t>
            </a:r>
            <a:b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b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b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BA050E00-4BEA-4A82-811A-369A41E536E0}"/>
              </a:ext>
            </a:extLst>
          </p:cNvPr>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067D3807-03CF-4366-B026-09800CFB213E}"/>
              </a:ext>
            </a:extLst>
          </p:cNvPr>
          <p:cNvSpPr>
            <a:spLocks noChangeArrowheads="1"/>
          </p:cNvSpPr>
          <p:nvPr/>
        </p:nvSpPr>
        <p:spPr bwMode="auto">
          <a:xfrm>
            <a:off x="621245" y="4195330"/>
            <a:ext cx="194681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32A45"/>
                </a:solidFill>
                <a:effectLst/>
                <a:latin typeface="Calibri" panose="020F0502020204030204" pitchFamily="34" charset="0"/>
                <a:ea typeface="Times New Roman" panose="02020603050405020304" pitchFamily="18" charset="0"/>
                <a:cs typeface="Times New Roman" panose="02020603050405020304" pitchFamily="18" charset="0"/>
              </a:rPr>
              <a:t>M. Coskun Cangoz</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en-US" b="1" i="0" u="none" strike="noStrike" cap="none" normalizeH="0" baseline="0" dirty="0">
                <a:ln>
                  <a:noFill/>
                </a:ln>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rPr>
              <a:t>Konzultant</a:t>
            </a:r>
            <a:endParaRPr kumimoji="0" lang="en-US" altLang="en-US" b="1" i="0" u="none" strike="noStrike" cap="none" normalizeH="0" baseline="0" dirty="0">
              <a:ln>
                <a:noFill/>
              </a:ln>
              <a:solidFill>
                <a:srgbClr val="59595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AEEF"/>
                </a:solidFill>
                <a:effectLst/>
                <a:latin typeface="Calibri" panose="020F0502020204030204" pitchFamily="34" charset="0"/>
                <a:ea typeface="Times New Roman" panose="02020603050405020304" pitchFamily="18" charset="0"/>
                <a:cs typeface="Times New Roman" panose="02020603050405020304" pitchFamily="18" charset="0"/>
              </a:rPr>
              <a:t>E </a:t>
            </a:r>
            <a:r>
              <a:rPr kumimoji="0" lang="en-US" altLang="en-US" b="0" i="0" u="none" strike="noStrike" cap="none" normalizeH="0" baseline="0" dirty="0" err="1">
                <a:ln>
                  <a:noFill/>
                </a:ln>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cangoz@</a:t>
            </a:r>
            <a:r>
              <a:rPr lang="en-US" altLang="en-US" b="0" dirty="0" err="1">
                <a:solidFill>
                  <a:srgbClr val="00B0F0"/>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gmail.</a:t>
            </a:r>
            <a:r>
              <a:rPr lang="en-US" altLang="en-US" b="0" dirty="0" err="1">
                <a:solidFill>
                  <a:srgbClr val="00B0F0"/>
                </a:solidFill>
                <a:latin typeface="Calibri" panose="020F0502020204030204" pitchFamily="34" charset="0"/>
                <a:cs typeface="Times New Roman" panose="02020603050405020304" pitchFamily="18" charset="0"/>
              </a:rPr>
              <a:t>com</a:t>
            </a:r>
            <a:b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8" name="Subtitle 2">
            <a:extLst>
              <a:ext uri="{FF2B5EF4-FFF2-40B4-BE49-F238E27FC236}">
                <a16:creationId xmlns:a16="http://schemas.microsoft.com/office/drawing/2014/main" id="{EEA76493-F47A-5745-A073-FF1C84841125}"/>
              </a:ext>
            </a:extLst>
          </p:cNvPr>
          <p:cNvSpPr txBox="1">
            <a:spLocks/>
          </p:cNvSpPr>
          <p:nvPr/>
        </p:nvSpPr>
        <p:spPr>
          <a:xfrm>
            <a:off x="1228716" y="5178626"/>
            <a:ext cx="1946815" cy="906786"/>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ccangoz</a:t>
            </a:r>
            <a:endParaRPr lang="tr-TR" sz="1600" dirty="0">
              <a:latin typeface="Calibri" panose="020F0502020204030204" pitchFamily="34" charset="0"/>
              <a:cs typeface="Calibri" panose="020F0502020204030204" pitchFamily="34" charset="0"/>
            </a:endParaRPr>
          </a:p>
          <a:p>
            <a:pPr marL="0" indent="0">
              <a:lnSpc>
                <a:spcPct val="100000"/>
              </a:lnSpc>
              <a:spcBef>
                <a:spcPts val="0"/>
              </a:spcBef>
              <a:buNone/>
            </a:pPr>
            <a:endParaRPr lang="tr-TR" sz="1600" dirty="0">
              <a:latin typeface="Calibri" panose="020F0502020204030204" pitchFamily="34" charset="0"/>
              <a:cs typeface="Calibri" panose="020F0502020204030204" pitchFamily="34" charset="0"/>
            </a:endParaRPr>
          </a:p>
          <a:p>
            <a:pPr marL="0" indent="0">
              <a:lnSpc>
                <a:spcPct val="100000"/>
              </a:lnSpc>
              <a:spcBef>
                <a:spcPts val="0"/>
              </a:spcBef>
              <a:buNone/>
            </a:pPr>
            <a:r>
              <a:rPr lang="tr-TR" sz="1600" dirty="0">
                <a:latin typeface="Calibri" panose="020F0502020204030204" pitchFamily="34" charset="0"/>
                <a:cs typeface="Calibri" panose="020F0502020204030204" pitchFamily="34" charset="0"/>
              </a:rPr>
              <a:t>@</a:t>
            </a:r>
            <a:r>
              <a:rPr lang="tr-TR" sz="1600" dirty="0" err="1">
                <a:latin typeface="Calibri" panose="020F0502020204030204" pitchFamily="34" charset="0"/>
                <a:cs typeface="Calibri" panose="020F0502020204030204" pitchFamily="34" charset="0"/>
              </a:rPr>
              <a:t>mccangoz</a:t>
            </a:r>
            <a:endParaRPr lang="tr-TR" sz="1600" dirty="0">
              <a:latin typeface="Calibri" panose="020F0502020204030204" pitchFamily="34" charset="0"/>
              <a:cs typeface="Calibri" panose="020F0502020204030204" pitchFamily="34" charset="0"/>
            </a:endParaRPr>
          </a:p>
        </p:txBody>
      </p:sp>
      <p:pic>
        <p:nvPicPr>
          <p:cNvPr id="9" name="Picture 12" descr="A picture containing ax, tool&#10;&#10;Description generated with very high confidence">
            <a:extLst>
              <a:ext uri="{FF2B5EF4-FFF2-40B4-BE49-F238E27FC236}">
                <a16:creationId xmlns:a16="http://schemas.microsoft.com/office/drawing/2014/main" id="{172E75C7-F7F3-8240-BB4E-604E13C2D46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47221" y="5706270"/>
            <a:ext cx="466158" cy="379142"/>
          </a:xfrm>
          <a:prstGeom prst="rect">
            <a:avLst/>
          </a:prstGeom>
        </p:spPr>
      </p:pic>
      <p:pic>
        <p:nvPicPr>
          <p:cNvPr id="10" name="Picture 15">
            <a:extLst>
              <a:ext uri="{FF2B5EF4-FFF2-40B4-BE49-F238E27FC236}">
                <a16:creationId xmlns:a16="http://schemas.microsoft.com/office/drawing/2014/main" id="{76E24BC1-438E-A540-95C8-43E81CB21F76}"/>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742842" y="5163669"/>
            <a:ext cx="466158" cy="466158"/>
          </a:xfrm>
          <a:prstGeom prst="rect">
            <a:avLst/>
          </a:prstGeom>
        </p:spPr>
      </p:pic>
      <p:pic>
        <p:nvPicPr>
          <p:cNvPr id="18" name="Picture 15">
            <a:extLst>
              <a:ext uri="{FF2B5EF4-FFF2-40B4-BE49-F238E27FC236}">
                <a16:creationId xmlns:a16="http://schemas.microsoft.com/office/drawing/2014/main" id="{65F6127E-386C-4874-8601-A36FA7658BE9}"/>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4078391" y="5706270"/>
            <a:ext cx="285342" cy="285342"/>
          </a:xfrm>
          <a:prstGeom prst="rect">
            <a:avLst/>
          </a:prstGeom>
        </p:spPr>
      </p:pic>
    </p:spTree>
    <p:extLst>
      <p:ext uri="{BB962C8B-B14F-4D97-AF65-F5344CB8AC3E}">
        <p14:creationId xmlns:p14="http://schemas.microsoft.com/office/powerpoint/2010/main" val="199591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DNEVNI RED</a:t>
            </a:r>
          </a:p>
        </p:txBody>
      </p:sp>
      <p:sp>
        <p:nvSpPr>
          <p:cNvPr id="3" name="Content Placeholder 2">
            <a:extLst>
              <a:ext uri="{FF2B5EF4-FFF2-40B4-BE49-F238E27FC236}">
                <a16:creationId xmlns:a16="http://schemas.microsoft.com/office/drawing/2014/main" id="{EC99087F-886C-EE41-AF65-FAA963001EBC}"/>
              </a:ext>
            </a:extLst>
          </p:cNvPr>
          <p:cNvSpPr>
            <a:spLocks noGrp="1"/>
          </p:cNvSpPr>
          <p:nvPr>
            <p:ph type="body" sz="quarter" idx="13"/>
          </p:nvPr>
        </p:nvSpPr>
        <p:spPr/>
        <p:txBody>
          <a:bodyPr>
            <a:normAutofit fontScale="77500" lnSpcReduction="20000"/>
          </a:bodyPr>
          <a:lstStyle/>
          <a:p>
            <a:pPr>
              <a:buFont typeface="+mj-lt"/>
              <a:buAutoNum type="arabicPeriod"/>
            </a:pPr>
            <a:r>
              <a:rPr lang="hr-HR" sz="2800" dirty="0">
                <a:solidFill>
                  <a:schemeClr val="tx2"/>
                </a:solidFill>
              </a:rPr>
              <a:t>Pozadinske informacije (radionica)</a:t>
            </a:r>
          </a:p>
          <a:p>
            <a:pPr>
              <a:buFont typeface="+mj-lt"/>
              <a:buAutoNum type="arabicPeriod"/>
            </a:pPr>
            <a:r>
              <a:rPr lang="hr-HR" sz="2800" dirty="0">
                <a:solidFill>
                  <a:schemeClr val="tx2"/>
                </a:solidFill>
              </a:rPr>
              <a:t>Izrada projekcija novčanog toka:</a:t>
            </a:r>
          </a:p>
          <a:p>
            <a:pPr marL="1431925" lvl="1" indent="-517525">
              <a:buClr>
                <a:schemeClr val="tx2"/>
              </a:buClr>
              <a:buFont typeface="+mj-lt"/>
              <a:buAutoNum type="alphaLcPeriod"/>
            </a:pPr>
            <a:r>
              <a:rPr lang="hr-HR" sz="2200" dirty="0">
                <a:solidFill>
                  <a:schemeClr val="tx2"/>
                </a:solidFill>
              </a:rPr>
              <a:t>Upravljački i institucionalni okvir</a:t>
            </a:r>
          </a:p>
          <a:p>
            <a:pPr marL="1431925" lvl="1" indent="-517525">
              <a:buClr>
                <a:schemeClr val="tx2"/>
              </a:buClr>
              <a:buFont typeface="+mj-lt"/>
              <a:buAutoNum type="alphaLcPeriod"/>
            </a:pPr>
            <a:r>
              <a:rPr lang="hr-HR" sz="2200" dirty="0">
                <a:solidFill>
                  <a:schemeClr val="tx2"/>
                </a:solidFill>
              </a:rPr>
              <a:t>Prakse predviđanja novčanih tokova</a:t>
            </a:r>
          </a:p>
          <a:p>
            <a:pPr>
              <a:buFont typeface="+mj-lt"/>
              <a:buAutoNum type="arabicPeriod"/>
            </a:pPr>
            <a:r>
              <a:rPr lang="hr-HR" sz="2800" dirty="0">
                <a:solidFill>
                  <a:schemeClr val="tx2"/>
                </a:solidFill>
              </a:rPr>
              <a:t>Financiranje razlika novčanih tokova</a:t>
            </a:r>
          </a:p>
          <a:p>
            <a:pPr marL="1425575" lvl="4" indent="-514350">
              <a:buClrTx/>
              <a:buAutoNum type="alphaLcPeriod"/>
            </a:pPr>
            <a:r>
              <a:rPr lang="hr-HR" sz="2200" dirty="0">
                <a:solidFill>
                  <a:schemeClr val="tx2"/>
                </a:solidFill>
              </a:rPr>
              <a:t>Instrumenti financiranja</a:t>
            </a:r>
          </a:p>
          <a:p>
            <a:pPr marL="1425575" lvl="4" indent="-514350">
              <a:buClrTx/>
              <a:buAutoNum type="alphaLcPeriod"/>
            </a:pPr>
            <a:r>
              <a:rPr lang="hr-HR" sz="2200" dirty="0">
                <a:solidFill>
                  <a:schemeClr val="tx2"/>
                </a:solidFill>
              </a:rPr>
              <a:t>Koordinacija upravljanja novčanim sredstvima i dugom</a:t>
            </a:r>
          </a:p>
          <a:p>
            <a:pPr>
              <a:buFont typeface="+mj-lt"/>
              <a:buAutoNum type="arabicPeriod"/>
            </a:pPr>
            <a:r>
              <a:rPr lang="hr-HR" sz="2800" dirty="0">
                <a:solidFill>
                  <a:schemeClr val="tx2"/>
                </a:solidFill>
              </a:rPr>
              <a:t>Zaštitni slojevi likvidnosti i upravljanje viškom gotovinskog salda</a:t>
            </a:r>
          </a:p>
          <a:p>
            <a:pPr marL="1425575" lvl="4" indent="-514350">
              <a:buClrTx/>
              <a:buAutoNum type="alphaLcPeriod"/>
            </a:pPr>
            <a:r>
              <a:rPr lang="hr-HR" sz="2200" dirty="0">
                <a:solidFill>
                  <a:schemeClr val="tx2"/>
                </a:solidFill>
              </a:rPr>
              <a:t>Preduvjeti ulaganja viška novčanih sredstava</a:t>
            </a:r>
          </a:p>
          <a:p>
            <a:pPr marL="1425575" lvl="4" indent="-514350">
              <a:buClrTx/>
              <a:buAutoNum type="alphaLcPeriod"/>
            </a:pPr>
            <a:r>
              <a:rPr lang="hr-HR" sz="2200" dirty="0">
                <a:solidFill>
                  <a:schemeClr val="tx2"/>
                </a:solidFill>
              </a:rPr>
              <a:t>Svođenje troškova držanja na minimalnu razinu</a:t>
            </a:r>
          </a:p>
          <a:p>
            <a:pPr marL="1425575" lvl="4" indent="-514350">
              <a:buClrTx/>
              <a:buAutoNum type="alphaLcPeriod"/>
            </a:pPr>
            <a:r>
              <a:rPr lang="hr-HR" sz="2200" dirty="0">
                <a:solidFill>
                  <a:schemeClr val="tx2"/>
                </a:solidFill>
              </a:rPr>
              <a:t>Ulaganje gotovinskih salda na tržištu </a:t>
            </a:r>
          </a:p>
          <a:p>
            <a:pPr marL="1425575" lvl="4" indent="-514350">
              <a:buAutoNum type="alphaLcPeriod"/>
            </a:pPr>
            <a:endParaRPr lang="en-US" sz="3000" dirty="0">
              <a:solidFill>
                <a:schemeClr val="tx2"/>
              </a:solidFill>
            </a:endParaRPr>
          </a:p>
          <a:p>
            <a:pPr marL="55563" lvl="4" indent="0">
              <a:buNone/>
            </a:pPr>
            <a:r>
              <a:rPr lang="hr-HR" sz="3000" b="1" dirty="0">
                <a:solidFill>
                  <a:schemeClr val="tx2"/>
                </a:solidFill>
              </a:rPr>
              <a:t>4.</a:t>
            </a:r>
            <a:r>
              <a:rPr lang="hr-HR" sz="3000" dirty="0">
                <a:solidFill>
                  <a:schemeClr val="tx2"/>
                </a:solidFill>
              </a:rPr>
              <a:t> Zaključak i ključni rezultati</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1</a:t>
            </a:fld>
            <a:endParaRPr lang="en-US"/>
          </a:p>
        </p:txBody>
      </p:sp>
    </p:spTree>
    <p:extLst>
      <p:ext uri="{BB962C8B-B14F-4D97-AF65-F5344CB8AC3E}">
        <p14:creationId xmlns:p14="http://schemas.microsoft.com/office/powerpoint/2010/main" val="265024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Pozadinske informacije (radionica)</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2</a:t>
            </a:fld>
            <a:endParaRPr lang="en-US"/>
          </a:p>
        </p:txBody>
      </p:sp>
      <p:sp>
        <p:nvSpPr>
          <p:cNvPr id="6" name="Text Placeholder 5">
            <a:extLst>
              <a:ext uri="{FF2B5EF4-FFF2-40B4-BE49-F238E27FC236}">
                <a16:creationId xmlns:a16="http://schemas.microsoft.com/office/drawing/2014/main" id="{B7540C7E-E1F3-4FD8-A78E-67E28ECE3EB7}"/>
              </a:ext>
            </a:extLst>
          </p:cNvPr>
          <p:cNvSpPr>
            <a:spLocks noGrp="1"/>
          </p:cNvSpPr>
          <p:nvPr>
            <p:ph type="body" sz="quarter" idx="13"/>
          </p:nvPr>
        </p:nvSpPr>
        <p:spPr>
          <a:xfrm>
            <a:off x="349250" y="1421176"/>
            <a:ext cx="8477250" cy="5122843"/>
          </a:xfrm>
        </p:spPr>
        <p:txBody>
          <a:bodyPr>
            <a:normAutofit fontScale="85000" lnSpcReduction="10000"/>
          </a:bodyPr>
          <a:lstStyle/>
          <a:p>
            <a:pPr marL="285750" indent="-285750">
              <a:buFont typeface="Arial" panose="020B0604020202020204" pitchFamily="34" charset="0"/>
              <a:buChar char="•"/>
            </a:pPr>
            <a:r>
              <a:rPr lang="hr-HR" sz="1800" dirty="0">
                <a:solidFill>
                  <a:schemeClr val="tx2"/>
                </a:solidFill>
              </a:rPr>
              <a:t>Svjetska banka je osmislila radionicu za izradu projekcija novčanih tokova i upravljanje novčanim sredstvima u 2018. godini kako bi pružila tehničku pomoć u navedenom području s pomoću navedene praktične edukacije.</a:t>
            </a:r>
          </a:p>
          <a:p>
            <a:pPr marL="285750" indent="-285750">
              <a:buFont typeface="Arial" panose="020B0604020202020204" pitchFamily="34" charset="0"/>
              <a:buChar char="•"/>
            </a:pPr>
            <a:r>
              <a:rPr lang="hr-HR" sz="1800" dirty="0">
                <a:solidFill>
                  <a:schemeClr val="tx2"/>
                </a:solidFill>
              </a:rPr>
              <a:t>U svrhu navedene edukacije, razvijen je alat u Excelu namijenjen izradi projekcija novčanih tokova koji se temelji na:</a:t>
            </a:r>
          </a:p>
          <a:p>
            <a:pPr marL="774700" lvl="3">
              <a:buFont typeface="Arial" panose="020B0604020202020204" pitchFamily="34" charset="0"/>
              <a:buChar char="•"/>
            </a:pPr>
            <a:r>
              <a:rPr lang="hr-HR" sz="1600" dirty="0">
                <a:solidFill>
                  <a:schemeClr val="tx2"/>
                </a:solidFill>
              </a:rPr>
              <a:t>Podacima o novčanim tokovima određene zemlje: mjesečnim podacima za 11-godišnje razdoblje;</a:t>
            </a:r>
          </a:p>
          <a:p>
            <a:pPr marL="774700" lvl="3">
              <a:buFont typeface="Arial" panose="020B0604020202020204" pitchFamily="34" charset="0"/>
              <a:buChar char="•"/>
            </a:pPr>
            <a:r>
              <a:rPr lang="hr-HR" sz="1600" dirty="0">
                <a:solidFill>
                  <a:schemeClr val="tx2"/>
                </a:solidFill>
              </a:rPr>
              <a:t>Pregledu različitih kategorija prihoda i rashoda;</a:t>
            </a:r>
          </a:p>
          <a:p>
            <a:pPr marL="774700" lvl="3">
              <a:buFont typeface="Arial" panose="020B0604020202020204" pitchFamily="34" charset="0"/>
              <a:buChar char="•"/>
            </a:pPr>
            <a:r>
              <a:rPr lang="hr-HR" sz="1600" dirty="0">
                <a:solidFill>
                  <a:schemeClr val="tx2"/>
                </a:solidFill>
              </a:rPr>
              <a:t>Stavkama iznad i ispod crte;</a:t>
            </a:r>
          </a:p>
          <a:p>
            <a:pPr marL="774700" lvl="3">
              <a:buFont typeface="Arial" panose="020B0604020202020204" pitchFamily="34" charset="0"/>
              <a:buChar char="•"/>
            </a:pPr>
            <a:r>
              <a:rPr lang="hr-HR" sz="1600" dirty="0">
                <a:solidFill>
                  <a:schemeClr val="tx2"/>
                </a:solidFill>
              </a:rPr>
              <a:t>Simulaciji strategija upravljanja dugom povezanih sa scenarijima projekcija novčanih tokova;</a:t>
            </a:r>
          </a:p>
          <a:p>
            <a:pPr marL="774700" lvl="3">
              <a:buFont typeface="Arial" panose="020B0604020202020204" pitchFamily="34" charset="0"/>
              <a:buChar char="•"/>
            </a:pPr>
            <a:r>
              <a:rPr lang="hr-HR" sz="1600" dirty="0">
                <a:solidFill>
                  <a:schemeClr val="tx2"/>
                </a:solidFill>
              </a:rPr>
              <a:t>Više sučelja koja podržavaju simulacije projekcija.</a:t>
            </a:r>
          </a:p>
          <a:p>
            <a:pPr marL="774700" lvl="3">
              <a:buFont typeface="Arial" panose="020B0604020202020204" pitchFamily="34" charset="0"/>
              <a:buChar char="•"/>
            </a:pPr>
            <a:endParaRPr lang="en-US" sz="1600" dirty="0">
              <a:solidFill>
                <a:schemeClr val="tx2"/>
              </a:solidFill>
            </a:endParaRPr>
          </a:p>
          <a:p>
            <a:pPr marL="285750" lvl="3">
              <a:buFont typeface="Arial" panose="020B0604020202020204" pitchFamily="34" charset="0"/>
              <a:buChar char="•"/>
            </a:pPr>
            <a:r>
              <a:rPr lang="hr-HR" dirty="0">
                <a:solidFill>
                  <a:schemeClr val="tx2"/>
                </a:solidFill>
              </a:rPr>
              <a:t>Radionica je održana u Sjevernoj Makedoniji (18. rujna/septembra), Peruu (19. srpnja/jula) i Gani (19. prosinca/decembra) za 24 zemlje članice</a:t>
            </a:r>
            <a:r>
              <a:rPr lang="hr-HR" baseline="30000" dirty="0">
                <a:solidFill>
                  <a:schemeClr val="tx2"/>
                </a:solidFill>
              </a:rPr>
              <a:t>1</a:t>
            </a:r>
            <a:r>
              <a:rPr lang="hr-HR" dirty="0">
                <a:solidFill>
                  <a:schemeClr val="tx2"/>
                </a:solidFill>
              </a:rPr>
              <a:t>.</a:t>
            </a:r>
          </a:p>
          <a:p>
            <a:pPr marL="285750" lvl="3">
              <a:buFont typeface="Arial" panose="020B0604020202020204" pitchFamily="34" charset="0"/>
              <a:buChar char="•"/>
            </a:pPr>
            <a:endParaRPr lang="en-US" dirty="0">
              <a:solidFill>
                <a:schemeClr val="tx2"/>
              </a:solidFill>
            </a:endParaRPr>
          </a:p>
          <a:p>
            <a:pPr marL="285750" lvl="3">
              <a:buFont typeface="Arial" panose="020B0604020202020204" pitchFamily="34" charset="0"/>
              <a:buChar char="•"/>
            </a:pPr>
            <a:r>
              <a:rPr lang="hr-HR" dirty="0">
                <a:solidFill>
                  <a:schemeClr val="tx2"/>
                </a:solidFill>
              </a:rPr>
              <a:t>Izlaganja koja su održana na način da su zemlje članice dale odgovore na pitanja u pogledu vlastitih praksi upravljanja gotovinom potkrijepile su dokument - opisana su i iskustva drugih zemalja.</a:t>
            </a:r>
          </a:p>
          <a:p>
            <a:pPr marL="285750" lvl="3">
              <a:buFont typeface="Arial" panose="020B0604020202020204" pitchFamily="34" charset="0"/>
              <a:buChar char="•"/>
            </a:pPr>
            <a:endParaRPr lang="en-US" dirty="0">
              <a:solidFill>
                <a:schemeClr val="tx2"/>
              </a:solidFill>
            </a:endParaRPr>
          </a:p>
          <a:p>
            <a:pPr marL="0" lvl="3" indent="0">
              <a:buNone/>
            </a:pPr>
            <a:r>
              <a:rPr lang="hr-HR" sz="1600" dirty="0">
                <a:solidFill>
                  <a:schemeClr val="tx2"/>
                </a:solidFill>
              </a:rPr>
              <a:t>1 Zemlje sudionice bile su Albanija, Angola, Bolivija, Brazil, Čile, Kolumbija, Ekvatorska Gvineja, Esvatini, Gambija, Gana, Honduras, Kosovo, Lesoto, Nigerija, Sjeverna Makedonija, Peru, Rumunjska, Ruanda, Srbija, Sejšeli, Slovenija, Južna Afrika, Tajland, Urugvaj.</a:t>
            </a:r>
            <a:r>
              <a:rPr lang="hr-HR" sz="1300" dirty="0">
                <a:solidFill>
                  <a:schemeClr val="tx2"/>
                </a:solidFill>
              </a:rPr>
              <a:t> </a:t>
            </a:r>
            <a:endParaRPr lang="hr-HR" sz="1400" dirty="0">
              <a:solidFill>
                <a:schemeClr val="tx2"/>
              </a:solidFill>
            </a:endParaRPr>
          </a:p>
        </p:txBody>
      </p:sp>
    </p:spTree>
    <p:extLst>
      <p:ext uri="{BB962C8B-B14F-4D97-AF65-F5344CB8AC3E}">
        <p14:creationId xmlns:p14="http://schemas.microsoft.com/office/powerpoint/2010/main" val="232130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0B85A-E6AC-4D46-9497-473B580EF9B5}"/>
              </a:ext>
            </a:extLst>
          </p:cNvPr>
          <p:cNvSpPr>
            <a:spLocks noGrp="1"/>
          </p:cNvSpPr>
          <p:nvPr>
            <p:ph type="title"/>
          </p:nvPr>
        </p:nvSpPr>
        <p:spPr/>
        <p:txBody>
          <a:bodyPr/>
          <a:lstStyle/>
          <a:p>
            <a:r>
              <a:rPr lang="hr-HR" sz="2800"/>
              <a:t>Upravljanje novčanim sredstvima</a:t>
            </a:r>
          </a:p>
        </p:txBody>
      </p:sp>
      <p:sp>
        <p:nvSpPr>
          <p:cNvPr id="3" name="Text Placeholder 2">
            <a:extLst>
              <a:ext uri="{FF2B5EF4-FFF2-40B4-BE49-F238E27FC236}">
                <a16:creationId xmlns:a16="http://schemas.microsoft.com/office/drawing/2014/main" id="{4769D9D5-EDE0-41B4-9DA7-E0EA257D46B3}"/>
              </a:ext>
            </a:extLst>
          </p:cNvPr>
          <p:cNvSpPr>
            <a:spLocks noGrp="1"/>
          </p:cNvSpPr>
          <p:nvPr>
            <p:ph type="body" sz="quarter" idx="13"/>
          </p:nvPr>
        </p:nvSpPr>
        <p:spPr>
          <a:xfrm>
            <a:off x="356934" y="1401097"/>
            <a:ext cx="8469566" cy="4811320"/>
          </a:xfrm>
        </p:spPr>
        <p:txBody>
          <a:bodyPr>
            <a:normAutofit fontScale="92500" lnSpcReduction="10000"/>
          </a:bodyPr>
          <a:lstStyle/>
          <a:p>
            <a:pPr indent="-285750">
              <a:buFont typeface="Arial" panose="020B0604020202020204" pitchFamily="34" charset="0"/>
              <a:buChar char="•"/>
            </a:pPr>
            <a:r>
              <a:rPr lang="hr-HR" sz="1800" dirty="0">
                <a:solidFill>
                  <a:schemeClr val="tx2"/>
                </a:solidFill>
              </a:rPr>
              <a:t>Upravljanje novčanim sredstvima proces je kojemu je cilj staviti na raspolaganje odgovarajući iznos novca u pravom trenutku i na pravom mjestu kako bi se izvršile obveze plaćanja vlade. </a:t>
            </a:r>
          </a:p>
          <a:p>
            <a:pPr indent="-285750">
              <a:buFont typeface="Arial" panose="020B0604020202020204" pitchFamily="34" charset="0"/>
              <a:buChar char="•"/>
            </a:pPr>
            <a:r>
              <a:rPr lang="hr-HR" sz="1800" dirty="0">
                <a:solidFill>
                  <a:schemeClr val="tx2"/>
                </a:solidFill>
              </a:rPr>
              <a:t>Upravljanje novčanim sredstvima kao postupak prikupljanja, raspodjele i ulaganja novčanih sredstava zahtijeva projekcije novčanih tokova, mehanizam za plaćanja i naplatu prihoda, kratkoročne instrumente za financiranje razlika između novčanih tokova, sposobnost ostvarivanja povrata na gotovinska salda i koordinaciju na razini institucija. </a:t>
            </a:r>
          </a:p>
          <a:p>
            <a:pPr indent="-285750">
              <a:buFont typeface="Arial" panose="020B0604020202020204" pitchFamily="34" charset="0"/>
              <a:buChar char="•"/>
            </a:pPr>
            <a:r>
              <a:rPr lang="hr-HR" sz="1800" dirty="0">
                <a:solidFill>
                  <a:schemeClr val="tx2"/>
                </a:solidFill>
              </a:rPr>
              <a:t>Jedan od glavnih ciljeva upravljanja novčanim sredstvima jest svesti razlike između priljeva i odljeva novca na minimalnu razinu u svakom vremenskom trenutku, a u idealnom slučaju u razdoblju od sljedeća tri mjeseca. </a:t>
            </a:r>
          </a:p>
          <a:p>
            <a:pPr indent="-285750">
              <a:buFont typeface="Arial" panose="020B0604020202020204" pitchFamily="34" charset="0"/>
              <a:buChar char="•"/>
            </a:pPr>
            <a:r>
              <a:rPr lang="hr-HR" sz="1800" dirty="0">
                <a:solidFill>
                  <a:schemeClr val="tx2"/>
                </a:solidFill>
              </a:rPr>
              <a:t>Kvalitetna izrada projekcija novčanih tokova, koja se temelji na pouzdanim podacima i realnim pretpostavkama; konsolidacija novčanih tokova s pomoću centraliziranog sustava bankovnih računa; strukturirana i likvidna tržišta obveznica i tržišta novca; te dobro definirani institucionalni i pravni okvir ključni su čimbenici za postizanje vladinih općih ciljeva upravljanja gotovinom.</a:t>
            </a:r>
          </a:p>
          <a:p>
            <a:pPr indent="-28575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AE2A4F0-D71A-4816-9AE5-8D3929285519}"/>
              </a:ext>
            </a:extLst>
          </p:cNvPr>
          <p:cNvSpPr>
            <a:spLocks noGrp="1"/>
          </p:cNvSpPr>
          <p:nvPr>
            <p:ph type="sldNum" sz="quarter" idx="14"/>
          </p:nvPr>
        </p:nvSpPr>
        <p:spPr/>
        <p:txBody>
          <a:bodyPr/>
          <a:lstStyle/>
          <a:p>
            <a:pPr>
              <a:defRPr/>
            </a:pPr>
            <a:fld id="{A54AF106-F701-426C-9504-A6ADA1FCA809}" type="slidenum">
              <a:rPr lang="en-US" smtClean="0"/>
              <a:pPr>
                <a:defRPr/>
              </a:pPr>
              <a:t>3</a:t>
            </a:fld>
            <a:endParaRPr lang="en-US"/>
          </a:p>
        </p:txBody>
      </p:sp>
    </p:spTree>
    <p:extLst>
      <p:ext uri="{BB962C8B-B14F-4D97-AF65-F5344CB8AC3E}">
        <p14:creationId xmlns:p14="http://schemas.microsoft.com/office/powerpoint/2010/main" val="201819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a:t>Izrada projekcija novčanih tokova - upravljanje i institucionalni okvir </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4</a:t>
            </a:fld>
            <a:endParaRPr lang="en-US"/>
          </a:p>
        </p:txBody>
      </p:sp>
      <p:sp>
        <p:nvSpPr>
          <p:cNvPr id="7" name="Text Placeholder 2">
            <a:extLst>
              <a:ext uri="{FF2B5EF4-FFF2-40B4-BE49-F238E27FC236}">
                <a16:creationId xmlns:a16="http://schemas.microsoft.com/office/drawing/2014/main" id="{CF4D36A4-6EDC-8549-AF02-0EA3B1FC8BD5}"/>
              </a:ext>
            </a:extLst>
          </p:cNvPr>
          <p:cNvSpPr>
            <a:spLocks noGrp="1"/>
          </p:cNvSpPr>
          <p:nvPr>
            <p:ph type="body" sz="quarter" idx="13"/>
          </p:nvPr>
        </p:nvSpPr>
        <p:spPr>
          <a:xfrm>
            <a:off x="356934" y="1401097"/>
            <a:ext cx="8469566" cy="4811320"/>
          </a:xfrm>
        </p:spPr>
        <p:txBody>
          <a:bodyPr/>
          <a:lstStyle/>
          <a:p>
            <a:pPr marL="57150" indent="0"/>
            <a:r>
              <a:rPr lang="hr-HR"/>
              <a:t> </a:t>
            </a:r>
          </a:p>
          <a:p>
            <a:pPr marL="57150" indent="0"/>
            <a:endParaRPr lang="en-US" dirty="0"/>
          </a:p>
        </p:txBody>
      </p:sp>
      <p:sp>
        <p:nvSpPr>
          <p:cNvPr id="8" name="Dikdörtgen 7">
            <a:extLst>
              <a:ext uri="{FF2B5EF4-FFF2-40B4-BE49-F238E27FC236}">
                <a16:creationId xmlns:a16="http://schemas.microsoft.com/office/drawing/2014/main" id="{766D780D-99CB-4B4D-83BD-3A3934BEADCE}"/>
              </a:ext>
            </a:extLst>
          </p:cNvPr>
          <p:cNvSpPr/>
          <p:nvPr/>
        </p:nvSpPr>
        <p:spPr>
          <a:xfrm>
            <a:off x="356934" y="1401097"/>
            <a:ext cx="8430132" cy="4801314"/>
          </a:xfrm>
          <a:prstGeom prst="rect">
            <a:avLst/>
          </a:prstGeom>
        </p:spPr>
        <p:txBody>
          <a:bodyPr wrap="square">
            <a:spAutoFit/>
          </a:bodyPr>
          <a:lstStyle/>
          <a:p>
            <a:pPr marL="285750" indent="-285750" algn="just">
              <a:buFont typeface="Arial" panose="020B0604020202020204" pitchFamily="34" charset="0"/>
              <a:buChar char="•"/>
            </a:pPr>
            <a:r>
              <a:rPr lang="hr-HR" sz="1700" b="0" dirty="0">
                <a:solidFill>
                  <a:schemeClr val="tx2"/>
                </a:solidFill>
                <a:latin typeface="Arial" panose="020B0604020202020204" pitchFamily="34" charset="0"/>
              </a:rPr>
              <a:t>Međutim, upravljanje novčanim sredstvima nije dio proračunskog ciklusa te se ne radi o alatu za održavanje fiskalne kontrole.</a:t>
            </a:r>
          </a:p>
          <a:p>
            <a:pPr marL="285750" indent="-285750" algn="just">
              <a:buFont typeface="Arial" panose="020B0604020202020204" pitchFamily="34" charset="0"/>
              <a:buChar char="•"/>
            </a:pPr>
            <a:r>
              <a:rPr lang="hr-HR" sz="1700" b="0" i="1" dirty="0">
                <a:solidFill>
                  <a:schemeClr val="tx2"/>
                </a:solidFill>
              </a:rPr>
              <a:t>U većini zemalja upravljanje gotovinom jedna je od funkcija Riznice, a ustrojena je ili kao posebna jedinica (Južna Afrika, Kosovo, Ruanda) ili je raspršena na više odjela. U mnogim su zemljama funkcije upravljanja novčanim sredstvima i upravljanja dugom integrirane (Kolumbija, Kosovo, Peru, Rumunjska, Slovenija, Južna Afrika i Tajland). </a:t>
            </a:r>
          </a:p>
          <a:p>
            <a:pPr marL="285750" indent="-285750" algn="just">
              <a:buFont typeface="Arial" panose="020B0604020202020204" pitchFamily="34" charset="0"/>
              <a:buChar char="•"/>
            </a:pPr>
            <a:r>
              <a:rPr lang="hr-HR" sz="1700" b="0" i="1" dirty="0"/>
              <a:t>U nekim zemljama smatra se da je upravljanje gotovinom dio upravljanja proračunom te se ono ili </a:t>
            </a:r>
            <a:r>
              <a:rPr lang="hr-HR" sz="1700" b="0" i="1" dirty="0">
                <a:solidFill>
                  <a:srgbClr val="FF0000"/>
                </a:solidFill>
              </a:rPr>
              <a:t>gotovo</a:t>
            </a:r>
            <a:r>
              <a:rPr lang="hr-HR" sz="1700" b="0" i="1" dirty="0"/>
              <a:t> u cijelosti (Čile) nalazi unutar Odjela za proračun ili su u taj odjel ugrađene samo neke funkcije upravljanja gotovinom (Gana, Sejšeli).</a:t>
            </a:r>
            <a:r>
              <a:rPr lang="hr-HR" sz="1700" b="0" i="1" dirty="0">
                <a:solidFill>
                  <a:schemeClr val="tx2"/>
                </a:solidFill>
              </a:rPr>
              <a:t> </a:t>
            </a:r>
            <a:r>
              <a:rPr lang="hr-HR" sz="1700" b="0" i="1" dirty="0"/>
              <a:t>Osim toga, u nekim je zemljama odgovornost za upravljanje gotovinom u potpunosti ili djelomično prenesena na Ured glavnog računovođe (Esvatini, Lesoto, Nigerija).</a:t>
            </a:r>
            <a:r>
              <a:rPr lang="hr-HR" sz="1700" b="0" i="1" dirty="0">
                <a:solidFill>
                  <a:schemeClr val="tx2"/>
                </a:solidFill>
              </a:rPr>
              <a:t> Postoje međutim i primjeri zemalja u kojima drugi odjeli provode projekcije novčanih tokova (npr. Jedinica za makroekonomsku analizu politike, Gambija).</a:t>
            </a:r>
          </a:p>
          <a:p>
            <a:pPr marL="285750" indent="-285750" algn="just">
              <a:buFont typeface="Arial" panose="020B0604020202020204" pitchFamily="34" charset="0"/>
              <a:buChar char="•"/>
            </a:pPr>
            <a:r>
              <a:rPr lang="hr-HR" sz="1700" b="0" i="1" dirty="0">
                <a:solidFill>
                  <a:schemeClr val="tx2"/>
                </a:solidFill>
              </a:rPr>
              <a:t>Ne postoji jedno rješenje koje bi bilo prihvatljivo u svim zemljama i institucionalni se aranžmani mogu razlikovati od zemlje do zemlje, ali glavne značajke učinkovitog upravljanja gotovinom moraju biti prisutne. </a:t>
            </a:r>
          </a:p>
        </p:txBody>
      </p:sp>
    </p:spTree>
    <p:extLst>
      <p:ext uri="{BB962C8B-B14F-4D97-AF65-F5344CB8AC3E}">
        <p14:creationId xmlns:p14="http://schemas.microsoft.com/office/powerpoint/2010/main" val="66903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Pristupi projekcijama novčanih tokova:</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5</a:t>
            </a:fld>
            <a:endParaRPr lang="en-US"/>
          </a:p>
        </p:txBody>
      </p:sp>
      <p:sp>
        <p:nvSpPr>
          <p:cNvPr id="3" name="Metin kutusu 2">
            <a:extLst>
              <a:ext uri="{FF2B5EF4-FFF2-40B4-BE49-F238E27FC236}">
                <a16:creationId xmlns:a16="http://schemas.microsoft.com/office/drawing/2014/main" id="{C05A5965-C2F3-9940-B97A-E012D45D39ED}"/>
              </a:ext>
            </a:extLst>
          </p:cNvPr>
          <p:cNvSpPr txBox="1"/>
          <p:nvPr/>
        </p:nvSpPr>
        <p:spPr>
          <a:xfrm>
            <a:off x="482582" y="6155664"/>
            <a:ext cx="1420132" cy="276999"/>
          </a:xfrm>
          <a:prstGeom prst="rect">
            <a:avLst/>
          </a:prstGeom>
          <a:noFill/>
        </p:spPr>
        <p:txBody>
          <a:bodyPr wrap="none" rtlCol="0">
            <a:spAutoFit/>
          </a:bodyPr>
          <a:lstStyle/>
          <a:p>
            <a:r>
              <a:rPr lang="hr-HR" sz="1200"/>
              <a:t>Izvor: autori  </a:t>
            </a:r>
          </a:p>
        </p:txBody>
      </p:sp>
      <p:cxnSp>
        <p:nvCxnSpPr>
          <p:cNvPr id="8" name="Straight Connector 17">
            <a:extLst>
              <a:ext uri="{FF2B5EF4-FFF2-40B4-BE49-F238E27FC236}">
                <a16:creationId xmlns:a16="http://schemas.microsoft.com/office/drawing/2014/main" id="{3ADA91E3-C553-D04C-AE40-AA7B57241638}"/>
              </a:ext>
            </a:extLst>
          </p:cNvPr>
          <p:cNvCxnSpPr>
            <a:cxnSpLocks/>
          </p:cNvCxnSpPr>
          <p:nvPr/>
        </p:nvCxnSpPr>
        <p:spPr>
          <a:xfrm>
            <a:off x="695944" y="3666504"/>
            <a:ext cx="8086725" cy="0"/>
          </a:xfrm>
          <a:prstGeom prst="line">
            <a:avLst/>
          </a:prstGeom>
          <a:ln w="47625">
            <a:prstDash val="dash"/>
          </a:ln>
        </p:spPr>
        <p:style>
          <a:lnRef idx="1">
            <a:schemeClr val="accent1"/>
          </a:lnRef>
          <a:fillRef idx="0">
            <a:schemeClr val="accent1"/>
          </a:fillRef>
          <a:effectRef idx="0">
            <a:schemeClr val="accent1"/>
          </a:effectRef>
          <a:fontRef idx="minor">
            <a:schemeClr val="tx1"/>
          </a:fontRef>
        </p:style>
      </p:cxnSp>
      <p:sp>
        <p:nvSpPr>
          <p:cNvPr id="9" name="Flowchart: Process 3">
            <a:extLst>
              <a:ext uri="{FF2B5EF4-FFF2-40B4-BE49-F238E27FC236}">
                <a16:creationId xmlns:a16="http://schemas.microsoft.com/office/drawing/2014/main" id="{F4E35815-5329-1F48-960D-727B8C841C9A}"/>
              </a:ext>
            </a:extLst>
          </p:cNvPr>
          <p:cNvSpPr/>
          <p:nvPr/>
        </p:nvSpPr>
        <p:spPr>
          <a:xfrm>
            <a:off x="4302109" y="3252167"/>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Projekcije novčanih tokova</a:t>
            </a:r>
          </a:p>
        </p:txBody>
      </p:sp>
      <p:sp>
        <p:nvSpPr>
          <p:cNvPr id="10" name="Flowchart: Process 5">
            <a:extLst>
              <a:ext uri="{FF2B5EF4-FFF2-40B4-BE49-F238E27FC236}">
                <a16:creationId xmlns:a16="http://schemas.microsoft.com/office/drawing/2014/main" id="{461195D7-2CF6-4446-BD5A-C7D2ECEBA70F}"/>
              </a:ext>
            </a:extLst>
          </p:cNvPr>
          <p:cNvSpPr/>
          <p:nvPr/>
        </p:nvSpPr>
        <p:spPr>
          <a:xfrm>
            <a:off x="4302109" y="1952004"/>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JRR</a:t>
            </a:r>
          </a:p>
        </p:txBody>
      </p:sp>
      <p:sp>
        <p:nvSpPr>
          <p:cNvPr id="11" name="Flowchart: Process 9">
            <a:extLst>
              <a:ext uri="{FF2B5EF4-FFF2-40B4-BE49-F238E27FC236}">
                <a16:creationId xmlns:a16="http://schemas.microsoft.com/office/drawing/2014/main" id="{F24F68A9-9888-F941-B4AA-3949A4B2E74E}"/>
              </a:ext>
            </a:extLst>
          </p:cNvPr>
          <p:cNvSpPr/>
          <p:nvPr/>
        </p:nvSpPr>
        <p:spPr>
          <a:xfrm>
            <a:off x="1339834" y="2723529"/>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Proračunska izdvajanja</a:t>
            </a:r>
          </a:p>
        </p:txBody>
      </p:sp>
      <p:sp>
        <p:nvSpPr>
          <p:cNvPr id="12" name="Flowchart: Process 10">
            <a:extLst>
              <a:ext uri="{FF2B5EF4-FFF2-40B4-BE49-F238E27FC236}">
                <a16:creationId xmlns:a16="http://schemas.microsoft.com/office/drawing/2014/main" id="{A40E66F8-7606-9E4B-895B-788E33F37710}"/>
              </a:ext>
            </a:extLst>
          </p:cNvPr>
          <p:cNvSpPr/>
          <p:nvPr/>
        </p:nvSpPr>
        <p:spPr>
          <a:xfrm>
            <a:off x="1339834" y="1694829"/>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Procjena proračunskog prihoda</a:t>
            </a:r>
          </a:p>
        </p:txBody>
      </p:sp>
      <p:sp>
        <p:nvSpPr>
          <p:cNvPr id="13" name="Flowchart: Process 11">
            <a:extLst>
              <a:ext uri="{FF2B5EF4-FFF2-40B4-BE49-F238E27FC236}">
                <a16:creationId xmlns:a16="http://schemas.microsoft.com/office/drawing/2014/main" id="{605CEABD-0D1B-8A40-92B4-4BF7840612B7}"/>
              </a:ext>
            </a:extLst>
          </p:cNvPr>
          <p:cNvSpPr/>
          <p:nvPr/>
        </p:nvSpPr>
        <p:spPr>
          <a:xfrm>
            <a:off x="2487121" y="5004767"/>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Porezne uprave</a:t>
            </a:r>
          </a:p>
        </p:txBody>
      </p:sp>
      <p:sp>
        <p:nvSpPr>
          <p:cNvPr id="14" name="Flowchart: Process 12">
            <a:extLst>
              <a:ext uri="{FF2B5EF4-FFF2-40B4-BE49-F238E27FC236}">
                <a16:creationId xmlns:a16="http://schemas.microsoft.com/office/drawing/2014/main" id="{25364368-7AA3-1044-A6A6-9AAB16FA6F74}"/>
              </a:ext>
            </a:extLst>
          </p:cNvPr>
          <p:cNvSpPr/>
          <p:nvPr/>
        </p:nvSpPr>
        <p:spPr>
          <a:xfrm>
            <a:off x="1682734" y="4023692"/>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Korisnici proračunskih sredstava</a:t>
            </a:r>
          </a:p>
        </p:txBody>
      </p:sp>
      <p:sp>
        <p:nvSpPr>
          <p:cNvPr id="15" name="Flowchart: Process 13">
            <a:extLst>
              <a:ext uri="{FF2B5EF4-FFF2-40B4-BE49-F238E27FC236}">
                <a16:creationId xmlns:a16="http://schemas.microsoft.com/office/drawing/2014/main" id="{7CB76856-6289-6642-86E3-09502126C897}"/>
              </a:ext>
            </a:extLst>
          </p:cNvPr>
          <p:cNvSpPr/>
          <p:nvPr/>
        </p:nvSpPr>
        <p:spPr>
          <a:xfrm>
            <a:off x="6849096" y="2705670"/>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Nepredviđeni izdaci</a:t>
            </a:r>
          </a:p>
        </p:txBody>
      </p:sp>
      <p:sp>
        <p:nvSpPr>
          <p:cNvPr id="16" name="Flowchart: Process 14">
            <a:extLst>
              <a:ext uri="{FF2B5EF4-FFF2-40B4-BE49-F238E27FC236}">
                <a16:creationId xmlns:a16="http://schemas.microsoft.com/office/drawing/2014/main" id="{33704150-9A0D-A54F-A837-60C018E578E6}"/>
              </a:ext>
            </a:extLst>
          </p:cNvPr>
          <p:cNvSpPr/>
          <p:nvPr/>
        </p:nvSpPr>
        <p:spPr>
          <a:xfrm>
            <a:off x="6849096" y="4042740"/>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Vladin dug</a:t>
            </a:r>
          </a:p>
        </p:txBody>
      </p:sp>
      <p:sp>
        <p:nvSpPr>
          <p:cNvPr id="17" name="Flowchart: Process 15">
            <a:extLst>
              <a:ext uri="{FF2B5EF4-FFF2-40B4-BE49-F238E27FC236}">
                <a16:creationId xmlns:a16="http://schemas.microsoft.com/office/drawing/2014/main" id="{69F9C49C-8EC4-EB4C-9B8F-2B0805C2BA7E}"/>
              </a:ext>
            </a:extLst>
          </p:cNvPr>
          <p:cNvSpPr/>
          <p:nvPr/>
        </p:nvSpPr>
        <p:spPr>
          <a:xfrm>
            <a:off x="4283536" y="5021430"/>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Izvanproračunski subjekti</a:t>
            </a:r>
          </a:p>
        </p:txBody>
      </p:sp>
      <p:cxnSp>
        <p:nvCxnSpPr>
          <p:cNvPr id="18" name="Straight Arrow Connector 19">
            <a:extLst>
              <a:ext uri="{FF2B5EF4-FFF2-40B4-BE49-F238E27FC236}">
                <a16:creationId xmlns:a16="http://schemas.microsoft.com/office/drawing/2014/main" id="{E49DA336-6983-794C-8877-FCBA635F93DF}"/>
              </a:ext>
            </a:extLst>
          </p:cNvPr>
          <p:cNvCxnSpPr>
            <a:stCxn id="12" idx="3"/>
          </p:cNvCxnSpPr>
          <p:nvPr/>
        </p:nvCxnSpPr>
        <p:spPr>
          <a:xfrm>
            <a:off x="2839069" y="2080592"/>
            <a:ext cx="1463040" cy="1171575"/>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20">
            <a:extLst>
              <a:ext uri="{FF2B5EF4-FFF2-40B4-BE49-F238E27FC236}">
                <a16:creationId xmlns:a16="http://schemas.microsoft.com/office/drawing/2014/main" id="{F46643F2-3F80-C54E-A5A7-9479B52D5484}"/>
              </a:ext>
            </a:extLst>
          </p:cNvPr>
          <p:cNvCxnSpPr>
            <a:cxnSpLocks/>
            <a:stCxn id="11" idx="3"/>
          </p:cNvCxnSpPr>
          <p:nvPr/>
        </p:nvCxnSpPr>
        <p:spPr>
          <a:xfrm>
            <a:off x="2839069" y="3109292"/>
            <a:ext cx="1463040" cy="321469"/>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22">
            <a:extLst>
              <a:ext uri="{FF2B5EF4-FFF2-40B4-BE49-F238E27FC236}">
                <a16:creationId xmlns:a16="http://schemas.microsoft.com/office/drawing/2014/main" id="{A87CCCD3-92C5-F04F-8788-9CD32054D1C3}"/>
              </a:ext>
            </a:extLst>
          </p:cNvPr>
          <p:cNvCxnSpPr>
            <a:cxnSpLocks/>
            <a:stCxn id="10" idx="2"/>
            <a:endCxn id="9" idx="0"/>
          </p:cNvCxnSpPr>
          <p:nvPr/>
        </p:nvCxnSpPr>
        <p:spPr>
          <a:xfrm>
            <a:off x="5051727" y="2723529"/>
            <a:ext cx="0" cy="528638"/>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5">
            <a:extLst>
              <a:ext uri="{FF2B5EF4-FFF2-40B4-BE49-F238E27FC236}">
                <a16:creationId xmlns:a16="http://schemas.microsoft.com/office/drawing/2014/main" id="{30B48057-399F-6B4A-A1BB-30CD0BED87E7}"/>
              </a:ext>
            </a:extLst>
          </p:cNvPr>
          <p:cNvCxnSpPr>
            <a:cxnSpLocks/>
            <a:stCxn id="17" idx="0"/>
            <a:endCxn id="9" idx="2"/>
          </p:cNvCxnSpPr>
          <p:nvPr/>
        </p:nvCxnSpPr>
        <p:spPr>
          <a:xfrm flipV="1">
            <a:off x="5033154" y="4023691"/>
            <a:ext cx="18573" cy="997739"/>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8">
            <a:extLst>
              <a:ext uri="{FF2B5EF4-FFF2-40B4-BE49-F238E27FC236}">
                <a16:creationId xmlns:a16="http://schemas.microsoft.com/office/drawing/2014/main" id="{2CD18BFD-43A2-A849-8AD4-0084777301F6}"/>
              </a:ext>
            </a:extLst>
          </p:cNvPr>
          <p:cNvCxnSpPr>
            <a:cxnSpLocks/>
            <a:stCxn id="16" idx="1"/>
          </p:cNvCxnSpPr>
          <p:nvPr/>
        </p:nvCxnSpPr>
        <p:spPr>
          <a:xfrm flipH="1" flipV="1">
            <a:off x="5801346" y="4023692"/>
            <a:ext cx="1047750" cy="404811"/>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32">
            <a:extLst>
              <a:ext uri="{FF2B5EF4-FFF2-40B4-BE49-F238E27FC236}">
                <a16:creationId xmlns:a16="http://schemas.microsoft.com/office/drawing/2014/main" id="{E8130956-03FF-2243-8079-D1EAC79CA1B9}"/>
              </a:ext>
            </a:extLst>
          </p:cNvPr>
          <p:cNvCxnSpPr>
            <a:cxnSpLocks/>
            <a:stCxn id="15" idx="1"/>
          </p:cNvCxnSpPr>
          <p:nvPr/>
        </p:nvCxnSpPr>
        <p:spPr>
          <a:xfrm flipH="1">
            <a:off x="5801344" y="3091433"/>
            <a:ext cx="1047752" cy="385167"/>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36">
            <a:extLst>
              <a:ext uri="{FF2B5EF4-FFF2-40B4-BE49-F238E27FC236}">
                <a16:creationId xmlns:a16="http://schemas.microsoft.com/office/drawing/2014/main" id="{34B8D034-96A1-0045-8308-6DB9AA2F141F}"/>
              </a:ext>
            </a:extLst>
          </p:cNvPr>
          <p:cNvCxnSpPr>
            <a:cxnSpLocks/>
            <a:stCxn id="14" idx="3"/>
          </p:cNvCxnSpPr>
          <p:nvPr/>
        </p:nvCxnSpPr>
        <p:spPr>
          <a:xfrm flipV="1">
            <a:off x="3181969" y="4023691"/>
            <a:ext cx="1120140" cy="385763"/>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40">
            <a:extLst>
              <a:ext uri="{FF2B5EF4-FFF2-40B4-BE49-F238E27FC236}">
                <a16:creationId xmlns:a16="http://schemas.microsoft.com/office/drawing/2014/main" id="{F8A37BB3-ED7C-1040-A01F-A6157D0969D4}"/>
              </a:ext>
            </a:extLst>
          </p:cNvPr>
          <p:cNvCxnSpPr>
            <a:cxnSpLocks/>
            <a:stCxn id="13" idx="0"/>
          </p:cNvCxnSpPr>
          <p:nvPr/>
        </p:nvCxnSpPr>
        <p:spPr>
          <a:xfrm flipV="1">
            <a:off x="3236738" y="4042737"/>
            <a:ext cx="1545908" cy="962030"/>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Elbow 44">
            <a:extLst>
              <a:ext uri="{FF2B5EF4-FFF2-40B4-BE49-F238E27FC236}">
                <a16:creationId xmlns:a16="http://schemas.microsoft.com/office/drawing/2014/main" id="{C1601E56-CDBA-4945-96A9-098F51DA7950}"/>
              </a:ext>
            </a:extLst>
          </p:cNvPr>
          <p:cNvCxnSpPr>
            <a:cxnSpLocks/>
            <a:stCxn id="14" idx="1"/>
            <a:endCxn id="11" idx="1"/>
          </p:cNvCxnSpPr>
          <p:nvPr/>
        </p:nvCxnSpPr>
        <p:spPr>
          <a:xfrm rot="10800000">
            <a:off x="1339834" y="3109291"/>
            <a:ext cx="342900" cy="1300163"/>
          </a:xfrm>
          <a:prstGeom prst="bentConnector3">
            <a:avLst>
              <a:gd name="adj1" fmla="val 150000"/>
            </a:avLst>
          </a:prstGeom>
          <a:ln w="19050">
            <a:tailEnd type="triangle" w="lg" len="med"/>
          </a:ln>
        </p:spPr>
        <p:style>
          <a:lnRef idx="1">
            <a:schemeClr val="accent1"/>
          </a:lnRef>
          <a:fillRef idx="0">
            <a:schemeClr val="accent1"/>
          </a:fillRef>
          <a:effectRef idx="0">
            <a:schemeClr val="accent1"/>
          </a:effectRef>
          <a:fontRef idx="minor">
            <a:schemeClr val="tx1"/>
          </a:fontRef>
        </p:style>
      </p:cxnSp>
      <p:cxnSp>
        <p:nvCxnSpPr>
          <p:cNvPr id="27" name="Connector: Elbow 45">
            <a:extLst>
              <a:ext uri="{FF2B5EF4-FFF2-40B4-BE49-F238E27FC236}">
                <a16:creationId xmlns:a16="http://schemas.microsoft.com/office/drawing/2014/main" id="{00794E93-22E2-2D47-9EE7-5FAED452620D}"/>
              </a:ext>
            </a:extLst>
          </p:cNvPr>
          <p:cNvCxnSpPr>
            <a:cxnSpLocks/>
            <a:stCxn id="13" idx="1"/>
            <a:endCxn id="12" idx="1"/>
          </p:cNvCxnSpPr>
          <p:nvPr/>
        </p:nvCxnSpPr>
        <p:spPr>
          <a:xfrm rot="10800000">
            <a:off x="1339834" y="2080591"/>
            <a:ext cx="1147287" cy="3309938"/>
          </a:xfrm>
          <a:prstGeom prst="bentConnector3">
            <a:avLst>
              <a:gd name="adj1" fmla="val 114944"/>
            </a:avLst>
          </a:prstGeom>
          <a:ln w="19050">
            <a:tailEnd type="triangle" w="lg" len="med"/>
          </a:ln>
        </p:spPr>
        <p:style>
          <a:lnRef idx="1">
            <a:schemeClr val="accent1"/>
          </a:lnRef>
          <a:fillRef idx="0">
            <a:schemeClr val="accent1"/>
          </a:fillRef>
          <a:effectRef idx="0">
            <a:schemeClr val="accent1"/>
          </a:effectRef>
          <a:fontRef idx="minor">
            <a:schemeClr val="tx1"/>
          </a:fontRef>
        </p:style>
      </p:cxnSp>
      <p:sp>
        <p:nvSpPr>
          <p:cNvPr id="28" name="Arrow: Down 55">
            <a:extLst>
              <a:ext uri="{FF2B5EF4-FFF2-40B4-BE49-F238E27FC236}">
                <a16:creationId xmlns:a16="http://schemas.microsoft.com/office/drawing/2014/main" id="{1258963B-FA20-5047-A962-CB3B13F54874}"/>
              </a:ext>
            </a:extLst>
          </p:cNvPr>
          <p:cNvSpPr/>
          <p:nvPr/>
        </p:nvSpPr>
        <p:spPr>
          <a:xfrm>
            <a:off x="513539" y="1694829"/>
            <a:ext cx="420530" cy="1735927"/>
          </a:xfrm>
          <a:prstGeom prst="downArrow">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700" dirty="0"/>
              <a:t>Od vrha prema dnu</a:t>
            </a:r>
          </a:p>
        </p:txBody>
      </p:sp>
      <p:sp>
        <p:nvSpPr>
          <p:cNvPr id="29" name="Arrow: Up 57">
            <a:extLst>
              <a:ext uri="{FF2B5EF4-FFF2-40B4-BE49-F238E27FC236}">
                <a16:creationId xmlns:a16="http://schemas.microsoft.com/office/drawing/2014/main" id="{C98C23F8-F0F0-4E4F-A7C0-E8D8BBF000EE}"/>
              </a:ext>
            </a:extLst>
          </p:cNvPr>
          <p:cNvSpPr/>
          <p:nvPr/>
        </p:nvSpPr>
        <p:spPr>
          <a:xfrm>
            <a:off x="482582" y="3797475"/>
            <a:ext cx="403862" cy="1802599"/>
          </a:xfrm>
          <a:prstGeom prst="up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800" dirty="0"/>
              <a:t>Od dna prema vrhu</a:t>
            </a:r>
          </a:p>
        </p:txBody>
      </p:sp>
      <p:sp>
        <p:nvSpPr>
          <p:cNvPr id="30" name="Flowchart: Process 58">
            <a:extLst>
              <a:ext uri="{FF2B5EF4-FFF2-40B4-BE49-F238E27FC236}">
                <a16:creationId xmlns:a16="http://schemas.microsoft.com/office/drawing/2014/main" id="{6282AC58-5DF7-7A4E-8618-12F5A961E76B}"/>
              </a:ext>
            </a:extLst>
          </p:cNvPr>
          <p:cNvSpPr/>
          <p:nvPr/>
        </p:nvSpPr>
        <p:spPr>
          <a:xfrm>
            <a:off x="6050901" y="5047629"/>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a:t>Regionalni / okružni uredi</a:t>
            </a:r>
          </a:p>
        </p:txBody>
      </p:sp>
      <p:cxnSp>
        <p:nvCxnSpPr>
          <p:cNvPr id="31" name="Straight Arrow Connector 59">
            <a:extLst>
              <a:ext uri="{FF2B5EF4-FFF2-40B4-BE49-F238E27FC236}">
                <a16:creationId xmlns:a16="http://schemas.microsoft.com/office/drawing/2014/main" id="{58879B5A-630D-624C-B455-7FA27A189A71}"/>
              </a:ext>
            </a:extLst>
          </p:cNvPr>
          <p:cNvCxnSpPr>
            <a:cxnSpLocks/>
            <a:stCxn id="30" idx="0"/>
          </p:cNvCxnSpPr>
          <p:nvPr/>
        </p:nvCxnSpPr>
        <p:spPr>
          <a:xfrm flipH="1" flipV="1">
            <a:off x="5536550" y="4033812"/>
            <a:ext cx="1263969" cy="1013817"/>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sp>
        <p:nvSpPr>
          <p:cNvPr id="32" name="Flowchart: Process 69">
            <a:extLst>
              <a:ext uri="{FF2B5EF4-FFF2-40B4-BE49-F238E27FC236}">
                <a16:creationId xmlns:a16="http://schemas.microsoft.com/office/drawing/2014/main" id="{27EAA3AC-8325-994A-9B45-B9380F1D4C70}"/>
              </a:ext>
            </a:extLst>
          </p:cNvPr>
          <p:cNvSpPr/>
          <p:nvPr/>
        </p:nvSpPr>
        <p:spPr>
          <a:xfrm>
            <a:off x="6849096" y="1690667"/>
            <a:ext cx="1499235" cy="77152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a:t>Promjene propisa i politike </a:t>
            </a:r>
          </a:p>
        </p:txBody>
      </p:sp>
      <p:cxnSp>
        <p:nvCxnSpPr>
          <p:cNvPr id="33" name="Straight Arrow Connector 70">
            <a:extLst>
              <a:ext uri="{FF2B5EF4-FFF2-40B4-BE49-F238E27FC236}">
                <a16:creationId xmlns:a16="http://schemas.microsoft.com/office/drawing/2014/main" id="{7ECC3EF1-8F9B-C849-903F-AF9D49425A6E}"/>
              </a:ext>
            </a:extLst>
          </p:cNvPr>
          <p:cNvCxnSpPr>
            <a:cxnSpLocks/>
          </p:cNvCxnSpPr>
          <p:nvPr/>
        </p:nvCxnSpPr>
        <p:spPr>
          <a:xfrm flipH="1">
            <a:off x="5782771" y="2019873"/>
            <a:ext cx="1066325" cy="1213249"/>
          </a:xfrm>
          <a:prstGeom prst="straightConnector1">
            <a:avLst/>
          </a:prstGeom>
          <a:ln w="1905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25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236D8D-4D88-7247-A1F4-0E48DA26B837}"/>
              </a:ext>
            </a:extLst>
          </p:cNvPr>
          <p:cNvSpPr>
            <a:spLocks noGrp="1"/>
          </p:cNvSpPr>
          <p:nvPr>
            <p:ph type="title"/>
          </p:nvPr>
        </p:nvSpPr>
        <p:spPr/>
        <p:txBody>
          <a:bodyPr/>
          <a:lstStyle/>
          <a:p>
            <a:r>
              <a:rPr lang="hr-HR" sz="2400"/>
              <a:t>Prakse predviđanja novčanih tokova</a:t>
            </a:r>
          </a:p>
        </p:txBody>
      </p:sp>
      <p:sp>
        <p:nvSpPr>
          <p:cNvPr id="3" name="Metin Yer Tutucusu 2">
            <a:extLst>
              <a:ext uri="{FF2B5EF4-FFF2-40B4-BE49-F238E27FC236}">
                <a16:creationId xmlns:a16="http://schemas.microsoft.com/office/drawing/2014/main" id="{83F00776-C18D-FA4C-AAC6-DD48C4DE4AB4}"/>
              </a:ext>
            </a:extLst>
          </p:cNvPr>
          <p:cNvSpPr>
            <a:spLocks noGrp="1"/>
          </p:cNvSpPr>
          <p:nvPr>
            <p:ph type="body" sz="quarter" idx="13"/>
          </p:nvPr>
        </p:nvSpPr>
        <p:spPr>
          <a:xfrm>
            <a:off x="249853" y="1720131"/>
            <a:ext cx="8676190" cy="5311511"/>
          </a:xfrm>
        </p:spPr>
        <p:txBody>
          <a:bodyPr>
            <a:noAutofit/>
          </a:bodyPr>
          <a:lstStyle/>
          <a:p>
            <a:pPr marL="320675" indent="-292100">
              <a:spcBef>
                <a:spcPts val="1200"/>
              </a:spcBef>
              <a:buFont typeface="Arial" panose="020B0604020202020204" pitchFamily="34" charset="0"/>
              <a:buChar char="•"/>
            </a:pPr>
            <a:r>
              <a:rPr lang="hr-HR" sz="1800" dirty="0">
                <a:solidFill>
                  <a:schemeClr val="tx2"/>
                </a:solidFill>
              </a:rPr>
              <a:t>Obuhvat upravljanja gotovinom (kao i JRR-a i izrade projekcija novčanih tokova) u većini zemalja je ograničen na centralnu vladu. Međutim, ovisno o razini decentralizacije vlade i usklađenosti sustava računovodstva i kontrole, opseg može uključivati razinu opće vlade, a ne samo središnje države (Francuska).</a:t>
            </a:r>
          </a:p>
          <a:p>
            <a:pPr marL="320675" indent="-292100">
              <a:spcBef>
                <a:spcPts val="1200"/>
              </a:spcBef>
              <a:buFont typeface="Arial" panose="020B0604020202020204" pitchFamily="34" charset="0"/>
              <a:buChar char="•"/>
            </a:pPr>
            <a:r>
              <a:rPr lang="hr-HR" sz="1800" dirty="0">
                <a:solidFill>
                  <a:schemeClr val="tx2"/>
                </a:solidFill>
              </a:rPr>
              <a:t>Horizont i učestalost projekcija novčanih tokova znatno se razlikuju jer postoje slučajevi (Južna Afrika, Albanija) </a:t>
            </a:r>
            <a:r>
              <a:rPr lang="hr-HR" sz="1800" dirty="0">
                <a:solidFill>
                  <a:srgbClr val="FF0000"/>
                </a:solidFill>
              </a:rPr>
              <a:t>gdje</a:t>
            </a:r>
            <a:r>
              <a:rPr lang="hr-HR" sz="1800" dirty="0">
                <a:solidFill>
                  <a:schemeClr val="tx2"/>
                </a:solidFill>
              </a:rPr>
              <a:t> se projekcije novčanih tokova izrađuju za trogodišnja, godišnja, mjesečna, tjedna i dnevna razdoblja, dok se u nekim slučajevima izrađuju samo mjesečne projekcije novčanih tokova (Angola, Nigerija). </a:t>
            </a:r>
          </a:p>
          <a:p>
            <a:pPr marL="320675" indent="-292100">
              <a:spcBef>
                <a:spcPts val="1200"/>
              </a:spcBef>
              <a:buFont typeface="Arial" panose="020B0604020202020204" pitchFamily="34" charset="0"/>
              <a:buChar char="•"/>
            </a:pPr>
            <a:r>
              <a:rPr lang="hr-HR" sz="1800" dirty="0">
                <a:solidFill>
                  <a:schemeClr val="tx2"/>
                </a:solidFill>
              </a:rPr>
              <a:t>Projekcije novčanih tokova </a:t>
            </a:r>
            <a:r>
              <a:rPr lang="hr-HR" sz="1800" dirty="0">
                <a:solidFill>
                  <a:srgbClr val="FF0000"/>
                </a:solidFill>
              </a:rPr>
              <a:t>često</a:t>
            </a:r>
            <a:r>
              <a:rPr lang="hr-HR" sz="1800" dirty="0">
                <a:solidFill>
                  <a:schemeClr val="tx2"/>
                </a:solidFill>
              </a:rPr>
              <a:t> su povezane s kalendarom oslobađanja proračunskih izdvajanja, dok se projekcije prihoda oslanjaju se na projekcije porezne uprave. Postoje slučajevi (Peru, Tajland, Sejšeli) gdje projekcije prihoda izrađuje ured za fiskalne projekcije i ostale jedinice Ministarstva financija.  </a:t>
            </a:r>
          </a:p>
          <a:p>
            <a:pPr marL="320675" indent="-292100">
              <a:spcBef>
                <a:spcPts val="1200"/>
              </a:spcBef>
              <a:buFont typeface="Arial" panose="020B0604020202020204" pitchFamily="34" charset="0"/>
              <a:buChar char="•"/>
            </a:pPr>
            <a:r>
              <a:rPr lang="hr-HR" sz="1800" dirty="0">
                <a:solidFill>
                  <a:schemeClr val="tx2"/>
                </a:solidFill>
              </a:rPr>
              <a:t>Temeljite ocjene učinka </a:t>
            </a:r>
            <a:r>
              <a:rPr lang="hr-HR" sz="1800" dirty="0">
                <a:solidFill>
                  <a:srgbClr val="FF0000"/>
                </a:solidFill>
              </a:rPr>
              <a:t>projekcija</a:t>
            </a:r>
            <a:r>
              <a:rPr lang="hr-HR" sz="1800" dirty="0">
                <a:solidFill>
                  <a:schemeClr val="tx2"/>
                </a:solidFill>
              </a:rPr>
              <a:t> ne provode se u većini zemalja </a:t>
            </a:r>
          </a:p>
          <a:p>
            <a:endParaRPr lang="en-US" sz="2000" dirty="0"/>
          </a:p>
          <a:p>
            <a:endParaRPr lang="en-US" sz="2000" dirty="0"/>
          </a:p>
        </p:txBody>
      </p:sp>
      <p:sp>
        <p:nvSpPr>
          <p:cNvPr id="4" name="Slayt Numarası Yer Tutucusu 3">
            <a:extLst>
              <a:ext uri="{FF2B5EF4-FFF2-40B4-BE49-F238E27FC236}">
                <a16:creationId xmlns:a16="http://schemas.microsoft.com/office/drawing/2014/main" id="{81F37C1F-AFE6-B849-8183-1D6660EA8D04}"/>
              </a:ext>
            </a:extLst>
          </p:cNvPr>
          <p:cNvSpPr>
            <a:spLocks noGrp="1"/>
          </p:cNvSpPr>
          <p:nvPr>
            <p:ph type="sldNum" sz="quarter" idx="14"/>
          </p:nvPr>
        </p:nvSpPr>
        <p:spPr/>
        <p:txBody>
          <a:bodyPr/>
          <a:lstStyle/>
          <a:p>
            <a:pPr>
              <a:defRPr/>
            </a:pPr>
            <a:fld id="{A54AF106-F701-426C-9504-A6ADA1FCA809}" type="slidenum">
              <a:rPr lang="en-US" smtClean="0"/>
              <a:pPr>
                <a:defRPr/>
              </a:pPr>
              <a:t>6</a:t>
            </a:fld>
            <a:endParaRPr lang="en-US"/>
          </a:p>
        </p:txBody>
      </p:sp>
    </p:spTree>
    <p:extLst>
      <p:ext uri="{BB962C8B-B14F-4D97-AF65-F5344CB8AC3E}">
        <p14:creationId xmlns:p14="http://schemas.microsoft.com/office/powerpoint/2010/main" val="392683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F177-C5D1-9647-A145-E80FCFD3AF77}"/>
              </a:ext>
            </a:extLst>
          </p:cNvPr>
          <p:cNvSpPr>
            <a:spLocks noGrp="1"/>
          </p:cNvSpPr>
          <p:nvPr>
            <p:ph type="title"/>
          </p:nvPr>
        </p:nvSpPr>
        <p:spPr/>
        <p:txBody>
          <a:bodyPr/>
          <a:lstStyle/>
          <a:p>
            <a:r>
              <a:rPr lang="hr-HR" sz="2800"/>
              <a:t>Financiranje razlika novčanih tokova</a:t>
            </a:r>
          </a:p>
        </p:txBody>
      </p:sp>
      <p:sp>
        <p:nvSpPr>
          <p:cNvPr id="5" name="Slide Number Placeholder 4">
            <a:extLst>
              <a:ext uri="{FF2B5EF4-FFF2-40B4-BE49-F238E27FC236}">
                <a16:creationId xmlns:a16="http://schemas.microsoft.com/office/drawing/2014/main" id="{398E3FE2-BA39-554C-B1FD-A81E0D00A62F}"/>
              </a:ext>
            </a:extLst>
          </p:cNvPr>
          <p:cNvSpPr>
            <a:spLocks noGrp="1"/>
          </p:cNvSpPr>
          <p:nvPr>
            <p:ph type="sldNum" sz="quarter" idx="14"/>
          </p:nvPr>
        </p:nvSpPr>
        <p:spPr/>
        <p:txBody>
          <a:bodyPr/>
          <a:lstStyle/>
          <a:p>
            <a:pPr>
              <a:defRPr/>
            </a:pPr>
            <a:fld id="{D9DC9490-87EE-45A4-893A-CF44B2B108B2}" type="slidenum">
              <a:rPr lang="en-US" smtClean="0"/>
              <a:pPr>
                <a:defRPr/>
              </a:pPr>
              <a:t>7</a:t>
            </a:fld>
            <a:endParaRPr lang="en-US"/>
          </a:p>
        </p:txBody>
      </p:sp>
      <p:sp>
        <p:nvSpPr>
          <p:cNvPr id="6" name="Text Placeholder 5">
            <a:extLst>
              <a:ext uri="{FF2B5EF4-FFF2-40B4-BE49-F238E27FC236}">
                <a16:creationId xmlns:a16="http://schemas.microsoft.com/office/drawing/2014/main" id="{38653ED8-C42B-4099-8250-1CFFF31321CF}"/>
              </a:ext>
            </a:extLst>
          </p:cNvPr>
          <p:cNvSpPr>
            <a:spLocks noGrp="1"/>
          </p:cNvSpPr>
          <p:nvPr>
            <p:ph type="body" sz="quarter" idx="13"/>
          </p:nvPr>
        </p:nvSpPr>
        <p:spPr/>
        <p:txBody>
          <a:bodyPr/>
          <a:lstStyle/>
          <a:p>
            <a:pPr>
              <a:buFont typeface="Arial" panose="020B0604020202020204" pitchFamily="34" charset="0"/>
              <a:buChar char="•"/>
            </a:pPr>
            <a:r>
              <a:rPr lang="hr-HR" sz="1800">
                <a:solidFill>
                  <a:schemeClr val="tx2"/>
                </a:solidFill>
              </a:rPr>
              <a:t>Efikasnost koja ovisi o dobrim </a:t>
            </a:r>
            <a:r>
              <a:rPr lang="hr-HR" sz="1800">
                <a:solidFill>
                  <a:schemeClr val="bg2"/>
                </a:solidFill>
              </a:rPr>
              <a:t>projekcijama novčanih tokova</a:t>
            </a:r>
            <a:r>
              <a:rPr lang="hr-HR" sz="1800">
                <a:solidFill>
                  <a:schemeClr val="tx2"/>
                </a:solidFill>
              </a:rPr>
              <a:t>.</a:t>
            </a:r>
          </a:p>
          <a:p>
            <a:pPr>
              <a:buFont typeface="Arial" panose="020B0604020202020204" pitchFamily="34" charset="0"/>
              <a:buChar char="•"/>
            </a:pPr>
            <a:r>
              <a:rPr lang="hr-HR">
                <a:solidFill>
                  <a:schemeClr val="tx2"/>
                </a:solidFill>
              </a:rPr>
              <a:t> </a:t>
            </a:r>
            <a:r>
              <a:rPr lang="hr-HR" sz="1800">
                <a:solidFill>
                  <a:schemeClr val="tx2"/>
                </a:solidFill>
              </a:rPr>
              <a:t>Glavni je cilj financiranje manjkova gotovinskih sredstava, međutim, prikladan izbor instrumenata trebao bi se voditi općim ciljem </a:t>
            </a:r>
            <a:r>
              <a:rPr lang="hr-HR" sz="1800">
                <a:solidFill>
                  <a:schemeClr val="bg2"/>
                </a:solidFill>
              </a:rPr>
              <a:t>smanjenja troškova</a:t>
            </a:r>
            <a:r>
              <a:rPr lang="hr-HR" sz="1800">
                <a:solidFill>
                  <a:schemeClr val="tx2"/>
                </a:solidFill>
              </a:rPr>
              <a:t>.</a:t>
            </a:r>
          </a:p>
          <a:p>
            <a:pPr>
              <a:buFont typeface="Arial" panose="020B0604020202020204" pitchFamily="34" charset="0"/>
              <a:buChar char="•"/>
            </a:pPr>
            <a:r>
              <a:rPr lang="hr-HR" sz="1800">
                <a:solidFill>
                  <a:schemeClr val="tx2"/>
                </a:solidFill>
              </a:rPr>
              <a:t>Razina </a:t>
            </a:r>
            <a:r>
              <a:rPr lang="hr-HR" sz="1800">
                <a:solidFill>
                  <a:schemeClr val="bg2"/>
                </a:solidFill>
              </a:rPr>
              <a:t>tržišnog razvoja</a:t>
            </a:r>
            <a:r>
              <a:rPr lang="hr-HR" sz="1800">
                <a:solidFill>
                  <a:schemeClr val="tx2"/>
                </a:solidFill>
              </a:rPr>
              <a:t> definira dostupnost instrumenata koji se upotrebljavaju za prikupljanje potrebnih novčanih sredstava.</a:t>
            </a:r>
          </a:p>
          <a:p>
            <a:pPr>
              <a:buFont typeface="Arial" panose="020B0604020202020204" pitchFamily="34" charset="0"/>
              <a:buChar char="•"/>
            </a:pPr>
            <a:r>
              <a:rPr lang="hr-HR" sz="1800">
                <a:solidFill>
                  <a:schemeClr val="bg2"/>
                </a:solidFill>
              </a:rPr>
              <a:t>Koordinacija</a:t>
            </a:r>
            <a:r>
              <a:rPr lang="hr-HR" sz="1800">
                <a:solidFill>
                  <a:schemeClr val="tx2"/>
                </a:solidFill>
              </a:rPr>
              <a:t> s upravljanjem dugom je ključna; Središnja banka također je vrlo važan dionik (upravljanje likvidnošću/razvoj tržišta).</a:t>
            </a:r>
          </a:p>
          <a:p>
            <a:pPr>
              <a:buFont typeface="Arial" panose="020B0604020202020204" pitchFamily="34" charset="0"/>
              <a:buChar char="•"/>
            </a:pPr>
            <a:r>
              <a:rPr lang="hr-HR" sz="1800">
                <a:solidFill>
                  <a:schemeClr val="tx2"/>
                </a:solidFill>
              </a:rPr>
              <a:t> </a:t>
            </a:r>
            <a:r>
              <a:rPr lang="hr-HR" sz="1800">
                <a:solidFill>
                  <a:schemeClr val="bg2"/>
                </a:solidFill>
              </a:rPr>
              <a:t>Blagajnički zapisi</a:t>
            </a:r>
            <a:r>
              <a:rPr lang="hr-HR" sz="1800">
                <a:solidFill>
                  <a:schemeClr val="tx2"/>
                </a:solidFill>
              </a:rPr>
              <a:t> su instrumenti koji se najčešće upotrebljavaju te služe u svrhu upravljanja gotovinom i dugom (neke ih zemlje razlikuju ovisno o općem cilju izdavanja).</a:t>
            </a:r>
          </a:p>
        </p:txBody>
      </p:sp>
    </p:spTree>
    <p:extLst>
      <p:ext uri="{BB962C8B-B14F-4D97-AF65-F5344CB8AC3E}">
        <p14:creationId xmlns:p14="http://schemas.microsoft.com/office/powerpoint/2010/main" val="388289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6AC4732-9A2A-47E1-BB32-D6F6517AED56}"/>
              </a:ext>
            </a:extLst>
          </p:cNvPr>
          <p:cNvGrpSpPr/>
          <p:nvPr/>
        </p:nvGrpSpPr>
        <p:grpSpPr>
          <a:xfrm>
            <a:off x="2123455" y="3697572"/>
            <a:ext cx="1142652" cy="706303"/>
            <a:chOff x="1639111" y="0"/>
            <a:chExt cx="971779" cy="631656"/>
          </a:xfrm>
        </p:grpSpPr>
        <p:sp>
          <p:nvSpPr>
            <p:cNvPr id="8" name="Rectangle: Rounded Corners 7">
              <a:extLst>
                <a:ext uri="{FF2B5EF4-FFF2-40B4-BE49-F238E27FC236}">
                  <a16:creationId xmlns:a16="http://schemas.microsoft.com/office/drawing/2014/main" id="{9D6C4F6D-C154-4960-82A4-50646E2763EE}"/>
                </a:ext>
              </a:extLst>
            </p:cNvPr>
            <p:cNvSpPr/>
            <p:nvPr/>
          </p:nvSpPr>
          <p:spPr>
            <a:xfrm>
              <a:off x="1639111" y="0"/>
              <a:ext cx="971779" cy="63165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626A586E-F6CC-4AE8-851A-F3467842E806}"/>
                </a:ext>
              </a:extLst>
            </p:cNvPr>
            <p:cNvSpPr txBox="1"/>
            <p:nvPr/>
          </p:nvSpPr>
          <p:spPr>
            <a:xfrm>
              <a:off x="1669946" y="30835"/>
              <a:ext cx="910109" cy="569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fontAlgn="auto">
                <a:lnSpc>
                  <a:spcPct val="90000"/>
                </a:lnSpc>
                <a:spcAft>
                  <a:spcPct val="35000"/>
                </a:spcAft>
              </a:pPr>
              <a:r>
                <a:rPr lang="hr-HR" sz="1350">
                  <a:solidFill>
                    <a:prstClr val="white"/>
                  </a:solidFill>
                  <a:latin typeface="Calibri" panose="020F0502020204030204"/>
                </a:rPr>
                <a:t>Blagajnički zapisi</a:t>
              </a:r>
            </a:p>
          </p:txBody>
        </p:sp>
      </p:grpSp>
      <p:cxnSp>
        <p:nvCxnSpPr>
          <p:cNvPr id="11" name="Straight Connector 10">
            <a:extLst>
              <a:ext uri="{FF2B5EF4-FFF2-40B4-BE49-F238E27FC236}">
                <a16:creationId xmlns:a16="http://schemas.microsoft.com/office/drawing/2014/main" id="{5107A935-09C4-48E4-BAAF-DBEAD594314E}"/>
              </a:ext>
            </a:extLst>
          </p:cNvPr>
          <p:cNvCxnSpPr>
            <a:cxnSpLocks/>
            <a:stCxn id="8" idx="3"/>
          </p:cNvCxnSpPr>
          <p:nvPr/>
        </p:nvCxnSpPr>
        <p:spPr>
          <a:xfrm>
            <a:off x="3266107" y="4050724"/>
            <a:ext cx="2372744" cy="5657"/>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9D670BF2-C3A6-4B45-AD87-E505C085AD9E}"/>
              </a:ext>
            </a:extLst>
          </p:cNvPr>
          <p:cNvGrpSpPr/>
          <p:nvPr/>
        </p:nvGrpSpPr>
        <p:grpSpPr>
          <a:xfrm>
            <a:off x="5313902" y="3732051"/>
            <a:ext cx="1223759" cy="706303"/>
            <a:chOff x="1639111" y="0"/>
            <a:chExt cx="971779" cy="631656"/>
          </a:xfrm>
        </p:grpSpPr>
        <p:sp>
          <p:nvSpPr>
            <p:cNvPr id="13" name="Rectangle: Rounded Corners 12">
              <a:extLst>
                <a:ext uri="{FF2B5EF4-FFF2-40B4-BE49-F238E27FC236}">
                  <a16:creationId xmlns:a16="http://schemas.microsoft.com/office/drawing/2014/main" id="{A35AB17B-8592-460F-BD77-8DD619CC116F}"/>
                </a:ext>
              </a:extLst>
            </p:cNvPr>
            <p:cNvSpPr/>
            <p:nvPr/>
          </p:nvSpPr>
          <p:spPr>
            <a:xfrm>
              <a:off x="1639111" y="0"/>
              <a:ext cx="971779" cy="631656"/>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ctangle: Rounded Corners 4">
              <a:extLst>
                <a:ext uri="{FF2B5EF4-FFF2-40B4-BE49-F238E27FC236}">
                  <a16:creationId xmlns:a16="http://schemas.microsoft.com/office/drawing/2014/main" id="{2FB2CEA8-F385-46A9-951E-17A609429414}"/>
                </a:ext>
              </a:extLst>
            </p:cNvPr>
            <p:cNvSpPr txBox="1"/>
            <p:nvPr/>
          </p:nvSpPr>
          <p:spPr>
            <a:xfrm>
              <a:off x="1669946" y="30835"/>
              <a:ext cx="910109" cy="569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fontAlgn="auto">
                <a:lnSpc>
                  <a:spcPct val="90000"/>
                </a:lnSpc>
                <a:spcAft>
                  <a:spcPct val="35000"/>
                </a:spcAft>
              </a:pPr>
              <a:r>
                <a:rPr lang="hr-HR" sz="1350">
                  <a:solidFill>
                    <a:prstClr val="white"/>
                  </a:solidFill>
                  <a:latin typeface="Calibri" panose="020F0502020204030204"/>
                </a:rPr>
                <a:t>Zaštitni sloj likvidnosti</a:t>
              </a:r>
            </a:p>
          </p:txBody>
        </p:sp>
      </p:grpSp>
      <p:cxnSp>
        <p:nvCxnSpPr>
          <p:cNvPr id="17" name="Straight Connector 16">
            <a:extLst>
              <a:ext uri="{FF2B5EF4-FFF2-40B4-BE49-F238E27FC236}">
                <a16:creationId xmlns:a16="http://schemas.microsoft.com/office/drawing/2014/main" id="{A86BF46D-5502-41F6-811F-A40719D86DD9}"/>
              </a:ext>
            </a:extLst>
          </p:cNvPr>
          <p:cNvCxnSpPr>
            <a:cxnSpLocks/>
            <a:endCxn id="9" idx="1"/>
          </p:cNvCxnSpPr>
          <p:nvPr/>
        </p:nvCxnSpPr>
        <p:spPr>
          <a:xfrm>
            <a:off x="130482" y="4049394"/>
            <a:ext cx="2029230" cy="132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8B2DA41-CA21-41A0-BA51-745620AF51D2}"/>
              </a:ext>
            </a:extLst>
          </p:cNvPr>
          <p:cNvCxnSpPr>
            <a:cxnSpLocks/>
            <a:stCxn id="14" idx="3"/>
          </p:cNvCxnSpPr>
          <p:nvPr/>
        </p:nvCxnSpPr>
        <p:spPr>
          <a:xfrm>
            <a:off x="6498831" y="4085202"/>
            <a:ext cx="2305535" cy="7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0AB2AEF-9B6B-4BBA-A1C0-0D9A59C68FEE}"/>
              </a:ext>
            </a:extLst>
          </p:cNvPr>
          <p:cNvSpPr txBox="1"/>
          <p:nvPr/>
        </p:nvSpPr>
        <p:spPr>
          <a:xfrm>
            <a:off x="150790" y="1834588"/>
            <a:ext cx="2233748" cy="338554"/>
          </a:xfrm>
          <a:prstGeom prst="rect">
            <a:avLst/>
          </a:prstGeom>
          <a:noFill/>
        </p:spPr>
        <p:txBody>
          <a:bodyPr wrap="square" rtlCol="0">
            <a:spAutoFit/>
          </a:bodyPr>
          <a:lstStyle/>
          <a:p>
            <a:pPr defTabSz="685800" fontAlgn="auto">
              <a:spcBef>
                <a:spcPts val="0"/>
              </a:spcBef>
              <a:spcAft>
                <a:spcPts val="0"/>
              </a:spcAft>
            </a:pPr>
            <a:r>
              <a:rPr lang="hr-HR" b="0">
                <a:solidFill>
                  <a:srgbClr val="4472C4"/>
                </a:solidFill>
                <a:latin typeface="Calibri" panose="020F0502020204030204"/>
                <a:ea typeface="+mn-ea"/>
                <a:cs typeface="+mn-cs"/>
              </a:rPr>
              <a:t>Upravljanje novčanim sredstvima</a:t>
            </a:r>
          </a:p>
        </p:txBody>
      </p:sp>
      <p:sp>
        <p:nvSpPr>
          <p:cNvPr id="26" name="TextBox 25">
            <a:extLst>
              <a:ext uri="{FF2B5EF4-FFF2-40B4-BE49-F238E27FC236}">
                <a16:creationId xmlns:a16="http://schemas.microsoft.com/office/drawing/2014/main" id="{1936AA0A-0CA4-41C7-8644-D08F847950BC}"/>
              </a:ext>
            </a:extLst>
          </p:cNvPr>
          <p:cNvSpPr txBox="1"/>
          <p:nvPr/>
        </p:nvSpPr>
        <p:spPr>
          <a:xfrm>
            <a:off x="193704" y="4217484"/>
            <a:ext cx="2233748" cy="338554"/>
          </a:xfrm>
          <a:prstGeom prst="rect">
            <a:avLst/>
          </a:prstGeom>
          <a:noFill/>
        </p:spPr>
        <p:txBody>
          <a:bodyPr wrap="square" rtlCol="0">
            <a:spAutoFit/>
          </a:bodyPr>
          <a:lstStyle/>
          <a:p>
            <a:pPr defTabSz="685800" fontAlgn="auto">
              <a:spcBef>
                <a:spcPts val="0"/>
              </a:spcBef>
              <a:spcAft>
                <a:spcPts val="0"/>
              </a:spcAft>
            </a:pPr>
            <a:r>
              <a:rPr lang="hr-HR" b="0">
                <a:solidFill>
                  <a:srgbClr val="4472C4"/>
                </a:solidFill>
                <a:latin typeface="Calibri" panose="020F0502020204030204"/>
                <a:ea typeface="+mn-ea"/>
                <a:cs typeface="+mn-cs"/>
              </a:rPr>
              <a:t>Upravljanje dugom</a:t>
            </a:r>
          </a:p>
        </p:txBody>
      </p:sp>
      <p:grpSp>
        <p:nvGrpSpPr>
          <p:cNvPr id="15" name="Group 14">
            <a:extLst>
              <a:ext uri="{FF2B5EF4-FFF2-40B4-BE49-F238E27FC236}">
                <a16:creationId xmlns:a16="http://schemas.microsoft.com/office/drawing/2014/main" id="{67055131-CAE8-4744-A482-CA7C3592E881}"/>
              </a:ext>
            </a:extLst>
          </p:cNvPr>
          <p:cNvGrpSpPr/>
          <p:nvPr/>
        </p:nvGrpSpPr>
        <p:grpSpPr>
          <a:xfrm>
            <a:off x="2308499" y="3098150"/>
            <a:ext cx="4135305" cy="520099"/>
            <a:chOff x="1566361" y="1718"/>
            <a:chExt cx="1176842" cy="693465"/>
          </a:xfrm>
          <a:solidFill>
            <a:srgbClr val="FF0000"/>
          </a:solidFill>
        </p:grpSpPr>
        <p:sp>
          <p:nvSpPr>
            <p:cNvPr id="16" name="Rectangle: Rounded Corners 15">
              <a:extLst>
                <a:ext uri="{FF2B5EF4-FFF2-40B4-BE49-F238E27FC236}">
                  <a16:creationId xmlns:a16="http://schemas.microsoft.com/office/drawing/2014/main" id="{0F2B9A35-D958-449B-9A56-7D43F5F7D76B}"/>
                </a:ext>
              </a:extLst>
            </p:cNvPr>
            <p:cNvSpPr/>
            <p:nvPr/>
          </p:nvSpPr>
          <p:spPr>
            <a:xfrm>
              <a:off x="1566361" y="1718"/>
              <a:ext cx="1176842" cy="6934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ectangle: Rounded Corners 4">
              <a:extLst>
                <a:ext uri="{FF2B5EF4-FFF2-40B4-BE49-F238E27FC236}">
                  <a16:creationId xmlns:a16="http://schemas.microsoft.com/office/drawing/2014/main" id="{A159D049-B064-4096-AF70-AE0B46326021}"/>
                </a:ext>
              </a:extLst>
            </p:cNvPr>
            <p:cNvSpPr txBox="1"/>
            <p:nvPr/>
          </p:nvSpPr>
          <p:spPr>
            <a:xfrm>
              <a:off x="1600213" y="35570"/>
              <a:ext cx="1109138" cy="6257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350">
                  <a:solidFill>
                    <a:prstClr val="white"/>
                  </a:solidFill>
                  <a:latin typeface="Calibri" panose="020F0502020204030204"/>
                </a:rPr>
                <a:t>Dopušteno prekoračenje</a:t>
              </a:r>
            </a:p>
          </p:txBody>
        </p:sp>
      </p:grpSp>
      <p:grpSp>
        <p:nvGrpSpPr>
          <p:cNvPr id="20" name="Group 19">
            <a:extLst>
              <a:ext uri="{FF2B5EF4-FFF2-40B4-BE49-F238E27FC236}">
                <a16:creationId xmlns:a16="http://schemas.microsoft.com/office/drawing/2014/main" id="{B0A3D92B-D6E9-4066-9806-906E937FDE36}"/>
              </a:ext>
            </a:extLst>
          </p:cNvPr>
          <p:cNvGrpSpPr/>
          <p:nvPr/>
        </p:nvGrpSpPr>
        <p:grpSpPr>
          <a:xfrm>
            <a:off x="2308500" y="2333152"/>
            <a:ext cx="1343234" cy="709376"/>
            <a:chOff x="2938272" y="958520"/>
            <a:chExt cx="891504" cy="693465"/>
          </a:xfrm>
          <a:solidFill>
            <a:srgbClr val="FFC000"/>
          </a:solidFill>
        </p:grpSpPr>
        <p:sp>
          <p:nvSpPr>
            <p:cNvPr id="21" name="Rectangle: Rounded Corners 20">
              <a:extLst>
                <a:ext uri="{FF2B5EF4-FFF2-40B4-BE49-F238E27FC236}">
                  <a16:creationId xmlns:a16="http://schemas.microsoft.com/office/drawing/2014/main" id="{7D3D60AC-9770-40A4-BA50-E0E8B4883B1D}"/>
                </a:ext>
              </a:extLst>
            </p:cNvPr>
            <p:cNvSpPr/>
            <p:nvPr/>
          </p:nvSpPr>
          <p:spPr>
            <a:xfrm>
              <a:off x="2938272" y="958520"/>
              <a:ext cx="891504" cy="6934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BC352-5259-4A6C-97F2-F3ABED0FCFE2}"/>
                </a:ext>
              </a:extLst>
            </p:cNvPr>
            <p:cNvSpPr txBox="1"/>
            <p:nvPr/>
          </p:nvSpPr>
          <p:spPr>
            <a:xfrm>
              <a:off x="2972124" y="1042745"/>
              <a:ext cx="821088" cy="49652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350">
                  <a:solidFill>
                    <a:prstClr val="white"/>
                  </a:solidFill>
                  <a:latin typeface="Calibri" panose="020F0502020204030204"/>
                </a:rPr>
                <a:t>Repo transakcije</a:t>
              </a:r>
            </a:p>
          </p:txBody>
        </p:sp>
      </p:grpSp>
      <p:grpSp>
        <p:nvGrpSpPr>
          <p:cNvPr id="23" name="Group 22">
            <a:extLst>
              <a:ext uri="{FF2B5EF4-FFF2-40B4-BE49-F238E27FC236}">
                <a16:creationId xmlns:a16="http://schemas.microsoft.com/office/drawing/2014/main" id="{AB0B6AF6-35FB-4B30-921B-BA67C9098188}"/>
              </a:ext>
            </a:extLst>
          </p:cNvPr>
          <p:cNvGrpSpPr/>
          <p:nvPr/>
        </p:nvGrpSpPr>
        <p:grpSpPr>
          <a:xfrm>
            <a:off x="3744218" y="2340316"/>
            <a:ext cx="1269794" cy="694191"/>
            <a:chOff x="2435251" y="2506658"/>
            <a:chExt cx="1131649" cy="693465"/>
          </a:xfrm>
          <a:solidFill>
            <a:srgbClr val="FFC000"/>
          </a:solidFill>
        </p:grpSpPr>
        <p:sp>
          <p:nvSpPr>
            <p:cNvPr id="24" name="Rectangle: Rounded Corners 23">
              <a:extLst>
                <a:ext uri="{FF2B5EF4-FFF2-40B4-BE49-F238E27FC236}">
                  <a16:creationId xmlns:a16="http://schemas.microsoft.com/office/drawing/2014/main" id="{E1870857-7D42-410B-BE66-6F4712779535}"/>
                </a:ext>
              </a:extLst>
            </p:cNvPr>
            <p:cNvSpPr/>
            <p:nvPr/>
          </p:nvSpPr>
          <p:spPr>
            <a:xfrm>
              <a:off x="2435251" y="2506658"/>
              <a:ext cx="1131649" cy="6934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ectangle: Rounded Corners 4">
              <a:extLst>
                <a:ext uri="{FF2B5EF4-FFF2-40B4-BE49-F238E27FC236}">
                  <a16:creationId xmlns:a16="http://schemas.microsoft.com/office/drawing/2014/main" id="{0D9D87BB-1BDD-40CB-9BDE-ABF29BCE5F0B}"/>
                </a:ext>
              </a:extLst>
            </p:cNvPr>
            <p:cNvSpPr txBox="1"/>
            <p:nvPr/>
          </p:nvSpPr>
          <p:spPr>
            <a:xfrm>
              <a:off x="2514198" y="2579617"/>
              <a:ext cx="908977" cy="5804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200">
                  <a:solidFill>
                    <a:prstClr val="white"/>
                  </a:solidFill>
                  <a:latin typeface="Calibri" panose="020F0502020204030204"/>
                </a:rPr>
                <a:t>Kreditne linije poslovnih banaka</a:t>
              </a:r>
            </a:p>
          </p:txBody>
        </p:sp>
      </p:grpSp>
      <p:grpSp>
        <p:nvGrpSpPr>
          <p:cNvPr id="31" name="Group 30">
            <a:extLst>
              <a:ext uri="{FF2B5EF4-FFF2-40B4-BE49-F238E27FC236}">
                <a16:creationId xmlns:a16="http://schemas.microsoft.com/office/drawing/2014/main" id="{7B722FB4-E3F5-41C1-A101-2AD16A5A9811}"/>
              </a:ext>
            </a:extLst>
          </p:cNvPr>
          <p:cNvGrpSpPr/>
          <p:nvPr/>
        </p:nvGrpSpPr>
        <p:grpSpPr>
          <a:xfrm>
            <a:off x="5085497" y="2330291"/>
            <a:ext cx="1343234" cy="695490"/>
            <a:chOff x="409174" y="958520"/>
            <a:chExt cx="962117" cy="693465"/>
          </a:xfrm>
          <a:solidFill>
            <a:srgbClr val="FFC000"/>
          </a:solidFill>
        </p:grpSpPr>
        <p:sp>
          <p:nvSpPr>
            <p:cNvPr id="32" name="Rectangle: Rounded Corners 31">
              <a:extLst>
                <a:ext uri="{FF2B5EF4-FFF2-40B4-BE49-F238E27FC236}">
                  <a16:creationId xmlns:a16="http://schemas.microsoft.com/office/drawing/2014/main" id="{0797032C-581D-4480-B8D8-9CAB917B2300}"/>
                </a:ext>
              </a:extLst>
            </p:cNvPr>
            <p:cNvSpPr/>
            <p:nvPr/>
          </p:nvSpPr>
          <p:spPr>
            <a:xfrm>
              <a:off x="409174" y="958520"/>
              <a:ext cx="962117" cy="6934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ectangle: Rounded Corners 4">
              <a:extLst>
                <a:ext uri="{FF2B5EF4-FFF2-40B4-BE49-F238E27FC236}">
                  <a16:creationId xmlns:a16="http://schemas.microsoft.com/office/drawing/2014/main" id="{B22434BE-7D21-4174-A55C-3F2D7503B61B}"/>
                </a:ext>
              </a:extLst>
            </p:cNvPr>
            <p:cNvSpPr txBox="1"/>
            <p:nvPr/>
          </p:nvSpPr>
          <p:spPr>
            <a:xfrm>
              <a:off x="435527" y="1030581"/>
              <a:ext cx="909515" cy="5869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350">
                  <a:solidFill>
                    <a:prstClr val="white"/>
                  </a:solidFill>
                  <a:latin typeface="Calibri" panose="020F0502020204030204"/>
                </a:rPr>
                <a:t>Komercijalni zapisi</a:t>
              </a:r>
            </a:p>
          </p:txBody>
        </p:sp>
      </p:grpSp>
      <p:grpSp>
        <p:nvGrpSpPr>
          <p:cNvPr id="34" name="Group 33">
            <a:extLst>
              <a:ext uri="{FF2B5EF4-FFF2-40B4-BE49-F238E27FC236}">
                <a16:creationId xmlns:a16="http://schemas.microsoft.com/office/drawing/2014/main" id="{164768A5-DBA2-4C62-A832-2975A96E387D}"/>
              </a:ext>
            </a:extLst>
          </p:cNvPr>
          <p:cNvGrpSpPr/>
          <p:nvPr/>
        </p:nvGrpSpPr>
        <p:grpSpPr>
          <a:xfrm>
            <a:off x="2308499" y="4517566"/>
            <a:ext cx="4135305" cy="547877"/>
            <a:chOff x="1528668" y="0"/>
            <a:chExt cx="1225326" cy="581271"/>
          </a:xfrm>
          <a:solidFill>
            <a:schemeClr val="bg2">
              <a:lumMod val="50000"/>
            </a:schemeClr>
          </a:solidFill>
        </p:grpSpPr>
        <p:sp>
          <p:nvSpPr>
            <p:cNvPr id="35" name="Rectangle: Rounded Corners 34">
              <a:extLst>
                <a:ext uri="{FF2B5EF4-FFF2-40B4-BE49-F238E27FC236}">
                  <a16:creationId xmlns:a16="http://schemas.microsoft.com/office/drawing/2014/main" id="{576714BA-0C24-4436-80D4-3B566B2F103A}"/>
                </a:ext>
              </a:extLst>
            </p:cNvPr>
            <p:cNvSpPr/>
            <p:nvPr/>
          </p:nvSpPr>
          <p:spPr>
            <a:xfrm>
              <a:off x="1528668" y="0"/>
              <a:ext cx="1225326" cy="581271"/>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ectangle: Rounded Corners 4">
              <a:extLst>
                <a:ext uri="{FF2B5EF4-FFF2-40B4-BE49-F238E27FC236}">
                  <a16:creationId xmlns:a16="http://schemas.microsoft.com/office/drawing/2014/main" id="{53A5DF62-DE53-49CD-A8D6-903722636CA4}"/>
                </a:ext>
              </a:extLst>
            </p:cNvPr>
            <p:cNvSpPr txBox="1"/>
            <p:nvPr/>
          </p:nvSpPr>
          <p:spPr>
            <a:xfrm>
              <a:off x="1557043" y="28375"/>
              <a:ext cx="1168576" cy="52452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350" dirty="0">
                  <a:solidFill>
                    <a:prstClr val="white"/>
                  </a:solidFill>
                  <a:latin typeface="Calibri" panose="020F0502020204030204"/>
                </a:rPr>
                <a:t>Fiksna stopa </a:t>
              </a:r>
            </a:p>
            <a:p>
              <a:pPr algn="ctr" defTabSz="466725" fontAlgn="auto">
                <a:lnSpc>
                  <a:spcPct val="90000"/>
                </a:lnSpc>
                <a:spcAft>
                  <a:spcPct val="35000"/>
                </a:spcAft>
              </a:pPr>
              <a:r>
                <a:rPr lang="hr-HR" sz="1350" dirty="0">
                  <a:solidFill>
                    <a:prstClr val="white"/>
                  </a:solidFill>
                  <a:latin typeface="Calibri" panose="020F0502020204030204"/>
                </a:rPr>
                <a:t>Dugoročne obveznice</a:t>
              </a:r>
            </a:p>
          </p:txBody>
        </p:sp>
      </p:grpSp>
      <p:grpSp>
        <p:nvGrpSpPr>
          <p:cNvPr id="37" name="Group 36">
            <a:extLst>
              <a:ext uri="{FF2B5EF4-FFF2-40B4-BE49-F238E27FC236}">
                <a16:creationId xmlns:a16="http://schemas.microsoft.com/office/drawing/2014/main" id="{6E3626F0-9071-461B-8360-00F01813483F}"/>
              </a:ext>
            </a:extLst>
          </p:cNvPr>
          <p:cNvGrpSpPr/>
          <p:nvPr/>
        </p:nvGrpSpPr>
        <p:grpSpPr>
          <a:xfrm>
            <a:off x="2308500" y="5102647"/>
            <a:ext cx="1435718" cy="619165"/>
            <a:chOff x="2604773" y="723645"/>
            <a:chExt cx="1247386" cy="680190"/>
          </a:xfrm>
          <a:solidFill>
            <a:schemeClr val="bg2">
              <a:lumMod val="50000"/>
            </a:schemeClr>
          </a:solidFill>
        </p:grpSpPr>
        <p:sp>
          <p:nvSpPr>
            <p:cNvPr id="38" name="Rectangle: Rounded Corners 37">
              <a:extLst>
                <a:ext uri="{FF2B5EF4-FFF2-40B4-BE49-F238E27FC236}">
                  <a16:creationId xmlns:a16="http://schemas.microsoft.com/office/drawing/2014/main" id="{6C66AD90-F74F-41BE-94C3-A9F139164197}"/>
                </a:ext>
              </a:extLst>
            </p:cNvPr>
            <p:cNvSpPr/>
            <p:nvPr/>
          </p:nvSpPr>
          <p:spPr>
            <a:xfrm>
              <a:off x="2604773" y="723645"/>
              <a:ext cx="1247386" cy="6801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ectangle: Rounded Corners 4">
              <a:extLst>
                <a:ext uri="{FF2B5EF4-FFF2-40B4-BE49-F238E27FC236}">
                  <a16:creationId xmlns:a16="http://schemas.microsoft.com/office/drawing/2014/main" id="{92B93C0A-60A7-406A-95FE-05D20B6A6756}"/>
                </a:ext>
              </a:extLst>
            </p:cNvPr>
            <p:cNvSpPr txBox="1"/>
            <p:nvPr/>
          </p:nvSpPr>
          <p:spPr>
            <a:xfrm>
              <a:off x="2670837" y="725404"/>
              <a:ext cx="1114952" cy="6760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100" dirty="0">
                  <a:solidFill>
                    <a:prstClr val="white"/>
                  </a:solidFill>
                  <a:latin typeface="Calibri" panose="020F0502020204030204"/>
                </a:rPr>
                <a:t>Domaće obveznice u inozemnoj valuti</a:t>
              </a:r>
            </a:p>
          </p:txBody>
        </p:sp>
      </p:grpSp>
      <p:grpSp>
        <p:nvGrpSpPr>
          <p:cNvPr id="40" name="Group 39">
            <a:extLst>
              <a:ext uri="{FF2B5EF4-FFF2-40B4-BE49-F238E27FC236}">
                <a16:creationId xmlns:a16="http://schemas.microsoft.com/office/drawing/2014/main" id="{46DA2125-B492-4A71-80B6-44DBC1391359}"/>
              </a:ext>
            </a:extLst>
          </p:cNvPr>
          <p:cNvGrpSpPr/>
          <p:nvPr/>
        </p:nvGrpSpPr>
        <p:grpSpPr>
          <a:xfrm>
            <a:off x="3822022" y="5114805"/>
            <a:ext cx="1163665" cy="640084"/>
            <a:chOff x="2486653" y="1770342"/>
            <a:chExt cx="1404893" cy="633962"/>
          </a:xfrm>
          <a:solidFill>
            <a:schemeClr val="bg2">
              <a:lumMod val="50000"/>
            </a:schemeClr>
          </a:solidFill>
        </p:grpSpPr>
        <p:sp>
          <p:nvSpPr>
            <p:cNvPr id="41" name="Rectangle: Rounded Corners 40">
              <a:extLst>
                <a:ext uri="{FF2B5EF4-FFF2-40B4-BE49-F238E27FC236}">
                  <a16:creationId xmlns:a16="http://schemas.microsoft.com/office/drawing/2014/main" id="{FDD486F1-FD59-4C74-9710-6F8C164B257B}"/>
                </a:ext>
              </a:extLst>
            </p:cNvPr>
            <p:cNvSpPr/>
            <p:nvPr/>
          </p:nvSpPr>
          <p:spPr>
            <a:xfrm>
              <a:off x="2486653" y="1770342"/>
              <a:ext cx="1404893" cy="633962"/>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ectangle: Rounded Corners 4">
              <a:extLst>
                <a:ext uri="{FF2B5EF4-FFF2-40B4-BE49-F238E27FC236}">
                  <a16:creationId xmlns:a16="http://schemas.microsoft.com/office/drawing/2014/main" id="{02FF47BF-3A05-4ABB-84AD-442FF5AD2472}"/>
                </a:ext>
              </a:extLst>
            </p:cNvPr>
            <p:cNvSpPr txBox="1"/>
            <p:nvPr/>
          </p:nvSpPr>
          <p:spPr>
            <a:xfrm>
              <a:off x="2584744" y="1821132"/>
              <a:ext cx="1275855" cy="5522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ctr" defTabSz="400050" fontAlgn="auto">
                <a:lnSpc>
                  <a:spcPct val="90000"/>
                </a:lnSpc>
                <a:spcAft>
                  <a:spcPct val="35000"/>
                </a:spcAft>
              </a:pPr>
              <a:r>
                <a:rPr lang="hr-HR" sz="800" dirty="0">
                  <a:solidFill>
                    <a:prstClr val="white"/>
                  </a:solidFill>
                  <a:latin typeface="Calibri" panose="020F0502020204030204"/>
                </a:rPr>
                <a:t>Obveznice vezane uz inflaciju i obveznice s promjenjivom kamatnom stopom</a:t>
              </a:r>
            </a:p>
          </p:txBody>
        </p:sp>
      </p:grpSp>
      <p:grpSp>
        <p:nvGrpSpPr>
          <p:cNvPr id="43" name="Group 42">
            <a:extLst>
              <a:ext uri="{FF2B5EF4-FFF2-40B4-BE49-F238E27FC236}">
                <a16:creationId xmlns:a16="http://schemas.microsoft.com/office/drawing/2014/main" id="{5124E01F-DF8C-400F-A0A4-BE6A0B1D62D4}"/>
              </a:ext>
            </a:extLst>
          </p:cNvPr>
          <p:cNvGrpSpPr/>
          <p:nvPr/>
        </p:nvGrpSpPr>
        <p:grpSpPr>
          <a:xfrm>
            <a:off x="5046440" y="5148218"/>
            <a:ext cx="570906" cy="1283164"/>
            <a:chOff x="1486592" y="2544439"/>
            <a:chExt cx="1257624" cy="506998"/>
          </a:xfrm>
          <a:solidFill>
            <a:schemeClr val="bg2">
              <a:lumMod val="50000"/>
            </a:schemeClr>
          </a:solidFill>
        </p:grpSpPr>
        <p:sp>
          <p:nvSpPr>
            <p:cNvPr id="44" name="Rectangle: Rounded Corners 43">
              <a:extLst>
                <a:ext uri="{FF2B5EF4-FFF2-40B4-BE49-F238E27FC236}">
                  <a16:creationId xmlns:a16="http://schemas.microsoft.com/office/drawing/2014/main" id="{CDC3CEBE-348B-4CF2-9DC5-45FE25A831D6}"/>
                </a:ext>
              </a:extLst>
            </p:cNvPr>
            <p:cNvSpPr/>
            <p:nvPr/>
          </p:nvSpPr>
          <p:spPr>
            <a:xfrm>
              <a:off x="1486592" y="2544439"/>
              <a:ext cx="1257624" cy="506998"/>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ectangle: Rounded Corners 4">
              <a:extLst>
                <a:ext uri="{FF2B5EF4-FFF2-40B4-BE49-F238E27FC236}">
                  <a16:creationId xmlns:a16="http://schemas.microsoft.com/office/drawing/2014/main" id="{3D66DCEA-0F95-41A1-8FE9-251631FAD5CB}"/>
                </a:ext>
              </a:extLst>
            </p:cNvPr>
            <p:cNvSpPr txBox="1"/>
            <p:nvPr/>
          </p:nvSpPr>
          <p:spPr>
            <a:xfrm>
              <a:off x="1511342" y="2569189"/>
              <a:ext cx="1208124" cy="45749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200">
                  <a:solidFill>
                    <a:prstClr val="white"/>
                  </a:solidFill>
                  <a:latin typeface="Calibri" panose="020F0502020204030204"/>
                </a:rPr>
                <a:t>Sukuk</a:t>
              </a:r>
            </a:p>
          </p:txBody>
        </p:sp>
      </p:grpSp>
      <p:grpSp>
        <p:nvGrpSpPr>
          <p:cNvPr id="46" name="Group 45">
            <a:extLst>
              <a:ext uri="{FF2B5EF4-FFF2-40B4-BE49-F238E27FC236}">
                <a16:creationId xmlns:a16="http://schemas.microsoft.com/office/drawing/2014/main" id="{4A689C44-DB80-408F-9D69-2CB13E0054C4}"/>
              </a:ext>
            </a:extLst>
          </p:cNvPr>
          <p:cNvGrpSpPr/>
          <p:nvPr/>
        </p:nvGrpSpPr>
        <p:grpSpPr>
          <a:xfrm>
            <a:off x="3819412" y="5794533"/>
            <a:ext cx="1163666" cy="640084"/>
            <a:chOff x="314578" y="1962621"/>
            <a:chExt cx="1257624" cy="506998"/>
          </a:xfrm>
          <a:solidFill>
            <a:schemeClr val="bg2">
              <a:lumMod val="50000"/>
            </a:schemeClr>
          </a:solidFill>
        </p:grpSpPr>
        <p:sp>
          <p:nvSpPr>
            <p:cNvPr id="47" name="Rectangle: Rounded Corners 46">
              <a:extLst>
                <a:ext uri="{FF2B5EF4-FFF2-40B4-BE49-F238E27FC236}">
                  <a16:creationId xmlns:a16="http://schemas.microsoft.com/office/drawing/2014/main" id="{FE9BCAA5-B541-49E5-A84B-A6367EE3A0D3}"/>
                </a:ext>
              </a:extLst>
            </p:cNvPr>
            <p:cNvSpPr/>
            <p:nvPr/>
          </p:nvSpPr>
          <p:spPr>
            <a:xfrm>
              <a:off x="314578" y="1962621"/>
              <a:ext cx="1257624" cy="506998"/>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ectangle: Rounded Corners 4">
              <a:extLst>
                <a:ext uri="{FF2B5EF4-FFF2-40B4-BE49-F238E27FC236}">
                  <a16:creationId xmlns:a16="http://schemas.microsoft.com/office/drawing/2014/main" id="{C478E8A3-3299-4693-9988-A2EB5A186375}"/>
                </a:ext>
              </a:extLst>
            </p:cNvPr>
            <p:cNvSpPr txBox="1"/>
            <p:nvPr/>
          </p:nvSpPr>
          <p:spPr>
            <a:xfrm>
              <a:off x="375579" y="1986496"/>
              <a:ext cx="1116778" cy="45651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200">
                  <a:solidFill>
                    <a:prstClr val="white"/>
                  </a:solidFill>
                  <a:latin typeface="Calibri" panose="020F0502020204030204"/>
                </a:rPr>
                <a:t>Euroobveznice</a:t>
              </a:r>
            </a:p>
          </p:txBody>
        </p:sp>
      </p:grpSp>
      <p:grpSp>
        <p:nvGrpSpPr>
          <p:cNvPr id="49" name="Group 48">
            <a:extLst>
              <a:ext uri="{FF2B5EF4-FFF2-40B4-BE49-F238E27FC236}">
                <a16:creationId xmlns:a16="http://schemas.microsoft.com/office/drawing/2014/main" id="{9EABF820-B174-4FCF-AB65-8B12D224D866}"/>
              </a:ext>
            </a:extLst>
          </p:cNvPr>
          <p:cNvGrpSpPr/>
          <p:nvPr/>
        </p:nvGrpSpPr>
        <p:grpSpPr>
          <a:xfrm>
            <a:off x="2308499" y="5759016"/>
            <a:ext cx="1420857" cy="675601"/>
            <a:chOff x="158608" y="651321"/>
            <a:chExt cx="1367204" cy="748844"/>
          </a:xfrm>
          <a:solidFill>
            <a:schemeClr val="bg2">
              <a:lumMod val="50000"/>
            </a:schemeClr>
          </a:solidFill>
        </p:grpSpPr>
        <p:sp>
          <p:nvSpPr>
            <p:cNvPr id="50" name="Rectangle: Rounded Corners 49">
              <a:extLst>
                <a:ext uri="{FF2B5EF4-FFF2-40B4-BE49-F238E27FC236}">
                  <a16:creationId xmlns:a16="http://schemas.microsoft.com/office/drawing/2014/main" id="{F433E3A5-8845-467B-963C-36EB7C0AD69C}"/>
                </a:ext>
              </a:extLst>
            </p:cNvPr>
            <p:cNvSpPr/>
            <p:nvPr/>
          </p:nvSpPr>
          <p:spPr>
            <a:xfrm>
              <a:off x="158608" y="651321"/>
              <a:ext cx="1367204" cy="748844"/>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ectangle: Rounded Corners 4">
              <a:extLst>
                <a:ext uri="{FF2B5EF4-FFF2-40B4-BE49-F238E27FC236}">
                  <a16:creationId xmlns:a16="http://schemas.microsoft.com/office/drawing/2014/main" id="{C94C3AD9-302B-43D2-B1FE-979E0F10B8CF}"/>
                </a:ext>
              </a:extLst>
            </p:cNvPr>
            <p:cNvSpPr txBox="1"/>
            <p:nvPr/>
          </p:nvSpPr>
          <p:spPr>
            <a:xfrm>
              <a:off x="240674" y="681952"/>
              <a:ext cx="1248582" cy="6816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050" dirty="0">
                  <a:solidFill>
                    <a:prstClr val="white"/>
                  </a:solidFill>
                  <a:latin typeface="Calibri" panose="020F0502020204030204"/>
                </a:rPr>
                <a:t>Komercijalni bilateralni i multilateralni zajmovi</a:t>
              </a:r>
            </a:p>
          </p:txBody>
        </p:sp>
      </p:grpSp>
      <p:grpSp>
        <p:nvGrpSpPr>
          <p:cNvPr id="52" name="Group 51">
            <a:extLst>
              <a:ext uri="{FF2B5EF4-FFF2-40B4-BE49-F238E27FC236}">
                <a16:creationId xmlns:a16="http://schemas.microsoft.com/office/drawing/2014/main" id="{0E849381-4B4C-4264-89AC-D873B0335FB5}"/>
              </a:ext>
            </a:extLst>
          </p:cNvPr>
          <p:cNvGrpSpPr/>
          <p:nvPr/>
        </p:nvGrpSpPr>
        <p:grpSpPr>
          <a:xfrm>
            <a:off x="5677835" y="5122829"/>
            <a:ext cx="765969" cy="1308553"/>
            <a:chOff x="1486592" y="2544439"/>
            <a:chExt cx="1257624" cy="506998"/>
          </a:xfrm>
          <a:solidFill>
            <a:schemeClr val="bg2">
              <a:lumMod val="50000"/>
            </a:schemeClr>
          </a:solidFill>
        </p:grpSpPr>
        <p:sp>
          <p:nvSpPr>
            <p:cNvPr id="53" name="Rectangle: Rounded Corners 52">
              <a:extLst>
                <a:ext uri="{FF2B5EF4-FFF2-40B4-BE49-F238E27FC236}">
                  <a16:creationId xmlns:a16="http://schemas.microsoft.com/office/drawing/2014/main" id="{5ACA4277-FB55-4E4F-9C5C-C1CBA44F876B}"/>
                </a:ext>
              </a:extLst>
            </p:cNvPr>
            <p:cNvSpPr/>
            <p:nvPr/>
          </p:nvSpPr>
          <p:spPr>
            <a:xfrm>
              <a:off x="1486592" y="2544439"/>
              <a:ext cx="1257624" cy="506998"/>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ectangle: Rounded Corners 4">
              <a:extLst>
                <a:ext uri="{FF2B5EF4-FFF2-40B4-BE49-F238E27FC236}">
                  <a16:creationId xmlns:a16="http://schemas.microsoft.com/office/drawing/2014/main" id="{AB8F7978-73D2-447C-9B0B-286CC0B87BA2}"/>
                </a:ext>
              </a:extLst>
            </p:cNvPr>
            <p:cNvSpPr txBox="1"/>
            <p:nvPr/>
          </p:nvSpPr>
          <p:spPr>
            <a:xfrm>
              <a:off x="1511343" y="2569189"/>
              <a:ext cx="1208124" cy="45749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050" dirty="0">
                  <a:solidFill>
                    <a:prstClr val="white"/>
                  </a:solidFill>
                  <a:latin typeface="Calibri" panose="020F0502020204030204"/>
                </a:rPr>
                <a:t>Tematske obveznice (npr. zelene obveznice)</a:t>
              </a:r>
            </a:p>
          </p:txBody>
        </p:sp>
      </p:grpSp>
      <p:sp>
        <p:nvSpPr>
          <p:cNvPr id="2" name="Title 1">
            <a:extLst>
              <a:ext uri="{FF2B5EF4-FFF2-40B4-BE49-F238E27FC236}">
                <a16:creationId xmlns:a16="http://schemas.microsoft.com/office/drawing/2014/main" id="{993EE690-7AA8-4352-97FE-6967BC29E5F4}"/>
              </a:ext>
            </a:extLst>
          </p:cNvPr>
          <p:cNvSpPr>
            <a:spLocks noGrp="1"/>
          </p:cNvSpPr>
          <p:nvPr>
            <p:ph type="title"/>
          </p:nvPr>
        </p:nvSpPr>
        <p:spPr/>
        <p:txBody>
          <a:bodyPr/>
          <a:lstStyle/>
          <a:p>
            <a:r>
              <a:rPr lang="hr-HR" sz="2400"/>
              <a:t>Instrumenti financiranja (1/2)</a:t>
            </a:r>
          </a:p>
        </p:txBody>
      </p:sp>
      <p:grpSp>
        <p:nvGrpSpPr>
          <p:cNvPr id="55" name="Group 54">
            <a:extLst>
              <a:ext uri="{FF2B5EF4-FFF2-40B4-BE49-F238E27FC236}">
                <a16:creationId xmlns:a16="http://schemas.microsoft.com/office/drawing/2014/main" id="{D79F158A-535E-41F8-92C0-818901BB0CFF}"/>
              </a:ext>
            </a:extLst>
          </p:cNvPr>
          <p:cNvGrpSpPr/>
          <p:nvPr/>
        </p:nvGrpSpPr>
        <p:grpSpPr>
          <a:xfrm>
            <a:off x="2269191" y="1665494"/>
            <a:ext cx="4182297" cy="622550"/>
            <a:chOff x="807443" y="2506658"/>
            <a:chExt cx="1066869" cy="693465"/>
          </a:xfrm>
          <a:solidFill>
            <a:srgbClr val="92D050"/>
          </a:solidFill>
        </p:grpSpPr>
        <p:sp>
          <p:nvSpPr>
            <p:cNvPr id="56" name="Rectangle: Rounded Corners 55">
              <a:extLst>
                <a:ext uri="{FF2B5EF4-FFF2-40B4-BE49-F238E27FC236}">
                  <a16:creationId xmlns:a16="http://schemas.microsoft.com/office/drawing/2014/main" id="{14BE7691-4FB7-4761-8B4C-2207E2E8D836}"/>
                </a:ext>
              </a:extLst>
            </p:cNvPr>
            <p:cNvSpPr/>
            <p:nvPr/>
          </p:nvSpPr>
          <p:spPr>
            <a:xfrm>
              <a:off x="807443" y="2506658"/>
              <a:ext cx="1066869" cy="69346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ectangle: Rounded Corners 4">
              <a:extLst>
                <a:ext uri="{FF2B5EF4-FFF2-40B4-BE49-F238E27FC236}">
                  <a16:creationId xmlns:a16="http://schemas.microsoft.com/office/drawing/2014/main" id="{FB18DC55-0146-4A5B-8A66-8F15ACB094BC}"/>
                </a:ext>
              </a:extLst>
            </p:cNvPr>
            <p:cNvSpPr txBox="1"/>
            <p:nvPr/>
          </p:nvSpPr>
          <p:spPr>
            <a:xfrm>
              <a:off x="841295" y="2540510"/>
              <a:ext cx="999165" cy="6257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40005" rIns="40005" bIns="40005" numCol="1" spcCol="1270" anchor="ctr" anchorCtr="0">
              <a:noAutofit/>
            </a:bodyPr>
            <a:lstStyle/>
            <a:p>
              <a:pPr algn="ctr" defTabSz="466725" fontAlgn="auto">
                <a:lnSpc>
                  <a:spcPct val="90000"/>
                </a:lnSpc>
                <a:spcAft>
                  <a:spcPct val="35000"/>
                </a:spcAft>
              </a:pPr>
              <a:r>
                <a:rPr lang="hr-HR" sz="1350">
                  <a:solidFill>
                    <a:prstClr val="white"/>
                  </a:solidFill>
                  <a:latin typeface="Calibri" panose="020F0502020204030204"/>
                </a:rPr>
                <a:t>Zaduživanje unutar vlade</a:t>
              </a:r>
            </a:p>
          </p:txBody>
        </p:sp>
      </p:grpSp>
    </p:spTree>
    <p:extLst>
      <p:ext uri="{BB962C8B-B14F-4D97-AF65-F5344CB8AC3E}">
        <p14:creationId xmlns:p14="http://schemas.microsoft.com/office/powerpoint/2010/main" val="541556661"/>
      </p:ext>
    </p:extLst>
  </p:cSld>
  <p:clrMapOvr>
    <a:masterClrMapping/>
  </p:clrMapOvr>
</p:sld>
</file>

<file path=ppt/theme/theme1.xml><?xml version="1.0" encoding="utf-8"?>
<a:theme xmlns:a="http://schemas.openxmlformats.org/drawingml/2006/main" name="Funded Pensions Ghana">
  <a:themeElements>
    <a:clrScheme name="World Bank">
      <a:dk1>
        <a:srgbClr val="002345"/>
      </a:dk1>
      <a:lt1>
        <a:sysClr val="window" lastClr="FFFFFF"/>
      </a:lt1>
      <a:dk2>
        <a:srgbClr val="000000"/>
      </a:dk2>
      <a:lt2>
        <a:srgbClr val="00ADE4"/>
      </a:lt2>
      <a:accent1>
        <a:srgbClr val="021F43"/>
      </a:accent1>
      <a:accent2>
        <a:srgbClr val="139AF0"/>
      </a:accent2>
      <a:accent3>
        <a:srgbClr val="7F7F7F"/>
      </a:accent3>
      <a:accent4>
        <a:srgbClr val="00AB51"/>
      </a:accent4>
      <a:accent5>
        <a:srgbClr val="009CA7"/>
      </a:accent5>
      <a:accent6>
        <a:srgbClr val="872B90"/>
      </a:accent6>
      <a:hlink>
        <a:srgbClr val="139AF0"/>
      </a:hlink>
      <a:folHlink>
        <a:srgbClr val="128F9C"/>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Divide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Contact Slid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genda Slide">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ingle Area Interior Option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wo Area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Highlight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omb Stone">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Slides">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hart ">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4A3277B7707A48B0E1B9AC835E8163" ma:contentTypeVersion="13" ma:contentTypeDescription="Create a new document." ma:contentTypeScope="" ma:versionID="07f6c13289e6a974ad252321a78791d9">
  <xsd:schema xmlns:xsd="http://www.w3.org/2001/XMLSchema" xmlns:xs="http://www.w3.org/2001/XMLSchema" xmlns:p="http://schemas.microsoft.com/office/2006/metadata/properties" xmlns:ns3="eda4fd43-f936-4ced-9b4a-46c1ef7d5473" xmlns:ns4="aa3449fd-d373-417f-9c8d-cf261ce8b785" targetNamespace="http://schemas.microsoft.com/office/2006/metadata/properties" ma:root="true" ma:fieldsID="1eec4ee8aa0ed6b35ca5b4e459ed30d7" ns3:_="" ns4:_="">
    <xsd:import namespace="eda4fd43-f936-4ced-9b4a-46c1ef7d5473"/>
    <xsd:import namespace="aa3449fd-d373-417f-9c8d-cf261ce8b78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4fd43-f936-4ced-9b4a-46c1ef7d547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3449fd-d373-417f-9c8d-cf261ce8b78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7DB5F6-005A-4420-A8B9-4F30D70E29FE}">
  <ds:schemaRefs>
    <ds:schemaRef ds:uri="http://schemas.microsoft.com/sharepoint/v3/contenttype/forms"/>
  </ds:schemaRefs>
</ds:datastoreItem>
</file>

<file path=customXml/itemProps2.xml><?xml version="1.0" encoding="utf-8"?>
<ds:datastoreItem xmlns:ds="http://schemas.openxmlformats.org/officeDocument/2006/customXml" ds:itemID="{8ECD6E8F-F83E-48FA-8E23-EA9CE2DB58AD}">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 ds:uri="http://www.w3.org/XML/1998/namespace"/>
    <ds:schemaRef ds:uri="http://schemas.microsoft.com/office/infopath/2007/PartnerControls"/>
    <ds:schemaRef ds:uri="aa3449fd-d373-417f-9c8d-cf261ce8b785"/>
    <ds:schemaRef ds:uri="eda4fd43-f936-4ced-9b4a-46c1ef7d5473"/>
    <ds:schemaRef ds:uri="http://purl.org/dc/terms/"/>
  </ds:schemaRefs>
</ds:datastoreItem>
</file>

<file path=customXml/itemProps3.xml><?xml version="1.0" encoding="utf-8"?>
<ds:datastoreItem xmlns:ds="http://schemas.openxmlformats.org/officeDocument/2006/customXml" ds:itemID="{21F147C2-B2D9-4556-BC3B-717468F724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4fd43-f936-4ced-9b4a-46c1ef7d5473"/>
    <ds:schemaRef ds:uri="aa3449fd-d373-417f-9c8d-cf261ce8b7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Funded Pensions Ghana</Template>
  <TotalTime>14785</TotalTime>
  <Words>2085</Words>
  <Application>Microsoft Office PowerPoint</Application>
  <PresentationFormat>On-screen Show (4:3)</PresentationFormat>
  <Paragraphs>256</Paragraphs>
  <Slides>17</Slides>
  <Notes>2</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17</vt:i4>
      </vt:variant>
    </vt:vector>
  </HeadingPairs>
  <TitlesOfParts>
    <vt:vector size="34" baseType="lpstr">
      <vt:lpstr>Andes ExtraLight</vt:lpstr>
      <vt:lpstr>Arial</vt:lpstr>
      <vt:lpstr>Arial Bold</vt:lpstr>
      <vt:lpstr>Calibri</vt:lpstr>
      <vt:lpstr>Trebuchet MS</vt:lpstr>
      <vt:lpstr>Wingdings</vt:lpstr>
      <vt:lpstr>Funded Pensions Ghana</vt:lpstr>
      <vt:lpstr>Agenda Slide</vt:lpstr>
      <vt:lpstr>Full Page Interior</vt:lpstr>
      <vt:lpstr>Single Area Interior Options</vt:lpstr>
      <vt:lpstr>Two Area Slides</vt:lpstr>
      <vt:lpstr>Highlight Slides</vt:lpstr>
      <vt:lpstr>Tomb Stone</vt:lpstr>
      <vt:lpstr>Photo Slides</vt:lpstr>
      <vt:lpstr>Chart </vt:lpstr>
      <vt:lpstr>Divider Options</vt:lpstr>
      <vt:lpstr>Contact Slide</vt:lpstr>
      <vt:lpstr>Upravljanje novčanim sredstvima: Na koji način zemlje provode dobre prakse</vt:lpstr>
      <vt:lpstr>DNEVNI RED</vt:lpstr>
      <vt:lpstr>Pozadinske informacije (radionica)</vt:lpstr>
      <vt:lpstr>Upravljanje novčanim sredstvima</vt:lpstr>
      <vt:lpstr>Izrada projekcija novčanih tokova - upravljanje i institucionalni okvir </vt:lpstr>
      <vt:lpstr>Pristupi projekcijama novčanih tokova:</vt:lpstr>
      <vt:lpstr>Prakse predviđanja novčanih tokova</vt:lpstr>
      <vt:lpstr>Financiranje razlika novčanih tokova</vt:lpstr>
      <vt:lpstr>Instrumenti financiranja (1/2)</vt:lpstr>
      <vt:lpstr>Instrumenti financiranja (2/2)</vt:lpstr>
      <vt:lpstr>Koordinacija upravljanja novčanim sredstvima i dugom</vt:lpstr>
      <vt:lpstr>Zaštitni slojevi likvidnosti i upravljanje viškom gotovinskog salda</vt:lpstr>
      <vt:lpstr>Preduvjeti ulaganja viška novčanih sredstava</vt:lpstr>
      <vt:lpstr>Svođenje troškova držanja na minimalnu razinu</vt:lpstr>
      <vt:lpstr>Ulaganje gotovinskih salda na tržištu</vt:lpstr>
      <vt:lpstr>Zaključak i ključni rezultati</vt:lpstr>
      <vt:lpstr>PowerPoint Presentation</vt:lpstr>
    </vt:vector>
  </TitlesOfParts>
  <Manager>Leandro Secunho</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 Ghana GDRM</dc:title>
  <dc:subject>Operational Risk Management</dc:subject>
  <dc:creator>Ian Storkey</dc:creator>
  <cp:keywords/>
  <dc:description/>
  <cp:lastModifiedBy>Ekaterina A Zaleeva</cp:lastModifiedBy>
  <cp:revision>515</cp:revision>
  <cp:lastPrinted>2018-05-11T17:11:41Z</cp:lastPrinted>
  <dcterms:created xsi:type="dcterms:W3CDTF">2014-10-28T13:09:26Z</dcterms:created>
  <dcterms:modified xsi:type="dcterms:W3CDTF">2021-02-10T13:29:21Z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0x010100884A3277B7707A48B0E1B9AC835E8163</vt:lpwstr>
  </property>
</Properties>
</file>