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75" r:id="rId2"/>
    <p:sldMasterId id="2147483679" r:id="rId3"/>
  </p:sldMasterIdLst>
  <p:notesMasterIdLst>
    <p:notesMasterId r:id="rId14"/>
  </p:notesMasterIdLst>
  <p:handoutMasterIdLst>
    <p:handoutMasterId r:id="rId15"/>
  </p:handoutMasterIdLst>
  <p:sldIdLst>
    <p:sldId id="303" r:id="rId4"/>
    <p:sldId id="331" r:id="rId5"/>
    <p:sldId id="332" r:id="rId6"/>
    <p:sldId id="333" r:id="rId7"/>
    <p:sldId id="334" r:id="rId8"/>
    <p:sldId id="337" r:id="rId9"/>
    <p:sldId id="330" r:id="rId10"/>
    <p:sldId id="317" r:id="rId11"/>
    <p:sldId id="320" r:id="rId12"/>
    <p:sldId id="336" r:id="rId13"/>
  </p:sldIdLst>
  <p:sldSz cx="9144000" cy="5143500" type="screen16x9"/>
  <p:notesSz cx="6819900" cy="9918700"/>
  <p:defaultTextStyle>
    <a:defPPr>
      <a:defRPr lang="ru-RU"/>
    </a:defPPr>
    <a:lvl1pPr marL="0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1pPr>
    <a:lvl2pPr marL="724662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2pPr>
    <a:lvl3pPr marL="1449324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3pPr>
    <a:lvl4pPr marL="2173986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4pPr>
    <a:lvl5pPr marL="2898648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5pPr>
    <a:lvl6pPr marL="3623310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6pPr>
    <a:lvl7pPr marL="4347972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7pPr>
    <a:lvl8pPr marL="5072634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8pPr>
    <a:lvl9pPr marL="5797296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F370584-29CB-4344-B773-F528490ED015}">
          <p14:sldIdLst>
            <p14:sldId id="303"/>
            <p14:sldId id="331"/>
            <p14:sldId id="332"/>
            <p14:sldId id="333"/>
            <p14:sldId id="334"/>
            <p14:sldId id="337"/>
            <p14:sldId id="330"/>
            <p14:sldId id="317"/>
            <p14:sldId id="320"/>
            <p14:sldId id="336"/>
          </p14:sldIdLst>
        </p14:section>
        <p14:section name="Раздел без заголовка" id="{31448412-4F45-4AE2-AE38-7EF4EAE50CC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4565" userDrawn="1">
          <p15:clr>
            <a:srgbClr val="A4A3A4"/>
          </p15:clr>
        </p15:guide>
        <p15:guide id="2" pos="34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DAD2E8"/>
    <a:srgbClr val="800000"/>
    <a:srgbClr val="11437F"/>
    <a:srgbClr val="000000"/>
    <a:srgbClr val="7C7C7C"/>
    <a:srgbClr val="616161"/>
    <a:srgbClr val="E6E6E6"/>
    <a:srgbClr val="99CCFF"/>
    <a:srgbClr val="497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381B87-C02D-4AE3-A30C-4D1774862952}" v="47" dt="2021-06-01T21:22:55.71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4" autoAdjust="0"/>
    <p:restoredTop sz="94220" autoAdjust="0"/>
  </p:normalViewPr>
  <p:slideViewPr>
    <p:cSldViewPr>
      <p:cViewPr varScale="1">
        <p:scale>
          <a:sx n="73" d="100"/>
          <a:sy n="73" d="100"/>
        </p:scale>
        <p:origin x="144" y="36"/>
      </p:cViewPr>
      <p:guideLst>
        <p:guide orient="horz" pos="4565"/>
        <p:guide pos="341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i Nikolaevich Salnikov" userId="04c61cc6-a344-4b97-8c26-3166c1e27cb7" providerId="ADAL" clId="{DC7F1699-70C8-4FB2-92EC-075F5626DA9C}"/>
    <pc:docChg chg="custSel modSld">
      <pc:chgData name="Andrei Nikolaevich Salnikov" userId="04c61cc6-a344-4b97-8c26-3166c1e27cb7" providerId="ADAL" clId="{DC7F1699-70C8-4FB2-92EC-075F5626DA9C}" dt="2021-05-26T13:19:23.499" v="3433" actId="6549"/>
      <pc:docMkLst>
        <pc:docMk/>
      </pc:docMkLst>
      <pc:sldChg chg="modSp mod">
        <pc:chgData name="Andrei Nikolaevich Salnikov" userId="04c61cc6-a344-4b97-8c26-3166c1e27cb7" providerId="ADAL" clId="{DC7F1699-70C8-4FB2-92EC-075F5626DA9C}" dt="2021-05-26T12:51:22.618" v="388" actId="20577"/>
        <pc:sldMkLst>
          <pc:docMk/>
          <pc:sldMk cId="1198022232" sldId="303"/>
        </pc:sldMkLst>
        <pc:spChg chg="mod">
          <ac:chgData name="Andrei Nikolaevich Salnikov" userId="04c61cc6-a344-4b97-8c26-3166c1e27cb7" providerId="ADAL" clId="{DC7F1699-70C8-4FB2-92EC-075F5626DA9C}" dt="2021-05-26T12:51:10.778" v="355" actId="6549"/>
          <ac:spMkLst>
            <pc:docMk/>
            <pc:sldMk cId="1198022232" sldId="303"/>
            <ac:spMk id="2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2:50:28.093" v="176" actId="6549"/>
          <ac:spMkLst>
            <pc:docMk/>
            <pc:sldMk cId="1198022232" sldId="303"/>
            <ac:spMk id="10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2:51:22.618" v="388" actId="20577"/>
          <ac:spMkLst>
            <pc:docMk/>
            <pc:sldMk cId="1198022232" sldId="303"/>
            <ac:spMk id="12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3:14:21.577" v="2928" actId="6549"/>
        <pc:sldMkLst>
          <pc:docMk/>
          <pc:sldMk cId="3763807651" sldId="317"/>
        </pc:sldMkLst>
        <pc:spChg chg="mod">
          <ac:chgData name="Andrei Nikolaevich Salnikov" userId="04c61cc6-a344-4b97-8c26-3166c1e27cb7" providerId="ADAL" clId="{DC7F1699-70C8-4FB2-92EC-075F5626DA9C}" dt="2021-05-26T13:14:21.577" v="2928" actId="6549"/>
          <ac:spMkLst>
            <pc:docMk/>
            <pc:sldMk cId="3763807651" sldId="317"/>
            <ac:spMk id="5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3:16:23.658" v="3253" actId="20577"/>
        <pc:sldMkLst>
          <pc:docMk/>
          <pc:sldMk cId="2992098459" sldId="320"/>
        </pc:sldMkLst>
        <pc:spChg chg="mod">
          <ac:chgData name="Andrei Nikolaevich Salnikov" userId="04c61cc6-a344-4b97-8c26-3166c1e27cb7" providerId="ADAL" clId="{DC7F1699-70C8-4FB2-92EC-075F5626DA9C}" dt="2021-05-26T13:16:23.658" v="3253" actId="20577"/>
          <ac:spMkLst>
            <pc:docMk/>
            <pc:sldMk cId="2992098459" sldId="320"/>
            <ac:spMk id="3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5:08.814" v="3056" actId="6549"/>
          <ac:spMkLst>
            <pc:docMk/>
            <pc:sldMk cId="2992098459" sldId="320"/>
            <ac:spMk id="6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5:40.987" v="3130" actId="6549"/>
          <ac:spMkLst>
            <pc:docMk/>
            <pc:sldMk cId="2992098459" sldId="320"/>
            <ac:spMk id="10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5:59.034" v="3208" actId="6549"/>
          <ac:spMkLst>
            <pc:docMk/>
            <pc:sldMk cId="2992098459" sldId="320"/>
            <ac:spMk id="13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6:15.419" v="3251" actId="6549"/>
          <ac:spMkLst>
            <pc:docMk/>
            <pc:sldMk cId="2992098459" sldId="320"/>
            <ac:spMk id="17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3:13:31.874" v="2843" actId="14100"/>
        <pc:sldMkLst>
          <pc:docMk/>
          <pc:sldMk cId="2186037425" sldId="330"/>
        </pc:sldMkLst>
        <pc:spChg chg="mod">
          <ac:chgData name="Andrei Nikolaevich Salnikov" userId="04c61cc6-a344-4b97-8c26-3166c1e27cb7" providerId="ADAL" clId="{DC7F1699-70C8-4FB2-92EC-075F5626DA9C}" dt="2021-05-26T13:13:31.874" v="2843" actId="14100"/>
          <ac:spMkLst>
            <pc:docMk/>
            <pc:sldMk cId="2186037425" sldId="330"/>
            <ac:spMk id="6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2:52:49.776" v="624" actId="6549"/>
        <pc:sldMkLst>
          <pc:docMk/>
          <pc:sldMk cId="1558116217" sldId="331"/>
        </pc:sldMkLst>
        <pc:spChg chg="mod">
          <ac:chgData name="Andrei Nikolaevich Salnikov" userId="04c61cc6-a344-4b97-8c26-3166c1e27cb7" providerId="ADAL" clId="{DC7F1699-70C8-4FB2-92EC-075F5626DA9C}" dt="2021-05-26T12:52:49.776" v="624" actId="6549"/>
          <ac:spMkLst>
            <pc:docMk/>
            <pc:sldMk cId="1558116217" sldId="331"/>
            <ac:spMk id="8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2:52:00.856" v="548" actId="6549"/>
          <ac:spMkLst>
            <pc:docMk/>
            <pc:sldMk cId="1558116217" sldId="331"/>
            <ac:spMk id="13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2:59:11.761" v="1132" actId="20577"/>
        <pc:sldMkLst>
          <pc:docMk/>
          <pc:sldMk cId="22633" sldId="332"/>
        </pc:sldMkLst>
        <pc:spChg chg="mod">
          <ac:chgData name="Andrei Nikolaevich Salnikov" userId="04c61cc6-a344-4b97-8c26-3166c1e27cb7" providerId="ADAL" clId="{DC7F1699-70C8-4FB2-92EC-075F5626DA9C}" dt="2021-05-26T12:59:11.761" v="1132" actId="20577"/>
          <ac:spMkLst>
            <pc:docMk/>
            <pc:sldMk cId="22633" sldId="332"/>
            <ac:spMk id="17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2:53:04.364" v="636" actId="20577"/>
          <ac:spMkLst>
            <pc:docMk/>
            <pc:sldMk cId="22633" sldId="332"/>
            <ac:spMk id="19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2:53:12.540" v="648" actId="6549"/>
          <ac:spMkLst>
            <pc:docMk/>
            <pc:sldMk cId="22633" sldId="332"/>
            <ac:spMk id="20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3:03:54.669" v="1492" actId="6549"/>
        <pc:sldMkLst>
          <pc:docMk/>
          <pc:sldMk cId="3185932441" sldId="333"/>
        </pc:sldMkLst>
        <pc:spChg chg="mod">
          <ac:chgData name="Andrei Nikolaevich Salnikov" userId="04c61cc6-a344-4b97-8c26-3166c1e27cb7" providerId="ADAL" clId="{DC7F1699-70C8-4FB2-92EC-075F5626DA9C}" dt="2021-05-26T13:00:18.844" v="1259" actId="20577"/>
          <ac:spMkLst>
            <pc:docMk/>
            <pc:sldMk cId="3185932441" sldId="333"/>
            <ac:spMk id="30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3:54.669" v="1492" actId="6549"/>
          <ac:spMkLst>
            <pc:docMk/>
            <pc:sldMk cId="3185932441" sldId="333"/>
            <ac:spMk id="32" creationId="{00000000-0000-0000-0000-000000000000}"/>
          </ac:spMkLst>
        </pc:spChg>
        <pc:graphicFrameChg chg="modGraphic">
          <ac:chgData name="Andrei Nikolaevich Salnikov" userId="04c61cc6-a344-4b97-8c26-3166c1e27cb7" providerId="ADAL" clId="{DC7F1699-70C8-4FB2-92EC-075F5626DA9C}" dt="2021-05-26T12:59:58.458" v="1203" actId="20577"/>
          <ac:graphicFrameMkLst>
            <pc:docMk/>
            <pc:sldMk cId="3185932441" sldId="333"/>
            <ac:graphicFrameMk id="28" creationId="{00000000-0000-0000-0000-000000000000}"/>
          </ac:graphicFrameMkLst>
        </pc:graphicFrameChg>
        <pc:graphicFrameChg chg="mod">
          <ac:chgData name="Andrei Nikolaevich Salnikov" userId="04c61cc6-a344-4b97-8c26-3166c1e27cb7" providerId="ADAL" clId="{DC7F1699-70C8-4FB2-92EC-075F5626DA9C}" dt="2021-05-26T13:03:35.082" v="1406" actId="6549"/>
          <ac:graphicFrameMkLst>
            <pc:docMk/>
            <pc:sldMk cId="3185932441" sldId="333"/>
            <ac:graphicFrameMk id="31" creationId="{00000000-0000-0000-0000-000000000000}"/>
          </ac:graphicFrameMkLst>
        </pc:graphicFrameChg>
      </pc:sldChg>
      <pc:sldChg chg="modSp mod">
        <pc:chgData name="Andrei Nikolaevich Salnikov" userId="04c61cc6-a344-4b97-8c26-3166c1e27cb7" providerId="ADAL" clId="{DC7F1699-70C8-4FB2-92EC-075F5626DA9C}" dt="2021-05-26T13:10:35.245" v="2448" actId="14100"/>
        <pc:sldMkLst>
          <pc:docMk/>
          <pc:sldMk cId="164677309" sldId="334"/>
        </pc:sldMkLst>
        <pc:spChg chg="mod">
          <ac:chgData name="Andrei Nikolaevich Salnikov" userId="04c61cc6-a344-4b97-8c26-3166c1e27cb7" providerId="ADAL" clId="{DC7F1699-70C8-4FB2-92EC-075F5626DA9C}" dt="2021-05-26T13:10:35.245" v="2448" actId="14100"/>
          <ac:spMkLst>
            <pc:docMk/>
            <pc:sldMk cId="164677309" sldId="334"/>
            <ac:spMk id="10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4:15.644" v="1517" actId="6549"/>
          <ac:spMkLst>
            <pc:docMk/>
            <pc:sldMk cId="164677309" sldId="334"/>
            <ac:spMk id="12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4:37.770" v="1603" actId="6549"/>
          <ac:spMkLst>
            <pc:docMk/>
            <pc:sldMk cId="164677309" sldId="334"/>
            <ac:spMk id="13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9:49.922" v="2305" actId="6549"/>
          <ac:spMkLst>
            <pc:docMk/>
            <pc:sldMk cId="164677309" sldId="334"/>
            <ac:spMk id="14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7:54.522" v="2236" actId="20577"/>
          <ac:spMkLst>
            <pc:docMk/>
            <pc:sldMk cId="164677309" sldId="334"/>
            <ac:spMk id="16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5:51.099" v="1801" actId="20577"/>
          <ac:spMkLst>
            <pc:docMk/>
            <pc:sldMk cId="164677309" sldId="334"/>
            <ac:spMk id="17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5:16.748" v="1719" actId="6549"/>
          <ac:spMkLst>
            <pc:docMk/>
            <pc:sldMk cId="164677309" sldId="334"/>
            <ac:spMk id="18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04:28.139" v="1564" actId="6549"/>
          <ac:spMkLst>
            <pc:docMk/>
            <pc:sldMk cId="164677309" sldId="334"/>
            <ac:spMk id="20" creationId="{00000000-0000-0000-0000-000000000000}"/>
          </ac:spMkLst>
        </pc:spChg>
      </pc:sldChg>
      <pc:sldChg chg="modSp mod">
        <pc:chgData name="Andrei Nikolaevich Salnikov" userId="04c61cc6-a344-4b97-8c26-3166c1e27cb7" providerId="ADAL" clId="{DC7F1699-70C8-4FB2-92EC-075F5626DA9C}" dt="2021-05-26T13:19:23.499" v="3433" actId="6549"/>
        <pc:sldMkLst>
          <pc:docMk/>
          <pc:sldMk cId="3362980196" sldId="337"/>
        </pc:sldMkLst>
        <pc:spChg chg="mod">
          <ac:chgData name="Andrei Nikolaevich Salnikov" userId="04c61cc6-a344-4b97-8c26-3166c1e27cb7" providerId="ADAL" clId="{DC7F1699-70C8-4FB2-92EC-075F5626DA9C}" dt="2021-05-26T13:17:09.962" v="3299" actId="20577"/>
          <ac:spMkLst>
            <pc:docMk/>
            <pc:sldMk cId="3362980196" sldId="337"/>
            <ac:spMk id="4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1:01.980" v="2479" actId="20577"/>
          <ac:spMkLst>
            <pc:docMk/>
            <pc:sldMk cId="3362980196" sldId="337"/>
            <ac:spMk id="7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1:18.730" v="2517" actId="20577"/>
          <ac:spMkLst>
            <pc:docMk/>
            <pc:sldMk cId="3362980196" sldId="337"/>
            <ac:spMk id="8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1:26.394" v="2525" actId="6549"/>
          <ac:spMkLst>
            <pc:docMk/>
            <pc:sldMk cId="3362980196" sldId="337"/>
            <ac:spMk id="12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8:45.978" v="3332" actId="6549"/>
          <ac:spMkLst>
            <pc:docMk/>
            <pc:sldMk cId="3362980196" sldId="337"/>
            <ac:spMk id="15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9:14.777" v="3398" actId="20577"/>
          <ac:spMkLst>
            <pc:docMk/>
            <pc:sldMk cId="3362980196" sldId="337"/>
            <ac:spMk id="21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9:10.971" v="3397" actId="6549"/>
          <ac:spMkLst>
            <pc:docMk/>
            <pc:sldMk cId="3362980196" sldId="337"/>
            <ac:spMk id="27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9:23.499" v="3433" actId="6549"/>
          <ac:spMkLst>
            <pc:docMk/>
            <pc:sldMk cId="3362980196" sldId="337"/>
            <ac:spMk id="32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1:47.097" v="2589" actId="6549"/>
          <ac:spMkLst>
            <pc:docMk/>
            <pc:sldMk cId="3362980196" sldId="337"/>
            <ac:spMk id="33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1:55.459" v="2623" actId="6549"/>
          <ac:spMkLst>
            <pc:docMk/>
            <pc:sldMk cId="3362980196" sldId="337"/>
            <ac:spMk id="34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2:07.384" v="2659" actId="6549"/>
          <ac:spMkLst>
            <pc:docMk/>
            <pc:sldMk cId="3362980196" sldId="337"/>
            <ac:spMk id="35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1:38.277" v="2557" actId="6549"/>
          <ac:spMkLst>
            <pc:docMk/>
            <pc:sldMk cId="3362980196" sldId="337"/>
            <ac:spMk id="38" creationId="{00000000-0000-0000-0000-000000000000}"/>
          </ac:spMkLst>
        </pc:spChg>
        <pc:spChg chg="mod">
          <ac:chgData name="Andrei Nikolaevich Salnikov" userId="04c61cc6-a344-4b97-8c26-3166c1e27cb7" providerId="ADAL" clId="{DC7F1699-70C8-4FB2-92EC-075F5626DA9C}" dt="2021-05-26T13:12:16.409" v="2683" actId="6549"/>
          <ac:spMkLst>
            <pc:docMk/>
            <pc:sldMk cId="3362980196" sldId="337"/>
            <ac:spMk id="43" creationId="{00000000-0000-0000-0000-000000000000}"/>
          </ac:spMkLst>
        </pc:spChg>
      </pc:sldChg>
    </pc:docChg>
  </pc:docChgLst>
  <pc:docChgLst>
    <pc:chgData name="Yelena Slizhevskaya" userId="c31c118f-cc09-4814-95e2-f268a72c0a23" providerId="ADAL" clId="{87381B87-C02D-4AE3-A30C-4D1774862952}"/>
    <pc:docChg chg="custSel modSld">
      <pc:chgData name="Yelena Slizhevskaya" userId="c31c118f-cc09-4814-95e2-f268a72c0a23" providerId="ADAL" clId="{87381B87-C02D-4AE3-A30C-4D1774862952}" dt="2021-06-01T21:17:52.530" v="275" actId="20577"/>
      <pc:docMkLst>
        <pc:docMk/>
      </pc:docMkLst>
      <pc:sldChg chg="modSp mod">
        <pc:chgData name="Yelena Slizhevskaya" userId="c31c118f-cc09-4814-95e2-f268a72c0a23" providerId="ADAL" clId="{87381B87-C02D-4AE3-A30C-4D1774862952}" dt="2021-06-01T21:00:20.310" v="12" actId="20577"/>
        <pc:sldMkLst>
          <pc:docMk/>
          <pc:sldMk cId="1198022232" sldId="303"/>
        </pc:sldMkLst>
        <pc:spChg chg="mod">
          <ac:chgData name="Yelena Slizhevskaya" userId="c31c118f-cc09-4814-95e2-f268a72c0a23" providerId="ADAL" clId="{87381B87-C02D-4AE3-A30C-4D1774862952}" dt="2021-06-01T21:00:20.310" v="12" actId="20577"/>
          <ac:spMkLst>
            <pc:docMk/>
            <pc:sldMk cId="1198022232" sldId="303"/>
            <ac:spMk id="10" creationId="{00000000-0000-0000-0000-000000000000}"/>
          </ac:spMkLst>
        </pc:spChg>
      </pc:sldChg>
      <pc:sldChg chg="modSp mod">
        <pc:chgData name="Yelena Slizhevskaya" userId="c31c118f-cc09-4814-95e2-f268a72c0a23" providerId="ADAL" clId="{87381B87-C02D-4AE3-A30C-4D1774862952}" dt="2021-06-01T21:07:57.525" v="122" actId="6549"/>
        <pc:sldMkLst>
          <pc:docMk/>
          <pc:sldMk cId="22633" sldId="332"/>
        </pc:sldMkLst>
        <pc:spChg chg="mod">
          <ac:chgData name="Yelena Slizhevskaya" userId="c31c118f-cc09-4814-95e2-f268a72c0a23" providerId="ADAL" clId="{87381B87-C02D-4AE3-A30C-4D1774862952}" dt="2021-06-01T21:07:57.525" v="122" actId="6549"/>
          <ac:spMkLst>
            <pc:docMk/>
            <pc:sldMk cId="22633" sldId="332"/>
            <ac:spMk id="17" creationId="{00000000-0000-0000-0000-000000000000}"/>
          </ac:spMkLst>
        </pc:spChg>
        <pc:spChg chg="mod">
          <ac:chgData name="Yelena Slizhevskaya" userId="c31c118f-cc09-4814-95e2-f268a72c0a23" providerId="ADAL" clId="{87381B87-C02D-4AE3-A30C-4D1774862952}" dt="2021-06-01T21:04:43.932" v="62" actId="6549"/>
          <ac:spMkLst>
            <pc:docMk/>
            <pc:sldMk cId="22633" sldId="332"/>
            <ac:spMk id="19" creationId="{00000000-0000-0000-0000-000000000000}"/>
          </ac:spMkLst>
        </pc:spChg>
        <pc:spChg chg="mod">
          <ac:chgData name="Yelena Slizhevskaya" userId="c31c118f-cc09-4814-95e2-f268a72c0a23" providerId="ADAL" clId="{87381B87-C02D-4AE3-A30C-4D1774862952}" dt="2021-06-01T21:06:43.557" v="92" actId="20577"/>
          <ac:spMkLst>
            <pc:docMk/>
            <pc:sldMk cId="22633" sldId="332"/>
            <ac:spMk id="22" creationId="{00000000-0000-0000-0000-000000000000}"/>
          </ac:spMkLst>
        </pc:spChg>
      </pc:sldChg>
      <pc:sldChg chg="modSp mod">
        <pc:chgData name="Yelena Slizhevskaya" userId="c31c118f-cc09-4814-95e2-f268a72c0a23" providerId="ADAL" clId="{87381B87-C02D-4AE3-A30C-4D1774862952}" dt="2021-06-01T21:13:39.950" v="178" actId="6549"/>
        <pc:sldMkLst>
          <pc:docMk/>
          <pc:sldMk cId="3185932441" sldId="333"/>
        </pc:sldMkLst>
        <pc:spChg chg="mod">
          <ac:chgData name="Yelena Slizhevskaya" userId="c31c118f-cc09-4814-95e2-f268a72c0a23" providerId="ADAL" clId="{87381B87-C02D-4AE3-A30C-4D1774862952}" dt="2021-06-01T21:09:09.314" v="147" actId="6549"/>
          <ac:spMkLst>
            <pc:docMk/>
            <pc:sldMk cId="3185932441" sldId="333"/>
            <ac:spMk id="29" creationId="{00000000-0000-0000-0000-000000000000}"/>
          </ac:spMkLst>
        </pc:spChg>
        <pc:spChg chg="mod">
          <ac:chgData name="Yelena Slizhevskaya" userId="c31c118f-cc09-4814-95e2-f268a72c0a23" providerId="ADAL" clId="{87381B87-C02D-4AE3-A30C-4D1774862952}" dt="2021-06-01T21:13:39.950" v="178" actId="6549"/>
          <ac:spMkLst>
            <pc:docMk/>
            <pc:sldMk cId="3185932441" sldId="333"/>
            <ac:spMk id="30" creationId="{00000000-0000-0000-0000-000000000000}"/>
          </ac:spMkLst>
        </pc:spChg>
        <pc:spChg chg="mod">
          <ac:chgData name="Yelena Slizhevskaya" userId="c31c118f-cc09-4814-95e2-f268a72c0a23" providerId="ADAL" clId="{87381B87-C02D-4AE3-A30C-4D1774862952}" dt="2021-06-01T21:08:52.967" v="135" actId="20577"/>
          <ac:spMkLst>
            <pc:docMk/>
            <pc:sldMk cId="3185932441" sldId="333"/>
            <ac:spMk id="32" creationId="{00000000-0000-0000-0000-000000000000}"/>
          </ac:spMkLst>
        </pc:spChg>
      </pc:sldChg>
      <pc:sldChg chg="modSp mod">
        <pc:chgData name="Yelena Slizhevskaya" userId="c31c118f-cc09-4814-95e2-f268a72c0a23" providerId="ADAL" clId="{87381B87-C02D-4AE3-A30C-4D1774862952}" dt="2021-06-01T21:14:25.039" v="185" actId="6549"/>
        <pc:sldMkLst>
          <pc:docMk/>
          <pc:sldMk cId="164677309" sldId="334"/>
        </pc:sldMkLst>
        <pc:spChg chg="mod">
          <ac:chgData name="Yelena Slizhevskaya" userId="c31c118f-cc09-4814-95e2-f268a72c0a23" providerId="ADAL" clId="{87381B87-C02D-4AE3-A30C-4D1774862952}" dt="2021-06-01T21:14:25.039" v="185" actId="6549"/>
          <ac:spMkLst>
            <pc:docMk/>
            <pc:sldMk cId="164677309" sldId="334"/>
            <ac:spMk id="10" creationId="{00000000-0000-0000-0000-000000000000}"/>
          </ac:spMkLst>
        </pc:spChg>
      </pc:sldChg>
      <pc:sldChg chg="modSp mod">
        <pc:chgData name="Yelena Slizhevskaya" userId="c31c118f-cc09-4814-95e2-f268a72c0a23" providerId="ADAL" clId="{87381B87-C02D-4AE3-A30C-4D1774862952}" dt="2021-06-01T21:17:52.530" v="275" actId="20577"/>
        <pc:sldMkLst>
          <pc:docMk/>
          <pc:sldMk cId="3362980196" sldId="337"/>
        </pc:sldMkLst>
        <pc:spChg chg="mod">
          <ac:chgData name="Yelena Slizhevskaya" userId="c31c118f-cc09-4814-95e2-f268a72c0a23" providerId="ADAL" clId="{87381B87-C02D-4AE3-A30C-4D1774862952}" dt="2021-06-01T21:17:52.530" v="275" actId="20577"/>
          <ac:spMkLst>
            <pc:docMk/>
            <pc:sldMk cId="3362980196" sldId="337"/>
            <ac:spMk id="4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1\FinPrognos\04%20&#1085;&#1072;&#1096;&#1080;%20&#1087;&#1088;&#1077;&#1079;&#1077;&#1085;&#1090;&#1072;&#1094;&#1080;&#1080;\2021\PEMPAL\&#1056;&#1072;&#1073;&#1086;&#1095;&#1080;&#1081;%20&#1084;&#1072;&#1090;&#1077;&#1088;&#1080;&#1072;&#1083;\&#1089;&#1090;&#1072;&#1090;&#1080;&#1089;&#1090;&#1080;&#1082;&#1072;%20&#1087;&#1086;%20&#1088;&#1072;&#1079;&#1084;&#1077;&#1097;&#1077;&#1085;&#1080;&#1103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1\FinPrognos\04%20&#1085;&#1072;&#1096;&#1080;%20&#1087;&#1088;&#1077;&#1079;&#1077;&#1085;&#1090;&#1072;&#1094;&#1080;&#1080;\2021\PEMPAL\&#1056;&#1072;&#1073;&#1086;&#1095;&#1080;&#1081;%20&#1084;&#1072;&#1090;&#1077;&#1088;&#1080;&#1072;&#1083;\&#1054;&#1089;&#1090;&#1072;&#1090;&#1082;&#1080;%20&#1075;&#1088;&#1072;&#1092;&#1080;&#1082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1\FinPrognos\00%20&#1041;&#1054;&#1051;&#1068;&#1064;&#1040;&#1071;%20&#1058;&#1040;&#1041;&#1051;&#1048;&#1063;&#1050;&#1040;\2021\&#1054;&#1090;&#1095;&#1077;&#1090;&#1085;&#1086;&#1089;&#1090;&#1100;%20&#1045;&#1050;&#1057;%20-%20&#1060;&#1040;&#1050;&#1058;\&#1043;&#1088;&#1072;&#1092;&#1080;&#1082;&#1080;\04%20&#1072;&#1087;&#1088;&#1077;&#1083;&#1100;\&#1079;&#1072;%2029.04.2021\&#1056;&#1072;&#1073;&#1086;&#1095;&#1080;&#1077;%20&#1084;&#1072;&#1090;&#1077;&#1088;&#1080;&#1072;&#1083;&#1099;\&#1054;&#1089;&#1090;&#1072;&#1090;&#1082;&#1080;%20&#1075;&#1088;&#1072;&#1092;&#1080;&#1082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33979143759515E-3"/>
          <c:y val="5.0779433170325718E-2"/>
          <c:w val="0.97524607961359233"/>
          <c:h val="0.841008084869611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структура_новая!$A$16</c:f>
              <c:strCache>
                <c:ptCount val="1"/>
                <c:pt idx="0">
                  <c:v>overnight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100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 (4%)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192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(8 %)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68E-40B3-B465-51C7C2822290}"/>
                </c:ext>
              </c:extLst>
            </c:dLbl>
            <c:dLbl>
              <c:idx val="2"/>
              <c:layout>
                <c:manualLayout>
                  <c:x val="4.0931779186265489E-3"/>
                  <c:y val="-2.08917211702061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121 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 (4 %)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68E-40B3-B465-51C7C28222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252 млрд. (</a:t>
                    </a:r>
                    <a:fld id="{4845F9B4-C0FA-4139-A42C-8D090E9C9541}" type="VALUE">
                      <a:rPr lang="en-US"/>
                      <a:pPr/>
                      <a:t>[VALUE]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структура_новая!$B$16:$D$16</c:f>
              <c:numCache>
                <c:formatCode>_-* #,##0_р_._-;\-* #,##0_р_._-;_-* "-"??_р_._-;_-@_-</c:formatCode>
                <c:ptCount val="3"/>
                <c:pt idx="0">
                  <c:v>4.4532313281255353</c:v>
                </c:pt>
                <c:pt idx="1">
                  <c:v>7.4574753157863327</c:v>
                </c:pt>
                <c:pt idx="2">
                  <c:v>3.8665738638936138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8E-40B3-B465-51C7C2822290}"/>
            </c:ext>
          </c:extLst>
        </c:ser>
        <c:ser>
          <c:idx val="1"/>
          <c:order val="1"/>
          <c:tx>
            <c:strRef>
              <c:f>структура_новая!$A$17</c:f>
              <c:strCache>
                <c:ptCount val="1"/>
                <c:pt idx="0">
                  <c:v>7 дней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241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(9 %)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68E-40B3-B465-51C7C2822290}"/>
                </c:ext>
              </c:extLst>
            </c:dLbl>
            <c:dLbl>
              <c:idx val="2"/>
              <c:layout>
                <c:manualLayout>
                  <c:x val="2.7287852790843659E-3"/>
                  <c:y val="-2.08917211702061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 (3 %)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68E-40B3-B465-51C7C28222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480 млрд. (</a:t>
                    </a:r>
                    <a:fld id="{6FF681A7-7897-4F54-8792-4480AF4E5CA7}" type="VALUE">
                      <a:rPr lang="en-US"/>
                      <a:pPr/>
                      <a:t>[VALUE]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структура_новая!$B$17:$D$17</c:f>
              <c:numCache>
                <c:formatCode>_-* #,##0_р_._-;\-* #,##0_р_._-;_-* "-"??_р_._-;_-@_-</c:formatCode>
                <c:ptCount val="3"/>
                <c:pt idx="0">
                  <c:v>0</c:v>
                </c:pt>
                <c:pt idx="1">
                  <c:v>9.3406046854528295</c:v>
                </c:pt>
                <c:pt idx="2">
                  <c:v>3.2042339222818024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68E-40B3-B465-51C7C2822290}"/>
            </c:ext>
          </c:extLst>
        </c:ser>
        <c:ser>
          <c:idx val="2"/>
          <c:order val="2"/>
          <c:tx>
            <c:strRef>
              <c:f>структура_новая!$A$18</c:f>
              <c:strCache>
                <c:ptCount val="1"/>
                <c:pt idx="0">
                  <c:v>14 дней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386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 </a:t>
                    </a:r>
                  </a:p>
                  <a:p>
                    <a:r>
                      <a:rPr lang="en-US" dirty="0"/>
                      <a:t>(17 %)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235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(9 %)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268E-40B3-B465-51C7C28222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590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(19 %)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268E-40B3-B465-51C7C28222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820 млрд. (</a:t>
                    </a:r>
                    <a:fld id="{4E357ABD-445E-4A2F-B81A-049B08BB0DDF}" type="VALUE">
                      <a:rPr lang="en-US"/>
                      <a:pPr/>
                      <a:t>[VALUE]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структура_новая!$B$18:$D$18</c:f>
              <c:numCache>
                <c:formatCode>_-* #,##0_р_._-;\-* #,##0_р_._-;_-* "-"??_р_._-;_-@_-</c:formatCode>
                <c:ptCount val="3"/>
                <c:pt idx="0">
                  <c:v>17.153040615448845</c:v>
                </c:pt>
                <c:pt idx="1">
                  <c:v>9.1129742229477095</c:v>
                </c:pt>
                <c:pt idx="2">
                  <c:v>18.904980141462634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68E-40B3-B465-51C7C2822290}"/>
            </c:ext>
          </c:extLst>
        </c:ser>
        <c:ser>
          <c:idx val="3"/>
          <c:order val="3"/>
          <c:tx>
            <c:strRef>
              <c:f>структура_новая!$A$19</c:f>
              <c:strCache>
                <c:ptCount val="1"/>
                <c:pt idx="0">
                  <c:v>35 дней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/>
                      <a:t>112 млрд.</a:t>
                    </a:r>
                  </a:p>
                  <a:p>
                    <a:r>
                      <a:rPr lang="ru-RU" dirty="0"/>
                      <a:t>(5 %)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676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(26 %)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268E-40B3-B465-51C7C28222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1,200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(39 %)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структура_новая!$B$19:$D$19</c:f>
              <c:numCache>
                <c:formatCode>_-* #,##0_р_._-;\-* #,##0_р_._-;_-* "-"??_р_._-;_-@_-</c:formatCode>
                <c:ptCount val="3"/>
                <c:pt idx="0">
                  <c:v>4.9580308366809005</c:v>
                </c:pt>
                <c:pt idx="1">
                  <c:v>26.197357838310641</c:v>
                </c:pt>
                <c:pt idx="2">
                  <c:v>38.457215535033946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68E-40B3-B465-51C7C2822290}"/>
            </c:ext>
          </c:extLst>
        </c:ser>
        <c:ser>
          <c:idx val="4"/>
          <c:order val="4"/>
          <c:tx>
            <c:strRef>
              <c:f>структура_новая!$A$20</c:f>
              <c:strCache>
                <c:ptCount val="1"/>
                <c:pt idx="0">
                  <c:v>91 день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509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(23 %)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150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(6 %)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268E-40B3-B465-51C7C2822290}"/>
                </c:ext>
              </c:extLst>
            </c:dLbl>
            <c:dLbl>
              <c:idx val="2"/>
              <c:layout>
                <c:manualLayout>
                  <c:x val="1.3643926395420828E-3"/>
                  <c:y val="-3.8301046355088793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510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(16 %)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268E-40B3-B465-51C7C28222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1557 млрд. (</a:t>
                    </a:r>
                    <a:fld id="{6E22D0CC-4D4C-4D00-A8CF-E23713670381}" type="VALUE">
                      <a:rPr lang="en-US"/>
                      <a:pPr/>
                      <a:t>[VALUE]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структура_новая!$B$20:$D$20</c:f>
              <c:numCache>
                <c:formatCode>_-* #,##0_р_._-;\-* #,##0_р_._-;_-* "-"??_р_._-;_-@_-</c:formatCode>
                <c:ptCount val="3"/>
                <c:pt idx="0">
                  <c:v>22.580910707051693</c:v>
                </c:pt>
                <c:pt idx="1">
                  <c:v>5.8167920572006659</c:v>
                </c:pt>
                <c:pt idx="2">
                  <c:v>16.341593003637193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268E-40B3-B465-51C7C2822290}"/>
            </c:ext>
          </c:extLst>
        </c:ser>
        <c:ser>
          <c:idx val="5"/>
          <c:order val="5"/>
          <c:tx>
            <c:strRef>
              <c:f>структура_новая!$A$21</c:f>
              <c:strCache>
                <c:ptCount val="1"/>
                <c:pt idx="0">
                  <c:v>182 дня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995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(44 %)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785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(30 %)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268E-40B3-B465-51C7C282229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68E-40B3-B465-51C7C28222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685 млрд. (</a:t>
                    </a:r>
                    <a:fld id="{8BEE30B6-E803-46AB-BD22-B817704DAA1E}" type="VALUE">
                      <a:rPr lang="en-US"/>
                      <a:pPr/>
                      <a:t>[VALUE]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структура_новая!$B$21:$D$21</c:f>
              <c:numCache>
                <c:formatCode>_-* #,##0_р_._-;\-* #,##0_р_._-;_-* "-"??_р_._-;_-@_-</c:formatCode>
                <c:ptCount val="3"/>
                <c:pt idx="0">
                  <c:v>44.193750905866921</c:v>
                </c:pt>
                <c:pt idx="1">
                  <c:v>30.441211765900483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268E-40B3-B465-51C7C2822290}"/>
            </c:ext>
          </c:extLst>
        </c:ser>
        <c:ser>
          <c:idx val="6"/>
          <c:order val="6"/>
          <c:tx>
            <c:strRef>
              <c:f>структура_новая!$A$22</c:f>
              <c:strCache>
                <c:ptCount val="1"/>
                <c:pt idx="0">
                  <c:v>до востребования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150 </a:t>
                    </a:r>
                    <a:r>
                      <a:rPr lang="en-US" dirty="0" err="1"/>
                      <a:t>bln</a:t>
                    </a:r>
                    <a:endParaRPr lang="en-US" dirty="0"/>
                  </a:p>
                  <a:p>
                    <a:r>
                      <a:rPr lang="en-US" dirty="0"/>
                      <a:t>7 %)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268E-40B3-B465-51C7C28222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300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(12 %)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268E-40B3-B465-51C7C28222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600 </a:t>
                    </a:r>
                    <a:r>
                      <a:rPr lang="en-US" dirty="0" err="1"/>
                      <a:t>bln</a:t>
                    </a:r>
                    <a:r>
                      <a:rPr lang="en-US" dirty="0"/>
                      <a:t>.</a:t>
                    </a:r>
                  </a:p>
                  <a:p>
                    <a:r>
                      <a:rPr lang="en-US" dirty="0"/>
                      <a:t>(19 %)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268E-40B3-B465-51C7C28222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605 млрд. (</a:t>
                    </a:r>
                    <a:fld id="{D573FF90-A346-45B8-A4E7-1BFC49F94840}" type="VALUE">
                      <a:rPr lang="en-US"/>
                      <a:pPr/>
                      <a:t>[VALUE]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268E-40B3-B465-51C7C2822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структура_новая!$B$22:$D$22</c:f>
              <c:numCache>
                <c:formatCode>_-* #,##0_р_._-;\-* #,##0_р_._-;_-* "-"??_р_._-;_-@_-</c:formatCode>
                <c:ptCount val="3"/>
                <c:pt idx="0">
                  <c:v>6.6610356068261085</c:v>
                </c:pt>
                <c:pt idx="1">
                  <c:v>11.633584114401332</c:v>
                </c:pt>
                <c:pt idx="2">
                  <c:v>19.225403533690816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268E-40B3-B465-51C7C282229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9"/>
        <c:overlap val="100"/>
        <c:axId val="189877952"/>
        <c:axId val="189878512"/>
      </c:barChart>
      <c:catAx>
        <c:axId val="18987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878512"/>
        <c:crosses val="autoZero"/>
        <c:auto val="1"/>
        <c:lblAlgn val="ctr"/>
        <c:lblOffset val="50"/>
        <c:noMultiLvlLbl val="0"/>
      </c:catAx>
      <c:valAx>
        <c:axId val="189878512"/>
        <c:scaling>
          <c:orientation val="minMax"/>
          <c:max val="100"/>
        </c:scaling>
        <c:delete val="1"/>
        <c:axPos val="l"/>
        <c:numFmt formatCode="_-* #,##0_р_._-;\-* #,##0_р_._-;_-* &quot;-&quot;??_р_._-;_-@_-" sourceLinked="1"/>
        <c:majorTickMark val="out"/>
        <c:minorTickMark val="none"/>
        <c:tickLblPos val="nextTo"/>
        <c:crossAx val="189877952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50784708276181E-2"/>
          <c:y val="0.95490823875345798"/>
          <c:w val="0.82521580847518816"/>
          <c:h val="3.52550262273351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720419667563599E-2"/>
          <c:y val="1.7146876725657623E-2"/>
          <c:w val="0.93196028431385236"/>
          <c:h val="0.84040375719122462"/>
        </c:manualLayout>
      </c:layout>
      <c:areaChart>
        <c:grouping val="stacked"/>
        <c:varyColors val="0"/>
        <c:ser>
          <c:idx val="0"/>
          <c:order val="0"/>
          <c:tx>
            <c:v>1</c:v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cat>
            <c:numRef>
              <c:f>Лист2!$B$4:$B$123</c:f>
              <c:numCache>
                <c:formatCode>m/d/yyyy</c:formatCode>
                <c:ptCount val="120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</c:numCache>
            </c:numRef>
          </c:cat>
          <c:val>
            <c:numRef>
              <c:f>Лист2!$D$4:$D$123</c:f>
              <c:numCache>
                <c:formatCode>#,##0.0</c:formatCode>
                <c:ptCount val="120"/>
                <c:pt idx="0">
                  <c:v>4530568063153.3398</c:v>
                </c:pt>
                <c:pt idx="1">
                  <c:v>4530568063153.3398</c:v>
                </c:pt>
                <c:pt idx="2">
                  <c:v>4530568063153.3398</c:v>
                </c:pt>
                <c:pt idx="3">
                  <c:v>4530568063153.3398</c:v>
                </c:pt>
                <c:pt idx="4">
                  <c:v>4530568063153.3398</c:v>
                </c:pt>
                <c:pt idx="5">
                  <c:v>4530568063153.3398</c:v>
                </c:pt>
                <c:pt idx="6">
                  <c:v>4530568063153.3398</c:v>
                </c:pt>
                <c:pt idx="7">
                  <c:v>4530568063153.3398</c:v>
                </c:pt>
                <c:pt idx="8">
                  <c:v>4530568063153.3398</c:v>
                </c:pt>
                <c:pt idx="9">
                  <c:v>4598011008639.7813</c:v>
                </c:pt>
                <c:pt idx="10">
                  <c:v>4479815359554.2305</c:v>
                </c:pt>
                <c:pt idx="11">
                  <c:v>4117947213911.9102</c:v>
                </c:pt>
                <c:pt idx="12">
                  <c:v>4129295925268.77</c:v>
                </c:pt>
                <c:pt idx="13">
                  <c:v>4046392112342.5605</c:v>
                </c:pt>
                <c:pt idx="14">
                  <c:v>4039547933404.8193</c:v>
                </c:pt>
                <c:pt idx="15">
                  <c:v>4038445714620.708</c:v>
                </c:pt>
                <c:pt idx="16">
                  <c:v>4038445714620.708</c:v>
                </c:pt>
                <c:pt idx="17">
                  <c:v>4014363410545.2393</c:v>
                </c:pt>
                <c:pt idx="18">
                  <c:v>3778264396198.7798</c:v>
                </c:pt>
                <c:pt idx="19">
                  <c:v>3639625154010.5</c:v>
                </c:pt>
                <c:pt idx="20">
                  <c:v>3554965931615.77</c:v>
                </c:pt>
                <c:pt idx="21">
                  <c:v>3538204879073.5801</c:v>
                </c:pt>
                <c:pt idx="22">
                  <c:v>3543915471742.8999</c:v>
                </c:pt>
                <c:pt idx="23">
                  <c:v>3543915471742.8999</c:v>
                </c:pt>
                <c:pt idx="24">
                  <c:v>3693485002507.6504</c:v>
                </c:pt>
                <c:pt idx="25">
                  <c:v>4458511095295.1309</c:v>
                </c:pt>
                <c:pt idx="26">
                  <c:v>4397292580789.6099</c:v>
                </c:pt>
                <c:pt idx="27">
                  <c:v>4240902286739.4004</c:v>
                </c:pt>
                <c:pt idx="28">
                  <c:v>4693155944945.7197</c:v>
                </c:pt>
                <c:pt idx="29">
                  <c:v>4693562956625.6094</c:v>
                </c:pt>
                <c:pt idx="30">
                  <c:v>4693562956625.6094</c:v>
                </c:pt>
                <c:pt idx="31">
                  <c:v>4552615586622.8496</c:v>
                </c:pt>
                <c:pt idx="32">
                  <c:v>4685342943663.9805</c:v>
                </c:pt>
                <c:pt idx="33">
                  <c:v>4525412287786.5596</c:v>
                </c:pt>
                <c:pt idx="34">
                  <c:v>4376503880050.54</c:v>
                </c:pt>
                <c:pt idx="35">
                  <c:v>4221460092539.2998</c:v>
                </c:pt>
                <c:pt idx="36">
                  <c:v>4218750396716.5596</c:v>
                </c:pt>
                <c:pt idx="37">
                  <c:v>4218750396716.5596</c:v>
                </c:pt>
                <c:pt idx="38">
                  <c:v>4176062607224.4102</c:v>
                </c:pt>
                <c:pt idx="39">
                  <c:v>4023759696372.6094</c:v>
                </c:pt>
                <c:pt idx="40">
                  <c:v>3941280477902.02</c:v>
                </c:pt>
                <c:pt idx="41">
                  <c:v>4124655035060.7803</c:v>
                </c:pt>
                <c:pt idx="42">
                  <c:v>4067186021612.7603</c:v>
                </c:pt>
                <c:pt idx="43">
                  <c:v>4067681010955.3613</c:v>
                </c:pt>
                <c:pt idx="44">
                  <c:v>4067681010955.3613</c:v>
                </c:pt>
                <c:pt idx="45">
                  <c:v>4097606574393.7402</c:v>
                </c:pt>
                <c:pt idx="46">
                  <c:v>4195923889453.5703</c:v>
                </c:pt>
                <c:pt idx="47">
                  <c:v>4167866904284.7803</c:v>
                </c:pt>
                <c:pt idx="48">
                  <c:v>4130070902751.5303</c:v>
                </c:pt>
                <c:pt idx="49">
                  <c:v>4021434638151.6401</c:v>
                </c:pt>
                <c:pt idx="50">
                  <c:v>3892785531865.4102</c:v>
                </c:pt>
                <c:pt idx="51">
                  <c:v>3893039981466.605</c:v>
                </c:pt>
                <c:pt idx="52">
                  <c:v>3893039981466.605</c:v>
                </c:pt>
                <c:pt idx="53">
                  <c:v>3893039981466.6055</c:v>
                </c:pt>
                <c:pt idx="54">
                  <c:v>3823603619274.0601</c:v>
                </c:pt>
                <c:pt idx="55">
                  <c:v>3935843922317.3203</c:v>
                </c:pt>
                <c:pt idx="56">
                  <c:v>4635296594421.9492</c:v>
                </c:pt>
                <c:pt idx="57">
                  <c:v>4638306250221.459</c:v>
                </c:pt>
                <c:pt idx="58">
                  <c:v>4638316981540.6992</c:v>
                </c:pt>
                <c:pt idx="59">
                  <c:v>4516000537740.7998</c:v>
                </c:pt>
                <c:pt idx="60">
                  <c:v>4619087322397.0996</c:v>
                </c:pt>
                <c:pt idx="61">
                  <c:v>4592691760515.7695</c:v>
                </c:pt>
                <c:pt idx="62">
                  <c:v>4446007888962.9512</c:v>
                </c:pt>
                <c:pt idx="63">
                  <c:v>4279666226833.3193</c:v>
                </c:pt>
                <c:pt idx="64">
                  <c:v>4281032534985.2529</c:v>
                </c:pt>
                <c:pt idx="65">
                  <c:v>4281032534985.2529</c:v>
                </c:pt>
                <c:pt idx="66">
                  <c:v>4281033564160.5928</c:v>
                </c:pt>
                <c:pt idx="67">
                  <c:v>4277500724225.2603</c:v>
                </c:pt>
                <c:pt idx="68">
                  <c:v>4196586001269.4497</c:v>
                </c:pt>
                <c:pt idx="69">
                  <c:v>4260304743014.7598</c:v>
                </c:pt>
                <c:pt idx="70">
                  <c:v>4186225125595.9399</c:v>
                </c:pt>
                <c:pt idx="71">
                  <c:v>4186282950841.2417</c:v>
                </c:pt>
                <c:pt idx="72">
                  <c:v>4186282950841.2417</c:v>
                </c:pt>
                <c:pt idx="73">
                  <c:v>4273744119385.0498</c:v>
                </c:pt>
                <c:pt idx="74">
                  <c:v>4423882688341.0898</c:v>
                </c:pt>
                <c:pt idx="75">
                  <c:v>4456244280243.6699</c:v>
                </c:pt>
                <c:pt idx="76">
                  <c:v>4508516123114.6797</c:v>
                </c:pt>
                <c:pt idx="77">
                  <c:v>4438539766603.0098</c:v>
                </c:pt>
                <c:pt idx="78">
                  <c:v>4440599026009.9668</c:v>
                </c:pt>
                <c:pt idx="79">
                  <c:v>4440599026009.9668</c:v>
                </c:pt>
                <c:pt idx="80">
                  <c:v>4387678330244.2305</c:v>
                </c:pt>
                <c:pt idx="81">
                  <c:v>4366320801522.7603</c:v>
                </c:pt>
                <c:pt idx="82">
                  <c:v>4460060389820.8301</c:v>
                </c:pt>
                <c:pt idx="83">
                  <c:v>4568061327296.208</c:v>
                </c:pt>
                <c:pt idx="84">
                  <c:v>5391794056008.1934</c:v>
                </c:pt>
                <c:pt idx="85">
                  <c:v>5390113086436.3555</c:v>
                </c:pt>
                <c:pt idx="86">
                  <c:v>5390113086436.3555</c:v>
                </c:pt>
                <c:pt idx="87">
                  <c:v>5353140703854.6699</c:v>
                </c:pt>
                <c:pt idx="88">
                  <c:v>5285401467125.4707</c:v>
                </c:pt>
                <c:pt idx="89">
                  <c:v>5513751382730.3301</c:v>
                </c:pt>
                <c:pt idx="90">
                  <c:v>5312975384727.96</c:v>
                </c:pt>
                <c:pt idx="91">
                  <c:v>5050024451782.9697</c:v>
                </c:pt>
                <c:pt idx="92">
                  <c:v>5051232557420.2549</c:v>
                </c:pt>
                <c:pt idx="93">
                  <c:v>5051232557420.2549</c:v>
                </c:pt>
                <c:pt idx="94">
                  <c:v>5176583296660.8701</c:v>
                </c:pt>
                <c:pt idx="95">
                  <c:v>5110733949497.8896</c:v>
                </c:pt>
                <c:pt idx="96">
                  <c:v>5082723378927.0703</c:v>
                </c:pt>
                <c:pt idx="97">
                  <c:v>4974794300770.8809</c:v>
                </c:pt>
                <c:pt idx="98">
                  <c:v>4856774867863.75</c:v>
                </c:pt>
                <c:pt idx="99">
                  <c:v>4857049158440.8398</c:v>
                </c:pt>
                <c:pt idx="100">
                  <c:v>4857049158440.8398</c:v>
                </c:pt>
                <c:pt idx="101">
                  <c:v>4827676806619.5605</c:v>
                </c:pt>
                <c:pt idx="102">
                  <c:v>4667439559862.1309</c:v>
                </c:pt>
                <c:pt idx="103">
                  <c:v>4996419006184.2002</c:v>
                </c:pt>
                <c:pt idx="104">
                  <c:v>5007678394546.79</c:v>
                </c:pt>
                <c:pt idx="105">
                  <c:v>5119633297191.8203</c:v>
                </c:pt>
                <c:pt idx="106">
                  <c:v>5115822502190.4082</c:v>
                </c:pt>
                <c:pt idx="107">
                  <c:v>5115822502190.4082</c:v>
                </c:pt>
                <c:pt idx="108">
                  <c:v>5094464800943.3105</c:v>
                </c:pt>
                <c:pt idx="109">
                  <c:v>4963861688587.6201</c:v>
                </c:pt>
                <c:pt idx="110">
                  <c:v>4964488435887.25</c:v>
                </c:pt>
                <c:pt idx="111">
                  <c:v>5325388474841.4707</c:v>
                </c:pt>
                <c:pt idx="112">
                  <c:v>5310733073739.9199</c:v>
                </c:pt>
                <c:pt idx="113">
                  <c:v>5307343552975.3496</c:v>
                </c:pt>
                <c:pt idx="114">
                  <c:v>5307343552975.3496</c:v>
                </c:pt>
                <c:pt idx="115">
                  <c:v>5430854464891.4502</c:v>
                </c:pt>
                <c:pt idx="116">
                  <c:v>5824013160447.8301</c:v>
                </c:pt>
                <c:pt idx="117">
                  <c:v>5827144174986.5703</c:v>
                </c:pt>
                <c:pt idx="118">
                  <c:v>5947836361215.8008</c:v>
                </c:pt>
                <c:pt idx="119">
                  <c:v>5861974213837.2998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0D-4340-8778-3BD558C7CACB}"/>
            </c:ext>
          </c:extLst>
        </c:ser>
        <c:ser>
          <c:idx val="1"/>
          <c:order val="1"/>
          <c:tx>
            <c:v>2</c:v>
          </c:tx>
          <c:spPr>
            <a:solidFill>
              <a:schemeClr val="accent2">
                <a:lumMod val="20000"/>
                <a:lumOff val="80000"/>
              </a:schemeClr>
            </a:solidFill>
            <a:ln cmpd="sng">
              <a:noFill/>
            </a:ln>
            <a:effectLst>
              <a:outerShdw blurRad="40005" dist="20320" dir="5400000" algn="ctr" rotWithShape="0">
                <a:srgbClr val="000000">
                  <a:alpha val="38000"/>
                </a:srgbClr>
              </a:outerShdw>
              <a:softEdge rad="0"/>
            </a:effectLst>
          </c:spPr>
          <c:cat>
            <c:numRef>
              <c:f>Лист2!$B$4:$B$123</c:f>
              <c:numCache>
                <c:formatCode>m/d/yyyy</c:formatCode>
                <c:ptCount val="120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</c:numCache>
            </c:numRef>
          </c:cat>
          <c:val>
            <c:numRef>
              <c:f>Лист2!$J$4:$J$123</c:f>
              <c:numCache>
                <c:formatCode>#,##0.0</c:formatCode>
                <c:ptCount val="1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245000</c:v>
                </c:pt>
                <c:pt idx="5">
                  <c:v>265863.5498046875</c:v>
                </c:pt>
                <c:pt idx="6">
                  <c:v>265863.5498046875</c:v>
                </c:pt>
                <c:pt idx="7">
                  <c:v>2728594340284.3799</c:v>
                </c:pt>
                <c:pt idx="8">
                  <c:v>2728594340284.3799</c:v>
                </c:pt>
                <c:pt idx="9">
                  <c:v>2728594340284.3789</c:v>
                </c:pt>
                <c:pt idx="10">
                  <c:v>2979959909990.8623</c:v>
                </c:pt>
                <c:pt idx="11">
                  <c:v>3286787375171.9238</c:v>
                </c:pt>
                <c:pt idx="12">
                  <c:v>3426884228236.0513</c:v>
                </c:pt>
                <c:pt idx="13">
                  <c:v>3675258519873.959</c:v>
                </c:pt>
                <c:pt idx="14">
                  <c:v>3797999343905.5518</c:v>
                </c:pt>
                <c:pt idx="15">
                  <c:v>3797985234247.8613</c:v>
                </c:pt>
                <c:pt idx="16">
                  <c:v>3797985234247.8613</c:v>
                </c:pt>
                <c:pt idx="17">
                  <c:v>3972821487838.6582</c:v>
                </c:pt>
                <c:pt idx="18">
                  <c:v>3903059808650.0679</c:v>
                </c:pt>
                <c:pt idx="19">
                  <c:v>4093717848017.0762</c:v>
                </c:pt>
                <c:pt idx="20">
                  <c:v>4011543272652.8579</c:v>
                </c:pt>
                <c:pt idx="21">
                  <c:v>3998311465250.252</c:v>
                </c:pt>
                <c:pt idx="22">
                  <c:v>3998257702117.7065</c:v>
                </c:pt>
                <c:pt idx="23">
                  <c:v>3998257702117.7065</c:v>
                </c:pt>
                <c:pt idx="24">
                  <c:v>4927833667125.5977</c:v>
                </c:pt>
                <c:pt idx="25">
                  <c:v>4771448112609.1875</c:v>
                </c:pt>
                <c:pt idx="26">
                  <c:v>4523531341719.5449</c:v>
                </c:pt>
                <c:pt idx="27">
                  <c:v>4553807116268.3057</c:v>
                </c:pt>
                <c:pt idx="28">
                  <c:v>4312380314615.71</c:v>
                </c:pt>
                <c:pt idx="29">
                  <c:v>4312387127032.8516</c:v>
                </c:pt>
                <c:pt idx="30">
                  <c:v>4312387127032.8516</c:v>
                </c:pt>
                <c:pt idx="31">
                  <c:v>4341846727788.3535</c:v>
                </c:pt>
                <c:pt idx="32">
                  <c:v>4263489742279.127</c:v>
                </c:pt>
                <c:pt idx="33">
                  <c:v>4097946539458.1768</c:v>
                </c:pt>
                <c:pt idx="34">
                  <c:v>3832105348074.0195</c:v>
                </c:pt>
                <c:pt idx="35">
                  <c:v>3404146901929.2041</c:v>
                </c:pt>
                <c:pt idx="36">
                  <c:v>3404088755504.3545</c:v>
                </c:pt>
                <c:pt idx="37">
                  <c:v>3404088755504.3545</c:v>
                </c:pt>
                <c:pt idx="38">
                  <c:v>3210243195812.7412</c:v>
                </c:pt>
                <c:pt idx="39">
                  <c:v>2963004429256.5537</c:v>
                </c:pt>
                <c:pt idx="40">
                  <c:v>2706758765097.5132</c:v>
                </c:pt>
                <c:pt idx="41">
                  <c:v>2655681681736.0527</c:v>
                </c:pt>
                <c:pt idx="42">
                  <c:v>2485864723285.3374</c:v>
                </c:pt>
                <c:pt idx="43">
                  <c:v>2485879536503.4863</c:v>
                </c:pt>
                <c:pt idx="44">
                  <c:v>2485879536503.4863</c:v>
                </c:pt>
                <c:pt idx="45">
                  <c:v>2736805484106.0215</c:v>
                </c:pt>
                <c:pt idx="46">
                  <c:v>2644656602783.2266</c:v>
                </c:pt>
                <c:pt idx="47">
                  <c:v>2721944793585.1768</c:v>
                </c:pt>
                <c:pt idx="48">
                  <c:v>2664206114278.1172</c:v>
                </c:pt>
                <c:pt idx="49">
                  <c:v>2569871743545.6177</c:v>
                </c:pt>
                <c:pt idx="50">
                  <c:v>2321089551584.0586</c:v>
                </c:pt>
                <c:pt idx="51">
                  <c:v>2321093245256.7065</c:v>
                </c:pt>
                <c:pt idx="52">
                  <c:v>2322128263802.936</c:v>
                </c:pt>
                <c:pt idx="53">
                  <c:v>2322128263802.9365</c:v>
                </c:pt>
                <c:pt idx="54">
                  <c:v>2474184317261.1636</c:v>
                </c:pt>
                <c:pt idx="55">
                  <c:v>3362985826315.7607</c:v>
                </c:pt>
                <c:pt idx="56">
                  <c:v>2967837946317.3525</c:v>
                </c:pt>
                <c:pt idx="57">
                  <c:v>2967913716282.877</c:v>
                </c:pt>
                <c:pt idx="58">
                  <c:v>2967913716282.877</c:v>
                </c:pt>
                <c:pt idx="59">
                  <c:v>3283897919945.2754</c:v>
                </c:pt>
                <c:pt idx="60">
                  <c:v>3201729443324.0527</c:v>
                </c:pt>
                <c:pt idx="61">
                  <c:v>3363389109377.5938</c:v>
                </c:pt>
                <c:pt idx="62">
                  <c:v>3162243835002.0703</c:v>
                </c:pt>
                <c:pt idx="63">
                  <c:v>2952843175722.8564</c:v>
                </c:pt>
                <c:pt idx="64">
                  <c:v>2952876431472.0664</c:v>
                </c:pt>
                <c:pt idx="65">
                  <c:v>2952876431472.0664</c:v>
                </c:pt>
                <c:pt idx="66">
                  <c:v>2952876431472.0664</c:v>
                </c:pt>
                <c:pt idx="67">
                  <c:v>2891599541496.9087</c:v>
                </c:pt>
                <c:pt idx="68">
                  <c:v>2986919606953.0688</c:v>
                </c:pt>
                <c:pt idx="69">
                  <c:v>2933731219811.2725</c:v>
                </c:pt>
                <c:pt idx="70">
                  <c:v>2774095747378.0991</c:v>
                </c:pt>
                <c:pt idx="71">
                  <c:v>2774096650676.8999</c:v>
                </c:pt>
                <c:pt idx="72">
                  <c:v>2774096650676.8999</c:v>
                </c:pt>
                <c:pt idx="73">
                  <c:v>2981088473193.2959</c:v>
                </c:pt>
                <c:pt idx="74">
                  <c:v>2960868219427.4189</c:v>
                </c:pt>
                <c:pt idx="75">
                  <c:v>3305827584463.5371</c:v>
                </c:pt>
                <c:pt idx="76">
                  <c:v>3226902314751.8232</c:v>
                </c:pt>
                <c:pt idx="77">
                  <c:v>3009293136889.4336</c:v>
                </c:pt>
                <c:pt idx="78">
                  <c:v>3009322600152.0811</c:v>
                </c:pt>
                <c:pt idx="79">
                  <c:v>3009322600152.0811</c:v>
                </c:pt>
                <c:pt idx="80">
                  <c:v>2943953035011.0078</c:v>
                </c:pt>
                <c:pt idx="81">
                  <c:v>2953322846361.5151</c:v>
                </c:pt>
                <c:pt idx="82">
                  <c:v>3017403374471.626</c:v>
                </c:pt>
                <c:pt idx="83">
                  <c:v>3964960907383.2363</c:v>
                </c:pt>
                <c:pt idx="84">
                  <c:v>4065995099993.4141</c:v>
                </c:pt>
                <c:pt idx="85">
                  <c:v>4065965994090.2383</c:v>
                </c:pt>
                <c:pt idx="86">
                  <c:v>4065965994090.2383</c:v>
                </c:pt>
                <c:pt idx="87">
                  <c:v>4452185740378.5098</c:v>
                </c:pt>
                <c:pt idx="88">
                  <c:v>4318002268631.0684</c:v>
                </c:pt>
                <c:pt idx="89">
                  <c:v>4290035615374.959</c:v>
                </c:pt>
                <c:pt idx="90">
                  <c:v>4288998450092.335</c:v>
                </c:pt>
                <c:pt idx="91">
                  <c:v>3879635764958.5674</c:v>
                </c:pt>
                <c:pt idx="92">
                  <c:v>3879670826207.9678</c:v>
                </c:pt>
                <c:pt idx="93">
                  <c:v>3879670826207.9678</c:v>
                </c:pt>
                <c:pt idx="94">
                  <c:v>3759405533876.4014</c:v>
                </c:pt>
                <c:pt idx="95">
                  <c:v>3627620714593.8887</c:v>
                </c:pt>
                <c:pt idx="96">
                  <c:v>3608318176685.0303</c:v>
                </c:pt>
                <c:pt idx="97">
                  <c:v>3498238505767.582</c:v>
                </c:pt>
                <c:pt idx="98">
                  <c:v>3285475739210.9541</c:v>
                </c:pt>
                <c:pt idx="99">
                  <c:v>3285481551131.2178</c:v>
                </c:pt>
                <c:pt idx="100">
                  <c:v>3285481551131.2178</c:v>
                </c:pt>
                <c:pt idx="101">
                  <c:v>3293980995675.8545</c:v>
                </c:pt>
                <c:pt idx="102">
                  <c:v>3115699430494.2461</c:v>
                </c:pt>
                <c:pt idx="103">
                  <c:v>3432934013071.5342</c:v>
                </c:pt>
                <c:pt idx="104">
                  <c:v>3509496272620.1553</c:v>
                </c:pt>
                <c:pt idx="105">
                  <c:v>3425038725083.5781</c:v>
                </c:pt>
                <c:pt idx="106">
                  <c:v>3424943966613.1592</c:v>
                </c:pt>
                <c:pt idx="107">
                  <c:v>3424943966613.1592</c:v>
                </c:pt>
                <c:pt idx="108">
                  <c:v>3497377424200.9395</c:v>
                </c:pt>
                <c:pt idx="109">
                  <c:v>3381765304598.9541</c:v>
                </c:pt>
                <c:pt idx="110">
                  <c:v>3228793409186.4082</c:v>
                </c:pt>
                <c:pt idx="111">
                  <c:v>3254288478762.8496</c:v>
                </c:pt>
                <c:pt idx="112">
                  <c:v>3362926152161.4395</c:v>
                </c:pt>
                <c:pt idx="113">
                  <c:v>3362840480778.5127</c:v>
                </c:pt>
                <c:pt idx="114">
                  <c:v>3362840480778.5127</c:v>
                </c:pt>
                <c:pt idx="115">
                  <c:v>4404174561845.8936</c:v>
                </c:pt>
                <c:pt idx="116">
                  <c:v>4394983197322.998</c:v>
                </c:pt>
                <c:pt idx="117">
                  <c:v>4419770540477.1914</c:v>
                </c:pt>
                <c:pt idx="118">
                  <c:v>4080316837185</c:v>
                </c:pt>
                <c:pt idx="119">
                  <c:v>3954960747368.0674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0D-4340-8778-3BD558C7C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882432"/>
        <c:axId val="189882992"/>
      </c:areaChart>
      <c:lineChart>
        <c:grouping val="standard"/>
        <c:varyColors val="0"/>
        <c:ser>
          <c:idx val="2"/>
          <c:order val="2"/>
          <c:tx>
            <c:strRef>
              <c:f>Лист2!$D$1</c:f>
              <c:strCache>
                <c:ptCount val="1"/>
                <c:pt idx="0">
                  <c:v>всего средств федерального бюджета (с учетом временно привлеченных)</c:v>
                </c:pt>
              </c:strCache>
            </c:strRef>
          </c:tx>
          <c:spPr>
            <a:ln w="158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E40D-4340-8778-3BD558C7CACB}"/>
              </c:ext>
            </c:extLst>
          </c:dPt>
          <c:dLbls>
            <c:dLbl>
              <c:idx val="6"/>
              <c:layout>
                <c:manualLayout>
                  <c:x val="-2.7853265488334508E-3"/>
                  <c:y val="5.7156255752191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0D-4340-8778-3BD558C7CACB}"/>
                </c:ext>
              </c:extLst>
            </c:dLbl>
            <c:dLbl>
              <c:idx val="119"/>
              <c:layout>
                <c:manualLayout>
                  <c:x val="-2.9245928762751366E-2"/>
                  <c:y val="-8.2876589489952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0D-4340-8778-3BD558C7CA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Лист2!$D$4:$D$123</c:f>
              <c:numCache>
                <c:formatCode>#,##0.0</c:formatCode>
                <c:ptCount val="120"/>
                <c:pt idx="0">
                  <c:v>4530568063153.3398</c:v>
                </c:pt>
                <c:pt idx="1">
                  <c:v>4530568063153.3398</c:v>
                </c:pt>
                <c:pt idx="2">
                  <c:v>4530568063153.3398</c:v>
                </c:pt>
                <c:pt idx="3">
                  <c:v>4530568063153.3398</c:v>
                </c:pt>
                <c:pt idx="4">
                  <c:v>4530568063153.3398</c:v>
                </c:pt>
                <c:pt idx="5">
                  <c:v>4530568063153.3398</c:v>
                </c:pt>
                <c:pt idx="6">
                  <c:v>4530568063153.3398</c:v>
                </c:pt>
                <c:pt idx="7">
                  <c:v>4530568063153.3398</c:v>
                </c:pt>
                <c:pt idx="8">
                  <c:v>4530568063153.3398</c:v>
                </c:pt>
                <c:pt idx="9">
                  <c:v>4598011008639.7813</c:v>
                </c:pt>
                <c:pt idx="10">
                  <c:v>4479815359554.2305</c:v>
                </c:pt>
                <c:pt idx="11">
                  <c:v>4117947213911.9102</c:v>
                </c:pt>
                <c:pt idx="12">
                  <c:v>4129295925268.77</c:v>
                </c:pt>
                <c:pt idx="13">
                  <c:v>4046392112342.5605</c:v>
                </c:pt>
                <c:pt idx="14">
                  <c:v>4039547933404.8193</c:v>
                </c:pt>
                <c:pt idx="15">
                  <c:v>4038445714620.708</c:v>
                </c:pt>
                <c:pt idx="16">
                  <c:v>4038445714620.708</c:v>
                </c:pt>
                <c:pt idx="17">
                  <c:v>4014363410545.2393</c:v>
                </c:pt>
                <c:pt idx="18">
                  <c:v>3778264396198.7798</c:v>
                </c:pt>
                <c:pt idx="19">
                  <c:v>3639625154010.5</c:v>
                </c:pt>
                <c:pt idx="20">
                  <c:v>3554965931615.77</c:v>
                </c:pt>
                <c:pt idx="21">
                  <c:v>3538204879073.5801</c:v>
                </c:pt>
                <c:pt idx="22">
                  <c:v>3543915471742.8999</c:v>
                </c:pt>
                <c:pt idx="23">
                  <c:v>3543915471742.8999</c:v>
                </c:pt>
                <c:pt idx="24">
                  <c:v>3693485002507.6504</c:v>
                </c:pt>
                <c:pt idx="25">
                  <c:v>4458511095295.1309</c:v>
                </c:pt>
                <c:pt idx="26">
                  <c:v>4397292580789.6099</c:v>
                </c:pt>
                <c:pt idx="27">
                  <c:v>4240902286739.4004</c:v>
                </c:pt>
                <c:pt idx="28">
                  <c:v>4693155944945.7197</c:v>
                </c:pt>
                <c:pt idx="29">
                  <c:v>4693562956625.6094</c:v>
                </c:pt>
                <c:pt idx="30">
                  <c:v>4693562956625.6094</c:v>
                </c:pt>
                <c:pt idx="31">
                  <c:v>4552615586622.8496</c:v>
                </c:pt>
                <c:pt idx="32">
                  <c:v>4685342943663.9805</c:v>
                </c:pt>
                <c:pt idx="33">
                  <c:v>4525412287786.5596</c:v>
                </c:pt>
                <c:pt idx="34">
                  <c:v>4376503880050.54</c:v>
                </c:pt>
                <c:pt idx="35">
                  <c:v>4221460092539.2998</c:v>
                </c:pt>
                <c:pt idx="36">
                  <c:v>4218750396716.5596</c:v>
                </c:pt>
                <c:pt idx="37">
                  <c:v>4218750396716.5596</c:v>
                </c:pt>
                <c:pt idx="38">
                  <c:v>4176062607224.4102</c:v>
                </c:pt>
                <c:pt idx="39">
                  <c:v>4023759696372.6094</c:v>
                </c:pt>
                <c:pt idx="40">
                  <c:v>3941280477902.02</c:v>
                </c:pt>
                <c:pt idx="41">
                  <c:v>4124655035060.7803</c:v>
                </c:pt>
                <c:pt idx="42">
                  <c:v>4067186021612.7603</c:v>
                </c:pt>
                <c:pt idx="43">
                  <c:v>4067681010955.3613</c:v>
                </c:pt>
                <c:pt idx="44">
                  <c:v>4067681010955.3613</c:v>
                </c:pt>
                <c:pt idx="45">
                  <c:v>4097606574393.7402</c:v>
                </c:pt>
                <c:pt idx="46">
                  <c:v>4195923889453.5703</c:v>
                </c:pt>
                <c:pt idx="47">
                  <c:v>4167866904284.7803</c:v>
                </c:pt>
                <c:pt idx="48">
                  <c:v>4130070902751.5303</c:v>
                </c:pt>
                <c:pt idx="49">
                  <c:v>4021434638151.6401</c:v>
                </c:pt>
                <c:pt idx="50">
                  <c:v>3892785531865.4102</c:v>
                </c:pt>
                <c:pt idx="51">
                  <c:v>3893039981466.605</c:v>
                </c:pt>
                <c:pt idx="52">
                  <c:v>3893039981466.605</c:v>
                </c:pt>
                <c:pt idx="53">
                  <c:v>3893039981466.6055</c:v>
                </c:pt>
                <c:pt idx="54">
                  <c:v>3823603619274.0601</c:v>
                </c:pt>
                <c:pt idx="55">
                  <c:v>3935843922317.3203</c:v>
                </c:pt>
                <c:pt idx="56">
                  <c:v>4635296594421.9492</c:v>
                </c:pt>
                <c:pt idx="57">
                  <c:v>4638306250221.459</c:v>
                </c:pt>
                <c:pt idx="58">
                  <c:v>4638316981540.6992</c:v>
                </c:pt>
                <c:pt idx="59">
                  <c:v>4516000537740.7998</c:v>
                </c:pt>
                <c:pt idx="60">
                  <c:v>4619087322397.0996</c:v>
                </c:pt>
                <c:pt idx="61">
                  <c:v>4592691760515.7695</c:v>
                </c:pt>
                <c:pt idx="62">
                  <c:v>4446007888962.9512</c:v>
                </c:pt>
                <c:pt idx="63">
                  <c:v>4279666226833.3193</c:v>
                </c:pt>
                <c:pt idx="64">
                  <c:v>4281032534985.2529</c:v>
                </c:pt>
                <c:pt idx="65">
                  <c:v>4281032534985.2529</c:v>
                </c:pt>
                <c:pt idx="66">
                  <c:v>4281033564160.5928</c:v>
                </c:pt>
                <c:pt idx="67">
                  <c:v>4277500724225.2603</c:v>
                </c:pt>
                <c:pt idx="68">
                  <c:v>4196586001269.4497</c:v>
                </c:pt>
                <c:pt idx="69">
                  <c:v>4260304743014.7598</c:v>
                </c:pt>
                <c:pt idx="70">
                  <c:v>4186225125595.9399</c:v>
                </c:pt>
                <c:pt idx="71">
                  <c:v>4186282950841.2417</c:v>
                </c:pt>
                <c:pt idx="72">
                  <c:v>4186282950841.2417</c:v>
                </c:pt>
                <c:pt idx="73">
                  <c:v>4273744119385.0498</c:v>
                </c:pt>
                <c:pt idx="74">
                  <c:v>4423882688341.0898</c:v>
                </c:pt>
                <c:pt idx="75">
                  <c:v>4456244280243.6699</c:v>
                </c:pt>
                <c:pt idx="76">
                  <c:v>4508516123114.6797</c:v>
                </c:pt>
                <c:pt idx="77">
                  <c:v>4438539766603.0098</c:v>
                </c:pt>
                <c:pt idx="78">
                  <c:v>4440599026009.9668</c:v>
                </c:pt>
                <c:pt idx="79">
                  <c:v>4440599026009.9668</c:v>
                </c:pt>
                <c:pt idx="80">
                  <c:v>4387678330244.2305</c:v>
                </c:pt>
                <c:pt idx="81">
                  <c:v>4366320801522.7603</c:v>
                </c:pt>
                <c:pt idx="82">
                  <c:v>4460060389820.8301</c:v>
                </c:pt>
                <c:pt idx="83">
                  <c:v>4568061327296.208</c:v>
                </c:pt>
                <c:pt idx="84">
                  <c:v>5391794056008.1934</c:v>
                </c:pt>
                <c:pt idx="85">
                  <c:v>5390113086436.3555</c:v>
                </c:pt>
                <c:pt idx="86">
                  <c:v>5390113086436.3555</c:v>
                </c:pt>
                <c:pt idx="87">
                  <c:v>5353140703854.6699</c:v>
                </c:pt>
                <c:pt idx="88">
                  <c:v>5285401467125.4707</c:v>
                </c:pt>
                <c:pt idx="89">
                  <c:v>5513751382730.3301</c:v>
                </c:pt>
                <c:pt idx="90">
                  <c:v>5312975384727.96</c:v>
                </c:pt>
                <c:pt idx="91">
                  <c:v>5050024451782.9697</c:v>
                </c:pt>
                <c:pt idx="92">
                  <c:v>5051232557420.2549</c:v>
                </c:pt>
                <c:pt idx="93">
                  <c:v>5051232557420.2549</c:v>
                </c:pt>
                <c:pt idx="94">
                  <c:v>5176583296660.8701</c:v>
                </c:pt>
                <c:pt idx="95">
                  <c:v>5110733949497.8896</c:v>
                </c:pt>
                <c:pt idx="96">
                  <c:v>5082723378927.0703</c:v>
                </c:pt>
                <c:pt idx="97">
                  <c:v>4974794300770.8809</c:v>
                </c:pt>
                <c:pt idx="98">
                  <c:v>4856774867863.75</c:v>
                </c:pt>
                <c:pt idx="99">
                  <c:v>4857049158440.8398</c:v>
                </c:pt>
                <c:pt idx="100">
                  <c:v>4857049158440.8398</c:v>
                </c:pt>
                <c:pt idx="101">
                  <c:v>4827676806619.5605</c:v>
                </c:pt>
                <c:pt idx="102">
                  <c:v>4667439559862.1309</c:v>
                </c:pt>
                <c:pt idx="103">
                  <c:v>4996419006184.2002</c:v>
                </c:pt>
                <c:pt idx="104">
                  <c:v>5007678394546.79</c:v>
                </c:pt>
                <c:pt idx="105">
                  <c:v>5119633297191.8203</c:v>
                </c:pt>
                <c:pt idx="106">
                  <c:v>5115822502190.4082</c:v>
                </c:pt>
                <c:pt idx="107">
                  <c:v>5115822502190.4082</c:v>
                </c:pt>
                <c:pt idx="108">
                  <c:v>5094464800943.3105</c:v>
                </c:pt>
                <c:pt idx="109">
                  <c:v>4963861688587.6201</c:v>
                </c:pt>
                <c:pt idx="110">
                  <c:v>4964488435887.25</c:v>
                </c:pt>
                <c:pt idx="111">
                  <c:v>5325388474841.4707</c:v>
                </c:pt>
                <c:pt idx="112">
                  <c:v>5310733073739.9199</c:v>
                </c:pt>
                <c:pt idx="113">
                  <c:v>5307343552975.3496</c:v>
                </c:pt>
                <c:pt idx="114">
                  <c:v>5307343552975.3496</c:v>
                </c:pt>
                <c:pt idx="115">
                  <c:v>5430854464891.4502</c:v>
                </c:pt>
                <c:pt idx="116">
                  <c:v>5824013160447.8301</c:v>
                </c:pt>
                <c:pt idx="117">
                  <c:v>5827144174986.5703</c:v>
                </c:pt>
                <c:pt idx="118">
                  <c:v>5947836361215.8008</c:v>
                </c:pt>
                <c:pt idx="119">
                  <c:v>5861974213837.2998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40D-4340-8778-3BD558C7CACB}"/>
            </c:ext>
          </c:extLst>
        </c:ser>
        <c:ser>
          <c:idx val="3"/>
          <c:order val="3"/>
          <c:tx>
            <c:strRef>
              <c:f>Лист2!$E$1</c:f>
              <c:strCache>
                <c:ptCount val="1"/>
                <c:pt idx="0">
                  <c:v>всего средств СКП</c:v>
                </c:pt>
              </c:strCache>
            </c:strRef>
          </c:tx>
          <c:spPr>
            <a:ln w="158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1.1141306195333867E-2"/>
                  <c:y val="-8.85921964158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0D-4340-8778-3BD558C7CACB}"/>
                </c:ext>
              </c:extLst>
            </c:dLbl>
            <c:dLbl>
              <c:idx val="119"/>
              <c:layout>
                <c:manualLayout>
                  <c:x val="-2.9245928762751366E-2"/>
                  <c:y val="-9.1450029782016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0D-4340-8778-3BD558C7CA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Лист2!$E$4:$E$123</c:f>
              <c:numCache>
                <c:formatCode>#,##0.0</c:formatCode>
                <c:ptCount val="120"/>
                <c:pt idx="0">
                  <c:v>4530568063153.3398</c:v>
                </c:pt>
                <c:pt idx="1">
                  <c:v>4530568063153.3398</c:v>
                </c:pt>
                <c:pt idx="2">
                  <c:v>4530568063153.3398</c:v>
                </c:pt>
                <c:pt idx="3">
                  <c:v>4530568063153.3398</c:v>
                </c:pt>
                <c:pt idx="4">
                  <c:v>4530568308153.3398</c:v>
                </c:pt>
                <c:pt idx="5">
                  <c:v>4530568329016.8896</c:v>
                </c:pt>
                <c:pt idx="6">
                  <c:v>4530568329016.8896</c:v>
                </c:pt>
                <c:pt idx="7">
                  <c:v>7259162403437.7197</c:v>
                </c:pt>
                <c:pt idx="8">
                  <c:v>7259162403437.7197</c:v>
                </c:pt>
                <c:pt idx="9">
                  <c:v>7326605348924.1602</c:v>
                </c:pt>
                <c:pt idx="10">
                  <c:v>7459775269545.0928</c:v>
                </c:pt>
                <c:pt idx="11">
                  <c:v>7404734589083.834</c:v>
                </c:pt>
                <c:pt idx="12">
                  <c:v>7556180153504.8213</c:v>
                </c:pt>
                <c:pt idx="13">
                  <c:v>7721650632216.5195</c:v>
                </c:pt>
                <c:pt idx="14">
                  <c:v>7837547277310.3711</c:v>
                </c:pt>
                <c:pt idx="15">
                  <c:v>7836430948868.5693</c:v>
                </c:pt>
                <c:pt idx="16">
                  <c:v>7836430948868.5693</c:v>
                </c:pt>
                <c:pt idx="17">
                  <c:v>7987184898383.8975</c:v>
                </c:pt>
                <c:pt idx="18">
                  <c:v>7681324204848.8477</c:v>
                </c:pt>
                <c:pt idx="19">
                  <c:v>7733343002027.5762</c:v>
                </c:pt>
                <c:pt idx="20">
                  <c:v>7566509204268.6279</c:v>
                </c:pt>
                <c:pt idx="21">
                  <c:v>7536516344323.832</c:v>
                </c:pt>
                <c:pt idx="22">
                  <c:v>7542173173860.6064</c:v>
                </c:pt>
                <c:pt idx="23">
                  <c:v>7542173173860.6064</c:v>
                </c:pt>
                <c:pt idx="24">
                  <c:v>8621318669633.248</c:v>
                </c:pt>
                <c:pt idx="25">
                  <c:v>9229959207904.3184</c:v>
                </c:pt>
                <c:pt idx="26">
                  <c:v>8920823922509.1543</c:v>
                </c:pt>
                <c:pt idx="27">
                  <c:v>8794709403007.7061</c:v>
                </c:pt>
                <c:pt idx="28">
                  <c:v>9005536259561.4297</c:v>
                </c:pt>
                <c:pt idx="29">
                  <c:v>9005950083658.4609</c:v>
                </c:pt>
                <c:pt idx="30">
                  <c:v>9005950083658.4609</c:v>
                </c:pt>
                <c:pt idx="31">
                  <c:v>8894462314411.2031</c:v>
                </c:pt>
                <c:pt idx="32">
                  <c:v>8948832685943.1074</c:v>
                </c:pt>
                <c:pt idx="33">
                  <c:v>8623358827244.7363</c:v>
                </c:pt>
                <c:pt idx="34">
                  <c:v>8208609228124.5596</c:v>
                </c:pt>
                <c:pt idx="35">
                  <c:v>7625606994468.5039</c:v>
                </c:pt>
                <c:pt idx="36">
                  <c:v>7622839152220.9141</c:v>
                </c:pt>
                <c:pt idx="37">
                  <c:v>7622839152220.9141</c:v>
                </c:pt>
                <c:pt idx="38">
                  <c:v>7386305803037.1514</c:v>
                </c:pt>
                <c:pt idx="39">
                  <c:v>6986764125629.1631</c:v>
                </c:pt>
                <c:pt idx="40">
                  <c:v>6648039242999.5332</c:v>
                </c:pt>
                <c:pt idx="41">
                  <c:v>6780336716796.833</c:v>
                </c:pt>
                <c:pt idx="42">
                  <c:v>6553050744898.0977</c:v>
                </c:pt>
                <c:pt idx="43">
                  <c:v>6553560547458.8477</c:v>
                </c:pt>
                <c:pt idx="44">
                  <c:v>6553560547458.8477</c:v>
                </c:pt>
                <c:pt idx="45">
                  <c:v>6834412058499.7617</c:v>
                </c:pt>
                <c:pt idx="46">
                  <c:v>6840580492236.7969</c:v>
                </c:pt>
                <c:pt idx="47">
                  <c:v>6889811697869.957</c:v>
                </c:pt>
                <c:pt idx="48">
                  <c:v>6794277017029.6475</c:v>
                </c:pt>
                <c:pt idx="49">
                  <c:v>6591306381697.2578</c:v>
                </c:pt>
                <c:pt idx="50">
                  <c:v>6213875083449.4688</c:v>
                </c:pt>
                <c:pt idx="51">
                  <c:v>6214133226723.3115</c:v>
                </c:pt>
                <c:pt idx="52">
                  <c:v>6215168245269.541</c:v>
                </c:pt>
                <c:pt idx="53">
                  <c:v>6215168245269.542</c:v>
                </c:pt>
                <c:pt idx="54">
                  <c:v>6297787936535.2236</c:v>
                </c:pt>
                <c:pt idx="55">
                  <c:v>7298829748633.0811</c:v>
                </c:pt>
                <c:pt idx="56">
                  <c:v>7603134540739.3018</c:v>
                </c:pt>
                <c:pt idx="57">
                  <c:v>7606219966504.3359</c:v>
                </c:pt>
                <c:pt idx="58">
                  <c:v>7606230697823.5762</c:v>
                </c:pt>
                <c:pt idx="59">
                  <c:v>7799898457686.0752</c:v>
                </c:pt>
                <c:pt idx="60">
                  <c:v>7820816765721.1523</c:v>
                </c:pt>
                <c:pt idx="61">
                  <c:v>7956080869893.3633</c:v>
                </c:pt>
                <c:pt idx="62">
                  <c:v>7608251723965.0215</c:v>
                </c:pt>
                <c:pt idx="63">
                  <c:v>7232509402556.1758</c:v>
                </c:pt>
                <c:pt idx="64">
                  <c:v>7233908966457.3193</c:v>
                </c:pt>
                <c:pt idx="65">
                  <c:v>7233908966457.3193</c:v>
                </c:pt>
                <c:pt idx="66">
                  <c:v>7233909995632.6592</c:v>
                </c:pt>
                <c:pt idx="67">
                  <c:v>7169100265722.1689</c:v>
                </c:pt>
                <c:pt idx="68">
                  <c:v>7183505608222.5186</c:v>
                </c:pt>
                <c:pt idx="69">
                  <c:v>7194035962826.0322</c:v>
                </c:pt>
                <c:pt idx="70">
                  <c:v>6960320872974.0391</c:v>
                </c:pt>
                <c:pt idx="71">
                  <c:v>6960379601518.1416</c:v>
                </c:pt>
                <c:pt idx="72">
                  <c:v>6960379601518.1416</c:v>
                </c:pt>
                <c:pt idx="73">
                  <c:v>7254832592578.3457</c:v>
                </c:pt>
                <c:pt idx="74">
                  <c:v>7384750907768.5088</c:v>
                </c:pt>
                <c:pt idx="75">
                  <c:v>7762071864707.207</c:v>
                </c:pt>
                <c:pt idx="76">
                  <c:v>7735418437866.5029</c:v>
                </c:pt>
                <c:pt idx="77">
                  <c:v>7447832903492.4434</c:v>
                </c:pt>
                <c:pt idx="78">
                  <c:v>7449921626162.0479</c:v>
                </c:pt>
                <c:pt idx="79">
                  <c:v>7449921626162.0479</c:v>
                </c:pt>
                <c:pt idx="80">
                  <c:v>7331631365255.2383</c:v>
                </c:pt>
                <c:pt idx="81">
                  <c:v>7319643647884.2754</c:v>
                </c:pt>
                <c:pt idx="82">
                  <c:v>7477463764292.4561</c:v>
                </c:pt>
                <c:pt idx="83">
                  <c:v>8533022234679.4443</c:v>
                </c:pt>
                <c:pt idx="84">
                  <c:v>9457789156001.6074</c:v>
                </c:pt>
                <c:pt idx="85">
                  <c:v>9456079080526.5938</c:v>
                </c:pt>
                <c:pt idx="86">
                  <c:v>9456079080526.5938</c:v>
                </c:pt>
                <c:pt idx="87">
                  <c:v>9805326444233.1797</c:v>
                </c:pt>
                <c:pt idx="88">
                  <c:v>9603403735756.5391</c:v>
                </c:pt>
                <c:pt idx="89">
                  <c:v>9803786998105.2891</c:v>
                </c:pt>
                <c:pt idx="90">
                  <c:v>9601973834820.2949</c:v>
                </c:pt>
                <c:pt idx="91">
                  <c:v>8929660216741.5371</c:v>
                </c:pt>
                <c:pt idx="92">
                  <c:v>8930903383628.2227</c:v>
                </c:pt>
                <c:pt idx="93">
                  <c:v>8930903383628.2227</c:v>
                </c:pt>
                <c:pt idx="94">
                  <c:v>8935988830537.2715</c:v>
                </c:pt>
                <c:pt idx="95">
                  <c:v>8738354664091.7783</c:v>
                </c:pt>
                <c:pt idx="96">
                  <c:v>8691041555612.1006</c:v>
                </c:pt>
                <c:pt idx="97">
                  <c:v>8473032806538.4629</c:v>
                </c:pt>
                <c:pt idx="98">
                  <c:v>8142250607074.7041</c:v>
                </c:pt>
                <c:pt idx="99">
                  <c:v>8142530709572.0576</c:v>
                </c:pt>
                <c:pt idx="100">
                  <c:v>8142530709572.0576</c:v>
                </c:pt>
                <c:pt idx="101">
                  <c:v>8121657802295.415</c:v>
                </c:pt>
                <c:pt idx="102">
                  <c:v>7783138990356.377</c:v>
                </c:pt>
                <c:pt idx="103">
                  <c:v>8429353019255.7344</c:v>
                </c:pt>
                <c:pt idx="104">
                  <c:v>8517174667166.9453</c:v>
                </c:pt>
                <c:pt idx="105">
                  <c:v>8544672022275.3984</c:v>
                </c:pt>
                <c:pt idx="106">
                  <c:v>8540766468803.5674</c:v>
                </c:pt>
                <c:pt idx="107">
                  <c:v>8540766468803.5674</c:v>
                </c:pt>
                <c:pt idx="108">
                  <c:v>8591842225144.25</c:v>
                </c:pt>
                <c:pt idx="109">
                  <c:v>8345626993186.5742</c:v>
                </c:pt>
                <c:pt idx="110">
                  <c:v>8193281845073.6582</c:v>
                </c:pt>
                <c:pt idx="111">
                  <c:v>8579676953604.3203</c:v>
                </c:pt>
                <c:pt idx="112">
                  <c:v>8673659225901.3594</c:v>
                </c:pt>
                <c:pt idx="113">
                  <c:v>8670184033753.8623</c:v>
                </c:pt>
                <c:pt idx="114">
                  <c:v>8670184033753.8623</c:v>
                </c:pt>
                <c:pt idx="115">
                  <c:v>9835029026737.3438</c:v>
                </c:pt>
                <c:pt idx="116">
                  <c:v>10218996357770.828</c:v>
                </c:pt>
                <c:pt idx="117">
                  <c:v>10246914715463.762</c:v>
                </c:pt>
                <c:pt idx="118">
                  <c:v>10028153198400.801</c:v>
                </c:pt>
                <c:pt idx="119">
                  <c:v>9816934961205.3672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40D-4340-8778-3BD558C7C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882432"/>
        <c:axId val="189882992"/>
      </c:lineChart>
      <c:dateAx>
        <c:axId val="189882432"/>
        <c:scaling>
          <c:orientation val="minMax"/>
        </c:scaling>
        <c:delete val="1"/>
        <c:axPos val="b"/>
        <c:numFmt formatCode="m/d/yyyy" sourceLinked="1"/>
        <c:majorTickMark val="none"/>
        <c:minorTickMark val="none"/>
        <c:tickLblPos val="nextTo"/>
        <c:crossAx val="189882992"/>
        <c:crossesAt val="0"/>
        <c:auto val="1"/>
        <c:lblOffset val="100"/>
        <c:baseTimeUnit val="days"/>
      </c:dateAx>
      <c:valAx>
        <c:axId val="189882992"/>
        <c:scaling>
          <c:orientation val="minMax"/>
          <c:max val="11000000000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>
            <a:solidFill>
              <a:srgbClr val="86868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882432"/>
        <c:crosses val="autoZero"/>
        <c:crossBetween val="between"/>
        <c:majorUnit val="1000000000000"/>
        <c:dispUnits>
          <c:builtInUnit val="billions"/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719925634295706E-2"/>
          <c:y val="6.5114790380932111E-2"/>
          <c:w val="0.93127635608048998"/>
          <c:h val="0.7662231969135509"/>
        </c:manualLayout>
      </c:layout>
      <c:lineChart>
        <c:grouping val="standard"/>
        <c:varyColors val="0"/>
        <c:ser>
          <c:idx val="0"/>
          <c:order val="0"/>
          <c:tx>
            <c:strRef>
              <c:f>'ЕКС+ВСЕГО в РАЗМ'!$C$1</c:f>
              <c:strCache>
                <c:ptCount val="1"/>
                <c:pt idx="0">
                  <c:v>ЕКС</c:v>
                </c:pt>
              </c:strCache>
            </c:strRef>
          </c:tx>
          <c:spPr>
            <a:ln w="127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61F5-450E-A338-DE77473F38A4}"/>
              </c:ext>
            </c:extLst>
          </c:dPt>
          <c:dLbls>
            <c:dLbl>
              <c:idx val="0"/>
              <c:layout>
                <c:manualLayout>
                  <c:x val="2.7777777777777779E-3"/>
                  <c:y val="9.1449988625007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F5-450E-A338-DE77473F38A4}"/>
                </c:ext>
              </c:extLst>
            </c:dLbl>
            <c:dLbl>
              <c:idx val="110"/>
              <c:layout>
                <c:manualLayout>
                  <c:x val="-2.3611111111111315E-2"/>
                  <c:y val="8.0018740046881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F5-450E-A338-DE77473F3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'ЕКС+ВСЕГО в РАЗМ'!$B$13:$B$123</c:f>
              <c:strCache>
                <c:ptCount val="111"/>
                <c:pt idx="0">
                  <c:v>на 11.01.2021</c:v>
                </c:pt>
                <c:pt idx="22">
                  <c:v>01.02.2021</c:v>
                </c:pt>
                <c:pt idx="50">
                  <c:v>01.03.2021</c:v>
                </c:pt>
                <c:pt idx="81">
                  <c:v>01.04.2021</c:v>
                </c:pt>
                <c:pt idx="110">
                  <c:v>на 01.05.2021</c:v>
                </c:pt>
              </c:strCache>
            </c:strRef>
          </c:cat>
          <c:val>
            <c:numRef>
              <c:f>'ЕКС+ВСЕГО в РАЗМ'!$C$13:$C$123</c:f>
              <c:numCache>
                <c:formatCode>#,##0.0</c:formatCode>
                <c:ptCount val="111"/>
                <c:pt idx="0">
                  <c:v>2728594340284.3794</c:v>
                </c:pt>
                <c:pt idx="1">
                  <c:v>2979959909990.8623</c:v>
                </c:pt>
                <c:pt idx="2">
                  <c:v>3286787375171.9238</c:v>
                </c:pt>
                <c:pt idx="3">
                  <c:v>3366884228236.0513</c:v>
                </c:pt>
                <c:pt idx="4">
                  <c:v>3555258519873.9595</c:v>
                </c:pt>
                <c:pt idx="5">
                  <c:v>3217999343905.5522</c:v>
                </c:pt>
                <c:pt idx="6">
                  <c:v>3217985234247.8613</c:v>
                </c:pt>
                <c:pt idx="7">
                  <c:v>3217985234247.8613</c:v>
                </c:pt>
                <c:pt idx="8">
                  <c:v>3332821487838.6582</c:v>
                </c:pt>
                <c:pt idx="9">
                  <c:v>3203059808650.0684</c:v>
                </c:pt>
                <c:pt idx="10">
                  <c:v>3348717848017.0762</c:v>
                </c:pt>
                <c:pt idx="11">
                  <c:v>3221543272652.8579</c:v>
                </c:pt>
                <c:pt idx="12">
                  <c:v>3163311465250.2515</c:v>
                </c:pt>
                <c:pt idx="13">
                  <c:v>3163257702117.7065</c:v>
                </c:pt>
                <c:pt idx="14">
                  <c:v>3163257702117.7065</c:v>
                </c:pt>
                <c:pt idx="15">
                  <c:v>4047833667125.5981</c:v>
                </c:pt>
                <c:pt idx="16">
                  <c:v>3846448112609.1875</c:v>
                </c:pt>
                <c:pt idx="17">
                  <c:v>3593531341719.5449</c:v>
                </c:pt>
                <c:pt idx="18">
                  <c:v>3618807116268.3057</c:v>
                </c:pt>
                <c:pt idx="19">
                  <c:v>3372380314615.7109</c:v>
                </c:pt>
                <c:pt idx="20">
                  <c:v>3372387127032.8516</c:v>
                </c:pt>
                <c:pt idx="21">
                  <c:v>3372387127032.8516</c:v>
                </c:pt>
                <c:pt idx="22">
                  <c:v>3396846727788.3535</c:v>
                </c:pt>
                <c:pt idx="23">
                  <c:v>3113489742279.1274</c:v>
                </c:pt>
                <c:pt idx="24">
                  <c:v>2942946539458.1763</c:v>
                </c:pt>
                <c:pt idx="25">
                  <c:v>2433105348074.0195</c:v>
                </c:pt>
                <c:pt idx="26">
                  <c:v>2035146901929.2039</c:v>
                </c:pt>
                <c:pt idx="27">
                  <c:v>2035088755504.3542</c:v>
                </c:pt>
                <c:pt idx="28">
                  <c:v>2035088755504.3542</c:v>
                </c:pt>
                <c:pt idx="29">
                  <c:v>1886243195812.7412</c:v>
                </c:pt>
                <c:pt idx="30">
                  <c:v>1474004429256.5535</c:v>
                </c:pt>
                <c:pt idx="31">
                  <c:v>1212758765097.5127</c:v>
                </c:pt>
                <c:pt idx="32">
                  <c:v>1121681681736.0527</c:v>
                </c:pt>
                <c:pt idx="33">
                  <c:v>930864723285.33752</c:v>
                </c:pt>
                <c:pt idx="34">
                  <c:v>930879536503.48596</c:v>
                </c:pt>
                <c:pt idx="35">
                  <c:v>930879536503.48596</c:v>
                </c:pt>
                <c:pt idx="36">
                  <c:v>1229805484106.021</c:v>
                </c:pt>
                <c:pt idx="37">
                  <c:v>695656602783.22668</c:v>
                </c:pt>
                <c:pt idx="38">
                  <c:v>829744793585.17664</c:v>
                </c:pt>
                <c:pt idx="39">
                  <c:v>829206114278.11707</c:v>
                </c:pt>
                <c:pt idx="40">
                  <c:v>772671743545.61743</c:v>
                </c:pt>
                <c:pt idx="41">
                  <c:v>523439551584.05865</c:v>
                </c:pt>
                <c:pt idx="42">
                  <c:v>523443245256.7063</c:v>
                </c:pt>
                <c:pt idx="43">
                  <c:v>524478263802.93634</c:v>
                </c:pt>
                <c:pt idx="44">
                  <c:v>524478263802.93634</c:v>
                </c:pt>
                <c:pt idx="45">
                  <c:v>657734317261.16333</c:v>
                </c:pt>
                <c:pt idx="46">
                  <c:v>1666785826315.7607</c:v>
                </c:pt>
                <c:pt idx="47">
                  <c:v>1272627946317.3523</c:v>
                </c:pt>
                <c:pt idx="48">
                  <c:v>1272703716282.8772</c:v>
                </c:pt>
                <c:pt idx="49">
                  <c:v>1272703716282.8772</c:v>
                </c:pt>
                <c:pt idx="50">
                  <c:v>1448497919945.2751</c:v>
                </c:pt>
                <c:pt idx="51">
                  <c:v>1307529443324.0527</c:v>
                </c:pt>
                <c:pt idx="52">
                  <c:v>1430389109377.5933</c:v>
                </c:pt>
                <c:pt idx="53">
                  <c:v>1125943835002.0706</c:v>
                </c:pt>
                <c:pt idx="54">
                  <c:v>870043175722.85669</c:v>
                </c:pt>
                <c:pt idx="55">
                  <c:v>870076431472.06604</c:v>
                </c:pt>
                <c:pt idx="56">
                  <c:v>870076431472.06604</c:v>
                </c:pt>
                <c:pt idx="57">
                  <c:v>870076431472.06604</c:v>
                </c:pt>
                <c:pt idx="58">
                  <c:v>969099541496.90881</c:v>
                </c:pt>
                <c:pt idx="59">
                  <c:v>1063919606953.0692</c:v>
                </c:pt>
                <c:pt idx="60">
                  <c:v>858731219811.27209</c:v>
                </c:pt>
                <c:pt idx="61">
                  <c:v>692095747378.099</c:v>
                </c:pt>
                <c:pt idx="62">
                  <c:v>692096650676.90015</c:v>
                </c:pt>
                <c:pt idx="63">
                  <c:v>692096650676.90015</c:v>
                </c:pt>
                <c:pt idx="64">
                  <c:v>878188473193.29639</c:v>
                </c:pt>
                <c:pt idx="65">
                  <c:v>723868220428.41919</c:v>
                </c:pt>
                <c:pt idx="66">
                  <c:v>1117077584464.5378</c:v>
                </c:pt>
                <c:pt idx="67">
                  <c:v>932952314752.82312</c:v>
                </c:pt>
                <c:pt idx="68">
                  <c:v>909993136890.43323</c:v>
                </c:pt>
                <c:pt idx="69">
                  <c:v>910022600153.08093</c:v>
                </c:pt>
                <c:pt idx="70">
                  <c:v>910022600153.08093</c:v>
                </c:pt>
                <c:pt idx="71">
                  <c:v>801453035012.00903</c:v>
                </c:pt>
                <c:pt idx="72">
                  <c:v>808322846362.51465</c:v>
                </c:pt>
                <c:pt idx="73">
                  <c:v>868203374472.62634</c:v>
                </c:pt>
                <c:pt idx="74">
                  <c:v>1791660907384.2366</c:v>
                </c:pt>
                <c:pt idx="75">
                  <c:v>1813195099994.415</c:v>
                </c:pt>
                <c:pt idx="76">
                  <c:v>1813165994091.2383</c:v>
                </c:pt>
                <c:pt idx="77">
                  <c:v>1813165994091.2383</c:v>
                </c:pt>
                <c:pt idx="78">
                  <c:v>2199085740379.5107</c:v>
                </c:pt>
                <c:pt idx="79">
                  <c:v>1659502268633.0686</c:v>
                </c:pt>
                <c:pt idx="80">
                  <c:v>1533035615376.9597</c:v>
                </c:pt>
                <c:pt idx="81">
                  <c:v>1433998451094.335</c:v>
                </c:pt>
                <c:pt idx="82">
                  <c:v>1237535764960.5671</c:v>
                </c:pt>
                <c:pt idx="83">
                  <c:v>1237570826209.9678</c:v>
                </c:pt>
                <c:pt idx="84">
                  <c:v>1237570826209.9678</c:v>
                </c:pt>
                <c:pt idx="85">
                  <c:v>999405533878.40161</c:v>
                </c:pt>
                <c:pt idx="86">
                  <c:v>1092620714595.8883</c:v>
                </c:pt>
                <c:pt idx="87">
                  <c:v>1073118176687.0302</c:v>
                </c:pt>
                <c:pt idx="88">
                  <c:v>1065988505769.5824</c:v>
                </c:pt>
                <c:pt idx="89">
                  <c:v>872975739212.95435</c:v>
                </c:pt>
                <c:pt idx="90">
                  <c:v>872981551133.2179</c:v>
                </c:pt>
                <c:pt idx="91">
                  <c:v>872981551133.2179</c:v>
                </c:pt>
                <c:pt idx="92">
                  <c:v>875730995677.85413</c:v>
                </c:pt>
                <c:pt idx="93">
                  <c:v>699699430496.24622</c:v>
                </c:pt>
                <c:pt idx="94">
                  <c:v>921934014073.53479</c:v>
                </c:pt>
                <c:pt idx="95">
                  <c:v>818496273622.15662</c:v>
                </c:pt>
                <c:pt idx="96">
                  <c:v>642248725085.57788</c:v>
                </c:pt>
                <c:pt idx="97">
                  <c:v>642153966615.15881</c:v>
                </c:pt>
                <c:pt idx="98">
                  <c:v>642153966615.15881</c:v>
                </c:pt>
                <c:pt idx="99">
                  <c:v>934077424202.93982</c:v>
                </c:pt>
                <c:pt idx="100">
                  <c:v>853215304599.95496</c:v>
                </c:pt>
                <c:pt idx="101">
                  <c:v>1000243409187.4087</c:v>
                </c:pt>
                <c:pt idx="102">
                  <c:v>812538479764.84937</c:v>
                </c:pt>
                <c:pt idx="103">
                  <c:v>671176152164.43982</c:v>
                </c:pt>
                <c:pt idx="104">
                  <c:v>671090480781.51233</c:v>
                </c:pt>
                <c:pt idx="105">
                  <c:v>671090480781.51233</c:v>
                </c:pt>
                <c:pt idx="106">
                  <c:v>2070624561848.8948</c:v>
                </c:pt>
                <c:pt idx="107">
                  <c:v>1962433197325.9993</c:v>
                </c:pt>
                <c:pt idx="108">
                  <c:v>1838520540480.1926</c:v>
                </c:pt>
                <c:pt idx="109">
                  <c:v>1292566837187.0005</c:v>
                </c:pt>
                <c:pt idx="110">
                  <c:v>1267210747370.0679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1F5-450E-A338-DE77473F38A4}"/>
            </c:ext>
          </c:extLst>
        </c:ser>
        <c:ser>
          <c:idx val="2"/>
          <c:order val="1"/>
          <c:tx>
            <c:strRef>
              <c:f>'ЕКС+ВСЕГО в РАЗМ'!$I$1</c:f>
              <c:strCache>
                <c:ptCount val="1"/>
                <c:pt idx="0">
                  <c:v>Всего в размещении
(ЕКС+ЕСФБ без учета ДНД) 
</c:v>
                </c:pt>
              </c:strCache>
            </c:strRef>
          </c:tx>
          <c:spPr>
            <a:ln w="12700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1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4-61F5-450E-A338-DE77473F38A4}"/>
              </c:ext>
            </c:extLst>
          </c:dPt>
          <c:dLbls>
            <c:dLbl>
              <c:idx val="0"/>
              <c:layout>
                <c:manualLayout>
                  <c:x val="2.7777777777777779E-3"/>
                  <c:y val="-0.137174982937511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F5-450E-A338-DE77473F38A4}"/>
                </c:ext>
              </c:extLst>
            </c:dLbl>
            <c:dLbl>
              <c:idx val="110"/>
              <c:layout>
                <c:manualLayout>
                  <c:x val="-4.027777777777778E-2"/>
                  <c:y val="0.154321855804700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F5-450E-A338-DE77473F3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'ЕКС+ВСЕГО в РАЗМ'!$B$13:$B$123</c:f>
              <c:strCache>
                <c:ptCount val="111"/>
                <c:pt idx="0">
                  <c:v>на 11.01.2021</c:v>
                </c:pt>
                <c:pt idx="22">
                  <c:v>01.02.2021</c:v>
                </c:pt>
                <c:pt idx="50">
                  <c:v>01.03.2021</c:v>
                </c:pt>
                <c:pt idx="81">
                  <c:v>01.04.2021</c:v>
                </c:pt>
                <c:pt idx="110">
                  <c:v>на 01.05.2021</c:v>
                </c:pt>
              </c:strCache>
            </c:strRef>
          </c:cat>
          <c:val>
            <c:numRef>
              <c:f>'ЕКС+ВСЕГО в РАЗМ'!$I$13:$I$123</c:f>
              <c:numCache>
                <c:formatCode>#,##0.0</c:formatCode>
                <c:ptCount val="111"/>
                <c:pt idx="0">
                  <c:v>3091999999998</c:v>
                </c:pt>
                <c:pt idx="1">
                  <c:v>3091999999998</c:v>
                </c:pt>
                <c:pt idx="2">
                  <c:v>2841955671118.0005</c:v>
                </c:pt>
                <c:pt idx="3">
                  <c:v>2801984680098</c:v>
                </c:pt>
                <c:pt idx="4">
                  <c:v>2661960370108</c:v>
                </c:pt>
                <c:pt idx="5">
                  <c:v>3021988999097.9995</c:v>
                </c:pt>
                <c:pt idx="6">
                  <c:v>3021988999097.9995</c:v>
                </c:pt>
                <c:pt idx="7">
                  <c:v>3021988999097.9995</c:v>
                </c:pt>
                <c:pt idx="8">
                  <c:v>2881988999097.9995</c:v>
                </c:pt>
                <c:pt idx="9">
                  <c:v>2841936853998</c:v>
                </c:pt>
                <c:pt idx="10">
                  <c:v>2596997773439.0005</c:v>
                </c:pt>
                <c:pt idx="11">
                  <c:v>2631949126039</c:v>
                </c:pt>
                <c:pt idx="12">
                  <c:v>2776992387599</c:v>
                </c:pt>
                <c:pt idx="13">
                  <c:v>2776992387599</c:v>
                </c:pt>
                <c:pt idx="14">
                  <c:v>2776992387599</c:v>
                </c:pt>
                <c:pt idx="15">
                  <c:v>2871994570998.9995</c:v>
                </c:pt>
                <c:pt idx="16">
                  <c:v>2916976610419.0005</c:v>
                </c:pt>
                <c:pt idx="17">
                  <c:v>3123084860589</c:v>
                </c:pt>
                <c:pt idx="18">
                  <c:v>2978136191280.0005</c:v>
                </c:pt>
                <c:pt idx="19">
                  <c:v>3083109132600</c:v>
                </c:pt>
                <c:pt idx="20">
                  <c:v>3083109132600</c:v>
                </c:pt>
                <c:pt idx="21">
                  <c:v>3083109132600</c:v>
                </c:pt>
                <c:pt idx="22">
                  <c:v>3088128548120</c:v>
                </c:pt>
                <c:pt idx="23">
                  <c:v>3293088765600</c:v>
                </c:pt>
                <c:pt idx="24">
                  <c:v>3348087598929.0005</c:v>
                </c:pt>
                <c:pt idx="25">
                  <c:v>3592127105599</c:v>
                </c:pt>
                <c:pt idx="26">
                  <c:v>3789914055299</c:v>
                </c:pt>
                <c:pt idx="27">
                  <c:v>3789914055299</c:v>
                </c:pt>
                <c:pt idx="28">
                  <c:v>3789914055299</c:v>
                </c:pt>
                <c:pt idx="29">
                  <c:v>3867149998999</c:v>
                </c:pt>
                <c:pt idx="30">
                  <c:v>4137168752678.999</c:v>
                </c:pt>
                <c:pt idx="31">
                  <c:v>4342174534998.9995</c:v>
                </c:pt>
                <c:pt idx="32">
                  <c:v>4385327076309.0005</c:v>
                </c:pt>
                <c:pt idx="33">
                  <c:v>4506340471819</c:v>
                </c:pt>
                <c:pt idx="34">
                  <c:v>4506340471819</c:v>
                </c:pt>
                <c:pt idx="35">
                  <c:v>4506340471819</c:v>
                </c:pt>
                <c:pt idx="36">
                  <c:v>4309840471819.0005</c:v>
                </c:pt>
                <c:pt idx="37">
                  <c:v>4750867951259.001</c:v>
                </c:pt>
                <c:pt idx="38">
                  <c:v>4598045425159</c:v>
                </c:pt>
                <c:pt idx="39">
                  <c:v>4540885333859</c:v>
                </c:pt>
                <c:pt idx="40">
                  <c:v>4555607269419</c:v>
                </c:pt>
                <c:pt idx="41">
                  <c:v>4556057269419</c:v>
                </c:pt>
                <c:pt idx="42">
                  <c:v>4556057269419</c:v>
                </c:pt>
                <c:pt idx="43">
                  <c:v>4556057269419</c:v>
                </c:pt>
                <c:pt idx="44">
                  <c:v>4556057269419</c:v>
                </c:pt>
                <c:pt idx="45">
                  <c:v>4626505901158</c:v>
                </c:pt>
                <c:pt idx="46">
                  <c:v>4505137532098</c:v>
                </c:pt>
                <c:pt idx="47">
                  <c:v>4755260109397.999</c:v>
                </c:pt>
                <c:pt idx="48">
                  <c:v>4755260109397.999</c:v>
                </c:pt>
                <c:pt idx="49">
                  <c:v>4755260109397.999</c:v>
                </c:pt>
                <c:pt idx="50">
                  <c:v>4695650920368</c:v>
                </c:pt>
                <c:pt idx="51">
                  <c:v>4756369179758</c:v>
                </c:pt>
                <c:pt idx="52">
                  <c:v>4650194441817.001</c:v>
                </c:pt>
                <c:pt idx="53">
                  <c:v>4754090139497.001</c:v>
                </c:pt>
                <c:pt idx="54">
                  <c:v>4879090650877</c:v>
                </c:pt>
                <c:pt idx="55">
                  <c:v>4879090650877</c:v>
                </c:pt>
                <c:pt idx="56">
                  <c:v>4879090650877</c:v>
                </c:pt>
                <c:pt idx="57">
                  <c:v>4879090650877</c:v>
                </c:pt>
                <c:pt idx="58">
                  <c:v>4721126076557</c:v>
                </c:pt>
                <c:pt idx="59">
                  <c:v>4741597314267</c:v>
                </c:pt>
                <c:pt idx="60">
                  <c:v>4893585652247</c:v>
                </c:pt>
                <c:pt idx="61">
                  <c:v>5000583311797</c:v>
                </c:pt>
                <c:pt idx="62">
                  <c:v>5000583311797</c:v>
                </c:pt>
                <c:pt idx="63">
                  <c:v>5000583311797</c:v>
                </c:pt>
                <c:pt idx="64">
                  <c:v>5022244324237</c:v>
                </c:pt>
                <c:pt idx="65">
                  <c:v>5117315104376</c:v>
                </c:pt>
                <c:pt idx="66">
                  <c:v>4950051738396</c:v>
                </c:pt>
                <c:pt idx="67">
                  <c:v>5055395823306</c:v>
                </c:pt>
                <c:pt idx="68">
                  <c:v>4910931530346</c:v>
                </c:pt>
                <c:pt idx="69">
                  <c:v>4910931530346</c:v>
                </c:pt>
                <c:pt idx="70">
                  <c:v>4910931530346</c:v>
                </c:pt>
                <c:pt idx="71">
                  <c:v>5004109853395.999</c:v>
                </c:pt>
                <c:pt idx="72">
                  <c:v>5009241489696</c:v>
                </c:pt>
                <c:pt idx="73">
                  <c:v>5094596262796</c:v>
                </c:pt>
                <c:pt idx="74">
                  <c:v>5118747326995.999</c:v>
                </c:pt>
                <c:pt idx="75">
                  <c:v>5198186137256</c:v>
                </c:pt>
                <c:pt idx="76">
                  <c:v>5198186137256</c:v>
                </c:pt>
                <c:pt idx="77">
                  <c:v>5198186137256</c:v>
                </c:pt>
                <c:pt idx="78">
                  <c:v>5196107351746</c:v>
                </c:pt>
                <c:pt idx="79">
                  <c:v>5603801589215</c:v>
                </c:pt>
                <c:pt idx="80">
                  <c:v>5799332410596</c:v>
                </c:pt>
                <c:pt idx="81">
                  <c:v>5897439415996</c:v>
                </c:pt>
                <c:pt idx="82">
                  <c:v>5977425700316</c:v>
                </c:pt>
                <c:pt idx="83">
                  <c:v>5977425700316</c:v>
                </c:pt>
                <c:pt idx="84">
                  <c:v>5977425700316</c:v>
                </c:pt>
                <c:pt idx="85">
                  <c:v>6095422577466</c:v>
                </c:pt>
                <c:pt idx="86">
                  <c:v>5870414358936</c:v>
                </c:pt>
                <c:pt idx="87">
                  <c:v>5865955616138.001</c:v>
                </c:pt>
                <c:pt idx="88">
                  <c:v>5762315984928</c:v>
                </c:pt>
                <c:pt idx="89">
                  <c:v>5842558544358</c:v>
                </c:pt>
                <c:pt idx="90">
                  <c:v>5842558544358</c:v>
                </c:pt>
                <c:pt idx="91">
                  <c:v>5842558544358</c:v>
                </c:pt>
                <c:pt idx="92">
                  <c:v>5868356707098.001</c:v>
                </c:pt>
                <c:pt idx="93">
                  <c:v>5811094721898.001</c:v>
                </c:pt>
                <c:pt idx="94">
                  <c:v>5942982013917</c:v>
                </c:pt>
                <c:pt idx="95">
                  <c:v>6123283997097</c:v>
                </c:pt>
                <c:pt idx="96">
                  <c:v>6215203831557</c:v>
                </c:pt>
                <c:pt idx="97">
                  <c:v>6215203831557</c:v>
                </c:pt>
                <c:pt idx="98">
                  <c:v>6215203831557</c:v>
                </c:pt>
                <c:pt idx="99">
                  <c:v>5896637990077.001</c:v>
                </c:pt>
                <c:pt idx="100">
                  <c:v>5862058371038</c:v>
                </c:pt>
                <c:pt idx="101">
                  <c:v>5682259824717.999</c:v>
                </c:pt>
                <c:pt idx="102">
                  <c:v>5890398490396.999</c:v>
                </c:pt>
                <c:pt idx="103">
                  <c:v>6140415430896.001</c:v>
                </c:pt>
                <c:pt idx="104">
                  <c:v>6140415430896.001</c:v>
                </c:pt>
                <c:pt idx="105">
                  <c:v>6140415430896.001</c:v>
                </c:pt>
                <c:pt idx="106">
                  <c:v>5782187001606</c:v>
                </c:pt>
                <c:pt idx="107">
                  <c:v>5891502610396</c:v>
                </c:pt>
                <c:pt idx="108">
                  <c:v>6278176299076</c:v>
                </c:pt>
                <c:pt idx="109">
                  <c:v>6484698727527</c:v>
                </c:pt>
                <c:pt idx="110">
                  <c:v>6434289305427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1F5-450E-A338-DE77473F3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6911360"/>
        <c:axId val="186906880"/>
      </c:lineChart>
      <c:catAx>
        <c:axId val="186911360"/>
        <c:scaling>
          <c:orientation val="minMax"/>
        </c:scaling>
        <c:delete val="0"/>
        <c:axPos val="b"/>
        <c:numFmt formatCode="m/d/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906880"/>
        <c:crosses val="autoZero"/>
        <c:auto val="1"/>
        <c:lblAlgn val="ctr"/>
        <c:lblOffset val="100"/>
        <c:tickLblSkip val="1"/>
        <c:noMultiLvlLbl val="0"/>
      </c:catAx>
      <c:valAx>
        <c:axId val="186906880"/>
        <c:scaling>
          <c:orientation val="minMax"/>
          <c:max val="650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911360"/>
        <c:crosses val="autoZero"/>
        <c:crossBetween val="between"/>
        <c:majorUnit val="500000000000"/>
        <c:dispUnits>
          <c:builtInUnit val="billions"/>
        </c:dispUnits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1.2923329923998677E-2"/>
          <c:y val="0.92303934397234533"/>
          <c:w val="0.95969728783902009"/>
          <c:h val="7.69606560276546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0.78147</cdr:x>
      <cdr:y>0.91228</cdr:y>
    </cdr:from>
    <cdr:to>
      <cdr:x>0.98634</cdr:x>
      <cdr:y>0.96477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20059" y="3744420"/>
          <a:ext cx="1080120" cy="2154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800" dirty="0"/>
            <a:t>Demand deposit</a:t>
          </a:r>
          <a:endParaRPr lang="ru-RU" sz="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0.03243</cdr:x>
      <cdr:y>0.81647</cdr:y>
    </cdr:from>
    <cdr:to>
      <cdr:x>0.05429</cdr:x>
      <cdr:y>0.9943</cdr:y>
    </cdr:to>
    <cdr:sp macro="" textlink="">
      <cdr:nvSpPr>
        <cdr:cNvPr id="2" name="TextBox 9"/>
        <cdr:cNvSpPr txBox="1"/>
      </cdr:nvSpPr>
      <cdr:spPr>
        <a:xfrm xmlns:a="http://schemas.openxmlformats.org/drawingml/2006/main" rot="18884328">
          <a:off x="1814" y="3923465"/>
          <a:ext cx="790269" cy="2000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724662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449324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2173986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898648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3623310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4347972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5072634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5797296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700" dirty="0">
              <a:solidFill>
                <a:srgbClr val="616161"/>
              </a:solidFill>
            </a:rPr>
            <a:t>As of 1/1/</a:t>
          </a:r>
          <a:r>
            <a:rPr lang="ru-RU" sz="700" dirty="0">
              <a:solidFill>
                <a:srgbClr val="616161"/>
              </a:solidFill>
            </a:rPr>
            <a:t>2021</a:t>
          </a:r>
        </a:p>
      </cdr:txBody>
    </cdr:sp>
  </cdr:relSizeAnchor>
  <cdr:relSizeAnchor xmlns:cdr="http://schemas.openxmlformats.org/drawingml/2006/chartDrawing">
    <cdr:from>
      <cdr:x>0.08766</cdr:x>
      <cdr:y>0.80027</cdr:y>
    </cdr:from>
    <cdr:to>
      <cdr:x>0.1096</cdr:x>
      <cdr:y>0.97809</cdr:y>
    </cdr:to>
    <cdr:sp macro="" textlink="">
      <cdr:nvSpPr>
        <cdr:cNvPr id="6" name="TextBox 9"/>
        <cdr:cNvSpPr txBox="1"/>
      </cdr:nvSpPr>
      <cdr:spPr>
        <a:xfrm xmlns:a="http://schemas.openxmlformats.org/drawingml/2006/main" rot="18884328">
          <a:off x="504311" y="3851447"/>
          <a:ext cx="790253" cy="2000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700" dirty="0">
              <a:solidFill>
                <a:srgbClr val="616161"/>
              </a:solidFill>
            </a:rPr>
            <a:t>1/6/</a:t>
          </a:r>
          <a:r>
            <a:rPr lang="ru-RU" sz="700" dirty="0">
              <a:solidFill>
                <a:srgbClr val="616161"/>
              </a:solidFill>
            </a:rPr>
            <a:t>2021</a:t>
          </a:r>
        </a:p>
      </cdr:txBody>
    </cdr:sp>
  </cdr:relSizeAnchor>
  <cdr:relSizeAnchor xmlns:cdr="http://schemas.openxmlformats.org/drawingml/2006/chartDrawing">
    <cdr:from>
      <cdr:x>0.94735</cdr:x>
      <cdr:y>0.81647</cdr:y>
    </cdr:from>
    <cdr:to>
      <cdr:x>0.96921</cdr:x>
      <cdr:y>0.9943</cdr:y>
    </cdr:to>
    <cdr:sp macro="" textlink="">
      <cdr:nvSpPr>
        <cdr:cNvPr id="7" name="TextBox 9"/>
        <cdr:cNvSpPr txBox="1"/>
      </cdr:nvSpPr>
      <cdr:spPr>
        <a:xfrm xmlns:a="http://schemas.openxmlformats.org/drawingml/2006/main" rot="18884328">
          <a:off x="8377645" y="3923465"/>
          <a:ext cx="790269" cy="2000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700" dirty="0">
              <a:solidFill>
                <a:srgbClr val="616161"/>
              </a:solidFill>
            </a:rPr>
            <a:t>As of 5/1/2021</a:t>
          </a:r>
          <a:endParaRPr lang="ru-RU" sz="700" dirty="0">
            <a:solidFill>
              <a:srgbClr val="616161"/>
            </a:solidFill>
          </a:endParaRPr>
        </a:p>
      </cdr:txBody>
    </cdr:sp>
  </cdr:relSizeAnchor>
  <cdr:relSizeAnchor xmlns:cdr="http://schemas.openxmlformats.org/drawingml/2006/chartDrawing">
    <cdr:from>
      <cdr:x>0.76937</cdr:x>
      <cdr:y>0.95152</cdr:y>
    </cdr:from>
    <cdr:to>
      <cdr:x>1</cdr:x>
      <cdr:y>1</cdr:y>
    </cdr:to>
    <cdr:sp macro="" textlink="">
      <cdr:nvSpPr>
        <cdr:cNvPr id="12" name="Номер слайда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6794450" y="4111023"/>
          <a:ext cx="2036736" cy="209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>
          <a:spAutoFit/>
        </a:bodyPr>
        <a:lstStyle xmlns:a="http://schemas.openxmlformats.org/drawingml/2006/main">
          <a:defPPr>
            <a:defRPr lang="ru-RU"/>
          </a:defPPr>
          <a:lvl1pPr marL="0" algn="r" defTabSz="1449324" rtl="0" eaLnBrk="1" latinLnBrk="0" hangingPunct="1">
            <a:defRPr sz="1310" b="1" kern="1200">
              <a:solidFill>
                <a:schemeClr val="tx2"/>
              </a:solidFill>
              <a:latin typeface="+mn-lt"/>
              <a:ea typeface="+mn-ea"/>
              <a:cs typeface="+mn-cs"/>
            </a:defRPr>
          </a:lvl1pPr>
          <a:lvl2pPr marL="724662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449324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2173986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898648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3623310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4347972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5072634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5797296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solidFill>
                <a:srgbClr val="1F497D"/>
              </a:solidFill>
            </a:rPr>
            <a:t>7</a:t>
          </a:r>
        </a:p>
      </cdr:txBody>
    </cdr:sp>
  </cdr:relSizeAnchor>
  <cdr:relSizeAnchor xmlns:cdr="http://schemas.openxmlformats.org/drawingml/2006/chartDrawing">
    <cdr:from>
      <cdr:x>0.49904</cdr:x>
      <cdr:y>0.36791</cdr:y>
    </cdr:from>
    <cdr:to>
      <cdr:x>0.7833</cdr:x>
      <cdr:y>0.43273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4550837" y="1634956"/>
          <a:ext cx="2592232" cy="2880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INCREASE</a:t>
          </a:r>
          <a:endParaRPr lang="ru-RU" sz="1600" i="1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0.71296</cdr:x>
      <cdr:y>0.8912</cdr:y>
    </cdr:from>
    <cdr:to>
      <cdr:x>0.87814</cdr:x>
      <cdr:y>0.93981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526930" y="3960440"/>
          <a:ext cx="151216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Total TPS funds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0.17023</cdr:x>
      <cdr:y>0.8912</cdr:y>
    </cdr:from>
    <cdr:to>
      <cdr:x>0.65003</cdr:x>
      <cdr:y>0.93981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58378" y="3960440"/>
          <a:ext cx="439248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Total funds of the federal budget, including held temporarily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0.2795</cdr:x>
      <cdr:y>0.87499</cdr:y>
    </cdr:from>
    <cdr:to>
      <cdr:x>0.36612</cdr:x>
      <cdr:y>0.92347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55776" y="3888433"/>
          <a:ext cx="792053" cy="2154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TSA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0.57875</cdr:x>
      <cdr:y>0.86839</cdr:y>
    </cdr:from>
    <cdr:to>
      <cdr:x>0.97249</cdr:x>
      <cdr:y>0.91687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292090" y="3859090"/>
          <a:ext cx="3600390" cy="2154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dirty="0"/>
            <a:t>Total in placement (TSA+FBSA w/o</a:t>
          </a:r>
          <a:r>
            <a:rPr lang="ru-RU" sz="900" dirty="0"/>
            <a:t> </a:t>
          </a:r>
          <a:r>
            <a:rPr lang="en-US" sz="900" dirty="0"/>
            <a:t>excess oil and gas revenues</a:t>
          </a:r>
          <a:r>
            <a:rPr lang="ru-RU" sz="900" dirty="0"/>
            <a:t>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E30B252F-8492-4B2F-BA77-150FFEA847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/>
          <a:lstStyle>
            <a:lvl1pPr algn="l">
              <a:defRPr sz="2200"/>
            </a:lvl1pPr>
          </a:lstStyle>
          <a:p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33C85C5-53C6-4F20-A46C-AE2DEDE048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62483" y="3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/>
          <a:lstStyle>
            <a:lvl1pPr algn="r">
              <a:defRPr sz="2200"/>
            </a:lvl1pPr>
          </a:lstStyle>
          <a:p>
            <a:fld id="{B319EF66-CBD7-4FA5-874F-C15789B8559E}" type="datetimeFigureOut">
              <a:rPr lang="ru-RU" smtClean="0"/>
              <a:pPr/>
              <a:t>01.06.2021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CB46D85-D407-4DF4-945D-6827D592EB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3736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 anchor="b"/>
          <a:lstStyle>
            <a:lvl1pPr algn="l">
              <a:defRPr sz="2200"/>
            </a:lvl1pPr>
          </a:lstStyle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525DC81-42C0-4D20-A881-B2050CF560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62483" y="9423736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 anchor="b"/>
          <a:lstStyle>
            <a:lvl1pPr algn="r">
              <a:defRPr sz="2200"/>
            </a:lvl1pPr>
          </a:lstStyle>
          <a:p>
            <a:fld id="{7FB3B98C-91AF-4E43-94DE-89EACF5A2C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44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/>
          <a:lstStyle>
            <a:lvl1pPr algn="l">
              <a:defRPr sz="2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2483" y="3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/>
          <a:lstStyle>
            <a:lvl1pPr algn="r">
              <a:defRPr sz="2200"/>
            </a:lvl1pPr>
          </a:lstStyle>
          <a:p>
            <a:fld id="{8F7CBA3A-4016-4326-8AC3-4CA1C77DF708}" type="datetimeFigureOut">
              <a:rPr lang="ru-RU" smtClean="0"/>
              <a:pPr/>
              <a:t>01.06.2021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41425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9713" tIns="84856" rIns="169713" bIns="8485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615" y="4774952"/>
            <a:ext cx="5456672" cy="3906339"/>
          </a:xfrm>
          <a:prstGeom prst="rect">
            <a:avLst/>
          </a:prstGeom>
        </p:spPr>
        <p:txBody>
          <a:bodyPr vert="horz" lIns="169713" tIns="84856" rIns="169713" bIns="8485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3736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 anchor="b"/>
          <a:lstStyle>
            <a:lvl1pPr algn="l">
              <a:defRPr sz="2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2483" y="9423736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 anchor="b"/>
          <a:lstStyle>
            <a:lvl1pPr algn="r">
              <a:defRPr sz="2200"/>
            </a:lvl1pPr>
          </a:lstStyle>
          <a:p>
            <a:fld id="{1D3B102A-EDC8-431F-B475-B3229B34ED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6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1pPr>
    <a:lvl2pPr marL="724662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2pPr>
    <a:lvl3pPr marL="1449324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3pPr>
    <a:lvl4pPr marL="2173986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4pPr>
    <a:lvl5pPr marL="2898648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5pPr>
    <a:lvl6pPr marL="3623310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6pPr>
    <a:lvl7pPr marL="4347972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7pPr>
    <a:lvl8pPr marL="5072634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8pPr>
    <a:lvl9pPr marL="5797296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9263" y="1238250"/>
            <a:ext cx="5926137" cy="3333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B102A-EDC8-431F-B475-B3229B34ED88}" type="slidenum">
              <a:rPr lang="ru-RU" smtClean="0">
                <a:solidFill>
                  <a:prstClr val="black"/>
                </a:solidFill>
              </a:rPr>
              <a:pPr/>
              <a:t>0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07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979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935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298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601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3782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405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32365" y="1363884"/>
            <a:ext cx="6400801" cy="2683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43"/>
            </a:lvl1pPr>
          </a:lstStyle>
          <a:p>
            <a:endParaRPr dirty="0"/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id="{7B23EBB8-90AE-42AD-89F1-AAACFA842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2" y="35233"/>
            <a:ext cx="4342476" cy="26883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747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AC4B3DDE-8657-4CD7-8D3E-CD345DD21E94}"/>
              </a:ext>
            </a:extLst>
          </p:cNvPr>
          <p:cNvSpPr/>
          <p:nvPr userDrawn="1"/>
        </p:nvSpPr>
        <p:spPr>
          <a:xfrm flipV="1">
            <a:off x="1" y="397589"/>
            <a:ext cx="9144000" cy="280834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856" dirty="0"/>
          </a:p>
        </p:txBody>
      </p:sp>
      <p:sp>
        <p:nvSpPr>
          <p:cNvPr id="10" name="Дата 9">
            <a:extLst>
              <a:ext uri="{FF2B5EF4-FFF2-40B4-BE49-F238E27FC236}">
                <a16:creationId xmlns:a16="http://schemas.microsoft.com/office/drawing/2014/main" id="{20278EF6-AF14-48C2-AE7F-BB201C54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40C1-9663-4834-9678-E2A955AB6CD1}" type="datetime1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11" name="Нижний колонтитул 10">
            <a:extLst>
              <a:ext uri="{FF2B5EF4-FFF2-40B4-BE49-F238E27FC236}">
                <a16:creationId xmlns:a16="http://schemas.microsoft.com/office/drawing/2014/main" id="{673C5D05-5317-4410-986D-0EB45742A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id="{9B8336B5-74EC-4EED-88A6-FF7D2C8A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DF15-E714-4CF6-BEF1-7D53FFC8CFCA}" type="datetime1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4E065825-85CD-4AFB-994B-2E973E9F02E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940176" y="4795860"/>
            <a:ext cx="2103121" cy="268834"/>
          </a:xfrm>
        </p:spPr>
        <p:txBody>
          <a:bodyPr lIns="0" tIns="0" rIns="0" bIns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E801F513-37A4-4436-BBD3-3D28479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2" y="35233"/>
            <a:ext cx="4342476" cy="26883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747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9F58909-8CF7-4B59-B73D-6D9E4358D6C5}"/>
              </a:ext>
            </a:extLst>
          </p:cNvPr>
          <p:cNvSpPr/>
          <p:nvPr userDrawn="1"/>
        </p:nvSpPr>
        <p:spPr>
          <a:xfrm flipV="1">
            <a:off x="1" y="397589"/>
            <a:ext cx="9144000" cy="280834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856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32366" y="1363885"/>
            <a:ext cx="6400801" cy="201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7"/>
            </a:lvl1pPr>
          </a:lstStyle>
          <a:p>
            <a:endParaRPr/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id="{7B23EBB8-90AE-42AD-89F1-AAACFA842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3"/>
            <a:ext cx="4342476" cy="20159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31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10" name="Дата 9">
            <a:extLst>
              <a:ext uri="{FF2B5EF4-FFF2-40B4-BE49-F238E27FC236}">
                <a16:creationId xmlns:a16="http://schemas.microsoft.com/office/drawing/2014/main" id="{20278EF6-AF14-48C2-AE7F-BB201C54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40C1-9663-4834-9678-E2A955AB6C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Нижний колонтитул 10">
            <a:extLst>
              <a:ext uri="{FF2B5EF4-FFF2-40B4-BE49-F238E27FC236}">
                <a16:creationId xmlns:a16="http://schemas.microsoft.com/office/drawing/2014/main" id="{673C5D05-5317-4410-986D-0EB45742A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id="{9B8336B5-74EC-4EED-88A6-FF7D2C8A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90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545A-7CB3-4638-8526-C2A293956A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91CAA645-04DF-4798-A13E-280570ABE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3"/>
            <a:ext cx="4342476" cy="20159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31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837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DF15-E714-4CF6-BEF1-7D53FFC8CF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E801F513-37A4-4436-BBD3-3D28479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3"/>
            <a:ext cx="4342476" cy="20159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31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14" name="Holder 6">
            <a:extLst>
              <a:ext uri="{FF2B5EF4-FFF2-40B4-BE49-F238E27FC236}">
                <a16:creationId xmlns:a16="http://schemas.microsoft.com/office/drawing/2014/main" id="{72B907B9-426E-4B38-8F01-4BD15A5C52D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940177" y="4916696"/>
            <a:ext cx="2103121" cy="201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31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03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203598"/>
            <a:ext cx="6336704" cy="18002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11437F"/>
                </a:solidFill>
                <a:latin typeface="+mj-lt"/>
                <a:ea typeface="PT Serif" panose="020A0603040505020204" pitchFamily="18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363838"/>
            <a:ext cx="4680520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rgbClr val="11437F"/>
                </a:solidFill>
                <a:latin typeface="+mj-lt"/>
                <a:ea typeface="PT Serif" panose="020A0603040505020204" pitchFamily="18" charset="-5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grpSp>
        <p:nvGrpSpPr>
          <p:cNvPr id="13" name="Группа 12"/>
          <p:cNvGrpSpPr/>
          <p:nvPr userDrawn="1"/>
        </p:nvGrpSpPr>
        <p:grpSpPr>
          <a:xfrm>
            <a:off x="100764" y="68025"/>
            <a:ext cx="476052" cy="467279"/>
            <a:chOff x="10200622" y="4176732"/>
            <a:chExt cx="1334257" cy="1309668"/>
          </a:xfrm>
        </p:grpSpPr>
        <p:sp>
          <p:nvSpPr>
            <p:cNvPr id="14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914400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dirty="0">
                <a:solidFill>
                  <a:srgbClr val="FFFFFF"/>
                </a:solidFill>
                <a:sym typeface="Helvetica Neue Medium"/>
              </a:endParaRPr>
            </a:p>
          </p:txBody>
        </p:sp>
        <p:pic>
          <p:nvPicPr>
            <p:cNvPr id="15" name="30688_html_m284ef2b5.png" descr="30688_html_m284ef2b5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16" name="Группа 15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24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7" name="Группа 16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21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8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  <p:sp>
          <p:nvSpPr>
            <p:cNvPr id="19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  <p:sp>
          <p:nvSpPr>
            <p:cNvPr id="20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7" name="TextBox 26"/>
          <p:cNvSpPr txBox="1"/>
          <p:nvPr userDrawn="1"/>
        </p:nvSpPr>
        <p:spPr>
          <a:xfrm>
            <a:off x="611560" y="93915"/>
            <a:ext cx="12235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  <a:t>Казначейство</a:t>
            </a:r>
            <a:b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</a:br>
            <a: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  <a:t>России</a:t>
            </a:r>
          </a:p>
        </p:txBody>
      </p:sp>
      <p:sp>
        <p:nvSpPr>
          <p:cNvPr id="28" name="object 9"/>
          <p:cNvSpPr/>
          <p:nvPr userDrawn="1"/>
        </p:nvSpPr>
        <p:spPr>
          <a:xfrm>
            <a:off x="7164289" y="255595"/>
            <a:ext cx="1973216" cy="4378324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0" y="4864598"/>
            <a:ext cx="1763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dirty="0">
                <a:solidFill>
                  <a:prstClr val="white">
                    <a:lumMod val="65000"/>
                  </a:prstClr>
                </a:solidFill>
              </a:rPr>
              <a:t>www.roskazna.ru</a:t>
            </a:r>
            <a:endParaRPr lang="ru-RU" sz="1000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-1" y="627534"/>
            <a:ext cx="7200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 userDrawn="1"/>
        </p:nvCxnSpPr>
        <p:spPr>
          <a:xfrm>
            <a:off x="0" y="4803998"/>
            <a:ext cx="9144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Текст 34"/>
          <p:cNvSpPr>
            <a:spLocks noGrp="1"/>
          </p:cNvSpPr>
          <p:nvPr>
            <p:ph type="body" sz="quarter" idx="10" hasCustomPrompt="1"/>
          </p:nvPr>
        </p:nvSpPr>
        <p:spPr>
          <a:xfrm>
            <a:off x="4716017" y="4864597"/>
            <a:ext cx="4427984" cy="230413"/>
          </a:xfrm>
        </p:spPr>
        <p:txBody>
          <a:bodyPr>
            <a:noAutofit/>
          </a:bodyPr>
          <a:lstStyle>
            <a:lvl1pPr marL="0" indent="0" algn="r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ru-RU" dirty="0"/>
              <a:t> г. Москва, август 2020 года</a:t>
            </a:r>
          </a:p>
        </p:txBody>
      </p:sp>
      <p:cxnSp>
        <p:nvCxnSpPr>
          <p:cNvPr id="37" name="Прямая соединительная линия 36"/>
          <p:cNvCxnSpPr/>
          <p:nvPr userDrawn="1"/>
        </p:nvCxnSpPr>
        <p:spPr>
          <a:xfrm>
            <a:off x="0" y="4443958"/>
            <a:ext cx="514806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92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405" y="771500"/>
            <a:ext cx="8569190" cy="1800200"/>
          </a:xfrm>
        </p:spPr>
        <p:txBody>
          <a:bodyPr>
            <a:normAutofit/>
          </a:bodyPr>
          <a:lstStyle>
            <a:lvl1pPr algn="ctr">
              <a:defRPr sz="2800" b="0">
                <a:latin typeface="+mj-lt"/>
                <a:ea typeface="PT Serif" panose="020A0603040505020204" pitchFamily="18" charset="-52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fld id="{DB1DFDA1-EF7B-4B94-864C-3366B4B17D2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3384048" y="2571750"/>
            <a:ext cx="2375904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07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с одним скругленным углом 29"/>
          <p:cNvSpPr/>
          <p:nvPr userDrawn="1"/>
        </p:nvSpPr>
        <p:spPr>
          <a:xfrm flipH="1" flipV="1">
            <a:off x="3491880" y="1130"/>
            <a:ext cx="5652120" cy="698411"/>
          </a:xfrm>
          <a:prstGeom prst="round1Rect">
            <a:avLst/>
          </a:prstGeom>
          <a:solidFill>
            <a:srgbClr val="114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endParaRPr lang="ru-RU" sz="18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0"/>
            <a:ext cx="5506114" cy="699541"/>
          </a:xfrm>
          <a:noFill/>
        </p:spPr>
        <p:txBody>
          <a:bodyPr>
            <a:noAutofit/>
          </a:bodyPr>
          <a:lstStyle>
            <a:lvl1pPr algn="l">
              <a:defRPr sz="1600" b="1">
                <a:solidFill>
                  <a:schemeClr val="bg1"/>
                </a:solidFill>
                <a:latin typeface="+mj-lt"/>
                <a:ea typeface="PT Serif" panose="020A0603040505020204" pitchFamily="18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7614"/>
            <a:ext cx="8229600" cy="3247009"/>
          </a:xfrm>
        </p:spPr>
        <p:txBody>
          <a:bodyPr>
            <a:normAutofit/>
          </a:bodyPr>
          <a:lstStyle>
            <a:lvl1pPr>
              <a:defRPr sz="2400">
                <a:latin typeface="+mn-lt"/>
                <a:ea typeface="PT Serif" panose="020A0603040505020204" pitchFamily="18" charset="-52"/>
              </a:defRPr>
            </a:lvl1pPr>
            <a:lvl2pPr>
              <a:defRPr sz="2000">
                <a:latin typeface="+mn-lt"/>
                <a:ea typeface="PT Serif" panose="020A0603040505020204" pitchFamily="18" charset="-52"/>
              </a:defRPr>
            </a:lvl2pPr>
            <a:lvl3pPr>
              <a:defRPr sz="1800">
                <a:latin typeface="+mn-lt"/>
                <a:ea typeface="PT Serif" panose="020A0603040505020204" pitchFamily="18" charset="-52"/>
              </a:defRPr>
            </a:lvl3pPr>
            <a:lvl4pPr>
              <a:defRPr sz="1600">
                <a:latin typeface="+mn-lt"/>
                <a:ea typeface="PT Serif" panose="020A0603040505020204" pitchFamily="18" charset="-52"/>
              </a:defRPr>
            </a:lvl4pPr>
            <a:lvl5pPr>
              <a:defRPr sz="1600">
                <a:latin typeface="+mn-lt"/>
                <a:ea typeface="PT Serif" panose="020A0603040505020204" pitchFamily="18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fld id="{1E463FF6-FBD1-44B3-82E7-BD45439D34D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485484" y="4803998"/>
            <a:ext cx="611560" cy="338554"/>
          </a:xfrm>
          <a:prstGeom prst="rect">
            <a:avLst/>
          </a:prstGeom>
        </p:spPr>
        <p:txBody>
          <a:bodyPr vert="horz" wrap="square" lIns="0" tIns="45720" rIns="0" bIns="45720" rtlCol="0" anchor="t">
            <a:spAutoFit/>
          </a:bodyPr>
          <a:lstStyle>
            <a:defPPr>
              <a:defRPr lang="ru-RU"/>
            </a:defPPr>
            <a:lvl1pPr>
              <a:defRPr b="1">
                <a:latin typeface="Trebuchet MS" panose="020B0603020202020204" pitchFamily="34" charset="0"/>
              </a:defRPr>
            </a:lvl1pPr>
          </a:lstStyle>
          <a:p>
            <a:pPr algn="r" defTabSz="914400"/>
            <a:fld id="{F777CE8F-F8DB-4AC4-B215-9C5F8871BE3C}" type="slidenum">
              <a:rPr lang="ru-RU" sz="1600" smtClean="0">
                <a:solidFill>
                  <a:prstClr val="black"/>
                </a:solidFill>
                <a:latin typeface="Arial"/>
                <a:ea typeface="PT Serif" panose="020A0603040505020204" pitchFamily="18" charset="-52"/>
              </a:rPr>
              <a:pPr algn="r" defTabSz="914400"/>
              <a:t>‹#›</a:t>
            </a:fld>
            <a:r>
              <a:rPr lang="ru-RU" sz="900" b="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PT Serif" panose="020A0603040505020204" pitchFamily="18" charset="-52"/>
              </a:rPr>
              <a:t>/23</a:t>
            </a:r>
            <a:endParaRPr lang="ru-RU" sz="1600" b="0" dirty="0">
              <a:solidFill>
                <a:prstClr val="black">
                  <a:lumMod val="50000"/>
                  <a:lumOff val="50000"/>
                </a:prstClr>
              </a:solidFill>
              <a:latin typeface="Arial"/>
              <a:ea typeface="PT Serif" panose="020A0603040505020204" pitchFamily="18" charset="-52"/>
            </a:endParaRPr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100764" y="68025"/>
            <a:ext cx="476052" cy="467279"/>
            <a:chOff x="10200622" y="4176732"/>
            <a:chExt cx="1334257" cy="1309668"/>
          </a:xfrm>
        </p:grpSpPr>
        <p:sp>
          <p:nvSpPr>
            <p:cNvPr id="15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914400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dirty="0">
                <a:solidFill>
                  <a:srgbClr val="FFFFFF"/>
                </a:solidFill>
                <a:sym typeface="Helvetica Neue Medium"/>
              </a:endParaRPr>
            </a:p>
          </p:txBody>
        </p:sp>
        <p:pic>
          <p:nvPicPr>
            <p:cNvPr id="16" name="30688_html_m284ef2b5.png" descr="30688_html_m284ef2b5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17" name="Группа 16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25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8" name="Группа 17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22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9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  <p:sp>
          <p:nvSpPr>
            <p:cNvPr id="20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  <p:sp>
          <p:nvSpPr>
            <p:cNvPr id="21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8" name="TextBox 27"/>
          <p:cNvSpPr txBox="1"/>
          <p:nvPr userDrawn="1"/>
        </p:nvSpPr>
        <p:spPr>
          <a:xfrm>
            <a:off x="611560" y="93915"/>
            <a:ext cx="12235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  <a:t>Казначейство</a:t>
            </a:r>
            <a:b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</a:br>
            <a: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  <a:t>России</a:t>
            </a:r>
          </a:p>
        </p:txBody>
      </p:sp>
    </p:spTree>
    <p:extLst>
      <p:ext uri="{BB962C8B-B14F-4D97-AF65-F5344CB8AC3E}">
        <p14:creationId xmlns:p14="http://schemas.microsoft.com/office/powerpoint/2010/main" val="49486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618-6E00-4B64-855A-7EF163CE7F4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60AF-26C0-4F26-B6EA-302E8E682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33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5238" y="2425391"/>
            <a:ext cx="60122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199" y="3684403"/>
            <a:ext cx="423558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1" y="4783458"/>
            <a:ext cx="2926080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1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340C1-9663-4834-9678-E2A955AB6CD1}" type="datetime1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40176" y="4795860"/>
            <a:ext cx="2103121" cy="268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171B215-76B1-4062-B300-9C7BB6A65C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3410"/>
            <a:ext cx="1402441" cy="548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hf hdr="0" ftr="0" dt="0"/>
  <p:txStyles>
    <p:titleStyle>
      <a:lvl1pPr>
        <a:defRPr sz="3170"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5145">
        <a:defRPr>
          <a:latin typeface="+mn-lt"/>
          <a:ea typeface="+mn-ea"/>
          <a:cs typeface="+mn-cs"/>
        </a:defRPr>
      </a:lvl2pPr>
      <a:lvl3pPr marL="1450291">
        <a:defRPr>
          <a:latin typeface="+mn-lt"/>
          <a:ea typeface="+mn-ea"/>
          <a:cs typeface="+mn-cs"/>
        </a:defRPr>
      </a:lvl3pPr>
      <a:lvl4pPr marL="2175435">
        <a:defRPr>
          <a:latin typeface="+mn-lt"/>
          <a:ea typeface="+mn-ea"/>
          <a:cs typeface="+mn-cs"/>
        </a:defRPr>
      </a:lvl4pPr>
      <a:lvl5pPr marL="2900580">
        <a:defRPr>
          <a:latin typeface="+mn-lt"/>
          <a:ea typeface="+mn-ea"/>
          <a:cs typeface="+mn-cs"/>
        </a:defRPr>
      </a:lvl5pPr>
      <a:lvl6pPr marL="3625726">
        <a:defRPr>
          <a:latin typeface="+mn-lt"/>
          <a:ea typeface="+mn-ea"/>
          <a:cs typeface="+mn-cs"/>
        </a:defRPr>
      </a:lvl6pPr>
      <a:lvl7pPr marL="4350871">
        <a:defRPr>
          <a:latin typeface="+mn-lt"/>
          <a:ea typeface="+mn-ea"/>
          <a:cs typeface="+mn-cs"/>
        </a:defRPr>
      </a:lvl7pPr>
      <a:lvl8pPr marL="5076016">
        <a:defRPr>
          <a:latin typeface="+mn-lt"/>
          <a:ea typeface="+mn-ea"/>
          <a:cs typeface="+mn-cs"/>
        </a:defRPr>
      </a:lvl8pPr>
      <a:lvl9pPr marL="580116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5145">
        <a:defRPr>
          <a:latin typeface="+mn-lt"/>
          <a:ea typeface="+mn-ea"/>
          <a:cs typeface="+mn-cs"/>
        </a:defRPr>
      </a:lvl2pPr>
      <a:lvl3pPr marL="1450291">
        <a:defRPr>
          <a:latin typeface="+mn-lt"/>
          <a:ea typeface="+mn-ea"/>
          <a:cs typeface="+mn-cs"/>
        </a:defRPr>
      </a:lvl3pPr>
      <a:lvl4pPr marL="2175435">
        <a:defRPr>
          <a:latin typeface="+mn-lt"/>
          <a:ea typeface="+mn-ea"/>
          <a:cs typeface="+mn-cs"/>
        </a:defRPr>
      </a:lvl4pPr>
      <a:lvl5pPr marL="2900580">
        <a:defRPr>
          <a:latin typeface="+mn-lt"/>
          <a:ea typeface="+mn-ea"/>
          <a:cs typeface="+mn-cs"/>
        </a:defRPr>
      </a:lvl5pPr>
      <a:lvl6pPr marL="3625726">
        <a:defRPr>
          <a:latin typeface="+mn-lt"/>
          <a:ea typeface="+mn-ea"/>
          <a:cs typeface="+mn-cs"/>
        </a:defRPr>
      </a:lvl6pPr>
      <a:lvl7pPr marL="4350871">
        <a:defRPr>
          <a:latin typeface="+mn-lt"/>
          <a:ea typeface="+mn-ea"/>
          <a:cs typeface="+mn-cs"/>
        </a:defRPr>
      </a:lvl7pPr>
      <a:lvl8pPr marL="5076016">
        <a:defRPr>
          <a:latin typeface="+mn-lt"/>
          <a:ea typeface="+mn-ea"/>
          <a:cs typeface="+mn-cs"/>
        </a:defRPr>
      </a:lvl8pPr>
      <a:lvl9pPr marL="5801162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5239" y="2425391"/>
            <a:ext cx="60122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3684405"/>
            <a:ext cx="423558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1" y="4783460"/>
            <a:ext cx="2926080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2" y="4783458"/>
            <a:ext cx="2103121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340C1-9663-4834-9678-E2A955AB6C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40177" y="4916696"/>
            <a:ext cx="2103121" cy="201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31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250F777F-F515-4D06-8533-650D147B7E4D}"/>
              </a:ext>
            </a:extLst>
          </p:cNvPr>
          <p:cNvSpPr/>
          <p:nvPr userDrawn="1"/>
        </p:nvSpPr>
        <p:spPr>
          <a:xfrm flipV="1">
            <a:off x="-1" y="322686"/>
            <a:ext cx="9135631" cy="210729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E07E7B4-4E17-4405-93E2-17D14195C15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51401"/>
            <a:ext cx="1402441" cy="41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38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hf hdr="0" ftr="0" dt="0"/>
  <p:txStyles>
    <p:titleStyle>
      <a:lvl1pPr>
        <a:defRPr sz="2378"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859">
        <a:defRPr>
          <a:latin typeface="+mn-lt"/>
          <a:ea typeface="+mn-ea"/>
          <a:cs typeface="+mn-cs"/>
        </a:defRPr>
      </a:lvl2pPr>
      <a:lvl3pPr marL="1087718">
        <a:defRPr>
          <a:latin typeface="+mn-lt"/>
          <a:ea typeface="+mn-ea"/>
          <a:cs typeface="+mn-cs"/>
        </a:defRPr>
      </a:lvl3pPr>
      <a:lvl4pPr marL="1631576">
        <a:defRPr>
          <a:latin typeface="+mn-lt"/>
          <a:ea typeface="+mn-ea"/>
          <a:cs typeface="+mn-cs"/>
        </a:defRPr>
      </a:lvl4pPr>
      <a:lvl5pPr marL="2175435">
        <a:defRPr>
          <a:latin typeface="+mn-lt"/>
          <a:ea typeface="+mn-ea"/>
          <a:cs typeface="+mn-cs"/>
        </a:defRPr>
      </a:lvl5pPr>
      <a:lvl6pPr marL="2719295">
        <a:defRPr>
          <a:latin typeface="+mn-lt"/>
          <a:ea typeface="+mn-ea"/>
          <a:cs typeface="+mn-cs"/>
        </a:defRPr>
      </a:lvl6pPr>
      <a:lvl7pPr marL="3263153">
        <a:defRPr>
          <a:latin typeface="+mn-lt"/>
          <a:ea typeface="+mn-ea"/>
          <a:cs typeface="+mn-cs"/>
        </a:defRPr>
      </a:lvl7pPr>
      <a:lvl8pPr marL="3807012">
        <a:defRPr>
          <a:latin typeface="+mn-lt"/>
          <a:ea typeface="+mn-ea"/>
          <a:cs typeface="+mn-cs"/>
        </a:defRPr>
      </a:lvl8pPr>
      <a:lvl9pPr marL="43508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859">
        <a:defRPr>
          <a:latin typeface="+mn-lt"/>
          <a:ea typeface="+mn-ea"/>
          <a:cs typeface="+mn-cs"/>
        </a:defRPr>
      </a:lvl2pPr>
      <a:lvl3pPr marL="1087718">
        <a:defRPr>
          <a:latin typeface="+mn-lt"/>
          <a:ea typeface="+mn-ea"/>
          <a:cs typeface="+mn-cs"/>
        </a:defRPr>
      </a:lvl3pPr>
      <a:lvl4pPr marL="1631576">
        <a:defRPr>
          <a:latin typeface="+mn-lt"/>
          <a:ea typeface="+mn-ea"/>
          <a:cs typeface="+mn-cs"/>
        </a:defRPr>
      </a:lvl4pPr>
      <a:lvl5pPr marL="2175435">
        <a:defRPr>
          <a:latin typeface="+mn-lt"/>
          <a:ea typeface="+mn-ea"/>
          <a:cs typeface="+mn-cs"/>
        </a:defRPr>
      </a:lvl5pPr>
      <a:lvl6pPr marL="2719295">
        <a:defRPr>
          <a:latin typeface="+mn-lt"/>
          <a:ea typeface="+mn-ea"/>
          <a:cs typeface="+mn-cs"/>
        </a:defRPr>
      </a:lvl6pPr>
      <a:lvl7pPr marL="3263153">
        <a:defRPr>
          <a:latin typeface="+mn-lt"/>
          <a:ea typeface="+mn-ea"/>
          <a:cs typeface="+mn-cs"/>
        </a:defRPr>
      </a:lvl7pPr>
      <a:lvl8pPr marL="3807012">
        <a:defRPr>
          <a:latin typeface="+mn-lt"/>
          <a:ea typeface="+mn-ea"/>
          <a:cs typeface="+mn-cs"/>
        </a:defRPr>
      </a:lvl8pPr>
      <a:lvl9pPr marL="4350872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2C3B0D1-D2B8-4F73-8BEA-EC6F26360C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01.06.2021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FAE60AF-26C0-4F26-B6EA-302E8E682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2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 flipV="1">
            <a:off x="-1" y="4809818"/>
            <a:ext cx="9138585" cy="52261"/>
          </a:xfrm>
          <a:custGeom>
            <a:avLst/>
            <a:gdLst/>
            <a:ahLst/>
            <a:cxnLst/>
            <a:rect l="l" t="t" r="r" b="b"/>
            <a:pathLst>
              <a:path w="5752465">
                <a:moveTo>
                  <a:pt x="0" y="0"/>
                </a:moveTo>
                <a:lnTo>
                  <a:pt x="5751940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64288" y="412866"/>
            <a:ext cx="1974297" cy="43807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1149632"/>
            <a:ext cx="56166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Liquidity management and cash flow forecasting under the pandemic crisis</a:t>
            </a:r>
            <a:endParaRPr lang="ru-RU" sz="2800" dirty="0">
              <a:solidFill>
                <a:srgbClr val="1143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6512" y="4925383"/>
            <a:ext cx="2728612" cy="238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51" dirty="0">
                <a:solidFill>
                  <a:prstClr val="white">
                    <a:lumMod val="65000"/>
                  </a:prstClr>
                </a:solidFill>
              </a:rPr>
              <a:t>www.roskazna.ru</a:t>
            </a:r>
            <a:endParaRPr lang="ru-RU" sz="951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61480" y="4894440"/>
            <a:ext cx="2719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>
                <a:solidFill>
                  <a:prstClr val="white">
                    <a:lumMod val="65000"/>
                  </a:prstClr>
                </a:solidFill>
              </a:rPr>
              <a:t> </a:t>
            </a:r>
            <a:r>
              <a:rPr lang="en-US" sz="1000" dirty="0">
                <a:solidFill>
                  <a:prstClr val="white">
                    <a:lumMod val="65000"/>
                  </a:prstClr>
                </a:solidFill>
              </a:rPr>
              <a:t>Moscow, June</a:t>
            </a:r>
            <a:r>
              <a:rPr lang="ru-RU" sz="1000" dirty="0">
                <a:solidFill>
                  <a:prstClr val="white">
                    <a:lumMod val="65000"/>
                  </a:prstClr>
                </a:solidFill>
              </a:rPr>
              <a:t> 2021 </a:t>
            </a:r>
          </a:p>
        </p:txBody>
      </p:sp>
      <p:sp>
        <p:nvSpPr>
          <p:cNvPr id="16" name="object 2"/>
          <p:cNvSpPr/>
          <p:nvPr/>
        </p:nvSpPr>
        <p:spPr>
          <a:xfrm>
            <a:off x="1" y="4614780"/>
            <a:ext cx="3203848" cy="186179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5B18A36C-A304-4C91-856D-493F17EA7DB3}"/>
              </a:ext>
            </a:extLst>
          </p:cNvPr>
          <p:cNvSpPr/>
          <p:nvPr/>
        </p:nvSpPr>
        <p:spPr>
          <a:xfrm flipV="1">
            <a:off x="1143000" y="322685"/>
            <a:ext cx="6553200" cy="210729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057F448-D147-4228-A0FD-8008E86D84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51" y="72850"/>
            <a:ext cx="1051831" cy="41173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3676061"/>
            <a:ext cx="42119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Е.</a:t>
            </a:r>
            <a:r>
              <a:rPr lang="en-US" sz="11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Semenova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Head, Federal Budget Execution Support Directorate</a:t>
            </a:r>
          </a:p>
          <a:p>
            <a:r>
              <a:rPr lang="en-US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Treasury of Russia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ous-titre 2"/>
          <p:cNvSpPr txBox="1">
            <a:spLocks/>
          </p:cNvSpPr>
          <p:nvPr/>
        </p:nvSpPr>
        <p:spPr bwMode="auto">
          <a:xfrm>
            <a:off x="1043608" y="1779662"/>
            <a:ext cx="7272809" cy="535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cap="all" spc="100" dirty="0">
                <a:solidFill>
                  <a:schemeClr val="tx2"/>
                </a:solidFill>
                <a:latin typeface="Times New Roman" panose="02020603050405020304" pitchFamily="18" charset="0"/>
                <a:ea typeface="Open Sans Condensed" panose="020B0604020202020204" pitchFamily="34" charset="0"/>
                <a:cs typeface="Times New Roman" panose="02020603050405020304" pitchFamily="18" charset="0"/>
              </a:rPr>
              <a:t>THANK YOU!</a:t>
            </a:r>
            <a:endParaRPr lang="fr-FR" sz="3200" b="1" cap="all" spc="100" dirty="0">
              <a:solidFill>
                <a:schemeClr val="tx2"/>
              </a:solidFill>
              <a:latin typeface="Times New Roman" panose="02020603050405020304" pitchFamily="18" charset="0"/>
              <a:ea typeface="Open Sans Condensed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81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ingekerbter Richtungspfeil 14"/>
          <p:cNvSpPr/>
          <p:nvPr/>
        </p:nvSpPr>
        <p:spPr bwMode="gray">
          <a:xfrm>
            <a:off x="2778250" y="2992839"/>
            <a:ext cx="3813178" cy="2088232"/>
          </a:xfrm>
          <a:prstGeom prst="chevron">
            <a:avLst>
              <a:gd name="adj" fmla="val 0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6393" tIns="43196" rIns="86393" bIns="43196" anchor="t"/>
          <a:lstStyle/>
          <a:p>
            <a:pPr algn="ctr"/>
            <a:r>
              <a:rPr lang="en-US" sz="12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Increased budget payments in the budget system of the Russian Federation </a:t>
            </a:r>
            <a:r>
              <a:rPr lang="ru-RU" sz="105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n-US" sz="105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additional budget commitments</a:t>
            </a:r>
            <a:r>
              <a:rPr lang="ru-RU" sz="105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) </a:t>
            </a:r>
            <a:endParaRPr lang="en-US" sz="105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12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in order to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support citizens, SMEs, some categories of health care personnel, selected sectors of economy</a:t>
            </a:r>
            <a:endParaRPr lang="ru-RU" sz="10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ensure health care provision</a:t>
            </a:r>
            <a:endParaRPr lang="ru-RU" sz="10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implement prevention measures</a:t>
            </a:r>
            <a:endParaRPr lang="ru-RU" sz="10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contain unemployment growth</a:t>
            </a:r>
            <a:endParaRPr lang="ru-RU" sz="10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develop future technologies and ICT</a:t>
            </a:r>
            <a:endParaRPr lang="ru-RU" sz="10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Eingekerbter Richtungspfeil 14"/>
          <p:cNvSpPr/>
          <p:nvPr/>
        </p:nvSpPr>
        <p:spPr bwMode="gray">
          <a:xfrm>
            <a:off x="326732" y="2992839"/>
            <a:ext cx="2376264" cy="2088232"/>
          </a:xfrm>
          <a:prstGeom prst="chevron">
            <a:avLst>
              <a:gd name="adj" fmla="val 0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6393" tIns="43196" rIns="86393" bIns="43196" anchor="t"/>
          <a:lstStyle/>
          <a:p>
            <a:pPr algn="ctr"/>
            <a:r>
              <a:rPr lang="en-US" sz="12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Reduced budget receipts in the budget system of the Russian Federation – both in terms of revenues and sources of fiscal deficit financing</a:t>
            </a:r>
            <a:endParaRPr lang="ru-RU" sz="12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Eingekerbter Richtungspfeil 14"/>
          <p:cNvSpPr/>
          <p:nvPr/>
        </p:nvSpPr>
        <p:spPr bwMode="gray">
          <a:xfrm>
            <a:off x="6444166" y="2992839"/>
            <a:ext cx="2595534" cy="2088232"/>
          </a:xfrm>
          <a:prstGeom prst="chevron">
            <a:avLst>
              <a:gd name="adj" fmla="val 0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6393" tIns="43196" rIns="86393" bIns="43196" anchor="t">
            <a:noAutofit/>
          </a:bodyPr>
          <a:lstStyle/>
          <a:p>
            <a:pPr algn="ctr"/>
            <a:r>
              <a:rPr lang="en-US" sz="12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A dramatic cash deficit in the context of pandemic crisis</a:t>
            </a:r>
            <a:endParaRPr lang="ru-RU" sz="12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29" y="987574"/>
            <a:ext cx="1851670" cy="185167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308" y="987435"/>
            <a:ext cx="1851670" cy="185167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046" y="953888"/>
            <a:ext cx="1920535" cy="1920535"/>
          </a:xfrm>
          <a:prstGeom prst="rect">
            <a:avLst/>
          </a:prstGeom>
        </p:spPr>
      </p:pic>
      <p:sp>
        <p:nvSpPr>
          <p:cNvPr id="13" name="Заголовок 2"/>
          <p:cNvSpPr txBox="1">
            <a:spLocks/>
          </p:cNvSpPr>
          <p:nvPr/>
        </p:nvSpPr>
        <p:spPr>
          <a:xfrm>
            <a:off x="3779869" y="14276"/>
            <a:ext cx="532859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Public Finance Management: Key Challenges in 2020</a:t>
            </a:r>
            <a:endParaRPr lang="ru-RU" sz="16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7005341" y="4906149"/>
            <a:ext cx="2103121" cy="265059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1400" b="1" dirty="0">
                <a:solidFill>
                  <a:srgbClr val="1F497D"/>
                </a:solidFill>
              </a:rPr>
              <a:t>2</a:t>
            </a:r>
            <a:endParaRPr lang="ru-RU" sz="14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1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7005383" y="4900863"/>
            <a:ext cx="2103121" cy="295153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ru-RU" sz="1400" b="1" dirty="0">
                <a:solidFill>
                  <a:srgbClr val="1F497D"/>
                </a:solidFill>
              </a:rPr>
              <a:t>3</a:t>
            </a:r>
          </a:p>
        </p:txBody>
      </p:sp>
      <p:sp>
        <p:nvSpPr>
          <p:cNvPr id="16" name="Заголовок 2"/>
          <p:cNvSpPr>
            <a:spLocks noGrp="1"/>
          </p:cNvSpPr>
          <p:nvPr>
            <p:ph type="title"/>
          </p:nvPr>
        </p:nvSpPr>
        <p:spPr>
          <a:xfrm>
            <a:off x="4283968" y="35233"/>
            <a:ext cx="4759331" cy="215444"/>
          </a:xfrm>
        </p:spPr>
        <p:txBody>
          <a:bodyPr/>
          <a:lstStyle/>
          <a:p>
            <a:r>
              <a:rPr lang="en-US" sz="1400" dirty="0"/>
              <a:t>Payments continuity in the context of a liquidity crisis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008112" y="4336490"/>
            <a:ext cx="73083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Instant liquidity</a:t>
            </a:r>
            <a:r>
              <a:rPr lang="ru-RU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cash source to provide cash to the TSA by 10 a.m. of the working day following the day when the need for such cash emerged </a:t>
            </a:r>
            <a:r>
              <a:rPr lang="ru-RU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e.g., demand accounts, credit lines)</a:t>
            </a:r>
            <a:endParaRPr lang="ru-RU" sz="9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9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 liquidity</a:t>
            </a:r>
            <a:r>
              <a:rPr lang="ru-RU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cash source to provide cash to the TSA during the working day following the day when the need for such cash emerged (e.g., overnight REPO,</a:t>
            </a:r>
            <a:r>
              <a:rPr lang="ru-RU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currency SWAP</a:t>
            </a:r>
            <a:r>
              <a:rPr lang="ru-RU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15566"/>
            <a:ext cx="840552" cy="840552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1008112" y="979099"/>
            <a:ext cx="7668344" cy="7285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6388" tIns="43193" rIns="86388" bIns="43193" anchor="ctr"/>
          <a:lstStyle/>
          <a:p>
            <a:pPr algn="ctr"/>
            <a:r>
              <a:rPr lang="en-US" sz="1867" b="1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The objective</a:t>
            </a:r>
            <a:r>
              <a:rPr lang="ru-RU" sz="1867" b="1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– </a:t>
            </a:r>
            <a:r>
              <a:rPr lang="en-US" sz="1867" b="1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to fulfil commitments </a:t>
            </a:r>
          </a:p>
          <a:p>
            <a:pPr algn="ctr"/>
            <a:r>
              <a:rPr lang="en-US" sz="1867" b="1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in an unconditional and timely manner</a:t>
            </a:r>
            <a:endParaRPr lang="ru-RU" sz="1600" b="1" i="1" dirty="0">
              <a:latin typeface="Calibri" panose="020F050202020403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91637" y="1565332"/>
            <a:ext cx="7984661" cy="716683"/>
          </a:xfrm>
          <a:prstGeom prst="roundRect">
            <a:avLst/>
          </a:prstGeom>
          <a:noFill/>
          <a:ln cap="rnd" cmpd="dbl">
            <a:noFill/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u="sng" dirty="0">
                <a:solidFill>
                  <a:srgbClr val="11437F"/>
                </a:solidFill>
              </a:rPr>
              <a:t>RESPONSES</a:t>
            </a:r>
            <a:endParaRPr lang="ru-RU" sz="2400" i="1" u="sng" dirty="0">
              <a:solidFill>
                <a:srgbClr val="11437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75133" y="2329398"/>
            <a:ext cx="696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Calibri" panose="020F0502020204030204" pitchFamily="34" charset="0"/>
              </a:rPr>
              <a:t>review the investment policy and composition</a:t>
            </a:r>
            <a:endParaRPr lang="ru-RU" sz="1800" i="1" dirty="0">
              <a:latin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75133" y="2846561"/>
            <a:ext cx="5952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Calibri" panose="020F0502020204030204" pitchFamily="34" charset="0"/>
              </a:rPr>
              <a:t>increase instant and operational liquidity</a:t>
            </a:r>
            <a:r>
              <a:rPr lang="ru-RU" sz="1800" i="1" dirty="0">
                <a:latin typeface="Calibri" panose="020F0502020204030204" pitchFamily="34" charset="0"/>
              </a:rPr>
              <a:t>*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67726" y="3536090"/>
            <a:ext cx="65947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Calibri" panose="020F0502020204030204" pitchFamily="34" charset="0"/>
              </a:rPr>
              <a:t>increase minimal account balance</a:t>
            </a:r>
            <a:r>
              <a:rPr lang="ru-RU" sz="1800" i="1" dirty="0">
                <a:latin typeface="Calibri" panose="020F0502020204030204" pitchFamily="34" charset="0"/>
              </a:rPr>
              <a:t> </a:t>
            </a:r>
            <a:endParaRPr lang="en-US" sz="1800" i="1" dirty="0">
              <a:latin typeface="Calibri" panose="020F0502020204030204" pitchFamily="34" charset="0"/>
            </a:endParaRPr>
          </a:p>
          <a:p>
            <a:r>
              <a:rPr lang="ru-RU" sz="1200" i="1" dirty="0">
                <a:latin typeface="Calibri" panose="020F0502020204030204" pitchFamily="34" charset="0"/>
              </a:rPr>
              <a:t>(</a:t>
            </a:r>
            <a:r>
              <a:rPr lang="en-US" sz="1200" i="1" dirty="0">
                <a:latin typeface="Calibri" panose="020F0502020204030204" pitchFamily="34" charset="0"/>
              </a:rPr>
              <a:t>not needed in case the first two measures are implemented)</a:t>
            </a:r>
            <a:endParaRPr lang="ru-RU" sz="1200" i="1" dirty="0">
              <a:latin typeface="Calibri" panose="020F0502020204030204" pitchFamily="34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31" y="2361585"/>
            <a:ext cx="347904" cy="347904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62531" y="3021560"/>
            <a:ext cx="347904" cy="347904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381640" y="3654525"/>
            <a:ext cx="347904" cy="34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948264" y="4928056"/>
            <a:ext cx="2121316" cy="21544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ru-RU" sz="1400" b="1" dirty="0">
                <a:solidFill>
                  <a:srgbClr val="1F497D"/>
                </a:solidFill>
              </a:rPr>
              <a:t> 4</a:t>
            </a: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237118"/>
              </p:ext>
            </p:extLst>
          </p:nvPr>
        </p:nvGraphicFramePr>
        <p:xfrm>
          <a:off x="179512" y="987570"/>
          <a:ext cx="3240360" cy="409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557"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Instruments</a:t>
                      </a:r>
                      <a:endParaRPr lang="ru-RU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term</a:t>
                      </a:r>
                      <a:endParaRPr lang="ru-RU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/>
                        <a:t>From 1/1/</a:t>
                      </a:r>
                      <a:r>
                        <a:rPr lang="ru-RU" sz="600" dirty="0"/>
                        <a:t>20 </a:t>
                      </a:r>
                      <a:r>
                        <a:rPr lang="en-US" sz="600" dirty="0"/>
                        <a:t>to 3/31/</a:t>
                      </a:r>
                      <a:r>
                        <a:rPr lang="ru-RU" sz="6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6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From 4/1/</a:t>
                      </a:r>
                      <a:r>
                        <a:rPr lang="ru-RU" sz="6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6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to 9/30/20</a:t>
                      </a:r>
                      <a:endParaRPr lang="ru-RU" sz="600" b="1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sz="6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From 10/1/</a:t>
                      </a:r>
                      <a:r>
                        <a:rPr lang="ru-RU" sz="6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328">
                <a:tc rowSpan="6">
                  <a:txBody>
                    <a:bodyPr/>
                    <a:lstStyle/>
                    <a:p>
                      <a:pPr algn="ctr"/>
                      <a:r>
                        <a:rPr lang="en-US" sz="800" i="1" dirty="0"/>
                        <a:t>Deposits</a:t>
                      </a:r>
                      <a:endParaRPr lang="ru-RU" sz="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7 </a:t>
                      </a:r>
                      <a:r>
                        <a:rPr lang="en-US" sz="800" dirty="0"/>
                        <a:t>days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14 </a:t>
                      </a:r>
                      <a:r>
                        <a:rPr lang="en-US" sz="800" dirty="0"/>
                        <a:t>days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21 </a:t>
                      </a:r>
                      <a:r>
                        <a:rPr lang="en-US" sz="800" dirty="0"/>
                        <a:t>days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35 </a:t>
                      </a:r>
                      <a:r>
                        <a:rPr lang="en-US" sz="800" dirty="0"/>
                        <a:t>days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91 </a:t>
                      </a:r>
                      <a:r>
                        <a:rPr lang="en-US" sz="800" dirty="0"/>
                        <a:t>days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182 </a:t>
                      </a:r>
                      <a:r>
                        <a:rPr lang="en-US" sz="800" dirty="0"/>
                        <a:t>days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328">
                <a:tc>
                  <a:txBody>
                    <a:bodyPr/>
                    <a:lstStyle/>
                    <a:p>
                      <a:pPr algn="ctr"/>
                      <a:endParaRPr lang="ru-RU" sz="800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328">
                <a:tc rowSpan="5">
                  <a:txBody>
                    <a:bodyPr/>
                    <a:lstStyle/>
                    <a:p>
                      <a:pPr algn="ctr"/>
                      <a:endParaRPr lang="ru-RU" sz="800" i="1" dirty="0"/>
                    </a:p>
                    <a:p>
                      <a:pPr algn="ctr"/>
                      <a:r>
                        <a:rPr lang="en-US" sz="800" i="1" baseline="0" dirty="0"/>
                        <a:t>REPO</a:t>
                      </a:r>
                      <a:endParaRPr lang="ru-RU" sz="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7 </a:t>
                      </a:r>
                      <a:r>
                        <a:rPr lang="en-US" sz="800" dirty="0"/>
                        <a:t>days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14 </a:t>
                      </a:r>
                      <a:r>
                        <a:rPr lang="en-US" sz="800" dirty="0"/>
                        <a:t>days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35 дней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6043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91</a:t>
                      </a:r>
                      <a:r>
                        <a:rPr lang="ru-RU" sz="800" baseline="0" dirty="0"/>
                        <a:t> </a:t>
                      </a:r>
                      <a:r>
                        <a:rPr lang="en-US" sz="800" baseline="0" dirty="0"/>
                        <a:t>days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/>
                        <a:t>182</a:t>
                      </a:r>
                      <a:r>
                        <a:rPr lang="en-US" sz="800" dirty="0"/>
                        <a:t> days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9" name="TextBox 1"/>
          <p:cNvSpPr txBox="1"/>
          <p:nvPr/>
        </p:nvSpPr>
        <p:spPr>
          <a:xfrm>
            <a:off x="-29943" y="611554"/>
            <a:ext cx="3816424" cy="46395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Revised duration of placement, selected instruments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4067944" y="622118"/>
            <a:ext cx="4536430" cy="28808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Changes in cash balances composition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ru-RU" sz="700" i="1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700" i="1" dirty="0">
                <a:solidFill>
                  <a:schemeClr val="accent2">
                    <a:lumMod val="50000"/>
                  </a:schemeClr>
                </a:solidFill>
              </a:rPr>
              <a:t>w/o specific Government decisions, budget credits</a:t>
            </a:r>
            <a:r>
              <a:rPr lang="ru-RU" sz="700" i="1" dirty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</p:txBody>
      </p:sp>
      <p:graphicFrame>
        <p:nvGraphicFramePr>
          <p:cNvPr id="31" name="Диаграмм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898821"/>
              </p:ext>
            </p:extLst>
          </p:nvPr>
        </p:nvGraphicFramePr>
        <p:xfrm>
          <a:off x="3692301" y="987570"/>
          <a:ext cx="5272187" cy="4104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" name="Заголовок 2"/>
          <p:cNvSpPr>
            <a:spLocks noGrp="1"/>
          </p:cNvSpPr>
          <p:nvPr>
            <p:ph type="title"/>
          </p:nvPr>
        </p:nvSpPr>
        <p:spPr>
          <a:xfrm>
            <a:off x="2123728" y="35233"/>
            <a:ext cx="6919571" cy="430887"/>
          </a:xfrm>
        </p:spPr>
        <p:txBody>
          <a:bodyPr/>
          <a:lstStyle/>
          <a:p>
            <a:r>
              <a:rPr lang="en-US" sz="1400" dirty="0"/>
              <a:t>Changes in the investment policy and its composition in</a:t>
            </a:r>
            <a:r>
              <a:rPr lang="ru-RU" sz="1400" dirty="0"/>
              <a:t> 2020</a:t>
            </a:r>
            <a:r>
              <a:rPr lang="en-US" sz="1400" dirty="0"/>
              <a:t>,, </a:t>
            </a:r>
            <a:br>
              <a:rPr lang="en-US" sz="1400" dirty="0"/>
            </a:br>
            <a:r>
              <a:rPr lang="en-US" sz="1400" dirty="0"/>
              <a:t>by cash management instrument</a:t>
            </a:r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860032" y="4731990"/>
            <a:ext cx="576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7 days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3185932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67554" y="4936853"/>
            <a:ext cx="2247137" cy="260687"/>
          </a:xfrm>
        </p:spPr>
        <p:txBody>
          <a:bodyPr/>
          <a:lstStyle/>
          <a:p>
            <a:r>
              <a:rPr lang="ru-RU" sz="1400" dirty="0">
                <a:solidFill>
                  <a:srgbClr val="1F497D"/>
                </a:solidFill>
              </a:rPr>
              <a:t>5</a:t>
            </a:r>
            <a:r>
              <a:rPr lang="en-US" sz="1400" dirty="0">
                <a:solidFill>
                  <a:srgbClr val="1F497D"/>
                </a:solidFill>
              </a:rPr>
              <a:t>  </a:t>
            </a:r>
            <a:endParaRPr lang="ru-RU" sz="1400" dirty="0">
              <a:solidFill>
                <a:srgbClr val="1F497D"/>
              </a:solidFill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3563888" y="51470"/>
            <a:ext cx="533539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1400" kern="0" dirty="0"/>
              <a:t>Transformation of the accounts since January 1, 2021</a:t>
            </a:r>
            <a:r>
              <a:rPr lang="ru-RU" sz="1400" kern="0" dirty="0"/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1006735"/>
            <a:ext cx="2374490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Bank of Russia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15816" y="1006735"/>
            <a:ext cx="3312368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Treasury of Russia 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72200" y="1006736"/>
            <a:ext cx="2448272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solidFill>
                  <a:srgbClr val="800000"/>
                </a:solidFill>
                <a:latin typeface="Arial"/>
              </a:rPr>
              <a:t>Treasury of Russia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financial bodies, State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Extrabudgetary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Funds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1979712" y="2511200"/>
            <a:ext cx="2916324" cy="1761584"/>
          </a:xfrm>
          <a:prstGeom prst="homePlate">
            <a:avLst>
              <a:gd name="adj" fmla="val 21953"/>
            </a:avLst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Federal budget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50" kern="0" dirty="0">
                <a:solidFill>
                  <a:prstClr val="black"/>
                </a:solidFill>
                <a:latin typeface="Arial"/>
              </a:rPr>
              <a:t>Regional budgets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Local budgets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50" kern="0" dirty="0" err="1">
                <a:solidFill>
                  <a:prstClr val="black"/>
                </a:solidFill>
                <a:latin typeface="Arial"/>
              </a:rPr>
              <a:t>Extrabudgetary</a:t>
            </a:r>
            <a:r>
              <a:rPr lang="en-US" sz="1050" kern="0" dirty="0">
                <a:solidFill>
                  <a:prstClr val="black"/>
                </a:solidFill>
                <a:latin typeface="Arial"/>
              </a:rPr>
              <a:t> funds</a:t>
            </a:r>
            <a:endParaRPr kumimoji="0" lang="ru-RU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Revenues accounting and allocation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Funds of legal persons -non-participants of the budget process</a:t>
            </a:r>
            <a:endParaRPr kumimoji="0" lang="ru-RU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Funds held </a:t>
            </a:r>
            <a:r>
              <a:rPr kumimoji="0" lang="en-US" sz="105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temporary possession</a:t>
            </a:r>
            <a:endParaRPr kumimoji="0" lang="ru-RU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7160" y="316116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sng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Bank accounts</a:t>
            </a:r>
            <a:endParaRPr kumimoji="0" lang="ru-RU" sz="1200" b="1" i="0" u="none" strike="sng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>
                <a:solidFill>
                  <a:prstClr val="black"/>
                </a:solidFill>
              </a:rPr>
              <a:t>o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ver 44 thou. accounts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96036" y="3161160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Treasury accounts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72200" y="2710381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Individual accounts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lang="en-US" sz="1200" kern="0" dirty="0">
                <a:solidFill>
                  <a:prstClr val="black"/>
                </a:solidFill>
              </a:rPr>
              <a:t>created for budget process participants, budget and autonomous entities, legal persons – non-participants of the budget process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5536" y="1874161"/>
            <a:ext cx="2374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Treasury Single Account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21" name="Picture 2" descr="C:\Users\2914\Downloads\pngfuel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653383"/>
            <a:ext cx="252213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2914\Downloads\pngfuel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851" y="2967822"/>
            <a:ext cx="252213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77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>
          <a:xfrm>
            <a:off x="7040879" y="4933254"/>
            <a:ext cx="2103121" cy="229818"/>
          </a:xfrm>
        </p:spPr>
        <p:txBody>
          <a:bodyPr/>
          <a:lstStyle/>
          <a:p>
            <a:r>
              <a:rPr lang="ru-RU" sz="1400" dirty="0"/>
              <a:t>6</a:t>
            </a: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139953" y="59473"/>
            <a:ext cx="4903344" cy="215444"/>
          </a:xfrm>
        </p:spPr>
        <p:txBody>
          <a:bodyPr/>
          <a:lstStyle/>
          <a:p>
            <a:r>
              <a:rPr lang="en-US" sz="1400" dirty="0"/>
              <a:t>Scope of forecasting in the new context</a:t>
            </a:r>
            <a:endParaRPr lang="ru-RU" sz="1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61953" y="1034498"/>
            <a:ext cx="6477000" cy="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666953" y="652809"/>
            <a:ext cx="0" cy="4313882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15620" y="653498"/>
            <a:ext cx="2372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</a:rPr>
              <a:t>before January</a:t>
            </a:r>
            <a:r>
              <a:rPr lang="ru-RU" sz="1600" b="1" dirty="0">
                <a:solidFill>
                  <a:srgbClr val="002060"/>
                </a:solidFill>
              </a:rPr>
              <a:t>1</a:t>
            </a:r>
            <a:r>
              <a:rPr lang="en-US" sz="1600" b="1" dirty="0">
                <a:solidFill>
                  <a:srgbClr val="002060"/>
                </a:solidFill>
              </a:rPr>
              <a:t>,</a:t>
            </a:r>
            <a:r>
              <a:rPr lang="ru-RU" sz="1600" b="1" dirty="0">
                <a:solidFill>
                  <a:srgbClr val="002060"/>
                </a:solidFill>
              </a:rPr>
              <a:t>2021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9155" y="652809"/>
            <a:ext cx="29790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</a:rPr>
              <a:t>since January 1, 2021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85753" y="1168023"/>
            <a:ext cx="1887391" cy="517878"/>
          </a:xfrm>
          <a:prstGeom prst="rect">
            <a:avLst/>
          </a:prstGeom>
          <a:solidFill>
            <a:srgbClr val="B5C3DD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0" name="Прямоугольник 9"/>
          <p:cNvSpPr/>
          <p:nvPr/>
        </p:nvSpPr>
        <p:spPr>
          <a:xfrm>
            <a:off x="4733753" y="1156560"/>
            <a:ext cx="2336289" cy="517878"/>
          </a:xfrm>
          <a:prstGeom prst="rect">
            <a:avLst/>
          </a:prstGeom>
          <a:solidFill>
            <a:srgbClr val="B5C3DD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1" name="TextBox 10"/>
          <p:cNvSpPr txBox="1"/>
          <p:nvPr/>
        </p:nvSpPr>
        <p:spPr>
          <a:xfrm>
            <a:off x="1761953" y="1215444"/>
            <a:ext cx="1650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Bookman Old Style" panose="02050604050505020204" pitchFamily="18" charset="0"/>
              </a:rPr>
              <a:t>FBSA</a:t>
            </a:r>
            <a:endParaRPr lang="ru-RU" sz="2000" b="1" i="1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64551" y="1215444"/>
            <a:ext cx="1650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000" b="1" i="1">
                <a:latin typeface="Bookman Old Style" panose="02050604050505020204" pitchFamily="18" charset="0"/>
              </a:defRPr>
            </a:lvl1pPr>
          </a:lstStyle>
          <a:p>
            <a:r>
              <a:rPr lang="en-US" dirty="0"/>
              <a:t>TSA</a:t>
            </a:r>
            <a:endParaRPr lang="ru-RU" dirty="0"/>
          </a:p>
        </p:txBody>
      </p:sp>
      <p:sp>
        <p:nvSpPr>
          <p:cNvPr id="13" name="Правая фигурная скобка 12"/>
          <p:cNvSpPr/>
          <p:nvPr/>
        </p:nvSpPr>
        <p:spPr>
          <a:xfrm rot="16200000">
            <a:off x="2348375" y="981479"/>
            <a:ext cx="457200" cy="1934838"/>
          </a:xfrm>
          <a:prstGeom prst="rightBrace">
            <a:avLst>
              <a:gd name="adj1" fmla="val 45429"/>
              <a:gd name="adj2" fmla="val 50731"/>
            </a:avLst>
          </a:prstGeom>
          <a:ln w="22225" cmpd="sng">
            <a:solidFill>
              <a:srgbClr val="8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609553" y="2507228"/>
            <a:ext cx="284439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Federal budget money</a:t>
            </a:r>
            <a:endParaRPr lang="ru-RU" sz="16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99261" y="2507228"/>
            <a:ext cx="284439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n-US" sz="1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Other legal entities</a:t>
            </a:r>
            <a:endParaRPr lang="ru-RU" sz="16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91914" y="2507228"/>
            <a:ext cx="284439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BI/AI</a:t>
            </a:r>
            <a:endParaRPr lang="ru-RU" sz="16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90903" y="2507228"/>
            <a:ext cx="284439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SEBF</a:t>
            </a:r>
            <a:endParaRPr lang="ru-RU" sz="16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00272" y="2507228"/>
            <a:ext cx="314281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3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Funds in temporary possession</a:t>
            </a:r>
            <a:endParaRPr lang="ru-RU" sz="13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 rot="5400000">
            <a:off x="4200102" y="2133958"/>
            <a:ext cx="426389" cy="11846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11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Federal budget money</a:t>
            </a:r>
            <a:endParaRPr lang="ru-RU" sz="11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 rot="5400000">
            <a:off x="4174843" y="2660715"/>
            <a:ext cx="447926" cy="117644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1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Funds in temporary possession</a:t>
            </a:r>
            <a:endParaRPr lang="ru-RU" sz="11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 rot="5400000">
            <a:off x="4215256" y="3709657"/>
            <a:ext cx="397457" cy="11846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12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Other legal entities</a:t>
            </a:r>
            <a:endParaRPr lang="ru-RU" sz="12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 rot="5400000">
            <a:off x="4204202" y="4228319"/>
            <a:ext cx="397456" cy="11846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SEBF</a:t>
            </a:r>
            <a:endParaRPr lang="ru-RU" sz="1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087488" y="2046161"/>
            <a:ext cx="12013" cy="2894534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24582" y="2046161"/>
            <a:ext cx="18696" cy="292053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авая фигурная скобка 24"/>
          <p:cNvSpPr/>
          <p:nvPr/>
        </p:nvSpPr>
        <p:spPr>
          <a:xfrm rot="16200000">
            <a:off x="5762455" y="-299005"/>
            <a:ext cx="457199" cy="4495801"/>
          </a:xfrm>
          <a:prstGeom prst="rightBrace">
            <a:avLst>
              <a:gd name="adj1" fmla="val 45429"/>
              <a:gd name="adj2" fmla="val 50731"/>
            </a:avLst>
          </a:prstGeom>
          <a:ln w="22225" cmpd="sng">
            <a:solidFill>
              <a:srgbClr val="8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 rot="5400000">
            <a:off x="5560947" y="2133739"/>
            <a:ext cx="426828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105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Regional budget money</a:t>
            </a:r>
            <a:endParaRPr lang="ru-RU" sz="105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 rot="5400000">
            <a:off x="5572719" y="3711562"/>
            <a:ext cx="393646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12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Other legal entities</a:t>
            </a:r>
            <a:endParaRPr lang="ru-RU" sz="12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 rot="5400000">
            <a:off x="5543636" y="2662898"/>
            <a:ext cx="443565" cy="11764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1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Funds in temporary possession</a:t>
            </a:r>
            <a:endParaRPr lang="ru-RU" sz="11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 rot="5400000">
            <a:off x="5570814" y="4228320"/>
            <a:ext cx="397457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RSEBF</a:t>
            </a:r>
            <a:endParaRPr lang="ru-RU" sz="1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 rot="5400000">
            <a:off x="6901802" y="2117117"/>
            <a:ext cx="438560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10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Municipal budget money</a:t>
            </a:r>
            <a:endParaRPr lang="ru-RU" sz="10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 rot="5400000">
            <a:off x="6877531" y="2659769"/>
            <a:ext cx="449819" cy="11764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1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Funds in temporary possession</a:t>
            </a:r>
            <a:endParaRPr lang="ru-RU" sz="11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 rot="5400000">
            <a:off x="6909199" y="3709657"/>
            <a:ext cx="397457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12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Other </a:t>
            </a:r>
            <a:r>
              <a:rPr lang="en-US" sz="1200" i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legal entities</a:t>
            </a:r>
            <a:endParaRPr lang="ru-RU" sz="12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19353" y="2039895"/>
            <a:ext cx="1184695" cy="389653"/>
          </a:xfrm>
          <a:prstGeom prst="roundRect">
            <a:avLst/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>
            <a:defPPr>
              <a:defRPr lang="ru-R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 i="1"/>
            </a:lvl1pPr>
            <a:lvl2pPr marL="457167" fontAlgn="base">
              <a:spcBef>
                <a:spcPct val="0"/>
              </a:spcBef>
              <a:spcAft>
                <a:spcPct val="0"/>
              </a:spcAft>
            </a:lvl2pPr>
            <a:lvl3pPr marL="914335" fontAlgn="base">
              <a:spcBef>
                <a:spcPct val="0"/>
              </a:spcBef>
              <a:spcAft>
                <a:spcPct val="0"/>
              </a:spcAft>
            </a:lvl3pPr>
            <a:lvl4pPr marL="1371503" fontAlgn="base">
              <a:spcBef>
                <a:spcPct val="0"/>
              </a:spcBef>
              <a:spcAft>
                <a:spcPct val="0"/>
              </a:spcAft>
            </a:lvl4pPr>
            <a:lvl5pPr marL="1828670" fontAlgn="base">
              <a:spcBef>
                <a:spcPct val="0"/>
              </a:spcBef>
              <a:spcAft>
                <a:spcPct val="0"/>
              </a:spcAft>
            </a:lvl5pPr>
            <a:lvl6pPr marL="2285837" defTabSz="914335"/>
            <a:lvl7pPr marL="2743005" defTabSz="914335"/>
            <a:lvl8pPr marL="3200172" defTabSz="914335"/>
            <a:lvl9pPr marL="3657342" defTabSz="914335"/>
          </a:lstStyle>
          <a:p>
            <a:r>
              <a:rPr lang="en-US" dirty="0"/>
              <a:t>Federal level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172257" y="2037052"/>
            <a:ext cx="1184695" cy="389653"/>
          </a:xfrm>
          <a:prstGeom prst="roundRect">
            <a:avLst/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>
            <a:defPPr>
              <a:defRPr lang="ru-R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 i="1"/>
            </a:lvl1pPr>
            <a:lvl2pPr marL="457167" fontAlgn="base">
              <a:spcBef>
                <a:spcPct val="0"/>
              </a:spcBef>
              <a:spcAft>
                <a:spcPct val="0"/>
              </a:spcAft>
            </a:lvl2pPr>
            <a:lvl3pPr marL="914335" fontAlgn="base">
              <a:spcBef>
                <a:spcPct val="0"/>
              </a:spcBef>
              <a:spcAft>
                <a:spcPct val="0"/>
              </a:spcAft>
            </a:lvl3pPr>
            <a:lvl4pPr marL="1371503" fontAlgn="base">
              <a:spcBef>
                <a:spcPct val="0"/>
              </a:spcBef>
              <a:spcAft>
                <a:spcPct val="0"/>
              </a:spcAft>
            </a:lvl4pPr>
            <a:lvl5pPr marL="1828670" fontAlgn="base">
              <a:spcBef>
                <a:spcPct val="0"/>
              </a:spcBef>
              <a:spcAft>
                <a:spcPct val="0"/>
              </a:spcAft>
            </a:lvl5pPr>
            <a:lvl6pPr marL="2285837" defTabSz="914335"/>
            <a:lvl7pPr marL="2743005" defTabSz="914335"/>
            <a:lvl8pPr marL="3200172" defTabSz="914335"/>
            <a:lvl9pPr marL="3657342" defTabSz="914335"/>
          </a:lstStyle>
          <a:p>
            <a:r>
              <a:rPr lang="en-US" dirty="0"/>
              <a:t>Regional level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6486353" y="2046161"/>
            <a:ext cx="1247289" cy="389653"/>
          </a:xfrm>
          <a:prstGeom prst="roundRect">
            <a:avLst/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>
            <a:defPPr>
              <a:defRPr lang="ru-R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 i="1"/>
            </a:lvl1pPr>
            <a:lvl2pPr marL="457167" fontAlgn="base">
              <a:spcBef>
                <a:spcPct val="0"/>
              </a:spcBef>
              <a:spcAft>
                <a:spcPct val="0"/>
              </a:spcAft>
            </a:lvl2pPr>
            <a:lvl3pPr marL="914335" fontAlgn="base">
              <a:spcBef>
                <a:spcPct val="0"/>
              </a:spcBef>
              <a:spcAft>
                <a:spcPct val="0"/>
              </a:spcAft>
            </a:lvl3pPr>
            <a:lvl4pPr marL="1371503" fontAlgn="base">
              <a:spcBef>
                <a:spcPct val="0"/>
              </a:spcBef>
              <a:spcAft>
                <a:spcPct val="0"/>
              </a:spcAft>
            </a:lvl4pPr>
            <a:lvl5pPr marL="1828670" fontAlgn="base">
              <a:spcBef>
                <a:spcPct val="0"/>
              </a:spcBef>
              <a:spcAft>
                <a:spcPct val="0"/>
              </a:spcAft>
            </a:lvl5pPr>
            <a:lvl6pPr marL="2285837" defTabSz="914335"/>
            <a:lvl7pPr marL="2743005" defTabSz="914335"/>
            <a:lvl8pPr marL="3200172" defTabSz="914335"/>
            <a:lvl9pPr marL="3657342" defTabSz="914335"/>
          </a:lstStyle>
          <a:p>
            <a:r>
              <a:rPr lang="en-US" dirty="0"/>
              <a:t>Municipal level</a:t>
            </a:r>
            <a:endParaRPr lang="ru-RU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7797849" y="2046161"/>
            <a:ext cx="18696" cy="292053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685753" y="2037051"/>
            <a:ext cx="1802801" cy="389653"/>
          </a:xfrm>
          <a:prstGeom prst="roundRect">
            <a:avLst/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>
            <a:defPPr>
              <a:defRPr lang="ru-R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 i="1"/>
            </a:lvl1pPr>
            <a:lvl2pPr marL="457167" fontAlgn="base">
              <a:spcBef>
                <a:spcPct val="0"/>
              </a:spcBef>
              <a:spcAft>
                <a:spcPct val="0"/>
              </a:spcAft>
            </a:lvl2pPr>
            <a:lvl3pPr marL="914335" fontAlgn="base">
              <a:spcBef>
                <a:spcPct val="0"/>
              </a:spcBef>
              <a:spcAft>
                <a:spcPct val="0"/>
              </a:spcAft>
            </a:lvl3pPr>
            <a:lvl4pPr marL="1371503" fontAlgn="base">
              <a:spcBef>
                <a:spcPct val="0"/>
              </a:spcBef>
              <a:spcAft>
                <a:spcPct val="0"/>
              </a:spcAft>
            </a:lvl4pPr>
            <a:lvl5pPr marL="1828670" fontAlgn="base">
              <a:spcBef>
                <a:spcPct val="0"/>
              </a:spcBef>
              <a:spcAft>
                <a:spcPct val="0"/>
              </a:spcAft>
            </a:lvl5pPr>
            <a:lvl6pPr marL="2285837" defTabSz="914335"/>
            <a:lvl7pPr marL="2743005" defTabSz="914335"/>
            <a:lvl8pPr marL="3200172" defTabSz="914335"/>
            <a:lvl9pPr marL="3657342" defTabSz="914335"/>
          </a:lstStyle>
          <a:p>
            <a:r>
              <a:rPr lang="en-US" dirty="0"/>
              <a:t>Federal level</a:t>
            </a:r>
            <a:endParaRPr lang="ru-RU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 rot="5400000">
            <a:off x="4213488" y="3197467"/>
            <a:ext cx="397456" cy="11846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BI/AI</a:t>
            </a:r>
            <a:endParaRPr lang="ru-RU" sz="14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 rot="5400000">
            <a:off x="5577540" y="3206734"/>
            <a:ext cx="397456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BI/AI</a:t>
            </a:r>
            <a:endParaRPr lang="ru-RU" sz="14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 rot="5400000">
            <a:off x="6903712" y="3197467"/>
            <a:ext cx="397456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BI/AI</a:t>
            </a:r>
            <a:endParaRPr lang="ru-RU" sz="14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871300" y="2037051"/>
            <a:ext cx="301173" cy="24383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en-US" sz="900" b="1" i="1" dirty="0">
                <a:solidFill>
                  <a:prstClr val="black"/>
                </a:solidFill>
                <a:ea typeface="Cambria" panose="02040503050406030204" pitchFamily="18" charset="0"/>
              </a:rPr>
              <a:t>Other accounts</a:t>
            </a:r>
            <a:endParaRPr lang="ru-RU" sz="900" b="1" i="1" dirty="0">
              <a:solidFill>
                <a:prstClr val="black"/>
              </a:solidFill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98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 txBox="1">
            <a:spLocks/>
          </p:cNvSpPr>
          <p:nvPr/>
        </p:nvSpPr>
        <p:spPr>
          <a:xfrm>
            <a:off x="2555776" y="33254"/>
            <a:ext cx="655272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Increase in cash balances on accounts with the Treasury of Russia in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2021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bln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rubles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841551"/>
              </p:ext>
            </p:extLst>
          </p:nvPr>
        </p:nvGraphicFramePr>
        <p:xfrm>
          <a:off x="-10714" y="699542"/>
          <a:ext cx="9154714" cy="4443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6037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24755" y="4928056"/>
            <a:ext cx="2103121" cy="215444"/>
          </a:xfrm>
        </p:spPr>
        <p:txBody>
          <a:bodyPr/>
          <a:lstStyle/>
          <a:p>
            <a:r>
              <a:rPr lang="ru-RU" sz="1400" dirty="0"/>
              <a:t>8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0991607"/>
              </p:ext>
            </p:extLst>
          </p:nvPr>
        </p:nvGraphicFramePr>
        <p:xfrm>
          <a:off x="0" y="699541"/>
          <a:ext cx="9144000" cy="4443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3131840" y="33254"/>
            <a:ext cx="597666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Managing TSA cash balances in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2021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bln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rubles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807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99430" y="52610"/>
            <a:ext cx="4342476" cy="215444"/>
          </a:xfrm>
        </p:spPr>
        <p:txBody>
          <a:bodyPr/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Future Tasks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20272" y="4936698"/>
            <a:ext cx="2103121" cy="236988"/>
          </a:xfrm>
        </p:spPr>
        <p:txBody>
          <a:bodyPr/>
          <a:lstStyle/>
          <a:p>
            <a:r>
              <a:rPr lang="ru-RU" sz="1400" dirty="0"/>
              <a:t>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39912" y="1100192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(develop) a new forecasting model and improve the quality of forecasts</a:t>
            </a:r>
            <a:endParaRPr lang="ru-RU" sz="1600" dirty="0">
              <a:solidFill>
                <a:srgbClr val="114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923678"/>
            <a:ext cx="60486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1720" y="2151646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targeting algorithms and reduce volatility of TSA balance</a:t>
            </a:r>
            <a:endParaRPr lang="ru-RU" sz="1600" dirty="0">
              <a:solidFill>
                <a:srgbClr val="114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971600" y="3003798"/>
            <a:ext cx="60486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42268" y="3338577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Absorb additional liquidity</a:t>
            </a:r>
            <a:endParaRPr lang="ru-RU" sz="1600" dirty="0">
              <a:solidFill>
                <a:srgbClr val="114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71600" y="4011910"/>
            <a:ext cx="60486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51720" y="4238968"/>
            <a:ext cx="525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Diversify TSA cash management instruments</a:t>
            </a:r>
            <a:endParaRPr lang="ru-RU" sz="1600" dirty="0">
              <a:solidFill>
                <a:srgbClr val="114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" y="1103148"/>
            <a:ext cx="1227974" cy="613987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" y="2153684"/>
            <a:ext cx="1227974" cy="613987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" y="3198416"/>
            <a:ext cx="1227974" cy="61398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" y="4243148"/>
            <a:ext cx="1227974" cy="61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098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Презентация_СКП_11-09-19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5335</TotalTime>
  <Words>822</Words>
  <Application>Microsoft Office PowerPoint</Application>
  <PresentationFormat>On-screen Show (16:9)</PresentationFormat>
  <Paragraphs>211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Bookman Old Style</vt:lpstr>
      <vt:lpstr>Calibri</vt:lpstr>
      <vt:lpstr>Cambria</vt:lpstr>
      <vt:lpstr>Times New Roman</vt:lpstr>
      <vt:lpstr>Trebuchet MS</vt:lpstr>
      <vt:lpstr>Wingdings</vt:lpstr>
      <vt:lpstr>Office Theme</vt:lpstr>
      <vt:lpstr>3_Office Theme</vt:lpstr>
      <vt:lpstr>Презентация_СКП_11-09-19</vt:lpstr>
      <vt:lpstr>PowerPoint Presentation</vt:lpstr>
      <vt:lpstr>PowerPoint Presentation</vt:lpstr>
      <vt:lpstr>Payments continuity in the context of a liquidity crisis</vt:lpstr>
      <vt:lpstr>Changes in the investment policy and its composition in 2020,,  by cash management instrument</vt:lpstr>
      <vt:lpstr>PowerPoint Presentation</vt:lpstr>
      <vt:lpstr>Scope of forecasting in the new context</vt:lpstr>
      <vt:lpstr>PowerPoint Presentation</vt:lpstr>
      <vt:lpstr>PowerPoint Presentation</vt:lpstr>
      <vt:lpstr>Future Tasks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евоывлд</dc:title>
  <dc:creator>Елизавета Арбатова</dc:creator>
  <cp:lastModifiedBy>Yelena Slizhevskaya</cp:lastModifiedBy>
  <cp:revision>397</cp:revision>
  <cp:lastPrinted>2021-05-26T05:40:28Z</cp:lastPrinted>
  <dcterms:created xsi:type="dcterms:W3CDTF">2019-07-31T16:47:50Z</dcterms:created>
  <dcterms:modified xsi:type="dcterms:W3CDTF">2021-06-01T21:23:02Z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2019-03-19T00:00:00Z</vt:filetime>
  </property>
  <property fmtid="{D5CDD505-2E9C-101B-9397-08002B2CF9AE}" pid="3" name="Creator">
    <vt:lpwstr>Adobe Illustrator CC 22.1 (Windows)</vt:lpwstr>
  </property>
  <property fmtid="{D5CDD505-2E9C-101B-9397-08002B2CF9AE}" pid="4" name="LastSaved">
    <vt:filetime>2019-07-31T00:00:00Z</vt:filetime>
  </property>
</Properties>
</file>