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17"/>
  </p:notesMasterIdLst>
  <p:handoutMasterIdLst>
    <p:handoutMasterId r:id="rId18"/>
  </p:handoutMasterIdLst>
  <p:sldIdLst>
    <p:sldId id="1450" r:id="rId2"/>
    <p:sldId id="1857" r:id="rId3"/>
    <p:sldId id="1946" r:id="rId4"/>
    <p:sldId id="1947" r:id="rId5"/>
    <p:sldId id="1964" r:id="rId6"/>
    <p:sldId id="1962" r:id="rId7"/>
    <p:sldId id="1949" r:id="rId8"/>
    <p:sldId id="1950" r:id="rId9"/>
    <p:sldId id="1963" r:id="rId10"/>
    <p:sldId id="1951" r:id="rId11"/>
    <p:sldId id="1952" r:id="rId12"/>
    <p:sldId id="1965" r:id="rId13"/>
    <p:sldId id="1958" r:id="rId14"/>
    <p:sldId id="1959" r:id="rId15"/>
    <p:sldId id="1874" r:id="rId16"/>
  </p:sldIdLst>
  <p:sldSz cx="9144000" cy="6858000" type="screen4x3"/>
  <p:notesSz cx="6797675" cy="9926638"/>
  <p:defaultTextStyle>
    <a:defPPr>
      <a:defRPr lang="en-US"/>
    </a:defPPr>
    <a:lvl1pPr algn="l" rtl="0" eaLnBrk="0" fontAlgn="base" hangingPunct="0">
      <a:lnSpc>
        <a:spcPct val="80000"/>
      </a:lnSpc>
      <a:spcBef>
        <a:spcPct val="45000"/>
      </a:spcBef>
      <a:spcAft>
        <a:spcPct val="50000"/>
      </a:spcAft>
      <a:buClr>
        <a:schemeClr val="bg2"/>
      </a:buClr>
      <a:buFont typeface="Wingdings" pitchFamily="2" charset="2"/>
      <a:defRPr sz="1200" i="1" u="sng" kern="1200">
        <a:solidFill>
          <a:srgbClr val="000000"/>
        </a:solidFill>
        <a:latin typeface="Cambria" pitchFamily="18" charset="0"/>
        <a:ea typeface="+mn-ea"/>
        <a:cs typeface="Arial" pitchFamily="34" charset="0"/>
      </a:defRPr>
    </a:lvl1pPr>
    <a:lvl2pPr marL="457200" algn="l" rtl="0" eaLnBrk="0" fontAlgn="base" hangingPunct="0">
      <a:lnSpc>
        <a:spcPct val="80000"/>
      </a:lnSpc>
      <a:spcBef>
        <a:spcPct val="45000"/>
      </a:spcBef>
      <a:spcAft>
        <a:spcPct val="50000"/>
      </a:spcAft>
      <a:buClr>
        <a:schemeClr val="bg2"/>
      </a:buClr>
      <a:buFont typeface="Wingdings" pitchFamily="2" charset="2"/>
      <a:defRPr sz="1200" i="1" u="sng" kern="1200">
        <a:solidFill>
          <a:srgbClr val="000000"/>
        </a:solidFill>
        <a:latin typeface="Cambria" pitchFamily="18" charset="0"/>
        <a:ea typeface="+mn-ea"/>
        <a:cs typeface="Arial" pitchFamily="34" charset="0"/>
      </a:defRPr>
    </a:lvl2pPr>
    <a:lvl3pPr marL="914400" algn="l" rtl="0" eaLnBrk="0" fontAlgn="base" hangingPunct="0">
      <a:lnSpc>
        <a:spcPct val="80000"/>
      </a:lnSpc>
      <a:spcBef>
        <a:spcPct val="45000"/>
      </a:spcBef>
      <a:spcAft>
        <a:spcPct val="50000"/>
      </a:spcAft>
      <a:buClr>
        <a:schemeClr val="bg2"/>
      </a:buClr>
      <a:buFont typeface="Wingdings" pitchFamily="2" charset="2"/>
      <a:defRPr sz="1200" i="1" u="sng" kern="1200">
        <a:solidFill>
          <a:srgbClr val="000000"/>
        </a:solidFill>
        <a:latin typeface="Cambria" pitchFamily="18" charset="0"/>
        <a:ea typeface="+mn-ea"/>
        <a:cs typeface="Arial" pitchFamily="34" charset="0"/>
      </a:defRPr>
    </a:lvl3pPr>
    <a:lvl4pPr marL="1371600" algn="l" rtl="0" eaLnBrk="0" fontAlgn="base" hangingPunct="0">
      <a:lnSpc>
        <a:spcPct val="80000"/>
      </a:lnSpc>
      <a:spcBef>
        <a:spcPct val="45000"/>
      </a:spcBef>
      <a:spcAft>
        <a:spcPct val="50000"/>
      </a:spcAft>
      <a:buClr>
        <a:schemeClr val="bg2"/>
      </a:buClr>
      <a:buFont typeface="Wingdings" pitchFamily="2" charset="2"/>
      <a:defRPr sz="1200" i="1" u="sng" kern="1200">
        <a:solidFill>
          <a:srgbClr val="000000"/>
        </a:solidFill>
        <a:latin typeface="Cambria" pitchFamily="18" charset="0"/>
        <a:ea typeface="+mn-ea"/>
        <a:cs typeface="Arial" pitchFamily="34" charset="0"/>
      </a:defRPr>
    </a:lvl4pPr>
    <a:lvl5pPr marL="1828800" algn="l" rtl="0" eaLnBrk="0" fontAlgn="base" hangingPunct="0">
      <a:lnSpc>
        <a:spcPct val="80000"/>
      </a:lnSpc>
      <a:spcBef>
        <a:spcPct val="45000"/>
      </a:spcBef>
      <a:spcAft>
        <a:spcPct val="50000"/>
      </a:spcAft>
      <a:buClr>
        <a:schemeClr val="bg2"/>
      </a:buClr>
      <a:buFont typeface="Wingdings" pitchFamily="2" charset="2"/>
      <a:defRPr sz="1200" i="1" u="sng" kern="1200">
        <a:solidFill>
          <a:srgbClr val="000000"/>
        </a:solidFill>
        <a:latin typeface="Cambria" pitchFamily="18" charset="0"/>
        <a:ea typeface="+mn-ea"/>
        <a:cs typeface="Arial" pitchFamily="34" charset="0"/>
      </a:defRPr>
    </a:lvl5pPr>
    <a:lvl6pPr marL="2286000" algn="l" defTabSz="914400" rtl="0" eaLnBrk="1" latinLnBrk="0" hangingPunct="1">
      <a:defRPr sz="1200" i="1" u="sng" kern="1200">
        <a:solidFill>
          <a:srgbClr val="000000"/>
        </a:solidFill>
        <a:latin typeface="Cambria" pitchFamily="18" charset="0"/>
        <a:ea typeface="+mn-ea"/>
        <a:cs typeface="Arial" pitchFamily="34" charset="0"/>
      </a:defRPr>
    </a:lvl6pPr>
    <a:lvl7pPr marL="2743200" algn="l" defTabSz="914400" rtl="0" eaLnBrk="1" latinLnBrk="0" hangingPunct="1">
      <a:defRPr sz="1200" i="1" u="sng" kern="1200">
        <a:solidFill>
          <a:srgbClr val="000000"/>
        </a:solidFill>
        <a:latin typeface="Cambria" pitchFamily="18" charset="0"/>
        <a:ea typeface="+mn-ea"/>
        <a:cs typeface="Arial" pitchFamily="34" charset="0"/>
      </a:defRPr>
    </a:lvl7pPr>
    <a:lvl8pPr marL="3200400" algn="l" defTabSz="914400" rtl="0" eaLnBrk="1" latinLnBrk="0" hangingPunct="1">
      <a:defRPr sz="1200" i="1" u="sng" kern="1200">
        <a:solidFill>
          <a:srgbClr val="000000"/>
        </a:solidFill>
        <a:latin typeface="Cambria" pitchFamily="18" charset="0"/>
        <a:ea typeface="+mn-ea"/>
        <a:cs typeface="Arial" pitchFamily="34" charset="0"/>
      </a:defRPr>
    </a:lvl8pPr>
    <a:lvl9pPr marL="3657600" algn="l" defTabSz="914400" rtl="0" eaLnBrk="1" latinLnBrk="0" hangingPunct="1">
      <a:defRPr sz="1200" i="1" u="sng" kern="1200">
        <a:solidFill>
          <a:srgbClr val="000000"/>
        </a:solidFill>
        <a:latin typeface="Cambria" pitchFamily="18" charset="0"/>
        <a:ea typeface="+mn-ea"/>
        <a:cs typeface="Arial" pitchFamily="34" charset="0"/>
      </a:defRPr>
    </a:lvl9pPr>
  </p:defaultTextStyle>
  <p:extLst>
    <p:ext uri="{521415D9-36F7-43E2-AB2F-B90AF26B5E84}">
      <p14:sectionLst xmlns:p14="http://schemas.microsoft.com/office/powerpoint/2010/main">
        <p14:section name="Default Section" id="{450F19B7-4D0D-452A-B7FC-41B9F127733E}">
          <p14:sldIdLst>
            <p14:sldId id="1450"/>
            <p14:sldId id="1857"/>
            <p14:sldId id="1946"/>
            <p14:sldId id="1947"/>
            <p14:sldId id="1964"/>
            <p14:sldId id="1962"/>
            <p14:sldId id="1949"/>
            <p14:sldId id="1950"/>
            <p14:sldId id="1963"/>
            <p14:sldId id="1951"/>
            <p14:sldId id="1952"/>
            <p14:sldId id="1965"/>
            <p14:sldId id="1958"/>
            <p14:sldId id="1959"/>
            <p14:sldId id="18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00"/>
    <a:srgbClr val="FF6600"/>
    <a:srgbClr val="812525"/>
    <a:srgbClr val="125FFA"/>
    <a:srgbClr val="21A0FF"/>
    <a:srgbClr val="004A82"/>
    <a:srgbClr val="FF9900"/>
    <a:srgbClr val="EFF1DB"/>
    <a:srgbClr val="006600"/>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8" autoAdjust="0"/>
    <p:restoredTop sz="95429" autoAdjust="0"/>
  </p:normalViewPr>
  <p:slideViewPr>
    <p:cSldViewPr>
      <p:cViewPr varScale="1">
        <p:scale>
          <a:sx n="83" d="100"/>
          <a:sy n="83" d="100"/>
        </p:scale>
        <p:origin x="-1230" y="-84"/>
      </p:cViewPr>
      <p:guideLst>
        <p:guide orient="horz" pos="2886"/>
        <p:guide pos="2208"/>
      </p:guideLst>
    </p:cSldViewPr>
  </p:slideViewPr>
  <p:outlineViewPr>
    <p:cViewPr>
      <p:scale>
        <a:sx n="40" d="100"/>
        <a:sy n="40" d="100"/>
      </p:scale>
      <p:origin x="0" y="559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70" y="936"/>
      </p:cViewPr>
      <p:guideLst>
        <p:guide orient="horz" pos="3125"/>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1"/>
            <a:ext cx="2946400" cy="465138"/>
          </a:xfrm>
          <a:prstGeom prst="rect">
            <a:avLst/>
          </a:prstGeom>
          <a:noFill/>
          <a:ln>
            <a:noFill/>
          </a:ln>
          <a:extLst/>
        </p:spPr>
        <p:txBody>
          <a:bodyPr vert="horz" wrap="square" lIns="18989" tIns="0" rIns="18989" bIns="0" numCol="1" anchor="t" anchorCtr="0" compatLnSpc="1">
            <a:prstTxWarp prst="textNoShape">
              <a:avLst/>
            </a:prstTxWarp>
          </a:bodyPr>
          <a:lstStyle>
            <a:lvl1pPr defTabSz="912813">
              <a:lnSpc>
                <a:spcPct val="100000"/>
              </a:lnSpc>
              <a:spcBef>
                <a:spcPct val="0"/>
              </a:spcBef>
              <a:spcAft>
                <a:spcPct val="0"/>
              </a:spcAft>
              <a:buClrTx/>
              <a:buFontTx/>
              <a:buNone/>
              <a:defRPr sz="1000" u="none">
                <a:solidFill>
                  <a:schemeClr val="tx1"/>
                </a:solidFill>
                <a:latin typeface="Palatino" pitchFamily="18" charset="0"/>
              </a:defRPr>
            </a:lvl1pPr>
          </a:lstStyle>
          <a:p>
            <a:endParaRPr lang="tr-TR"/>
          </a:p>
        </p:txBody>
      </p:sp>
      <p:sp>
        <p:nvSpPr>
          <p:cNvPr id="4099" name="Rectangle 3"/>
          <p:cNvSpPr>
            <a:spLocks noGrp="1" noChangeArrowheads="1"/>
          </p:cNvSpPr>
          <p:nvPr>
            <p:ph type="dt" sz="quarter" idx="1"/>
          </p:nvPr>
        </p:nvSpPr>
        <p:spPr bwMode="auto">
          <a:xfrm>
            <a:off x="3851275" y="1"/>
            <a:ext cx="2946400" cy="465138"/>
          </a:xfrm>
          <a:prstGeom prst="rect">
            <a:avLst/>
          </a:prstGeom>
          <a:noFill/>
          <a:ln>
            <a:noFill/>
          </a:ln>
          <a:extLst/>
        </p:spPr>
        <p:txBody>
          <a:bodyPr vert="horz" wrap="square" lIns="18989" tIns="0" rIns="18989" bIns="0" numCol="1" anchor="t" anchorCtr="0" compatLnSpc="1">
            <a:prstTxWarp prst="textNoShape">
              <a:avLst/>
            </a:prstTxWarp>
          </a:bodyPr>
          <a:lstStyle>
            <a:lvl1pPr algn="r" defTabSz="912813">
              <a:lnSpc>
                <a:spcPct val="100000"/>
              </a:lnSpc>
              <a:spcBef>
                <a:spcPct val="0"/>
              </a:spcBef>
              <a:spcAft>
                <a:spcPct val="0"/>
              </a:spcAft>
              <a:buClrTx/>
              <a:buFontTx/>
              <a:buNone/>
              <a:defRPr sz="1000" u="none">
                <a:solidFill>
                  <a:schemeClr val="tx1"/>
                </a:solidFill>
                <a:latin typeface="Palatino" pitchFamily="18" charset="0"/>
              </a:defRPr>
            </a:lvl1pPr>
          </a:lstStyle>
          <a:p>
            <a:fld id="{3F199C6A-0BF4-4C38-B44C-BD08EC297D19}" type="datetimeFigureOut">
              <a:rPr lang="en-US"/>
              <a:pPr/>
              <a:t>2/18/2016</a:t>
            </a:fld>
            <a:endParaRPr lang="en-US"/>
          </a:p>
        </p:txBody>
      </p:sp>
      <p:sp>
        <p:nvSpPr>
          <p:cNvPr id="4100" name="Rectangle 4"/>
          <p:cNvSpPr>
            <a:spLocks noGrp="1" noChangeArrowheads="1"/>
          </p:cNvSpPr>
          <p:nvPr>
            <p:ph type="ftr" sz="quarter" idx="2"/>
          </p:nvPr>
        </p:nvSpPr>
        <p:spPr bwMode="auto">
          <a:xfrm>
            <a:off x="-1588" y="9448803"/>
            <a:ext cx="2946401" cy="466725"/>
          </a:xfrm>
          <a:prstGeom prst="rect">
            <a:avLst/>
          </a:prstGeom>
          <a:noFill/>
          <a:ln>
            <a:noFill/>
          </a:ln>
          <a:extLst/>
        </p:spPr>
        <p:txBody>
          <a:bodyPr vert="horz" wrap="square" lIns="18989" tIns="0" rIns="18989" bIns="0" numCol="1" anchor="b" anchorCtr="0" compatLnSpc="1">
            <a:prstTxWarp prst="textNoShape">
              <a:avLst/>
            </a:prstTxWarp>
          </a:bodyPr>
          <a:lstStyle>
            <a:lvl1pPr defTabSz="912813">
              <a:lnSpc>
                <a:spcPct val="100000"/>
              </a:lnSpc>
              <a:spcBef>
                <a:spcPct val="0"/>
              </a:spcBef>
              <a:spcAft>
                <a:spcPct val="0"/>
              </a:spcAft>
              <a:buClrTx/>
              <a:buFontTx/>
              <a:buNone/>
              <a:defRPr sz="1000" u="none">
                <a:solidFill>
                  <a:schemeClr val="tx1"/>
                </a:solidFill>
                <a:latin typeface="Palatino" pitchFamily="18" charset="0"/>
              </a:defRPr>
            </a:lvl1pPr>
          </a:lstStyle>
          <a:p>
            <a:endParaRPr lang="tr-TR"/>
          </a:p>
        </p:txBody>
      </p:sp>
      <p:sp>
        <p:nvSpPr>
          <p:cNvPr id="4101" name="Rectangle 5"/>
          <p:cNvSpPr>
            <a:spLocks noGrp="1" noChangeArrowheads="1"/>
          </p:cNvSpPr>
          <p:nvPr>
            <p:ph type="sldNum" sz="quarter" idx="3"/>
          </p:nvPr>
        </p:nvSpPr>
        <p:spPr bwMode="auto">
          <a:xfrm>
            <a:off x="3852865" y="9448803"/>
            <a:ext cx="2946400" cy="466725"/>
          </a:xfrm>
          <a:prstGeom prst="rect">
            <a:avLst/>
          </a:prstGeom>
          <a:noFill/>
          <a:ln>
            <a:noFill/>
          </a:ln>
          <a:extLst/>
        </p:spPr>
        <p:txBody>
          <a:bodyPr vert="horz" wrap="square" lIns="18989" tIns="0" rIns="18989" bIns="0" numCol="1" anchor="b" anchorCtr="0" compatLnSpc="1">
            <a:prstTxWarp prst="textNoShape">
              <a:avLst/>
            </a:prstTxWarp>
          </a:bodyPr>
          <a:lstStyle>
            <a:lvl1pPr algn="r" defTabSz="912813">
              <a:lnSpc>
                <a:spcPct val="100000"/>
              </a:lnSpc>
              <a:spcBef>
                <a:spcPct val="0"/>
              </a:spcBef>
              <a:spcAft>
                <a:spcPct val="0"/>
              </a:spcAft>
              <a:buClrTx/>
              <a:buFontTx/>
              <a:buNone/>
              <a:defRPr sz="1000" u="none">
                <a:solidFill>
                  <a:schemeClr val="tx1"/>
                </a:solidFill>
                <a:latin typeface="Palatino" pitchFamily="18" charset="0"/>
              </a:defRPr>
            </a:lvl1pPr>
          </a:lstStyle>
          <a:p>
            <a:fld id="{026BD041-AD32-46EC-94FE-55D1AA65681A}" type="slidenum">
              <a:rPr lang="en-US"/>
              <a:pPr/>
              <a:t>‹#›</a:t>
            </a:fld>
            <a:endParaRPr lang="en-US"/>
          </a:p>
        </p:txBody>
      </p:sp>
    </p:spTree>
    <p:extLst>
      <p:ext uri="{BB962C8B-B14F-4D97-AF65-F5344CB8AC3E}">
        <p14:creationId xmlns:p14="http://schemas.microsoft.com/office/powerpoint/2010/main" val="3000440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9525"/>
            <a:ext cx="2946401" cy="465138"/>
          </a:xfrm>
          <a:prstGeom prst="rect">
            <a:avLst/>
          </a:prstGeom>
          <a:noFill/>
          <a:ln>
            <a:noFill/>
          </a:ln>
          <a:extLst/>
        </p:spPr>
        <p:txBody>
          <a:bodyPr vert="horz" wrap="square" lIns="18989" tIns="0" rIns="18989" bIns="0" numCol="1" anchor="t" anchorCtr="0" compatLnSpc="1">
            <a:prstTxWarp prst="textNoShape">
              <a:avLst/>
            </a:prstTxWarp>
          </a:bodyPr>
          <a:lstStyle>
            <a:lvl1pPr defTabSz="762000">
              <a:lnSpc>
                <a:spcPct val="100000"/>
              </a:lnSpc>
              <a:spcBef>
                <a:spcPct val="0"/>
              </a:spcBef>
              <a:spcAft>
                <a:spcPct val="0"/>
              </a:spcAft>
              <a:buClrTx/>
              <a:buFontTx/>
              <a:buNone/>
              <a:defRPr sz="1000" u="none">
                <a:solidFill>
                  <a:schemeClr val="tx1"/>
                </a:solidFill>
              </a:defRPr>
            </a:lvl1pPr>
          </a:lstStyle>
          <a:p>
            <a:endParaRPr lang="tr-TR"/>
          </a:p>
        </p:txBody>
      </p:sp>
      <p:sp>
        <p:nvSpPr>
          <p:cNvPr id="2051" name="Rectangle 3"/>
          <p:cNvSpPr>
            <a:spLocks noGrp="1" noChangeArrowheads="1"/>
          </p:cNvSpPr>
          <p:nvPr>
            <p:ph type="dt" idx="1"/>
          </p:nvPr>
        </p:nvSpPr>
        <p:spPr bwMode="auto">
          <a:xfrm>
            <a:off x="3852865" y="9525"/>
            <a:ext cx="2946400" cy="465138"/>
          </a:xfrm>
          <a:prstGeom prst="rect">
            <a:avLst/>
          </a:prstGeom>
          <a:noFill/>
          <a:ln>
            <a:noFill/>
          </a:ln>
          <a:extLst/>
        </p:spPr>
        <p:txBody>
          <a:bodyPr vert="horz" wrap="square" lIns="18989" tIns="0" rIns="18989" bIns="0" numCol="1" anchor="t" anchorCtr="0" compatLnSpc="1">
            <a:prstTxWarp prst="textNoShape">
              <a:avLst/>
            </a:prstTxWarp>
          </a:bodyPr>
          <a:lstStyle>
            <a:lvl1pPr algn="r" defTabSz="762000">
              <a:lnSpc>
                <a:spcPct val="100000"/>
              </a:lnSpc>
              <a:spcBef>
                <a:spcPct val="0"/>
              </a:spcBef>
              <a:spcAft>
                <a:spcPct val="0"/>
              </a:spcAft>
              <a:buClrTx/>
              <a:buFontTx/>
              <a:buNone/>
              <a:defRPr sz="1000" u="none">
                <a:solidFill>
                  <a:schemeClr val="tx1"/>
                </a:solidFill>
              </a:defRPr>
            </a:lvl1pPr>
          </a:lstStyle>
          <a:p>
            <a:fld id="{89D6FC5F-2CD1-49F5-AA9A-2A7D6A43C0A2}" type="datetimeFigureOut">
              <a:rPr lang="en-US"/>
              <a:pPr/>
              <a:t>2/18/2016</a:t>
            </a:fld>
            <a:endParaRPr lang="en-US"/>
          </a:p>
        </p:txBody>
      </p:sp>
      <p:sp>
        <p:nvSpPr>
          <p:cNvPr id="2052" name="Rectangle 4"/>
          <p:cNvSpPr>
            <a:spLocks noGrp="1" noChangeArrowheads="1"/>
          </p:cNvSpPr>
          <p:nvPr>
            <p:ph type="ftr" sz="quarter" idx="4"/>
          </p:nvPr>
        </p:nvSpPr>
        <p:spPr bwMode="auto">
          <a:xfrm>
            <a:off x="-1588" y="9448803"/>
            <a:ext cx="2946401" cy="466725"/>
          </a:xfrm>
          <a:prstGeom prst="rect">
            <a:avLst/>
          </a:prstGeom>
          <a:noFill/>
          <a:ln>
            <a:noFill/>
          </a:ln>
          <a:extLst/>
        </p:spPr>
        <p:txBody>
          <a:bodyPr vert="horz" wrap="square" lIns="18989" tIns="0" rIns="18989" bIns="0" numCol="1" anchor="b" anchorCtr="0" compatLnSpc="1">
            <a:prstTxWarp prst="textNoShape">
              <a:avLst/>
            </a:prstTxWarp>
          </a:bodyPr>
          <a:lstStyle>
            <a:lvl1pPr defTabSz="762000">
              <a:lnSpc>
                <a:spcPct val="100000"/>
              </a:lnSpc>
              <a:spcBef>
                <a:spcPct val="0"/>
              </a:spcBef>
              <a:spcAft>
                <a:spcPct val="0"/>
              </a:spcAft>
              <a:buClrTx/>
              <a:buFontTx/>
              <a:buNone/>
              <a:defRPr sz="1000" u="none">
                <a:solidFill>
                  <a:schemeClr val="tx1"/>
                </a:solidFill>
              </a:defRPr>
            </a:lvl1pPr>
          </a:lstStyle>
          <a:p>
            <a:endParaRPr lang="tr-TR"/>
          </a:p>
        </p:txBody>
      </p:sp>
      <p:sp>
        <p:nvSpPr>
          <p:cNvPr id="2053" name="Rectangle 5"/>
          <p:cNvSpPr>
            <a:spLocks noGrp="1" noChangeArrowheads="1"/>
          </p:cNvSpPr>
          <p:nvPr>
            <p:ph type="sldNum" sz="quarter" idx="5"/>
          </p:nvPr>
        </p:nvSpPr>
        <p:spPr bwMode="auto">
          <a:xfrm>
            <a:off x="3852865" y="9448803"/>
            <a:ext cx="2946400" cy="466725"/>
          </a:xfrm>
          <a:prstGeom prst="rect">
            <a:avLst/>
          </a:prstGeom>
          <a:noFill/>
          <a:ln>
            <a:noFill/>
          </a:ln>
          <a:extLst/>
        </p:spPr>
        <p:txBody>
          <a:bodyPr vert="horz" wrap="square" lIns="18989" tIns="0" rIns="18989" bIns="0" numCol="1" anchor="b" anchorCtr="0" compatLnSpc="1">
            <a:prstTxWarp prst="textNoShape">
              <a:avLst/>
            </a:prstTxWarp>
          </a:bodyPr>
          <a:lstStyle>
            <a:lvl1pPr algn="r" defTabSz="762000">
              <a:lnSpc>
                <a:spcPct val="100000"/>
              </a:lnSpc>
              <a:spcBef>
                <a:spcPct val="0"/>
              </a:spcBef>
              <a:spcAft>
                <a:spcPct val="0"/>
              </a:spcAft>
              <a:buClrTx/>
              <a:buFontTx/>
              <a:buNone/>
              <a:defRPr b="1" i="0" u="none">
                <a:solidFill>
                  <a:schemeClr val="tx1"/>
                </a:solidFill>
                <a:latin typeface="Palatino" pitchFamily="18" charset="0"/>
              </a:defRPr>
            </a:lvl1pPr>
          </a:lstStyle>
          <a:p>
            <a:fld id="{2EB8FA36-FBE1-4EAB-A838-F05C60673D76}" type="slidenum">
              <a:rPr lang="en-US"/>
              <a:pPr/>
              <a:t>‹#›</a:t>
            </a:fld>
            <a:endParaRPr lang="en-US"/>
          </a:p>
        </p:txBody>
      </p:sp>
      <p:sp>
        <p:nvSpPr>
          <p:cNvPr id="88070" name="Rectangle 7"/>
          <p:cNvSpPr>
            <a:spLocks noGrp="1" noRot="1" noChangeAspect="1" noChangeArrowheads="1" noTextEdit="1"/>
          </p:cNvSpPr>
          <p:nvPr>
            <p:ph type="sldImg" idx="2"/>
          </p:nvPr>
        </p:nvSpPr>
        <p:spPr bwMode="auto">
          <a:xfrm>
            <a:off x="522288" y="533400"/>
            <a:ext cx="5588000" cy="419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0" y="5029200"/>
            <a:ext cx="6553200" cy="4343400"/>
          </a:xfrm>
          <a:prstGeom prst="rect">
            <a:avLst/>
          </a:prstGeom>
          <a:noFill/>
          <a:ln>
            <a:noFill/>
          </a:ln>
          <a:extLst/>
        </p:spPr>
        <p:txBody>
          <a:bodyPr vert="horz" wrap="square" lIns="91788" tIns="45894" rIns="91788" bIns="45894" numCol="1" anchor="t" anchorCtr="0" compatLnSpc="1">
            <a:prstTxWarp prst="textNoShape">
              <a:avLst/>
            </a:prstTxWarp>
          </a:bodyPr>
          <a:lstStyle/>
          <a:p>
            <a:pPr lvl="0"/>
            <a:r>
              <a:rPr lang="en-US" noProof="0" smtClean="0"/>
              <a:t>Heading 3</a:t>
            </a:r>
          </a:p>
          <a:p>
            <a:pPr lvl="1"/>
            <a:r>
              <a:rPr lang="en-US" noProof="0" smtClean="0"/>
              <a:t>Text Head 1</a:t>
            </a:r>
          </a:p>
          <a:p>
            <a:pPr lvl="2"/>
            <a:r>
              <a:rPr lang="en-US" noProof="0" smtClean="0"/>
              <a:t>Body Text</a:t>
            </a:r>
          </a:p>
          <a:p>
            <a:pPr lvl="3"/>
            <a:r>
              <a:rPr lang="en-US" noProof="0" smtClean="0"/>
              <a:t>Bullet Text</a:t>
            </a:r>
          </a:p>
          <a:p>
            <a:pPr lvl="4"/>
            <a:r>
              <a:rPr lang="en-US" noProof="0" smtClean="0"/>
              <a:t>Bullet Indent</a:t>
            </a:r>
          </a:p>
        </p:txBody>
      </p:sp>
    </p:spTree>
    <p:extLst>
      <p:ext uri="{BB962C8B-B14F-4D97-AF65-F5344CB8AC3E}">
        <p14:creationId xmlns:p14="http://schemas.microsoft.com/office/powerpoint/2010/main" val="1198714834"/>
      </p:ext>
    </p:extLst>
  </p:cSld>
  <p:clrMap bg1="lt1" tx1="dk1" bg2="lt2" tx2="dk2" accent1="accent1" accent2="accent2" accent3="accent3" accent4="accent4" accent5="accent5" accent6="accent6" hlink="hlink" folHlink="folHlink"/>
  <p:notesStyle>
    <a:lvl1pPr algn="l" defTabSz="911225" rtl="0" eaLnBrk="0" fontAlgn="base" hangingPunct="0">
      <a:spcBef>
        <a:spcPct val="150000"/>
      </a:spcBef>
      <a:spcAft>
        <a:spcPct val="0"/>
      </a:spcAft>
      <a:defRPr sz="1400" i="1" kern="1200">
        <a:solidFill>
          <a:schemeClr val="tx1"/>
        </a:solidFill>
        <a:latin typeface="Cambria" pitchFamily="18" charset="0"/>
        <a:ea typeface="+mn-ea"/>
        <a:cs typeface="Arial" charset="0"/>
      </a:defRPr>
    </a:lvl1pPr>
    <a:lvl2pPr marL="114300" algn="l" defTabSz="911225" rtl="0" eaLnBrk="0" fontAlgn="base" hangingPunct="0">
      <a:spcBef>
        <a:spcPct val="100000"/>
      </a:spcBef>
      <a:spcAft>
        <a:spcPct val="0"/>
      </a:spcAft>
      <a:defRPr sz="1100" kern="1200">
        <a:solidFill>
          <a:schemeClr val="tx1"/>
        </a:solidFill>
        <a:latin typeface="Helvetica-Black" pitchFamily="34" charset="0"/>
        <a:ea typeface="+mn-ea"/>
        <a:cs typeface="Arial" charset="0"/>
      </a:defRPr>
    </a:lvl2pPr>
    <a:lvl3pPr marL="228600" algn="l" defTabSz="911225" rtl="0" eaLnBrk="0" fontAlgn="base" hangingPunct="0">
      <a:spcBef>
        <a:spcPct val="60000"/>
      </a:spcBef>
      <a:spcAft>
        <a:spcPct val="0"/>
      </a:spcAft>
      <a:defRPr sz="1200" kern="1200">
        <a:solidFill>
          <a:schemeClr val="tx1"/>
        </a:solidFill>
        <a:latin typeface="Cambria" pitchFamily="18" charset="0"/>
        <a:ea typeface="+mn-ea"/>
        <a:cs typeface="Arial" charset="0"/>
      </a:defRPr>
    </a:lvl3pPr>
    <a:lvl4pPr marL="342900" algn="l" defTabSz="911225" rtl="0" eaLnBrk="0" fontAlgn="base" hangingPunct="0">
      <a:spcBef>
        <a:spcPct val="30000"/>
      </a:spcBef>
      <a:spcAft>
        <a:spcPct val="0"/>
      </a:spcAft>
      <a:buClr>
        <a:schemeClr val="hlink"/>
      </a:buClr>
      <a:buSzPct val="75000"/>
      <a:buFont typeface="Wingdings" pitchFamily="2" charset="2"/>
      <a:buChar char="u"/>
      <a:defRPr sz="1200" kern="1200">
        <a:solidFill>
          <a:schemeClr val="tx1"/>
        </a:solidFill>
        <a:latin typeface="Cambria" pitchFamily="18" charset="0"/>
        <a:ea typeface="+mn-ea"/>
        <a:cs typeface="Arial" charset="0"/>
      </a:defRPr>
    </a:lvl4pPr>
    <a:lvl5pPr marL="457200" algn="l" defTabSz="911225" rtl="0" eaLnBrk="0" fontAlgn="base" hangingPunct="0">
      <a:spcBef>
        <a:spcPct val="10000"/>
      </a:spcBef>
      <a:spcAft>
        <a:spcPct val="0"/>
      </a:spcAft>
      <a:buClr>
        <a:schemeClr val="hlink"/>
      </a:buClr>
      <a:buChar char="–"/>
      <a:defRPr sz="1200" kern="1200">
        <a:solidFill>
          <a:schemeClr val="tx1"/>
        </a:solidFill>
        <a:latin typeface="Cambria"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706438" y="704850"/>
            <a:ext cx="5360987" cy="4019550"/>
          </a:xfrm>
          <a:ln/>
        </p:spPr>
      </p:sp>
      <p:sp>
        <p:nvSpPr>
          <p:cNvPr id="89091" name="Rectangle 3"/>
          <p:cNvSpPr>
            <a:spLocks noGrp="1" noChangeArrowheads="1"/>
          </p:cNvSpPr>
          <p:nvPr>
            <p:ph type="body" idx="1"/>
          </p:nvPr>
        </p:nvSpPr>
        <p:spPr>
          <a:xfrm>
            <a:off x="381002" y="5105400"/>
            <a:ext cx="59436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dirty="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E2EE980-BED5-4A64-9ADF-5B6411C73A84}" type="slidenum">
              <a:rPr lang="en-US" altLang="en-US"/>
              <a:pPr/>
              <a:t>10</a:t>
            </a:fld>
            <a:endParaRPr lang="en-US" altLang="en-US"/>
          </a:p>
        </p:txBody>
      </p:sp>
      <p:sp>
        <p:nvSpPr>
          <p:cNvPr id="22529" name="Rectangle 1"/>
          <p:cNvSpPr txBox="1">
            <a:spLocks noGrp="1" noRot="1" noChangeAspect="1" noChangeArrowheads="1"/>
          </p:cNvSpPr>
          <p:nvPr>
            <p:ph type="sldImg"/>
          </p:nvPr>
        </p:nvSpPr>
        <p:spPr bwMode="auto">
          <a:xfrm>
            <a:off x="1106488" y="954088"/>
            <a:ext cx="4579937" cy="34353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p:cNvSpPr txBox="1">
            <a:spLocks noGrp="1" noChangeArrowheads="1"/>
          </p:cNvSpPr>
          <p:nvPr>
            <p:ph type="body" idx="1"/>
          </p:nvPr>
        </p:nvSpPr>
        <p:spPr bwMode="auto">
          <a:xfrm>
            <a:off x="1052056" y="4723812"/>
            <a:ext cx="4696420" cy="3814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16164" rIns="0" bIns="0" numCol="1" anchor="t" anchorCtr="0" compatLnSpc="1">
            <a:prstTxWarp prst="textNoShape">
              <a:avLst/>
            </a:prstTxWarp>
          </a:bodyPr>
          <a:lstStyle/>
          <a:p>
            <a:pPr eaLnBrk="1">
              <a:lnSpc>
                <a:spcPct val="93000"/>
              </a:lnSpc>
              <a:spcBef>
                <a:spcPct val="0"/>
              </a:spcBef>
              <a:tabLst>
                <a:tab pos="663310" algn="l"/>
                <a:tab pos="1326619" algn="l"/>
                <a:tab pos="1989929" algn="l"/>
                <a:tab pos="2653238" algn="l"/>
                <a:tab pos="3316548" algn="l"/>
                <a:tab pos="3979857" algn="l"/>
                <a:tab pos="4643167" algn="l"/>
              </a:tabLst>
            </a:pPr>
            <a:r>
              <a:rPr lang="en-US" altLang="en-US" sz="1800" i="0">
                <a:latin typeface="Tahoma" panose="020B0604030504040204" pitchFamily="34" charset="0"/>
                <a:ea typeface="Tahoma" panose="020B0604030504040204" pitchFamily="34" charset="0"/>
                <a:cs typeface="Tahoma" panose="020B0604030504040204" pitchFamily="34" charset="0"/>
              </a:rPr>
              <a:t>The main subsystem of KEÖS is the secure web services that serve to accounting offices to perform their operations. The system also has web based payments for our Ankara branch, call center and system administrators.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317557F-F3B4-41E5-B1AE-DF0AE534DF22}" type="slidenum">
              <a:rPr lang="en-US" altLang="en-US"/>
              <a:pPr/>
              <a:t>11</a:t>
            </a:fld>
            <a:endParaRPr lang="en-US" altLang="en-US"/>
          </a:p>
        </p:txBody>
      </p:sp>
      <p:sp>
        <p:nvSpPr>
          <p:cNvPr id="23553"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Text Box 2"/>
          <p:cNvSpPr txBox="1">
            <a:spLocks noGrp="1" noChangeArrowheads="1"/>
          </p:cNvSpPr>
          <p:nvPr>
            <p:ph type="body" idx="1"/>
          </p:nvPr>
        </p:nvSpPr>
        <p:spPr bwMode="auto">
          <a:xfrm>
            <a:off x="679482" y="4714969"/>
            <a:ext cx="5438711" cy="4383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16164" rIns="0" bIns="0" numCol="1" anchor="t" anchorCtr="0" compatLnSpc="1">
            <a:prstTxWarp prst="textNoShape">
              <a:avLst/>
            </a:prstTxWarp>
          </a:bodyPr>
          <a:lstStyle/>
          <a:p>
            <a:pPr eaLnBrk="1">
              <a:lnSpc>
                <a:spcPct val="93000"/>
              </a:lnSpc>
              <a:spcBef>
                <a:spcPct val="0"/>
              </a:spcBef>
              <a:tabLst>
                <a:tab pos="663310" algn="l"/>
                <a:tab pos="1326619" algn="l"/>
                <a:tab pos="1989929" algn="l"/>
                <a:tab pos="2653238" algn="l"/>
                <a:tab pos="3316548" algn="l"/>
                <a:tab pos="3979857" algn="l"/>
                <a:tab pos="4643167" algn="l"/>
              </a:tabLst>
            </a:pPr>
            <a:r>
              <a:rPr lang="en-US" altLang="en-US" sz="1800" i="0" dirty="0">
                <a:latin typeface="Tahoma" panose="020B0604030504040204" pitchFamily="34" charset="0"/>
                <a:ea typeface="Tahoma" panose="020B0604030504040204" pitchFamily="34" charset="0"/>
                <a:cs typeface="Tahoma" panose="020B0604030504040204" pitchFamily="34" charset="0"/>
              </a:rPr>
              <a:t>In the left side of this slide, you can see the software that the accounting offices use, and in the right side, the software that our Ankara branch uses. The  systems communicate by each other by the means off web services at the background. The users at accounting offices and our Ankara branch does need to logout their applications and login to other organizations software. The Ministry of Finance has been showed you a demo at the morning session. An the operations that you see has been performed real-time at our systems at the background by the web services.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idx="10"/>
          </p:nvPr>
        </p:nvSpPr>
        <p:spPr/>
        <p:txBody>
          <a:bodyPr/>
          <a:lstStyle/>
          <a:p>
            <a:pPr>
              <a:defRPr/>
            </a:pPr>
            <a:fld id="{59E4E11C-442E-4D3D-9648-5E4802A47174}" type="slidenum">
              <a:rPr lang="tr-TR" smtClean="0"/>
              <a:pPr>
                <a:defRPr/>
              </a:pPr>
              <a:t>12</a:t>
            </a:fld>
            <a:endParaRPr lang="tr-TR"/>
          </a:p>
        </p:txBody>
      </p:sp>
    </p:spTree>
    <p:extLst>
      <p:ext uri="{BB962C8B-B14F-4D97-AF65-F5344CB8AC3E}">
        <p14:creationId xmlns:p14="http://schemas.microsoft.com/office/powerpoint/2010/main" val="2608889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fld id="{504780AF-51E7-4722-9562-E702C28C245B}" type="slidenum">
              <a:rPr lang="en-US" altLang="en-US" sz="1200" b="0" smtClean="0">
                <a:solidFill>
                  <a:schemeClr val="tx1"/>
                </a:solidFill>
                <a:latin typeface="Arial" charset="0"/>
              </a:rPr>
              <a:pPr eaLnBrk="1" hangingPunct="1"/>
              <a:t>13</a:t>
            </a:fld>
            <a:endParaRPr lang="en-US" altLang="en-US" sz="1200" b="0" smtClean="0">
              <a:solidFill>
                <a:schemeClr val="tx1"/>
              </a:solidFill>
              <a:latin typeface="Arial" charset="0"/>
            </a:endParaRPr>
          </a:p>
        </p:txBody>
      </p:sp>
      <p:sp>
        <p:nvSpPr>
          <p:cNvPr id="35843" name="Rectangle 1"/>
          <p:cNvSpPr>
            <a:spLocks noGrp="1" noRot="1" noChangeAspect="1" noChangeArrowheads="1" noTextEdit="1"/>
          </p:cNvSpPr>
          <p:nvPr>
            <p:ph type="sldImg"/>
          </p:nvPr>
        </p:nvSpPr>
        <p:spPr>
          <a:xfrm>
            <a:off x="917575" y="754063"/>
            <a:ext cx="4960938" cy="3722687"/>
          </a:xfrm>
          <a:solidFill>
            <a:srgbClr val="FFFFFF"/>
          </a:solidFill>
          <a:ln/>
        </p:spPr>
      </p:sp>
      <p:sp>
        <p:nvSpPr>
          <p:cNvPr id="35844"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fld id="{B1009672-B5F3-4EFF-BB35-A6A00687C2D7}" type="slidenum">
              <a:rPr lang="en-US" altLang="en-US" sz="1200" b="0" smtClean="0">
                <a:solidFill>
                  <a:schemeClr val="tx1"/>
                </a:solidFill>
                <a:latin typeface="Arial" charset="0"/>
              </a:rPr>
              <a:pPr eaLnBrk="1" hangingPunct="1"/>
              <a:t>14</a:t>
            </a:fld>
            <a:endParaRPr lang="en-US" altLang="en-US" sz="1200" b="0" smtClean="0">
              <a:solidFill>
                <a:schemeClr val="tx1"/>
              </a:solidFill>
              <a:latin typeface="Arial" charset="0"/>
            </a:endParaRPr>
          </a:p>
        </p:txBody>
      </p:sp>
      <p:sp>
        <p:nvSpPr>
          <p:cNvPr id="36867" name="Rectangle 1"/>
          <p:cNvSpPr>
            <a:spLocks noGrp="1" noRot="1" noChangeAspect="1" noChangeArrowheads="1" noTextEdit="1"/>
          </p:cNvSpPr>
          <p:nvPr>
            <p:ph type="sldImg"/>
          </p:nvPr>
        </p:nvSpPr>
        <p:spPr>
          <a:xfrm>
            <a:off x="917575" y="754063"/>
            <a:ext cx="4960938" cy="3722687"/>
          </a:xfrm>
          <a:solidFill>
            <a:srgbClr val="FFFFFF"/>
          </a:solidFill>
          <a:ln/>
        </p:spPr>
      </p:sp>
      <p:sp>
        <p:nvSpPr>
          <p:cNvPr id="36868"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2EB8FA36-FBE1-4EAB-A838-F05C60673D76}" type="slidenum">
              <a:rPr lang="en-US" smtClean="0"/>
              <a:pPr/>
              <a:t>15</a:t>
            </a:fld>
            <a:endParaRPr lang="en-US"/>
          </a:p>
        </p:txBody>
      </p:sp>
    </p:spTree>
    <p:extLst>
      <p:ext uri="{BB962C8B-B14F-4D97-AF65-F5344CB8AC3E}">
        <p14:creationId xmlns:p14="http://schemas.microsoft.com/office/powerpoint/2010/main" val="150105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idx="10"/>
          </p:nvPr>
        </p:nvSpPr>
        <p:spPr/>
        <p:txBody>
          <a:bodyPr/>
          <a:lstStyle/>
          <a:p>
            <a:pPr>
              <a:defRPr/>
            </a:pPr>
            <a:fld id="{59E4E11C-442E-4D3D-9648-5E4802A47174}" type="slidenum">
              <a:rPr lang="tr-TR" smtClean="0"/>
              <a:pPr>
                <a:defRPr/>
              </a:pPr>
              <a:t>2</a:t>
            </a:fld>
            <a:endParaRPr lang="tr-TR"/>
          </a:p>
        </p:txBody>
      </p:sp>
    </p:spTree>
    <p:extLst>
      <p:ext uri="{BB962C8B-B14F-4D97-AF65-F5344CB8AC3E}">
        <p14:creationId xmlns:p14="http://schemas.microsoft.com/office/powerpoint/2010/main" val="2608889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72D345E-CD2D-4890-BD01-17005BF8121C}" type="slidenum">
              <a:rPr lang="en-US" altLang="en-US"/>
              <a:pPr/>
              <a:t>3</a:t>
            </a:fld>
            <a:endParaRPr lang="en-US" altLang="en-US"/>
          </a:p>
        </p:txBody>
      </p:sp>
      <p:sp>
        <p:nvSpPr>
          <p:cNvPr id="17409" name="Rectangle 1"/>
          <p:cNvSpPr txBox="1">
            <a:spLocks noGrp="1" noRot="1" noChangeAspect="1" noChangeArrowheads="1"/>
          </p:cNvSpPr>
          <p:nvPr>
            <p:ph type="sldImg"/>
          </p:nvPr>
        </p:nvSpPr>
        <p:spPr bwMode="auto">
          <a:xfrm>
            <a:off x="1093788" y="1074738"/>
            <a:ext cx="4579937" cy="34353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Grp="1" noChangeArrowheads="1"/>
          </p:cNvSpPr>
          <p:nvPr>
            <p:ph type="body" idx="1"/>
          </p:nvPr>
        </p:nvSpPr>
        <p:spPr bwMode="auto">
          <a:xfrm>
            <a:off x="1052056" y="4723812"/>
            <a:ext cx="4696420" cy="381442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6164" rIns="0" bIns="0"/>
          <a:lstStyle/>
          <a:p>
            <a:pPr eaLnBrk="1">
              <a:lnSpc>
                <a:spcPct val="93000"/>
              </a:lnSpc>
              <a:spcBef>
                <a:spcPct val="0"/>
              </a:spcBef>
              <a:tabLst>
                <a:tab pos="663310" algn="l"/>
                <a:tab pos="1326619" algn="l"/>
                <a:tab pos="1989929" algn="l"/>
                <a:tab pos="2653238" algn="l"/>
                <a:tab pos="3316548" algn="l"/>
                <a:tab pos="3979857" algn="l"/>
                <a:tab pos="4643167" algn="l"/>
              </a:tabLst>
            </a:pPr>
            <a:r>
              <a:rPr lang="en-US" altLang="en-US" sz="1800" i="0" dirty="0" smtClean="0">
                <a:latin typeface="Tahoma" panose="020B0604030504040204" pitchFamily="34" charset="0"/>
                <a:ea typeface="Tahoma" panose="020B0604030504040204" pitchFamily="34" charset="0"/>
                <a:cs typeface="Tahoma" panose="020B0604030504040204" pitchFamily="34" charset="0"/>
              </a:rPr>
              <a:t>The public electronic </a:t>
            </a:r>
            <a:r>
              <a:rPr lang="tr-TR" altLang="en-US" sz="1800" i="0" dirty="0" err="1" smtClean="0">
                <a:latin typeface="Tahoma" panose="020B0604030504040204" pitchFamily="34" charset="0"/>
                <a:ea typeface="Tahoma" panose="020B0604030504040204" pitchFamily="34" charset="0"/>
                <a:cs typeface="Tahoma" panose="020B0604030504040204" pitchFamily="34" charset="0"/>
              </a:rPr>
              <a:t>payment</a:t>
            </a:r>
            <a:r>
              <a:rPr lang="tr-TR" altLang="en-US" sz="1800" i="0" baseline="0" smtClean="0">
                <a:latin typeface="Tahoma" panose="020B0604030504040204" pitchFamily="34" charset="0"/>
                <a:ea typeface="Tahoma" panose="020B0604030504040204" pitchFamily="34" charset="0"/>
                <a:cs typeface="Tahoma" panose="020B0604030504040204" pitchFamily="34" charset="0"/>
              </a:rPr>
              <a:t> </a:t>
            </a:r>
            <a:r>
              <a:rPr lang="en-US" altLang="en-US" sz="1800" i="0" smtClean="0">
                <a:latin typeface="Tahoma" panose="020B0604030504040204" pitchFamily="34" charset="0"/>
                <a:ea typeface="Tahoma" panose="020B0604030504040204" pitchFamily="34" charset="0"/>
                <a:cs typeface="Tahoma" panose="020B0604030504040204" pitchFamily="34" charset="0"/>
              </a:rPr>
              <a:t>system </a:t>
            </a:r>
            <a:r>
              <a:rPr lang="en-US" altLang="en-US" sz="1800" i="0" dirty="0" smtClean="0">
                <a:latin typeface="Tahoma" panose="020B0604030504040204" pitchFamily="34" charset="0"/>
                <a:ea typeface="Tahoma" panose="020B0604030504040204" pitchFamily="34" charset="0"/>
                <a:cs typeface="Tahoma" panose="020B0604030504040204" pitchFamily="34" charset="0"/>
              </a:rPr>
              <a:t>is developed to transfer public payments electronically. The process is fully automated, including the production of bookkeeping records, creation and sending of EFT messages. It also provides user with the real-time inquiry of payment status, bank statements and receipts electronically.</a:t>
            </a:r>
            <a:endParaRPr lang="en-US" altLang="en-US" sz="1800" i="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890679B-D2C5-4195-ADB7-ECD49C9B3B5D}" type="slidenum">
              <a:rPr lang="en-US" altLang="en-US"/>
              <a:pPr/>
              <a:t>4</a:t>
            </a:fld>
            <a:endParaRPr lang="en-US" altLang="en-US"/>
          </a:p>
        </p:txBody>
      </p:sp>
      <p:sp>
        <p:nvSpPr>
          <p:cNvPr id="18433"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Text Box 2"/>
          <p:cNvSpPr txBox="1">
            <a:spLocks noGrp="1" noChangeArrowheads="1"/>
          </p:cNvSpPr>
          <p:nvPr>
            <p:ph type="body" idx="1"/>
          </p:nvPr>
        </p:nvSpPr>
        <p:spPr bwMode="auto">
          <a:xfrm>
            <a:off x="679482" y="4714970"/>
            <a:ext cx="5438711" cy="4765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16164" rIns="0" bIns="0" numCol="1" anchor="t" anchorCtr="0" compatLnSpc="1">
            <a:prstTxWarp prst="textNoShape">
              <a:avLst/>
            </a:prstTxWarp>
          </a:bodyPr>
          <a:lstStyle/>
          <a:p>
            <a:pPr eaLnBrk="1">
              <a:lnSpc>
                <a:spcPct val="93000"/>
              </a:lnSpc>
              <a:spcBef>
                <a:spcPct val="0"/>
              </a:spcBef>
              <a:tabLst>
                <a:tab pos="663310" algn="l"/>
                <a:tab pos="1326619" algn="l"/>
                <a:tab pos="1989929" algn="l"/>
                <a:tab pos="2653238" algn="l"/>
                <a:tab pos="3316548" algn="l"/>
                <a:tab pos="3979857" algn="l"/>
                <a:tab pos="4643167" algn="l"/>
              </a:tabLst>
            </a:pPr>
            <a:r>
              <a:rPr lang="en-US" altLang="en-US" sz="1800" i="0" dirty="0">
                <a:latin typeface="Tahoma" panose="020B0604030504040204" pitchFamily="34" charset="0"/>
                <a:ea typeface="Tahoma" panose="020B0604030504040204" pitchFamily="34" charset="0"/>
                <a:cs typeface="Tahoma" panose="020B0604030504040204" pitchFamily="34" charset="0"/>
              </a:rPr>
              <a:t>Salaries, treatment and medicine payments and service payments are examples of public payments. Accounting offices which make public payments are all using the KBS software system provided by the Ministry of Finance. They create payment orders by KBS. The system uses PEPS web services at the background to transfer and track the status of the payment orders. All of the accounting offices has accounts at our Ankara Branch from which the payments are made. At each day,  before 9 a.m., Treasury sends its payment orders to Central Bank which distributes  necessary amount of money for accounting offices to make their daily payments. After the Treasury payments are completed, the accounting offices has the money and their payments are sent electronically all around Turkey by  EFT system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idx="10"/>
          </p:nvPr>
        </p:nvSpPr>
        <p:spPr/>
        <p:txBody>
          <a:bodyPr/>
          <a:lstStyle/>
          <a:p>
            <a:pPr>
              <a:defRPr/>
            </a:pPr>
            <a:fld id="{59E4E11C-442E-4D3D-9648-5E4802A47174}" type="slidenum">
              <a:rPr lang="tr-TR" smtClean="0"/>
              <a:pPr>
                <a:defRPr/>
              </a:pPr>
              <a:t>5</a:t>
            </a:fld>
            <a:endParaRPr lang="tr-TR"/>
          </a:p>
        </p:txBody>
      </p:sp>
    </p:spTree>
    <p:extLst>
      <p:ext uri="{BB962C8B-B14F-4D97-AF65-F5344CB8AC3E}">
        <p14:creationId xmlns:p14="http://schemas.microsoft.com/office/powerpoint/2010/main" val="2608889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fld id="{3834A01B-38D7-48A3-923C-3A70723BD17A}" type="slidenum">
              <a:rPr lang="en-US" altLang="en-US" sz="1200" b="0" smtClean="0">
                <a:solidFill>
                  <a:schemeClr val="tx1"/>
                </a:solidFill>
                <a:latin typeface="Arial" charset="0"/>
              </a:rPr>
              <a:pPr eaLnBrk="1" hangingPunct="1"/>
              <a:t>6</a:t>
            </a:fld>
            <a:endParaRPr lang="en-US" altLang="en-US" sz="1200" b="0" smtClean="0">
              <a:solidFill>
                <a:schemeClr val="tx1"/>
              </a:solidFill>
              <a:latin typeface="Arial" charset="0"/>
            </a:endParaRPr>
          </a:p>
        </p:txBody>
      </p:sp>
      <p:sp>
        <p:nvSpPr>
          <p:cNvPr id="39939" name="Rectangle 1"/>
          <p:cNvSpPr>
            <a:spLocks noGrp="1" noRot="1" noChangeAspect="1" noChangeArrowheads="1" noTextEdit="1"/>
          </p:cNvSpPr>
          <p:nvPr>
            <p:ph type="sldImg"/>
          </p:nvPr>
        </p:nvSpPr>
        <p:spPr>
          <a:xfrm>
            <a:off x="917575" y="754063"/>
            <a:ext cx="4960938" cy="3722687"/>
          </a:xfrm>
          <a:solidFill>
            <a:srgbClr val="FFFFFF"/>
          </a:solidFill>
          <a:ln/>
        </p:spPr>
      </p:sp>
      <p:sp>
        <p:nvSpPr>
          <p:cNvPr id="2" name="Rectangle 1"/>
          <p:cNvSpPr/>
          <p:nvPr/>
        </p:nvSpPr>
        <p:spPr>
          <a:xfrm>
            <a:off x="734541" y="4535463"/>
            <a:ext cx="5760640" cy="4487382"/>
          </a:xfrm>
          <a:prstGeom prst="rect">
            <a:avLst/>
          </a:prstGeom>
        </p:spPr>
        <p:txBody>
          <a:bodyPr wrap="square">
            <a:spAutoFit/>
          </a:bodyPr>
          <a:lstStyle/>
          <a:p>
            <a:r>
              <a:rPr lang="en-US" altLang="en-US" i="0" u="none" dirty="0" smtClean="0">
                <a:latin typeface="Tahoma" panose="020B0604030504040204" pitchFamily="34" charset="0"/>
                <a:ea typeface="Tahoma" panose="020B0604030504040204" pitchFamily="34" charset="0"/>
                <a:cs typeface="Tahoma" panose="020B0604030504040204" pitchFamily="34" charset="0"/>
              </a:rPr>
              <a:t>In the beginning of the workflow, accounting offices sends the cash demands to the treasury through Ministry of Finance systems. Tax offices are also connected to the system through the accounting offices for their rejection and return payments . Treasury evaluates the demands as a whole </a:t>
            </a:r>
            <a:r>
              <a:rPr lang="en-US" altLang="en-US" i="0" u="none" dirty="0" err="1" smtClean="0">
                <a:latin typeface="Tahoma" panose="020B0604030504040204" pitchFamily="34" charset="0"/>
                <a:ea typeface="Tahoma" panose="020B0604030504040204" pitchFamily="34" charset="0"/>
                <a:cs typeface="Tahoma" panose="020B0604030504040204" pitchFamily="34" charset="0"/>
              </a:rPr>
              <a:t>wrt</a:t>
            </a:r>
            <a:r>
              <a:rPr lang="tr-TR" altLang="en-US" i="0" u="none" dirty="0" smtClean="0">
                <a:latin typeface="Tahoma" panose="020B0604030504040204" pitchFamily="34" charset="0"/>
                <a:ea typeface="Tahoma" panose="020B0604030504040204" pitchFamily="34" charset="0"/>
                <a:cs typeface="Tahoma" panose="020B0604030504040204" pitchFamily="34" charset="0"/>
              </a:rPr>
              <a:t>.</a:t>
            </a:r>
            <a:r>
              <a:rPr lang="en-US" altLang="en-US" i="0" u="none" dirty="0" smtClean="0">
                <a:latin typeface="Tahoma" panose="020B0604030504040204" pitchFamily="34" charset="0"/>
                <a:ea typeface="Tahoma" panose="020B0604030504040204" pitchFamily="34" charset="0"/>
                <a:cs typeface="Tahoma" panose="020B0604030504040204" pitchFamily="34" charset="0"/>
              </a:rPr>
              <a:t> its budget plans and sends the approval results to the accounting offices through the system. After approvals, Accounting Offices creates payment orders for the payments whose cash demand is approved and sends to the Central Bank through PEPS. Treasury sends the required balances which have the same amount as the total approved cash demands as payment orders to the Central Bank through the TIBS, which is a secure e-signature based web services based system. </a:t>
            </a:r>
          </a:p>
          <a:p>
            <a:r>
              <a:rPr lang="en-US" altLang="en-US" i="0" u="none" dirty="0" smtClean="0">
                <a:latin typeface="Tahoma" panose="020B0604030504040204" pitchFamily="34" charset="0"/>
                <a:ea typeface="Tahoma" panose="020B0604030504040204" pitchFamily="34" charset="0"/>
                <a:cs typeface="Tahoma" panose="020B0604030504040204" pitchFamily="34" charset="0"/>
              </a:rPr>
              <a:t>Each accounting unit has a payment account in the system. In the value date, first, Accounting Units’ payment accounts are credited from the Treasury’s account </a:t>
            </a:r>
            <a:r>
              <a:rPr lang="en-US" altLang="en-US" i="0" u="none" dirty="0" err="1" smtClean="0">
                <a:latin typeface="Tahoma" panose="020B0604030504040204" pitchFamily="34" charset="0"/>
                <a:ea typeface="Tahoma" panose="020B0604030504040204" pitchFamily="34" charset="0"/>
                <a:cs typeface="Tahoma" panose="020B0604030504040204" pitchFamily="34" charset="0"/>
              </a:rPr>
              <a:t>wrt</a:t>
            </a:r>
            <a:r>
              <a:rPr lang="en-US" altLang="en-US" i="0" u="none" dirty="0" smtClean="0">
                <a:latin typeface="Tahoma" panose="020B0604030504040204" pitchFamily="34" charset="0"/>
                <a:ea typeface="Tahoma" panose="020B0604030504040204" pitchFamily="34" charset="0"/>
                <a:cs typeface="Tahoma" panose="020B0604030504040204" pitchFamily="34" charset="0"/>
              </a:rPr>
              <a:t> the TIBS payment orders. After that, PEPS payment orders are processed by FIFO principle. In both systems, payment orders are performed only when there is enough balance in the account.</a:t>
            </a:r>
          </a:p>
          <a:p>
            <a:r>
              <a:rPr lang="en-US" altLang="en-US" i="0" u="none" dirty="0" smtClean="0">
                <a:latin typeface="Tahoma" panose="020B0604030504040204" pitchFamily="34" charset="0"/>
                <a:ea typeface="Tahoma" panose="020B0604030504040204" pitchFamily="34" charset="0"/>
                <a:cs typeface="Tahoma" panose="020B0604030504040204" pitchFamily="34" charset="0"/>
              </a:rPr>
              <a:t>At the end of the value date, all unused balances remaining in the accounting offices’ accounts are returned back to the treasury’s account automatically. Similarly, all waiting payment orders are returned back (as an example waiting since the balance is insufficient) to the accounting offices by changing their status as ‘cancelled in the end of the day’.  </a:t>
            </a:r>
          </a:p>
          <a:p>
            <a:r>
              <a:rPr lang="en-US" altLang="en-US" i="0" u="none" dirty="0" smtClean="0">
                <a:latin typeface="Tahoma" panose="020B0604030504040204" pitchFamily="34" charset="0"/>
                <a:ea typeface="Tahoma" panose="020B0604030504040204" pitchFamily="34" charset="0"/>
                <a:cs typeface="Tahoma" panose="020B0604030504040204" pitchFamily="34" charset="0"/>
              </a:rPr>
              <a:t>Each step of the workflow can be monitored by treasury and accounting offices through TIBS and PEPS systems in the form of reconciliation reports, account statements, bank receipts and status reports which are provided electronically by digital signatures through PEPS web services.</a:t>
            </a:r>
          </a:p>
          <a:p>
            <a:endParaRPr lang="en-US" altLang="en-US" i="0" u="none"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F6232B3-3733-47BD-9432-ACF73CCBBA28}" type="slidenum">
              <a:rPr lang="en-US" altLang="en-US"/>
              <a:pPr/>
              <a:t>7</a:t>
            </a:fld>
            <a:endParaRPr lang="en-US" altLang="en-US"/>
          </a:p>
        </p:txBody>
      </p:sp>
      <p:sp>
        <p:nvSpPr>
          <p:cNvPr id="20481"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Text Box 2"/>
          <p:cNvSpPr txBox="1">
            <a:spLocks noGrp="1" noChangeArrowheads="1"/>
          </p:cNvSpPr>
          <p:nvPr>
            <p:ph type="body" idx="1"/>
          </p:nvPr>
        </p:nvSpPr>
        <p:spPr bwMode="auto">
          <a:xfrm>
            <a:off x="679482" y="4714969"/>
            <a:ext cx="5438711" cy="4467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16164" rIns="0" bIns="0" numCol="1" anchor="t" anchorCtr="0" compatLnSpc="1">
            <a:prstTxWarp prst="textNoShape">
              <a:avLst/>
            </a:prstTxWarp>
          </a:bodyPr>
          <a:lstStyle/>
          <a:p>
            <a:pPr eaLnBrk="1">
              <a:lnSpc>
                <a:spcPct val="93000"/>
              </a:lnSpc>
              <a:spcBef>
                <a:spcPct val="0"/>
              </a:spcBef>
              <a:tabLst>
                <a:tab pos="663310" algn="l"/>
                <a:tab pos="1326619" algn="l"/>
                <a:tab pos="1989929" algn="l"/>
                <a:tab pos="2653238" algn="l"/>
                <a:tab pos="3316548" algn="l"/>
                <a:tab pos="3979857" algn="l"/>
                <a:tab pos="4643167" algn="l"/>
              </a:tabLst>
            </a:pPr>
            <a:r>
              <a:rPr lang="en-US" altLang="en-US" sz="1800" i="0" dirty="0">
                <a:latin typeface="Tahoma" panose="020B0604030504040204" pitchFamily="34" charset="0"/>
                <a:ea typeface="Tahoma" panose="020B0604030504040204" pitchFamily="34" charset="0"/>
                <a:cs typeface="Tahoma" panose="020B0604030504040204" pitchFamily="34" charset="0"/>
              </a:rPr>
              <a:t>The transition to PEPS is performed in two main phases. First, as a pilot project, payments were sent both electronically and in written. The workflow of Phase1 can be seen from the slide. First, treasury distributed money to accounting offices. The accounting offices transferred their payment orders to Central Bank. Then, they checked and approved the orders. After the approval, they generated a paper-based payment order, signed it and sent it to Central Bank Ankara Branch. The paper-based and electronic payment orders were compared at our Ankara Branch and if they matched, payment order was approved by the branch. After the approval, payments were sent to EFT system automatically. At each step, accounting offices could inquire accounting records, EFT messages and the status of their payments.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1865C8C-B930-4806-94FE-B1C9F283BF94}" type="slidenum">
              <a:rPr lang="en-US" altLang="en-US"/>
              <a:pPr/>
              <a:t>8</a:t>
            </a:fld>
            <a:endParaRPr lang="en-US" altLang="en-US"/>
          </a:p>
        </p:txBody>
      </p:sp>
      <p:sp>
        <p:nvSpPr>
          <p:cNvPr id="21505" name="Rectangle 1"/>
          <p:cNvSpPr txBox="1">
            <a:spLocks noGrp="1" noRot="1" noChangeAspect="1" noChangeArrowheads="1"/>
          </p:cNvSpPr>
          <p:nvPr>
            <p:ph type="sldImg"/>
          </p:nvPr>
        </p:nvSpPr>
        <p:spPr bwMode="auto">
          <a:xfrm>
            <a:off x="917575" y="754063"/>
            <a:ext cx="4960938"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Text Box 2"/>
          <p:cNvSpPr txBox="1">
            <a:spLocks noGrp="1" noChangeArrowheads="1"/>
          </p:cNvSpPr>
          <p:nvPr>
            <p:ph type="body" idx="1"/>
          </p:nvPr>
        </p:nvSpPr>
        <p:spPr bwMode="auto">
          <a:xfrm>
            <a:off x="679482" y="4714969"/>
            <a:ext cx="5438711" cy="4467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16164" rIns="0" bIns="0" numCol="1" anchor="t" anchorCtr="0" compatLnSpc="1">
            <a:prstTxWarp prst="textNoShape">
              <a:avLst/>
            </a:prstTxWarp>
          </a:bodyPr>
          <a:lstStyle/>
          <a:p>
            <a:pPr eaLnBrk="1">
              <a:lnSpc>
                <a:spcPct val="93000"/>
              </a:lnSpc>
              <a:spcBef>
                <a:spcPct val="0"/>
              </a:spcBef>
              <a:tabLst>
                <a:tab pos="663310" algn="l"/>
                <a:tab pos="1326619" algn="l"/>
                <a:tab pos="1989929" algn="l"/>
                <a:tab pos="2653238" algn="l"/>
                <a:tab pos="3316548" algn="l"/>
                <a:tab pos="3979857" algn="l"/>
                <a:tab pos="4643167" algn="l"/>
              </a:tabLst>
            </a:pPr>
            <a:r>
              <a:rPr lang="en-US" altLang="en-US" sz="1800" i="0" dirty="0">
                <a:latin typeface="Tahoma" panose="020B0604030504040204" pitchFamily="34" charset="0"/>
                <a:ea typeface="Tahoma" panose="020B0604030504040204" pitchFamily="34" charset="0"/>
                <a:cs typeface="Tahoma" panose="020B0604030504040204" pitchFamily="34" charset="0"/>
              </a:rPr>
              <a:t>When the pilot application is found successful, we proceed to phase-2, in which there are no paper-based or signed payment orders, so our Ankara Branch does not control or approve the payment orders. Payments are automatically sent to EFT after the approval of the accounting office. Again, accounting offices can inquire the status of their payments orders, accounting records and EFT messages real-time. This is the final phase of the system that is in use today.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997" y="4819303"/>
            <a:ext cx="6553200" cy="547260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16164" rIns="0" bIns="0" numCol="1" anchor="t" anchorCtr="0" compatLnSpc="1">
            <a:prstTxWarp prst="textNoShape">
              <a:avLst/>
            </a:prstTxWarp>
          </a:bodyPr>
          <a:lstStyle/>
          <a:p>
            <a:pPr eaLnBrk="1">
              <a:lnSpc>
                <a:spcPct val="93000"/>
              </a:lnSpc>
              <a:spcBef>
                <a:spcPct val="0"/>
              </a:spcBef>
              <a:tabLst>
                <a:tab pos="663310" algn="l"/>
                <a:tab pos="1326619" algn="l"/>
                <a:tab pos="1989929" algn="l"/>
                <a:tab pos="2653238" algn="l"/>
                <a:tab pos="3316548" algn="l"/>
                <a:tab pos="3979857" algn="l"/>
                <a:tab pos="4643167" algn="l"/>
              </a:tabLst>
            </a:pPr>
            <a:r>
              <a:rPr lang="en-US" sz="1800" i="0" dirty="0">
                <a:latin typeface="Tahoma" panose="020B0604030504040204" pitchFamily="34" charset="0"/>
                <a:ea typeface="Tahoma" panose="020B0604030504040204" pitchFamily="34" charset="0"/>
                <a:cs typeface="Tahoma" panose="020B0604030504040204" pitchFamily="34" charset="0"/>
              </a:rPr>
              <a:t>There are nearly 3000 active users in the system. All of their security tokens and certificates need to be managed. For the management of users, we designed a layered architecture. At the top of  the architecture, there are administrator users. They are not allowed to make any payments, their only role is to manage user credentials and certificates. As central bank, we generate certificates to the administrators, which are less than five people.  The system provides  secured web services for user and certificate management electronically. Administrators use these web services to add/update/delete provincial treasurers, whose role includes supervision and management of the province’s accounting offices. Provincial treasurers manage the accounting officer’s heads’ credentials and certificates. Then, accounting officers defines and authorizes the end users responsible for performing the sending and tracking the payment orders. </a:t>
            </a:r>
          </a:p>
        </p:txBody>
      </p:sp>
      <p:sp>
        <p:nvSpPr>
          <p:cNvPr id="4" name="Slide Number Placeholder 3"/>
          <p:cNvSpPr>
            <a:spLocks noGrp="1"/>
          </p:cNvSpPr>
          <p:nvPr>
            <p:ph type="sldNum" sz="quarter" idx="10"/>
          </p:nvPr>
        </p:nvSpPr>
        <p:spPr/>
        <p:txBody>
          <a:bodyPr/>
          <a:lstStyle/>
          <a:p>
            <a:fld id="{2EB8FA36-FBE1-4EAB-A838-F05C60673D76}" type="slidenum">
              <a:rPr lang="en-US" smtClean="0"/>
              <a:pPr/>
              <a:t>9</a:t>
            </a:fld>
            <a:endParaRPr lang="en-US"/>
          </a:p>
        </p:txBody>
      </p:sp>
    </p:spTree>
    <p:extLst>
      <p:ext uri="{BB962C8B-B14F-4D97-AF65-F5344CB8AC3E}">
        <p14:creationId xmlns:p14="http://schemas.microsoft.com/office/powerpoint/2010/main" val="819910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Tree>
    <p:extLst>
      <p:ext uri="{BB962C8B-B14F-4D97-AF65-F5344CB8AC3E}">
        <p14:creationId xmlns:p14="http://schemas.microsoft.com/office/powerpoint/2010/main" val="162048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366305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291668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29996895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530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319649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val="268039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Tree>
    <p:extLst>
      <p:ext uri="{BB962C8B-B14F-4D97-AF65-F5344CB8AC3E}">
        <p14:creationId xmlns:p14="http://schemas.microsoft.com/office/powerpoint/2010/main" val="37561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32073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13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198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2159000" y="6537325"/>
            <a:ext cx="6551613" cy="215900"/>
          </a:xfrm>
          <a:prstGeom prst="rect">
            <a:avLst/>
          </a:prstGeom>
          <a:solidFill>
            <a:srgbClr val="8721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100000"/>
              </a:lnSpc>
              <a:spcBef>
                <a:spcPct val="0"/>
              </a:spcBef>
              <a:spcAft>
                <a:spcPct val="0"/>
              </a:spcAft>
              <a:buClrTx/>
              <a:buFontTx/>
              <a:buNone/>
            </a:pPr>
            <a:endParaRPr lang="tr-TR" sz="1800" i="0" u="none">
              <a:solidFill>
                <a:srgbClr val="FFFFFF"/>
              </a:solidFill>
              <a:latin typeface="Cambria" pitchFamily="18" charset="0"/>
            </a:endParaRPr>
          </a:p>
        </p:txBody>
      </p:sp>
      <p:pic>
        <p:nvPicPr>
          <p:cNvPr id="4099"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3213" y="6481763"/>
            <a:ext cx="156845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Placeholder 2"/>
          <p:cNvSpPr>
            <a:spLocks noGrp="1"/>
          </p:cNvSpPr>
          <p:nvPr>
            <p:ph type="body" idx="1"/>
          </p:nvPr>
        </p:nvSpPr>
        <p:spPr bwMode="auto">
          <a:xfrm>
            <a:off x="457200" y="1341438"/>
            <a:ext cx="8229600" cy="50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extBox 6"/>
          <p:cNvSpPr txBox="1">
            <a:spLocks noChangeArrowheads="1"/>
          </p:cNvSpPr>
          <p:nvPr userDrawn="1"/>
        </p:nvSpPr>
        <p:spPr bwMode="auto">
          <a:xfrm>
            <a:off x="381000" y="152400"/>
            <a:ext cx="8305800" cy="762000"/>
          </a:xfrm>
          <a:prstGeom prst="rect">
            <a:avLst/>
          </a:prstGeom>
          <a:solidFill>
            <a:srgbClr val="800000"/>
          </a:solidFill>
          <a:ln>
            <a:noFill/>
          </a:ln>
          <a:extLst/>
        </p:spPr>
        <p:txBody>
          <a:bodyPr/>
          <a:lstStyle>
            <a:lvl1pPr>
              <a:defRPr sz="1200" i="1" u="sng">
                <a:solidFill>
                  <a:srgbClr val="000000"/>
                </a:solidFill>
                <a:latin typeface="Cambria" pitchFamily="18" charset="0"/>
                <a:cs typeface="Arial" pitchFamily="34" charset="0"/>
              </a:defRPr>
            </a:lvl1pPr>
            <a:lvl2pPr marL="742950" indent="-285750">
              <a:defRPr sz="1200" i="1" u="sng">
                <a:solidFill>
                  <a:srgbClr val="000000"/>
                </a:solidFill>
                <a:latin typeface="Cambria" pitchFamily="18" charset="0"/>
                <a:cs typeface="Arial" pitchFamily="34" charset="0"/>
              </a:defRPr>
            </a:lvl2pPr>
            <a:lvl3pPr marL="1143000" indent="-228600">
              <a:defRPr sz="1200" i="1" u="sng">
                <a:solidFill>
                  <a:srgbClr val="000000"/>
                </a:solidFill>
                <a:latin typeface="Cambria" pitchFamily="18" charset="0"/>
                <a:cs typeface="Arial" pitchFamily="34" charset="0"/>
              </a:defRPr>
            </a:lvl3pPr>
            <a:lvl4pPr marL="1600200" indent="-228600">
              <a:defRPr sz="1200" i="1" u="sng">
                <a:solidFill>
                  <a:srgbClr val="000000"/>
                </a:solidFill>
                <a:latin typeface="Cambria" pitchFamily="18" charset="0"/>
                <a:cs typeface="Arial" pitchFamily="34" charset="0"/>
              </a:defRPr>
            </a:lvl4pPr>
            <a:lvl5pPr marL="2057400" indent="-228600">
              <a:defRPr sz="1200" i="1" u="sng">
                <a:solidFill>
                  <a:srgbClr val="000000"/>
                </a:solidFill>
                <a:latin typeface="Cambria" pitchFamily="18" charset="0"/>
                <a:cs typeface="Arial" pitchFamily="34" charset="0"/>
              </a:defRPr>
            </a:lvl5pPr>
            <a:lvl6pPr marL="25146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6pPr>
            <a:lvl7pPr marL="29718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7pPr>
            <a:lvl8pPr marL="34290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8pPr>
            <a:lvl9pPr marL="38862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9pPr>
          </a:lstStyle>
          <a:p>
            <a:pPr eaLnBrk="1" hangingPunct="1">
              <a:lnSpc>
                <a:spcPct val="100000"/>
              </a:lnSpc>
              <a:spcBef>
                <a:spcPct val="0"/>
              </a:spcBef>
              <a:spcAft>
                <a:spcPct val="0"/>
              </a:spcAft>
              <a:buClrTx/>
              <a:buFontTx/>
              <a:buNone/>
            </a:pPr>
            <a:endParaRPr lang="tr-TR" sz="1800" i="0" u="none">
              <a:solidFill>
                <a:schemeClr val="tx1"/>
              </a:solidFill>
              <a:latin typeface="Calibri" pitchFamily="34" charset="0"/>
            </a:endParaRPr>
          </a:p>
        </p:txBody>
      </p:sp>
      <p:sp>
        <p:nvSpPr>
          <p:cNvPr id="11" name="Text Box 12"/>
          <p:cNvSpPr txBox="1">
            <a:spLocks noChangeArrowheads="1"/>
          </p:cNvSpPr>
          <p:nvPr userDrawn="1"/>
        </p:nvSpPr>
        <p:spPr bwMode="auto">
          <a:xfrm>
            <a:off x="8382000" y="6553200"/>
            <a:ext cx="457200" cy="169863"/>
          </a:xfrm>
          <a:prstGeom prst="rect">
            <a:avLst/>
          </a:prstGeom>
          <a:noFill/>
          <a:ln>
            <a:noFill/>
          </a:ln>
          <a:effectLst/>
          <a:extLst/>
        </p:spPr>
        <p:txBody>
          <a:bodyPr lIns="0" tIns="0" rIns="0" bIns="0">
            <a:spAutoFit/>
          </a:bodyPr>
          <a:lstStyle>
            <a:lvl1pPr>
              <a:defRPr sz="1200" i="1" u="sng">
                <a:solidFill>
                  <a:srgbClr val="000000"/>
                </a:solidFill>
                <a:latin typeface="Cambria" pitchFamily="18" charset="0"/>
                <a:cs typeface="Arial" pitchFamily="34" charset="0"/>
              </a:defRPr>
            </a:lvl1pPr>
            <a:lvl2pPr marL="742950" indent="-285750">
              <a:defRPr sz="1200" i="1" u="sng">
                <a:solidFill>
                  <a:srgbClr val="000000"/>
                </a:solidFill>
                <a:latin typeface="Cambria" pitchFamily="18" charset="0"/>
                <a:cs typeface="Arial" pitchFamily="34" charset="0"/>
              </a:defRPr>
            </a:lvl2pPr>
            <a:lvl3pPr marL="1143000" indent="-228600">
              <a:defRPr sz="1200" i="1" u="sng">
                <a:solidFill>
                  <a:srgbClr val="000000"/>
                </a:solidFill>
                <a:latin typeface="Cambria" pitchFamily="18" charset="0"/>
                <a:cs typeface="Arial" pitchFamily="34" charset="0"/>
              </a:defRPr>
            </a:lvl3pPr>
            <a:lvl4pPr marL="1600200" indent="-228600">
              <a:defRPr sz="1200" i="1" u="sng">
                <a:solidFill>
                  <a:srgbClr val="000000"/>
                </a:solidFill>
                <a:latin typeface="Cambria" pitchFamily="18" charset="0"/>
                <a:cs typeface="Arial" pitchFamily="34" charset="0"/>
              </a:defRPr>
            </a:lvl4pPr>
            <a:lvl5pPr marL="2057400" indent="-228600">
              <a:defRPr sz="1200" i="1" u="sng">
                <a:solidFill>
                  <a:srgbClr val="000000"/>
                </a:solidFill>
                <a:latin typeface="Cambria" pitchFamily="18" charset="0"/>
                <a:cs typeface="Arial" pitchFamily="34" charset="0"/>
              </a:defRPr>
            </a:lvl5pPr>
            <a:lvl6pPr marL="25146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6pPr>
            <a:lvl7pPr marL="29718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7pPr>
            <a:lvl8pPr marL="34290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8pPr>
            <a:lvl9pPr marL="38862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9pPr>
          </a:lstStyle>
          <a:p>
            <a:pPr>
              <a:spcBef>
                <a:spcPct val="50000"/>
              </a:spcBef>
            </a:pPr>
            <a:fld id="{08F897FB-FC9F-4CCF-8732-903518D2A70B}" type="slidenum">
              <a:rPr lang="en-US" sz="1400" i="0" u="none">
                <a:solidFill>
                  <a:schemeClr val="bg1"/>
                </a:solidFill>
                <a:latin typeface="Calibri" pitchFamily="34" charset="0"/>
              </a:rPr>
              <a:pPr>
                <a:spcBef>
                  <a:spcPct val="50000"/>
                </a:spcBef>
              </a:pPr>
              <a:t>‹#›</a:t>
            </a:fld>
            <a:endParaRPr lang="en-US" sz="1400" i="0" u="none">
              <a:solidFill>
                <a:schemeClr val="bg1"/>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Cambria" pitchFamily="18" charset="0"/>
          <a:ea typeface="+mj-ea"/>
          <a:cs typeface="+mj-cs"/>
        </a:defRPr>
      </a:lvl1pPr>
      <a:lvl2pPr algn="ctr" rtl="0" eaLnBrk="0" fontAlgn="base" hangingPunct="0">
        <a:spcBef>
          <a:spcPct val="0"/>
        </a:spcBef>
        <a:spcAft>
          <a:spcPct val="0"/>
        </a:spcAft>
        <a:defRPr sz="4400">
          <a:solidFill>
            <a:schemeClr val="tx2"/>
          </a:solidFill>
          <a:latin typeface="Cambria" pitchFamily="18" charset="0"/>
          <a:cs typeface="Arial" charset="0"/>
        </a:defRPr>
      </a:lvl2pPr>
      <a:lvl3pPr algn="ctr" rtl="0" eaLnBrk="0" fontAlgn="base" hangingPunct="0">
        <a:spcBef>
          <a:spcPct val="0"/>
        </a:spcBef>
        <a:spcAft>
          <a:spcPct val="0"/>
        </a:spcAft>
        <a:defRPr sz="4400">
          <a:solidFill>
            <a:schemeClr val="tx2"/>
          </a:solidFill>
          <a:latin typeface="Cambria" pitchFamily="18" charset="0"/>
          <a:cs typeface="Arial" charset="0"/>
        </a:defRPr>
      </a:lvl3pPr>
      <a:lvl4pPr algn="ctr" rtl="0" eaLnBrk="0" fontAlgn="base" hangingPunct="0">
        <a:spcBef>
          <a:spcPct val="0"/>
        </a:spcBef>
        <a:spcAft>
          <a:spcPct val="0"/>
        </a:spcAft>
        <a:defRPr sz="4400">
          <a:solidFill>
            <a:schemeClr val="tx2"/>
          </a:solidFill>
          <a:latin typeface="Cambria" pitchFamily="18" charset="0"/>
          <a:cs typeface="Arial" charset="0"/>
        </a:defRPr>
      </a:lvl4pPr>
      <a:lvl5pPr algn="ctr" rtl="0" eaLnBrk="0" fontAlgn="base" hangingPunct="0">
        <a:spcBef>
          <a:spcPct val="0"/>
        </a:spcBef>
        <a:spcAft>
          <a:spcPct val="0"/>
        </a:spcAft>
        <a:defRPr sz="4400">
          <a:solidFill>
            <a:schemeClr val="tx2"/>
          </a:solidFill>
          <a:latin typeface="Cambria" pitchFamily="18"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Cambria"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mbria" pitchFamily="18" charset="0"/>
          <a:cs typeface="+mn-cs"/>
        </a:defRPr>
      </a:lvl2pPr>
      <a:lvl3pPr marL="1143000" indent="-228600" algn="l" rtl="0" eaLnBrk="0" fontAlgn="base" hangingPunct="0">
        <a:spcBef>
          <a:spcPct val="20000"/>
        </a:spcBef>
        <a:spcAft>
          <a:spcPct val="0"/>
        </a:spcAft>
        <a:buChar char="•"/>
        <a:defRPr sz="2400">
          <a:solidFill>
            <a:schemeClr val="tx1"/>
          </a:solidFill>
          <a:latin typeface="Cambria" pitchFamily="18" charset="0"/>
          <a:cs typeface="+mn-cs"/>
        </a:defRPr>
      </a:lvl3pPr>
      <a:lvl4pPr marL="1600200" indent="-228600" algn="l" rtl="0" eaLnBrk="0" fontAlgn="base" hangingPunct="0">
        <a:spcBef>
          <a:spcPct val="20000"/>
        </a:spcBef>
        <a:spcAft>
          <a:spcPct val="0"/>
        </a:spcAft>
        <a:buChar char="–"/>
        <a:defRPr sz="2000">
          <a:solidFill>
            <a:schemeClr val="tx1"/>
          </a:solidFill>
          <a:latin typeface="Cambria" pitchFamily="18" charset="0"/>
          <a:cs typeface="+mn-cs"/>
        </a:defRPr>
      </a:lvl4pPr>
      <a:lvl5pPr marL="2057400" indent="-228600" algn="l" rtl="0" eaLnBrk="0" fontAlgn="base" hangingPunct="0">
        <a:spcBef>
          <a:spcPct val="20000"/>
        </a:spcBef>
        <a:spcAft>
          <a:spcPct val="0"/>
        </a:spcAft>
        <a:buChar char="»"/>
        <a:defRPr sz="2000">
          <a:solidFill>
            <a:schemeClr val="tx1"/>
          </a:solidFill>
          <a:latin typeface="Cambria" pitchFamily="18"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2.emf"/><Relationship Id="rId5" Type="http://schemas.openxmlformats.org/officeDocument/2006/relationships/image" Target="../media/image11.png"/><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87212E"/>
        </a:solidFill>
        <a:effectLst/>
      </p:bgPr>
    </p:bg>
    <p:spTree>
      <p:nvGrpSpPr>
        <p:cNvPr id="1" name=""/>
        <p:cNvGrpSpPr/>
        <p:nvPr/>
      </p:nvGrpSpPr>
      <p:grpSpPr>
        <a:xfrm>
          <a:off x="0" y="0"/>
          <a:ext cx="0" cy="0"/>
          <a:chOff x="0" y="0"/>
          <a:chExt cx="0" cy="0"/>
        </a:xfrm>
      </p:grpSpPr>
      <p:sp>
        <p:nvSpPr>
          <p:cNvPr id="5122" name="TextBox 11"/>
          <p:cNvSpPr txBox="1">
            <a:spLocks noChangeArrowheads="1"/>
          </p:cNvSpPr>
          <p:nvPr/>
        </p:nvSpPr>
        <p:spPr bwMode="auto">
          <a:xfrm>
            <a:off x="34925" y="5877272"/>
            <a:ext cx="9109075"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i="1" u="sng">
                <a:solidFill>
                  <a:srgbClr val="000000"/>
                </a:solidFill>
                <a:latin typeface="Cambria" pitchFamily="18" charset="0"/>
                <a:cs typeface="Arial" pitchFamily="34" charset="0"/>
              </a:defRPr>
            </a:lvl1pPr>
            <a:lvl2pPr marL="742950" indent="-285750">
              <a:defRPr sz="1200" i="1" u="sng">
                <a:solidFill>
                  <a:srgbClr val="000000"/>
                </a:solidFill>
                <a:latin typeface="Cambria" pitchFamily="18" charset="0"/>
                <a:cs typeface="Arial" pitchFamily="34" charset="0"/>
              </a:defRPr>
            </a:lvl2pPr>
            <a:lvl3pPr marL="1143000" indent="-228600">
              <a:defRPr sz="1200" i="1" u="sng">
                <a:solidFill>
                  <a:srgbClr val="000000"/>
                </a:solidFill>
                <a:latin typeface="Cambria" pitchFamily="18" charset="0"/>
                <a:cs typeface="Arial" pitchFamily="34" charset="0"/>
              </a:defRPr>
            </a:lvl3pPr>
            <a:lvl4pPr marL="1600200" indent="-228600">
              <a:defRPr sz="1200" i="1" u="sng">
                <a:solidFill>
                  <a:srgbClr val="000000"/>
                </a:solidFill>
                <a:latin typeface="Cambria" pitchFamily="18" charset="0"/>
                <a:cs typeface="Arial" pitchFamily="34" charset="0"/>
              </a:defRPr>
            </a:lvl4pPr>
            <a:lvl5pPr marL="2057400" indent="-228600">
              <a:defRPr sz="1200" i="1" u="sng">
                <a:solidFill>
                  <a:srgbClr val="000000"/>
                </a:solidFill>
                <a:latin typeface="Cambria" pitchFamily="18" charset="0"/>
                <a:cs typeface="Arial" pitchFamily="34" charset="0"/>
              </a:defRPr>
            </a:lvl5pPr>
            <a:lvl6pPr marL="25146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6pPr>
            <a:lvl7pPr marL="29718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7pPr>
            <a:lvl8pPr marL="34290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8pPr>
            <a:lvl9pPr marL="38862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9pPr>
          </a:lstStyle>
          <a:p>
            <a:pPr algn="ctr">
              <a:spcBef>
                <a:spcPts val="600"/>
              </a:spcBef>
              <a:spcAft>
                <a:spcPts val="600"/>
              </a:spcAft>
            </a:pPr>
            <a:r>
              <a:rPr lang="en-US" sz="2400"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Payment Systems Department</a:t>
            </a:r>
          </a:p>
          <a:p>
            <a:pPr algn="ctr">
              <a:spcBef>
                <a:spcPts val="600"/>
              </a:spcBef>
              <a:spcAft>
                <a:spcPts val="600"/>
              </a:spcAft>
            </a:pPr>
            <a:r>
              <a:rPr lang="en-US" sz="2400"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Ankara -</a:t>
            </a:r>
            <a:r>
              <a:rPr lang="tr-TR" sz="2400"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2400"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March</a:t>
            </a:r>
            <a:r>
              <a:rPr lang="en-US" sz="2400"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 201</a:t>
            </a:r>
            <a:r>
              <a:rPr lang="tr-TR" sz="2400" i="0" u="none" dirty="0">
                <a:solidFill>
                  <a:schemeClr val="bg1"/>
                </a:solidFill>
                <a:latin typeface="Tahoma" panose="020B0604030504040204" pitchFamily="34" charset="0"/>
                <a:ea typeface="Tahoma" panose="020B0604030504040204" pitchFamily="34" charset="0"/>
                <a:cs typeface="Tahoma" panose="020B0604030504040204" pitchFamily="34" charset="0"/>
              </a:rPr>
              <a:t>6</a:t>
            </a:r>
            <a:endParaRPr lang="en-US" sz="2400"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3" name="TextBox 1"/>
          <p:cNvSpPr txBox="1">
            <a:spLocks noChangeArrowheads="1"/>
          </p:cNvSpPr>
          <p:nvPr/>
        </p:nvSpPr>
        <p:spPr bwMode="auto">
          <a:xfrm>
            <a:off x="0" y="2600905"/>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i="1" u="sng">
                <a:solidFill>
                  <a:srgbClr val="000000"/>
                </a:solidFill>
                <a:latin typeface="Cambria" pitchFamily="18" charset="0"/>
                <a:cs typeface="Arial" pitchFamily="34" charset="0"/>
              </a:defRPr>
            </a:lvl1pPr>
            <a:lvl2pPr marL="742950" indent="-285750">
              <a:defRPr sz="1200" i="1" u="sng">
                <a:solidFill>
                  <a:srgbClr val="000000"/>
                </a:solidFill>
                <a:latin typeface="Cambria" pitchFamily="18" charset="0"/>
                <a:cs typeface="Arial" pitchFamily="34" charset="0"/>
              </a:defRPr>
            </a:lvl2pPr>
            <a:lvl3pPr marL="1143000" indent="-228600">
              <a:defRPr sz="1200" i="1" u="sng">
                <a:solidFill>
                  <a:srgbClr val="000000"/>
                </a:solidFill>
                <a:latin typeface="Cambria" pitchFamily="18" charset="0"/>
                <a:cs typeface="Arial" pitchFamily="34" charset="0"/>
              </a:defRPr>
            </a:lvl3pPr>
            <a:lvl4pPr marL="1600200" indent="-228600">
              <a:defRPr sz="1200" i="1" u="sng">
                <a:solidFill>
                  <a:srgbClr val="000000"/>
                </a:solidFill>
                <a:latin typeface="Cambria" pitchFamily="18" charset="0"/>
                <a:cs typeface="Arial" pitchFamily="34" charset="0"/>
              </a:defRPr>
            </a:lvl4pPr>
            <a:lvl5pPr marL="2057400" indent="-228600">
              <a:defRPr sz="1200" i="1" u="sng">
                <a:solidFill>
                  <a:srgbClr val="000000"/>
                </a:solidFill>
                <a:latin typeface="Cambria" pitchFamily="18" charset="0"/>
                <a:cs typeface="Arial" pitchFamily="34" charset="0"/>
              </a:defRPr>
            </a:lvl5pPr>
            <a:lvl6pPr marL="25146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6pPr>
            <a:lvl7pPr marL="29718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7pPr>
            <a:lvl8pPr marL="34290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8pPr>
            <a:lvl9pPr marL="3886200" indent="-228600" eaLnBrk="0" fontAlgn="base" hangingPunct="0">
              <a:lnSpc>
                <a:spcPct val="80000"/>
              </a:lnSpc>
              <a:spcBef>
                <a:spcPct val="45000"/>
              </a:spcBef>
              <a:spcAft>
                <a:spcPct val="50000"/>
              </a:spcAft>
              <a:buClr>
                <a:schemeClr val="bg2"/>
              </a:buClr>
              <a:buFont typeface="Wingdings" pitchFamily="2" charset="2"/>
              <a:defRPr sz="1200" i="1" u="sng">
                <a:solidFill>
                  <a:srgbClr val="000000"/>
                </a:solidFill>
                <a:latin typeface="Cambria" pitchFamily="18" charset="0"/>
                <a:cs typeface="Arial" pitchFamily="34" charset="0"/>
              </a:defRPr>
            </a:lvl9pPr>
          </a:lstStyle>
          <a:p>
            <a:pPr algn="ctr" eaLnBrk="1" hangingPunct="1">
              <a:lnSpc>
                <a:spcPct val="100000"/>
              </a:lnSpc>
              <a:spcBef>
                <a:spcPts val="600"/>
              </a:spcBef>
              <a:spcAft>
                <a:spcPts val="600"/>
              </a:spcAft>
              <a:buClrTx/>
            </a:pPr>
            <a:r>
              <a:rPr lang="tr-TR" sz="2800" b="1"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Public</a:t>
            </a:r>
            <a:r>
              <a:rPr lang="tr-TR"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 Electronic </a:t>
            </a:r>
            <a:r>
              <a:rPr lang="tr-TR" sz="2800" b="1"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Payment</a:t>
            </a:r>
            <a:r>
              <a:rPr lang="tr-TR"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2800" b="1"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System</a:t>
            </a:r>
            <a:endParaRPr lang="tr-TR"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124" name="Picture 7" descr="D:\Users\okmyape\AppData\Local\Microsoft\Windows\Temporary Internet Files\Content.Outlook\SR763Z7J\TCMB_logo_beyaz_32bit (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4988" y="565150"/>
            <a:ext cx="5665787"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815041" y="56167"/>
            <a:ext cx="8327520" cy="711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3200" b="1" i="0" u="none" dirty="0">
                <a:solidFill>
                  <a:schemeClr val="bg1"/>
                </a:solidFill>
                <a:latin typeface="Tahoma" panose="020B0604030504040204" pitchFamily="34" charset="0"/>
                <a:ea typeface="Tahoma" panose="020B0604030504040204" pitchFamily="34" charset="0"/>
                <a:cs typeface="Tahoma" panose="020B0604030504040204" pitchFamily="34" charset="0"/>
              </a:rPr>
              <a:t>Subsystems</a:t>
            </a:r>
          </a:p>
        </p:txBody>
      </p:sp>
      <p:sp>
        <p:nvSpPr>
          <p:cNvPr id="9218" name="Text Box 2"/>
          <p:cNvSpPr txBox="1">
            <a:spLocks noChangeArrowheads="1"/>
          </p:cNvSpPr>
          <p:nvPr/>
        </p:nvSpPr>
        <p:spPr bwMode="auto">
          <a:xfrm>
            <a:off x="192155" y="1551673"/>
            <a:ext cx="8961120" cy="44054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4318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1pPr>
            <a:lvl2pPr marL="863600" indent="-287338">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Lucida Sans Unicode" charset="0"/>
                <a:cs typeface="Lucida Sans Unicode" charset="0"/>
              </a:defRPr>
            </a:lvl9pPr>
          </a:lstStyle>
          <a:p>
            <a:pPr marL="1503382" lvl="2" indent="-673930" defTabSz="449263" eaLnBrk="1">
              <a:lnSpc>
                <a:spcPct val="101000"/>
              </a:lnSpc>
              <a:spcBef>
                <a:spcPct val="0"/>
              </a:spcBef>
              <a:spcAft>
                <a:spcPts val="850"/>
              </a:spcAft>
              <a:buClrTx/>
              <a:buSzPct val="100000"/>
              <a:buFont typeface="Wingdings" pitchFamily="2" charset="2"/>
              <a:buChar char="q"/>
            </a:pPr>
            <a:r>
              <a:rPr lang="en-US" alt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Secure web services that serve to accounting offices </a:t>
            </a:r>
          </a:p>
          <a:p>
            <a:pPr marL="1503382" lvl="2" indent="-673930" defTabSz="449263" eaLnBrk="1">
              <a:lnSpc>
                <a:spcPct val="101000"/>
              </a:lnSpc>
              <a:spcBef>
                <a:spcPct val="0"/>
              </a:spcBef>
              <a:spcAft>
                <a:spcPts val="850"/>
              </a:spcAft>
              <a:buClrTx/>
              <a:buSzPct val="100000"/>
              <a:buFont typeface="Wingdings" pitchFamily="2" charset="2"/>
              <a:buChar char="q"/>
            </a:pPr>
            <a:r>
              <a:rPr lang="en-US" alt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Web projects for </a:t>
            </a:r>
          </a:p>
          <a:p>
            <a:pPr marL="1960582" lvl="3" indent="-673930" defTabSz="449263" eaLnBrk="1">
              <a:lnSpc>
                <a:spcPct val="101000"/>
              </a:lnSpc>
              <a:spcBef>
                <a:spcPct val="0"/>
              </a:spcBef>
              <a:spcAft>
                <a:spcPts val="850"/>
              </a:spcAft>
              <a:buClrTx/>
              <a:buSzPct val="100000"/>
              <a:buFont typeface="Wingdings" pitchFamily="2" charset="2"/>
              <a:buChar char="q"/>
            </a:pPr>
            <a:r>
              <a:rPr lang="en-US" alt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Ankara Branch of CBRT, </a:t>
            </a:r>
          </a:p>
          <a:p>
            <a:pPr marL="1960582" lvl="3" indent="-673930" defTabSz="449263" eaLnBrk="1">
              <a:lnSpc>
                <a:spcPct val="101000"/>
              </a:lnSpc>
              <a:spcBef>
                <a:spcPct val="0"/>
              </a:spcBef>
              <a:spcAft>
                <a:spcPts val="850"/>
              </a:spcAft>
              <a:buClrTx/>
              <a:buSzPct val="100000"/>
              <a:buFont typeface="Wingdings" pitchFamily="2" charset="2"/>
              <a:buChar char="q"/>
            </a:pPr>
            <a:r>
              <a:rPr lang="en-US" alt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PEPS call center, </a:t>
            </a:r>
          </a:p>
          <a:p>
            <a:pPr marL="1960582" lvl="3" indent="-673930" defTabSz="449263" eaLnBrk="1">
              <a:lnSpc>
                <a:spcPct val="101000"/>
              </a:lnSpc>
              <a:spcBef>
                <a:spcPct val="0"/>
              </a:spcBef>
              <a:spcAft>
                <a:spcPts val="850"/>
              </a:spcAft>
              <a:buClrTx/>
              <a:buSzPct val="100000"/>
              <a:buFont typeface="Wingdings" pitchFamily="2" charset="2"/>
              <a:buChar char="q"/>
            </a:pPr>
            <a:r>
              <a:rPr lang="en-US" alt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Administration </a:t>
            </a:r>
            <a:endParaRPr lang="en-US" altLang="en-US" sz="28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6670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noChangeArrowheads="1"/>
          </p:cNvSpPr>
          <p:nvPr/>
        </p:nvSpPr>
        <p:spPr bwMode="auto">
          <a:xfrm>
            <a:off x="4969441" y="1074353"/>
            <a:ext cx="4114080" cy="4740978"/>
          </a:xfrm>
          <a:prstGeom prst="roundRect">
            <a:avLst>
              <a:gd name="adj" fmla="val 32"/>
            </a:avLst>
          </a:prstGeom>
          <a:solidFill>
            <a:srgbClr val="800000">
              <a:alpha val="50000"/>
            </a:srgbClr>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10242" name="AutoShape 2"/>
          <p:cNvSpPr>
            <a:spLocks noChangeArrowheads="1"/>
          </p:cNvSpPr>
          <p:nvPr/>
        </p:nvSpPr>
        <p:spPr bwMode="auto">
          <a:xfrm>
            <a:off x="118080" y="1074353"/>
            <a:ext cx="3555360" cy="4740978"/>
          </a:xfrm>
          <a:prstGeom prst="roundRect">
            <a:avLst>
              <a:gd name="adj" fmla="val 37"/>
            </a:avLst>
          </a:prstGeom>
          <a:solidFill>
            <a:srgbClr val="FFFFCC">
              <a:alpha val="50000"/>
            </a:srgbClr>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0000" y="1522241"/>
            <a:ext cx="3942720" cy="38164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840" y="1572646"/>
            <a:ext cx="3398400" cy="325762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840" y="1561124"/>
            <a:ext cx="3398400" cy="325762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6" name="AutoShape 6"/>
          <p:cNvSpPr>
            <a:spLocks noChangeArrowheads="1"/>
          </p:cNvSpPr>
          <p:nvPr/>
        </p:nvSpPr>
        <p:spPr bwMode="auto">
          <a:xfrm>
            <a:off x="3808800" y="2271119"/>
            <a:ext cx="1008000" cy="2502983"/>
          </a:xfrm>
          <a:prstGeom prst="roundRect">
            <a:avLst>
              <a:gd name="adj" fmla="val 139"/>
            </a:avLst>
          </a:prstGeom>
          <a:solidFill>
            <a:srgbClr val="94BD5E">
              <a:alpha val="50000"/>
            </a:srgbClr>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5221" rIns="81639" bIns="40820" anchor="ctr" anchorCtr="1"/>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gn="ctr"/>
            <a:r>
              <a:rPr lang="en-US" altLang="en-US" b="1" i="0" u="none" dirty="0" smtClean="0">
                <a:solidFill>
                  <a:srgbClr val="333366"/>
                </a:solidFill>
                <a:latin typeface="Tahoma" panose="020B0604030504040204" pitchFamily="34" charset="0"/>
                <a:ea typeface="Tahoma" panose="020B0604030504040204" pitchFamily="34" charset="0"/>
                <a:cs typeface="Tahoma" panose="020B0604030504040204" pitchFamily="34" charset="0"/>
              </a:rPr>
              <a:t>CBRT</a:t>
            </a:r>
          </a:p>
          <a:p>
            <a:pPr algn="ctr"/>
            <a:r>
              <a:rPr lang="en-US" altLang="en-US" b="1" i="0" u="none" dirty="0" smtClean="0">
                <a:solidFill>
                  <a:srgbClr val="333366"/>
                </a:solidFill>
                <a:latin typeface="Tahoma" panose="020B0604030504040204" pitchFamily="34" charset="0"/>
                <a:ea typeface="Tahoma" panose="020B0604030504040204" pitchFamily="34" charset="0"/>
                <a:cs typeface="Tahoma" panose="020B0604030504040204" pitchFamily="34" charset="0"/>
              </a:rPr>
              <a:t>PEPS</a:t>
            </a:r>
          </a:p>
          <a:p>
            <a:pPr algn="ctr"/>
            <a:r>
              <a:rPr lang="en-US" altLang="en-US" b="1" i="0" u="none" dirty="0" smtClean="0">
                <a:solidFill>
                  <a:srgbClr val="333366"/>
                </a:solidFill>
                <a:latin typeface="Tahoma" panose="020B0604030504040204" pitchFamily="34" charset="0"/>
                <a:ea typeface="Tahoma" panose="020B0604030504040204" pitchFamily="34" charset="0"/>
                <a:cs typeface="Tahoma" panose="020B0604030504040204" pitchFamily="34" charset="0"/>
              </a:rPr>
              <a:t>Web </a:t>
            </a:r>
          </a:p>
          <a:p>
            <a:pPr algn="ctr"/>
            <a:r>
              <a:rPr lang="en-US" altLang="en-US" b="1" i="0" u="none" dirty="0" smtClean="0">
                <a:solidFill>
                  <a:srgbClr val="333366"/>
                </a:solidFill>
                <a:latin typeface="Tahoma" panose="020B0604030504040204" pitchFamily="34" charset="0"/>
                <a:ea typeface="Tahoma" panose="020B0604030504040204" pitchFamily="34" charset="0"/>
                <a:cs typeface="Tahoma" panose="020B0604030504040204" pitchFamily="34" charset="0"/>
              </a:rPr>
              <a:t>Services</a:t>
            </a:r>
            <a:endParaRPr lang="en-US" altLang="en-US" b="1" i="0" u="none" dirty="0">
              <a:solidFill>
                <a:srgbClr val="333366"/>
              </a:solidFill>
              <a:latin typeface="Tahoma" panose="020B0604030504040204" pitchFamily="34" charset="0"/>
              <a:ea typeface="Tahoma" panose="020B0604030504040204" pitchFamily="34" charset="0"/>
              <a:cs typeface="Tahoma" panose="020B0604030504040204" pitchFamily="34" charset="0"/>
            </a:endParaRPr>
          </a:p>
        </p:txBody>
      </p:sp>
      <p:sp>
        <p:nvSpPr>
          <p:cNvPr id="10247" name="AutoShape 7"/>
          <p:cNvSpPr>
            <a:spLocks noChangeArrowheads="1"/>
          </p:cNvSpPr>
          <p:nvPr/>
        </p:nvSpPr>
        <p:spPr bwMode="auto">
          <a:xfrm>
            <a:off x="3542400" y="2550509"/>
            <a:ext cx="1494720" cy="387400"/>
          </a:xfrm>
          <a:prstGeom prst="rightArrow">
            <a:avLst>
              <a:gd name="adj1" fmla="val 50000"/>
              <a:gd name="adj2" fmla="val 96469"/>
            </a:avLst>
          </a:prstGeom>
          <a:solidFill>
            <a:srgbClr val="333366"/>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10248" name="AutoShape 8"/>
          <p:cNvSpPr>
            <a:spLocks noChangeArrowheads="1"/>
          </p:cNvSpPr>
          <p:nvPr/>
        </p:nvSpPr>
        <p:spPr bwMode="auto">
          <a:xfrm>
            <a:off x="3454561" y="4084269"/>
            <a:ext cx="1510560" cy="354277"/>
          </a:xfrm>
          <a:prstGeom prst="leftArrow">
            <a:avLst>
              <a:gd name="adj1" fmla="val 50000"/>
              <a:gd name="adj2" fmla="val 106606"/>
            </a:avLst>
          </a:prstGeom>
          <a:solidFill>
            <a:srgbClr val="333366"/>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2945" tIns="41473" rIns="82945" bIns="41473" anchor="ctr"/>
          <a:lstStyle/>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10249" name="Text Box 9"/>
          <p:cNvSpPr txBox="1">
            <a:spLocks noChangeArrowheads="1"/>
          </p:cNvSpPr>
          <p:nvPr/>
        </p:nvSpPr>
        <p:spPr bwMode="auto">
          <a:xfrm>
            <a:off x="750241" y="1085875"/>
            <a:ext cx="2437920" cy="4522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2019"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gn="ctr"/>
            <a:r>
              <a:rPr lang="en-US" altLang="en-US"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MINISTRY OF FINANCE</a:t>
            </a:r>
            <a:br>
              <a:rPr lang="en-US" altLang="en-US"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br>
            <a:r>
              <a:rPr lang="en-US" altLang="en-US"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Accounting Offices</a:t>
            </a:r>
            <a:endParaRPr lang="en-US" altLang="en-US"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10250" name="Text Box 10"/>
          <p:cNvSpPr txBox="1">
            <a:spLocks noChangeArrowheads="1"/>
          </p:cNvSpPr>
          <p:nvPr/>
        </p:nvSpPr>
        <p:spPr bwMode="auto">
          <a:xfrm>
            <a:off x="6487201" y="1087315"/>
            <a:ext cx="1631520" cy="4522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2019" rIns="81639" bIns="40820"/>
          <a:lstStyle>
            <a:defPPr>
              <a:defRPr lang="en-US"/>
            </a:defPPr>
            <a:lvl1pPr algn="ctr">
              <a:tabLst>
                <a:tab pos="723900" algn="l"/>
                <a:tab pos="1447800" algn="l"/>
                <a:tab pos="2171700" algn="l"/>
              </a:tabLst>
              <a:defRPr b="1" i="0" u="none">
                <a:solidFill>
                  <a:srgbClr val="800000"/>
                </a:solidFill>
                <a:latin typeface="Tahoma" panose="020B0604030504040204" pitchFamily="34" charset="0"/>
                <a:ea typeface="Tahoma" panose="020B0604030504040204" pitchFamily="34" charset="0"/>
                <a:cs typeface="Tahoma" panose="020B0604030504040204" pitchFamily="34" charset="0"/>
              </a:defRPr>
            </a:lvl1pPr>
            <a:lvl2pPr>
              <a:tabLst>
                <a:tab pos="723900" algn="l"/>
                <a:tab pos="1447800" algn="l"/>
                <a:tab pos="2171700" algn="l"/>
              </a:tabLst>
              <a:defRPr>
                <a:latin typeface="Arial" charset="0"/>
                <a:ea typeface="Lucida Sans Unicode" charset="0"/>
                <a:cs typeface="Lucida Sans Unicode" charset="0"/>
              </a:defRPr>
            </a:lvl2pPr>
            <a:lvl3pPr>
              <a:tabLst>
                <a:tab pos="723900" algn="l"/>
                <a:tab pos="1447800" algn="l"/>
                <a:tab pos="2171700" algn="l"/>
              </a:tabLst>
              <a:defRPr>
                <a:latin typeface="Arial" charset="0"/>
                <a:ea typeface="Lucida Sans Unicode" charset="0"/>
                <a:cs typeface="Lucida Sans Unicode" charset="0"/>
              </a:defRPr>
            </a:lvl3pPr>
            <a:lvl4pPr>
              <a:tabLst>
                <a:tab pos="723900" algn="l"/>
                <a:tab pos="1447800" algn="l"/>
                <a:tab pos="2171700" algn="l"/>
              </a:tabLst>
              <a:defRPr>
                <a:latin typeface="Arial" charset="0"/>
                <a:ea typeface="Lucida Sans Unicode" charset="0"/>
                <a:cs typeface="Lucida Sans Unicode" charset="0"/>
              </a:defRPr>
            </a:lvl4pPr>
            <a:lvl5pPr>
              <a:tabLst>
                <a:tab pos="723900" algn="l"/>
                <a:tab pos="1447800" algn="l"/>
                <a:tab pos="2171700" algn="l"/>
              </a:tabLst>
              <a:defRPr>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latin typeface="Arial" charset="0"/>
                <a:ea typeface="Lucida Sans Unicode" charset="0"/>
                <a:cs typeface="Lucida Sans Unicode" charset="0"/>
              </a:defRPr>
            </a:lvl9pPr>
          </a:lstStyle>
          <a:p>
            <a:r>
              <a:rPr lang="en-US" altLang="en-US" dirty="0" smtClean="0">
                <a:solidFill>
                  <a:srgbClr val="C00000"/>
                </a:solidFill>
              </a:rPr>
              <a:t>CBRT </a:t>
            </a:r>
            <a:br>
              <a:rPr lang="en-US" altLang="en-US" dirty="0" smtClean="0">
                <a:solidFill>
                  <a:srgbClr val="C00000"/>
                </a:solidFill>
              </a:rPr>
            </a:br>
            <a:r>
              <a:rPr lang="en-US" altLang="en-US" dirty="0" smtClean="0">
                <a:solidFill>
                  <a:srgbClr val="C00000"/>
                </a:solidFill>
              </a:rPr>
              <a:t>Ankara Branch</a:t>
            </a:r>
            <a:endParaRPr lang="en-US" altLang="en-US" dirty="0">
              <a:solidFill>
                <a:srgbClr val="C00000"/>
              </a:solidFill>
            </a:endParaRPr>
          </a:p>
        </p:txBody>
      </p:sp>
      <p:sp>
        <p:nvSpPr>
          <p:cNvPr id="10251" name="Rectangle 11"/>
          <p:cNvSpPr>
            <a:spLocks noGrp="1" noChangeArrowheads="1"/>
          </p:cNvSpPr>
          <p:nvPr>
            <p:ph type="title"/>
          </p:nvPr>
        </p:nvSpPr>
        <p:spPr>
          <a:xfrm>
            <a:off x="1722240" y="118093"/>
            <a:ext cx="6289920" cy="711435"/>
          </a:xfrm>
          <a:ln/>
        </p:spPr>
        <p:txBody>
          <a:bodyPr lIns="81639" tIns="42452" rIns="81639" bIns="42452" anchor="b"/>
          <a:lstStyle/>
          <a:p>
            <a:pPr>
              <a:lnSpc>
                <a:spcPct val="101000"/>
              </a:lnSpc>
              <a:spcBef>
                <a:spcPct val="45000"/>
              </a:spcBef>
              <a:spcAft>
                <a:spcPct val="50000"/>
              </a:spcAft>
              <a:buClr>
                <a:schemeClr val="bg2"/>
              </a:buClr>
              <a:buFont typeface="Wingdings" pitchFamily="2"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3200" b="1"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PEPS Web Services</a:t>
            </a:r>
            <a:endParaRPr lang="en-US" altLang="en-US" sz="32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510591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10" presetClass="entr" fill="hold" nodeType="withEffect">
                                  <p:stCondLst>
                                    <p:cond delay="0"/>
                                  </p:stCondLst>
                                  <p:childTnLst>
                                    <p:set>
                                      <p:cBhvr additive="repl">
                                        <p:cTn id="6" dur="1" fill="hold">
                                          <p:stCondLst>
                                            <p:cond delay="0"/>
                                          </p:stCondLst>
                                        </p:cTn>
                                        <p:tgtEl>
                                          <p:spTgt spid="10244"/>
                                        </p:tgtEl>
                                        <p:attrNameLst>
                                          <p:attrName>style.visibility</p:attrName>
                                        </p:attrNameLst>
                                      </p:cBhvr>
                                      <p:to>
                                        <p:strVal val="visible"/>
                                      </p:to>
                                    </p:set>
                                    <p:animEffect transition="in" filter="fade">
                                      <p:cBhvr additive="repl">
                                        <p:cTn id="7" dur="2000"/>
                                        <p:tgtEl>
                                          <p:spTgt spid="10244"/>
                                        </p:tgtEl>
                                      </p:cBhvr>
                                    </p:animEffect>
                                  </p:childTnLst>
                                </p:cTn>
                              </p:par>
                              <p:par>
                                <p:cTn id="8" presetID="10" presetClass="entr" fill="hold" nodeType="withEffect">
                                  <p:stCondLst>
                                    <p:cond delay="500"/>
                                  </p:stCondLst>
                                  <p:childTnLst>
                                    <p:set>
                                      <p:cBhvr additive="repl">
                                        <p:cTn id="9" dur="1" fill="hold">
                                          <p:stCondLst>
                                            <p:cond delay="0"/>
                                          </p:stCondLst>
                                        </p:cTn>
                                        <p:tgtEl>
                                          <p:spTgt spid="10243"/>
                                        </p:tgtEl>
                                        <p:attrNameLst>
                                          <p:attrName>style.visibility</p:attrName>
                                        </p:attrNameLst>
                                      </p:cBhvr>
                                      <p:to>
                                        <p:strVal val="visible"/>
                                      </p:to>
                                    </p:set>
                                    <p:animEffect transition="in" filter="fade">
                                      <p:cBhvr additive="repl">
                                        <p:cTn id="10" dur="2000"/>
                                        <p:tgtEl>
                                          <p:spTgt spid="102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fill="hold" nodeType="clickEffect">
                                  <p:stCondLst>
                                    <p:cond delay="500"/>
                                  </p:stCondLst>
                                  <p:childTnLst>
                                    <p:set>
                                      <p:cBhvr additive="repl">
                                        <p:cTn id="14" dur="1" fill="hold">
                                          <p:stCondLst>
                                            <p:cond delay="0"/>
                                          </p:stCondLst>
                                        </p:cTn>
                                        <p:tgtEl>
                                          <p:spTgt spid="10246"/>
                                        </p:tgtEl>
                                        <p:attrNameLst>
                                          <p:attrName>style.visibility</p:attrName>
                                        </p:attrNameLst>
                                      </p:cBhvr>
                                      <p:to>
                                        <p:strVal val="visible"/>
                                      </p:to>
                                    </p:set>
                                    <p:animEffect transition="in" filter="fade">
                                      <p:cBhvr additive="repl">
                                        <p:cTn id="15" dur="2000"/>
                                        <p:tgtEl>
                                          <p:spTgt spid="10246"/>
                                        </p:tgtEl>
                                      </p:cBhvr>
                                    </p:animEffect>
                                  </p:childTnLst>
                                </p:cTn>
                              </p:par>
                            </p:childTnLst>
                          </p:cTn>
                        </p:par>
                        <p:par>
                          <p:cTn id="16" fill="hold" nodeType="afterGroup">
                            <p:stCondLst>
                              <p:cond delay="2500"/>
                            </p:stCondLst>
                            <p:childTnLst>
                              <p:par>
                                <p:cTn id="17" presetID="10" presetClass="entr" fill="hold" grpId="0" nodeType="afterEffect">
                                  <p:stCondLst>
                                    <p:cond delay="500"/>
                                  </p:stCondLst>
                                  <p:childTnLst>
                                    <p:set>
                                      <p:cBhvr additive="repl">
                                        <p:cTn id="18" dur="1" fill="hold">
                                          <p:stCondLst>
                                            <p:cond delay="0"/>
                                          </p:stCondLst>
                                        </p:cTn>
                                        <p:tgtEl>
                                          <p:spTgt spid="10247"/>
                                        </p:tgtEl>
                                        <p:attrNameLst>
                                          <p:attrName>style.visibility</p:attrName>
                                        </p:attrNameLst>
                                      </p:cBhvr>
                                      <p:to>
                                        <p:strVal val="visible"/>
                                      </p:to>
                                    </p:set>
                                    <p:animEffect transition="in" filter="fade">
                                      <p:cBhvr additive="repl">
                                        <p:cTn id="19" dur="2000"/>
                                        <p:tgtEl>
                                          <p:spTgt spid="1024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fill="hold" grpId="0" nodeType="clickEffect">
                                  <p:stCondLst>
                                    <p:cond delay="0"/>
                                  </p:stCondLst>
                                  <p:childTnLst>
                                    <p:set>
                                      <p:cBhvr additive="repl">
                                        <p:cTn id="23" dur="1" fill="hold">
                                          <p:stCondLst>
                                            <p:cond delay="0"/>
                                          </p:stCondLst>
                                        </p:cTn>
                                        <p:tgtEl>
                                          <p:spTgt spid="10248"/>
                                        </p:tgtEl>
                                        <p:attrNameLst>
                                          <p:attrName>style.visibility</p:attrName>
                                        </p:attrNameLst>
                                      </p:cBhvr>
                                      <p:to>
                                        <p:strVal val="visible"/>
                                      </p:to>
                                    </p:set>
                                    <p:animEffect transition="in" filter="fade">
                                      <p:cBhvr additive="repl">
                                        <p:cTn id="24" dur="2000"/>
                                        <p:tgtEl>
                                          <p:spTgt spid="10248"/>
                                        </p:tgtEl>
                                      </p:cBhvr>
                                    </p:animEffect>
                                  </p:childTnLst>
                                </p:cTn>
                              </p:par>
                            </p:childTnLst>
                          </p:cTn>
                        </p:par>
                        <p:par>
                          <p:cTn id="25" fill="hold" nodeType="afterGroup">
                            <p:stCondLst>
                              <p:cond delay="2000"/>
                            </p:stCondLst>
                            <p:childTnLst>
                              <p:par>
                                <p:cTn id="26" presetID="10" presetClass="entr" fill="hold" nodeType="afterEffect">
                                  <p:stCondLst>
                                    <p:cond delay="500"/>
                                  </p:stCondLst>
                                  <p:childTnLst>
                                    <p:set>
                                      <p:cBhvr additive="repl">
                                        <p:cTn id="27" dur="1" fill="hold">
                                          <p:stCondLst>
                                            <p:cond delay="0"/>
                                          </p:stCondLst>
                                        </p:cTn>
                                        <p:tgtEl>
                                          <p:spTgt spid="10245"/>
                                        </p:tgtEl>
                                        <p:attrNameLst>
                                          <p:attrName>style.visibility</p:attrName>
                                        </p:attrNameLst>
                                      </p:cBhvr>
                                      <p:to>
                                        <p:strVal val="visible"/>
                                      </p:to>
                                    </p:set>
                                    <p:animEffect transition="in" filter="fade">
                                      <p:cBhvr additive="repl">
                                        <p:cTn id="28" dur="20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5727" y="1207972"/>
            <a:ext cx="8295322" cy="4899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defTabSz="449263" rtl="0" eaLnBrk="0" fontAlgn="base" hangingPunct="0">
              <a:lnSpc>
                <a:spcPct val="101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101000"/>
              </a:lnSpc>
              <a:spcBef>
                <a:spcPct val="0"/>
              </a:spcBef>
              <a:spcAft>
                <a:spcPts val="1138"/>
              </a:spcAft>
              <a:buClr>
                <a:srgbClr val="000000"/>
              </a:buClr>
              <a:buSzPct val="100000"/>
              <a:buFont typeface="Times New Roman" pitchFamily="18" charset="0"/>
              <a:defRPr sz="2800">
                <a:solidFill>
                  <a:srgbClr val="000000"/>
                </a:solidFill>
                <a:latin typeface="+mn-lt"/>
              </a:defRPr>
            </a:lvl2pPr>
            <a:lvl3pPr marL="1143000" indent="-228600" algn="l" defTabSz="449263" rtl="0" eaLnBrk="0" fontAlgn="base" hangingPunct="0">
              <a:lnSpc>
                <a:spcPct val="101000"/>
              </a:lnSpc>
              <a:spcBef>
                <a:spcPct val="0"/>
              </a:spcBef>
              <a:spcAft>
                <a:spcPts val="850"/>
              </a:spcAft>
              <a:buClr>
                <a:srgbClr val="000000"/>
              </a:buClr>
              <a:buSzPct val="100000"/>
              <a:buFont typeface="Times New Roman" pitchFamily="18" charset="0"/>
              <a:defRPr sz="2400">
                <a:solidFill>
                  <a:srgbClr val="000000"/>
                </a:solidFill>
                <a:latin typeface="+mn-lt"/>
              </a:defRPr>
            </a:lvl3pPr>
            <a:lvl4pPr marL="1600200" indent="-228600" algn="l" defTabSz="449263" rtl="0" eaLnBrk="0" fontAlgn="base" hangingPunct="0">
              <a:lnSpc>
                <a:spcPct val="101000"/>
              </a:lnSpc>
              <a:spcBef>
                <a:spcPct val="0"/>
              </a:spcBef>
              <a:spcAft>
                <a:spcPts val="575"/>
              </a:spcAft>
              <a:buClr>
                <a:srgbClr val="000000"/>
              </a:buClr>
              <a:buSzPct val="100000"/>
              <a:buFont typeface="Times New Roman" pitchFamily="18" charset="0"/>
              <a:defRPr sz="2000">
                <a:solidFill>
                  <a:srgbClr val="000000"/>
                </a:solidFill>
                <a:latin typeface="+mn-lt"/>
              </a:defRPr>
            </a:lvl4pPr>
            <a:lvl5pPr marL="2057400" indent="-228600" algn="l" defTabSz="449263" rtl="0" eaLnBrk="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5pPr>
            <a:lvl6pPr marL="25146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9pPr>
          </a:lstStyle>
          <a:p>
            <a:pPr marL="1503382" lvl="2" indent="-673930" eaLnBrk="1">
              <a:buClrTx/>
              <a:buFont typeface="Wingdings" pitchFamily="2" charset="2"/>
              <a:buChar char="q"/>
            </a:pPr>
            <a:r>
              <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Introduction</a:t>
            </a:r>
          </a:p>
          <a:p>
            <a:pPr marL="1503382" lvl="2" indent="-673930" eaLnBrk="1">
              <a:buClrTx/>
              <a:buFont typeface="Wingdings" pitchFamily="2" charset="2"/>
              <a:buChar char="q"/>
            </a:pPr>
            <a:r>
              <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Workflow</a:t>
            </a:r>
          </a:p>
          <a:p>
            <a:pPr marL="1503382" lvl="2" indent="-673930" eaLnBrk="1">
              <a:buClrTx/>
              <a:buFont typeface="Wingdings" pitchFamily="2" charset="2"/>
              <a:buChar char="q"/>
            </a:pPr>
            <a:r>
              <a:rPr lang="en-US" sz="3200" b="1" i="0" u="none" dirty="0" smtClean="0">
                <a:solidFill>
                  <a:srgbClr val="C00000"/>
                </a:solidFill>
                <a:latin typeface="Tahoma" panose="020B0604030504040204" pitchFamily="34" charset="0"/>
                <a:ea typeface="Tahoma" panose="020B0604030504040204" pitchFamily="34" charset="0"/>
                <a:cs typeface="Tahoma" panose="020B0604030504040204" pitchFamily="34" charset="0"/>
              </a:rPr>
              <a:t>Results and Conclusion</a:t>
            </a:r>
          </a:p>
          <a:p>
            <a:pPr marL="1286652" lvl="3" indent="0" eaLnBrk="1">
              <a:buClrTx/>
            </a:pPr>
            <a:endParaRPr 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503382" lvl="2" indent="-673930" eaLnBrk="1">
              <a:buClrTx/>
              <a:buFont typeface="Wingdings" pitchFamily="2" charset="2"/>
              <a:buChar char="q"/>
            </a:pPr>
            <a:endPar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960582" lvl="3" indent="-673930" eaLnBrk="1">
              <a:buClrTx/>
              <a:buFont typeface="Wingdings" pitchFamily="2" charset="2"/>
              <a:buChar char="q"/>
            </a:pPr>
            <a:endParaRPr lang="en-US" sz="28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 name="4 Başlık"/>
          <p:cNvSpPr>
            <a:spLocks/>
          </p:cNvSpPr>
          <p:nvPr/>
        </p:nvSpPr>
        <p:spPr bwMode="auto">
          <a:xfrm>
            <a:off x="395536" y="188640"/>
            <a:ext cx="828092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lnSpc>
                <a:spcPct val="100000"/>
              </a:lnSpc>
              <a:spcBef>
                <a:spcPct val="0"/>
              </a:spcBef>
              <a:spcAft>
                <a:spcPct val="0"/>
              </a:spcAft>
              <a:buClrTx/>
              <a:buFontTx/>
              <a:buNone/>
            </a:pPr>
            <a:r>
              <a:rPr 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Presentation Plan</a:t>
            </a:r>
            <a:endParaRPr lang="en-US" sz="2800" b="1"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64261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6" name="Rectangle 1"/>
          <p:cNvSpPr txBox="1">
            <a:spLocks noChangeArrowheads="1"/>
          </p:cNvSpPr>
          <p:nvPr/>
        </p:nvSpPr>
        <p:spPr>
          <a:xfrm>
            <a:off x="388367" y="305478"/>
            <a:ext cx="8720137" cy="705693"/>
          </a:xfr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lvl1pPr algn="ctr" rtl="0" eaLnBrk="0" fontAlgn="base" hangingPunct="0">
              <a:spcBef>
                <a:spcPct val="0"/>
              </a:spcBef>
              <a:spcAft>
                <a:spcPct val="0"/>
              </a:spcAft>
              <a:defRPr sz="4400">
                <a:solidFill>
                  <a:schemeClr val="tx2"/>
                </a:solidFill>
                <a:latin typeface="Cambria" pitchFamily="18" charset="0"/>
                <a:ea typeface="+mj-ea"/>
                <a:cs typeface="+mj-cs"/>
              </a:defRPr>
            </a:lvl1pPr>
            <a:lvl2pPr algn="ctr" rtl="0" eaLnBrk="0" fontAlgn="base" hangingPunct="0">
              <a:spcBef>
                <a:spcPct val="0"/>
              </a:spcBef>
              <a:spcAft>
                <a:spcPct val="0"/>
              </a:spcAft>
              <a:defRPr sz="4400">
                <a:solidFill>
                  <a:schemeClr val="tx2"/>
                </a:solidFill>
                <a:latin typeface="Cambria" pitchFamily="18" charset="0"/>
                <a:cs typeface="Arial" charset="0"/>
              </a:defRPr>
            </a:lvl2pPr>
            <a:lvl3pPr algn="ctr" rtl="0" eaLnBrk="0" fontAlgn="base" hangingPunct="0">
              <a:spcBef>
                <a:spcPct val="0"/>
              </a:spcBef>
              <a:spcAft>
                <a:spcPct val="0"/>
              </a:spcAft>
              <a:defRPr sz="4400">
                <a:solidFill>
                  <a:schemeClr val="tx2"/>
                </a:solidFill>
                <a:latin typeface="Cambria" pitchFamily="18" charset="0"/>
                <a:cs typeface="Arial" charset="0"/>
              </a:defRPr>
            </a:lvl3pPr>
            <a:lvl4pPr algn="ctr" rtl="0" eaLnBrk="0" fontAlgn="base" hangingPunct="0">
              <a:spcBef>
                <a:spcPct val="0"/>
              </a:spcBef>
              <a:spcAft>
                <a:spcPct val="0"/>
              </a:spcAft>
              <a:defRPr sz="4400">
                <a:solidFill>
                  <a:schemeClr val="tx2"/>
                </a:solidFill>
                <a:latin typeface="Cambria" pitchFamily="18" charset="0"/>
                <a:cs typeface="Arial" charset="0"/>
              </a:defRPr>
            </a:lvl4pPr>
            <a:lvl5pPr algn="ctr" rtl="0" eaLnBrk="0" fontAlgn="base" hangingPunct="0">
              <a:spcBef>
                <a:spcPct val="0"/>
              </a:spcBef>
              <a:spcAft>
                <a:spcPct val="0"/>
              </a:spcAft>
              <a:defRPr sz="4400">
                <a:solidFill>
                  <a:schemeClr val="tx2"/>
                </a:solidFill>
                <a:latin typeface="Cambria" pitchFamily="18"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a:lnSpc>
                <a:spcPct val="101000"/>
              </a:lnSpc>
              <a:spcBef>
                <a:spcPct val="45000"/>
              </a:spcBef>
              <a:spcAft>
                <a:spcPct val="50000"/>
              </a:spcAft>
              <a:buClr>
                <a:schemeClr val="bg2"/>
              </a:buClr>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Results and Conclusion</a:t>
            </a:r>
            <a:br>
              <a:rPr 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br>
            <a:r>
              <a:rPr lang="en-US" sz="24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Before PEPS</a:t>
            </a:r>
            <a:endParaRPr lang="en-US" sz="2400" b="1" i="0" u="none" kern="1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540000" y="1080000"/>
            <a:ext cx="8504113" cy="4026872"/>
          </a:xfrm>
          <a:prstGeom prst="rect">
            <a:avLst/>
          </a:prstGeom>
        </p:spPr>
        <p:txBody>
          <a:bodyPr wrap="square">
            <a:spAutoFit/>
          </a:bodyPr>
          <a:lstStyle/>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4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Same account is used for payments and collections</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4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When accounting office has balance from collections, it is used for payments of this office without Treasury’s control</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4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Accounting office continue sending payments even if it does not have a balance in the account </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4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Treasury cannot predict collection’s amount and timing</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4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Spending over the Treasury’s plans</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4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Treasury has minimum control over the system</a:t>
            </a:r>
            <a:endParaRPr lang="en-US" altLang="en-US" sz="24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48302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394167" y="305478"/>
            <a:ext cx="8720137" cy="705693"/>
          </a:xfr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p>
            <a:pPr>
              <a:lnSpc>
                <a:spcPct val="101000"/>
              </a:lnSpc>
              <a:spcBef>
                <a:spcPct val="45000"/>
              </a:spcBef>
              <a:spcAft>
                <a:spcPct val="50000"/>
              </a:spcAft>
              <a:buClr>
                <a:schemeClr val="bg2"/>
              </a:buClr>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Results and Conclusion</a:t>
            </a:r>
            <a:br>
              <a:rPr lang="en-US" sz="3200" b="1"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br>
            <a:r>
              <a:rPr lang="en-US" sz="2400" b="1"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After PEPS</a:t>
            </a:r>
            <a:endParaRPr lang="en-US" sz="24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539552" y="1080000"/>
            <a:ext cx="8496944" cy="5411866"/>
          </a:xfrm>
          <a:prstGeom prst="rect">
            <a:avLst/>
          </a:prstGeom>
        </p:spPr>
        <p:txBody>
          <a:bodyPr wrap="square">
            <a:spAutoFit/>
          </a:bodyPr>
          <a:lstStyle/>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Every accounting office has:</a:t>
            </a:r>
            <a:endParaRPr lang="tr-TR"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046182" lvl="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1800" i="0" u="none">
                <a:solidFill>
                  <a:schemeClr val="tx1"/>
                </a:solidFill>
                <a:latin typeface="Tahoma" panose="020B0604030504040204" pitchFamily="34" charset="0"/>
                <a:ea typeface="Tahoma" panose="020B0604030504040204" pitchFamily="34" charset="0"/>
                <a:cs typeface="Tahoma" panose="020B0604030504040204" pitchFamily="34" charset="0"/>
              </a:rPr>
              <a:t>Domestic payments account</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1800" i="0" u="none" smtClean="0">
                <a:solidFill>
                  <a:schemeClr val="tx1"/>
                </a:solidFill>
                <a:latin typeface="Tahoma" panose="020B0604030504040204" pitchFamily="34" charset="0"/>
                <a:ea typeface="Tahoma" panose="020B0604030504040204" pitchFamily="34" charset="0"/>
                <a:cs typeface="Tahoma" panose="020B0604030504040204" pitchFamily="34" charset="0"/>
              </a:rPr>
              <a:t>Central </a:t>
            </a:r>
            <a:r>
              <a:rPr lang="en-US" altLang="en-US" sz="1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accounting offices also have</a:t>
            </a:r>
          </a:p>
          <a:p>
            <a:pPr marL="1046182" lvl="1"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1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Collections account</a:t>
            </a:r>
            <a:endParaRPr lang="tr-TR" altLang="en-US" sz="1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046182" lvl="1"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1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Foreign payments account</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Payments are made only when</a:t>
            </a:r>
          </a:p>
          <a:p>
            <a:pPr marL="1046182" lvl="1"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1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Treasury approves and sends money for the payment</a:t>
            </a:r>
          </a:p>
          <a:p>
            <a:pPr marL="1046182" lvl="1"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1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 payment order is sent by the accounting office through PEPS</a:t>
            </a:r>
            <a:endParaRPr lang="en-US"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Money in collections account is transferred automatically to Treasury, accounting office cannot use its balance</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Balance left at the end-of the day in domestic payments account is transferred back to Treasury</a:t>
            </a:r>
          </a:p>
          <a:p>
            <a:pPr marL="588982" indent="-673930" defTabSz="449263" eaLnBrk="1">
              <a:lnSpc>
                <a:spcPct val="101000"/>
              </a:lnSpc>
              <a:spcBef>
                <a:spcPct val="0"/>
              </a:spcBef>
              <a:spcAft>
                <a:spcPts val="850"/>
              </a:spcAft>
              <a:buClrTx/>
              <a:buSzPct val="100000"/>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altLang="en-US" sz="2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All operations are performed electronically and can be controlled by each party instantaneously.</a:t>
            </a:r>
            <a:endParaRPr lang="en-US" altLang="en-US" sz="2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630595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310" y="1372002"/>
            <a:ext cx="6955200" cy="414763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1649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5727" y="1207972"/>
            <a:ext cx="8295322" cy="4899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defTabSz="449263" rtl="0" eaLnBrk="0" fontAlgn="base" hangingPunct="0">
              <a:lnSpc>
                <a:spcPct val="101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101000"/>
              </a:lnSpc>
              <a:spcBef>
                <a:spcPct val="0"/>
              </a:spcBef>
              <a:spcAft>
                <a:spcPts val="1138"/>
              </a:spcAft>
              <a:buClr>
                <a:srgbClr val="000000"/>
              </a:buClr>
              <a:buSzPct val="100000"/>
              <a:buFont typeface="Times New Roman" pitchFamily="18" charset="0"/>
              <a:defRPr sz="2800">
                <a:solidFill>
                  <a:srgbClr val="000000"/>
                </a:solidFill>
                <a:latin typeface="+mn-lt"/>
              </a:defRPr>
            </a:lvl2pPr>
            <a:lvl3pPr marL="1143000" indent="-228600" algn="l" defTabSz="449263" rtl="0" eaLnBrk="0" fontAlgn="base" hangingPunct="0">
              <a:lnSpc>
                <a:spcPct val="101000"/>
              </a:lnSpc>
              <a:spcBef>
                <a:spcPct val="0"/>
              </a:spcBef>
              <a:spcAft>
                <a:spcPts val="850"/>
              </a:spcAft>
              <a:buClr>
                <a:srgbClr val="000000"/>
              </a:buClr>
              <a:buSzPct val="100000"/>
              <a:buFont typeface="Times New Roman" pitchFamily="18" charset="0"/>
              <a:defRPr sz="2400">
                <a:solidFill>
                  <a:srgbClr val="000000"/>
                </a:solidFill>
                <a:latin typeface="+mn-lt"/>
              </a:defRPr>
            </a:lvl3pPr>
            <a:lvl4pPr marL="1600200" indent="-228600" algn="l" defTabSz="449263" rtl="0" eaLnBrk="0" fontAlgn="base" hangingPunct="0">
              <a:lnSpc>
                <a:spcPct val="101000"/>
              </a:lnSpc>
              <a:spcBef>
                <a:spcPct val="0"/>
              </a:spcBef>
              <a:spcAft>
                <a:spcPts val="575"/>
              </a:spcAft>
              <a:buClr>
                <a:srgbClr val="000000"/>
              </a:buClr>
              <a:buSzPct val="100000"/>
              <a:buFont typeface="Times New Roman" pitchFamily="18" charset="0"/>
              <a:defRPr sz="2000">
                <a:solidFill>
                  <a:srgbClr val="000000"/>
                </a:solidFill>
                <a:latin typeface="+mn-lt"/>
              </a:defRPr>
            </a:lvl4pPr>
            <a:lvl5pPr marL="2057400" indent="-228600" algn="l" defTabSz="449263" rtl="0" eaLnBrk="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5pPr>
            <a:lvl6pPr marL="25146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9pPr>
          </a:lstStyle>
          <a:p>
            <a:pPr marL="1503382" lvl="2" indent="-673930" eaLnBrk="1">
              <a:buClrTx/>
              <a:buFont typeface="Wingdings" pitchFamily="2" charset="2"/>
              <a:buChar char="q"/>
            </a:pPr>
            <a:r>
              <a:rPr lang="en-US" sz="3200" b="1" i="0" u="none" dirty="0" smtClean="0">
                <a:solidFill>
                  <a:srgbClr val="C00000"/>
                </a:solidFill>
                <a:latin typeface="Tahoma" panose="020B0604030504040204" pitchFamily="34" charset="0"/>
                <a:ea typeface="Tahoma" panose="020B0604030504040204" pitchFamily="34" charset="0"/>
                <a:cs typeface="Tahoma" panose="020B0604030504040204" pitchFamily="34" charset="0"/>
              </a:rPr>
              <a:t>Introduction</a:t>
            </a:r>
          </a:p>
          <a:p>
            <a:pPr marL="1503382" lvl="2" indent="-673930" eaLnBrk="1">
              <a:buClrTx/>
              <a:buFont typeface="Wingdings" pitchFamily="2" charset="2"/>
              <a:buChar char="q"/>
            </a:pPr>
            <a:r>
              <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Workflow</a:t>
            </a:r>
          </a:p>
          <a:p>
            <a:pPr marL="1503382" lvl="2" indent="-673930" eaLnBrk="1">
              <a:buClrTx/>
              <a:buFont typeface="Wingdings" pitchFamily="2" charset="2"/>
              <a:buChar char="q"/>
            </a:pPr>
            <a:r>
              <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Results and Conclusion</a:t>
            </a:r>
          </a:p>
          <a:p>
            <a:pPr marL="1286652" lvl="3" indent="0" eaLnBrk="1">
              <a:buClrTx/>
            </a:pPr>
            <a:endParaRPr 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503382" lvl="2" indent="-673930" eaLnBrk="1">
              <a:buClrTx/>
              <a:buFont typeface="Wingdings" pitchFamily="2" charset="2"/>
              <a:buChar char="q"/>
            </a:pPr>
            <a:endPar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960582" lvl="3" indent="-673930" eaLnBrk="1">
              <a:buClrTx/>
              <a:buFont typeface="Wingdings" pitchFamily="2" charset="2"/>
              <a:buChar char="q"/>
            </a:pPr>
            <a:endParaRPr lang="en-US" sz="28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 name="4 Başlık"/>
          <p:cNvSpPr>
            <a:spLocks/>
          </p:cNvSpPr>
          <p:nvPr/>
        </p:nvSpPr>
        <p:spPr bwMode="auto">
          <a:xfrm>
            <a:off x="395536" y="188640"/>
            <a:ext cx="828092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lnSpc>
                <a:spcPct val="100000"/>
              </a:lnSpc>
              <a:spcBef>
                <a:spcPct val="0"/>
              </a:spcBef>
              <a:spcAft>
                <a:spcPct val="0"/>
              </a:spcAft>
              <a:buClrTx/>
              <a:buFontTx/>
              <a:buNone/>
            </a:pPr>
            <a:r>
              <a:rPr 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Presentation Plan</a:t>
            </a:r>
            <a:endParaRPr lang="en-US" sz="2800" b="1"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985254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815041" y="120973"/>
            <a:ext cx="8327520" cy="711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D</a:t>
            </a:r>
            <a:r>
              <a:rPr lang="tr-TR" altLang="en-US" sz="3200" b="1"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efinition</a:t>
            </a:r>
            <a:endParaRPr lang="en-US" altLang="en-US" sz="32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098" name="Text Box 2"/>
          <p:cNvSpPr txBox="1">
            <a:spLocks noChangeArrowheads="1"/>
          </p:cNvSpPr>
          <p:nvPr/>
        </p:nvSpPr>
        <p:spPr bwMode="auto">
          <a:xfrm>
            <a:off x="181441" y="1288936"/>
            <a:ext cx="8961120" cy="44054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defPPr>
              <a:defRPr lang="en-US"/>
            </a:defPPr>
            <a:lvl1pPr marL="342900" indent="-342900" defTabSz="449263">
              <a:lnSpc>
                <a:spcPct val="101000"/>
              </a:lnSpc>
              <a:spcBef>
                <a:spcPct val="0"/>
              </a:spcBef>
              <a:spcAft>
                <a:spcPts val="1425"/>
              </a:spcAft>
              <a:buClr>
                <a:srgbClr val="000000"/>
              </a:buClr>
              <a:buSzPct val="100000"/>
              <a:buFont typeface="Times New Roman" pitchFamily="18" charset="0"/>
              <a:defRPr sz="3200">
                <a:latin typeface="+mn-lt"/>
                <a:cs typeface="+mn-cs"/>
              </a:defRPr>
            </a:lvl1pPr>
            <a:lvl2pPr marL="742950" indent="-285750" defTabSz="449263">
              <a:lnSpc>
                <a:spcPct val="101000"/>
              </a:lnSpc>
              <a:spcBef>
                <a:spcPct val="0"/>
              </a:spcBef>
              <a:spcAft>
                <a:spcPts val="1138"/>
              </a:spcAft>
              <a:buClr>
                <a:srgbClr val="000000"/>
              </a:buClr>
              <a:buSzPct val="100000"/>
              <a:buFont typeface="Times New Roman" pitchFamily="18" charset="0"/>
              <a:defRPr sz="2800">
                <a:latin typeface="+mn-lt"/>
              </a:defRPr>
            </a:lvl2pPr>
            <a:lvl3pPr marL="1503382" lvl="2" indent="-673930" defTabSz="449263" eaLnBrk="1">
              <a:lnSpc>
                <a:spcPct val="101000"/>
              </a:lnSpc>
              <a:spcBef>
                <a:spcPct val="0"/>
              </a:spcBef>
              <a:spcAft>
                <a:spcPts val="850"/>
              </a:spcAft>
              <a:buClrTx/>
              <a:buSzPct val="100000"/>
              <a:buChar char="q"/>
              <a:defRPr sz="3200" b="1" i="0" u="none">
                <a:solidFill>
                  <a:srgbClr val="C00000"/>
                </a:solidFill>
              </a:defRPr>
            </a:lvl3pPr>
            <a:lvl4pPr marL="1286652" lvl="3" indent="0" defTabSz="449263" eaLnBrk="1">
              <a:lnSpc>
                <a:spcPct val="101000"/>
              </a:lnSpc>
              <a:spcBef>
                <a:spcPct val="0"/>
              </a:spcBef>
              <a:spcAft>
                <a:spcPts val="575"/>
              </a:spcAft>
              <a:buClrTx/>
              <a:buSzPct val="100000"/>
              <a:buFont typeface="Times New Roman" pitchFamily="18" charset="0"/>
              <a:defRPr sz="2800" i="0" u="none">
                <a:solidFill>
                  <a:schemeClr val="tx1"/>
                </a:solidFill>
              </a:defRPr>
            </a:lvl4pPr>
            <a:lvl5pPr marL="2057400" indent="-228600" defTabSz="449263">
              <a:lnSpc>
                <a:spcPct val="101000"/>
              </a:lnSpc>
              <a:spcBef>
                <a:spcPct val="0"/>
              </a:spcBef>
              <a:spcAft>
                <a:spcPts val="288"/>
              </a:spcAft>
              <a:buClr>
                <a:srgbClr val="000000"/>
              </a:buClr>
              <a:buSzPct val="100000"/>
              <a:buFont typeface="Times New Roman" pitchFamily="18" charset="0"/>
              <a:defRPr sz="2000">
                <a:latin typeface="+mn-lt"/>
              </a:defRPr>
            </a:lvl5pPr>
            <a:lvl6pPr marL="2514600" indent="-228600" defTabSz="449263" fontAlgn="base" hangingPunct="0">
              <a:lnSpc>
                <a:spcPct val="101000"/>
              </a:lnSpc>
              <a:spcBef>
                <a:spcPct val="0"/>
              </a:spcBef>
              <a:spcAft>
                <a:spcPts val="288"/>
              </a:spcAft>
              <a:buClr>
                <a:srgbClr val="000000"/>
              </a:buClr>
              <a:buSzPct val="100000"/>
              <a:buFont typeface="Times New Roman" pitchFamily="18" charset="0"/>
              <a:defRPr sz="2000">
                <a:latin typeface="+mn-lt"/>
              </a:defRPr>
            </a:lvl6pPr>
            <a:lvl7pPr marL="2971800" indent="-228600" defTabSz="449263" fontAlgn="base" hangingPunct="0">
              <a:lnSpc>
                <a:spcPct val="101000"/>
              </a:lnSpc>
              <a:spcBef>
                <a:spcPct val="0"/>
              </a:spcBef>
              <a:spcAft>
                <a:spcPts val="288"/>
              </a:spcAft>
              <a:buClr>
                <a:srgbClr val="000000"/>
              </a:buClr>
              <a:buSzPct val="100000"/>
              <a:buFont typeface="Times New Roman" pitchFamily="18" charset="0"/>
              <a:defRPr sz="2000">
                <a:latin typeface="+mn-lt"/>
              </a:defRPr>
            </a:lvl7pPr>
            <a:lvl8pPr marL="3429000" indent="-228600" defTabSz="449263" fontAlgn="base" hangingPunct="0">
              <a:lnSpc>
                <a:spcPct val="101000"/>
              </a:lnSpc>
              <a:spcBef>
                <a:spcPct val="0"/>
              </a:spcBef>
              <a:spcAft>
                <a:spcPts val="288"/>
              </a:spcAft>
              <a:buClr>
                <a:srgbClr val="000000"/>
              </a:buClr>
              <a:buSzPct val="100000"/>
              <a:buFont typeface="Times New Roman" pitchFamily="18" charset="0"/>
              <a:defRPr sz="2000">
                <a:latin typeface="+mn-lt"/>
              </a:defRPr>
            </a:lvl8pPr>
            <a:lvl9pPr marL="3886200" indent="-228600" defTabSz="449263" fontAlgn="base" hangingPunct="0">
              <a:lnSpc>
                <a:spcPct val="101000"/>
              </a:lnSpc>
              <a:spcBef>
                <a:spcPct val="0"/>
              </a:spcBef>
              <a:spcAft>
                <a:spcPts val="288"/>
              </a:spcAft>
              <a:buClr>
                <a:srgbClr val="000000"/>
              </a:buClr>
              <a:buSzPct val="100000"/>
              <a:buFont typeface="Times New Roman" pitchFamily="18" charset="0"/>
              <a:defRPr sz="2000">
                <a:latin typeface="+mn-lt"/>
              </a:defRPr>
            </a:lvl9pPr>
          </a:lstStyle>
          <a:p>
            <a:pPr lvl="2"/>
            <a:r>
              <a:rPr lang="en-US" altLang="en-US" sz="28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Transfer</a:t>
            </a:r>
            <a:r>
              <a:rPr lang="en-US" altLang="en-US" sz="2800" b="0" dirty="0" smtClean="0">
                <a:latin typeface="Tahoma" panose="020B0604030504040204" pitchFamily="34" charset="0"/>
                <a:ea typeface="Tahoma" panose="020B0604030504040204" pitchFamily="34" charset="0"/>
                <a:cs typeface="Tahoma" panose="020B0604030504040204" pitchFamily="34" charset="0"/>
              </a:rPr>
              <a:t> </a:t>
            </a:r>
            <a:r>
              <a:rPr lang="en-US" altLang="en-US" sz="28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of public payments electronically</a:t>
            </a:r>
          </a:p>
          <a:p>
            <a:pPr lvl="2"/>
            <a:r>
              <a:rPr lang="en-US" altLang="en-US" sz="28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Fully automated process, including bookkeeping and production and transfer of the  EFT messages</a:t>
            </a:r>
          </a:p>
          <a:p>
            <a:pPr lvl="2"/>
            <a:r>
              <a:rPr lang="en-US" altLang="en-US" sz="28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Real-time inquiry of payment status, bank statements and receipts electronically</a:t>
            </a:r>
            <a:endParaRPr lang="en-US" altLang="en-US" sz="2800" b="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848894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0881" y="3446282"/>
            <a:ext cx="6482880" cy="265995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2" name="Line 2"/>
          <p:cNvSpPr>
            <a:spLocks noChangeShapeType="1"/>
          </p:cNvSpPr>
          <p:nvPr/>
        </p:nvSpPr>
        <p:spPr bwMode="auto">
          <a:xfrm>
            <a:off x="1363680" y="1371024"/>
            <a:ext cx="760320" cy="622145"/>
          </a:xfrm>
          <a:prstGeom prst="line">
            <a:avLst/>
          </a:prstGeom>
          <a:noFill/>
          <a:ln w="28440">
            <a:solidFill>
              <a:srgbClr val="7E002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23" name="Line 3"/>
          <p:cNvSpPr>
            <a:spLocks noChangeShapeType="1"/>
          </p:cNvSpPr>
          <p:nvPr/>
        </p:nvSpPr>
        <p:spPr bwMode="auto">
          <a:xfrm>
            <a:off x="3229920" y="2062296"/>
            <a:ext cx="1935360" cy="1441"/>
          </a:xfrm>
          <a:prstGeom prst="line">
            <a:avLst/>
          </a:prstGeom>
          <a:noFill/>
          <a:ln w="39600">
            <a:solidFill>
              <a:srgbClr val="7E002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24" name="Text Box 4"/>
          <p:cNvSpPr txBox="1">
            <a:spLocks noChangeArrowheads="1"/>
          </p:cNvSpPr>
          <p:nvPr/>
        </p:nvSpPr>
        <p:spPr bwMode="auto">
          <a:xfrm>
            <a:off x="478552" y="318971"/>
            <a:ext cx="8341920" cy="4903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2452" rIns="81639" bIns="42452" anchor="b"/>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Public Electronic </a:t>
            </a:r>
            <a:r>
              <a:rPr lang="tr-TR" altLang="en-US" sz="2800" b="1"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Payment</a:t>
            </a:r>
            <a:r>
              <a:rPr lang="tr-TR" altLang="en-US"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System (PEPS)</a:t>
            </a:r>
            <a:endParaRPr lang="en-US" altLang="en-US" sz="28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5" name="AutoShape 5"/>
          <p:cNvSpPr>
            <a:spLocks noChangeArrowheads="1"/>
          </p:cNvSpPr>
          <p:nvPr/>
        </p:nvSpPr>
        <p:spPr bwMode="auto">
          <a:xfrm>
            <a:off x="313380" y="1265353"/>
            <a:ext cx="1301401" cy="226516"/>
          </a:xfrm>
          <a:prstGeom prst="roundRect">
            <a:avLst>
              <a:gd name="adj" fmla="val 0"/>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lvl1pPr>
              <a:tabLst>
                <a:tab pos="723900" algn="l"/>
                <a:tab pos="1447800" algn="l"/>
              </a:tabLst>
              <a:defRPr>
                <a:solidFill>
                  <a:srgbClr val="000000"/>
                </a:solidFill>
                <a:latin typeface="Arial" charset="0"/>
                <a:ea typeface="Lucida Sans Unicode" charset="0"/>
                <a:cs typeface="Lucida Sans Unicode" charset="0"/>
              </a:defRPr>
            </a:lvl1pPr>
            <a:lvl2pPr>
              <a:tabLst>
                <a:tab pos="723900" algn="l"/>
                <a:tab pos="1447800" algn="l"/>
              </a:tabLst>
              <a:defRPr>
                <a:solidFill>
                  <a:srgbClr val="000000"/>
                </a:solidFill>
                <a:latin typeface="Arial" charset="0"/>
                <a:ea typeface="Lucida Sans Unicode" charset="0"/>
                <a:cs typeface="Lucida Sans Unicode" charset="0"/>
              </a:defRPr>
            </a:lvl2pPr>
            <a:lvl3pPr>
              <a:tabLst>
                <a:tab pos="723900" algn="l"/>
                <a:tab pos="1447800" algn="l"/>
              </a:tabLst>
              <a:defRPr>
                <a:solidFill>
                  <a:srgbClr val="000000"/>
                </a:solidFill>
                <a:latin typeface="Arial" charset="0"/>
                <a:ea typeface="Lucida Sans Unicode" charset="0"/>
                <a:cs typeface="Lucida Sans Unicode" charset="0"/>
              </a:defRPr>
            </a:lvl3pPr>
            <a:lvl4pPr>
              <a:tabLst>
                <a:tab pos="723900" algn="l"/>
                <a:tab pos="1447800" algn="l"/>
              </a:tabLst>
              <a:defRPr>
                <a:solidFill>
                  <a:srgbClr val="000000"/>
                </a:solidFill>
                <a:latin typeface="Arial" charset="0"/>
                <a:ea typeface="Lucida Sans Unicode" charset="0"/>
                <a:cs typeface="Lucida Sans Unicode" charset="0"/>
              </a:defRPr>
            </a:lvl4pPr>
            <a:lvl5pPr>
              <a:tabLst>
                <a:tab pos="723900" algn="l"/>
                <a:tab pos="1447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9pPr>
          </a:lstStyle>
          <a:p>
            <a:pPr algn="ctr">
              <a:lnSpc>
                <a:spcPct val="102000"/>
              </a:lnSpc>
            </a:pP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Accounting Office</a:t>
            </a:r>
            <a:endPar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5126" name="AutoShape 6"/>
          <p:cNvSpPr>
            <a:spLocks noChangeArrowheads="1"/>
          </p:cNvSpPr>
          <p:nvPr/>
        </p:nvSpPr>
        <p:spPr bwMode="auto">
          <a:xfrm>
            <a:off x="2124000" y="1647533"/>
            <a:ext cx="1272960" cy="829527"/>
          </a:xfrm>
          <a:prstGeom prst="roundRect">
            <a:avLst>
              <a:gd name="adj" fmla="val 139"/>
            </a:avLst>
          </a:prstGeom>
          <a:solidFill>
            <a:srgbClr val="800000"/>
          </a:solidFill>
          <a:ln w="9525">
            <a:solidFill>
              <a:srgbClr val="999999"/>
            </a:solidFill>
            <a:miter lim="800000"/>
            <a:headEnd/>
            <a:tailEnd/>
          </a:ln>
          <a:effectLst/>
          <a:extLst/>
        </p:spPr>
        <p:txBody>
          <a:bodyPr lIns="72495" tIns="35595" rIns="72495" bIns="35595" anchor="ctr" anchorCtr="1"/>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gn="ctr">
              <a:lnSpc>
                <a:spcPct val="102000"/>
              </a:lnSpc>
            </a:pPr>
            <a:r>
              <a:rPr lang="en-US" altLang="en-US" sz="14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Ministry of Finance</a:t>
            </a:r>
            <a:endParaRPr lang="en-US" altLang="en-US" sz="14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7" name="AutoShape 7"/>
          <p:cNvSpPr>
            <a:spLocks noChangeArrowheads="1"/>
          </p:cNvSpPr>
          <p:nvPr/>
        </p:nvSpPr>
        <p:spPr bwMode="auto">
          <a:xfrm>
            <a:off x="7066080" y="1647533"/>
            <a:ext cx="1272960" cy="829527"/>
          </a:xfrm>
          <a:prstGeom prst="roundRect">
            <a:avLst>
              <a:gd name="adj" fmla="val 139"/>
            </a:avLst>
          </a:prstGeom>
          <a:solidFill>
            <a:srgbClr val="800000"/>
          </a:solidFill>
          <a:ln w="9525">
            <a:solidFill>
              <a:srgbClr val="999999"/>
            </a:solidFill>
            <a:miter lim="800000"/>
            <a:headEnd/>
            <a:tailEnd/>
          </a:ln>
          <a:effectLst/>
          <a:extLst/>
        </p:spPr>
        <p:txBody>
          <a:bodyPr lIns="72495" tIns="35595" rIns="72495" bIns="35595" anchor="ctr" anchorCtr="1"/>
          <a:lstStyle/>
          <a:p>
            <a:pPr algn="ctr">
              <a:lnSpc>
                <a:spcPct val="102000"/>
              </a:lnSpc>
              <a:tabLst>
                <a:tab pos="723900" algn="l"/>
              </a:tabLst>
            </a:pPr>
            <a:r>
              <a:rPr lang="en-US" altLang="en-US" sz="14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Treasury</a:t>
            </a:r>
            <a:endParaRPr lang="en-US" altLang="en-US" sz="14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128" name="Line 8"/>
          <p:cNvSpPr>
            <a:spLocks noChangeShapeType="1"/>
          </p:cNvSpPr>
          <p:nvPr/>
        </p:nvSpPr>
        <p:spPr bwMode="auto">
          <a:xfrm>
            <a:off x="1380960" y="2036374"/>
            <a:ext cx="760320" cy="1441"/>
          </a:xfrm>
          <a:prstGeom prst="line">
            <a:avLst/>
          </a:prstGeom>
          <a:noFill/>
          <a:ln w="28440">
            <a:solidFill>
              <a:srgbClr val="7E002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29" name="Line 9"/>
          <p:cNvSpPr>
            <a:spLocks noChangeShapeType="1"/>
          </p:cNvSpPr>
          <p:nvPr/>
        </p:nvSpPr>
        <p:spPr bwMode="auto">
          <a:xfrm flipV="1">
            <a:off x="1363680" y="2129984"/>
            <a:ext cx="760320" cy="625026"/>
          </a:xfrm>
          <a:prstGeom prst="line">
            <a:avLst/>
          </a:prstGeom>
          <a:noFill/>
          <a:ln w="28440">
            <a:solidFill>
              <a:srgbClr val="7E002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0" name="Line 10"/>
          <p:cNvSpPr>
            <a:spLocks noChangeShapeType="1"/>
          </p:cNvSpPr>
          <p:nvPr/>
        </p:nvSpPr>
        <p:spPr bwMode="auto">
          <a:xfrm>
            <a:off x="966241" y="2230399"/>
            <a:ext cx="1440" cy="420524"/>
          </a:xfrm>
          <a:prstGeom prst="line">
            <a:avLst/>
          </a:prstGeom>
          <a:noFill/>
          <a:ln w="38160">
            <a:solidFill>
              <a:srgbClr val="8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5131" name="Line 11"/>
          <p:cNvSpPr>
            <a:spLocks noChangeShapeType="1"/>
          </p:cNvSpPr>
          <p:nvPr/>
        </p:nvSpPr>
        <p:spPr bwMode="auto">
          <a:xfrm flipH="1">
            <a:off x="2838241" y="2477060"/>
            <a:ext cx="3113280" cy="1797309"/>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2" name="Line 12"/>
          <p:cNvSpPr>
            <a:spLocks noChangeShapeType="1"/>
          </p:cNvSpPr>
          <p:nvPr/>
        </p:nvSpPr>
        <p:spPr bwMode="auto">
          <a:xfrm flipH="1">
            <a:off x="3322081" y="2477060"/>
            <a:ext cx="2629440" cy="2557709"/>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3" name="Line 13"/>
          <p:cNvSpPr>
            <a:spLocks noChangeShapeType="1"/>
          </p:cNvSpPr>
          <p:nvPr/>
        </p:nvSpPr>
        <p:spPr bwMode="auto">
          <a:xfrm flipH="1">
            <a:off x="4083840" y="2477060"/>
            <a:ext cx="1800000" cy="3110727"/>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4" name="Line 14"/>
          <p:cNvSpPr>
            <a:spLocks noChangeShapeType="1"/>
          </p:cNvSpPr>
          <p:nvPr/>
        </p:nvSpPr>
        <p:spPr bwMode="auto">
          <a:xfrm flipH="1">
            <a:off x="4844160" y="2477060"/>
            <a:ext cx="1039680" cy="2626836"/>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5" name="Line 15"/>
          <p:cNvSpPr>
            <a:spLocks noChangeShapeType="1"/>
          </p:cNvSpPr>
          <p:nvPr/>
        </p:nvSpPr>
        <p:spPr bwMode="auto">
          <a:xfrm>
            <a:off x="5951520" y="2477060"/>
            <a:ext cx="829440" cy="2903345"/>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6" name="Line 16"/>
          <p:cNvSpPr>
            <a:spLocks noChangeShapeType="1"/>
          </p:cNvSpPr>
          <p:nvPr/>
        </p:nvSpPr>
        <p:spPr bwMode="auto">
          <a:xfrm>
            <a:off x="6020640" y="2477060"/>
            <a:ext cx="69120" cy="2142945"/>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37" name="Line 17"/>
          <p:cNvSpPr>
            <a:spLocks noChangeShapeType="1"/>
          </p:cNvSpPr>
          <p:nvPr/>
        </p:nvSpPr>
        <p:spPr bwMode="auto">
          <a:xfrm flipH="1">
            <a:off x="5326561" y="2477060"/>
            <a:ext cx="624960" cy="3041599"/>
          </a:xfrm>
          <a:prstGeom prst="line">
            <a:avLst/>
          </a:prstGeom>
          <a:noFill/>
          <a:ln w="28440">
            <a:solidFill>
              <a:srgbClr val="FF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nvGrpSpPr>
          <p:cNvPr id="5139" name="Group 19"/>
          <p:cNvGrpSpPr>
            <a:grpSpLocks/>
          </p:cNvGrpSpPr>
          <p:nvPr/>
        </p:nvGrpSpPr>
        <p:grpSpPr bwMode="auto">
          <a:xfrm>
            <a:off x="3558240" y="2891824"/>
            <a:ext cx="3565440" cy="757520"/>
            <a:chOff x="2471" y="2008"/>
            <a:chExt cx="2476" cy="526"/>
          </a:xfrm>
          <a:solidFill>
            <a:srgbClr val="FFC000"/>
          </a:solidFill>
        </p:grpSpPr>
        <p:sp>
          <p:nvSpPr>
            <p:cNvPr id="5140" name="Freeform 20"/>
            <p:cNvSpPr>
              <a:spLocks noChangeArrowheads="1"/>
            </p:cNvSpPr>
            <p:nvPr/>
          </p:nvSpPr>
          <p:spPr bwMode="auto">
            <a:xfrm>
              <a:off x="2672" y="2032"/>
              <a:ext cx="2103" cy="460"/>
            </a:xfrm>
            <a:custGeom>
              <a:avLst/>
              <a:gdLst>
                <a:gd name="T0" fmla="*/ 391 w 1417"/>
                <a:gd name="T1" fmla="*/ 2 h 418"/>
                <a:gd name="T2" fmla="*/ 680 w 1417"/>
                <a:gd name="T3" fmla="*/ 0 h 418"/>
                <a:gd name="T4" fmla="*/ 1065 w 1417"/>
                <a:gd name="T5" fmla="*/ 25 h 418"/>
                <a:gd name="T6" fmla="*/ 1416 w 1417"/>
                <a:gd name="T7" fmla="*/ 146 h 418"/>
                <a:gd name="T8" fmla="*/ 1403 w 1417"/>
                <a:gd name="T9" fmla="*/ 304 h 418"/>
                <a:gd name="T10" fmla="*/ 1009 w 1417"/>
                <a:gd name="T11" fmla="*/ 417 h 418"/>
                <a:gd name="T12" fmla="*/ 616 w 1417"/>
                <a:gd name="T13" fmla="*/ 392 h 418"/>
                <a:gd name="T14" fmla="*/ 242 w 1417"/>
                <a:gd name="T15" fmla="*/ 379 h 418"/>
                <a:gd name="T16" fmla="*/ 0 w 1417"/>
                <a:gd name="T17" fmla="*/ 314 h 418"/>
                <a:gd name="T18" fmla="*/ 3 w 1417"/>
                <a:gd name="T19" fmla="*/ 152 h 418"/>
                <a:gd name="T20" fmla="*/ 418 w 1417"/>
                <a:gd name="T21" fmla="*/ 0 h 418"/>
                <a:gd name="T22" fmla="*/ 391 w 1417"/>
                <a:gd name="T23" fmla="*/ 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17" h="418">
                  <a:moveTo>
                    <a:pt x="391" y="2"/>
                  </a:moveTo>
                  <a:lnTo>
                    <a:pt x="680" y="0"/>
                  </a:lnTo>
                  <a:lnTo>
                    <a:pt x="1065" y="25"/>
                  </a:lnTo>
                  <a:lnTo>
                    <a:pt x="1416" y="146"/>
                  </a:lnTo>
                  <a:lnTo>
                    <a:pt x="1403" y="304"/>
                  </a:lnTo>
                  <a:lnTo>
                    <a:pt x="1009" y="417"/>
                  </a:lnTo>
                  <a:lnTo>
                    <a:pt x="616" y="392"/>
                  </a:lnTo>
                  <a:lnTo>
                    <a:pt x="242" y="379"/>
                  </a:lnTo>
                  <a:lnTo>
                    <a:pt x="0" y="314"/>
                  </a:lnTo>
                  <a:lnTo>
                    <a:pt x="3" y="152"/>
                  </a:lnTo>
                  <a:lnTo>
                    <a:pt x="418" y="0"/>
                  </a:lnTo>
                  <a:lnTo>
                    <a:pt x="391" y="2"/>
                  </a:lnTo>
                </a:path>
              </a:pathLst>
            </a:custGeom>
            <a:grpFill/>
            <a:ln w="9360">
              <a:solidFill>
                <a:srgbClr val="8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nvGrpSpPr>
            <p:cNvPr id="5141" name="Group 21"/>
            <p:cNvGrpSpPr>
              <a:grpSpLocks/>
            </p:cNvGrpSpPr>
            <p:nvPr/>
          </p:nvGrpSpPr>
          <p:grpSpPr bwMode="auto">
            <a:xfrm>
              <a:off x="3491" y="2135"/>
              <a:ext cx="861" cy="400"/>
              <a:chOff x="3491" y="2135"/>
              <a:chExt cx="861" cy="400"/>
            </a:xfrm>
            <a:grpFill/>
          </p:grpSpPr>
          <p:sp>
            <p:nvSpPr>
              <p:cNvPr id="5142" name="AutoShape 22"/>
              <p:cNvSpPr>
                <a:spLocks noChangeArrowheads="1"/>
              </p:cNvSpPr>
              <p:nvPr/>
            </p:nvSpPr>
            <p:spPr bwMode="auto">
              <a:xfrm>
                <a:off x="3491" y="2135"/>
                <a:ext cx="861" cy="400"/>
              </a:xfrm>
              <a:custGeom>
                <a:avLst/>
                <a:gdLst>
                  <a:gd name="G0" fmla="sin 10800 3474486"/>
                  <a:gd name="G1" fmla="+- G0 10800 0"/>
                  <a:gd name="G2" fmla="cos 10800 3474486"/>
                  <a:gd name="G3" fmla="+- G2 10800 0"/>
                  <a:gd name="G4" fmla="sin 10800 9975279"/>
                  <a:gd name="G5" fmla="+- G4 10800 0"/>
                  <a:gd name="G6" fmla="cos 10800 9975279"/>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291 w 21600"/>
                  <a:gd name="T13" fmla="*/ 10799 h 21600"/>
                  <a:gd name="T14" fmla="*/ 17325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7297" y="19427"/>
                    </a:moveTo>
                    <a:cubicBezTo>
                      <a:pt x="15424" y="20837"/>
                      <a:pt x="13144" y="21599"/>
                      <a:pt x="10800" y="21600"/>
                    </a:cubicBezTo>
                    <a:cubicBezTo>
                      <a:pt x="6792" y="21600"/>
                      <a:pt x="3113" y="19380"/>
                      <a:pt x="1245" y="15834"/>
                    </a:cubicBezTo>
                    <a:lnTo>
                      <a:pt x="10800" y="10800"/>
                    </a:lnTo>
                    <a:close/>
                  </a:path>
                  <a:path w="21600" h="21600" fill="none">
                    <a:moveTo>
                      <a:pt x="17297" y="19427"/>
                    </a:moveTo>
                    <a:cubicBezTo>
                      <a:pt x="15424" y="20837"/>
                      <a:pt x="13144" y="21599"/>
                      <a:pt x="10800" y="21600"/>
                    </a:cubicBezTo>
                    <a:cubicBezTo>
                      <a:pt x="6792" y="21600"/>
                      <a:pt x="3113" y="19380"/>
                      <a:pt x="1245" y="15834"/>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43" name="AutoShape 23"/>
              <p:cNvSpPr>
                <a:spLocks noChangeArrowheads="1"/>
              </p:cNvSpPr>
              <p:nvPr/>
            </p:nvSpPr>
            <p:spPr bwMode="auto">
              <a:xfrm>
                <a:off x="3492" y="2135"/>
                <a:ext cx="852" cy="400"/>
              </a:xfrm>
              <a:custGeom>
                <a:avLst/>
                <a:gdLst>
                  <a:gd name="G0" fmla="sin 10800 3407438"/>
                  <a:gd name="G1" fmla="+- G0 10800 0"/>
                  <a:gd name="G2" fmla="cos 10800 3407438"/>
                  <a:gd name="G3" fmla="+- G2 10800 0"/>
                  <a:gd name="G4" fmla="sin 10800 9918924"/>
                  <a:gd name="G5" fmla="+- G4 10800 0"/>
                  <a:gd name="G6" fmla="cos 10800 9918924"/>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381 w 21600"/>
                  <a:gd name="T13" fmla="*/ 10799 h 21600"/>
                  <a:gd name="T14" fmla="*/ 17615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7450" y="19309"/>
                    </a:moveTo>
                    <a:cubicBezTo>
                      <a:pt x="15551" y="20793"/>
                      <a:pt x="13210" y="21599"/>
                      <a:pt x="10800" y="21600"/>
                    </a:cubicBezTo>
                    <a:cubicBezTo>
                      <a:pt x="6850" y="21600"/>
                      <a:pt x="3215" y="19444"/>
                      <a:pt x="1322" y="15977"/>
                    </a:cubicBezTo>
                    <a:lnTo>
                      <a:pt x="10800" y="10800"/>
                    </a:lnTo>
                    <a:close/>
                  </a:path>
                  <a:path w="21600" h="21600" fill="none">
                    <a:moveTo>
                      <a:pt x="17450" y="19309"/>
                    </a:moveTo>
                    <a:cubicBezTo>
                      <a:pt x="15551" y="20793"/>
                      <a:pt x="13210" y="21599"/>
                      <a:pt x="10800" y="21600"/>
                    </a:cubicBezTo>
                    <a:cubicBezTo>
                      <a:pt x="6850" y="21600"/>
                      <a:pt x="3215" y="19444"/>
                      <a:pt x="1322" y="15977"/>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44" name="Group 24"/>
            <p:cNvGrpSpPr>
              <a:grpSpLocks/>
            </p:cNvGrpSpPr>
            <p:nvPr/>
          </p:nvGrpSpPr>
          <p:grpSpPr bwMode="auto">
            <a:xfrm>
              <a:off x="2471" y="2194"/>
              <a:ext cx="574" cy="196"/>
              <a:chOff x="2471" y="2194"/>
              <a:chExt cx="574" cy="196"/>
            </a:xfrm>
            <a:grpFill/>
          </p:grpSpPr>
          <p:sp>
            <p:nvSpPr>
              <p:cNvPr id="5145" name="AutoShape 25"/>
              <p:cNvSpPr>
                <a:spLocks noChangeArrowheads="1"/>
              </p:cNvSpPr>
              <p:nvPr/>
            </p:nvSpPr>
            <p:spPr bwMode="auto">
              <a:xfrm>
                <a:off x="2471" y="2194"/>
                <a:ext cx="574" cy="196"/>
              </a:xfrm>
              <a:custGeom>
                <a:avLst/>
                <a:gdLst>
                  <a:gd name="G0" fmla="sin 10800 6702102"/>
                  <a:gd name="G1" fmla="+- G0 10800 0"/>
                  <a:gd name="G2" fmla="cos 10800 6702102"/>
                  <a:gd name="G3" fmla="+- G2 10800 0"/>
                  <a:gd name="G4" fmla="sin 10800 17483217"/>
                  <a:gd name="G5" fmla="+- G4 10800 0"/>
                  <a:gd name="G6" fmla="cos 10800 17483217"/>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27 h 21600"/>
                  <a:gd name="T14" fmla="*/ 10799 w 21600"/>
                  <a:gd name="T15" fmla="*/ 21350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8504" y="21353"/>
                    </a:moveTo>
                    <a:cubicBezTo>
                      <a:pt x="3540" y="20273"/>
                      <a:pt x="0" y="15880"/>
                      <a:pt x="0" y="10800"/>
                    </a:cubicBezTo>
                    <a:cubicBezTo>
                      <a:pt x="-1" y="5071"/>
                      <a:pt x="4472" y="340"/>
                      <a:pt x="10191" y="17"/>
                    </a:cubicBezTo>
                    <a:lnTo>
                      <a:pt x="10800" y="10800"/>
                    </a:lnTo>
                    <a:close/>
                  </a:path>
                  <a:path w="21600" h="21600" fill="none">
                    <a:moveTo>
                      <a:pt x="8504" y="21353"/>
                    </a:moveTo>
                    <a:cubicBezTo>
                      <a:pt x="3540" y="20273"/>
                      <a:pt x="0" y="15880"/>
                      <a:pt x="0" y="10800"/>
                    </a:cubicBezTo>
                    <a:cubicBezTo>
                      <a:pt x="-1" y="5071"/>
                      <a:pt x="4472" y="340"/>
                      <a:pt x="10191" y="17"/>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46" name="AutoShape 26"/>
              <p:cNvSpPr>
                <a:spLocks noChangeArrowheads="1"/>
              </p:cNvSpPr>
              <p:nvPr/>
            </p:nvSpPr>
            <p:spPr bwMode="auto">
              <a:xfrm>
                <a:off x="2471" y="2194"/>
                <a:ext cx="571" cy="195"/>
              </a:xfrm>
              <a:custGeom>
                <a:avLst/>
                <a:gdLst>
                  <a:gd name="G0" fmla="sin 10800 6625418"/>
                  <a:gd name="G1" fmla="+- G0 10800 0"/>
                  <a:gd name="G2" fmla="cos 10800 6625418"/>
                  <a:gd name="G3" fmla="+- G2 10800 0"/>
                  <a:gd name="G4" fmla="sin 10800 17480939"/>
                  <a:gd name="G5" fmla="+- G4 10800 0"/>
                  <a:gd name="G6" fmla="cos 10800 17480939"/>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27 h 21600"/>
                  <a:gd name="T14" fmla="*/ 10799 w 21600"/>
                  <a:gd name="T15" fmla="*/ 2138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8720" y="21398"/>
                    </a:moveTo>
                    <a:cubicBezTo>
                      <a:pt x="3654" y="20404"/>
                      <a:pt x="0" y="15963"/>
                      <a:pt x="0" y="10800"/>
                    </a:cubicBezTo>
                    <a:cubicBezTo>
                      <a:pt x="-1" y="5074"/>
                      <a:pt x="4468" y="343"/>
                      <a:pt x="10185" y="17"/>
                    </a:cubicBezTo>
                    <a:lnTo>
                      <a:pt x="10800" y="10800"/>
                    </a:lnTo>
                    <a:close/>
                  </a:path>
                  <a:path w="21600" h="21600" fill="none">
                    <a:moveTo>
                      <a:pt x="8720" y="21398"/>
                    </a:moveTo>
                    <a:cubicBezTo>
                      <a:pt x="3654" y="20404"/>
                      <a:pt x="0" y="15963"/>
                      <a:pt x="0" y="10800"/>
                    </a:cubicBezTo>
                    <a:cubicBezTo>
                      <a:pt x="-1" y="5074"/>
                      <a:pt x="4468" y="343"/>
                      <a:pt x="10185" y="17"/>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47" name="Group 27"/>
            <p:cNvGrpSpPr>
              <a:grpSpLocks/>
            </p:cNvGrpSpPr>
            <p:nvPr/>
          </p:nvGrpSpPr>
          <p:grpSpPr bwMode="auto">
            <a:xfrm>
              <a:off x="2576" y="2055"/>
              <a:ext cx="859" cy="399"/>
              <a:chOff x="2576" y="2055"/>
              <a:chExt cx="859" cy="399"/>
            </a:xfrm>
            <a:grpFill/>
          </p:grpSpPr>
          <p:sp>
            <p:nvSpPr>
              <p:cNvPr id="5148" name="AutoShape 28"/>
              <p:cNvSpPr>
                <a:spLocks noChangeArrowheads="1"/>
              </p:cNvSpPr>
              <p:nvPr/>
            </p:nvSpPr>
            <p:spPr bwMode="auto">
              <a:xfrm>
                <a:off x="2576" y="2055"/>
                <a:ext cx="859" cy="399"/>
              </a:xfrm>
              <a:custGeom>
                <a:avLst/>
                <a:gdLst>
                  <a:gd name="G0" fmla="sin 10800 5573561"/>
                  <a:gd name="G1" fmla="+- G0 10800 0"/>
                  <a:gd name="G2" fmla="cos 10800 5573561"/>
                  <a:gd name="G3" fmla="+- G2 10800 0"/>
                  <a:gd name="G4" fmla="sin 10800 9902441"/>
                  <a:gd name="G5" fmla="+- G4 10800 0"/>
                  <a:gd name="G6" fmla="cos 10800 9902441"/>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381 w 21600"/>
                  <a:gd name="T13" fmla="*/ 10799 h 21600"/>
                  <a:gd name="T14" fmla="*/ 11782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1732" y="21559"/>
                    </a:moveTo>
                    <a:cubicBezTo>
                      <a:pt x="11422" y="21586"/>
                      <a:pt x="11111" y="21599"/>
                      <a:pt x="10800" y="21600"/>
                    </a:cubicBezTo>
                    <a:cubicBezTo>
                      <a:pt x="6867" y="21600"/>
                      <a:pt x="3245" y="19462"/>
                      <a:pt x="1344" y="16019"/>
                    </a:cubicBezTo>
                    <a:lnTo>
                      <a:pt x="10800" y="10800"/>
                    </a:lnTo>
                    <a:close/>
                  </a:path>
                  <a:path w="21600" h="21600" fill="none">
                    <a:moveTo>
                      <a:pt x="11732" y="21559"/>
                    </a:moveTo>
                    <a:cubicBezTo>
                      <a:pt x="11422" y="21586"/>
                      <a:pt x="11111" y="21599"/>
                      <a:pt x="10800" y="21600"/>
                    </a:cubicBezTo>
                    <a:cubicBezTo>
                      <a:pt x="6867" y="21600"/>
                      <a:pt x="3245" y="19462"/>
                      <a:pt x="1344" y="16019"/>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49" name="AutoShape 29"/>
              <p:cNvSpPr>
                <a:spLocks noChangeArrowheads="1"/>
              </p:cNvSpPr>
              <p:nvPr/>
            </p:nvSpPr>
            <p:spPr bwMode="auto">
              <a:xfrm>
                <a:off x="2576" y="2055"/>
                <a:ext cx="856" cy="399"/>
              </a:xfrm>
              <a:custGeom>
                <a:avLst/>
                <a:gdLst>
                  <a:gd name="G0" fmla="sin 10800 5585084"/>
                  <a:gd name="G1" fmla="+- G0 10800 0"/>
                  <a:gd name="G2" fmla="cos 10800 5585084"/>
                  <a:gd name="G3" fmla="+- G2 10800 0"/>
                  <a:gd name="G4" fmla="sin 10800 9918924"/>
                  <a:gd name="G5" fmla="+- G4 10800 0"/>
                  <a:gd name="G6" fmla="cos 10800 9918924"/>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381 w 21600"/>
                  <a:gd name="T13" fmla="*/ 10799 h 21600"/>
                  <a:gd name="T14" fmla="*/ 11782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1699" y="21562"/>
                    </a:moveTo>
                    <a:cubicBezTo>
                      <a:pt x="11400" y="21587"/>
                      <a:pt x="11100" y="21599"/>
                      <a:pt x="10800" y="21600"/>
                    </a:cubicBezTo>
                    <a:cubicBezTo>
                      <a:pt x="6850" y="21600"/>
                      <a:pt x="3215" y="19444"/>
                      <a:pt x="1322" y="15977"/>
                    </a:cubicBezTo>
                    <a:lnTo>
                      <a:pt x="10800" y="10800"/>
                    </a:lnTo>
                    <a:close/>
                  </a:path>
                  <a:path w="21600" h="21600" fill="none">
                    <a:moveTo>
                      <a:pt x="11699" y="21562"/>
                    </a:moveTo>
                    <a:cubicBezTo>
                      <a:pt x="11400" y="21587"/>
                      <a:pt x="11100" y="21599"/>
                      <a:pt x="10800" y="21600"/>
                    </a:cubicBezTo>
                    <a:cubicBezTo>
                      <a:pt x="6850" y="21600"/>
                      <a:pt x="3215" y="19444"/>
                      <a:pt x="1322" y="15977"/>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50" name="Group 30"/>
            <p:cNvGrpSpPr>
              <a:grpSpLocks/>
            </p:cNvGrpSpPr>
            <p:nvPr/>
          </p:nvGrpSpPr>
          <p:grpSpPr bwMode="auto">
            <a:xfrm>
              <a:off x="2902" y="2109"/>
              <a:ext cx="858" cy="400"/>
              <a:chOff x="2902" y="2109"/>
              <a:chExt cx="858" cy="400"/>
            </a:xfrm>
            <a:grpFill/>
          </p:grpSpPr>
          <p:sp>
            <p:nvSpPr>
              <p:cNvPr id="5151" name="AutoShape 31"/>
              <p:cNvSpPr>
                <a:spLocks noChangeArrowheads="1"/>
              </p:cNvSpPr>
              <p:nvPr/>
            </p:nvSpPr>
            <p:spPr bwMode="auto">
              <a:xfrm>
                <a:off x="2902" y="2109"/>
                <a:ext cx="858" cy="400"/>
              </a:xfrm>
              <a:custGeom>
                <a:avLst/>
                <a:gdLst>
                  <a:gd name="G0" fmla="sin 10800 3203633"/>
                  <a:gd name="G1" fmla="+- G0 10800 0"/>
                  <a:gd name="G2" fmla="cos 10800 3203633"/>
                  <a:gd name="G3" fmla="+- G2 10800 0"/>
                  <a:gd name="G4" fmla="sin 10800 9919682"/>
                  <a:gd name="G5" fmla="+- G4 10800 0"/>
                  <a:gd name="G6" fmla="cos 10800 9919682"/>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381 w 21600"/>
                  <a:gd name="T13" fmla="*/ 10799 h 21600"/>
                  <a:gd name="T14" fmla="*/ 18035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7901" y="18936"/>
                    </a:moveTo>
                    <a:cubicBezTo>
                      <a:pt x="15934" y="20653"/>
                      <a:pt x="13411" y="21599"/>
                      <a:pt x="10800" y="21600"/>
                    </a:cubicBezTo>
                    <a:cubicBezTo>
                      <a:pt x="6849" y="21600"/>
                      <a:pt x="3214" y="19443"/>
                      <a:pt x="1321" y="15975"/>
                    </a:cubicBezTo>
                    <a:lnTo>
                      <a:pt x="10800" y="10800"/>
                    </a:lnTo>
                    <a:close/>
                  </a:path>
                  <a:path w="21600" h="21600" fill="none">
                    <a:moveTo>
                      <a:pt x="17901" y="18936"/>
                    </a:moveTo>
                    <a:cubicBezTo>
                      <a:pt x="15934" y="20653"/>
                      <a:pt x="13411" y="21599"/>
                      <a:pt x="10800" y="21600"/>
                    </a:cubicBezTo>
                    <a:cubicBezTo>
                      <a:pt x="6849" y="21600"/>
                      <a:pt x="3214" y="19443"/>
                      <a:pt x="1321" y="15975"/>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52" name="AutoShape 32"/>
              <p:cNvSpPr>
                <a:spLocks noChangeArrowheads="1"/>
              </p:cNvSpPr>
              <p:nvPr/>
            </p:nvSpPr>
            <p:spPr bwMode="auto">
              <a:xfrm>
                <a:off x="2902" y="2110"/>
                <a:ext cx="856" cy="397"/>
              </a:xfrm>
              <a:custGeom>
                <a:avLst/>
                <a:gdLst>
                  <a:gd name="G0" fmla="sin 10800 3205560"/>
                  <a:gd name="G1" fmla="+- G0 10800 0"/>
                  <a:gd name="G2" fmla="cos 10800 3205560"/>
                  <a:gd name="G3" fmla="+- G2 10800 0"/>
                  <a:gd name="G4" fmla="sin 10800 9911829"/>
                  <a:gd name="G5" fmla="+- G4 10800 0"/>
                  <a:gd name="G6" fmla="cos 10800 9911829"/>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381 w 21600"/>
                  <a:gd name="T13" fmla="*/ 10799 h 21600"/>
                  <a:gd name="T14" fmla="*/ 18035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7897" y="18940"/>
                    </a:moveTo>
                    <a:cubicBezTo>
                      <a:pt x="15930" y="20655"/>
                      <a:pt x="13409" y="21599"/>
                      <a:pt x="10800" y="21600"/>
                    </a:cubicBezTo>
                    <a:cubicBezTo>
                      <a:pt x="6857" y="21600"/>
                      <a:pt x="3228" y="19451"/>
                      <a:pt x="1331" y="15995"/>
                    </a:cubicBezTo>
                    <a:lnTo>
                      <a:pt x="10800" y="10800"/>
                    </a:lnTo>
                    <a:close/>
                  </a:path>
                  <a:path w="21600" h="21600" fill="none">
                    <a:moveTo>
                      <a:pt x="17897" y="18940"/>
                    </a:moveTo>
                    <a:cubicBezTo>
                      <a:pt x="15930" y="20655"/>
                      <a:pt x="13409" y="21599"/>
                      <a:pt x="10800" y="21600"/>
                    </a:cubicBezTo>
                    <a:cubicBezTo>
                      <a:pt x="6857" y="21600"/>
                      <a:pt x="3228" y="19451"/>
                      <a:pt x="1331" y="15995"/>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53" name="Group 33"/>
            <p:cNvGrpSpPr>
              <a:grpSpLocks/>
            </p:cNvGrpSpPr>
            <p:nvPr/>
          </p:nvGrpSpPr>
          <p:grpSpPr bwMode="auto">
            <a:xfrm>
              <a:off x="3925" y="2114"/>
              <a:ext cx="865" cy="399"/>
              <a:chOff x="3925" y="2114"/>
              <a:chExt cx="865" cy="399"/>
            </a:xfrm>
            <a:grpFill/>
          </p:grpSpPr>
          <p:sp>
            <p:nvSpPr>
              <p:cNvPr id="5154" name="AutoShape 34"/>
              <p:cNvSpPr>
                <a:spLocks noChangeArrowheads="1"/>
              </p:cNvSpPr>
              <p:nvPr/>
            </p:nvSpPr>
            <p:spPr bwMode="auto">
              <a:xfrm>
                <a:off x="3927" y="2114"/>
                <a:ext cx="863" cy="399"/>
              </a:xfrm>
              <a:custGeom>
                <a:avLst/>
                <a:gdLst>
                  <a:gd name="G0" fmla="sin 10800 919636"/>
                  <a:gd name="G1" fmla="+- G0 10800 0"/>
                  <a:gd name="G2" fmla="cos 10800 919636"/>
                  <a:gd name="G3" fmla="+- G2 10800 0"/>
                  <a:gd name="G4" fmla="sin 10800 8339530"/>
                  <a:gd name="G5" fmla="+- G4 10800 0"/>
                  <a:gd name="G6" fmla="cos 10800 8339530"/>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4273 w 21600"/>
                  <a:gd name="T13" fmla="*/ 10799 h 21600"/>
                  <a:gd name="T14" fmla="*/ 21262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21277" y="13418"/>
                    </a:moveTo>
                    <a:cubicBezTo>
                      <a:pt x="20076" y="18226"/>
                      <a:pt x="15756" y="21599"/>
                      <a:pt x="10800" y="21600"/>
                    </a:cubicBezTo>
                    <a:cubicBezTo>
                      <a:pt x="8438" y="21600"/>
                      <a:pt x="6141" y="20825"/>
                      <a:pt x="4261" y="19396"/>
                    </a:cubicBezTo>
                    <a:lnTo>
                      <a:pt x="10800" y="10800"/>
                    </a:lnTo>
                    <a:close/>
                  </a:path>
                  <a:path w="21600" h="21600" fill="none">
                    <a:moveTo>
                      <a:pt x="21277" y="13418"/>
                    </a:moveTo>
                    <a:cubicBezTo>
                      <a:pt x="20076" y="18226"/>
                      <a:pt x="15756" y="21599"/>
                      <a:pt x="10800" y="21600"/>
                    </a:cubicBezTo>
                    <a:cubicBezTo>
                      <a:pt x="8438" y="21600"/>
                      <a:pt x="6141" y="20825"/>
                      <a:pt x="4261" y="19396"/>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55" name="AutoShape 35"/>
              <p:cNvSpPr>
                <a:spLocks noChangeArrowheads="1"/>
              </p:cNvSpPr>
              <p:nvPr/>
            </p:nvSpPr>
            <p:spPr bwMode="auto">
              <a:xfrm>
                <a:off x="3925" y="2114"/>
                <a:ext cx="859" cy="399"/>
              </a:xfrm>
              <a:custGeom>
                <a:avLst/>
                <a:gdLst>
                  <a:gd name="G0" fmla="sin 10800 900425"/>
                  <a:gd name="G1" fmla="+- G0 10800 0"/>
                  <a:gd name="G2" fmla="cos 10800 900425"/>
                  <a:gd name="G3" fmla="+- G2 10800 0"/>
                  <a:gd name="G4" fmla="sin 10800 8339881"/>
                  <a:gd name="G5" fmla="+- G4 10800 0"/>
                  <a:gd name="G6" fmla="cos 10800 8339881"/>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4273 w 21600"/>
                  <a:gd name="T13" fmla="*/ 10799 h 21600"/>
                  <a:gd name="T14" fmla="*/ 21308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21290" y="13365"/>
                    </a:moveTo>
                    <a:cubicBezTo>
                      <a:pt x="20108" y="18199"/>
                      <a:pt x="15776" y="21599"/>
                      <a:pt x="10800" y="21600"/>
                    </a:cubicBezTo>
                    <a:cubicBezTo>
                      <a:pt x="8438" y="21600"/>
                      <a:pt x="6141" y="20825"/>
                      <a:pt x="4261" y="19395"/>
                    </a:cubicBezTo>
                    <a:lnTo>
                      <a:pt x="10800" y="10800"/>
                    </a:lnTo>
                    <a:close/>
                  </a:path>
                  <a:path w="21600" h="21600" fill="none">
                    <a:moveTo>
                      <a:pt x="21290" y="13365"/>
                    </a:moveTo>
                    <a:cubicBezTo>
                      <a:pt x="20108" y="18199"/>
                      <a:pt x="15776" y="21599"/>
                      <a:pt x="10800" y="21600"/>
                    </a:cubicBezTo>
                    <a:cubicBezTo>
                      <a:pt x="8438" y="21600"/>
                      <a:pt x="6141" y="20825"/>
                      <a:pt x="4261" y="19395"/>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56" name="Group 36"/>
            <p:cNvGrpSpPr>
              <a:grpSpLocks/>
            </p:cNvGrpSpPr>
            <p:nvPr/>
          </p:nvGrpSpPr>
          <p:grpSpPr bwMode="auto">
            <a:xfrm>
              <a:off x="4370" y="2180"/>
              <a:ext cx="577" cy="195"/>
              <a:chOff x="4370" y="2180"/>
              <a:chExt cx="577" cy="195"/>
            </a:xfrm>
            <a:grpFill/>
          </p:grpSpPr>
          <p:sp>
            <p:nvSpPr>
              <p:cNvPr id="5157" name="AutoShape 37"/>
              <p:cNvSpPr>
                <a:spLocks noChangeArrowheads="1"/>
              </p:cNvSpPr>
              <p:nvPr/>
            </p:nvSpPr>
            <p:spPr bwMode="auto">
              <a:xfrm>
                <a:off x="4373" y="2181"/>
                <a:ext cx="574" cy="195"/>
              </a:xfrm>
              <a:custGeom>
                <a:avLst/>
                <a:gdLst>
                  <a:gd name="G0" fmla="sin 10800 19309782"/>
                  <a:gd name="G1" fmla="+- G0 10800 0"/>
                  <a:gd name="G2" fmla="cos 10800 19309782"/>
                  <a:gd name="G3" fmla="+- G2 10800 0"/>
                  <a:gd name="G4" fmla="sin 10800 5898240"/>
                  <a:gd name="G5" fmla="+- G4 10800 0"/>
                  <a:gd name="G6" fmla="cos 10800 5898240"/>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0799 w 21600"/>
                  <a:gd name="T13" fmla="*/ 961 h 21600"/>
                  <a:gd name="T14" fmla="*/ 21599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5302" y="983"/>
                    </a:moveTo>
                    <a:cubicBezTo>
                      <a:pt x="19140" y="2743"/>
                      <a:pt x="21600" y="6578"/>
                      <a:pt x="21600" y="10800"/>
                    </a:cubicBezTo>
                    <a:cubicBezTo>
                      <a:pt x="21600" y="16764"/>
                      <a:pt x="16764" y="21599"/>
                      <a:pt x="10800" y="21600"/>
                    </a:cubicBezTo>
                    <a:lnTo>
                      <a:pt x="10800" y="10800"/>
                    </a:lnTo>
                    <a:close/>
                  </a:path>
                  <a:path w="21600" h="21600" fill="none">
                    <a:moveTo>
                      <a:pt x="15302" y="983"/>
                    </a:moveTo>
                    <a:cubicBezTo>
                      <a:pt x="19140" y="2743"/>
                      <a:pt x="21600" y="6578"/>
                      <a:pt x="21600" y="10800"/>
                    </a:cubicBezTo>
                    <a:cubicBezTo>
                      <a:pt x="21600" y="16764"/>
                      <a:pt x="16764" y="21599"/>
                      <a:pt x="10800" y="21600"/>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58" name="AutoShape 38"/>
              <p:cNvSpPr>
                <a:spLocks noChangeArrowheads="1"/>
              </p:cNvSpPr>
              <p:nvPr/>
            </p:nvSpPr>
            <p:spPr bwMode="auto">
              <a:xfrm>
                <a:off x="4370" y="2180"/>
                <a:ext cx="577" cy="194"/>
              </a:xfrm>
              <a:custGeom>
                <a:avLst/>
                <a:gdLst>
                  <a:gd name="G0" fmla="sin 10800 19384108"/>
                  <a:gd name="G1" fmla="+- G0 10800 0"/>
                  <a:gd name="G2" fmla="cos 10800 19384108"/>
                  <a:gd name="G3" fmla="+- G2 10800 0"/>
                  <a:gd name="G4" fmla="sin 10800 5917644"/>
                  <a:gd name="G5" fmla="+- G4 10800 0"/>
                  <a:gd name="G6" fmla="cos 10800 5917644"/>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0799 w 21600"/>
                  <a:gd name="T13" fmla="*/ 1039 h 21600"/>
                  <a:gd name="T14" fmla="*/ 21599 w 21600"/>
                  <a:gd name="T15" fmla="*/ 215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15495" y="1074"/>
                    </a:moveTo>
                    <a:cubicBezTo>
                      <a:pt x="19228" y="2876"/>
                      <a:pt x="21600" y="6655"/>
                      <a:pt x="21600" y="10800"/>
                    </a:cubicBezTo>
                    <a:cubicBezTo>
                      <a:pt x="21600" y="16764"/>
                      <a:pt x="16764" y="21600"/>
                      <a:pt x="10800" y="21600"/>
                    </a:cubicBezTo>
                    <a:cubicBezTo>
                      <a:pt x="10781" y="21600"/>
                      <a:pt x="10762" y="21599"/>
                      <a:pt x="10743" y="21599"/>
                    </a:cubicBezTo>
                    <a:lnTo>
                      <a:pt x="10800" y="10800"/>
                    </a:lnTo>
                    <a:close/>
                  </a:path>
                  <a:path w="21600" h="21600" fill="none">
                    <a:moveTo>
                      <a:pt x="15495" y="1074"/>
                    </a:moveTo>
                    <a:cubicBezTo>
                      <a:pt x="19228" y="2876"/>
                      <a:pt x="21600" y="6655"/>
                      <a:pt x="21600" y="10800"/>
                    </a:cubicBezTo>
                    <a:cubicBezTo>
                      <a:pt x="21600" y="16764"/>
                      <a:pt x="16764" y="21600"/>
                      <a:pt x="10800" y="21600"/>
                    </a:cubicBezTo>
                    <a:cubicBezTo>
                      <a:pt x="10781" y="21600"/>
                      <a:pt x="10762" y="21599"/>
                      <a:pt x="10743" y="21599"/>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59" name="Group 39"/>
            <p:cNvGrpSpPr>
              <a:grpSpLocks/>
            </p:cNvGrpSpPr>
            <p:nvPr/>
          </p:nvGrpSpPr>
          <p:grpSpPr bwMode="auto">
            <a:xfrm>
              <a:off x="3817" y="2055"/>
              <a:ext cx="979" cy="356"/>
              <a:chOff x="3817" y="2055"/>
              <a:chExt cx="979" cy="356"/>
            </a:xfrm>
            <a:grpFill/>
          </p:grpSpPr>
          <p:sp>
            <p:nvSpPr>
              <p:cNvPr id="5160" name="AutoShape 40"/>
              <p:cNvSpPr>
                <a:spLocks noChangeArrowheads="1"/>
              </p:cNvSpPr>
              <p:nvPr/>
            </p:nvSpPr>
            <p:spPr bwMode="auto">
              <a:xfrm>
                <a:off x="3831" y="2055"/>
                <a:ext cx="966" cy="356"/>
              </a:xfrm>
              <a:custGeom>
                <a:avLst/>
                <a:gdLst>
                  <a:gd name="G0" fmla="sin 10800 17097581"/>
                  <a:gd name="G1" fmla="+- G0 10800 0"/>
                  <a:gd name="G2" fmla="cos 10800 17097581"/>
                  <a:gd name="G3" fmla="+- G2 10800 0"/>
                  <a:gd name="G4" fmla="sin 10800 118206"/>
                  <a:gd name="G5" fmla="+- G4 10800 0"/>
                  <a:gd name="G6" fmla="cos 10800 118206"/>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8858 w 21600"/>
                  <a:gd name="T13" fmla="*/ 0 h 21600"/>
                  <a:gd name="T14" fmla="*/ 21599 w 21600"/>
                  <a:gd name="T15" fmla="*/ 10997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9089" y="136"/>
                    </a:moveTo>
                    <a:cubicBezTo>
                      <a:pt x="9654" y="45"/>
                      <a:pt x="10226" y="-1"/>
                      <a:pt x="10800" y="0"/>
                    </a:cubicBezTo>
                    <a:cubicBezTo>
                      <a:pt x="16764" y="0"/>
                      <a:pt x="21600" y="4835"/>
                      <a:pt x="21600" y="10800"/>
                    </a:cubicBezTo>
                    <a:cubicBezTo>
                      <a:pt x="21600" y="10913"/>
                      <a:pt x="21598" y="11026"/>
                      <a:pt x="21594" y="11139"/>
                    </a:cubicBezTo>
                    <a:lnTo>
                      <a:pt x="10800" y="10800"/>
                    </a:lnTo>
                    <a:close/>
                  </a:path>
                  <a:path w="21600" h="21600" fill="none">
                    <a:moveTo>
                      <a:pt x="9089" y="136"/>
                    </a:moveTo>
                    <a:cubicBezTo>
                      <a:pt x="9654" y="45"/>
                      <a:pt x="10226" y="-1"/>
                      <a:pt x="10800" y="0"/>
                    </a:cubicBezTo>
                    <a:cubicBezTo>
                      <a:pt x="16764" y="0"/>
                      <a:pt x="21600" y="4835"/>
                      <a:pt x="21600" y="10800"/>
                    </a:cubicBezTo>
                    <a:cubicBezTo>
                      <a:pt x="21600" y="10913"/>
                      <a:pt x="21598" y="11026"/>
                      <a:pt x="21594" y="11139"/>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61" name="AutoShape 41"/>
              <p:cNvSpPr>
                <a:spLocks noChangeArrowheads="1"/>
              </p:cNvSpPr>
              <p:nvPr/>
            </p:nvSpPr>
            <p:spPr bwMode="auto">
              <a:xfrm>
                <a:off x="3817" y="2055"/>
                <a:ext cx="977" cy="356"/>
              </a:xfrm>
              <a:custGeom>
                <a:avLst/>
                <a:gdLst>
                  <a:gd name="G0" fmla="sin 10800 17107792"/>
                  <a:gd name="G1" fmla="+- G0 10800 0"/>
                  <a:gd name="G2" fmla="cos 10800 17107792"/>
                  <a:gd name="G3" fmla="+- G2 10800 0"/>
                  <a:gd name="G4" fmla="sin 10800 118027"/>
                  <a:gd name="G5" fmla="+- G4 10800 0"/>
                  <a:gd name="G6" fmla="cos 10800 118027"/>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9048 w 21600"/>
                  <a:gd name="T13" fmla="*/ 0 h 21600"/>
                  <a:gd name="T14" fmla="*/ 21599 w 21600"/>
                  <a:gd name="T15" fmla="*/ 10997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9118" y="131"/>
                    </a:moveTo>
                    <a:cubicBezTo>
                      <a:pt x="9674" y="44"/>
                      <a:pt x="10236" y="-1"/>
                      <a:pt x="10800" y="0"/>
                    </a:cubicBezTo>
                    <a:cubicBezTo>
                      <a:pt x="16764" y="0"/>
                      <a:pt x="21600" y="4835"/>
                      <a:pt x="21600" y="10800"/>
                    </a:cubicBezTo>
                    <a:cubicBezTo>
                      <a:pt x="21600" y="10913"/>
                      <a:pt x="21598" y="11026"/>
                      <a:pt x="21594" y="11139"/>
                    </a:cubicBezTo>
                    <a:lnTo>
                      <a:pt x="10800" y="10800"/>
                    </a:lnTo>
                    <a:close/>
                  </a:path>
                  <a:path w="21600" h="21600" fill="none">
                    <a:moveTo>
                      <a:pt x="9118" y="131"/>
                    </a:moveTo>
                    <a:cubicBezTo>
                      <a:pt x="9674" y="44"/>
                      <a:pt x="10236" y="-1"/>
                      <a:pt x="10800" y="0"/>
                    </a:cubicBezTo>
                    <a:cubicBezTo>
                      <a:pt x="16764" y="0"/>
                      <a:pt x="21600" y="4835"/>
                      <a:pt x="21600" y="10800"/>
                    </a:cubicBezTo>
                    <a:cubicBezTo>
                      <a:pt x="21600" y="10913"/>
                      <a:pt x="21598" y="11026"/>
                      <a:pt x="21594" y="11139"/>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62" name="Group 42"/>
            <p:cNvGrpSpPr>
              <a:grpSpLocks/>
            </p:cNvGrpSpPr>
            <p:nvPr/>
          </p:nvGrpSpPr>
          <p:grpSpPr bwMode="auto">
            <a:xfrm>
              <a:off x="3419" y="2008"/>
              <a:ext cx="983" cy="351"/>
              <a:chOff x="3419" y="2008"/>
              <a:chExt cx="983" cy="351"/>
            </a:xfrm>
            <a:grpFill/>
          </p:grpSpPr>
          <p:sp>
            <p:nvSpPr>
              <p:cNvPr id="5163" name="AutoShape 43"/>
              <p:cNvSpPr>
                <a:spLocks noChangeArrowheads="1"/>
              </p:cNvSpPr>
              <p:nvPr/>
            </p:nvSpPr>
            <p:spPr bwMode="auto">
              <a:xfrm>
                <a:off x="3419" y="2008"/>
                <a:ext cx="981" cy="351"/>
              </a:xfrm>
              <a:custGeom>
                <a:avLst/>
                <a:gdLst>
                  <a:gd name="G0" fmla="sin 10800 15805930"/>
                  <a:gd name="G1" fmla="+- G0 10800 0"/>
                  <a:gd name="G2" fmla="cos 10800 15805930"/>
                  <a:gd name="G3" fmla="+- G2 10800 0"/>
                  <a:gd name="G4" fmla="sin 10800 21675828"/>
                  <a:gd name="G5" fmla="+- G4 10800 0"/>
                  <a:gd name="G6" fmla="cos 10800 21675828"/>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5509 w 21600"/>
                  <a:gd name="T13" fmla="*/ 0 h 21600"/>
                  <a:gd name="T14" fmla="*/ 20124 w 21600"/>
                  <a:gd name="T15" fmla="*/ 107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5593" y="1337"/>
                    </a:moveTo>
                    <a:cubicBezTo>
                      <a:pt x="7188" y="460"/>
                      <a:pt x="8979" y="-1"/>
                      <a:pt x="10800" y="0"/>
                    </a:cubicBezTo>
                    <a:cubicBezTo>
                      <a:pt x="14708" y="0"/>
                      <a:pt x="18312" y="2111"/>
                      <a:pt x="20222" y="5521"/>
                    </a:cubicBezTo>
                    <a:lnTo>
                      <a:pt x="10800" y="10800"/>
                    </a:lnTo>
                    <a:close/>
                  </a:path>
                  <a:path w="21600" h="21600" fill="none">
                    <a:moveTo>
                      <a:pt x="5593" y="1337"/>
                    </a:moveTo>
                    <a:cubicBezTo>
                      <a:pt x="7188" y="460"/>
                      <a:pt x="8979" y="-1"/>
                      <a:pt x="10800" y="0"/>
                    </a:cubicBezTo>
                    <a:cubicBezTo>
                      <a:pt x="14708" y="0"/>
                      <a:pt x="18312" y="2111"/>
                      <a:pt x="20222" y="5521"/>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64" name="AutoShape 44"/>
              <p:cNvSpPr>
                <a:spLocks noChangeArrowheads="1"/>
              </p:cNvSpPr>
              <p:nvPr/>
            </p:nvSpPr>
            <p:spPr bwMode="auto">
              <a:xfrm>
                <a:off x="3429" y="2008"/>
                <a:ext cx="973" cy="349"/>
              </a:xfrm>
              <a:custGeom>
                <a:avLst/>
                <a:gdLst>
                  <a:gd name="G0" fmla="sin 10800 15858074"/>
                  <a:gd name="G1" fmla="+- G0 10800 0"/>
                  <a:gd name="G2" fmla="cos 10800 15858074"/>
                  <a:gd name="G3" fmla="+- G2 10800 0"/>
                  <a:gd name="G4" fmla="sin 10800 21746213"/>
                  <a:gd name="G5" fmla="+- G4 10800 0"/>
                  <a:gd name="G6" fmla="cos 10800 21746213"/>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5509 w 21600"/>
                  <a:gd name="T13" fmla="*/ 0 h 21600"/>
                  <a:gd name="T14" fmla="*/ 20217 w 21600"/>
                  <a:gd name="T15" fmla="*/ 107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5725" y="1266"/>
                    </a:moveTo>
                    <a:cubicBezTo>
                      <a:pt x="7287" y="434"/>
                      <a:pt x="9030" y="-1"/>
                      <a:pt x="10800" y="0"/>
                    </a:cubicBezTo>
                    <a:cubicBezTo>
                      <a:pt x="14780" y="0"/>
                      <a:pt x="18439" y="2189"/>
                      <a:pt x="20319" y="5698"/>
                    </a:cubicBezTo>
                    <a:lnTo>
                      <a:pt x="10800" y="10800"/>
                    </a:lnTo>
                    <a:close/>
                  </a:path>
                  <a:path w="21600" h="21600" fill="none">
                    <a:moveTo>
                      <a:pt x="5725" y="1266"/>
                    </a:moveTo>
                    <a:cubicBezTo>
                      <a:pt x="7287" y="434"/>
                      <a:pt x="9030" y="-1"/>
                      <a:pt x="10800" y="0"/>
                    </a:cubicBezTo>
                    <a:cubicBezTo>
                      <a:pt x="14780" y="0"/>
                      <a:pt x="18439" y="2189"/>
                      <a:pt x="20319" y="5698"/>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65" name="Group 45"/>
            <p:cNvGrpSpPr>
              <a:grpSpLocks/>
            </p:cNvGrpSpPr>
            <p:nvPr/>
          </p:nvGrpSpPr>
          <p:grpSpPr bwMode="auto">
            <a:xfrm>
              <a:off x="2982" y="2011"/>
              <a:ext cx="985" cy="351"/>
              <a:chOff x="2982" y="2011"/>
              <a:chExt cx="985" cy="351"/>
            </a:xfrm>
            <a:grpFill/>
          </p:grpSpPr>
          <p:sp>
            <p:nvSpPr>
              <p:cNvPr id="5166" name="AutoShape 46"/>
              <p:cNvSpPr>
                <a:spLocks noChangeArrowheads="1"/>
              </p:cNvSpPr>
              <p:nvPr/>
            </p:nvSpPr>
            <p:spPr bwMode="auto">
              <a:xfrm>
                <a:off x="2982" y="2011"/>
                <a:ext cx="985" cy="351"/>
              </a:xfrm>
              <a:custGeom>
                <a:avLst/>
                <a:gdLst>
                  <a:gd name="G0" fmla="sin 10800 15733926"/>
                  <a:gd name="G1" fmla="+- G0 10800 0"/>
                  <a:gd name="G2" fmla="cos 10800 15733926"/>
                  <a:gd name="G3" fmla="+- G2 10800 0"/>
                  <a:gd name="G4" fmla="sin 10800 20109010"/>
                  <a:gd name="G5" fmla="+- G4 10800 0"/>
                  <a:gd name="G6" fmla="cos 10800 20109010"/>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5349 w 21600"/>
                  <a:gd name="T13" fmla="*/ 0 h 21600"/>
                  <a:gd name="T14" fmla="*/ 17177 w 21600"/>
                  <a:gd name="T15" fmla="*/ 107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5413" y="1439"/>
                    </a:moveTo>
                    <a:cubicBezTo>
                      <a:pt x="7051" y="496"/>
                      <a:pt x="8909" y="-1"/>
                      <a:pt x="10800" y="0"/>
                    </a:cubicBezTo>
                    <a:cubicBezTo>
                      <a:pt x="13134" y="0"/>
                      <a:pt x="15406" y="756"/>
                      <a:pt x="17274" y="2156"/>
                    </a:cubicBezTo>
                    <a:lnTo>
                      <a:pt x="10800" y="10800"/>
                    </a:lnTo>
                    <a:close/>
                  </a:path>
                  <a:path w="21600" h="21600" fill="none">
                    <a:moveTo>
                      <a:pt x="5413" y="1439"/>
                    </a:moveTo>
                    <a:cubicBezTo>
                      <a:pt x="7051" y="496"/>
                      <a:pt x="8909" y="-1"/>
                      <a:pt x="10800" y="0"/>
                    </a:cubicBezTo>
                    <a:cubicBezTo>
                      <a:pt x="13134" y="0"/>
                      <a:pt x="15406" y="756"/>
                      <a:pt x="17274" y="2156"/>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67" name="AutoShape 47"/>
              <p:cNvSpPr>
                <a:spLocks noChangeArrowheads="1"/>
              </p:cNvSpPr>
              <p:nvPr/>
            </p:nvSpPr>
            <p:spPr bwMode="auto">
              <a:xfrm>
                <a:off x="2992" y="2011"/>
                <a:ext cx="972" cy="349"/>
              </a:xfrm>
              <a:custGeom>
                <a:avLst/>
                <a:gdLst>
                  <a:gd name="G0" fmla="sin 10800 15724836"/>
                  <a:gd name="G1" fmla="+- G0 10800 0"/>
                  <a:gd name="G2" fmla="cos 10800 15724836"/>
                  <a:gd name="G3" fmla="+- G2 10800 0"/>
                  <a:gd name="G4" fmla="sin 10800 20111133"/>
                  <a:gd name="G5" fmla="+- G4 10800 0"/>
                  <a:gd name="G6" fmla="cos 10800 20111133"/>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5189 w 21600"/>
                  <a:gd name="T13" fmla="*/ 0 h 21600"/>
                  <a:gd name="T14" fmla="*/ 17177 w 21600"/>
                  <a:gd name="T15" fmla="*/ 107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5390" y="1452"/>
                    </a:moveTo>
                    <a:cubicBezTo>
                      <a:pt x="7034" y="501"/>
                      <a:pt x="8900" y="-1"/>
                      <a:pt x="10800" y="0"/>
                    </a:cubicBezTo>
                    <a:cubicBezTo>
                      <a:pt x="13136" y="0"/>
                      <a:pt x="15410" y="757"/>
                      <a:pt x="17279" y="2159"/>
                    </a:cubicBezTo>
                    <a:lnTo>
                      <a:pt x="10800" y="10800"/>
                    </a:lnTo>
                    <a:close/>
                  </a:path>
                  <a:path w="21600" h="21600" fill="none">
                    <a:moveTo>
                      <a:pt x="5390" y="1452"/>
                    </a:moveTo>
                    <a:cubicBezTo>
                      <a:pt x="7034" y="501"/>
                      <a:pt x="8900" y="-1"/>
                      <a:pt x="10800" y="0"/>
                    </a:cubicBezTo>
                    <a:cubicBezTo>
                      <a:pt x="13136" y="0"/>
                      <a:pt x="15410" y="757"/>
                      <a:pt x="17279" y="2159"/>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nvGrpSpPr>
            <p:cNvPr id="5168" name="Group 48"/>
            <p:cNvGrpSpPr>
              <a:grpSpLocks/>
            </p:cNvGrpSpPr>
            <p:nvPr/>
          </p:nvGrpSpPr>
          <p:grpSpPr bwMode="auto">
            <a:xfrm>
              <a:off x="2671" y="2029"/>
              <a:ext cx="984" cy="351"/>
              <a:chOff x="2671" y="2029"/>
              <a:chExt cx="984" cy="351"/>
            </a:xfrm>
            <a:grpFill/>
          </p:grpSpPr>
          <p:sp>
            <p:nvSpPr>
              <p:cNvPr id="5169" name="AutoShape 49"/>
              <p:cNvSpPr>
                <a:spLocks noChangeArrowheads="1"/>
              </p:cNvSpPr>
              <p:nvPr/>
            </p:nvSpPr>
            <p:spPr bwMode="auto">
              <a:xfrm>
                <a:off x="2671" y="2029"/>
                <a:ext cx="984" cy="351"/>
              </a:xfrm>
              <a:custGeom>
                <a:avLst/>
                <a:gdLst>
                  <a:gd name="G0" fmla="sin 10800 11890627"/>
                  <a:gd name="G1" fmla="+- G0 10800 0"/>
                  <a:gd name="G2" fmla="cos 10800 11890627"/>
                  <a:gd name="G3" fmla="+- G2 10800 0"/>
                  <a:gd name="G4" fmla="sin 10800 19116331"/>
                  <a:gd name="G5" fmla="+- G4 10800 0"/>
                  <a:gd name="G6" fmla="cos 10800 19116331"/>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 w 21600"/>
                  <a:gd name="T13" fmla="*/ 0 h 21600"/>
                  <a:gd name="T14" fmla="*/ 14743 w 21600"/>
                  <a:gd name="T15" fmla="*/ 107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3" y="10529"/>
                    </a:moveTo>
                    <a:cubicBezTo>
                      <a:pt x="150" y="4671"/>
                      <a:pt x="4940" y="-1"/>
                      <a:pt x="10800" y="0"/>
                    </a:cubicBezTo>
                    <a:cubicBezTo>
                      <a:pt x="12166" y="0"/>
                      <a:pt x="13520" y="259"/>
                      <a:pt x="14790" y="764"/>
                    </a:cubicBezTo>
                    <a:lnTo>
                      <a:pt x="10800" y="10800"/>
                    </a:lnTo>
                    <a:close/>
                  </a:path>
                  <a:path w="21600" h="21600" fill="none">
                    <a:moveTo>
                      <a:pt x="3" y="10529"/>
                    </a:moveTo>
                    <a:cubicBezTo>
                      <a:pt x="150" y="4671"/>
                      <a:pt x="4940" y="-1"/>
                      <a:pt x="10800" y="0"/>
                    </a:cubicBezTo>
                    <a:cubicBezTo>
                      <a:pt x="12166" y="0"/>
                      <a:pt x="13520" y="259"/>
                      <a:pt x="14790" y="764"/>
                    </a:cubicBezTo>
                  </a:path>
                </a:pathLst>
              </a:custGeom>
              <a:grpFill/>
              <a:ln w="93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70" name="AutoShape 50"/>
              <p:cNvSpPr>
                <a:spLocks noChangeArrowheads="1"/>
              </p:cNvSpPr>
              <p:nvPr/>
            </p:nvSpPr>
            <p:spPr bwMode="auto">
              <a:xfrm>
                <a:off x="2671" y="2029"/>
                <a:ext cx="984" cy="349"/>
              </a:xfrm>
              <a:custGeom>
                <a:avLst/>
                <a:gdLst>
                  <a:gd name="G0" fmla="sin 10800 11937894"/>
                  <a:gd name="G1" fmla="+- G0 10800 0"/>
                  <a:gd name="G2" fmla="cos 10800 11937894"/>
                  <a:gd name="G3" fmla="+- G2 10800 0"/>
                  <a:gd name="G4" fmla="sin 10800 19184300"/>
                  <a:gd name="G5" fmla="+- G4 10800 0"/>
                  <a:gd name="G6" fmla="cos 10800 19184300"/>
                  <a:gd name="G7" fmla="+- G6 1080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7 w 21600"/>
                  <a:gd name="T13" fmla="*/ 0 h 21600"/>
                  <a:gd name="T14" fmla="*/ 14916 w 21600"/>
                  <a:gd name="T15" fmla="*/ 10799 h 21600"/>
                </a:gdLst>
                <a:ahLst/>
                <a:cxnLst>
                  <a:cxn ang="0">
                    <a:pos x="T0" y="T1"/>
                  </a:cxn>
                  <a:cxn ang="0">
                    <a:pos x="T2" y="T3"/>
                  </a:cxn>
                  <a:cxn ang="0">
                    <a:pos x="T4" y="T5"/>
                  </a:cxn>
                  <a:cxn ang="0">
                    <a:pos x="T6" y="T7"/>
                  </a:cxn>
                  <a:cxn ang="0">
                    <a:pos x="T8" y="T9"/>
                  </a:cxn>
                  <a:cxn ang="0">
                    <a:pos x="T10" y="T11"/>
                  </a:cxn>
                </a:cxnLst>
                <a:rect l="T12" t="T13" r="T14" b="T15"/>
                <a:pathLst>
                  <a:path w="21600" h="21600" stroke="0">
                    <a:moveTo>
                      <a:pt x="7" y="10393"/>
                    </a:moveTo>
                    <a:cubicBezTo>
                      <a:pt x="226" y="4590"/>
                      <a:pt x="4993" y="-1"/>
                      <a:pt x="10800" y="0"/>
                    </a:cubicBezTo>
                    <a:cubicBezTo>
                      <a:pt x="12232" y="0"/>
                      <a:pt x="13650" y="284"/>
                      <a:pt x="14971" y="838"/>
                    </a:cubicBezTo>
                    <a:lnTo>
                      <a:pt x="10800" y="10800"/>
                    </a:lnTo>
                    <a:close/>
                  </a:path>
                  <a:path w="21600" h="21600" fill="none">
                    <a:moveTo>
                      <a:pt x="7" y="10393"/>
                    </a:moveTo>
                    <a:cubicBezTo>
                      <a:pt x="226" y="4590"/>
                      <a:pt x="4993" y="-1"/>
                      <a:pt x="10800" y="0"/>
                    </a:cubicBezTo>
                    <a:cubicBezTo>
                      <a:pt x="12232" y="0"/>
                      <a:pt x="13650" y="284"/>
                      <a:pt x="14971" y="838"/>
                    </a:cubicBezTo>
                  </a:path>
                </a:pathLst>
              </a:custGeom>
              <a:grpFill/>
              <a:ln w="25560">
                <a:solidFill>
                  <a:srgbClr val="8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grpSp>
      </p:grpSp>
      <p:sp>
        <p:nvSpPr>
          <p:cNvPr id="5171" name="Text Box 51"/>
          <p:cNvSpPr txBox="1">
            <a:spLocks noChangeArrowheads="1"/>
          </p:cNvSpPr>
          <p:nvPr/>
        </p:nvSpPr>
        <p:spPr bwMode="auto">
          <a:xfrm>
            <a:off x="5056925" y="3014237"/>
            <a:ext cx="674627" cy="4079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39" tIns="165890" rIns="81639" bIns="42452">
            <a:spAutoFit/>
          </a:bodyPr>
          <a:lstStyle>
            <a:lvl1pPr>
              <a:tabLst>
                <a:tab pos="723900" algn="l"/>
                <a:tab pos="1447800" algn="l"/>
                <a:tab pos="2171700" algn="l"/>
                <a:tab pos="28956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Lucida Sans Unicode" charset="0"/>
                <a:cs typeface="Lucida Sans Unicode" charset="0"/>
              </a:defRPr>
            </a:lvl9pPr>
          </a:lstStyle>
          <a:p>
            <a:pPr algn="ctr">
              <a:lnSpc>
                <a:spcPct val="55000"/>
              </a:lnSpc>
            </a:pPr>
            <a:r>
              <a:rPr lang="en-US" altLang="en-US" sz="2200" b="1" u="none" dirty="0" smtClean="0">
                <a:solidFill>
                  <a:srgbClr val="812525"/>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EFT</a:t>
            </a:r>
            <a:endParaRPr lang="en-US" altLang="en-US" sz="2200" b="1" u="none" dirty="0">
              <a:solidFill>
                <a:srgbClr val="812525"/>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172" name="Text Box 52"/>
          <p:cNvSpPr txBox="1">
            <a:spLocks noChangeArrowheads="1"/>
          </p:cNvSpPr>
          <p:nvPr/>
        </p:nvSpPr>
        <p:spPr bwMode="auto">
          <a:xfrm>
            <a:off x="3368160" y="1054068"/>
            <a:ext cx="1548265" cy="1630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39" tIns="42452" rIns="81639" bIns="42452">
            <a:spAutoFit/>
          </a:bodyPr>
          <a:lstStyle>
            <a:lvl1pPr>
              <a:tabLst>
                <a:tab pos="723900" algn="l"/>
                <a:tab pos="1447800" algn="l"/>
              </a:tabLst>
              <a:defRPr>
                <a:solidFill>
                  <a:srgbClr val="000000"/>
                </a:solidFill>
                <a:latin typeface="Arial" charset="0"/>
                <a:ea typeface="Lucida Sans Unicode" charset="0"/>
                <a:cs typeface="Lucida Sans Unicode" charset="0"/>
              </a:defRPr>
            </a:lvl1pPr>
            <a:lvl2pPr>
              <a:tabLst>
                <a:tab pos="723900" algn="l"/>
                <a:tab pos="1447800" algn="l"/>
              </a:tabLst>
              <a:defRPr>
                <a:solidFill>
                  <a:srgbClr val="000000"/>
                </a:solidFill>
                <a:latin typeface="Arial" charset="0"/>
                <a:ea typeface="Lucida Sans Unicode" charset="0"/>
                <a:cs typeface="Lucida Sans Unicode" charset="0"/>
              </a:defRPr>
            </a:lvl2pPr>
            <a:lvl3pPr>
              <a:tabLst>
                <a:tab pos="723900" algn="l"/>
                <a:tab pos="1447800" algn="l"/>
              </a:tabLst>
              <a:defRPr>
                <a:solidFill>
                  <a:srgbClr val="000000"/>
                </a:solidFill>
                <a:latin typeface="Arial" charset="0"/>
                <a:ea typeface="Lucida Sans Unicode" charset="0"/>
                <a:cs typeface="Lucida Sans Unicode" charset="0"/>
              </a:defRPr>
            </a:lvl3pPr>
            <a:lvl4pPr>
              <a:tabLst>
                <a:tab pos="723900" algn="l"/>
                <a:tab pos="1447800" algn="l"/>
              </a:tabLst>
              <a:defRPr>
                <a:solidFill>
                  <a:srgbClr val="000000"/>
                </a:solidFill>
                <a:latin typeface="Arial" charset="0"/>
                <a:ea typeface="Lucida Sans Unicode" charset="0"/>
                <a:cs typeface="Lucida Sans Unicode" charset="0"/>
              </a:defRPr>
            </a:lvl4pPr>
            <a:lvl5pPr>
              <a:tabLst>
                <a:tab pos="723900" algn="l"/>
                <a:tab pos="1447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smtClean="0">
                <a:solidFill>
                  <a:srgbClr val="C00000"/>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Public Payments</a:t>
            </a:r>
          </a:p>
          <a:p>
            <a:pPr>
              <a:lnSpc>
                <a:spcPct val="101000"/>
              </a:lnSpc>
            </a:pPr>
            <a:r>
              <a:rPr lang="en-US" altLang="en-US" sz="1100"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Salaries</a:t>
            </a:r>
          </a:p>
          <a:p>
            <a:pPr>
              <a:lnSpc>
                <a:spcPct val="101000"/>
              </a:lnSpc>
            </a:pPr>
            <a:r>
              <a:rPr lang="en-US" altLang="en-US" sz="1100"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Service payments</a:t>
            </a:r>
          </a:p>
          <a:p>
            <a:pPr>
              <a:lnSpc>
                <a:spcPct val="101000"/>
              </a:lnSpc>
            </a:pPr>
            <a:r>
              <a:rPr lang="en-US" altLang="en-US" sz="1100"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a:t>
            </a:r>
          </a:p>
          <a:p>
            <a:pPr>
              <a:lnSpc>
                <a:spcPct val="101000"/>
              </a:lnSpc>
            </a:pPr>
            <a:r>
              <a:rPr lang="en-US" altLang="en-US" sz="1100"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Treatment payments</a:t>
            </a:r>
            <a:endParaRPr lang="en-US" altLang="en-US" sz="1100"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5173" name="Line 53"/>
          <p:cNvSpPr>
            <a:spLocks noChangeShapeType="1"/>
          </p:cNvSpPr>
          <p:nvPr/>
        </p:nvSpPr>
        <p:spPr bwMode="auto">
          <a:xfrm flipH="1">
            <a:off x="6546240" y="2062296"/>
            <a:ext cx="486720" cy="1441"/>
          </a:xfrm>
          <a:prstGeom prst="line">
            <a:avLst/>
          </a:prstGeom>
          <a:noFill/>
          <a:ln w="39600">
            <a:solidFill>
              <a:srgbClr val="8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u="none" dirty="0">
              <a:latin typeface="Tahoma" panose="020B0604030504040204" pitchFamily="34" charset="0"/>
              <a:ea typeface="Tahoma" panose="020B0604030504040204" pitchFamily="34" charset="0"/>
              <a:cs typeface="Tahoma" panose="020B0604030504040204" pitchFamily="34" charset="0"/>
            </a:endParaRPr>
          </a:p>
        </p:txBody>
      </p:sp>
      <p:sp>
        <p:nvSpPr>
          <p:cNvPr id="5174" name="AutoShape 54"/>
          <p:cNvSpPr>
            <a:spLocks noChangeArrowheads="1"/>
          </p:cNvSpPr>
          <p:nvPr/>
        </p:nvSpPr>
        <p:spPr bwMode="auto">
          <a:xfrm>
            <a:off x="301860" y="1916960"/>
            <a:ext cx="1301401" cy="226516"/>
          </a:xfrm>
          <a:prstGeom prst="roundRect">
            <a:avLst>
              <a:gd name="adj" fmla="val 0"/>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Accounting Office</a:t>
            </a:r>
            <a:endPar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5175" name="AutoShape 55"/>
          <p:cNvSpPr>
            <a:spLocks noChangeArrowheads="1"/>
          </p:cNvSpPr>
          <p:nvPr/>
        </p:nvSpPr>
        <p:spPr bwMode="auto">
          <a:xfrm>
            <a:off x="301860" y="2765208"/>
            <a:ext cx="1301401" cy="226516"/>
          </a:xfrm>
          <a:prstGeom prst="roundRect">
            <a:avLst>
              <a:gd name="adj" fmla="val 0"/>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Accounting Office</a:t>
            </a:r>
            <a:endPar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57" name="AutoShape 7"/>
          <p:cNvSpPr>
            <a:spLocks noChangeArrowheads="1"/>
          </p:cNvSpPr>
          <p:nvPr/>
        </p:nvSpPr>
        <p:spPr bwMode="auto">
          <a:xfrm>
            <a:off x="5201476" y="1360667"/>
            <a:ext cx="1272960" cy="1276245"/>
          </a:xfrm>
          <a:prstGeom prst="roundRect">
            <a:avLst>
              <a:gd name="adj" fmla="val 139"/>
            </a:avLst>
          </a:prstGeom>
          <a:solidFill>
            <a:srgbClr val="800000"/>
          </a:solidFill>
          <a:ln w="9525">
            <a:solidFill>
              <a:srgbClr val="999999"/>
            </a:solidFill>
            <a:miter lim="800000"/>
            <a:headEnd/>
            <a:tailEnd/>
          </a:ln>
          <a:effectLst/>
          <a:extLst/>
        </p:spPr>
        <p:txBody>
          <a:bodyPr lIns="72495" tIns="35595" rIns="72495" bIns="35595" anchor="ctr" anchorCtr="1"/>
          <a:lstStyle/>
          <a:p>
            <a:pPr algn="ctr">
              <a:lnSpc>
                <a:spcPct val="102000"/>
              </a:lnSpc>
              <a:tabLst>
                <a:tab pos="723900" algn="l"/>
              </a:tabLst>
            </a:pPr>
            <a:endParaRPr lang="en-US" altLang="en-US" sz="14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102000"/>
              </a:lnSpc>
              <a:tabLst>
                <a:tab pos="723900" algn="l"/>
              </a:tabLst>
            </a:pPr>
            <a:r>
              <a:rPr lang="en-US" altLang="en-US" sz="14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Central Bank Of Turkey</a:t>
            </a:r>
            <a:endParaRPr lang="en-US" altLang="en-US" sz="14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8" name="Picture 7" descr="D:\Users\okmyape\AppData\Local\Microsoft\Windows\Temporary Internet Files\Content.Outlook\SR763Z7J\TCMB_logo_beyaz_32bit (2).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77" r="77489"/>
          <a:stretch/>
        </p:blipFill>
        <p:spPr bwMode="auto">
          <a:xfrm>
            <a:off x="5580112" y="1477817"/>
            <a:ext cx="428453" cy="367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4884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95727" y="1207972"/>
            <a:ext cx="8295322" cy="48993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defTabSz="449263" rtl="0" eaLnBrk="0" fontAlgn="base" hangingPunct="0">
              <a:lnSpc>
                <a:spcPct val="101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101000"/>
              </a:lnSpc>
              <a:spcBef>
                <a:spcPct val="0"/>
              </a:spcBef>
              <a:spcAft>
                <a:spcPts val="1138"/>
              </a:spcAft>
              <a:buClr>
                <a:srgbClr val="000000"/>
              </a:buClr>
              <a:buSzPct val="100000"/>
              <a:buFont typeface="Times New Roman" pitchFamily="18" charset="0"/>
              <a:defRPr sz="2800">
                <a:solidFill>
                  <a:srgbClr val="000000"/>
                </a:solidFill>
                <a:latin typeface="+mn-lt"/>
              </a:defRPr>
            </a:lvl2pPr>
            <a:lvl3pPr marL="1143000" indent="-228600" algn="l" defTabSz="449263" rtl="0" eaLnBrk="0" fontAlgn="base" hangingPunct="0">
              <a:lnSpc>
                <a:spcPct val="101000"/>
              </a:lnSpc>
              <a:spcBef>
                <a:spcPct val="0"/>
              </a:spcBef>
              <a:spcAft>
                <a:spcPts val="850"/>
              </a:spcAft>
              <a:buClr>
                <a:srgbClr val="000000"/>
              </a:buClr>
              <a:buSzPct val="100000"/>
              <a:buFont typeface="Times New Roman" pitchFamily="18" charset="0"/>
              <a:defRPr sz="2400">
                <a:solidFill>
                  <a:srgbClr val="000000"/>
                </a:solidFill>
                <a:latin typeface="+mn-lt"/>
              </a:defRPr>
            </a:lvl3pPr>
            <a:lvl4pPr marL="1600200" indent="-228600" algn="l" defTabSz="449263" rtl="0" eaLnBrk="0" fontAlgn="base" hangingPunct="0">
              <a:lnSpc>
                <a:spcPct val="101000"/>
              </a:lnSpc>
              <a:spcBef>
                <a:spcPct val="0"/>
              </a:spcBef>
              <a:spcAft>
                <a:spcPts val="575"/>
              </a:spcAft>
              <a:buClr>
                <a:srgbClr val="000000"/>
              </a:buClr>
              <a:buSzPct val="100000"/>
              <a:buFont typeface="Times New Roman" pitchFamily="18" charset="0"/>
              <a:defRPr sz="2000">
                <a:solidFill>
                  <a:srgbClr val="000000"/>
                </a:solidFill>
                <a:latin typeface="+mn-lt"/>
              </a:defRPr>
            </a:lvl4pPr>
            <a:lvl5pPr marL="2057400" indent="-228600" algn="l" defTabSz="449263" rtl="0" eaLnBrk="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5pPr>
            <a:lvl6pPr marL="25146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hangingPunct="0">
              <a:lnSpc>
                <a:spcPct val="101000"/>
              </a:lnSpc>
              <a:spcBef>
                <a:spcPct val="0"/>
              </a:spcBef>
              <a:spcAft>
                <a:spcPts val="288"/>
              </a:spcAft>
              <a:buClr>
                <a:srgbClr val="000000"/>
              </a:buClr>
              <a:buSzPct val="100000"/>
              <a:buFont typeface="Times New Roman" pitchFamily="18" charset="0"/>
              <a:defRPr sz="2000">
                <a:solidFill>
                  <a:srgbClr val="000000"/>
                </a:solidFill>
                <a:latin typeface="+mn-lt"/>
              </a:defRPr>
            </a:lvl9pPr>
          </a:lstStyle>
          <a:p>
            <a:pPr marL="1503382" lvl="2" indent="-673930" eaLnBrk="1">
              <a:buClrTx/>
              <a:buFont typeface="Wingdings" pitchFamily="2" charset="2"/>
              <a:buChar char="q"/>
            </a:pPr>
            <a:r>
              <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Introduction</a:t>
            </a:r>
          </a:p>
          <a:p>
            <a:pPr marL="1503382" lvl="2" indent="-673930" eaLnBrk="1">
              <a:buClrTx/>
              <a:buFont typeface="Wingdings" pitchFamily="2" charset="2"/>
              <a:buChar char="q"/>
            </a:pPr>
            <a:r>
              <a:rPr lang="en-US" sz="3200" b="1" i="0" u="none" dirty="0" smtClean="0">
                <a:solidFill>
                  <a:srgbClr val="C00000"/>
                </a:solidFill>
                <a:latin typeface="Tahoma" panose="020B0604030504040204" pitchFamily="34" charset="0"/>
                <a:ea typeface="Tahoma" panose="020B0604030504040204" pitchFamily="34" charset="0"/>
                <a:cs typeface="Tahoma" panose="020B0604030504040204" pitchFamily="34" charset="0"/>
              </a:rPr>
              <a:t>Workflow</a:t>
            </a:r>
          </a:p>
          <a:p>
            <a:pPr marL="1503382" lvl="2" indent="-673930" eaLnBrk="1">
              <a:buClrTx/>
              <a:buFont typeface="Wingdings" pitchFamily="2" charset="2"/>
              <a:buChar char="q"/>
            </a:pPr>
            <a:r>
              <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Results and Conclusion</a:t>
            </a:r>
          </a:p>
          <a:p>
            <a:pPr marL="1286652" lvl="3" indent="0" eaLnBrk="1">
              <a:buClrTx/>
            </a:pPr>
            <a:endParaRPr lang="en-US" sz="28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503382" lvl="2" indent="-673930" eaLnBrk="1">
              <a:buClrTx/>
              <a:buFont typeface="Wingdings" pitchFamily="2" charset="2"/>
              <a:buChar char="q"/>
            </a:pPr>
            <a:endParaRPr lang="en-US" sz="32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960582" lvl="3" indent="-673930" eaLnBrk="1">
              <a:buClrTx/>
              <a:buFont typeface="Wingdings" pitchFamily="2" charset="2"/>
              <a:buChar char="q"/>
            </a:pPr>
            <a:endParaRPr lang="en-US" sz="28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 name="4 Başlık"/>
          <p:cNvSpPr>
            <a:spLocks/>
          </p:cNvSpPr>
          <p:nvPr/>
        </p:nvSpPr>
        <p:spPr bwMode="auto">
          <a:xfrm>
            <a:off x="395536" y="188640"/>
            <a:ext cx="828092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lnSpc>
                <a:spcPct val="100000"/>
              </a:lnSpc>
              <a:spcBef>
                <a:spcPct val="0"/>
              </a:spcBef>
              <a:spcAft>
                <a:spcPct val="0"/>
              </a:spcAft>
              <a:buClrTx/>
              <a:buFontTx/>
              <a:buNone/>
            </a:pPr>
            <a:r>
              <a:rPr 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Presentation Plan</a:t>
            </a:r>
            <a:endParaRPr lang="en-US" sz="2800" b="1"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870897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3338" y="2641104"/>
            <a:ext cx="9036050" cy="3744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11" name="Rectangle 10"/>
          <p:cNvSpPr/>
          <p:nvPr/>
        </p:nvSpPr>
        <p:spPr>
          <a:xfrm>
            <a:off x="33338" y="1056779"/>
            <a:ext cx="9036050" cy="144145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12" name="Round Same Side Corner Rectangle 11"/>
          <p:cNvSpPr/>
          <p:nvPr/>
        </p:nvSpPr>
        <p:spPr>
          <a:xfrm>
            <a:off x="1879573" y="3793629"/>
            <a:ext cx="3628531" cy="2520950"/>
          </a:xfrm>
          <a:prstGeom prst="round2Same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5" name="Rounded Rectangle 14"/>
          <p:cNvSpPr/>
          <p:nvPr/>
        </p:nvSpPr>
        <p:spPr>
          <a:xfrm>
            <a:off x="68263" y="1633041"/>
            <a:ext cx="1081087" cy="504825"/>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Tax Office</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16" name="Elbow Connector 15"/>
          <p:cNvCxnSpPr>
            <a:stCxn id="28" idx="2"/>
            <a:endCxn id="12" idx="3"/>
          </p:cNvCxnSpPr>
          <p:nvPr/>
        </p:nvCxnSpPr>
        <p:spPr>
          <a:xfrm rot="5400000">
            <a:off x="4815546" y="1303498"/>
            <a:ext cx="1368425" cy="3611837"/>
          </a:xfrm>
          <a:prstGeom prst="bentConnector3">
            <a:avLst>
              <a:gd name="adj1" fmla="val 87055"/>
            </a:avLst>
          </a:prstGeom>
          <a:ln w="28575">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17" name="TextBox 27"/>
          <p:cNvSpPr txBox="1">
            <a:spLocks noChangeArrowheads="1"/>
          </p:cNvSpPr>
          <p:nvPr/>
        </p:nvSpPr>
        <p:spPr bwMode="auto">
          <a:xfrm>
            <a:off x="4284663" y="3268166"/>
            <a:ext cx="122501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1000" i="0" u="none" dirty="0" smtClean="0">
                <a:solidFill>
                  <a:srgbClr val="87212E"/>
                </a:solidFill>
                <a:ea typeface="Tahoma" panose="020B0604030504040204" pitchFamily="34" charset="0"/>
                <a:cs typeface="Tahoma" panose="020B0604030504040204" pitchFamily="34" charset="0"/>
              </a:rPr>
              <a:t>Payment Orders</a:t>
            </a:r>
            <a:endParaRPr lang="en-US" altLang="en-US" sz="1000" i="0" u="none" dirty="0">
              <a:solidFill>
                <a:srgbClr val="87212E"/>
              </a:solidFill>
              <a:ea typeface="Tahoma" panose="020B0604030504040204" pitchFamily="34" charset="0"/>
              <a:cs typeface="Tahoma" panose="020B0604030504040204" pitchFamily="34" charset="0"/>
            </a:endParaRPr>
          </a:p>
        </p:txBody>
      </p:sp>
      <p:sp>
        <p:nvSpPr>
          <p:cNvPr id="18" name="Rectangle 17"/>
          <p:cNvSpPr/>
          <p:nvPr/>
        </p:nvSpPr>
        <p:spPr>
          <a:xfrm>
            <a:off x="2085975" y="4728666"/>
            <a:ext cx="779463" cy="36036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Treasury’s Account</a:t>
            </a:r>
            <a:endParaRPr lang="en-US" sz="6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9" name="Rectangle 18"/>
          <p:cNvSpPr/>
          <p:nvPr/>
        </p:nvSpPr>
        <p:spPr>
          <a:xfrm>
            <a:off x="3668713" y="4441329"/>
            <a:ext cx="660400" cy="28733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Accounting Office’s account</a:t>
            </a:r>
            <a:endParaRPr lang="en-US" sz="7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0" name="Rectangle 19"/>
          <p:cNvSpPr/>
          <p:nvPr/>
        </p:nvSpPr>
        <p:spPr>
          <a:xfrm>
            <a:off x="3668713" y="4873129"/>
            <a:ext cx="660400" cy="28733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Accounting Office’s account</a:t>
            </a:r>
            <a:endParaRPr lang="en-US" sz="7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1" name="Rectangle 20"/>
          <p:cNvSpPr/>
          <p:nvPr/>
        </p:nvSpPr>
        <p:spPr>
          <a:xfrm>
            <a:off x="3668713" y="5449391"/>
            <a:ext cx="660400" cy="28733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Accounting Office’s account</a:t>
            </a:r>
            <a:endParaRPr lang="en-US" sz="7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2" name="TextBox 21"/>
          <p:cNvSpPr txBox="1"/>
          <p:nvPr/>
        </p:nvSpPr>
        <p:spPr>
          <a:xfrm>
            <a:off x="3836313" y="5160466"/>
            <a:ext cx="430887" cy="369888"/>
          </a:xfrm>
          <a:prstGeom prst="rect">
            <a:avLst/>
          </a:prstGeom>
          <a:noFill/>
        </p:spPr>
        <p:txBody>
          <a:bodyPr vert="vert">
            <a:spAutoFit/>
          </a:bodyPr>
          <a:lstStyle/>
          <a:p>
            <a:pPr>
              <a:defRPr/>
            </a:pPr>
            <a:r>
              <a:rPr lang="en-US" sz="2000" i="0" u="none" dirty="0" smtClean="0">
                <a:latin typeface="Tahoma" panose="020B0604030504040204" pitchFamily="34" charset="0"/>
                <a:ea typeface="Tahoma" panose="020B0604030504040204" pitchFamily="34" charset="0"/>
                <a:cs typeface="Tahoma" panose="020B0604030504040204" pitchFamily="34" charset="0"/>
              </a:rPr>
              <a:t>...</a:t>
            </a:r>
            <a:endParaRPr lang="en-US" sz="2000" i="0" u="none" dirty="0">
              <a:latin typeface="Tahoma" panose="020B0604030504040204" pitchFamily="34" charset="0"/>
              <a:ea typeface="Tahoma" panose="020B0604030504040204" pitchFamily="34" charset="0"/>
              <a:cs typeface="Tahoma" panose="020B0604030504040204" pitchFamily="34" charset="0"/>
            </a:endParaRPr>
          </a:p>
        </p:txBody>
      </p:sp>
      <p:cxnSp>
        <p:nvCxnSpPr>
          <p:cNvPr id="23" name="Elbow Connector 22"/>
          <p:cNvCxnSpPr>
            <a:stCxn id="18" idx="3"/>
            <a:endCxn id="21" idx="1"/>
          </p:cNvCxnSpPr>
          <p:nvPr/>
        </p:nvCxnSpPr>
        <p:spPr>
          <a:xfrm>
            <a:off x="2865438" y="4909641"/>
            <a:ext cx="803275" cy="684213"/>
          </a:xfrm>
          <a:prstGeom prst="bentConnector3">
            <a:avLst>
              <a:gd name="adj1" fmla="val 5000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cxnSp>
        <p:nvCxnSpPr>
          <p:cNvPr id="24" name="Elbow Connector 23"/>
          <p:cNvCxnSpPr>
            <a:stCxn id="18" idx="3"/>
            <a:endCxn id="19" idx="1"/>
          </p:cNvCxnSpPr>
          <p:nvPr/>
        </p:nvCxnSpPr>
        <p:spPr>
          <a:xfrm flipV="1">
            <a:off x="2865438" y="4585791"/>
            <a:ext cx="803275" cy="323850"/>
          </a:xfrm>
          <a:prstGeom prst="bentConnector3">
            <a:avLst>
              <a:gd name="adj1" fmla="val 5000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cxnSp>
        <p:nvCxnSpPr>
          <p:cNvPr id="25" name="Elbow Connector 24"/>
          <p:cNvCxnSpPr>
            <a:stCxn id="18" idx="3"/>
            <a:endCxn id="20" idx="1"/>
          </p:cNvCxnSpPr>
          <p:nvPr/>
        </p:nvCxnSpPr>
        <p:spPr>
          <a:xfrm>
            <a:off x="2865438" y="4909641"/>
            <a:ext cx="803275" cy="107950"/>
          </a:xfrm>
          <a:prstGeom prst="bentConnector3">
            <a:avLst>
              <a:gd name="adj1" fmla="val 5000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26" name="Rounded Rectangle 25"/>
          <p:cNvSpPr/>
          <p:nvPr/>
        </p:nvSpPr>
        <p:spPr>
          <a:xfrm>
            <a:off x="1868488" y="1633041"/>
            <a:ext cx="1081087" cy="504825"/>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Accounting Office</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7" name="Oval 26"/>
          <p:cNvSpPr/>
          <p:nvPr/>
        </p:nvSpPr>
        <p:spPr>
          <a:xfrm>
            <a:off x="4029075" y="1417141"/>
            <a:ext cx="1296988" cy="936625"/>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Ministry of Finance</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8" name="Rounded Rectangle 27"/>
          <p:cNvSpPr/>
          <p:nvPr/>
        </p:nvSpPr>
        <p:spPr>
          <a:xfrm>
            <a:off x="6621463" y="1345704"/>
            <a:ext cx="1368425" cy="1079500"/>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Treasury</a:t>
            </a:r>
          </a:p>
        </p:txBody>
      </p:sp>
      <p:cxnSp>
        <p:nvCxnSpPr>
          <p:cNvPr id="29" name="Elbow Connector 28"/>
          <p:cNvCxnSpPr>
            <a:stCxn id="26" idx="3"/>
            <a:endCxn id="27" idx="2"/>
          </p:cNvCxnSpPr>
          <p:nvPr/>
        </p:nvCxnSpPr>
        <p:spPr>
          <a:xfrm>
            <a:off x="2949575" y="1885454"/>
            <a:ext cx="1079500" cy="1587"/>
          </a:xfrm>
          <a:prstGeom prst="bentConnector3">
            <a:avLst>
              <a:gd name="adj1" fmla="val 50000"/>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sp>
        <p:nvSpPr>
          <p:cNvPr id="30" name="TextBox 13"/>
          <p:cNvSpPr txBox="1">
            <a:spLocks noChangeArrowheads="1"/>
          </p:cNvSpPr>
          <p:nvPr/>
        </p:nvSpPr>
        <p:spPr bwMode="auto">
          <a:xfrm>
            <a:off x="2860434" y="1900786"/>
            <a:ext cx="11144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1000" i="0" u="none" dirty="0" smtClean="0">
                <a:ea typeface="Tahoma" panose="020B0604030504040204" pitchFamily="34" charset="0"/>
                <a:cs typeface="Tahoma" panose="020B0604030504040204" pitchFamily="34" charset="0"/>
              </a:rPr>
              <a:t>Cash demands</a:t>
            </a:r>
            <a:endParaRPr lang="en-US" altLang="en-US" sz="1000" i="0" u="none" dirty="0">
              <a:ea typeface="Tahoma" panose="020B0604030504040204" pitchFamily="34" charset="0"/>
              <a:cs typeface="Tahoma" panose="020B0604030504040204" pitchFamily="34" charset="0"/>
            </a:endParaRPr>
          </a:p>
        </p:txBody>
      </p:sp>
      <p:cxnSp>
        <p:nvCxnSpPr>
          <p:cNvPr id="31" name="Elbow Connector 30"/>
          <p:cNvCxnSpPr>
            <a:stCxn id="27" idx="6"/>
            <a:endCxn id="28" idx="1"/>
          </p:cNvCxnSpPr>
          <p:nvPr/>
        </p:nvCxnSpPr>
        <p:spPr>
          <a:xfrm>
            <a:off x="5326063" y="1885454"/>
            <a:ext cx="1295400" cy="1587"/>
          </a:xfrm>
          <a:prstGeom prst="bentConnector3">
            <a:avLst>
              <a:gd name="adj1" fmla="val 50000"/>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sp>
        <p:nvSpPr>
          <p:cNvPr id="32" name="TextBox 16"/>
          <p:cNvSpPr txBox="1">
            <a:spLocks noChangeArrowheads="1"/>
          </p:cNvSpPr>
          <p:nvPr/>
        </p:nvSpPr>
        <p:spPr bwMode="auto">
          <a:xfrm>
            <a:off x="5380714" y="1861450"/>
            <a:ext cx="111440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1000" i="0" u="none" dirty="0" smtClean="0">
                <a:ea typeface="Tahoma" panose="020B0604030504040204" pitchFamily="34" charset="0"/>
                <a:cs typeface="Tahoma" panose="020B0604030504040204" pitchFamily="34" charset="0"/>
              </a:rPr>
              <a:t>Cash demands</a:t>
            </a:r>
            <a:endParaRPr lang="en-US" altLang="en-US" sz="1000" i="0" u="none" dirty="0">
              <a:ea typeface="Tahoma" panose="020B0604030504040204" pitchFamily="34" charset="0"/>
              <a:cs typeface="Tahoma" panose="020B0604030504040204" pitchFamily="34" charset="0"/>
            </a:endParaRPr>
          </a:p>
        </p:txBody>
      </p:sp>
      <p:cxnSp>
        <p:nvCxnSpPr>
          <p:cNvPr id="33" name="Shape 20"/>
          <p:cNvCxnSpPr>
            <a:stCxn id="28" idx="0"/>
            <a:endCxn id="27" idx="0"/>
          </p:cNvCxnSpPr>
          <p:nvPr/>
        </p:nvCxnSpPr>
        <p:spPr>
          <a:xfrm rot="16200000" flipH="1" flipV="1">
            <a:off x="5955506" y="66973"/>
            <a:ext cx="71437" cy="2628900"/>
          </a:xfrm>
          <a:prstGeom prst="bentConnector3">
            <a:avLst>
              <a:gd name="adj1" fmla="val -331230"/>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sp>
        <p:nvSpPr>
          <p:cNvPr id="34" name="TextBox 23"/>
          <p:cNvSpPr txBox="1">
            <a:spLocks noChangeArrowheads="1"/>
          </p:cNvSpPr>
          <p:nvPr/>
        </p:nvSpPr>
        <p:spPr bwMode="auto">
          <a:xfrm>
            <a:off x="5033963" y="1096466"/>
            <a:ext cx="212109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1000" i="0" u="none" dirty="0" smtClean="0">
                <a:ea typeface="Tahoma" panose="020B0604030504040204" pitchFamily="34" charset="0"/>
                <a:cs typeface="Tahoma" panose="020B0604030504040204" pitchFamily="34" charset="0"/>
              </a:rPr>
              <a:t>Cash demand approval results</a:t>
            </a:r>
            <a:endParaRPr lang="en-US" altLang="en-US" sz="1000" i="0" u="none" dirty="0">
              <a:ea typeface="Tahoma" panose="020B0604030504040204" pitchFamily="34" charset="0"/>
              <a:cs typeface="Tahoma" panose="020B0604030504040204" pitchFamily="34" charset="0"/>
            </a:endParaRPr>
          </a:p>
        </p:txBody>
      </p:sp>
      <p:cxnSp>
        <p:nvCxnSpPr>
          <p:cNvPr id="35" name="Elbow Connector 34"/>
          <p:cNvCxnSpPr>
            <a:stCxn id="27" idx="0"/>
            <a:endCxn id="26" idx="0"/>
          </p:cNvCxnSpPr>
          <p:nvPr/>
        </p:nvCxnSpPr>
        <p:spPr>
          <a:xfrm rot="16200000" flipH="1" flipV="1">
            <a:off x="3436144" y="390822"/>
            <a:ext cx="215900" cy="2268538"/>
          </a:xfrm>
          <a:prstGeom prst="bentConnector3">
            <a:avLst>
              <a:gd name="adj1" fmla="val -141548"/>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sp>
        <p:nvSpPr>
          <p:cNvPr id="36" name="TextBox 53"/>
          <p:cNvSpPr txBox="1">
            <a:spLocks noChangeArrowheads="1"/>
          </p:cNvSpPr>
          <p:nvPr/>
        </p:nvSpPr>
        <p:spPr bwMode="auto">
          <a:xfrm>
            <a:off x="2373313" y="1099641"/>
            <a:ext cx="212109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1000" i="0" u="none" dirty="0" smtClean="0">
                <a:ea typeface="Tahoma" panose="020B0604030504040204" pitchFamily="34" charset="0"/>
                <a:cs typeface="Tahoma" panose="020B0604030504040204" pitchFamily="34" charset="0"/>
              </a:rPr>
              <a:t>Cash demand approval results</a:t>
            </a:r>
            <a:endParaRPr lang="en-US" altLang="en-US" sz="1000" i="0" u="none" dirty="0">
              <a:ea typeface="Tahoma" panose="020B0604030504040204" pitchFamily="34" charset="0"/>
              <a:cs typeface="Tahoma" panose="020B0604030504040204" pitchFamily="34" charset="0"/>
            </a:endParaRPr>
          </a:p>
        </p:txBody>
      </p:sp>
      <p:cxnSp>
        <p:nvCxnSpPr>
          <p:cNvPr id="37" name="Elbow Connector 36"/>
          <p:cNvCxnSpPr>
            <a:stCxn id="15" idx="3"/>
            <a:endCxn id="26" idx="1"/>
          </p:cNvCxnSpPr>
          <p:nvPr/>
        </p:nvCxnSpPr>
        <p:spPr>
          <a:xfrm>
            <a:off x="1149350" y="1885454"/>
            <a:ext cx="719138" cy="1587"/>
          </a:xfrm>
          <a:prstGeom prst="bentConnector3">
            <a:avLst>
              <a:gd name="adj1" fmla="val 50000"/>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sp>
        <p:nvSpPr>
          <p:cNvPr id="38" name="TextBox 56"/>
          <p:cNvSpPr txBox="1">
            <a:spLocks noChangeArrowheads="1"/>
          </p:cNvSpPr>
          <p:nvPr/>
        </p:nvSpPr>
        <p:spPr bwMode="auto">
          <a:xfrm>
            <a:off x="1000207" y="1945403"/>
            <a:ext cx="1149674"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algn="ctr" eaLnBrk="1" hangingPunct="1"/>
            <a:r>
              <a:rPr lang="en-US" altLang="en-US" sz="900" i="0" u="none" dirty="0" smtClean="0">
                <a:ea typeface="Tahoma" panose="020B0604030504040204" pitchFamily="34" charset="0"/>
                <a:cs typeface="Tahoma" panose="020B0604030504040204" pitchFamily="34" charset="0"/>
              </a:rPr>
              <a:t>Rejection </a:t>
            </a:r>
            <a:br>
              <a:rPr lang="en-US" altLang="en-US" sz="900" i="0" u="none" dirty="0" smtClean="0">
                <a:ea typeface="Tahoma" panose="020B0604030504040204" pitchFamily="34" charset="0"/>
                <a:cs typeface="Tahoma" panose="020B0604030504040204" pitchFamily="34" charset="0"/>
              </a:rPr>
            </a:br>
            <a:r>
              <a:rPr lang="en-US" altLang="en-US" sz="900" i="0" u="none" dirty="0" smtClean="0">
                <a:ea typeface="Tahoma" panose="020B0604030504040204" pitchFamily="34" charset="0"/>
                <a:cs typeface="Tahoma" panose="020B0604030504040204" pitchFamily="34" charset="0"/>
              </a:rPr>
              <a:t>&amp; </a:t>
            </a:r>
            <a:br>
              <a:rPr lang="en-US" altLang="en-US" sz="900" i="0" u="none" dirty="0" smtClean="0">
                <a:ea typeface="Tahoma" panose="020B0604030504040204" pitchFamily="34" charset="0"/>
                <a:cs typeface="Tahoma" panose="020B0604030504040204" pitchFamily="34" charset="0"/>
              </a:rPr>
            </a:br>
            <a:r>
              <a:rPr lang="en-US" altLang="en-US" sz="900" i="0" u="none" dirty="0" smtClean="0">
                <a:ea typeface="Tahoma" panose="020B0604030504040204" pitchFamily="34" charset="0"/>
                <a:cs typeface="Tahoma" panose="020B0604030504040204" pitchFamily="34" charset="0"/>
              </a:rPr>
              <a:t>return payments</a:t>
            </a:r>
            <a:endParaRPr lang="en-US" altLang="en-US" sz="900" i="0" u="none" dirty="0">
              <a:ea typeface="Tahoma" panose="020B0604030504040204" pitchFamily="34" charset="0"/>
              <a:cs typeface="Tahoma" panose="020B0604030504040204" pitchFamily="34" charset="0"/>
            </a:endParaRPr>
          </a:p>
        </p:txBody>
      </p:sp>
      <p:cxnSp>
        <p:nvCxnSpPr>
          <p:cNvPr id="39" name="Shape 61"/>
          <p:cNvCxnSpPr/>
          <p:nvPr/>
        </p:nvCxnSpPr>
        <p:spPr>
          <a:xfrm rot="5400000">
            <a:off x="1832769" y="2965747"/>
            <a:ext cx="1657350" cy="1588"/>
          </a:xfrm>
          <a:prstGeom prst="bentConnector3">
            <a:avLst>
              <a:gd name="adj1" fmla="val 50000"/>
            </a:avLst>
          </a:prstGeom>
          <a:ln w="28575">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40" name="TextBox 69"/>
          <p:cNvSpPr txBox="1">
            <a:spLocks noChangeArrowheads="1"/>
          </p:cNvSpPr>
          <p:nvPr/>
        </p:nvSpPr>
        <p:spPr bwMode="auto">
          <a:xfrm>
            <a:off x="2627784" y="2615453"/>
            <a:ext cx="1529586" cy="120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1100" i="0" u="none" dirty="0" smtClean="0">
                <a:solidFill>
                  <a:srgbClr val="87212E"/>
                </a:solidFill>
                <a:ea typeface="Tahoma" panose="020B0604030504040204" pitchFamily="34" charset="0"/>
                <a:cs typeface="Tahoma" panose="020B0604030504040204" pitchFamily="34" charset="0"/>
              </a:rPr>
              <a:t>Payment Orders</a:t>
            </a:r>
          </a:p>
          <a:p>
            <a:pPr eaLnBrk="1" hangingPunct="1"/>
            <a:r>
              <a:rPr lang="en-US" altLang="en-US" sz="700" i="0" u="none" dirty="0" smtClean="0">
                <a:solidFill>
                  <a:srgbClr val="87212E"/>
                </a:solidFill>
                <a:ea typeface="Tahoma" panose="020B0604030504040204" pitchFamily="34" charset="0"/>
                <a:cs typeface="Tahoma" panose="020B0604030504040204" pitchFamily="34" charset="0"/>
              </a:rPr>
              <a:t>Social Security Payments</a:t>
            </a:r>
          </a:p>
          <a:p>
            <a:pPr eaLnBrk="1" hangingPunct="1"/>
            <a:r>
              <a:rPr lang="en-US" altLang="en-US" sz="700" i="0" u="none" dirty="0" smtClean="0">
                <a:solidFill>
                  <a:srgbClr val="87212E"/>
                </a:solidFill>
                <a:ea typeface="Tahoma" panose="020B0604030504040204" pitchFamily="34" charset="0"/>
                <a:cs typeface="Tahoma" panose="020B0604030504040204" pitchFamily="34" charset="0"/>
              </a:rPr>
              <a:t>Salary Payments</a:t>
            </a:r>
          </a:p>
          <a:p>
            <a:pPr eaLnBrk="1" hangingPunct="1"/>
            <a:r>
              <a:rPr lang="en-US" altLang="en-US" sz="700" i="0" u="none" dirty="0" smtClean="0">
                <a:solidFill>
                  <a:srgbClr val="87212E"/>
                </a:solidFill>
                <a:ea typeface="Tahoma" panose="020B0604030504040204" pitchFamily="34" charset="0"/>
                <a:cs typeface="Tahoma" panose="020B0604030504040204" pitchFamily="34" charset="0"/>
              </a:rPr>
              <a:t>Rejection and Return of taxes</a:t>
            </a:r>
          </a:p>
          <a:p>
            <a:pPr eaLnBrk="1" hangingPunct="1"/>
            <a:r>
              <a:rPr lang="en-US" altLang="en-US" sz="700" i="0" u="none" dirty="0" smtClean="0">
                <a:solidFill>
                  <a:srgbClr val="87212E"/>
                </a:solidFill>
                <a:ea typeface="Tahoma" panose="020B0604030504040204" pitchFamily="34" charset="0"/>
                <a:cs typeface="Tahoma" panose="020B0604030504040204" pitchFamily="34" charset="0"/>
              </a:rPr>
              <a:t>Medication &amp; Treatment Fees</a:t>
            </a:r>
          </a:p>
          <a:p>
            <a:pPr eaLnBrk="1" hangingPunct="1"/>
            <a:r>
              <a:rPr lang="en-US" altLang="en-US" sz="700" i="0" u="none" dirty="0" smtClean="0">
                <a:solidFill>
                  <a:srgbClr val="87212E"/>
                </a:solidFill>
                <a:ea typeface="Tahoma" panose="020B0604030504040204" pitchFamily="34" charset="0"/>
                <a:cs typeface="Tahoma" panose="020B0604030504040204" pitchFamily="34" charset="0"/>
              </a:rPr>
              <a:t>Service Payments</a:t>
            </a:r>
            <a:endParaRPr lang="en-US" altLang="en-US" sz="700" i="0" u="none" dirty="0">
              <a:solidFill>
                <a:srgbClr val="87212E"/>
              </a:solidFill>
              <a:ea typeface="Tahoma" panose="020B0604030504040204" pitchFamily="34" charset="0"/>
              <a:cs typeface="Tahoma" panose="020B0604030504040204" pitchFamily="34" charset="0"/>
            </a:endParaRPr>
          </a:p>
        </p:txBody>
      </p:sp>
      <p:sp>
        <p:nvSpPr>
          <p:cNvPr id="41" name="TextBox 76"/>
          <p:cNvSpPr txBox="1">
            <a:spLocks noChangeArrowheads="1"/>
          </p:cNvSpPr>
          <p:nvPr/>
        </p:nvSpPr>
        <p:spPr bwMode="auto">
          <a:xfrm>
            <a:off x="2805113" y="3774579"/>
            <a:ext cx="1222375" cy="43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i="0" u="none" dirty="0" smtClean="0">
                <a:solidFill>
                  <a:srgbClr val="87212E"/>
                </a:solidFill>
                <a:ea typeface="Tahoma" panose="020B0604030504040204" pitchFamily="34" charset="0"/>
                <a:cs typeface="Tahoma" panose="020B0604030504040204" pitchFamily="34" charset="0"/>
              </a:rPr>
              <a:t>PEPS</a:t>
            </a:r>
            <a:endParaRPr lang="en-US" altLang="en-US" i="0" u="none" dirty="0">
              <a:solidFill>
                <a:srgbClr val="87212E"/>
              </a:solidFill>
              <a:ea typeface="Tahoma" panose="020B0604030504040204" pitchFamily="34" charset="0"/>
              <a:cs typeface="Tahoma" panose="020B0604030504040204" pitchFamily="34" charset="0"/>
            </a:endParaRPr>
          </a:p>
        </p:txBody>
      </p:sp>
      <p:sp>
        <p:nvSpPr>
          <p:cNvPr id="42" name="Rounded Rectangle 41"/>
          <p:cNvSpPr/>
          <p:nvPr/>
        </p:nvSpPr>
        <p:spPr>
          <a:xfrm>
            <a:off x="6483350" y="3826966"/>
            <a:ext cx="1008063" cy="576263"/>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Receiving Participant (Bank)</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3" name="Oval 42"/>
          <p:cNvSpPr/>
          <p:nvPr/>
        </p:nvSpPr>
        <p:spPr>
          <a:xfrm>
            <a:off x="5473700" y="4330204"/>
            <a:ext cx="1008063" cy="790575"/>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EFT</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4" name="Rounded Rectangle 43"/>
          <p:cNvSpPr/>
          <p:nvPr/>
        </p:nvSpPr>
        <p:spPr>
          <a:xfrm>
            <a:off x="6483350" y="4979491"/>
            <a:ext cx="1008063" cy="576263"/>
          </a:xfrm>
          <a:prstGeom prst="round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Receiving Participant (Bank)</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5" name="Flowchart: Punched Tape 44"/>
          <p:cNvSpPr/>
          <p:nvPr/>
        </p:nvSpPr>
        <p:spPr>
          <a:xfrm>
            <a:off x="7815263" y="3649166"/>
            <a:ext cx="1116012" cy="723900"/>
          </a:xfrm>
          <a:prstGeom prst="flowChartPunchedTap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9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Receiver </a:t>
            </a:r>
            <a:br>
              <a:rPr lang="en-US" sz="9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9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(person, company or organization)</a:t>
            </a:r>
            <a:endParaRPr lang="en-US" sz="9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6" name="Flowchart: Punched Tape 45"/>
          <p:cNvSpPr/>
          <p:nvPr/>
        </p:nvSpPr>
        <p:spPr>
          <a:xfrm>
            <a:off x="7886700" y="4801691"/>
            <a:ext cx="1116013" cy="777875"/>
          </a:xfrm>
          <a:prstGeom prst="flowChartPunchedTap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9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Receiver </a:t>
            </a:r>
            <a:br>
              <a:rPr lang="en-US" sz="9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br>
            <a:r>
              <a:rPr lang="en-US" sz="9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(person, company or organization)</a:t>
            </a:r>
            <a:endParaRPr lang="en-US" sz="9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47" name="Straight Arrow Connector 46"/>
          <p:cNvCxnSpPr>
            <a:stCxn id="42" idx="3"/>
            <a:endCxn id="45" idx="1"/>
          </p:cNvCxnSpPr>
          <p:nvPr/>
        </p:nvCxnSpPr>
        <p:spPr>
          <a:xfrm flipV="1">
            <a:off x="7491413" y="4011116"/>
            <a:ext cx="323850" cy="103188"/>
          </a:xfrm>
          <a:prstGeom prst="straightConnector1">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cxnSp>
        <p:nvCxnSpPr>
          <p:cNvPr id="48" name="Straight Arrow Connector 47"/>
          <p:cNvCxnSpPr>
            <a:stCxn id="44" idx="3"/>
            <a:endCxn id="46" idx="1"/>
          </p:cNvCxnSpPr>
          <p:nvPr/>
        </p:nvCxnSpPr>
        <p:spPr>
          <a:xfrm flipV="1">
            <a:off x="7491413" y="5190629"/>
            <a:ext cx="395287" cy="76200"/>
          </a:xfrm>
          <a:prstGeom prst="straightConnector1">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cxnSp>
        <p:nvCxnSpPr>
          <p:cNvPr id="49" name="Straight Arrow Connector 48"/>
          <p:cNvCxnSpPr>
            <a:stCxn id="43" idx="7"/>
            <a:endCxn id="42" idx="1"/>
          </p:cNvCxnSpPr>
          <p:nvPr/>
        </p:nvCxnSpPr>
        <p:spPr>
          <a:xfrm rot="5400000" flipH="1" flipV="1">
            <a:off x="6242844" y="4205585"/>
            <a:ext cx="331787" cy="149225"/>
          </a:xfrm>
          <a:prstGeom prst="straightConnector1">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cxnSp>
        <p:nvCxnSpPr>
          <p:cNvPr id="50" name="Straight Arrow Connector 49"/>
          <p:cNvCxnSpPr>
            <a:stCxn id="43" idx="5"/>
            <a:endCxn id="44" idx="1"/>
          </p:cNvCxnSpPr>
          <p:nvPr/>
        </p:nvCxnSpPr>
        <p:spPr>
          <a:xfrm rot="16200000" flipH="1">
            <a:off x="6277769" y="5061247"/>
            <a:ext cx="261938" cy="149225"/>
          </a:xfrm>
          <a:prstGeom prst="straightConnector1">
            <a:avLst/>
          </a:prstGeom>
          <a:ln w="19050">
            <a:solidFill>
              <a:schemeClr val="tx1"/>
            </a:solidFill>
            <a:tailEnd type="arrow"/>
          </a:ln>
        </p:spPr>
        <p:style>
          <a:lnRef idx="1">
            <a:schemeClr val="accent2"/>
          </a:lnRef>
          <a:fillRef idx="0">
            <a:schemeClr val="accent2"/>
          </a:fillRef>
          <a:effectRef idx="0">
            <a:schemeClr val="accent2"/>
          </a:effectRef>
          <a:fontRef idx="minor">
            <a:schemeClr val="tx1"/>
          </a:fontRef>
        </p:style>
      </p:cxnSp>
      <p:cxnSp>
        <p:nvCxnSpPr>
          <p:cNvPr id="51" name="Elbow Connector 50"/>
          <p:cNvCxnSpPr>
            <a:stCxn id="19" idx="3"/>
          </p:cNvCxnSpPr>
          <p:nvPr/>
        </p:nvCxnSpPr>
        <p:spPr>
          <a:xfrm>
            <a:off x="4329113" y="4585791"/>
            <a:ext cx="1212850" cy="179388"/>
          </a:xfrm>
          <a:prstGeom prst="bentConnector3">
            <a:avLst>
              <a:gd name="adj1" fmla="val 5000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cxnSp>
        <p:nvCxnSpPr>
          <p:cNvPr id="52" name="Elbow Connector 51"/>
          <p:cNvCxnSpPr>
            <a:stCxn id="20" idx="3"/>
          </p:cNvCxnSpPr>
          <p:nvPr/>
        </p:nvCxnSpPr>
        <p:spPr>
          <a:xfrm flipV="1">
            <a:off x="4329113" y="4765179"/>
            <a:ext cx="1212850" cy="252412"/>
          </a:xfrm>
          <a:prstGeom prst="bentConnector3">
            <a:avLst>
              <a:gd name="adj1" fmla="val 5000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cxnSp>
        <p:nvCxnSpPr>
          <p:cNvPr id="53" name="Elbow Connector 52"/>
          <p:cNvCxnSpPr>
            <a:stCxn id="21" idx="3"/>
          </p:cNvCxnSpPr>
          <p:nvPr/>
        </p:nvCxnSpPr>
        <p:spPr>
          <a:xfrm flipV="1">
            <a:off x="4329113" y="4765179"/>
            <a:ext cx="1212850" cy="828675"/>
          </a:xfrm>
          <a:prstGeom prst="bentConnector3">
            <a:avLst>
              <a:gd name="adj1" fmla="val 5000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cxnSp>
        <p:nvCxnSpPr>
          <p:cNvPr id="54" name="Elbow Connector 53"/>
          <p:cNvCxnSpPr>
            <a:endCxn id="28" idx="2"/>
          </p:cNvCxnSpPr>
          <p:nvPr/>
        </p:nvCxnSpPr>
        <p:spPr>
          <a:xfrm flipV="1">
            <a:off x="4788024" y="2425204"/>
            <a:ext cx="2517652" cy="1388606"/>
          </a:xfrm>
          <a:prstGeom prst="bentConnector2">
            <a:avLst/>
          </a:prstGeom>
          <a:ln w="28575">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55" name="TextBox 115"/>
          <p:cNvSpPr txBox="1">
            <a:spLocks noChangeArrowheads="1"/>
          </p:cNvSpPr>
          <p:nvPr/>
        </p:nvSpPr>
        <p:spPr bwMode="auto">
          <a:xfrm>
            <a:off x="4178002" y="3645604"/>
            <a:ext cx="3562350" cy="203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900" i="0" u="none" dirty="0" smtClean="0">
                <a:solidFill>
                  <a:srgbClr val="87212E"/>
                </a:solidFill>
                <a:ea typeface="Tahoma" panose="020B0604030504040204" pitchFamily="34" charset="0"/>
                <a:cs typeface="Tahoma" panose="020B0604030504040204" pitchFamily="34" charset="0"/>
              </a:rPr>
              <a:t>Reconciliation reports, status reports</a:t>
            </a:r>
            <a:endParaRPr lang="en-US" altLang="en-US" sz="900" i="0" u="none" dirty="0">
              <a:solidFill>
                <a:srgbClr val="87212E"/>
              </a:solidFill>
              <a:ea typeface="Tahoma" panose="020B0604030504040204" pitchFamily="34" charset="0"/>
              <a:cs typeface="Tahoma" panose="020B0604030504040204" pitchFamily="34" charset="0"/>
            </a:endParaRPr>
          </a:p>
        </p:txBody>
      </p:sp>
      <p:cxnSp>
        <p:nvCxnSpPr>
          <p:cNvPr id="56" name="Shape 55"/>
          <p:cNvCxnSpPr>
            <a:stCxn id="12" idx="2"/>
            <a:endCxn id="26" idx="2"/>
          </p:cNvCxnSpPr>
          <p:nvPr/>
        </p:nvCxnSpPr>
        <p:spPr>
          <a:xfrm rot="10800000" flipH="1">
            <a:off x="1879572" y="2137866"/>
            <a:ext cx="529459" cy="2916238"/>
          </a:xfrm>
          <a:prstGeom prst="bentConnector4">
            <a:avLst>
              <a:gd name="adj1" fmla="val -43176"/>
              <a:gd name="adj2" fmla="val 71611"/>
            </a:avLst>
          </a:prstGeom>
          <a:ln w="28575">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57" name="TextBox 133"/>
          <p:cNvSpPr txBox="1">
            <a:spLocks noChangeArrowheads="1"/>
          </p:cNvSpPr>
          <p:nvPr/>
        </p:nvSpPr>
        <p:spPr bwMode="auto">
          <a:xfrm>
            <a:off x="35496" y="2981707"/>
            <a:ext cx="2084387"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800" i="0" u="none" dirty="0" smtClean="0">
                <a:solidFill>
                  <a:srgbClr val="87212E"/>
                </a:solidFill>
                <a:ea typeface="Tahoma" panose="020B0604030504040204" pitchFamily="34" charset="0"/>
                <a:cs typeface="Tahoma" panose="020B0604030504040204" pitchFamily="34" charset="0"/>
              </a:rPr>
              <a:t>Reconciliation reports, </a:t>
            </a:r>
          </a:p>
          <a:p>
            <a:pPr eaLnBrk="1" hangingPunct="1"/>
            <a:r>
              <a:rPr lang="en-US" altLang="en-US" sz="800" i="0" u="none" dirty="0" smtClean="0">
                <a:solidFill>
                  <a:srgbClr val="87212E"/>
                </a:solidFill>
                <a:ea typeface="Tahoma" panose="020B0604030504040204" pitchFamily="34" charset="0"/>
                <a:cs typeface="Tahoma" panose="020B0604030504040204" pitchFamily="34" charset="0"/>
              </a:rPr>
              <a:t>Status report,</a:t>
            </a:r>
          </a:p>
          <a:p>
            <a:pPr eaLnBrk="1" hangingPunct="1"/>
            <a:r>
              <a:rPr lang="en-US" altLang="en-US" sz="800" i="0" u="none" dirty="0" smtClean="0">
                <a:solidFill>
                  <a:srgbClr val="87212E"/>
                </a:solidFill>
                <a:ea typeface="Tahoma" panose="020B0604030504040204" pitchFamily="34" charset="0"/>
                <a:cs typeface="Tahoma" panose="020B0604030504040204" pitchFamily="34" charset="0"/>
              </a:rPr>
              <a:t>Account statements,</a:t>
            </a:r>
          </a:p>
          <a:p>
            <a:pPr eaLnBrk="1" hangingPunct="1"/>
            <a:r>
              <a:rPr lang="en-US" altLang="en-US" sz="800" i="0" u="none" dirty="0" smtClean="0">
                <a:solidFill>
                  <a:srgbClr val="87212E"/>
                </a:solidFill>
                <a:ea typeface="Tahoma" panose="020B0604030504040204" pitchFamily="34" charset="0"/>
                <a:cs typeface="Tahoma" panose="020B0604030504040204" pitchFamily="34" charset="0"/>
              </a:rPr>
              <a:t>Bank receipts</a:t>
            </a:r>
            <a:endParaRPr lang="en-US" altLang="en-US" sz="800" i="0" u="none" dirty="0">
              <a:solidFill>
                <a:srgbClr val="87212E"/>
              </a:solidFill>
              <a:ea typeface="Tahoma" panose="020B0604030504040204" pitchFamily="34" charset="0"/>
              <a:cs typeface="Tahoma" panose="020B0604030504040204" pitchFamily="34" charset="0"/>
            </a:endParaRPr>
          </a:p>
        </p:txBody>
      </p:sp>
      <p:cxnSp>
        <p:nvCxnSpPr>
          <p:cNvPr id="58" name="Elbow Connector 57"/>
          <p:cNvCxnSpPr>
            <a:stCxn id="19" idx="0"/>
            <a:endCxn id="18" idx="0"/>
          </p:cNvCxnSpPr>
          <p:nvPr/>
        </p:nvCxnSpPr>
        <p:spPr>
          <a:xfrm rot="16200000" flipH="1" flipV="1">
            <a:off x="3093244" y="3822998"/>
            <a:ext cx="287337" cy="1524000"/>
          </a:xfrm>
          <a:prstGeom prst="bentConnector3">
            <a:avLst>
              <a:gd name="adj1" fmla="val -38760"/>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59" name="TextBox 140"/>
          <p:cNvSpPr txBox="1">
            <a:spLocks noChangeArrowheads="1"/>
          </p:cNvSpPr>
          <p:nvPr/>
        </p:nvSpPr>
        <p:spPr bwMode="auto">
          <a:xfrm>
            <a:off x="2195736" y="4186594"/>
            <a:ext cx="2701434" cy="178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700" i="0" u="none" dirty="0" smtClean="0">
                <a:solidFill>
                  <a:srgbClr val="87212E"/>
                </a:solidFill>
                <a:ea typeface="Tahoma" panose="020B0604030504040204" pitchFamily="34" charset="0"/>
                <a:cs typeface="Tahoma" panose="020B0604030504040204" pitchFamily="34" charset="0"/>
              </a:rPr>
              <a:t>Re-transfer of end-of-the day balances to the Treasury</a:t>
            </a:r>
            <a:endParaRPr lang="en-US" altLang="en-US" sz="700" i="0" u="none" dirty="0">
              <a:solidFill>
                <a:srgbClr val="87212E"/>
              </a:solidFill>
              <a:ea typeface="Tahoma" panose="020B0604030504040204" pitchFamily="34" charset="0"/>
              <a:cs typeface="Tahoma" panose="020B0604030504040204" pitchFamily="34" charset="0"/>
            </a:endParaRPr>
          </a:p>
        </p:txBody>
      </p:sp>
      <p:cxnSp>
        <p:nvCxnSpPr>
          <p:cNvPr id="60" name="Elbow Connector 59"/>
          <p:cNvCxnSpPr>
            <a:stCxn id="21" idx="2"/>
            <a:endCxn id="18" idx="2"/>
          </p:cNvCxnSpPr>
          <p:nvPr/>
        </p:nvCxnSpPr>
        <p:spPr>
          <a:xfrm rot="5400000" flipH="1">
            <a:off x="2913063" y="4650879"/>
            <a:ext cx="647700" cy="1524000"/>
          </a:xfrm>
          <a:prstGeom prst="bentConnector3">
            <a:avLst>
              <a:gd name="adj1" fmla="val -35274"/>
            </a:avLst>
          </a:prstGeom>
          <a:ln>
            <a:solidFill>
              <a:srgbClr val="87212E"/>
            </a:solidFill>
            <a:tailEnd type="arrow"/>
          </a:ln>
        </p:spPr>
        <p:style>
          <a:lnRef idx="1">
            <a:schemeClr val="accent2"/>
          </a:lnRef>
          <a:fillRef idx="0">
            <a:schemeClr val="accent2"/>
          </a:fillRef>
          <a:effectRef idx="0">
            <a:schemeClr val="accent2"/>
          </a:effectRef>
          <a:fontRef idx="minor">
            <a:schemeClr val="tx1"/>
          </a:fontRef>
        </p:style>
      </p:cxnSp>
      <p:sp>
        <p:nvSpPr>
          <p:cNvPr id="20533" name="TextBox 61"/>
          <p:cNvSpPr txBox="1">
            <a:spLocks noChangeArrowheads="1"/>
          </p:cNvSpPr>
          <p:nvPr/>
        </p:nvSpPr>
        <p:spPr bwMode="auto">
          <a:xfrm>
            <a:off x="8027988" y="2244229"/>
            <a:ext cx="1051891" cy="203133"/>
          </a:xfrm>
          <a:prstGeom prst="rect">
            <a:avLst/>
          </a:prstGeom>
          <a:gradFill rotWithShape="1">
            <a:gsLst>
              <a:gs pos="0">
                <a:srgbClr val="D6B19C"/>
              </a:gs>
              <a:gs pos="30000">
                <a:srgbClr val="D49E6C"/>
              </a:gs>
              <a:gs pos="70000">
                <a:srgbClr val="A65528"/>
              </a:gs>
              <a:gs pos="100000">
                <a:srgbClr val="663012"/>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900" i="0" u="none" dirty="0" smtClean="0">
                <a:solidFill>
                  <a:schemeClr val="tx1"/>
                </a:solidFill>
                <a:ea typeface="Tahoma" panose="020B0604030504040204" pitchFamily="34" charset="0"/>
                <a:cs typeface="Tahoma" panose="020B0604030504040204" pitchFamily="34" charset="0"/>
              </a:rPr>
              <a:t>CASH DEMAND</a:t>
            </a:r>
            <a:endParaRPr lang="en-US" altLang="en-US" sz="900" i="0" u="none" dirty="0">
              <a:solidFill>
                <a:schemeClr val="tx1"/>
              </a:solidFill>
              <a:ea typeface="Tahoma" panose="020B0604030504040204" pitchFamily="34" charset="0"/>
              <a:cs typeface="Tahoma" panose="020B0604030504040204" pitchFamily="34" charset="0"/>
            </a:endParaRPr>
          </a:p>
        </p:txBody>
      </p:sp>
      <p:sp>
        <p:nvSpPr>
          <p:cNvPr id="20534" name="TextBox 62"/>
          <p:cNvSpPr txBox="1">
            <a:spLocks noChangeArrowheads="1"/>
          </p:cNvSpPr>
          <p:nvPr/>
        </p:nvSpPr>
        <p:spPr bwMode="auto">
          <a:xfrm>
            <a:off x="6923417" y="6133604"/>
            <a:ext cx="2113079" cy="203133"/>
          </a:xfrm>
          <a:prstGeom prst="rect">
            <a:avLst/>
          </a:prstGeom>
          <a:gradFill rotWithShape="0">
            <a:gsLst>
              <a:gs pos="0">
                <a:srgbClr val="D6B19C"/>
              </a:gs>
              <a:gs pos="30000">
                <a:srgbClr val="D49E6C"/>
              </a:gs>
              <a:gs pos="70000">
                <a:srgbClr val="A65528"/>
              </a:gs>
              <a:gs pos="100000">
                <a:srgbClr val="663012"/>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900" i="0" u="none" dirty="0" smtClean="0">
                <a:solidFill>
                  <a:schemeClr val="tx1"/>
                </a:solidFill>
                <a:ea typeface="Tahoma" panose="020B0604030504040204" pitchFamily="34" charset="0"/>
                <a:cs typeface="Tahoma" panose="020B0604030504040204" pitchFamily="34" charset="0"/>
              </a:rPr>
              <a:t>PAYMENT AND RECONCILIATION</a:t>
            </a:r>
            <a:endParaRPr lang="en-US" altLang="en-US" sz="900" i="0" u="none" dirty="0">
              <a:solidFill>
                <a:schemeClr val="tx1"/>
              </a:solidFill>
              <a:ea typeface="Tahoma" panose="020B0604030504040204" pitchFamily="34" charset="0"/>
              <a:cs typeface="Tahoma" panose="020B0604030504040204" pitchFamily="34" charset="0"/>
            </a:endParaRPr>
          </a:p>
        </p:txBody>
      </p:sp>
      <p:sp>
        <p:nvSpPr>
          <p:cNvPr id="64" name="Oval 63"/>
          <p:cNvSpPr/>
          <p:nvPr/>
        </p:nvSpPr>
        <p:spPr>
          <a:xfrm>
            <a:off x="6865938" y="2641104"/>
            <a:ext cx="865187" cy="719137"/>
          </a:xfrm>
          <a:prstGeom prst="ellipse">
            <a:avLst/>
          </a:prstGeom>
          <a:solidFill>
            <a:srgbClr val="92D050"/>
          </a:soli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10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TIBS</a:t>
            </a:r>
            <a:endParaRPr lang="en-US" sz="10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8" name="Oval 67"/>
          <p:cNvSpPr/>
          <p:nvPr/>
        </p:nvSpPr>
        <p:spPr>
          <a:xfrm>
            <a:off x="4716016" y="5661248"/>
            <a:ext cx="757684" cy="611088"/>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8100000" scaled="1"/>
            <a:tileRect/>
          </a:gradFill>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US" sz="600" i="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Transfers within CBRT</a:t>
            </a:r>
            <a:endParaRPr lang="en-US" sz="600" i="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2" name="Text Box 4"/>
          <p:cNvSpPr txBox="1">
            <a:spLocks noChangeArrowheads="1"/>
          </p:cNvSpPr>
          <p:nvPr/>
        </p:nvSpPr>
        <p:spPr bwMode="auto">
          <a:xfrm>
            <a:off x="478552" y="318971"/>
            <a:ext cx="8341920" cy="4903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2452" rIns="81639" bIns="42452" anchor="b"/>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Public Electronic </a:t>
            </a:r>
            <a:r>
              <a:rPr lang="tr-TR" altLang="en-US" sz="2800" b="1" i="0" u="none"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Payment</a:t>
            </a:r>
            <a:r>
              <a:rPr lang="tr-TR" altLang="en-US"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8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System (PEPS)</a:t>
            </a:r>
            <a:endParaRPr lang="en-US" altLang="en-US" sz="28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3" name="TextBox 140"/>
          <p:cNvSpPr txBox="1">
            <a:spLocks noChangeArrowheads="1"/>
          </p:cNvSpPr>
          <p:nvPr/>
        </p:nvSpPr>
        <p:spPr bwMode="auto">
          <a:xfrm>
            <a:off x="2014582" y="5949280"/>
            <a:ext cx="2701434" cy="178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rgbClr val="000000"/>
                </a:solidFill>
                <a:latin typeface="Tahoma" pitchFamily="34" charset="0"/>
              </a:defRPr>
            </a:lvl1pPr>
            <a:lvl2pPr marL="742950" indent="-285750" eaLnBrk="0" hangingPunct="0">
              <a:defRPr sz="2800" b="1">
                <a:solidFill>
                  <a:srgbClr val="000000"/>
                </a:solidFill>
                <a:latin typeface="Tahoma" pitchFamily="34" charset="0"/>
              </a:defRPr>
            </a:lvl2pPr>
            <a:lvl3pPr marL="1143000" indent="-228600" eaLnBrk="0" hangingPunct="0">
              <a:defRPr sz="2800" b="1">
                <a:solidFill>
                  <a:srgbClr val="000000"/>
                </a:solidFill>
                <a:latin typeface="Tahoma" pitchFamily="34" charset="0"/>
              </a:defRPr>
            </a:lvl3pPr>
            <a:lvl4pPr marL="1600200" indent="-228600" eaLnBrk="0" hangingPunct="0">
              <a:defRPr sz="2800" b="1">
                <a:solidFill>
                  <a:srgbClr val="000000"/>
                </a:solidFill>
                <a:latin typeface="Tahoma" pitchFamily="34" charset="0"/>
              </a:defRPr>
            </a:lvl4pPr>
            <a:lvl5pPr marL="2057400" indent="-228600" eaLnBrk="0" hangingPunct="0">
              <a:defRPr sz="2800" b="1">
                <a:solidFill>
                  <a:srgbClr val="000000"/>
                </a:solidFill>
                <a:latin typeface="Tahoma" pitchFamily="34" charset="0"/>
              </a:defRPr>
            </a:lvl5pPr>
            <a:lvl6pPr marL="2514600" indent="-228600" eaLnBrk="0" fontAlgn="base" hangingPunct="0">
              <a:spcBef>
                <a:spcPct val="0"/>
              </a:spcBef>
              <a:spcAft>
                <a:spcPct val="0"/>
              </a:spcAft>
              <a:defRPr sz="2800" b="1">
                <a:solidFill>
                  <a:srgbClr val="000000"/>
                </a:solidFill>
                <a:latin typeface="Tahoma" pitchFamily="34" charset="0"/>
              </a:defRPr>
            </a:lvl6pPr>
            <a:lvl7pPr marL="2971800" indent="-228600" eaLnBrk="0" fontAlgn="base" hangingPunct="0">
              <a:spcBef>
                <a:spcPct val="0"/>
              </a:spcBef>
              <a:spcAft>
                <a:spcPct val="0"/>
              </a:spcAft>
              <a:defRPr sz="2800" b="1">
                <a:solidFill>
                  <a:srgbClr val="000000"/>
                </a:solidFill>
                <a:latin typeface="Tahoma" pitchFamily="34" charset="0"/>
              </a:defRPr>
            </a:lvl7pPr>
            <a:lvl8pPr marL="3429000" indent="-228600" eaLnBrk="0" fontAlgn="base" hangingPunct="0">
              <a:spcBef>
                <a:spcPct val="0"/>
              </a:spcBef>
              <a:spcAft>
                <a:spcPct val="0"/>
              </a:spcAft>
              <a:defRPr sz="2800" b="1">
                <a:solidFill>
                  <a:srgbClr val="000000"/>
                </a:solidFill>
                <a:latin typeface="Tahoma" pitchFamily="34" charset="0"/>
              </a:defRPr>
            </a:lvl8pPr>
            <a:lvl9pPr marL="3886200" indent="-228600" eaLnBrk="0" fontAlgn="base" hangingPunct="0">
              <a:spcBef>
                <a:spcPct val="0"/>
              </a:spcBef>
              <a:spcAft>
                <a:spcPct val="0"/>
              </a:spcAft>
              <a:defRPr sz="2800" b="1">
                <a:solidFill>
                  <a:srgbClr val="000000"/>
                </a:solidFill>
                <a:latin typeface="Tahoma" pitchFamily="34" charset="0"/>
              </a:defRPr>
            </a:lvl9pPr>
          </a:lstStyle>
          <a:p>
            <a:pPr eaLnBrk="1" hangingPunct="1"/>
            <a:r>
              <a:rPr lang="en-US" altLang="en-US" sz="700" i="0" u="none" dirty="0" smtClean="0">
                <a:solidFill>
                  <a:srgbClr val="87212E"/>
                </a:solidFill>
                <a:ea typeface="Tahoma" panose="020B0604030504040204" pitchFamily="34" charset="0"/>
                <a:cs typeface="Tahoma" panose="020B0604030504040204" pitchFamily="34" charset="0"/>
              </a:rPr>
              <a:t>Re-transfer of end-of-the day balances to the Treasury</a:t>
            </a:r>
            <a:endParaRPr lang="en-US" altLang="en-US" sz="700" i="0" u="none" dirty="0">
              <a:solidFill>
                <a:srgbClr val="87212E"/>
              </a:solidFill>
              <a:ea typeface="Tahoma" panose="020B0604030504040204" pitchFamily="34" charset="0"/>
              <a:cs typeface="Tahoma" panose="020B0604030504040204" pitchFamily="34" charset="0"/>
            </a:endParaRPr>
          </a:p>
        </p:txBody>
      </p:sp>
      <p:sp>
        <p:nvSpPr>
          <p:cNvPr id="2" name="TextBox 1"/>
          <p:cNvSpPr txBox="1"/>
          <p:nvPr/>
        </p:nvSpPr>
        <p:spPr>
          <a:xfrm>
            <a:off x="6030913" y="4145311"/>
            <a:ext cx="457176" cy="227755"/>
          </a:xfrm>
          <a:prstGeom prst="rect">
            <a:avLst/>
          </a:prstGeom>
          <a:noFill/>
        </p:spPr>
        <p:txBody>
          <a:bodyPr wrap="none" rtlCol="0">
            <a:spAutoFit/>
          </a:bodyPr>
          <a:lstStyle/>
          <a:p>
            <a:r>
              <a:rPr lang="tr-TR" sz="1050" b="1" i="0" u="none" dirty="0" smtClean="0">
                <a:solidFill>
                  <a:srgbClr val="800000"/>
                </a:solidFill>
              </a:rPr>
              <a:t>M03</a:t>
            </a:r>
            <a:endParaRPr lang="en-US" sz="1050" b="1" i="0" u="none" dirty="0">
              <a:solidFill>
                <a:srgbClr val="800000"/>
              </a:solidFill>
            </a:endParaRPr>
          </a:p>
        </p:txBody>
      </p:sp>
      <p:sp>
        <p:nvSpPr>
          <p:cNvPr id="61" name="TextBox 60"/>
          <p:cNvSpPr txBox="1"/>
          <p:nvPr/>
        </p:nvSpPr>
        <p:spPr>
          <a:xfrm>
            <a:off x="6059040" y="5073453"/>
            <a:ext cx="457176" cy="227755"/>
          </a:xfrm>
          <a:prstGeom prst="rect">
            <a:avLst/>
          </a:prstGeom>
          <a:noFill/>
        </p:spPr>
        <p:txBody>
          <a:bodyPr wrap="none" rtlCol="0">
            <a:spAutoFit/>
          </a:bodyPr>
          <a:lstStyle/>
          <a:p>
            <a:r>
              <a:rPr lang="tr-TR" sz="1050" b="1" i="0" u="none" dirty="0" smtClean="0">
                <a:solidFill>
                  <a:srgbClr val="800000"/>
                </a:solidFill>
              </a:rPr>
              <a:t>M03</a:t>
            </a:r>
            <a:endParaRPr lang="en-US" sz="1050" b="1" i="0" u="none" dirty="0">
              <a:solidFill>
                <a:srgbClr val="800000"/>
              </a:solidFill>
            </a:endParaRPr>
          </a:p>
        </p:txBody>
      </p:sp>
      <p:sp>
        <p:nvSpPr>
          <p:cNvPr id="65" name="TextBox 64"/>
          <p:cNvSpPr txBox="1"/>
          <p:nvPr/>
        </p:nvSpPr>
        <p:spPr>
          <a:xfrm>
            <a:off x="4978920" y="4785421"/>
            <a:ext cx="457176" cy="227755"/>
          </a:xfrm>
          <a:prstGeom prst="rect">
            <a:avLst/>
          </a:prstGeom>
          <a:noFill/>
        </p:spPr>
        <p:txBody>
          <a:bodyPr wrap="none" rtlCol="0">
            <a:spAutoFit/>
          </a:bodyPr>
          <a:lstStyle/>
          <a:p>
            <a:r>
              <a:rPr lang="tr-TR" sz="1050" b="1" i="0" u="none" dirty="0" smtClean="0">
                <a:solidFill>
                  <a:srgbClr val="800000"/>
                </a:solidFill>
              </a:rPr>
              <a:t>M03</a:t>
            </a:r>
            <a:endParaRPr lang="en-US" sz="1050" b="1" i="0" u="none" dirty="0">
              <a:solidFill>
                <a:srgbClr val="800000"/>
              </a:solidFill>
            </a:endParaRPr>
          </a:p>
        </p:txBody>
      </p:sp>
      <p:cxnSp>
        <p:nvCxnSpPr>
          <p:cNvPr id="66" name="Straight Arrow Connector 65"/>
          <p:cNvCxnSpPr/>
          <p:nvPr/>
        </p:nvCxnSpPr>
        <p:spPr>
          <a:xfrm flipV="1">
            <a:off x="6486525" y="4373066"/>
            <a:ext cx="134938" cy="299152"/>
          </a:xfrm>
          <a:prstGeom prst="straightConnector1">
            <a:avLst/>
          </a:prstGeom>
          <a:ln w="19050">
            <a:solidFill>
              <a:schemeClr val="tx1"/>
            </a:solidFill>
            <a:prstDash val="sysDash"/>
            <a:headEnd type="triangle"/>
            <a:tailEnd type="none"/>
          </a:ln>
        </p:spPr>
        <p:style>
          <a:lnRef idx="1">
            <a:schemeClr val="accent2"/>
          </a:lnRef>
          <a:fillRef idx="0">
            <a:schemeClr val="accent2"/>
          </a:fillRef>
          <a:effectRef idx="0">
            <a:schemeClr val="accent2"/>
          </a:effectRef>
          <a:fontRef idx="minor">
            <a:schemeClr val="tx1"/>
          </a:fontRef>
        </p:style>
      </p:cxnSp>
      <p:cxnSp>
        <p:nvCxnSpPr>
          <p:cNvPr id="67" name="Straight Arrow Connector 66"/>
          <p:cNvCxnSpPr>
            <a:stCxn id="43" idx="6"/>
          </p:cNvCxnSpPr>
          <p:nvPr/>
        </p:nvCxnSpPr>
        <p:spPr>
          <a:xfrm>
            <a:off x="6481763" y="4725492"/>
            <a:ext cx="139700" cy="238124"/>
          </a:xfrm>
          <a:prstGeom prst="straightConnector1">
            <a:avLst/>
          </a:prstGeom>
          <a:ln w="19050">
            <a:solidFill>
              <a:schemeClr val="tx1"/>
            </a:solidFill>
            <a:prstDash val="sysDash"/>
            <a:headEnd type="triangle"/>
            <a:tailEnd type="none"/>
          </a:ln>
        </p:spPr>
        <p:style>
          <a:lnRef idx="1">
            <a:schemeClr val="accent2"/>
          </a:lnRef>
          <a:fillRef idx="0">
            <a:schemeClr val="accent2"/>
          </a:fillRef>
          <a:effectRef idx="0">
            <a:schemeClr val="accent2"/>
          </a:effectRef>
          <a:fontRef idx="minor">
            <a:schemeClr val="tx1"/>
          </a:fontRef>
        </p:style>
      </p:cxnSp>
      <p:sp>
        <p:nvSpPr>
          <p:cNvPr id="69" name="TextBox 68"/>
          <p:cNvSpPr txBox="1"/>
          <p:nvPr/>
        </p:nvSpPr>
        <p:spPr>
          <a:xfrm>
            <a:off x="6573520" y="4780585"/>
            <a:ext cx="1279517" cy="221599"/>
          </a:xfrm>
          <a:prstGeom prst="rect">
            <a:avLst/>
          </a:prstGeom>
          <a:noFill/>
        </p:spPr>
        <p:txBody>
          <a:bodyPr wrap="none" rtlCol="0">
            <a:spAutoFit/>
          </a:bodyPr>
          <a:lstStyle/>
          <a:p>
            <a:r>
              <a:rPr lang="tr-TR" sz="1050" b="1" i="0" u="none" dirty="0" smtClean="0">
                <a:solidFill>
                  <a:srgbClr val="800000"/>
                </a:solidFill>
              </a:rPr>
              <a:t>M09 </a:t>
            </a:r>
            <a:r>
              <a:rPr lang="tr-TR" sz="1050" b="1" i="0" u="none" dirty="0">
                <a:solidFill>
                  <a:srgbClr val="800000"/>
                </a:solidFill>
              </a:rPr>
              <a:t>(</a:t>
            </a:r>
            <a:r>
              <a:rPr lang="tr-TR" sz="1050" b="1" i="0" u="none" dirty="0" err="1">
                <a:solidFill>
                  <a:srgbClr val="800000"/>
                </a:solidFill>
              </a:rPr>
              <a:t>for</a:t>
            </a:r>
            <a:r>
              <a:rPr lang="tr-TR" sz="1050" b="1" i="0" u="none" dirty="0">
                <a:solidFill>
                  <a:srgbClr val="800000"/>
                </a:solidFill>
              </a:rPr>
              <a:t> </a:t>
            </a:r>
            <a:r>
              <a:rPr lang="tr-TR" sz="1050" b="1" i="0" u="none" dirty="0" err="1">
                <a:solidFill>
                  <a:srgbClr val="800000"/>
                </a:solidFill>
              </a:rPr>
              <a:t>returns</a:t>
            </a:r>
            <a:r>
              <a:rPr lang="tr-TR" sz="1050" b="1" i="0" u="none" dirty="0">
                <a:solidFill>
                  <a:srgbClr val="800000"/>
                </a:solidFill>
              </a:rPr>
              <a:t>)</a:t>
            </a:r>
            <a:endParaRPr lang="en-US" sz="1050" b="1" i="0" u="none" dirty="0">
              <a:solidFill>
                <a:srgbClr val="800000"/>
              </a:solidFill>
            </a:endParaRPr>
          </a:p>
        </p:txBody>
      </p:sp>
      <p:sp>
        <p:nvSpPr>
          <p:cNvPr id="70" name="TextBox 69"/>
          <p:cNvSpPr txBox="1"/>
          <p:nvPr/>
        </p:nvSpPr>
        <p:spPr>
          <a:xfrm>
            <a:off x="6516216" y="4437112"/>
            <a:ext cx="1279517" cy="221599"/>
          </a:xfrm>
          <a:prstGeom prst="rect">
            <a:avLst/>
          </a:prstGeom>
          <a:noFill/>
        </p:spPr>
        <p:txBody>
          <a:bodyPr wrap="none" rtlCol="0">
            <a:spAutoFit/>
          </a:bodyPr>
          <a:lstStyle/>
          <a:p>
            <a:r>
              <a:rPr lang="tr-TR" sz="1050" b="1" i="0" u="none" dirty="0" smtClean="0">
                <a:solidFill>
                  <a:srgbClr val="800000"/>
                </a:solidFill>
              </a:rPr>
              <a:t>M09 (</a:t>
            </a:r>
            <a:r>
              <a:rPr lang="tr-TR" sz="1050" b="1" i="0" u="none" dirty="0" err="1" smtClean="0">
                <a:solidFill>
                  <a:srgbClr val="800000"/>
                </a:solidFill>
              </a:rPr>
              <a:t>for</a:t>
            </a:r>
            <a:r>
              <a:rPr lang="tr-TR" sz="1050" b="1" i="0" u="none" dirty="0" smtClean="0">
                <a:solidFill>
                  <a:srgbClr val="800000"/>
                </a:solidFill>
              </a:rPr>
              <a:t> </a:t>
            </a:r>
            <a:r>
              <a:rPr lang="tr-TR" sz="1050" b="1" i="0" u="none" dirty="0" err="1" smtClean="0">
                <a:solidFill>
                  <a:srgbClr val="800000"/>
                </a:solidFill>
              </a:rPr>
              <a:t>returns</a:t>
            </a:r>
            <a:r>
              <a:rPr lang="tr-TR" sz="1050" b="1" i="0" u="none" dirty="0" smtClean="0">
                <a:solidFill>
                  <a:srgbClr val="800000"/>
                </a:solidFill>
              </a:rPr>
              <a:t>)</a:t>
            </a:r>
            <a:endParaRPr lang="en-US" sz="1050" b="1" i="0" u="none" dirty="0">
              <a:solidFill>
                <a:srgbClr val="800000"/>
              </a:solidFill>
            </a:endParaRPr>
          </a:p>
        </p:txBody>
      </p:sp>
    </p:spTree>
    <p:extLst>
      <p:ext uri="{BB962C8B-B14F-4D97-AF65-F5344CB8AC3E}">
        <p14:creationId xmlns:p14="http://schemas.microsoft.com/office/powerpoint/2010/main" val="176331622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2000"/>
                                        <p:tgtEl>
                                          <p:spTgt spid="3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2000"/>
                                        <p:tgtEl>
                                          <p:spTgt spid="3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20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2000"/>
                                        <p:tgtEl>
                                          <p:spTgt spid="27"/>
                                        </p:tgtEl>
                                      </p:cBhvr>
                                    </p:animEffect>
                                  </p:childTnLst>
                                </p:cTn>
                              </p:par>
                              <p:par>
                                <p:cTn id="20" presetID="10" presetClass="entr" presetSubtype="0" fill="hold"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2000"/>
                                        <p:tgtEl>
                                          <p:spTgt spid="2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2000"/>
                                        <p:tgtEl>
                                          <p:spTgt spid="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2000"/>
                                        <p:tgtEl>
                                          <p:spTgt spid="32"/>
                                        </p:tgtEl>
                                      </p:cBhvr>
                                    </p:animEffect>
                                  </p:childTnLst>
                                </p:cTn>
                              </p:par>
                              <p:par>
                                <p:cTn id="31" presetID="10"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2000"/>
                                        <p:tgtEl>
                                          <p:spTgt spid="3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2000"/>
                                        <p:tgtEl>
                                          <p:spTgt spid="2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nodeType="click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2000"/>
                                        <p:tgtEl>
                                          <p:spTgt spid="3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fade">
                                      <p:cBhvr>
                                        <p:cTn id="44" dur="2000"/>
                                        <p:tgtEl>
                                          <p:spTgt spid="34"/>
                                        </p:tgtEl>
                                      </p:cBhvr>
                                    </p:animEffect>
                                  </p:childTnLst>
                                </p:cTn>
                              </p:par>
                            </p:childTnLst>
                          </p:cTn>
                        </p:par>
                        <p:par>
                          <p:cTn id="45" fill="hold" nodeType="afterGroup">
                            <p:stCondLst>
                              <p:cond delay="2000"/>
                            </p:stCondLst>
                            <p:childTnLst>
                              <p:par>
                                <p:cTn id="46" presetID="10" presetClass="entr" presetSubtype="0" fill="hold"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2000"/>
                                        <p:tgtEl>
                                          <p:spTgt spid="3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2000"/>
                                        <p:tgtEl>
                                          <p:spTgt spid="3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64"/>
                                        </p:tgtEl>
                                        <p:attrNameLst>
                                          <p:attrName>style.visibility</p:attrName>
                                        </p:attrNameLst>
                                      </p:cBhvr>
                                      <p:to>
                                        <p:strVal val="visible"/>
                                      </p:to>
                                    </p:set>
                                    <p:animEffect transition="in" filter="fade">
                                      <p:cBhvr>
                                        <p:cTn id="56" dur="2000"/>
                                        <p:tgtEl>
                                          <p:spTgt spid="64"/>
                                        </p:tgtEl>
                                      </p:cBhvr>
                                    </p:animEffect>
                                  </p:childTnLst>
                                </p:cTn>
                              </p:par>
                              <p:par>
                                <p:cTn id="57" presetID="10" presetClass="entr" presetSubtype="0" fill="hold"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2000"/>
                                        <p:tgtEl>
                                          <p:spTgt spid="1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2000"/>
                                        <p:tgtEl>
                                          <p:spTgt spid="17"/>
                                        </p:tgtEl>
                                      </p:cBhvr>
                                    </p:animEffect>
                                  </p:childTnLst>
                                </p:cTn>
                              </p:par>
                              <p:par>
                                <p:cTn id="63" presetID="10" presetClass="entr" presetSubtype="0" fill="hold" nodeType="with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2000"/>
                                        <p:tgtEl>
                                          <p:spTgt spid="12"/>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2000"/>
                                        <p:tgtEl>
                                          <p:spTgt spid="4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0" presetClass="entr" presetSubtype="0" fill="hold" nodeType="click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fade">
                                      <p:cBhvr>
                                        <p:cTn id="73" dur="2000"/>
                                        <p:tgtEl>
                                          <p:spTgt spid="3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fade">
                                      <p:cBhvr>
                                        <p:cTn id="76" dur="2000"/>
                                        <p:tgtEl>
                                          <p:spTgt spid="40"/>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2000"/>
                                        <p:tgtEl>
                                          <p:spTgt spid="18"/>
                                        </p:tgtEl>
                                      </p:cBhvr>
                                    </p:animEffect>
                                  </p:childTnLst>
                                </p:cTn>
                              </p:par>
                              <p:par>
                                <p:cTn id="82" presetID="10" presetClass="entr" presetSubtype="0" fill="hold"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fade">
                                      <p:cBhvr>
                                        <p:cTn id="84" dur="2000"/>
                                        <p:tgtEl>
                                          <p:spTgt spid="25"/>
                                        </p:tgtEl>
                                      </p:cBhvr>
                                    </p:animEffect>
                                  </p:childTnLst>
                                </p:cTn>
                              </p:par>
                              <p:par>
                                <p:cTn id="85" presetID="10" presetClass="entr" presetSubtype="0" fill="hold" nodeType="with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2000"/>
                                        <p:tgtEl>
                                          <p:spTgt spid="24"/>
                                        </p:tgtEl>
                                      </p:cBhvr>
                                    </p:animEffect>
                                  </p:childTnLst>
                                </p:cTn>
                              </p:par>
                              <p:par>
                                <p:cTn id="88" presetID="10" presetClass="entr" presetSubtype="0" fill="hold" nodeType="with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fade">
                                      <p:cBhvr>
                                        <p:cTn id="90" dur="2000"/>
                                        <p:tgtEl>
                                          <p:spTgt spid="2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fade">
                                      <p:cBhvr>
                                        <p:cTn id="93" dur="2000"/>
                                        <p:tgtEl>
                                          <p:spTgt spid="19"/>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0"/>
                                        </p:tgtEl>
                                        <p:attrNameLst>
                                          <p:attrName>style.visibility</p:attrName>
                                        </p:attrNameLst>
                                      </p:cBhvr>
                                      <p:to>
                                        <p:strVal val="visible"/>
                                      </p:to>
                                    </p:set>
                                    <p:animEffect transition="in" filter="fade">
                                      <p:cBhvr>
                                        <p:cTn id="96" dur="2000"/>
                                        <p:tgtEl>
                                          <p:spTgt spid="20"/>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fade">
                                      <p:cBhvr>
                                        <p:cTn id="99" dur="2000"/>
                                        <p:tgtEl>
                                          <p:spTgt spid="21"/>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2">
                                            <p:txEl>
                                              <p:pRg st="0" end="0"/>
                                            </p:txEl>
                                          </p:spTgt>
                                        </p:tgtEl>
                                        <p:attrNameLst>
                                          <p:attrName>style.visibility</p:attrName>
                                        </p:attrNameLst>
                                      </p:cBhvr>
                                      <p:to>
                                        <p:strVal val="visible"/>
                                      </p:to>
                                    </p:set>
                                    <p:animEffect transition="in" filter="fade">
                                      <p:cBhvr>
                                        <p:cTn id="102" dur="2000"/>
                                        <p:tgtEl>
                                          <p:spTgt spid="22">
                                            <p:txEl>
                                              <p:pRg st="0" end="0"/>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0" presetClass="entr" presetSubtype="0" fill="hold" nodeType="click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2000"/>
                                        <p:tgtEl>
                                          <p:spTgt spid="51"/>
                                        </p:tgtEl>
                                      </p:cBhvr>
                                    </p:animEffect>
                                  </p:childTnLst>
                                </p:cTn>
                              </p:par>
                              <p:par>
                                <p:cTn id="108" presetID="10" presetClass="entr" presetSubtype="0" fill="hold" nodeType="withEffect">
                                  <p:stCondLst>
                                    <p:cond delay="0"/>
                                  </p:stCondLst>
                                  <p:childTnLst>
                                    <p:set>
                                      <p:cBhvr>
                                        <p:cTn id="109" dur="1" fill="hold">
                                          <p:stCondLst>
                                            <p:cond delay="0"/>
                                          </p:stCondLst>
                                        </p:cTn>
                                        <p:tgtEl>
                                          <p:spTgt spid="52"/>
                                        </p:tgtEl>
                                        <p:attrNameLst>
                                          <p:attrName>style.visibility</p:attrName>
                                        </p:attrNameLst>
                                      </p:cBhvr>
                                      <p:to>
                                        <p:strVal val="visible"/>
                                      </p:to>
                                    </p:set>
                                    <p:animEffect transition="in" filter="fade">
                                      <p:cBhvr>
                                        <p:cTn id="110" dur="2000"/>
                                        <p:tgtEl>
                                          <p:spTgt spid="52"/>
                                        </p:tgtEl>
                                      </p:cBhvr>
                                    </p:animEffect>
                                  </p:childTnLst>
                                </p:cTn>
                              </p:par>
                              <p:par>
                                <p:cTn id="111" presetID="10" presetClass="entr" presetSubtype="0" fill="hold" nodeType="withEffect">
                                  <p:stCondLst>
                                    <p:cond delay="0"/>
                                  </p:stCondLst>
                                  <p:childTnLst>
                                    <p:set>
                                      <p:cBhvr>
                                        <p:cTn id="112" dur="1" fill="hold">
                                          <p:stCondLst>
                                            <p:cond delay="0"/>
                                          </p:stCondLst>
                                        </p:cTn>
                                        <p:tgtEl>
                                          <p:spTgt spid="53"/>
                                        </p:tgtEl>
                                        <p:attrNameLst>
                                          <p:attrName>style.visibility</p:attrName>
                                        </p:attrNameLst>
                                      </p:cBhvr>
                                      <p:to>
                                        <p:strVal val="visible"/>
                                      </p:to>
                                    </p:set>
                                    <p:animEffect transition="in" filter="fade">
                                      <p:cBhvr>
                                        <p:cTn id="113" dur="2000"/>
                                        <p:tgtEl>
                                          <p:spTgt spid="53"/>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fade">
                                      <p:cBhvr>
                                        <p:cTn id="116" dur="2000"/>
                                        <p:tgtEl>
                                          <p:spTgt spid="43"/>
                                        </p:tgtEl>
                                      </p:cBhvr>
                                    </p:animEffect>
                                  </p:childTnLst>
                                </p:cTn>
                              </p:par>
                              <p:par>
                                <p:cTn id="117" presetID="10" presetClass="entr" presetSubtype="0" fill="hold" nodeType="withEffect">
                                  <p:stCondLst>
                                    <p:cond delay="0"/>
                                  </p:stCondLst>
                                  <p:childTnLst>
                                    <p:set>
                                      <p:cBhvr>
                                        <p:cTn id="118" dur="1" fill="hold">
                                          <p:stCondLst>
                                            <p:cond delay="0"/>
                                          </p:stCondLst>
                                        </p:cTn>
                                        <p:tgtEl>
                                          <p:spTgt spid="49"/>
                                        </p:tgtEl>
                                        <p:attrNameLst>
                                          <p:attrName>style.visibility</p:attrName>
                                        </p:attrNameLst>
                                      </p:cBhvr>
                                      <p:to>
                                        <p:strVal val="visible"/>
                                      </p:to>
                                    </p:set>
                                    <p:animEffect transition="in" filter="fade">
                                      <p:cBhvr>
                                        <p:cTn id="119" dur="2000"/>
                                        <p:tgtEl>
                                          <p:spTgt spid="49"/>
                                        </p:tgtEl>
                                      </p:cBhvr>
                                    </p:animEffect>
                                  </p:childTnLst>
                                </p:cTn>
                              </p:par>
                              <p:par>
                                <p:cTn id="120" presetID="10" presetClass="entr" presetSubtype="0" fill="hold" nodeType="withEffect">
                                  <p:stCondLst>
                                    <p:cond delay="0"/>
                                  </p:stCondLst>
                                  <p:childTnLst>
                                    <p:set>
                                      <p:cBhvr>
                                        <p:cTn id="121" dur="1" fill="hold">
                                          <p:stCondLst>
                                            <p:cond delay="0"/>
                                          </p:stCondLst>
                                        </p:cTn>
                                        <p:tgtEl>
                                          <p:spTgt spid="50"/>
                                        </p:tgtEl>
                                        <p:attrNameLst>
                                          <p:attrName>style.visibility</p:attrName>
                                        </p:attrNameLst>
                                      </p:cBhvr>
                                      <p:to>
                                        <p:strVal val="visible"/>
                                      </p:to>
                                    </p:set>
                                    <p:animEffect transition="in" filter="fade">
                                      <p:cBhvr>
                                        <p:cTn id="122" dur="2000"/>
                                        <p:tgtEl>
                                          <p:spTgt spid="50"/>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2000"/>
                                        <p:tgtEl>
                                          <p:spTgt spid="42"/>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44"/>
                                        </p:tgtEl>
                                        <p:attrNameLst>
                                          <p:attrName>style.visibility</p:attrName>
                                        </p:attrNameLst>
                                      </p:cBhvr>
                                      <p:to>
                                        <p:strVal val="visible"/>
                                      </p:to>
                                    </p:set>
                                    <p:animEffect transition="in" filter="fade">
                                      <p:cBhvr>
                                        <p:cTn id="128" dur="2000"/>
                                        <p:tgtEl>
                                          <p:spTgt spid="44"/>
                                        </p:tgtEl>
                                      </p:cBhvr>
                                    </p:animEffect>
                                  </p:childTnLst>
                                </p:cTn>
                              </p:par>
                              <p:par>
                                <p:cTn id="129" presetID="10" presetClass="entr" presetSubtype="0" fill="hold" nodeType="with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fade">
                                      <p:cBhvr>
                                        <p:cTn id="131" dur="2000"/>
                                        <p:tgtEl>
                                          <p:spTgt spid="48"/>
                                        </p:tgtEl>
                                      </p:cBhvr>
                                    </p:animEffect>
                                  </p:childTnLst>
                                </p:cTn>
                              </p:par>
                              <p:par>
                                <p:cTn id="132" presetID="10" presetClass="entr" presetSubtype="0" fill="hold" nodeType="withEffect">
                                  <p:stCondLst>
                                    <p:cond delay="0"/>
                                  </p:stCondLst>
                                  <p:childTnLst>
                                    <p:set>
                                      <p:cBhvr>
                                        <p:cTn id="133" dur="1" fill="hold">
                                          <p:stCondLst>
                                            <p:cond delay="0"/>
                                          </p:stCondLst>
                                        </p:cTn>
                                        <p:tgtEl>
                                          <p:spTgt spid="47"/>
                                        </p:tgtEl>
                                        <p:attrNameLst>
                                          <p:attrName>style.visibility</p:attrName>
                                        </p:attrNameLst>
                                      </p:cBhvr>
                                      <p:to>
                                        <p:strVal val="visible"/>
                                      </p:to>
                                    </p:set>
                                    <p:animEffect transition="in" filter="fade">
                                      <p:cBhvr>
                                        <p:cTn id="134" dur="2000"/>
                                        <p:tgtEl>
                                          <p:spTgt spid="47"/>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45"/>
                                        </p:tgtEl>
                                        <p:attrNameLst>
                                          <p:attrName>style.visibility</p:attrName>
                                        </p:attrNameLst>
                                      </p:cBhvr>
                                      <p:to>
                                        <p:strVal val="visible"/>
                                      </p:to>
                                    </p:set>
                                    <p:animEffect transition="in" filter="fade">
                                      <p:cBhvr>
                                        <p:cTn id="137" dur="2000"/>
                                        <p:tgtEl>
                                          <p:spTgt spid="45"/>
                                        </p:tgtEl>
                                      </p:cBhvr>
                                    </p:animEffect>
                                  </p:childTnLst>
                                </p:cTn>
                              </p:par>
                              <p:par>
                                <p:cTn id="138" presetID="10" presetClass="entr" presetSubtype="0" fill="hold" grpId="0" nodeType="withEffect">
                                  <p:stCondLst>
                                    <p:cond delay="0"/>
                                  </p:stCondLst>
                                  <p:childTnLst>
                                    <p:set>
                                      <p:cBhvr>
                                        <p:cTn id="139" dur="1" fill="hold">
                                          <p:stCondLst>
                                            <p:cond delay="0"/>
                                          </p:stCondLst>
                                        </p:cTn>
                                        <p:tgtEl>
                                          <p:spTgt spid="46"/>
                                        </p:tgtEl>
                                        <p:attrNameLst>
                                          <p:attrName>style.visibility</p:attrName>
                                        </p:attrNameLst>
                                      </p:cBhvr>
                                      <p:to>
                                        <p:strVal val="visible"/>
                                      </p:to>
                                    </p:set>
                                    <p:animEffect transition="in" filter="fade">
                                      <p:cBhvr>
                                        <p:cTn id="140" dur="2000"/>
                                        <p:tgtEl>
                                          <p:spTgt spid="46"/>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68"/>
                                        </p:tgtEl>
                                        <p:attrNameLst>
                                          <p:attrName>style.visibility</p:attrName>
                                        </p:attrNameLst>
                                      </p:cBhvr>
                                      <p:to>
                                        <p:strVal val="visible"/>
                                      </p:to>
                                    </p:set>
                                    <p:animEffect transition="in" filter="fade">
                                      <p:cBhvr>
                                        <p:cTn id="143" dur="2000"/>
                                        <p:tgtEl>
                                          <p:spTgt spid="68"/>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0" presetClass="entr" presetSubtype="0" fill="hold" nodeType="clickEffect">
                                  <p:stCondLst>
                                    <p:cond delay="0"/>
                                  </p:stCondLst>
                                  <p:childTnLst>
                                    <p:set>
                                      <p:cBhvr>
                                        <p:cTn id="147" dur="1" fill="hold">
                                          <p:stCondLst>
                                            <p:cond delay="0"/>
                                          </p:stCondLst>
                                        </p:cTn>
                                        <p:tgtEl>
                                          <p:spTgt spid="54"/>
                                        </p:tgtEl>
                                        <p:attrNameLst>
                                          <p:attrName>style.visibility</p:attrName>
                                        </p:attrNameLst>
                                      </p:cBhvr>
                                      <p:to>
                                        <p:strVal val="visible"/>
                                      </p:to>
                                    </p:set>
                                    <p:animEffect transition="in" filter="fade">
                                      <p:cBhvr>
                                        <p:cTn id="148" dur="2000"/>
                                        <p:tgtEl>
                                          <p:spTgt spid="54"/>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55"/>
                                        </p:tgtEl>
                                        <p:attrNameLst>
                                          <p:attrName>style.visibility</p:attrName>
                                        </p:attrNameLst>
                                      </p:cBhvr>
                                      <p:to>
                                        <p:strVal val="visible"/>
                                      </p:to>
                                    </p:set>
                                    <p:animEffect transition="in" filter="fade">
                                      <p:cBhvr>
                                        <p:cTn id="151" dur="2000"/>
                                        <p:tgtEl>
                                          <p:spTgt spid="55"/>
                                        </p:tgtEl>
                                      </p:cBhvr>
                                    </p:animEffect>
                                  </p:childTnLst>
                                </p:cTn>
                              </p:par>
                              <p:par>
                                <p:cTn id="152" presetID="10" presetClass="entr" presetSubtype="0" fill="hold" nodeType="with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fade">
                                      <p:cBhvr>
                                        <p:cTn id="154" dur="2000"/>
                                        <p:tgtEl>
                                          <p:spTgt spid="56"/>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57"/>
                                        </p:tgtEl>
                                        <p:attrNameLst>
                                          <p:attrName>style.visibility</p:attrName>
                                        </p:attrNameLst>
                                      </p:cBhvr>
                                      <p:to>
                                        <p:strVal val="visible"/>
                                      </p:to>
                                    </p:set>
                                    <p:animEffect transition="in" filter="fade">
                                      <p:cBhvr>
                                        <p:cTn id="157" dur="2000"/>
                                        <p:tgtEl>
                                          <p:spTgt spid="57"/>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59"/>
                                        </p:tgtEl>
                                        <p:attrNameLst>
                                          <p:attrName>style.visibility</p:attrName>
                                        </p:attrNameLst>
                                      </p:cBhvr>
                                      <p:to>
                                        <p:strVal val="visible"/>
                                      </p:to>
                                    </p:set>
                                    <p:animEffect transition="in" filter="fade">
                                      <p:cBhvr>
                                        <p:cTn id="162" dur="2000"/>
                                        <p:tgtEl>
                                          <p:spTgt spid="59"/>
                                        </p:tgtEl>
                                      </p:cBhvr>
                                    </p:animEffect>
                                  </p:childTnLst>
                                </p:cTn>
                              </p:par>
                              <p:par>
                                <p:cTn id="163" presetID="10" presetClass="entr" presetSubtype="0" fill="hold" nodeType="withEffect">
                                  <p:stCondLst>
                                    <p:cond delay="0"/>
                                  </p:stCondLst>
                                  <p:childTnLst>
                                    <p:set>
                                      <p:cBhvr>
                                        <p:cTn id="164" dur="1" fill="hold">
                                          <p:stCondLst>
                                            <p:cond delay="0"/>
                                          </p:stCondLst>
                                        </p:cTn>
                                        <p:tgtEl>
                                          <p:spTgt spid="58"/>
                                        </p:tgtEl>
                                        <p:attrNameLst>
                                          <p:attrName>style.visibility</p:attrName>
                                        </p:attrNameLst>
                                      </p:cBhvr>
                                      <p:to>
                                        <p:strVal val="visible"/>
                                      </p:to>
                                    </p:set>
                                    <p:animEffect transition="in" filter="fade">
                                      <p:cBhvr>
                                        <p:cTn id="165" dur="2000"/>
                                        <p:tgtEl>
                                          <p:spTgt spid="58"/>
                                        </p:tgtEl>
                                      </p:cBhvr>
                                    </p:animEffect>
                                  </p:childTnLst>
                                </p:cTn>
                              </p:par>
                              <p:par>
                                <p:cTn id="166" presetID="10" presetClass="entr" presetSubtype="0" fill="hold" nodeType="withEffect">
                                  <p:stCondLst>
                                    <p:cond delay="0"/>
                                  </p:stCondLst>
                                  <p:childTnLst>
                                    <p:set>
                                      <p:cBhvr>
                                        <p:cTn id="167" dur="1" fill="hold">
                                          <p:stCondLst>
                                            <p:cond delay="0"/>
                                          </p:stCondLst>
                                        </p:cTn>
                                        <p:tgtEl>
                                          <p:spTgt spid="60"/>
                                        </p:tgtEl>
                                        <p:attrNameLst>
                                          <p:attrName>style.visibility</p:attrName>
                                        </p:attrNameLst>
                                      </p:cBhvr>
                                      <p:to>
                                        <p:strVal val="visible"/>
                                      </p:to>
                                    </p:set>
                                    <p:animEffect transition="in" filter="fade">
                                      <p:cBhvr>
                                        <p:cTn id="168" dur="2000"/>
                                        <p:tgtEl>
                                          <p:spTgt spid="60"/>
                                        </p:tgtEl>
                                      </p:cBhvr>
                                    </p:animEffect>
                                  </p:childTnLst>
                                </p:cTn>
                              </p:par>
                            </p:childTnLst>
                          </p:cTn>
                        </p:par>
                      </p:childTnLst>
                    </p:cTn>
                  </p:par>
                  <p:par>
                    <p:cTn id="169" fill="hold">
                      <p:stCondLst>
                        <p:cond delay="indefinite"/>
                      </p:stCondLst>
                      <p:childTnLst>
                        <p:par>
                          <p:cTn id="170" fill="hold">
                            <p:stCondLst>
                              <p:cond delay="0"/>
                            </p:stCondLst>
                            <p:childTnLst>
                              <p:par>
                                <p:cTn id="171" presetID="10" presetClass="entr" presetSubtype="0" fill="hold" grpId="0" nodeType="clickEffect">
                                  <p:stCondLst>
                                    <p:cond delay="0"/>
                                  </p:stCondLst>
                                  <p:childTnLst>
                                    <p:set>
                                      <p:cBhvr>
                                        <p:cTn id="172" dur="1" fill="hold">
                                          <p:stCondLst>
                                            <p:cond delay="0"/>
                                          </p:stCondLst>
                                        </p:cTn>
                                        <p:tgtEl>
                                          <p:spTgt spid="63"/>
                                        </p:tgtEl>
                                        <p:attrNameLst>
                                          <p:attrName>style.visibility</p:attrName>
                                        </p:attrNameLst>
                                      </p:cBhvr>
                                      <p:to>
                                        <p:strVal val="visible"/>
                                      </p:to>
                                    </p:set>
                                    <p:animEffect transition="in" filter="fade">
                                      <p:cBhvr>
                                        <p:cTn id="173" dur="2000"/>
                                        <p:tgtEl>
                                          <p:spTgt spid="63"/>
                                        </p:tgtEl>
                                      </p:cBhvr>
                                    </p:animEffect>
                                  </p:childTnLst>
                                </p:cTn>
                              </p:par>
                              <p:par>
                                <p:cTn id="174" presetID="10" presetClass="entr" presetSubtype="0" fill="hold" nodeType="withEffect">
                                  <p:stCondLst>
                                    <p:cond delay="0"/>
                                  </p:stCondLst>
                                  <p:childTnLst>
                                    <p:set>
                                      <p:cBhvr>
                                        <p:cTn id="175" dur="1" fill="hold">
                                          <p:stCondLst>
                                            <p:cond delay="0"/>
                                          </p:stCondLst>
                                        </p:cTn>
                                        <p:tgtEl>
                                          <p:spTgt spid="66"/>
                                        </p:tgtEl>
                                        <p:attrNameLst>
                                          <p:attrName>style.visibility</p:attrName>
                                        </p:attrNameLst>
                                      </p:cBhvr>
                                      <p:to>
                                        <p:strVal val="visible"/>
                                      </p:to>
                                    </p:set>
                                    <p:animEffect transition="in" filter="fade">
                                      <p:cBhvr>
                                        <p:cTn id="176" dur="2000"/>
                                        <p:tgtEl>
                                          <p:spTgt spid="66"/>
                                        </p:tgtEl>
                                      </p:cBhvr>
                                    </p:animEffect>
                                  </p:childTnLst>
                                </p:cTn>
                              </p:par>
                              <p:par>
                                <p:cTn id="177" presetID="10" presetClass="entr" presetSubtype="0" fill="hold" nodeType="withEffect">
                                  <p:stCondLst>
                                    <p:cond delay="0"/>
                                  </p:stCondLst>
                                  <p:childTnLst>
                                    <p:set>
                                      <p:cBhvr>
                                        <p:cTn id="178" dur="1" fill="hold">
                                          <p:stCondLst>
                                            <p:cond delay="0"/>
                                          </p:stCondLst>
                                        </p:cTn>
                                        <p:tgtEl>
                                          <p:spTgt spid="67"/>
                                        </p:tgtEl>
                                        <p:attrNameLst>
                                          <p:attrName>style.visibility</p:attrName>
                                        </p:attrNameLst>
                                      </p:cBhvr>
                                      <p:to>
                                        <p:strVal val="visible"/>
                                      </p:to>
                                    </p:set>
                                    <p:animEffect transition="in" filter="fade">
                                      <p:cBhvr>
                                        <p:cTn id="179" dur="2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animBg="1"/>
      <p:bldP spid="19" grpId="0" animBg="1"/>
      <p:bldP spid="20" grpId="0" animBg="1"/>
      <p:bldP spid="21" grpId="0" animBg="1"/>
      <p:bldP spid="22" grpId="0" build="allAtOnce"/>
      <p:bldP spid="26" grpId="0" animBg="1"/>
      <p:bldP spid="27" grpId="0" animBg="1"/>
      <p:bldP spid="28" grpId="0" animBg="1"/>
      <p:bldP spid="30" grpId="0"/>
      <p:bldP spid="32" grpId="0"/>
      <p:bldP spid="34" grpId="0"/>
      <p:bldP spid="36" grpId="0"/>
      <p:bldP spid="38" grpId="0"/>
      <p:bldP spid="40" grpId="0"/>
      <p:bldP spid="41" grpId="0"/>
      <p:bldP spid="42" grpId="0" animBg="1"/>
      <p:bldP spid="43" grpId="0" animBg="1"/>
      <p:bldP spid="44" grpId="0" animBg="1"/>
      <p:bldP spid="45" grpId="0" animBg="1"/>
      <p:bldP spid="46" grpId="0" animBg="1"/>
      <p:bldP spid="55" grpId="0"/>
      <p:bldP spid="57" grpId="0"/>
      <p:bldP spid="59" grpId="0"/>
      <p:bldP spid="64" grpId="0" animBg="1"/>
      <p:bldP spid="68" grpId="0" animBg="1"/>
      <p:bldP spid="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Line 1"/>
          <p:cNvSpPr>
            <a:spLocks noChangeShapeType="1"/>
          </p:cNvSpPr>
          <p:nvPr/>
        </p:nvSpPr>
        <p:spPr bwMode="auto">
          <a:xfrm>
            <a:off x="4435200" y="3462124"/>
            <a:ext cx="1440" cy="489651"/>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
        <p:nvSpPr>
          <p:cNvPr id="7170" name="Line 2"/>
          <p:cNvSpPr>
            <a:spLocks noChangeShapeType="1"/>
          </p:cNvSpPr>
          <p:nvPr/>
        </p:nvSpPr>
        <p:spPr bwMode="auto">
          <a:xfrm>
            <a:off x="4435200" y="2057977"/>
            <a:ext cx="1440" cy="489651"/>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1760" y="2537547"/>
            <a:ext cx="1395360" cy="80360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2" name="AutoShape 4"/>
          <p:cNvSpPr>
            <a:spLocks noChangeArrowheads="1"/>
          </p:cNvSpPr>
          <p:nvPr/>
        </p:nvSpPr>
        <p:spPr bwMode="auto">
          <a:xfrm>
            <a:off x="3819534" y="1252034"/>
            <a:ext cx="1221252" cy="845723"/>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Payment orders </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waiting </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for approval</a:t>
            </a:r>
          </a:p>
        </p:txBody>
      </p:sp>
      <p:sp>
        <p:nvSpPr>
          <p:cNvPr id="7173" name="AutoShape 5"/>
          <p:cNvSpPr>
            <a:spLocks noChangeArrowheads="1"/>
          </p:cNvSpPr>
          <p:nvPr/>
        </p:nvSpPr>
        <p:spPr bwMode="auto">
          <a:xfrm>
            <a:off x="3769828" y="2637460"/>
            <a:ext cx="1335065" cy="845723"/>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Payment orders</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approved by the </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accounting offices</a:t>
            </a:r>
          </a:p>
        </p:txBody>
      </p:sp>
      <p:sp>
        <p:nvSpPr>
          <p:cNvPr id="7174" name="AutoShape 6"/>
          <p:cNvSpPr>
            <a:spLocks noChangeArrowheads="1"/>
          </p:cNvSpPr>
          <p:nvPr/>
        </p:nvSpPr>
        <p:spPr bwMode="auto">
          <a:xfrm>
            <a:off x="3751705" y="4167264"/>
            <a:ext cx="1379949" cy="542563"/>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Approved payment</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orders</a:t>
            </a:r>
          </a:p>
        </p:txBody>
      </p:sp>
      <p:sp>
        <p:nvSpPr>
          <p:cNvPr id="7175" name="Line 7"/>
          <p:cNvSpPr>
            <a:spLocks noChangeShapeType="1"/>
          </p:cNvSpPr>
          <p:nvPr/>
        </p:nvSpPr>
        <p:spPr bwMode="auto">
          <a:xfrm flipH="1">
            <a:off x="5362560" y="1529440"/>
            <a:ext cx="982080" cy="1441"/>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grpSp>
        <p:nvGrpSpPr>
          <p:cNvPr id="7176" name="Group 8"/>
          <p:cNvGrpSpPr>
            <a:grpSpLocks/>
          </p:cNvGrpSpPr>
          <p:nvPr/>
        </p:nvGrpSpPr>
        <p:grpSpPr bwMode="auto">
          <a:xfrm>
            <a:off x="1216801" y="1699379"/>
            <a:ext cx="2312640" cy="2429536"/>
            <a:chOff x="845" y="1180"/>
            <a:chExt cx="1606" cy="1687"/>
          </a:xfrm>
        </p:grpSpPr>
        <p:sp>
          <p:nvSpPr>
            <p:cNvPr id="7177" name="Line 9"/>
            <p:cNvSpPr>
              <a:spLocks noChangeShapeType="1"/>
            </p:cNvSpPr>
            <p:nvPr/>
          </p:nvSpPr>
          <p:spPr bwMode="auto">
            <a:xfrm flipV="1">
              <a:off x="845" y="1179"/>
              <a:ext cx="1606" cy="1689"/>
            </a:xfrm>
            <a:prstGeom prst="line">
              <a:avLst/>
            </a:prstGeom>
            <a:noFill/>
            <a:ln w="3600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i="0" u="none" dirty="0"/>
            </a:p>
          </p:txBody>
        </p:sp>
        <p:sp>
          <p:nvSpPr>
            <p:cNvPr id="7178" name="Text Box 10"/>
            <p:cNvSpPr txBox="1">
              <a:spLocks noChangeArrowheads="1"/>
            </p:cNvSpPr>
            <p:nvPr/>
          </p:nvSpPr>
          <p:spPr bwMode="auto">
            <a:xfrm rot="18780000">
              <a:off x="1137" y="1980"/>
              <a:ext cx="67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Verdana" pitchFamily="32" charset="0"/>
                </a:rPr>
                <a:t>Approval</a:t>
              </a:r>
            </a:p>
          </p:txBody>
        </p:sp>
      </p:grpSp>
      <p:sp>
        <p:nvSpPr>
          <p:cNvPr id="7179" name="Text Box 11"/>
          <p:cNvSpPr txBox="1">
            <a:spLocks noChangeArrowheads="1"/>
          </p:cNvSpPr>
          <p:nvPr/>
        </p:nvSpPr>
        <p:spPr bwMode="auto">
          <a:xfrm>
            <a:off x="456481" y="123853"/>
            <a:ext cx="8228160" cy="711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3200" b="1" i="0" u="none" dirty="0">
                <a:solidFill>
                  <a:schemeClr val="bg1"/>
                </a:solidFill>
                <a:latin typeface="Tahoma" panose="020B0604030504040204" pitchFamily="34" charset="0"/>
                <a:ea typeface="Tahoma" panose="020B0604030504040204" pitchFamily="34" charset="0"/>
                <a:cs typeface="Tahoma" panose="020B0604030504040204" pitchFamily="34" charset="0"/>
              </a:rPr>
              <a:t>Phase-1 Workflow</a:t>
            </a:r>
          </a:p>
        </p:txBody>
      </p:sp>
      <p:grpSp>
        <p:nvGrpSpPr>
          <p:cNvPr id="7180" name="Group 12"/>
          <p:cNvGrpSpPr>
            <a:grpSpLocks/>
          </p:cNvGrpSpPr>
          <p:nvPr/>
        </p:nvGrpSpPr>
        <p:grpSpPr bwMode="auto">
          <a:xfrm>
            <a:off x="1249920" y="3090565"/>
            <a:ext cx="2298240" cy="1038349"/>
            <a:chOff x="868" y="2146"/>
            <a:chExt cx="1596" cy="721"/>
          </a:xfrm>
        </p:grpSpPr>
        <p:sp>
          <p:nvSpPr>
            <p:cNvPr id="7181" name="Line 13"/>
            <p:cNvSpPr>
              <a:spLocks noChangeShapeType="1"/>
            </p:cNvSpPr>
            <p:nvPr/>
          </p:nvSpPr>
          <p:spPr bwMode="auto">
            <a:xfrm flipV="1">
              <a:off x="868" y="2145"/>
              <a:ext cx="1596" cy="723"/>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i="0" u="none" dirty="0"/>
            </a:p>
          </p:txBody>
        </p:sp>
        <p:sp>
          <p:nvSpPr>
            <p:cNvPr id="7182" name="Text Box 14"/>
            <p:cNvSpPr txBox="1">
              <a:spLocks noChangeArrowheads="1"/>
            </p:cNvSpPr>
            <p:nvPr/>
          </p:nvSpPr>
          <p:spPr bwMode="auto">
            <a:xfrm rot="20100000">
              <a:off x="1273" y="2354"/>
              <a:ext cx="575"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Verdana" pitchFamily="32" charset="0"/>
                </a:rPr>
                <a:t>Display</a:t>
              </a:r>
            </a:p>
          </p:txBody>
        </p:sp>
      </p:grpSp>
      <p:sp>
        <p:nvSpPr>
          <p:cNvPr id="7183" name="Line 15"/>
          <p:cNvSpPr>
            <a:spLocks noChangeShapeType="1"/>
          </p:cNvSpPr>
          <p:nvPr/>
        </p:nvSpPr>
        <p:spPr bwMode="auto">
          <a:xfrm>
            <a:off x="5340961" y="4391021"/>
            <a:ext cx="1529280" cy="21602"/>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
        <p:nvSpPr>
          <p:cNvPr id="7184" name="AutoShape 16"/>
          <p:cNvSpPr>
            <a:spLocks noChangeArrowheads="1"/>
          </p:cNvSpPr>
          <p:nvPr/>
        </p:nvSpPr>
        <p:spPr bwMode="auto">
          <a:xfrm>
            <a:off x="3649304" y="5235129"/>
            <a:ext cx="1553074" cy="1148883"/>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Bookkeeping records </a:t>
            </a:r>
          </a:p>
          <a:p>
            <a:pPr algn="ctr">
              <a:lnSpc>
                <a:spcPct val="102000"/>
              </a:lnSpc>
              <a:tabLst>
                <a:tab pos="723900" algn="l"/>
                <a:tab pos="1447800" algn="l"/>
              </a:tabLst>
            </a:pP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and </a:t>
            </a:r>
          </a:p>
          <a:p>
            <a:pPr algn="ctr">
              <a:lnSpc>
                <a:spcPct val="102000"/>
              </a:lnSpc>
              <a:tabLst>
                <a:tab pos="723900" algn="l"/>
                <a:tab pos="1447800" algn="l"/>
              </a:tabLst>
            </a:pPr>
            <a: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EFT </a:t>
            </a: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Messages</a:t>
            </a:r>
          </a:p>
          <a:p>
            <a:pPr algn="ctr">
              <a:lnSpc>
                <a:spcPct val="102000"/>
              </a:lnSpc>
              <a:tabLst>
                <a:tab pos="723900" algn="l"/>
                <a:tab pos="1447800" algn="l"/>
              </a:tabLst>
            </a:pPr>
            <a:endPar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7185" name="Line 17"/>
          <p:cNvSpPr>
            <a:spLocks noChangeShapeType="1"/>
          </p:cNvSpPr>
          <p:nvPr/>
        </p:nvSpPr>
        <p:spPr bwMode="auto">
          <a:xfrm>
            <a:off x="4442401" y="4955561"/>
            <a:ext cx="1440" cy="360038"/>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
        <p:nvSpPr>
          <p:cNvPr id="7186" name="Line 18"/>
          <p:cNvSpPr>
            <a:spLocks noChangeShapeType="1"/>
          </p:cNvSpPr>
          <p:nvPr/>
        </p:nvSpPr>
        <p:spPr bwMode="auto">
          <a:xfrm>
            <a:off x="1149120" y="2824137"/>
            <a:ext cx="7200" cy="1173723"/>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
        <p:nvSpPr>
          <p:cNvPr id="7187" name="Text Box 19"/>
          <p:cNvSpPr txBox="1">
            <a:spLocks noChangeArrowheads="1"/>
          </p:cNvSpPr>
          <p:nvPr/>
        </p:nvSpPr>
        <p:spPr bwMode="auto">
          <a:xfrm>
            <a:off x="142561" y="2403613"/>
            <a:ext cx="1990080" cy="36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1300" b="1" i="0" u="none" dirty="0">
                <a:solidFill>
                  <a:srgbClr val="800000"/>
                </a:solidFill>
                <a:latin typeface="Verdana" pitchFamily="32" charset="0"/>
              </a:rPr>
              <a:t>        Treasury</a:t>
            </a:r>
          </a:p>
        </p:txBody>
      </p:sp>
      <p:sp>
        <p:nvSpPr>
          <p:cNvPr id="7188" name="Text Box 20"/>
          <p:cNvSpPr txBox="1">
            <a:spLocks noChangeArrowheads="1"/>
          </p:cNvSpPr>
          <p:nvPr/>
        </p:nvSpPr>
        <p:spPr bwMode="auto">
          <a:xfrm>
            <a:off x="6350400" y="1824672"/>
            <a:ext cx="2128320" cy="36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Verdana" pitchFamily="32" charset="0"/>
              </a:rPr>
              <a:t>Ministry of Finance</a:t>
            </a:r>
          </a:p>
        </p:txBody>
      </p:sp>
      <p:sp>
        <p:nvSpPr>
          <p:cNvPr id="7189" name="Text Box 21"/>
          <p:cNvSpPr txBox="1">
            <a:spLocks noChangeArrowheads="1"/>
          </p:cNvSpPr>
          <p:nvPr/>
        </p:nvSpPr>
        <p:spPr bwMode="auto">
          <a:xfrm>
            <a:off x="7005600" y="3318109"/>
            <a:ext cx="2136960" cy="36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Verdana" pitchFamily="32" charset="0"/>
              </a:rPr>
              <a:t>CBRT Ankara Branch</a:t>
            </a:r>
          </a:p>
        </p:txBody>
      </p:sp>
      <p:sp>
        <p:nvSpPr>
          <p:cNvPr id="7190" name="AutoShape 22"/>
          <p:cNvSpPr>
            <a:spLocks noChangeArrowheads="1"/>
          </p:cNvSpPr>
          <p:nvPr/>
        </p:nvSpPr>
        <p:spPr bwMode="auto">
          <a:xfrm>
            <a:off x="5968147" y="2750155"/>
            <a:ext cx="737145" cy="542563"/>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Branch</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Approval</a:t>
            </a:r>
          </a:p>
        </p:txBody>
      </p:sp>
      <p:sp>
        <p:nvSpPr>
          <p:cNvPr id="7191" name="Line 23"/>
          <p:cNvSpPr>
            <a:spLocks noChangeShapeType="1"/>
          </p:cNvSpPr>
          <p:nvPr/>
        </p:nvSpPr>
        <p:spPr bwMode="auto">
          <a:xfrm flipH="1">
            <a:off x="6924961" y="3025758"/>
            <a:ext cx="527040" cy="18722"/>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
        <p:nvSpPr>
          <p:cNvPr id="7192" name="Line 24"/>
          <p:cNvSpPr>
            <a:spLocks noChangeShapeType="1"/>
          </p:cNvSpPr>
          <p:nvPr/>
        </p:nvSpPr>
        <p:spPr bwMode="auto">
          <a:xfrm flipH="1" flipV="1">
            <a:off x="5351040" y="3100646"/>
            <a:ext cx="427680" cy="11521"/>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pic>
        <p:nvPicPr>
          <p:cNvPr id="7193"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0240" y="1084434"/>
            <a:ext cx="2219040" cy="7877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7194" name="Group 26"/>
          <p:cNvGrpSpPr>
            <a:grpSpLocks/>
          </p:cNvGrpSpPr>
          <p:nvPr/>
        </p:nvGrpSpPr>
        <p:grpSpPr bwMode="auto">
          <a:xfrm>
            <a:off x="6860160" y="3858166"/>
            <a:ext cx="1704960" cy="1106036"/>
            <a:chOff x="4764" y="2679"/>
            <a:chExt cx="1184" cy="768"/>
          </a:xfrm>
        </p:grpSpPr>
        <p:sp>
          <p:nvSpPr>
            <p:cNvPr id="7195" name="Freeform 27"/>
            <p:cNvSpPr>
              <a:spLocks noChangeArrowheads="1"/>
            </p:cNvSpPr>
            <p:nvPr/>
          </p:nvSpPr>
          <p:spPr bwMode="auto">
            <a:xfrm>
              <a:off x="4764" y="2679"/>
              <a:ext cx="1184" cy="769"/>
            </a:xfrm>
            <a:custGeom>
              <a:avLst/>
              <a:gdLst>
                <a:gd name="T0" fmla="*/ 309 w 5225"/>
                <a:gd name="T1" fmla="*/ 1167 h 3394"/>
                <a:gd name="T2" fmla="*/ 139 w 5225"/>
                <a:gd name="T3" fmla="*/ 1278 h 3394"/>
                <a:gd name="T4" fmla="*/ 29 w 5225"/>
                <a:gd name="T5" fmla="*/ 1437 h 3394"/>
                <a:gd name="T6" fmla="*/ 1 w 5225"/>
                <a:gd name="T7" fmla="*/ 1620 h 3394"/>
                <a:gd name="T8" fmla="*/ 56 w 5225"/>
                <a:gd name="T9" fmla="*/ 1800 h 3394"/>
                <a:gd name="T10" fmla="*/ 186 w 5225"/>
                <a:gd name="T11" fmla="*/ 1948 h 3394"/>
                <a:gd name="T12" fmla="*/ 298 w 5225"/>
                <a:gd name="T13" fmla="*/ 1957 h 3394"/>
                <a:gd name="T14" fmla="*/ 169 w 5225"/>
                <a:gd name="T15" fmla="*/ 2104 h 3394"/>
                <a:gd name="T16" fmla="*/ 116 w 5225"/>
                <a:gd name="T17" fmla="*/ 2285 h 3394"/>
                <a:gd name="T18" fmla="*/ 147 w 5225"/>
                <a:gd name="T19" fmla="*/ 2468 h 3394"/>
                <a:gd name="T20" fmla="*/ 257 w 5225"/>
                <a:gd name="T21" fmla="*/ 2626 h 3394"/>
                <a:gd name="T22" fmla="*/ 427 w 5225"/>
                <a:gd name="T23" fmla="*/ 2733 h 3394"/>
                <a:gd name="T24" fmla="*/ 634 w 5225"/>
                <a:gd name="T25" fmla="*/ 2773 h 3394"/>
                <a:gd name="T26" fmla="*/ 951 w 5225"/>
                <a:gd name="T27" fmla="*/ 3024 h 3394"/>
                <a:gd name="T28" fmla="*/ 1309 w 5225"/>
                <a:gd name="T29" fmla="*/ 3166 h 3394"/>
                <a:gd name="T30" fmla="*/ 1701 w 5225"/>
                <a:gd name="T31" fmla="*/ 3172 h 3394"/>
                <a:gd name="T32" fmla="*/ 2160 w 5225"/>
                <a:gd name="T33" fmla="*/ 3232 h 3394"/>
                <a:gd name="T34" fmla="*/ 2457 w 5225"/>
                <a:gd name="T35" fmla="*/ 3367 h 3394"/>
                <a:gd name="T36" fmla="*/ 2790 w 5225"/>
                <a:gd name="T37" fmla="*/ 3383 h 3394"/>
                <a:gd name="T38" fmla="*/ 3103 w 5225"/>
                <a:gd name="T39" fmla="*/ 3282 h 3394"/>
                <a:gd name="T40" fmla="*/ 3344 w 5225"/>
                <a:gd name="T41" fmla="*/ 3074 h 3394"/>
                <a:gd name="T42" fmla="*/ 3631 w 5225"/>
                <a:gd name="T43" fmla="*/ 2953 h 3394"/>
                <a:gd name="T44" fmla="*/ 3914 w 5225"/>
                <a:gd name="T45" fmla="*/ 2971 h 3394"/>
                <a:gd name="T46" fmla="*/ 4184 w 5225"/>
                <a:gd name="T47" fmla="*/ 2888 h 3394"/>
                <a:gd name="T48" fmla="*/ 4390 w 5225"/>
                <a:gd name="T49" fmla="*/ 2718 h 3394"/>
                <a:gd name="T50" fmla="*/ 4507 w 5225"/>
                <a:gd name="T51" fmla="*/ 2491 h 3394"/>
                <a:gd name="T52" fmla="*/ 4612 w 5225"/>
                <a:gd name="T53" fmla="*/ 2347 h 3394"/>
                <a:gd name="T54" fmla="*/ 4906 w 5225"/>
                <a:gd name="T55" fmla="*/ 2216 h 3394"/>
                <a:gd name="T56" fmla="*/ 5122 w 5225"/>
                <a:gd name="T57" fmla="*/ 1996 h 3394"/>
                <a:gd name="T58" fmla="*/ 5221 w 5225"/>
                <a:gd name="T59" fmla="*/ 1719 h 3394"/>
                <a:gd name="T60" fmla="*/ 5188 w 5225"/>
                <a:gd name="T61" fmla="*/ 1431 h 3394"/>
                <a:gd name="T62" fmla="*/ 5029 w 5225"/>
                <a:gd name="T63" fmla="*/ 1174 h 3394"/>
                <a:gd name="T64" fmla="*/ 5084 w 5225"/>
                <a:gd name="T65" fmla="*/ 1133 h 3394"/>
                <a:gd name="T66" fmla="*/ 5101 w 5225"/>
                <a:gd name="T67" fmla="*/ 900 h 3394"/>
                <a:gd name="T68" fmla="*/ 5011 w 5225"/>
                <a:gd name="T69" fmla="*/ 679 h 3394"/>
                <a:gd name="T70" fmla="*/ 4831 w 5225"/>
                <a:gd name="T71" fmla="*/ 511 h 3394"/>
                <a:gd name="T72" fmla="*/ 4589 w 5225"/>
                <a:gd name="T73" fmla="*/ 418 h 3394"/>
                <a:gd name="T74" fmla="*/ 4538 w 5225"/>
                <a:gd name="T75" fmla="*/ 225 h 3394"/>
                <a:gd name="T76" fmla="*/ 4368 w 5225"/>
                <a:gd name="T77" fmla="*/ 80 h 3394"/>
                <a:gd name="T78" fmla="*/ 4145 w 5225"/>
                <a:gd name="T79" fmla="*/ 7 h 3394"/>
                <a:gd name="T80" fmla="*/ 3905 w 5225"/>
                <a:gd name="T81" fmla="*/ 17 h 3394"/>
                <a:gd name="T82" fmla="*/ 3691 w 5225"/>
                <a:gd name="T83" fmla="*/ 110 h 3394"/>
                <a:gd name="T84" fmla="*/ 3422 w 5225"/>
                <a:gd name="T85" fmla="*/ 49 h 3394"/>
                <a:gd name="T86" fmla="*/ 3214 w 5225"/>
                <a:gd name="T87" fmla="*/ 1 h 3394"/>
                <a:gd name="T88" fmla="*/ 3002 w 5225"/>
                <a:gd name="T89" fmla="*/ 29 h 3394"/>
                <a:gd name="T90" fmla="*/ 2820 w 5225"/>
                <a:gd name="T91" fmla="*/ 130 h 3394"/>
                <a:gd name="T92" fmla="*/ 2558 w 5225"/>
                <a:gd name="T93" fmla="*/ 164 h 3394"/>
                <a:gd name="T94" fmla="*/ 2309 w 5225"/>
                <a:gd name="T95" fmla="*/ 102 h 3394"/>
                <a:gd name="T96" fmla="*/ 2050 w 5225"/>
                <a:gd name="T97" fmla="*/ 133 h 3394"/>
                <a:gd name="T98" fmla="*/ 1828 w 5225"/>
                <a:gd name="T99" fmla="*/ 250 h 3394"/>
                <a:gd name="T100" fmla="*/ 1485 w 5225"/>
                <a:gd name="T101" fmla="*/ 332 h 3394"/>
                <a:gd name="T102" fmla="*/ 1161 w 5225"/>
                <a:gd name="T103" fmla="*/ 317 h 3394"/>
                <a:gd name="T104" fmla="*/ 855 w 5225"/>
                <a:gd name="T105" fmla="*/ 414 h 3394"/>
                <a:gd name="T106" fmla="*/ 615 w 5225"/>
                <a:gd name="T107" fmla="*/ 611 h 3394"/>
                <a:gd name="T108" fmla="*/ 484 w 5225"/>
                <a:gd name="T109" fmla="*/ 874 h 3394"/>
                <a:gd name="T110" fmla="*/ 476 w 5225"/>
                <a:gd name="T111" fmla="*/ 1163 h 3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5" h="3394">
                  <a:moveTo>
                    <a:pt x="487" y="1126"/>
                  </a:moveTo>
                  <a:lnTo>
                    <a:pt x="461" y="1128"/>
                  </a:lnTo>
                  <a:lnTo>
                    <a:pt x="433" y="1134"/>
                  </a:lnTo>
                  <a:lnTo>
                    <a:pt x="409" y="1137"/>
                  </a:lnTo>
                  <a:lnTo>
                    <a:pt x="384" y="1142"/>
                  </a:lnTo>
                  <a:lnTo>
                    <a:pt x="360" y="1150"/>
                  </a:lnTo>
                  <a:lnTo>
                    <a:pt x="331" y="1160"/>
                  </a:lnTo>
                  <a:lnTo>
                    <a:pt x="309" y="1167"/>
                  </a:lnTo>
                  <a:lnTo>
                    <a:pt x="285" y="1177"/>
                  </a:lnTo>
                  <a:lnTo>
                    <a:pt x="262" y="1188"/>
                  </a:lnTo>
                  <a:lnTo>
                    <a:pt x="239" y="1202"/>
                  </a:lnTo>
                  <a:lnTo>
                    <a:pt x="217" y="1215"/>
                  </a:lnTo>
                  <a:lnTo>
                    <a:pt x="197" y="1228"/>
                  </a:lnTo>
                  <a:lnTo>
                    <a:pt x="178" y="1244"/>
                  </a:lnTo>
                  <a:lnTo>
                    <a:pt x="156" y="1261"/>
                  </a:lnTo>
                  <a:lnTo>
                    <a:pt x="139" y="1278"/>
                  </a:lnTo>
                  <a:lnTo>
                    <a:pt x="122" y="1293"/>
                  </a:lnTo>
                  <a:lnTo>
                    <a:pt x="103" y="1312"/>
                  </a:lnTo>
                  <a:lnTo>
                    <a:pt x="91" y="1332"/>
                  </a:lnTo>
                  <a:lnTo>
                    <a:pt x="77" y="1352"/>
                  </a:lnTo>
                  <a:lnTo>
                    <a:pt x="63" y="1372"/>
                  </a:lnTo>
                  <a:lnTo>
                    <a:pt x="49" y="1393"/>
                  </a:lnTo>
                  <a:lnTo>
                    <a:pt x="43" y="1415"/>
                  </a:lnTo>
                  <a:lnTo>
                    <a:pt x="29" y="1437"/>
                  </a:lnTo>
                  <a:lnTo>
                    <a:pt x="24" y="1459"/>
                  </a:lnTo>
                  <a:lnTo>
                    <a:pt x="16" y="1482"/>
                  </a:lnTo>
                  <a:lnTo>
                    <a:pt x="9" y="1504"/>
                  </a:lnTo>
                  <a:lnTo>
                    <a:pt x="3" y="1527"/>
                  </a:lnTo>
                  <a:lnTo>
                    <a:pt x="1" y="1552"/>
                  </a:lnTo>
                  <a:lnTo>
                    <a:pt x="0" y="1575"/>
                  </a:lnTo>
                  <a:lnTo>
                    <a:pt x="0" y="1599"/>
                  </a:lnTo>
                  <a:lnTo>
                    <a:pt x="1" y="1620"/>
                  </a:lnTo>
                  <a:lnTo>
                    <a:pt x="2" y="1644"/>
                  </a:lnTo>
                  <a:lnTo>
                    <a:pt x="8" y="1667"/>
                  </a:lnTo>
                  <a:lnTo>
                    <a:pt x="10" y="1690"/>
                  </a:lnTo>
                  <a:lnTo>
                    <a:pt x="20" y="1713"/>
                  </a:lnTo>
                  <a:lnTo>
                    <a:pt x="25" y="1735"/>
                  </a:lnTo>
                  <a:lnTo>
                    <a:pt x="34" y="1757"/>
                  </a:lnTo>
                  <a:lnTo>
                    <a:pt x="45" y="1780"/>
                  </a:lnTo>
                  <a:lnTo>
                    <a:pt x="56" y="1800"/>
                  </a:lnTo>
                  <a:lnTo>
                    <a:pt x="69" y="1821"/>
                  </a:lnTo>
                  <a:lnTo>
                    <a:pt x="80" y="1841"/>
                  </a:lnTo>
                  <a:lnTo>
                    <a:pt x="98" y="1860"/>
                  </a:lnTo>
                  <a:lnTo>
                    <a:pt x="110" y="1881"/>
                  </a:lnTo>
                  <a:lnTo>
                    <a:pt x="128" y="1899"/>
                  </a:lnTo>
                  <a:lnTo>
                    <a:pt x="147" y="1915"/>
                  </a:lnTo>
                  <a:lnTo>
                    <a:pt x="165" y="1930"/>
                  </a:lnTo>
                  <a:lnTo>
                    <a:pt x="186" y="1948"/>
                  </a:lnTo>
                  <a:lnTo>
                    <a:pt x="205" y="1964"/>
                  </a:lnTo>
                  <a:lnTo>
                    <a:pt x="228" y="1977"/>
                  </a:lnTo>
                  <a:lnTo>
                    <a:pt x="249" y="1990"/>
                  </a:lnTo>
                  <a:lnTo>
                    <a:pt x="271" y="2001"/>
                  </a:lnTo>
                  <a:lnTo>
                    <a:pt x="294" y="2012"/>
                  </a:lnTo>
                  <a:lnTo>
                    <a:pt x="318" y="2021"/>
                  </a:lnTo>
                  <a:lnTo>
                    <a:pt x="316" y="1941"/>
                  </a:lnTo>
                  <a:lnTo>
                    <a:pt x="298" y="1957"/>
                  </a:lnTo>
                  <a:lnTo>
                    <a:pt x="277" y="1972"/>
                  </a:lnTo>
                  <a:lnTo>
                    <a:pt x="260" y="1990"/>
                  </a:lnTo>
                  <a:lnTo>
                    <a:pt x="240" y="2006"/>
                  </a:lnTo>
                  <a:lnTo>
                    <a:pt x="224" y="2025"/>
                  </a:lnTo>
                  <a:lnTo>
                    <a:pt x="207" y="2045"/>
                  </a:lnTo>
                  <a:lnTo>
                    <a:pt x="193" y="2064"/>
                  </a:lnTo>
                  <a:lnTo>
                    <a:pt x="180" y="2082"/>
                  </a:lnTo>
                  <a:lnTo>
                    <a:pt x="169" y="2104"/>
                  </a:lnTo>
                  <a:lnTo>
                    <a:pt x="156" y="2125"/>
                  </a:lnTo>
                  <a:lnTo>
                    <a:pt x="147" y="2147"/>
                  </a:lnTo>
                  <a:lnTo>
                    <a:pt x="139" y="2169"/>
                  </a:lnTo>
                  <a:lnTo>
                    <a:pt x="129" y="2192"/>
                  </a:lnTo>
                  <a:lnTo>
                    <a:pt x="125" y="2215"/>
                  </a:lnTo>
                  <a:lnTo>
                    <a:pt x="122" y="2237"/>
                  </a:lnTo>
                  <a:lnTo>
                    <a:pt x="118" y="2260"/>
                  </a:lnTo>
                  <a:lnTo>
                    <a:pt x="116" y="2285"/>
                  </a:lnTo>
                  <a:lnTo>
                    <a:pt x="116" y="2308"/>
                  </a:lnTo>
                  <a:lnTo>
                    <a:pt x="116" y="2331"/>
                  </a:lnTo>
                  <a:lnTo>
                    <a:pt x="118" y="2353"/>
                  </a:lnTo>
                  <a:lnTo>
                    <a:pt x="122" y="2377"/>
                  </a:lnTo>
                  <a:lnTo>
                    <a:pt x="125" y="2399"/>
                  </a:lnTo>
                  <a:lnTo>
                    <a:pt x="129" y="2423"/>
                  </a:lnTo>
                  <a:lnTo>
                    <a:pt x="139" y="2445"/>
                  </a:lnTo>
                  <a:lnTo>
                    <a:pt x="147" y="2468"/>
                  </a:lnTo>
                  <a:lnTo>
                    <a:pt x="155" y="2490"/>
                  </a:lnTo>
                  <a:lnTo>
                    <a:pt x="169" y="2511"/>
                  </a:lnTo>
                  <a:lnTo>
                    <a:pt x="180" y="2531"/>
                  </a:lnTo>
                  <a:lnTo>
                    <a:pt x="193" y="2551"/>
                  </a:lnTo>
                  <a:lnTo>
                    <a:pt x="207" y="2570"/>
                  </a:lnTo>
                  <a:lnTo>
                    <a:pt x="223" y="2590"/>
                  </a:lnTo>
                  <a:lnTo>
                    <a:pt x="239" y="2608"/>
                  </a:lnTo>
                  <a:lnTo>
                    <a:pt x="257" y="2626"/>
                  </a:lnTo>
                  <a:lnTo>
                    <a:pt x="277" y="2642"/>
                  </a:lnTo>
                  <a:lnTo>
                    <a:pt x="294" y="2660"/>
                  </a:lnTo>
                  <a:lnTo>
                    <a:pt x="316" y="2673"/>
                  </a:lnTo>
                  <a:lnTo>
                    <a:pt x="339" y="2687"/>
                  </a:lnTo>
                  <a:lnTo>
                    <a:pt x="361" y="2699"/>
                  </a:lnTo>
                  <a:lnTo>
                    <a:pt x="382" y="2711"/>
                  </a:lnTo>
                  <a:lnTo>
                    <a:pt x="404" y="2724"/>
                  </a:lnTo>
                  <a:lnTo>
                    <a:pt x="427" y="2733"/>
                  </a:lnTo>
                  <a:lnTo>
                    <a:pt x="453" y="2741"/>
                  </a:lnTo>
                  <a:lnTo>
                    <a:pt x="478" y="2751"/>
                  </a:lnTo>
                  <a:lnTo>
                    <a:pt x="504" y="2757"/>
                  </a:lnTo>
                  <a:lnTo>
                    <a:pt x="529" y="2762"/>
                  </a:lnTo>
                  <a:lnTo>
                    <a:pt x="554" y="2765"/>
                  </a:lnTo>
                  <a:lnTo>
                    <a:pt x="584" y="2770"/>
                  </a:lnTo>
                  <a:lnTo>
                    <a:pt x="608" y="2772"/>
                  </a:lnTo>
                  <a:lnTo>
                    <a:pt x="634" y="2773"/>
                  </a:lnTo>
                  <a:lnTo>
                    <a:pt x="662" y="2773"/>
                  </a:lnTo>
                  <a:lnTo>
                    <a:pt x="687" y="2771"/>
                  </a:lnTo>
                  <a:lnTo>
                    <a:pt x="776" y="2871"/>
                  </a:lnTo>
                  <a:lnTo>
                    <a:pt x="807" y="2905"/>
                  </a:lnTo>
                  <a:lnTo>
                    <a:pt x="839" y="2937"/>
                  </a:lnTo>
                  <a:lnTo>
                    <a:pt x="873" y="2969"/>
                  </a:lnTo>
                  <a:lnTo>
                    <a:pt x="914" y="2997"/>
                  </a:lnTo>
                  <a:lnTo>
                    <a:pt x="951" y="3024"/>
                  </a:lnTo>
                  <a:lnTo>
                    <a:pt x="992" y="3048"/>
                  </a:lnTo>
                  <a:lnTo>
                    <a:pt x="1033" y="3073"/>
                  </a:lnTo>
                  <a:lnTo>
                    <a:pt x="1077" y="3093"/>
                  </a:lnTo>
                  <a:lnTo>
                    <a:pt x="1119" y="3113"/>
                  </a:lnTo>
                  <a:lnTo>
                    <a:pt x="1165" y="3130"/>
                  </a:lnTo>
                  <a:lnTo>
                    <a:pt x="1211" y="3144"/>
                  </a:lnTo>
                  <a:lnTo>
                    <a:pt x="1257" y="3158"/>
                  </a:lnTo>
                  <a:lnTo>
                    <a:pt x="1309" y="3166"/>
                  </a:lnTo>
                  <a:lnTo>
                    <a:pt x="1356" y="3176"/>
                  </a:lnTo>
                  <a:lnTo>
                    <a:pt x="1403" y="3183"/>
                  </a:lnTo>
                  <a:lnTo>
                    <a:pt x="1455" y="3189"/>
                  </a:lnTo>
                  <a:lnTo>
                    <a:pt x="1503" y="3189"/>
                  </a:lnTo>
                  <a:lnTo>
                    <a:pt x="1552" y="3189"/>
                  </a:lnTo>
                  <a:lnTo>
                    <a:pt x="1602" y="3184"/>
                  </a:lnTo>
                  <a:lnTo>
                    <a:pt x="1651" y="3179"/>
                  </a:lnTo>
                  <a:lnTo>
                    <a:pt x="1701" y="3172"/>
                  </a:lnTo>
                  <a:lnTo>
                    <a:pt x="1748" y="3163"/>
                  </a:lnTo>
                  <a:lnTo>
                    <a:pt x="1796" y="3149"/>
                  </a:lnTo>
                  <a:lnTo>
                    <a:pt x="1843" y="3136"/>
                  </a:lnTo>
                  <a:lnTo>
                    <a:pt x="1887" y="3119"/>
                  </a:lnTo>
                  <a:lnTo>
                    <a:pt x="2067" y="3156"/>
                  </a:lnTo>
                  <a:lnTo>
                    <a:pt x="2095" y="3183"/>
                  </a:lnTo>
                  <a:lnTo>
                    <a:pt x="2127" y="3209"/>
                  </a:lnTo>
                  <a:lnTo>
                    <a:pt x="2160" y="3232"/>
                  </a:lnTo>
                  <a:lnTo>
                    <a:pt x="2194" y="3255"/>
                  </a:lnTo>
                  <a:lnTo>
                    <a:pt x="2226" y="3276"/>
                  </a:lnTo>
                  <a:lnTo>
                    <a:pt x="2265" y="3295"/>
                  </a:lnTo>
                  <a:lnTo>
                    <a:pt x="2302" y="3313"/>
                  </a:lnTo>
                  <a:lnTo>
                    <a:pt x="2337" y="3330"/>
                  </a:lnTo>
                  <a:lnTo>
                    <a:pt x="2376" y="3345"/>
                  </a:lnTo>
                  <a:lnTo>
                    <a:pt x="2417" y="3356"/>
                  </a:lnTo>
                  <a:lnTo>
                    <a:pt x="2457" y="3367"/>
                  </a:lnTo>
                  <a:lnTo>
                    <a:pt x="2497" y="3375"/>
                  </a:lnTo>
                  <a:lnTo>
                    <a:pt x="2540" y="3383"/>
                  </a:lnTo>
                  <a:lnTo>
                    <a:pt x="2581" y="3387"/>
                  </a:lnTo>
                  <a:lnTo>
                    <a:pt x="2621" y="3391"/>
                  </a:lnTo>
                  <a:lnTo>
                    <a:pt x="2666" y="3393"/>
                  </a:lnTo>
                  <a:lnTo>
                    <a:pt x="2707" y="3391"/>
                  </a:lnTo>
                  <a:lnTo>
                    <a:pt x="2750" y="3387"/>
                  </a:lnTo>
                  <a:lnTo>
                    <a:pt x="2790" y="3383"/>
                  </a:lnTo>
                  <a:lnTo>
                    <a:pt x="2830" y="3379"/>
                  </a:lnTo>
                  <a:lnTo>
                    <a:pt x="2874" y="3369"/>
                  </a:lnTo>
                  <a:lnTo>
                    <a:pt x="2913" y="3359"/>
                  </a:lnTo>
                  <a:lnTo>
                    <a:pt x="2953" y="3346"/>
                  </a:lnTo>
                  <a:lnTo>
                    <a:pt x="2991" y="3332"/>
                  </a:lnTo>
                  <a:lnTo>
                    <a:pt x="3030" y="3317"/>
                  </a:lnTo>
                  <a:lnTo>
                    <a:pt x="3066" y="3300"/>
                  </a:lnTo>
                  <a:lnTo>
                    <a:pt x="3103" y="3282"/>
                  </a:lnTo>
                  <a:lnTo>
                    <a:pt x="3138" y="3262"/>
                  </a:lnTo>
                  <a:lnTo>
                    <a:pt x="3173" y="3238"/>
                  </a:lnTo>
                  <a:lnTo>
                    <a:pt x="3204" y="3215"/>
                  </a:lnTo>
                  <a:lnTo>
                    <a:pt x="3235" y="3190"/>
                  </a:lnTo>
                  <a:lnTo>
                    <a:pt x="3266" y="3163"/>
                  </a:lnTo>
                  <a:lnTo>
                    <a:pt x="3293" y="3136"/>
                  </a:lnTo>
                  <a:lnTo>
                    <a:pt x="3321" y="3108"/>
                  </a:lnTo>
                  <a:lnTo>
                    <a:pt x="3344" y="3074"/>
                  </a:lnTo>
                  <a:lnTo>
                    <a:pt x="3368" y="3045"/>
                  </a:lnTo>
                  <a:lnTo>
                    <a:pt x="3385" y="3011"/>
                  </a:lnTo>
                  <a:lnTo>
                    <a:pt x="3406" y="2981"/>
                  </a:lnTo>
                  <a:lnTo>
                    <a:pt x="3423" y="2945"/>
                  </a:lnTo>
                  <a:lnTo>
                    <a:pt x="3531" y="2920"/>
                  </a:lnTo>
                  <a:lnTo>
                    <a:pt x="3565" y="2932"/>
                  </a:lnTo>
                  <a:lnTo>
                    <a:pt x="3598" y="2943"/>
                  </a:lnTo>
                  <a:lnTo>
                    <a:pt x="3631" y="2953"/>
                  </a:lnTo>
                  <a:lnTo>
                    <a:pt x="3668" y="2961"/>
                  </a:lnTo>
                  <a:lnTo>
                    <a:pt x="3701" y="2967"/>
                  </a:lnTo>
                  <a:lnTo>
                    <a:pt x="3738" y="2971"/>
                  </a:lnTo>
                  <a:lnTo>
                    <a:pt x="3773" y="2975"/>
                  </a:lnTo>
                  <a:lnTo>
                    <a:pt x="3808" y="2975"/>
                  </a:lnTo>
                  <a:lnTo>
                    <a:pt x="3845" y="2975"/>
                  </a:lnTo>
                  <a:lnTo>
                    <a:pt x="3880" y="2974"/>
                  </a:lnTo>
                  <a:lnTo>
                    <a:pt x="3914" y="2971"/>
                  </a:lnTo>
                  <a:lnTo>
                    <a:pt x="3950" y="2967"/>
                  </a:lnTo>
                  <a:lnTo>
                    <a:pt x="3984" y="2960"/>
                  </a:lnTo>
                  <a:lnTo>
                    <a:pt x="4021" y="2952"/>
                  </a:lnTo>
                  <a:lnTo>
                    <a:pt x="4055" y="2942"/>
                  </a:lnTo>
                  <a:lnTo>
                    <a:pt x="4089" y="2930"/>
                  </a:lnTo>
                  <a:lnTo>
                    <a:pt x="4119" y="2919"/>
                  </a:lnTo>
                  <a:lnTo>
                    <a:pt x="4152" y="2904"/>
                  </a:lnTo>
                  <a:lnTo>
                    <a:pt x="4184" y="2888"/>
                  </a:lnTo>
                  <a:lnTo>
                    <a:pt x="4214" y="2871"/>
                  </a:lnTo>
                  <a:lnTo>
                    <a:pt x="4240" y="2853"/>
                  </a:lnTo>
                  <a:lnTo>
                    <a:pt x="4269" y="2834"/>
                  </a:lnTo>
                  <a:lnTo>
                    <a:pt x="4295" y="2814"/>
                  </a:lnTo>
                  <a:lnTo>
                    <a:pt x="4321" y="2791"/>
                  </a:lnTo>
                  <a:lnTo>
                    <a:pt x="4345" y="2768"/>
                  </a:lnTo>
                  <a:lnTo>
                    <a:pt x="4369" y="2744"/>
                  </a:lnTo>
                  <a:lnTo>
                    <a:pt x="4390" y="2718"/>
                  </a:lnTo>
                  <a:lnTo>
                    <a:pt x="4410" y="2691"/>
                  </a:lnTo>
                  <a:lnTo>
                    <a:pt x="4430" y="2667"/>
                  </a:lnTo>
                  <a:lnTo>
                    <a:pt x="4446" y="2638"/>
                  </a:lnTo>
                  <a:lnTo>
                    <a:pt x="4460" y="2609"/>
                  </a:lnTo>
                  <a:lnTo>
                    <a:pt x="4475" y="2580"/>
                  </a:lnTo>
                  <a:lnTo>
                    <a:pt x="4487" y="2550"/>
                  </a:lnTo>
                  <a:lnTo>
                    <a:pt x="4498" y="2521"/>
                  </a:lnTo>
                  <a:lnTo>
                    <a:pt x="4507" y="2491"/>
                  </a:lnTo>
                  <a:lnTo>
                    <a:pt x="4513" y="2460"/>
                  </a:lnTo>
                  <a:lnTo>
                    <a:pt x="4517" y="2429"/>
                  </a:lnTo>
                  <a:lnTo>
                    <a:pt x="4521" y="2397"/>
                  </a:lnTo>
                  <a:lnTo>
                    <a:pt x="4521" y="2367"/>
                  </a:lnTo>
                  <a:lnTo>
                    <a:pt x="4490" y="2366"/>
                  </a:lnTo>
                  <a:lnTo>
                    <a:pt x="4533" y="2361"/>
                  </a:lnTo>
                  <a:lnTo>
                    <a:pt x="4572" y="2353"/>
                  </a:lnTo>
                  <a:lnTo>
                    <a:pt x="4612" y="2347"/>
                  </a:lnTo>
                  <a:lnTo>
                    <a:pt x="4652" y="2335"/>
                  </a:lnTo>
                  <a:lnTo>
                    <a:pt x="4692" y="2323"/>
                  </a:lnTo>
                  <a:lnTo>
                    <a:pt x="4729" y="2310"/>
                  </a:lnTo>
                  <a:lnTo>
                    <a:pt x="4770" y="2293"/>
                  </a:lnTo>
                  <a:lnTo>
                    <a:pt x="4805" y="2277"/>
                  </a:lnTo>
                  <a:lnTo>
                    <a:pt x="4840" y="2259"/>
                  </a:lnTo>
                  <a:lnTo>
                    <a:pt x="4875" y="2238"/>
                  </a:lnTo>
                  <a:lnTo>
                    <a:pt x="4906" y="2216"/>
                  </a:lnTo>
                  <a:lnTo>
                    <a:pt x="4939" y="2195"/>
                  </a:lnTo>
                  <a:lnTo>
                    <a:pt x="4971" y="2169"/>
                  </a:lnTo>
                  <a:lnTo>
                    <a:pt x="5000" y="2142"/>
                  </a:lnTo>
                  <a:lnTo>
                    <a:pt x="5027" y="2116"/>
                  </a:lnTo>
                  <a:lnTo>
                    <a:pt x="5054" y="2087"/>
                  </a:lnTo>
                  <a:lnTo>
                    <a:pt x="5078" y="2058"/>
                  </a:lnTo>
                  <a:lnTo>
                    <a:pt x="5099" y="2028"/>
                  </a:lnTo>
                  <a:lnTo>
                    <a:pt x="5122" y="1996"/>
                  </a:lnTo>
                  <a:lnTo>
                    <a:pt x="5141" y="1964"/>
                  </a:lnTo>
                  <a:lnTo>
                    <a:pt x="5157" y="1929"/>
                  </a:lnTo>
                  <a:lnTo>
                    <a:pt x="5175" y="1896"/>
                  </a:lnTo>
                  <a:lnTo>
                    <a:pt x="5188" y="1860"/>
                  </a:lnTo>
                  <a:lnTo>
                    <a:pt x="5198" y="1826"/>
                  </a:lnTo>
                  <a:lnTo>
                    <a:pt x="5208" y="1790"/>
                  </a:lnTo>
                  <a:lnTo>
                    <a:pt x="5216" y="1755"/>
                  </a:lnTo>
                  <a:lnTo>
                    <a:pt x="5221" y="1719"/>
                  </a:lnTo>
                  <a:lnTo>
                    <a:pt x="5223" y="1682"/>
                  </a:lnTo>
                  <a:lnTo>
                    <a:pt x="5224" y="1645"/>
                  </a:lnTo>
                  <a:lnTo>
                    <a:pt x="5223" y="1608"/>
                  </a:lnTo>
                  <a:lnTo>
                    <a:pt x="5221" y="1574"/>
                  </a:lnTo>
                  <a:lnTo>
                    <a:pt x="5216" y="1537"/>
                  </a:lnTo>
                  <a:lnTo>
                    <a:pt x="5208" y="1500"/>
                  </a:lnTo>
                  <a:lnTo>
                    <a:pt x="5199" y="1465"/>
                  </a:lnTo>
                  <a:lnTo>
                    <a:pt x="5188" y="1431"/>
                  </a:lnTo>
                  <a:lnTo>
                    <a:pt x="5175" y="1396"/>
                  </a:lnTo>
                  <a:lnTo>
                    <a:pt x="5158" y="1361"/>
                  </a:lnTo>
                  <a:lnTo>
                    <a:pt x="5141" y="1327"/>
                  </a:lnTo>
                  <a:lnTo>
                    <a:pt x="5122" y="1295"/>
                  </a:lnTo>
                  <a:lnTo>
                    <a:pt x="5101" y="1264"/>
                  </a:lnTo>
                  <a:lnTo>
                    <a:pt x="5079" y="1233"/>
                  </a:lnTo>
                  <a:lnTo>
                    <a:pt x="5055" y="1202"/>
                  </a:lnTo>
                  <a:lnTo>
                    <a:pt x="5029" y="1174"/>
                  </a:lnTo>
                  <a:lnTo>
                    <a:pt x="5001" y="1148"/>
                  </a:lnTo>
                  <a:lnTo>
                    <a:pt x="4973" y="1124"/>
                  </a:lnTo>
                  <a:lnTo>
                    <a:pt x="5018" y="1267"/>
                  </a:lnTo>
                  <a:lnTo>
                    <a:pt x="5033" y="1242"/>
                  </a:lnTo>
                  <a:lnTo>
                    <a:pt x="5047" y="1216"/>
                  </a:lnTo>
                  <a:lnTo>
                    <a:pt x="5061" y="1188"/>
                  </a:lnTo>
                  <a:lnTo>
                    <a:pt x="5073" y="1161"/>
                  </a:lnTo>
                  <a:lnTo>
                    <a:pt x="5084" y="1133"/>
                  </a:lnTo>
                  <a:lnTo>
                    <a:pt x="5090" y="1105"/>
                  </a:lnTo>
                  <a:lnTo>
                    <a:pt x="5098" y="1074"/>
                  </a:lnTo>
                  <a:lnTo>
                    <a:pt x="5102" y="1046"/>
                  </a:lnTo>
                  <a:lnTo>
                    <a:pt x="5106" y="1016"/>
                  </a:lnTo>
                  <a:lnTo>
                    <a:pt x="5107" y="986"/>
                  </a:lnTo>
                  <a:lnTo>
                    <a:pt x="5107" y="958"/>
                  </a:lnTo>
                  <a:lnTo>
                    <a:pt x="5103" y="930"/>
                  </a:lnTo>
                  <a:lnTo>
                    <a:pt x="5101" y="900"/>
                  </a:lnTo>
                  <a:lnTo>
                    <a:pt x="5096" y="869"/>
                  </a:lnTo>
                  <a:lnTo>
                    <a:pt x="5086" y="842"/>
                  </a:lnTo>
                  <a:lnTo>
                    <a:pt x="5079" y="814"/>
                  </a:lnTo>
                  <a:lnTo>
                    <a:pt x="5068" y="785"/>
                  </a:lnTo>
                  <a:lnTo>
                    <a:pt x="5056" y="757"/>
                  </a:lnTo>
                  <a:lnTo>
                    <a:pt x="5044" y="731"/>
                  </a:lnTo>
                  <a:lnTo>
                    <a:pt x="5029" y="705"/>
                  </a:lnTo>
                  <a:lnTo>
                    <a:pt x="5011" y="679"/>
                  </a:lnTo>
                  <a:lnTo>
                    <a:pt x="4995" y="656"/>
                  </a:lnTo>
                  <a:lnTo>
                    <a:pt x="4975" y="632"/>
                  </a:lnTo>
                  <a:lnTo>
                    <a:pt x="4953" y="610"/>
                  </a:lnTo>
                  <a:lnTo>
                    <a:pt x="4931" y="586"/>
                  </a:lnTo>
                  <a:lnTo>
                    <a:pt x="4907" y="565"/>
                  </a:lnTo>
                  <a:lnTo>
                    <a:pt x="4883" y="545"/>
                  </a:lnTo>
                  <a:lnTo>
                    <a:pt x="4857" y="526"/>
                  </a:lnTo>
                  <a:lnTo>
                    <a:pt x="4831" y="511"/>
                  </a:lnTo>
                  <a:lnTo>
                    <a:pt x="4803" y="494"/>
                  </a:lnTo>
                  <a:lnTo>
                    <a:pt x="4776" y="479"/>
                  </a:lnTo>
                  <a:lnTo>
                    <a:pt x="4743" y="465"/>
                  </a:lnTo>
                  <a:lnTo>
                    <a:pt x="4714" y="454"/>
                  </a:lnTo>
                  <a:lnTo>
                    <a:pt x="4683" y="441"/>
                  </a:lnTo>
                  <a:lnTo>
                    <a:pt x="4652" y="432"/>
                  </a:lnTo>
                  <a:lnTo>
                    <a:pt x="4622" y="424"/>
                  </a:lnTo>
                  <a:lnTo>
                    <a:pt x="4589" y="418"/>
                  </a:lnTo>
                  <a:lnTo>
                    <a:pt x="4624" y="394"/>
                  </a:lnTo>
                  <a:lnTo>
                    <a:pt x="4615" y="369"/>
                  </a:lnTo>
                  <a:lnTo>
                    <a:pt x="4607" y="345"/>
                  </a:lnTo>
                  <a:lnTo>
                    <a:pt x="4594" y="320"/>
                  </a:lnTo>
                  <a:lnTo>
                    <a:pt x="4584" y="295"/>
                  </a:lnTo>
                  <a:lnTo>
                    <a:pt x="4569" y="273"/>
                  </a:lnTo>
                  <a:lnTo>
                    <a:pt x="4556" y="248"/>
                  </a:lnTo>
                  <a:lnTo>
                    <a:pt x="4538" y="225"/>
                  </a:lnTo>
                  <a:lnTo>
                    <a:pt x="4521" y="207"/>
                  </a:lnTo>
                  <a:lnTo>
                    <a:pt x="4503" y="184"/>
                  </a:lnTo>
                  <a:lnTo>
                    <a:pt x="4482" y="164"/>
                  </a:lnTo>
                  <a:lnTo>
                    <a:pt x="4462" y="145"/>
                  </a:lnTo>
                  <a:lnTo>
                    <a:pt x="4440" y="128"/>
                  </a:lnTo>
                  <a:lnTo>
                    <a:pt x="4417" y="111"/>
                  </a:lnTo>
                  <a:lnTo>
                    <a:pt x="4392" y="93"/>
                  </a:lnTo>
                  <a:lnTo>
                    <a:pt x="4368" y="80"/>
                  </a:lnTo>
                  <a:lnTo>
                    <a:pt x="4341" y="66"/>
                  </a:lnTo>
                  <a:lnTo>
                    <a:pt x="4316" y="54"/>
                  </a:lnTo>
                  <a:lnTo>
                    <a:pt x="4289" y="43"/>
                  </a:lnTo>
                  <a:lnTo>
                    <a:pt x="4260" y="34"/>
                  </a:lnTo>
                  <a:lnTo>
                    <a:pt x="4232" y="24"/>
                  </a:lnTo>
                  <a:lnTo>
                    <a:pt x="4205" y="17"/>
                  </a:lnTo>
                  <a:lnTo>
                    <a:pt x="4173" y="10"/>
                  </a:lnTo>
                  <a:lnTo>
                    <a:pt x="4145" y="7"/>
                  </a:lnTo>
                  <a:lnTo>
                    <a:pt x="4114" y="2"/>
                  </a:lnTo>
                  <a:lnTo>
                    <a:pt x="4086" y="1"/>
                  </a:lnTo>
                  <a:lnTo>
                    <a:pt x="4055" y="0"/>
                  </a:lnTo>
                  <a:lnTo>
                    <a:pt x="4025" y="1"/>
                  </a:lnTo>
                  <a:lnTo>
                    <a:pt x="3993" y="2"/>
                  </a:lnTo>
                  <a:lnTo>
                    <a:pt x="3966" y="7"/>
                  </a:lnTo>
                  <a:lnTo>
                    <a:pt x="3935" y="10"/>
                  </a:lnTo>
                  <a:lnTo>
                    <a:pt x="3905" y="17"/>
                  </a:lnTo>
                  <a:lnTo>
                    <a:pt x="3876" y="24"/>
                  </a:lnTo>
                  <a:lnTo>
                    <a:pt x="3848" y="34"/>
                  </a:lnTo>
                  <a:lnTo>
                    <a:pt x="3821" y="43"/>
                  </a:lnTo>
                  <a:lnTo>
                    <a:pt x="3793" y="54"/>
                  </a:lnTo>
                  <a:lnTo>
                    <a:pt x="3768" y="66"/>
                  </a:lnTo>
                  <a:lnTo>
                    <a:pt x="3743" y="80"/>
                  </a:lnTo>
                  <a:lnTo>
                    <a:pt x="3719" y="93"/>
                  </a:lnTo>
                  <a:lnTo>
                    <a:pt x="3691" y="110"/>
                  </a:lnTo>
                  <a:lnTo>
                    <a:pt x="3668" y="128"/>
                  </a:lnTo>
                  <a:lnTo>
                    <a:pt x="3553" y="130"/>
                  </a:lnTo>
                  <a:lnTo>
                    <a:pt x="3535" y="113"/>
                  </a:lnTo>
                  <a:lnTo>
                    <a:pt x="3514" y="99"/>
                  </a:lnTo>
                  <a:lnTo>
                    <a:pt x="3491" y="83"/>
                  </a:lnTo>
                  <a:lnTo>
                    <a:pt x="3469" y="71"/>
                  </a:lnTo>
                  <a:lnTo>
                    <a:pt x="3446" y="59"/>
                  </a:lnTo>
                  <a:lnTo>
                    <a:pt x="3422" y="49"/>
                  </a:lnTo>
                  <a:lnTo>
                    <a:pt x="3400" y="39"/>
                  </a:lnTo>
                  <a:lnTo>
                    <a:pt x="3374" y="29"/>
                  </a:lnTo>
                  <a:lnTo>
                    <a:pt x="3346" y="21"/>
                  </a:lnTo>
                  <a:lnTo>
                    <a:pt x="3323" y="16"/>
                  </a:lnTo>
                  <a:lnTo>
                    <a:pt x="3295" y="9"/>
                  </a:lnTo>
                  <a:lnTo>
                    <a:pt x="3268" y="6"/>
                  </a:lnTo>
                  <a:lnTo>
                    <a:pt x="3243" y="2"/>
                  </a:lnTo>
                  <a:lnTo>
                    <a:pt x="3214" y="1"/>
                  </a:lnTo>
                  <a:lnTo>
                    <a:pt x="3188" y="0"/>
                  </a:lnTo>
                  <a:lnTo>
                    <a:pt x="3161" y="1"/>
                  </a:lnTo>
                  <a:lnTo>
                    <a:pt x="3133" y="2"/>
                  </a:lnTo>
                  <a:lnTo>
                    <a:pt x="3106" y="6"/>
                  </a:lnTo>
                  <a:lnTo>
                    <a:pt x="3080" y="9"/>
                  </a:lnTo>
                  <a:lnTo>
                    <a:pt x="3054" y="16"/>
                  </a:lnTo>
                  <a:lnTo>
                    <a:pt x="3029" y="21"/>
                  </a:lnTo>
                  <a:lnTo>
                    <a:pt x="3002" y="29"/>
                  </a:lnTo>
                  <a:lnTo>
                    <a:pt x="2977" y="39"/>
                  </a:lnTo>
                  <a:lnTo>
                    <a:pt x="2953" y="49"/>
                  </a:lnTo>
                  <a:lnTo>
                    <a:pt x="2930" y="59"/>
                  </a:lnTo>
                  <a:lnTo>
                    <a:pt x="2907" y="71"/>
                  </a:lnTo>
                  <a:lnTo>
                    <a:pt x="2882" y="84"/>
                  </a:lnTo>
                  <a:lnTo>
                    <a:pt x="2861" y="99"/>
                  </a:lnTo>
                  <a:lnTo>
                    <a:pt x="2841" y="113"/>
                  </a:lnTo>
                  <a:lnTo>
                    <a:pt x="2820" y="130"/>
                  </a:lnTo>
                  <a:lnTo>
                    <a:pt x="2803" y="147"/>
                  </a:lnTo>
                  <a:lnTo>
                    <a:pt x="2782" y="167"/>
                  </a:lnTo>
                  <a:lnTo>
                    <a:pt x="2768" y="183"/>
                  </a:lnTo>
                  <a:lnTo>
                    <a:pt x="2751" y="204"/>
                  </a:lnTo>
                  <a:lnTo>
                    <a:pt x="2642" y="210"/>
                  </a:lnTo>
                  <a:lnTo>
                    <a:pt x="2615" y="194"/>
                  </a:lnTo>
                  <a:lnTo>
                    <a:pt x="2588" y="178"/>
                  </a:lnTo>
                  <a:lnTo>
                    <a:pt x="2558" y="164"/>
                  </a:lnTo>
                  <a:lnTo>
                    <a:pt x="2530" y="152"/>
                  </a:lnTo>
                  <a:lnTo>
                    <a:pt x="2498" y="141"/>
                  </a:lnTo>
                  <a:lnTo>
                    <a:pt x="2468" y="131"/>
                  </a:lnTo>
                  <a:lnTo>
                    <a:pt x="2436" y="122"/>
                  </a:lnTo>
                  <a:lnTo>
                    <a:pt x="2409" y="116"/>
                  </a:lnTo>
                  <a:lnTo>
                    <a:pt x="2374" y="110"/>
                  </a:lnTo>
                  <a:lnTo>
                    <a:pt x="2342" y="107"/>
                  </a:lnTo>
                  <a:lnTo>
                    <a:pt x="2309" y="102"/>
                  </a:lnTo>
                  <a:lnTo>
                    <a:pt x="2275" y="101"/>
                  </a:lnTo>
                  <a:lnTo>
                    <a:pt x="2243" y="101"/>
                  </a:lnTo>
                  <a:lnTo>
                    <a:pt x="2212" y="103"/>
                  </a:lnTo>
                  <a:lnTo>
                    <a:pt x="2178" y="107"/>
                  </a:lnTo>
                  <a:lnTo>
                    <a:pt x="2147" y="111"/>
                  </a:lnTo>
                  <a:lnTo>
                    <a:pt x="2114" y="118"/>
                  </a:lnTo>
                  <a:lnTo>
                    <a:pt x="2080" y="126"/>
                  </a:lnTo>
                  <a:lnTo>
                    <a:pt x="2050" y="133"/>
                  </a:lnTo>
                  <a:lnTo>
                    <a:pt x="2020" y="143"/>
                  </a:lnTo>
                  <a:lnTo>
                    <a:pt x="1991" y="155"/>
                  </a:lnTo>
                  <a:lnTo>
                    <a:pt x="1964" y="168"/>
                  </a:lnTo>
                  <a:lnTo>
                    <a:pt x="1932" y="183"/>
                  </a:lnTo>
                  <a:lnTo>
                    <a:pt x="1904" y="198"/>
                  </a:lnTo>
                  <a:lnTo>
                    <a:pt x="1879" y="217"/>
                  </a:lnTo>
                  <a:lnTo>
                    <a:pt x="1852" y="232"/>
                  </a:lnTo>
                  <a:lnTo>
                    <a:pt x="1828" y="250"/>
                  </a:lnTo>
                  <a:lnTo>
                    <a:pt x="1804" y="272"/>
                  </a:lnTo>
                  <a:lnTo>
                    <a:pt x="1781" y="293"/>
                  </a:lnTo>
                  <a:lnTo>
                    <a:pt x="1760" y="313"/>
                  </a:lnTo>
                  <a:lnTo>
                    <a:pt x="1742" y="339"/>
                  </a:lnTo>
                  <a:lnTo>
                    <a:pt x="1601" y="368"/>
                  </a:lnTo>
                  <a:lnTo>
                    <a:pt x="1563" y="355"/>
                  </a:lnTo>
                  <a:lnTo>
                    <a:pt x="1524" y="344"/>
                  </a:lnTo>
                  <a:lnTo>
                    <a:pt x="1485" y="332"/>
                  </a:lnTo>
                  <a:lnTo>
                    <a:pt x="1446" y="323"/>
                  </a:lnTo>
                  <a:lnTo>
                    <a:pt x="1404" y="318"/>
                  </a:lnTo>
                  <a:lnTo>
                    <a:pt x="1363" y="313"/>
                  </a:lnTo>
                  <a:lnTo>
                    <a:pt x="1324" y="310"/>
                  </a:lnTo>
                  <a:lnTo>
                    <a:pt x="1282" y="310"/>
                  </a:lnTo>
                  <a:lnTo>
                    <a:pt x="1241" y="310"/>
                  </a:lnTo>
                  <a:lnTo>
                    <a:pt x="1202" y="312"/>
                  </a:lnTo>
                  <a:lnTo>
                    <a:pt x="1161" y="317"/>
                  </a:lnTo>
                  <a:lnTo>
                    <a:pt x="1119" y="323"/>
                  </a:lnTo>
                  <a:lnTo>
                    <a:pt x="1079" y="330"/>
                  </a:lnTo>
                  <a:lnTo>
                    <a:pt x="1040" y="340"/>
                  </a:lnTo>
                  <a:lnTo>
                    <a:pt x="1002" y="351"/>
                  </a:lnTo>
                  <a:lnTo>
                    <a:pt x="963" y="365"/>
                  </a:lnTo>
                  <a:lnTo>
                    <a:pt x="926" y="378"/>
                  </a:lnTo>
                  <a:lnTo>
                    <a:pt x="889" y="396"/>
                  </a:lnTo>
                  <a:lnTo>
                    <a:pt x="855" y="414"/>
                  </a:lnTo>
                  <a:lnTo>
                    <a:pt x="818" y="433"/>
                  </a:lnTo>
                  <a:lnTo>
                    <a:pt x="785" y="455"/>
                  </a:lnTo>
                  <a:lnTo>
                    <a:pt x="755" y="478"/>
                  </a:lnTo>
                  <a:lnTo>
                    <a:pt x="724" y="503"/>
                  </a:lnTo>
                  <a:lnTo>
                    <a:pt x="693" y="528"/>
                  </a:lnTo>
                  <a:lnTo>
                    <a:pt x="667" y="554"/>
                  </a:lnTo>
                  <a:lnTo>
                    <a:pt x="641" y="583"/>
                  </a:lnTo>
                  <a:lnTo>
                    <a:pt x="615" y="611"/>
                  </a:lnTo>
                  <a:lnTo>
                    <a:pt x="591" y="642"/>
                  </a:lnTo>
                  <a:lnTo>
                    <a:pt x="572" y="673"/>
                  </a:lnTo>
                  <a:lnTo>
                    <a:pt x="550" y="704"/>
                  </a:lnTo>
                  <a:lnTo>
                    <a:pt x="533" y="737"/>
                  </a:lnTo>
                  <a:lnTo>
                    <a:pt x="518" y="771"/>
                  </a:lnTo>
                  <a:lnTo>
                    <a:pt x="504" y="805"/>
                  </a:lnTo>
                  <a:lnTo>
                    <a:pt x="491" y="840"/>
                  </a:lnTo>
                  <a:lnTo>
                    <a:pt x="484" y="874"/>
                  </a:lnTo>
                  <a:lnTo>
                    <a:pt x="473" y="911"/>
                  </a:lnTo>
                  <a:lnTo>
                    <a:pt x="470" y="945"/>
                  </a:lnTo>
                  <a:lnTo>
                    <a:pt x="464" y="984"/>
                  </a:lnTo>
                  <a:lnTo>
                    <a:pt x="463" y="1018"/>
                  </a:lnTo>
                  <a:lnTo>
                    <a:pt x="463" y="1055"/>
                  </a:lnTo>
                  <a:lnTo>
                    <a:pt x="467" y="1091"/>
                  </a:lnTo>
                  <a:lnTo>
                    <a:pt x="470" y="1127"/>
                  </a:lnTo>
                  <a:lnTo>
                    <a:pt x="476" y="1163"/>
                  </a:lnTo>
                  <a:lnTo>
                    <a:pt x="487" y="1126"/>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196" name="Freeform 28"/>
            <p:cNvSpPr>
              <a:spLocks noChangeArrowheads="1"/>
            </p:cNvSpPr>
            <p:nvPr/>
          </p:nvSpPr>
          <p:spPr bwMode="auto">
            <a:xfrm>
              <a:off x="4837" y="3137"/>
              <a:ext cx="53" cy="8"/>
            </a:xfrm>
            <a:custGeom>
              <a:avLst/>
              <a:gdLst>
                <a:gd name="T0" fmla="*/ 0 w 237"/>
                <a:gd name="T1" fmla="*/ 0 h 39"/>
                <a:gd name="T2" fmla="*/ 14 w 237"/>
                <a:gd name="T3" fmla="*/ 7 h 39"/>
                <a:gd name="T4" fmla="*/ 30 w 237"/>
                <a:gd name="T5" fmla="*/ 11 h 39"/>
                <a:gd name="T6" fmla="*/ 47 w 237"/>
                <a:gd name="T7" fmla="*/ 17 h 39"/>
                <a:gd name="T8" fmla="*/ 61 w 237"/>
                <a:gd name="T9" fmla="*/ 20 h 39"/>
                <a:gd name="T10" fmla="*/ 77 w 237"/>
                <a:gd name="T11" fmla="*/ 24 h 39"/>
                <a:gd name="T12" fmla="*/ 93 w 237"/>
                <a:gd name="T13" fmla="*/ 27 h 39"/>
                <a:gd name="T14" fmla="*/ 109 w 237"/>
                <a:gd name="T15" fmla="*/ 30 h 39"/>
                <a:gd name="T16" fmla="*/ 126 w 237"/>
                <a:gd name="T17" fmla="*/ 34 h 39"/>
                <a:gd name="T18" fmla="*/ 143 w 237"/>
                <a:gd name="T19" fmla="*/ 35 h 39"/>
                <a:gd name="T20" fmla="*/ 155 w 237"/>
                <a:gd name="T21" fmla="*/ 36 h 39"/>
                <a:gd name="T22" fmla="*/ 173 w 237"/>
                <a:gd name="T23" fmla="*/ 37 h 39"/>
                <a:gd name="T24" fmla="*/ 190 w 237"/>
                <a:gd name="T25" fmla="*/ 38 h 39"/>
                <a:gd name="T26" fmla="*/ 204 w 237"/>
                <a:gd name="T27" fmla="*/ 38 h 39"/>
                <a:gd name="T28" fmla="*/ 222 w 237"/>
                <a:gd name="T29" fmla="*/ 38 h 39"/>
                <a:gd name="T30" fmla="*/ 236 w 237"/>
                <a:gd name="T31" fmla="*/ 37 h 39"/>
                <a:gd name="T32" fmla="*/ 0 w 237"/>
                <a:gd name="T33"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39">
                  <a:moveTo>
                    <a:pt x="0" y="0"/>
                  </a:moveTo>
                  <a:lnTo>
                    <a:pt x="14" y="7"/>
                  </a:lnTo>
                  <a:lnTo>
                    <a:pt x="30" y="11"/>
                  </a:lnTo>
                  <a:lnTo>
                    <a:pt x="47" y="17"/>
                  </a:lnTo>
                  <a:lnTo>
                    <a:pt x="61" y="20"/>
                  </a:lnTo>
                  <a:lnTo>
                    <a:pt x="77" y="24"/>
                  </a:lnTo>
                  <a:lnTo>
                    <a:pt x="93" y="27"/>
                  </a:lnTo>
                  <a:lnTo>
                    <a:pt x="109" y="30"/>
                  </a:lnTo>
                  <a:lnTo>
                    <a:pt x="126" y="34"/>
                  </a:lnTo>
                  <a:lnTo>
                    <a:pt x="143" y="35"/>
                  </a:lnTo>
                  <a:lnTo>
                    <a:pt x="155" y="36"/>
                  </a:lnTo>
                  <a:lnTo>
                    <a:pt x="173" y="37"/>
                  </a:lnTo>
                  <a:lnTo>
                    <a:pt x="190" y="38"/>
                  </a:lnTo>
                  <a:lnTo>
                    <a:pt x="204" y="38"/>
                  </a:lnTo>
                  <a:lnTo>
                    <a:pt x="222" y="38"/>
                  </a:lnTo>
                  <a:lnTo>
                    <a:pt x="236" y="37"/>
                  </a:lnTo>
                  <a:lnTo>
                    <a:pt x="0"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197" name="Freeform 29"/>
            <p:cNvSpPr>
              <a:spLocks noChangeArrowheads="1"/>
            </p:cNvSpPr>
            <p:nvPr/>
          </p:nvSpPr>
          <p:spPr bwMode="auto">
            <a:xfrm>
              <a:off x="4920" y="3303"/>
              <a:ext cx="23" cy="3"/>
            </a:xfrm>
            <a:custGeom>
              <a:avLst/>
              <a:gdLst>
                <a:gd name="T0" fmla="*/ 0 w 106"/>
                <a:gd name="T1" fmla="*/ 18 h 19"/>
                <a:gd name="T2" fmla="*/ 7 w 106"/>
                <a:gd name="T3" fmla="*/ 18 h 19"/>
                <a:gd name="T4" fmla="*/ 14 w 106"/>
                <a:gd name="T5" fmla="*/ 17 h 19"/>
                <a:gd name="T6" fmla="*/ 22 w 106"/>
                <a:gd name="T7" fmla="*/ 16 h 19"/>
                <a:gd name="T8" fmla="*/ 28 w 106"/>
                <a:gd name="T9" fmla="*/ 16 h 19"/>
                <a:gd name="T10" fmla="*/ 37 w 106"/>
                <a:gd name="T11" fmla="*/ 15 h 19"/>
                <a:gd name="T12" fmla="*/ 45 w 106"/>
                <a:gd name="T13" fmla="*/ 12 h 19"/>
                <a:gd name="T14" fmla="*/ 48 w 106"/>
                <a:gd name="T15" fmla="*/ 11 h 19"/>
                <a:gd name="T16" fmla="*/ 58 w 106"/>
                <a:gd name="T17" fmla="*/ 11 h 19"/>
                <a:gd name="T18" fmla="*/ 62 w 106"/>
                <a:gd name="T19" fmla="*/ 10 h 19"/>
                <a:gd name="T20" fmla="*/ 71 w 106"/>
                <a:gd name="T21" fmla="*/ 8 h 19"/>
                <a:gd name="T22" fmla="*/ 77 w 106"/>
                <a:gd name="T23" fmla="*/ 7 h 19"/>
                <a:gd name="T24" fmla="*/ 83 w 106"/>
                <a:gd name="T25" fmla="*/ 7 h 19"/>
                <a:gd name="T26" fmla="*/ 92 w 106"/>
                <a:gd name="T27" fmla="*/ 4 h 19"/>
                <a:gd name="T28" fmla="*/ 98 w 106"/>
                <a:gd name="T29" fmla="*/ 1 h 19"/>
                <a:gd name="T30" fmla="*/ 105 w 106"/>
                <a:gd name="T31" fmla="*/ 0 h 19"/>
                <a:gd name="T32" fmla="*/ 0 w 106"/>
                <a:gd name="T33"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 h="19">
                  <a:moveTo>
                    <a:pt x="0" y="18"/>
                  </a:moveTo>
                  <a:lnTo>
                    <a:pt x="7" y="18"/>
                  </a:lnTo>
                  <a:lnTo>
                    <a:pt x="14" y="17"/>
                  </a:lnTo>
                  <a:lnTo>
                    <a:pt x="22" y="16"/>
                  </a:lnTo>
                  <a:lnTo>
                    <a:pt x="28" y="16"/>
                  </a:lnTo>
                  <a:lnTo>
                    <a:pt x="37" y="15"/>
                  </a:lnTo>
                  <a:lnTo>
                    <a:pt x="45" y="12"/>
                  </a:lnTo>
                  <a:lnTo>
                    <a:pt x="48" y="11"/>
                  </a:lnTo>
                  <a:lnTo>
                    <a:pt x="58" y="11"/>
                  </a:lnTo>
                  <a:lnTo>
                    <a:pt x="62" y="10"/>
                  </a:lnTo>
                  <a:lnTo>
                    <a:pt x="71" y="8"/>
                  </a:lnTo>
                  <a:lnTo>
                    <a:pt x="77" y="7"/>
                  </a:lnTo>
                  <a:lnTo>
                    <a:pt x="83" y="7"/>
                  </a:lnTo>
                  <a:lnTo>
                    <a:pt x="92" y="4"/>
                  </a:lnTo>
                  <a:lnTo>
                    <a:pt x="98" y="1"/>
                  </a:lnTo>
                  <a:lnTo>
                    <a:pt x="105" y="0"/>
                  </a:lnTo>
                  <a:lnTo>
                    <a:pt x="0" y="18"/>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198" name="Freeform 30"/>
            <p:cNvSpPr>
              <a:spLocks noChangeArrowheads="1"/>
            </p:cNvSpPr>
            <p:nvPr/>
          </p:nvSpPr>
          <p:spPr bwMode="auto">
            <a:xfrm>
              <a:off x="5206" y="3361"/>
              <a:ext cx="26" cy="32"/>
            </a:xfrm>
            <a:custGeom>
              <a:avLst/>
              <a:gdLst>
                <a:gd name="T0" fmla="*/ 0 w 119"/>
                <a:gd name="T1" fmla="*/ 0 h 147"/>
                <a:gd name="T2" fmla="*/ 8 w 119"/>
                <a:gd name="T3" fmla="*/ 11 h 147"/>
                <a:gd name="T4" fmla="*/ 16 w 119"/>
                <a:gd name="T5" fmla="*/ 23 h 147"/>
                <a:gd name="T6" fmla="*/ 19 w 119"/>
                <a:gd name="T7" fmla="*/ 32 h 147"/>
                <a:gd name="T8" fmla="*/ 29 w 119"/>
                <a:gd name="T9" fmla="*/ 43 h 147"/>
                <a:gd name="T10" fmla="*/ 37 w 119"/>
                <a:gd name="T11" fmla="*/ 52 h 147"/>
                <a:gd name="T12" fmla="*/ 42 w 119"/>
                <a:gd name="T13" fmla="*/ 63 h 147"/>
                <a:gd name="T14" fmla="*/ 51 w 119"/>
                <a:gd name="T15" fmla="*/ 72 h 147"/>
                <a:gd name="T16" fmla="*/ 59 w 119"/>
                <a:gd name="T17" fmla="*/ 83 h 147"/>
                <a:gd name="T18" fmla="*/ 68 w 119"/>
                <a:gd name="T19" fmla="*/ 91 h 147"/>
                <a:gd name="T20" fmla="*/ 75 w 119"/>
                <a:gd name="T21" fmla="*/ 101 h 147"/>
                <a:gd name="T22" fmla="*/ 83 w 119"/>
                <a:gd name="T23" fmla="*/ 111 h 147"/>
                <a:gd name="T24" fmla="*/ 94 w 119"/>
                <a:gd name="T25" fmla="*/ 120 h 147"/>
                <a:gd name="T26" fmla="*/ 98 w 119"/>
                <a:gd name="T27" fmla="*/ 128 h 147"/>
                <a:gd name="T28" fmla="*/ 110 w 119"/>
                <a:gd name="T29" fmla="*/ 138 h 147"/>
                <a:gd name="T30" fmla="*/ 118 w 119"/>
                <a:gd name="T31" fmla="*/ 146 h 147"/>
                <a:gd name="T32" fmla="*/ 0 w 119"/>
                <a:gd name="T33"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 h="147">
                  <a:moveTo>
                    <a:pt x="0" y="0"/>
                  </a:moveTo>
                  <a:lnTo>
                    <a:pt x="8" y="11"/>
                  </a:lnTo>
                  <a:lnTo>
                    <a:pt x="16" y="23"/>
                  </a:lnTo>
                  <a:lnTo>
                    <a:pt x="19" y="32"/>
                  </a:lnTo>
                  <a:lnTo>
                    <a:pt x="29" y="43"/>
                  </a:lnTo>
                  <a:lnTo>
                    <a:pt x="37" y="52"/>
                  </a:lnTo>
                  <a:lnTo>
                    <a:pt x="42" y="63"/>
                  </a:lnTo>
                  <a:lnTo>
                    <a:pt x="51" y="72"/>
                  </a:lnTo>
                  <a:lnTo>
                    <a:pt x="59" y="83"/>
                  </a:lnTo>
                  <a:lnTo>
                    <a:pt x="68" y="91"/>
                  </a:lnTo>
                  <a:lnTo>
                    <a:pt x="75" y="101"/>
                  </a:lnTo>
                  <a:lnTo>
                    <a:pt x="83" y="111"/>
                  </a:lnTo>
                  <a:lnTo>
                    <a:pt x="94" y="120"/>
                  </a:lnTo>
                  <a:lnTo>
                    <a:pt x="98" y="128"/>
                  </a:lnTo>
                  <a:lnTo>
                    <a:pt x="110" y="138"/>
                  </a:lnTo>
                  <a:lnTo>
                    <a:pt x="118" y="146"/>
                  </a:lnTo>
                  <a:lnTo>
                    <a:pt x="0"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199" name="Freeform 31"/>
            <p:cNvSpPr>
              <a:spLocks noChangeArrowheads="1"/>
            </p:cNvSpPr>
            <p:nvPr/>
          </p:nvSpPr>
          <p:spPr bwMode="auto">
            <a:xfrm>
              <a:off x="5541" y="3303"/>
              <a:ext cx="12" cy="43"/>
            </a:xfrm>
            <a:custGeom>
              <a:avLst/>
              <a:gdLst>
                <a:gd name="T0" fmla="*/ 0 w 59"/>
                <a:gd name="T1" fmla="*/ 194 h 195"/>
                <a:gd name="T2" fmla="*/ 6 w 59"/>
                <a:gd name="T3" fmla="*/ 181 h 195"/>
                <a:gd name="T4" fmla="*/ 12 w 59"/>
                <a:gd name="T5" fmla="*/ 169 h 195"/>
                <a:gd name="T6" fmla="*/ 16 w 59"/>
                <a:gd name="T7" fmla="*/ 156 h 195"/>
                <a:gd name="T8" fmla="*/ 22 w 59"/>
                <a:gd name="T9" fmla="*/ 142 h 195"/>
                <a:gd name="T10" fmla="*/ 26 w 59"/>
                <a:gd name="T11" fmla="*/ 130 h 195"/>
                <a:gd name="T12" fmla="*/ 30 w 59"/>
                <a:gd name="T13" fmla="*/ 118 h 195"/>
                <a:gd name="T14" fmla="*/ 35 w 59"/>
                <a:gd name="T15" fmla="*/ 104 h 195"/>
                <a:gd name="T16" fmla="*/ 38 w 59"/>
                <a:gd name="T17" fmla="*/ 92 h 195"/>
                <a:gd name="T18" fmla="*/ 42 w 59"/>
                <a:gd name="T19" fmla="*/ 79 h 195"/>
                <a:gd name="T20" fmla="*/ 45 w 59"/>
                <a:gd name="T21" fmla="*/ 66 h 195"/>
                <a:gd name="T22" fmla="*/ 47 w 59"/>
                <a:gd name="T23" fmla="*/ 53 h 195"/>
                <a:gd name="T24" fmla="*/ 51 w 59"/>
                <a:gd name="T25" fmla="*/ 40 h 195"/>
                <a:gd name="T26" fmla="*/ 55 w 59"/>
                <a:gd name="T27" fmla="*/ 27 h 195"/>
                <a:gd name="T28" fmla="*/ 57 w 59"/>
                <a:gd name="T29" fmla="*/ 13 h 195"/>
                <a:gd name="T30" fmla="*/ 58 w 59"/>
                <a:gd name="T31" fmla="*/ 0 h 195"/>
                <a:gd name="T32" fmla="*/ 0 w 59"/>
                <a:gd name="T33" fmla="*/ 194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9" h="195">
                  <a:moveTo>
                    <a:pt x="0" y="194"/>
                  </a:moveTo>
                  <a:lnTo>
                    <a:pt x="6" y="181"/>
                  </a:lnTo>
                  <a:lnTo>
                    <a:pt x="12" y="169"/>
                  </a:lnTo>
                  <a:lnTo>
                    <a:pt x="16" y="156"/>
                  </a:lnTo>
                  <a:lnTo>
                    <a:pt x="22" y="142"/>
                  </a:lnTo>
                  <a:lnTo>
                    <a:pt x="26" y="130"/>
                  </a:lnTo>
                  <a:lnTo>
                    <a:pt x="30" y="118"/>
                  </a:lnTo>
                  <a:lnTo>
                    <a:pt x="35" y="104"/>
                  </a:lnTo>
                  <a:lnTo>
                    <a:pt x="38" y="92"/>
                  </a:lnTo>
                  <a:lnTo>
                    <a:pt x="42" y="79"/>
                  </a:lnTo>
                  <a:lnTo>
                    <a:pt x="45" y="66"/>
                  </a:lnTo>
                  <a:lnTo>
                    <a:pt x="47" y="53"/>
                  </a:lnTo>
                  <a:lnTo>
                    <a:pt x="51" y="40"/>
                  </a:lnTo>
                  <a:lnTo>
                    <a:pt x="55" y="27"/>
                  </a:lnTo>
                  <a:lnTo>
                    <a:pt x="57" y="13"/>
                  </a:lnTo>
                  <a:lnTo>
                    <a:pt x="58" y="0"/>
                  </a:lnTo>
                  <a:lnTo>
                    <a:pt x="0" y="194"/>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0" name="Freeform 32"/>
            <p:cNvSpPr>
              <a:spLocks noChangeArrowheads="1"/>
            </p:cNvSpPr>
            <p:nvPr/>
          </p:nvSpPr>
          <p:spPr bwMode="auto">
            <a:xfrm>
              <a:off x="5685" y="3082"/>
              <a:ext cx="104" cy="133"/>
            </a:xfrm>
            <a:custGeom>
              <a:avLst/>
              <a:gdLst>
                <a:gd name="T0" fmla="*/ 462 w 463"/>
                <a:gd name="T1" fmla="*/ 591 h 592"/>
                <a:gd name="T2" fmla="*/ 462 w 463"/>
                <a:gd name="T3" fmla="*/ 557 h 592"/>
                <a:gd name="T4" fmla="*/ 461 w 463"/>
                <a:gd name="T5" fmla="*/ 525 h 592"/>
                <a:gd name="T6" fmla="*/ 455 w 463"/>
                <a:gd name="T7" fmla="*/ 494 h 592"/>
                <a:gd name="T8" fmla="*/ 449 w 463"/>
                <a:gd name="T9" fmla="*/ 462 h 592"/>
                <a:gd name="T10" fmla="*/ 443 w 463"/>
                <a:gd name="T11" fmla="*/ 432 h 592"/>
                <a:gd name="T12" fmla="*/ 431 w 463"/>
                <a:gd name="T13" fmla="*/ 401 h 592"/>
                <a:gd name="T14" fmla="*/ 420 w 463"/>
                <a:gd name="T15" fmla="*/ 370 h 592"/>
                <a:gd name="T16" fmla="*/ 408 w 463"/>
                <a:gd name="T17" fmla="*/ 342 h 592"/>
                <a:gd name="T18" fmla="*/ 394 w 463"/>
                <a:gd name="T19" fmla="*/ 311 h 592"/>
                <a:gd name="T20" fmla="*/ 376 w 463"/>
                <a:gd name="T21" fmla="*/ 284 h 592"/>
                <a:gd name="T22" fmla="*/ 358 w 463"/>
                <a:gd name="T23" fmla="*/ 256 h 592"/>
                <a:gd name="T24" fmla="*/ 338 w 463"/>
                <a:gd name="T25" fmla="*/ 229 h 592"/>
                <a:gd name="T26" fmla="*/ 318 w 463"/>
                <a:gd name="T27" fmla="*/ 202 h 592"/>
                <a:gd name="T28" fmla="*/ 294 w 463"/>
                <a:gd name="T29" fmla="*/ 179 h 592"/>
                <a:gd name="T30" fmla="*/ 270 w 463"/>
                <a:gd name="T31" fmla="*/ 154 h 592"/>
                <a:gd name="T32" fmla="*/ 245 w 463"/>
                <a:gd name="T33" fmla="*/ 134 h 592"/>
                <a:gd name="T34" fmla="*/ 217 w 463"/>
                <a:gd name="T35" fmla="*/ 111 h 592"/>
                <a:gd name="T36" fmla="*/ 189 w 463"/>
                <a:gd name="T37" fmla="*/ 91 h 592"/>
                <a:gd name="T38" fmla="*/ 158 w 463"/>
                <a:gd name="T39" fmla="*/ 73 h 592"/>
                <a:gd name="T40" fmla="*/ 130 w 463"/>
                <a:gd name="T41" fmla="*/ 55 h 592"/>
                <a:gd name="T42" fmla="*/ 99 w 463"/>
                <a:gd name="T43" fmla="*/ 39 h 592"/>
                <a:gd name="T44" fmla="*/ 65 w 463"/>
                <a:gd name="T45" fmla="*/ 25 h 592"/>
                <a:gd name="T46" fmla="*/ 33 w 463"/>
                <a:gd name="T47" fmla="*/ 11 h 592"/>
                <a:gd name="T48" fmla="*/ 0 w 463"/>
                <a:gd name="T49" fmla="*/ 0 h 592"/>
                <a:gd name="T50" fmla="*/ 462 w 463"/>
                <a:gd name="T51" fmla="*/ 591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63" h="592">
                  <a:moveTo>
                    <a:pt x="462" y="591"/>
                  </a:moveTo>
                  <a:lnTo>
                    <a:pt x="462" y="557"/>
                  </a:lnTo>
                  <a:lnTo>
                    <a:pt x="461" y="525"/>
                  </a:lnTo>
                  <a:lnTo>
                    <a:pt x="455" y="494"/>
                  </a:lnTo>
                  <a:lnTo>
                    <a:pt x="449" y="462"/>
                  </a:lnTo>
                  <a:lnTo>
                    <a:pt x="443" y="432"/>
                  </a:lnTo>
                  <a:lnTo>
                    <a:pt x="431" y="401"/>
                  </a:lnTo>
                  <a:lnTo>
                    <a:pt x="420" y="370"/>
                  </a:lnTo>
                  <a:lnTo>
                    <a:pt x="408" y="342"/>
                  </a:lnTo>
                  <a:lnTo>
                    <a:pt x="394" y="311"/>
                  </a:lnTo>
                  <a:lnTo>
                    <a:pt x="376" y="284"/>
                  </a:lnTo>
                  <a:lnTo>
                    <a:pt x="358" y="256"/>
                  </a:lnTo>
                  <a:lnTo>
                    <a:pt x="338" y="229"/>
                  </a:lnTo>
                  <a:lnTo>
                    <a:pt x="318" y="202"/>
                  </a:lnTo>
                  <a:lnTo>
                    <a:pt x="294" y="179"/>
                  </a:lnTo>
                  <a:lnTo>
                    <a:pt x="270" y="154"/>
                  </a:lnTo>
                  <a:lnTo>
                    <a:pt x="245" y="134"/>
                  </a:lnTo>
                  <a:lnTo>
                    <a:pt x="217" y="111"/>
                  </a:lnTo>
                  <a:lnTo>
                    <a:pt x="189" y="91"/>
                  </a:lnTo>
                  <a:lnTo>
                    <a:pt x="158" y="73"/>
                  </a:lnTo>
                  <a:lnTo>
                    <a:pt x="130" y="55"/>
                  </a:lnTo>
                  <a:lnTo>
                    <a:pt x="99" y="39"/>
                  </a:lnTo>
                  <a:lnTo>
                    <a:pt x="65" y="25"/>
                  </a:lnTo>
                  <a:lnTo>
                    <a:pt x="33" y="11"/>
                  </a:lnTo>
                  <a:lnTo>
                    <a:pt x="0" y="0"/>
                  </a:lnTo>
                  <a:lnTo>
                    <a:pt x="462" y="591"/>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1" name="Freeform 33"/>
            <p:cNvSpPr>
              <a:spLocks noChangeArrowheads="1"/>
            </p:cNvSpPr>
            <p:nvPr/>
          </p:nvSpPr>
          <p:spPr bwMode="auto">
            <a:xfrm>
              <a:off x="5854" y="2966"/>
              <a:ext cx="48" cy="43"/>
            </a:xfrm>
            <a:custGeom>
              <a:avLst/>
              <a:gdLst>
                <a:gd name="T0" fmla="*/ 0 w 216"/>
                <a:gd name="T1" fmla="*/ 195 h 196"/>
                <a:gd name="T2" fmla="*/ 18 w 216"/>
                <a:gd name="T3" fmla="*/ 186 h 196"/>
                <a:gd name="T4" fmla="*/ 35 w 216"/>
                <a:gd name="T5" fmla="*/ 176 h 196"/>
                <a:gd name="T6" fmla="*/ 51 w 216"/>
                <a:gd name="T7" fmla="*/ 166 h 196"/>
                <a:gd name="T8" fmla="*/ 69 w 216"/>
                <a:gd name="T9" fmla="*/ 152 h 196"/>
                <a:gd name="T10" fmla="*/ 82 w 216"/>
                <a:gd name="T11" fmla="*/ 141 h 196"/>
                <a:gd name="T12" fmla="*/ 99 w 216"/>
                <a:gd name="T13" fmla="*/ 129 h 196"/>
                <a:gd name="T14" fmla="*/ 114 w 216"/>
                <a:gd name="T15" fmla="*/ 116 h 196"/>
                <a:gd name="T16" fmla="*/ 128 w 216"/>
                <a:gd name="T17" fmla="*/ 104 h 196"/>
                <a:gd name="T18" fmla="*/ 142 w 216"/>
                <a:gd name="T19" fmla="*/ 89 h 196"/>
                <a:gd name="T20" fmla="*/ 154 w 216"/>
                <a:gd name="T21" fmla="*/ 76 h 196"/>
                <a:gd name="T22" fmla="*/ 170 w 216"/>
                <a:gd name="T23" fmla="*/ 60 h 196"/>
                <a:gd name="T24" fmla="*/ 181 w 216"/>
                <a:gd name="T25" fmla="*/ 45 h 196"/>
                <a:gd name="T26" fmla="*/ 193 w 216"/>
                <a:gd name="T27" fmla="*/ 30 h 196"/>
                <a:gd name="T28" fmla="*/ 204 w 216"/>
                <a:gd name="T29" fmla="*/ 16 h 196"/>
                <a:gd name="T30" fmla="*/ 215 w 216"/>
                <a:gd name="T31" fmla="*/ 0 h 196"/>
                <a:gd name="T32" fmla="*/ 0 w 216"/>
                <a:gd name="T33" fmla="*/ 195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6" h="196">
                  <a:moveTo>
                    <a:pt x="0" y="195"/>
                  </a:moveTo>
                  <a:lnTo>
                    <a:pt x="18" y="186"/>
                  </a:lnTo>
                  <a:lnTo>
                    <a:pt x="35" y="176"/>
                  </a:lnTo>
                  <a:lnTo>
                    <a:pt x="51" y="166"/>
                  </a:lnTo>
                  <a:lnTo>
                    <a:pt x="69" y="152"/>
                  </a:lnTo>
                  <a:lnTo>
                    <a:pt x="82" y="141"/>
                  </a:lnTo>
                  <a:lnTo>
                    <a:pt x="99" y="129"/>
                  </a:lnTo>
                  <a:lnTo>
                    <a:pt x="114" y="116"/>
                  </a:lnTo>
                  <a:lnTo>
                    <a:pt x="128" y="104"/>
                  </a:lnTo>
                  <a:lnTo>
                    <a:pt x="142" y="89"/>
                  </a:lnTo>
                  <a:lnTo>
                    <a:pt x="154" y="76"/>
                  </a:lnTo>
                  <a:lnTo>
                    <a:pt x="170" y="60"/>
                  </a:lnTo>
                  <a:lnTo>
                    <a:pt x="181" y="45"/>
                  </a:lnTo>
                  <a:lnTo>
                    <a:pt x="193" y="30"/>
                  </a:lnTo>
                  <a:lnTo>
                    <a:pt x="204" y="16"/>
                  </a:lnTo>
                  <a:lnTo>
                    <a:pt x="215" y="0"/>
                  </a:lnTo>
                  <a:lnTo>
                    <a:pt x="0" y="195"/>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2" name="Freeform 34"/>
            <p:cNvSpPr>
              <a:spLocks noChangeArrowheads="1"/>
            </p:cNvSpPr>
            <p:nvPr/>
          </p:nvSpPr>
          <p:spPr bwMode="auto">
            <a:xfrm>
              <a:off x="5813" y="2768"/>
              <a:ext cx="3" cy="29"/>
            </a:xfrm>
            <a:custGeom>
              <a:avLst/>
              <a:gdLst>
                <a:gd name="T0" fmla="*/ 15 w 16"/>
                <a:gd name="T1" fmla="*/ 132 h 133"/>
                <a:gd name="T2" fmla="*/ 15 w 16"/>
                <a:gd name="T3" fmla="*/ 126 h 133"/>
                <a:gd name="T4" fmla="*/ 15 w 16"/>
                <a:gd name="T5" fmla="*/ 117 h 133"/>
                <a:gd name="T6" fmla="*/ 15 w 16"/>
                <a:gd name="T7" fmla="*/ 107 h 133"/>
                <a:gd name="T8" fmla="*/ 15 w 16"/>
                <a:gd name="T9" fmla="*/ 98 h 133"/>
                <a:gd name="T10" fmla="*/ 15 w 16"/>
                <a:gd name="T11" fmla="*/ 89 h 133"/>
                <a:gd name="T12" fmla="*/ 15 w 16"/>
                <a:gd name="T13" fmla="*/ 81 h 133"/>
                <a:gd name="T14" fmla="*/ 13 w 16"/>
                <a:gd name="T15" fmla="*/ 71 h 133"/>
                <a:gd name="T16" fmla="*/ 12 w 16"/>
                <a:gd name="T17" fmla="*/ 62 h 133"/>
                <a:gd name="T18" fmla="*/ 10 w 16"/>
                <a:gd name="T19" fmla="*/ 54 h 133"/>
                <a:gd name="T20" fmla="*/ 9 w 16"/>
                <a:gd name="T21" fmla="*/ 46 h 133"/>
                <a:gd name="T22" fmla="*/ 9 w 16"/>
                <a:gd name="T23" fmla="*/ 36 h 133"/>
                <a:gd name="T24" fmla="*/ 8 w 16"/>
                <a:gd name="T25" fmla="*/ 27 h 133"/>
                <a:gd name="T26" fmla="*/ 5 w 16"/>
                <a:gd name="T27" fmla="*/ 18 h 133"/>
                <a:gd name="T28" fmla="*/ 1 w 16"/>
                <a:gd name="T29" fmla="*/ 9 h 133"/>
                <a:gd name="T30" fmla="*/ 0 w 16"/>
                <a:gd name="T31" fmla="*/ 0 h 133"/>
                <a:gd name="T32" fmla="*/ 15 w 16"/>
                <a:gd name="T33" fmla="*/ 13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133">
                  <a:moveTo>
                    <a:pt x="15" y="132"/>
                  </a:moveTo>
                  <a:lnTo>
                    <a:pt x="15" y="126"/>
                  </a:lnTo>
                  <a:lnTo>
                    <a:pt x="15" y="117"/>
                  </a:lnTo>
                  <a:lnTo>
                    <a:pt x="15" y="107"/>
                  </a:lnTo>
                  <a:lnTo>
                    <a:pt x="15" y="98"/>
                  </a:lnTo>
                  <a:lnTo>
                    <a:pt x="15" y="89"/>
                  </a:lnTo>
                  <a:lnTo>
                    <a:pt x="15" y="81"/>
                  </a:lnTo>
                  <a:lnTo>
                    <a:pt x="13" y="71"/>
                  </a:lnTo>
                  <a:lnTo>
                    <a:pt x="12" y="62"/>
                  </a:lnTo>
                  <a:lnTo>
                    <a:pt x="10" y="54"/>
                  </a:lnTo>
                  <a:lnTo>
                    <a:pt x="9" y="46"/>
                  </a:lnTo>
                  <a:lnTo>
                    <a:pt x="9" y="36"/>
                  </a:lnTo>
                  <a:lnTo>
                    <a:pt x="8" y="27"/>
                  </a:lnTo>
                  <a:lnTo>
                    <a:pt x="5" y="18"/>
                  </a:lnTo>
                  <a:lnTo>
                    <a:pt x="1" y="9"/>
                  </a:lnTo>
                  <a:lnTo>
                    <a:pt x="0" y="0"/>
                  </a:lnTo>
                  <a:lnTo>
                    <a:pt x="15" y="132"/>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3" name="Freeform 35"/>
            <p:cNvSpPr>
              <a:spLocks noChangeArrowheads="1"/>
            </p:cNvSpPr>
            <p:nvPr/>
          </p:nvSpPr>
          <p:spPr bwMode="auto">
            <a:xfrm>
              <a:off x="5570" y="2708"/>
              <a:ext cx="26" cy="27"/>
            </a:xfrm>
            <a:custGeom>
              <a:avLst/>
              <a:gdLst>
                <a:gd name="T0" fmla="*/ 118 w 119"/>
                <a:gd name="T1" fmla="*/ 0 h 125"/>
                <a:gd name="T2" fmla="*/ 111 w 119"/>
                <a:gd name="T3" fmla="*/ 6 h 125"/>
                <a:gd name="T4" fmla="*/ 100 w 119"/>
                <a:gd name="T5" fmla="*/ 15 h 125"/>
                <a:gd name="T6" fmla="*/ 92 w 119"/>
                <a:gd name="T7" fmla="*/ 21 h 125"/>
                <a:gd name="T8" fmla="*/ 82 w 119"/>
                <a:gd name="T9" fmla="*/ 29 h 125"/>
                <a:gd name="T10" fmla="*/ 76 w 119"/>
                <a:gd name="T11" fmla="*/ 39 h 125"/>
                <a:gd name="T12" fmla="*/ 66 w 119"/>
                <a:gd name="T13" fmla="*/ 45 h 125"/>
                <a:gd name="T14" fmla="*/ 58 w 119"/>
                <a:gd name="T15" fmla="*/ 54 h 125"/>
                <a:gd name="T16" fmla="*/ 49 w 119"/>
                <a:gd name="T17" fmla="*/ 63 h 125"/>
                <a:gd name="T18" fmla="*/ 42 w 119"/>
                <a:gd name="T19" fmla="*/ 71 h 125"/>
                <a:gd name="T20" fmla="*/ 34 w 119"/>
                <a:gd name="T21" fmla="*/ 81 h 125"/>
                <a:gd name="T22" fmla="*/ 26 w 119"/>
                <a:gd name="T23" fmla="*/ 89 h 125"/>
                <a:gd name="T24" fmla="*/ 20 w 119"/>
                <a:gd name="T25" fmla="*/ 97 h 125"/>
                <a:gd name="T26" fmla="*/ 15 w 119"/>
                <a:gd name="T27" fmla="*/ 106 h 125"/>
                <a:gd name="T28" fmla="*/ 8 w 119"/>
                <a:gd name="T29" fmla="*/ 116 h 125"/>
                <a:gd name="T30" fmla="*/ 0 w 119"/>
                <a:gd name="T31" fmla="*/ 124 h 125"/>
                <a:gd name="T32" fmla="*/ 118 w 119"/>
                <a:gd name="T33"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 h="125">
                  <a:moveTo>
                    <a:pt x="118" y="0"/>
                  </a:moveTo>
                  <a:lnTo>
                    <a:pt x="111" y="6"/>
                  </a:lnTo>
                  <a:lnTo>
                    <a:pt x="100" y="15"/>
                  </a:lnTo>
                  <a:lnTo>
                    <a:pt x="92" y="21"/>
                  </a:lnTo>
                  <a:lnTo>
                    <a:pt x="82" y="29"/>
                  </a:lnTo>
                  <a:lnTo>
                    <a:pt x="76" y="39"/>
                  </a:lnTo>
                  <a:lnTo>
                    <a:pt x="66" y="45"/>
                  </a:lnTo>
                  <a:lnTo>
                    <a:pt x="58" y="54"/>
                  </a:lnTo>
                  <a:lnTo>
                    <a:pt x="49" y="63"/>
                  </a:lnTo>
                  <a:lnTo>
                    <a:pt x="42" y="71"/>
                  </a:lnTo>
                  <a:lnTo>
                    <a:pt x="34" y="81"/>
                  </a:lnTo>
                  <a:lnTo>
                    <a:pt x="26" y="89"/>
                  </a:lnTo>
                  <a:lnTo>
                    <a:pt x="20" y="97"/>
                  </a:lnTo>
                  <a:lnTo>
                    <a:pt x="15" y="106"/>
                  </a:lnTo>
                  <a:lnTo>
                    <a:pt x="8" y="116"/>
                  </a:lnTo>
                  <a:lnTo>
                    <a:pt x="0" y="124"/>
                  </a:lnTo>
                  <a:lnTo>
                    <a:pt x="118"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4" name="Freeform 36"/>
            <p:cNvSpPr>
              <a:spLocks noChangeArrowheads="1"/>
            </p:cNvSpPr>
            <p:nvPr/>
          </p:nvSpPr>
          <p:spPr bwMode="auto">
            <a:xfrm>
              <a:off x="5373" y="2725"/>
              <a:ext cx="15" cy="29"/>
            </a:xfrm>
            <a:custGeom>
              <a:avLst/>
              <a:gdLst>
                <a:gd name="T0" fmla="*/ 69 w 70"/>
                <a:gd name="T1" fmla="*/ 0 h 132"/>
                <a:gd name="T2" fmla="*/ 63 w 70"/>
                <a:gd name="T3" fmla="*/ 7 h 132"/>
                <a:gd name="T4" fmla="*/ 56 w 70"/>
                <a:gd name="T5" fmla="*/ 16 h 132"/>
                <a:gd name="T6" fmla="*/ 52 w 70"/>
                <a:gd name="T7" fmla="*/ 23 h 132"/>
                <a:gd name="T8" fmla="*/ 47 w 70"/>
                <a:gd name="T9" fmla="*/ 31 h 132"/>
                <a:gd name="T10" fmla="*/ 43 w 70"/>
                <a:gd name="T11" fmla="*/ 41 h 132"/>
                <a:gd name="T12" fmla="*/ 35 w 70"/>
                <a:gd name="T13" fmla="*/ 49 h 132"/>
                <a:gd name="T14" fmla="*/ 31 w 70"/>
                <a:gd name="T15" fmla="*/ 56 h 132"/>
                <a:gd name="T16" fmla="*/ 28 w 70"/>
                <a:gd name="T17" fmla="*/ 68 h 132"/>
                <a:gd name="T18" fmla="*/ 21 w 70"/>
                <a:gd name="T19" fmla="*/ 76 h 132"/>
                <a:gd name="T20" fmla="*/ 18 w 70"/>
                <a:gd name="T21" fmla="*/ 85 h 132"/>
                <a:gd name="T22" fmla="*/ 13 w 70"/>
                <a:gd name="T23" fmla="*/ 96 h 132"/>
                <a:gd name="T24" fmla="*/ 10 w 70"/>
                <a:gd name="T25" fmla="*/ 104 h 132"/>
                <a:gd name="T26" fmla="*/ 6 w 70"/>
                <a:gd name="T27" fmla="*/ 113 h 132"/>
                <a:gd name="T28" fmla="*/ 2 w 70"/>
                <a:gd name="T29" fmla="*/ 121 h 132"/>
                <a:gd name="T30" fmla="*/ 0 w 70"/>
                <a:gd name="T31" fmla="*/ 131 h 132"/>
                <a:gd name="T32" fmla="*/ 69 w 70"/>
                <a:gd name="T3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132">
                  <a:moveTo>
                    <a:pt x="69" y="0"/>
                  </a:moveTo>
                  <a:lnTo>
                    <a:pt x="63" y="7"/>
                  </a:lnTo>
                  <a:lnTo>
                    <a:pt x="56" y="16"/>
                  </a:lnTo>
                  <a:lnTo>
                    <a:pt x="52" y="23"/>
                  </a:lnTo>
                  <a:lnTo>
                    <a:pt x="47" y="31"/>
                  </a:lnTo>
                  <a:lnTo>
                    <a:pt x="43" y="41"/>
                  </a:lnTo>
                  <a:lnTo>
                    <a:pt x="35" y="49"/>
                  </a:lnTo>
                  <a:lnTo>
                    <a:pt x="31" y="56"/>
                  </a:lnTo>
                  <a:lnTo>
                    <a:pt x="28" y="68"/>
                  </a:lnTo>
                  <a:lnTo>
                    <a:pt x="21" y="76"/>
                  </a:lnTo>
                  <a:lnTo>
                    <a:pt x="18" y="85"/>
                  </a:lnTo>
                  <a:lnTo>
                    <a:pt x="13" y="96"/>
                  </a:lnTo>
                  <a:lnTo>
                    <a:pt x="10" y="104"/>
                  </a:lnTo>
                  <a:lnTo>
                    <a:pt x="6" y="113"/>
                  </a:lnTo>
                  <a:lnTo>
                    <a:pt x="2" y="121"/>
                  </a:lnTo>
                  <a:lnTo>
                    <a:pt x="0" y="131"/>
                  </a:lnTo>
                  <a:lnTo>
                    <a:pt x="69"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5" name="Freeform 37"/>
            <p:cNvSpPr>
              <a:spLocks noChangeArrowheads="1"/>
            </p:cNvSpPr>
            <p:nvPr/>
          </p:nvSpPr>
          <p:spPr bwMode="auto">
            <a:xfrm>
              <a:off x="5128" y="2762"/>
              <a:ext cx="34" cy="16"/>
            </a:xfrm>
            <a:custGeom>
              <a:avLst/>
              <a:gdLst>
                <a:gd name="T0" fmla="*/ 153 w 154"/>
                <a:gd name="T1" fmla="*/ 74 h 75"/>
                <a:gd name="T2" fmla="*/ 142 w 154"/>
                <a:gd name="T3" fmla="*/ 71 h 75"/>
                <a:gd name="T4" fmla="*/ 133 w 154"/>
                <a:gd name="T5" fmla="*/ 63 h 75"/>
                <a:gd name="T6" fmla="*/ 123 w 154"/>
                <a:gd name="T7" fmla="*/ 60 h 75"/>
                <a:gd name="T8" fmla="*/ 116 w 154"/>
                <a:gd name="T9" fmla="*/ 53 h 75"/>
                <a:gd name="T10" fmla="*/ 103 w 154"/>
                <a:gd name="T11" fmla="*/ 47 h 75"/>
                <a:gd name="T12" fmla="*/ 94 w 154"/>
                <a:gd name="T13" fmla="*/ 43 h 75"/>
                <a:gd name="T14" fmla="*/ 84 w 154"/>
                <a:gd name="T15" fmla="*/ 36 h 75"/>
                <a:gd name="T16" fmla="*/ 74 w 154"/>
                <a:gd name="T17" fmla="*/ 32 h 75"/>
                <a:gd name="T18" fmla="*/ 64 w 154"/>
                <a:gd name="T19" fmla="*/ 25 h 75"/>
                <a:gd name="T20" fmla="*/ 53 w 154"/>
                <a:gd name="T21" fmla="*/ 22 h 75"/>
                <a:gd name="T22" fmla="*/ 42 w 154"/>
                <a:gd name="T23" fmla="*/ 17 h 75"/>
                <a:gd name="T24" fmla="*/ 33 w 154"/>
                <a:gd name="T25" fmla="*/ 11 h 75"/>
                <a:gd name="T26" fmla="*/ 23 w 154"/>
                <a:gd name="T27" fmla="*/ 9 h 75"/>
                <a:gd name="T28" fmla="*/ 11 w 154"/>
                <a:gd name="T29" fmla="*/ 4 h 75"/>
                <a:gd name="T30" fmla="*/ 0 w 154"/>
                <a:gd name="T31" fmla="*/ 0 h 75"/>
                <a:gd name="T32" fmla="*/ 153 w 154"/>
                <a:gd name="T33"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75">
                  <a:moveTo>
                    <a:pt x="153" y="74"/>
                  </a:moveTo>
                  <a:lnTo>
                    <a:pt x="142" y="71"/>
                  </a:lnTo>
                  <a:lnTo>
                    <a:pt x="133" y="63"/>
                  </a:lnTo>
                  <a:lnTo>
                    <a:pt x="123" y="60"/>
                  </a:lnTo>
                  <a:lnTo>
                    <a:pt x="116" y="53"/>
                  </a:lnTo>
                  <a:lnTo>
                    <a:pt x="103" y="47"/>
                  </a:lnTo>
                  <a:lnTo>
                    <a:pt x="94" y="43"/>
                  </a:lnTo>
                  <a:lnTo>
                    <a:pt x="84" y="36"/>
                  </a:lnTo>
                  <a:lnTo>
                    <a:pt x="74" y="32"/>
                  </a:lnTo>
                  <a:lnTo>
                    <a:pt x="64" y="25"/>
                  </a:lnTo>
                  <a:lnTo>
                    <a:pt x="53" y="22"/>
                  </a:lnTo>
                  <a:lnTo>
                    <a:pt x="42" y="17"/>
                  </a:lnTo>
                  <a:lnTo>
                    <a:pt x="33" y="11"/>
                  </a:lnTo>
                  <a:lnTo>
                    <a:pt x="23" y="9"/>
                  </a:lnTo>
                  <a:lnTo>
                    <a:pt x="11" y="4"/>
                  </a:lnTo>
                  <a:lnTo>
                    <a:pt x="0" y="0"/>
                  </a:lnTo>
                  <a:lnTo>
                    <a:pt x="153" y="74"/>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sp>
          <p:nvSpPr>
            <p:cNvPr id="7206" name="Freeform 38"/>
            <p:cNvSpPr>
              <a:spLocks noChangeArrowheads="1"/>
            </p:cNvSpPr>
            <p:nvPr/>
          </p:nvSpPr>
          <p:spPr bwMode="auto">
            <a:xfrm>
              <a:off x="4872" y="2943"/>
              <a:ext cx="10" cy="32"/>
            </a:xfrm>
            <a:custGeom>
              <a:avLst/>
              <a:gdLst>
                <a:gd name="T0" fmla="*/ 0 w 48"/>
                <a:gd name="T1" fmla="*/ 0 h 144"/>
                <a:gd name="T2" fmla="*/ 2 w 48"/>
                <a:gd name="T3" fmla="*/ 10 h 144"/>
                <a:gd name="T4" fmla="*/ 5 w 48"/>
                <a:gd name="T5" fmla="*/ 20 h 144"/>
                <a:gd name="T6" fmla="*/ 9 w 48"/>
                <a:gd name="T7" fmla="*/ 30 h 144"/>
                <a:gd name="T8" fmla="*/ 11 w 48"/>
                <a:gd name="T9" fmla="*/ 39 h 144"/>
                <a:gd name="T10" fmla="*/ 12 w 48"/>
                <a:gd name="T11" fmla="*/ 50 h 144"/>
                <a:gd name="T12" fmla="*/ 15 w 48"/>
                <a:gd name="T13" fmla="*/ 60 h 144"/>
                <a:gd name="T14" fmla="*/ 19 w 48"/>
                <a:gd name="T15" fmla="*/ 69 h 144"/>
                <a:gd name="T16" fmla="*/ 22 w 48"/>
                <a:gd name="T17" fmla="*/ 79 h 144"/>
                <a:gd name="T18" fmla="*/ 25 w 48"/>
                <a:gd name="T19" fmla="*/ 89 h 144"/>
                <a:gd name="T20" fmla="*/ 28 w 48"/>
                <a:gd name="T21" fmla="*/ 98 h 144"/>
                <a:gd name="T22" fmla="*/ 32 w 48"/>
                <a:gd name="T23" fmla="*/ 108 h 144"/>
                <a:gd name="T24" fmla="*/ 35 w 48"/>
                <a:gd name="T25" fmla="*/ 118 h 144"/>
                <a:gd name="T26" fmla="*/ 40 w 48"/>
                <a:gd name="T27" fmla="*/ 125 h 144"/>
                <a:gd name="T28" fmla="*/ 46 w 48"/>
                <a:gd name="T29" fmla="*/ 134 h 144"/>
                <a:gd name="T30" fmla="*/ 47 w 48"/>
                <a:gd name="T31" fmla="*/ 143 h 144"/>
                <a:gd name="T32" fmla="*/ 0 w 48"/>
                <a:gd name="T33"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144">
                  <a:moveTo>
                    <a:pt x="0" y="0"/>
                  </a:moveTo>
                  <a:lnTo>
                    <a:pt x="2" y="10"/>
                  </a:lnTo>
                  <a:lnTo>
                    <a:pt x="5" y="20"/>
                  </a:lnTo>
                  <a:lnTo>
                    <a:pt x="9" y="30"/>
                  </a:lnTo>
                  <a:lnTo>
                    <a:pt x="11" y="39"/>
                  </a:lnTo>
                  <a:lnTo>
                    <a:pt x="12" y="50"/>
                  </a:lnTo>
                  <a:lnTo>
                    <a:pt x="15" y="60"/>
                  </a:lnTo>
                  <a:lnTo>
                    <a:pt x="19" y="69"/>
                  </a:lnTo>
                  <a:lnTo>
                    <a:pt x="22" y="79"/>
                  </a:lnTo>
                  <a:lnTo>
                    <a:pt x="25" y="89"/>
                  </a:lnTo>
                  <a:lnTo>
                    <a:pt x="28" y="98"/>
                  </a:lnTo>
                  <a:lnTo>
                    <a:pt x="32" y="108"/>
                  </a:lnTo>
                  <a:lnTo>
                    <a:pt x="35" y="118"/>
                  </a:lnTo>
                  <a:lnTo>
                    <a:pt x="40" y="125"/>
                  </a:lnTo>
                  <a:lnTo>
                    <a:pt x="46" y="134"/>
                  </a:lnTo>
                  <a:lnTo>
                    <a:pt x="47" y="143"/>
                  </a:lnTo>
                  <a:lnTo>
                    <a:pt x="0"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p>
          </p:txBody>
        </p:sp>
      </p:grpSp>
      <p:sp>
        <p:nvSpPr>
          <p:cNvPr id="7207" name="Text Box 39"/>
          <p:cNvSpPr txBox="1">
            <a:spLocks noChangeArrowheads="1"/>
          </p:cNvSpPr>
          <p:nvPr/>
        </p:nvSpPr>
        <p:spPr bwMode="auto">
          <a:xfrm>
            <a:off x="7096320" y="4025223"/>
            <a:ext cx="1206720" cy="614944"/>
          </a:xfrm>
          <a:prstGeom prst="rect">
            <a:avLst/>
          </a:prstGeom>
          <a:solidFill>
            <a:srgbClr val="FFFF99"/>
          </a:solidFill>
          <a:ln>
            <a:noFill/>
          </a:ln>
          <a:effectLst/>
          <a:extLst>
            <a:ext uri="{91240B29-F687-4F45-9708-019B960494DF}">
              <a14:hiddenLine xmlns:a14="http://schemas.microsoft.com/office/drawing/2010/main" w="9525">
                <a:solidFill>
                  <a:srgbClr val="6B1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6853" rIns="81639" bIns="42452"/>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gn="ctr"/>
            <a:endParaRPr lang="en-US" altLang="en-US" i="0" u="none" dirty="0" smtClean="0"/>
          </a:p>
          <a:p>
            <a:pPr algn="ctr"/>
            <a:r>
              <a:rPr lang="en-US" altLang="en-US" sz="1300" b="1" i="0" u="none" dirty="0" smtClean="0">
                <a:solidFill>
                  <a:srgbClr val="800000"/>
                </a:solidFill>
                <a:effectLst>
                  <a:outerShdw blurRad="38100" dist="38100" dir="2700000" algn="tl">
                    <a:srgbClr val="000000"/>
                  </a:outerShdw>
                </a:effectLst>
              </a:rPr>
              <a:t>EFT</a:t>
            </a:r>
            <a:endParaRPr lang="en-US" altLang="en-US" sz="1300" b="1" i="0" u="none" dirty="0">
              <a:solidFill>
                <a:srgbClr val="800000"/>
              </a:solidFill>
              <a:effectLst>
                <a:outerShdw blurRad="38100" dist="38100" dir="2700000" algn="tl">
                  <a:srgbClr val="000000"/>
                </a:outerShdw>
              </a:effectLst>
            </a:endParaRPr>
          </a:p>
        </p:txBody>
      </p:sp>
      <p:grpSp>
        <p:nvGrpSpPr>
          <p:cNvPr id="7208" name="Group 40"/>
          <p:cNvGrpSpPr>
            <a:grpSpLocks/>
          </p:cNvGrpSpPr>
          <p:nvPr/>
        </p:nvGrpSpPr>
        <p:grpSpPr bwMode="auto">
          <a:xfrm>
            <a:off x="331201" y="3600378"/>
            <a:ext cx="1231200" cy="1648974"/>
            <a:chOff x="230" y="2500"/>
            <a:chExt cx="855" cy="1145"/>
          </a:xfrm>
        </p:grpSpPr>
        <p:pic>
          <p:nvPicPr>
            <p:cNvPr id="7209" name="Picture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 y="2500"/>
              <a:ext cx="672" cy="50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99"/>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210" name="Text Box 42"/>
            <p:cNvSpPr txBox="1">
              <a:spLocks noChangeArrowheads="1"/>
            </p:cNvSpPr>
            <p:nvPr/>
          </p:nvSpPr>
          <p:spPr bwMode="auto">
            <a:xfrm>
              <a:off x="230" y="3014"/>
              <a:ext cx="855" cy="6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99"/>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1100" b="1" i="0" u="none" dirty="0" smtClean="0">
                  <a:solidFill>
                    <a:srgbClr val="800000"/>
                  </a:solidFill>
                  <a:latin typeface="Verdana" pitchFamily="32" charset="0"/>
                  <a:cs typeface="Times New Roman" pitchFamily="16" charset="0"/>
                </a:rPr>
                <a:t>Accounting Office</a:t>
              </a:r>
            </a:p>
            <a:p>
              <a:pPr eaLnBrk="0">
                <a:lnSpc>
                  <a:spcPct val="101000"/>
                </a:lnSpc>
              </a:pPr>
              <a:endParaRPr lang="en-US" altLang="en-US" sz="1100" b="1" i="0" u="none" dirty="0">
                <a:solidFill>
                  <a:srgbClr val="FFFF99"/>
                </a:solidFill>
                <a:latin typeface="Verdana" pitchFamily="32" charset="0"/>
                <a:cs typeface="Times New Roman" pitchFamily="16" charset="0"/>
              </a:endParaRPr>
            </a:p>
          </p:txBody>
        </p:sp>
      </p:grpSp>
      <p:pic>
        <p:nvPicPr>
          <p:cNvPr id="7211" name="Picture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520" y="1153561"/>
            <a:ext cx="917280" cy="124429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212" name="Line 44"/>
          <p:cNvSpPr>
            <a:spLocks noChangeShapeType="1"/>
          </p:cNvSpPr>
          <p:nvPr/>
        </p:nvSpPr>
        <p:spPr bwMode="auto">
          <a:xfrm>
            <a:off x="1098721" y="4252768"/>
            <a:ext cx="2437920" cy="1360942"/>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
        <p:nvSpPr>
          <p:cNvPr id="7213" name="Text Box 45"/>
          <p:cNvSpPr txBox="1">
            <a:spLocks noChangeArrowheads="1"/>
          </p:cNvSpPr>
          <p:nvPr/>
        </p:nvSpPr>
        <p:spPr bwMode="auto">
          <a:xfrm rot="1620000">
            <a:off x="1357920" y="4847549"/>
            <a:ext cx="1645920" cy="75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Lst>
              <a:defRPr>
                <a:solidFill>
                  <a:srgbClr val="000000"/>
                </a:solidFill>
                <a:latin typeface="Arial" charset="0"/>
                <a:ea typeface="Lucida Sans Unicode" charset="0"/>
                <a:cs typeface="Lucida Sans Unicode" charset="0"/>
              </a:defRPr>
            </a:lvl1pPr>
            <a:lvl2pPr>
              <a:tabLst>
                <a:tab pos="723900" algn="l"/>
                <a:tab pos="1447800" algn="l"/>
              </a:tabLst>
              <a:defRPr>
                <a:solidFill>
                  <a:srgbClr val="000000"/>
                </a:solidFill>
                <a:latin typeface="Arial" charset="0"/>
                <a:ea typeface="Lucida Sans Unicode" charset="0"/>
                <a:cs typeface="Lucida Sans Unicode" charset="0"/>
              </a:defRPr>
            </a:lvl2pPr>
            <a:lvl3pPr>
              <a:tabLst>
                <a:tab pos="723900" algn="l"/>
                <a:tab pos="1447800" algn="l"/>
              </a:tabLst>
              <a:defRPr>
                <a:solidFill>
                  <a:srgbClr val="000000"/>
                </a:solidFill>
                <a:latin typeface="Arial" charset="0"/>
                <a:ea typeface="Lucida Sans Unicode" charset="0"/>
                <a:cs typeface="Lucida Sans Unicode" charset="0"/>
              </a:defRPr>
            </a:lvl3pPr>
            <a:lvl4pPr>
              <a:tabLst>
                <a:tab pos="723900" algn="l"/>
                <a:tab pos="1447800" algn="l"/>
              </a:tabLst>
              <a:defRPr>
                <a:solidFill>
                  <a:srgbClr val="000000"/>
                </a:solidFill>
                <a:latin typeface="Arial" charset="0"/>
                <a:ea typeface="Lucida Sans Unicode" charset="0"/>
                <a:cs typeface="Lucida Sans Unicode" charset="0"/>
              </a:defRPr>
            </a:lvl4pPr>
            <a:lvl5pPr>
              <a:tabLst>
                <a:tab pos="723900" algn="l"/>
                <a:tab pos="1447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Verdana" pitchFamily="32" charset="0"/>
              </a:rPr>
              <a:t>Display</a:t>
            </a:r>
          </a:p>
        </p:txBody>
      </p:sp>
      <p:sp>
        <p:nvSpPr>
          <p:cNvPr id="7214" name="Line 46"/>
          <p:cNvSpPr>
            <a:spLocks noChangeShapeType="1"/>
          </p:cNvSpPr>
          <p:nvPr/>
        </p:nvSpPr>
        <p:spPr bwMode="auto">
          <a:xfrm flipV="1">
            <a:off x="1512000" y="1684977"/>
            <a:ext cx="1944000" cy="33124"/>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p>
        </p:txBody>
      </p:sp>
    </p:spTree>
    <p:extLst>
      <p:ext uri="{BB962C8B-B14F-4D97-AF65-F5344CB8AC3E}">
        <p14:creationId xmlns:p14="http://schemas.microsoft.com/office/powerpoint/2010/main" val="27064515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a:off x="4435200" y="2057977"/>
            <a:ext cx="1440" cy="489651"/>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1760" y="2537547"/>
            <a:ext cx="1395360" cy="80360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6" name="AutoShape 4"/>
          <p:cNvSpPr>
            <a:spLocks noChangeArrowheads="1"/>
          </p:cNvSpPr>
          <p:nvPr/>
        </p:nvSpPr>
        <p:spPr bwMode="auto">
          <a:xfrm>
            <a:off x="3819534" y="1252033"/>
            <a:ext cx="1080000" cy="1080000"/>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Payment orders </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waiting </a:t>
            </a:r>
          </a:p>
          <a:p>
            <a:pPr algn="ctr">
              <a:lnSpc>
                <a:spcPct val="102000"/>
              </a:lnSpc>
              <a:tabLst>
                <a:tab pos="723900" algn="l"/>
                <a:tab pos="1447800" algn="l"/>
              </a:tabLst>
            </a:pPr>
            <a:r>
              <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for approval</a:t>
            </a:r>
          </a:p>
        </p:txBody>
      </p:sp>
      <p:sp>
        <p:nvSpPr>
          <p:cNvPr id="8197" name="AutoShape 5"/>
          <p:cNvSpPr>
            <a:spLocks noChangeArrowheads="1"/>
          </p:cNvSpPr>
          <p:nvPr/>
        </p:nvSpPr>
        <p:spPr bwMode="auto">
          <a:xfrm>
            <a:off x="3819534" y="2890949"/>
            <a:ext cx="1080000" cy="1080000"/>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Approved</a:t>
            </a:r>
            <a: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a:r>
            <a:b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b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Payment</a:t>
            </a:r>
            <a: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a:r>
            <a:b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b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Orders</a:t>
            </a:r>
            <a:endPar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8199" name="Line 7"/>
          <p:cNvSpPr>
            <a:spLocks noChangeShapeType="1"/>
          </p:cNvSpPr>
          <p:nvPr/>
        </p:nvSpPr>
        <p:spPr bwMode="auto">
          <a:xfrm flipH="1">
            <a:off x="5362560" y="1529440"/>
            <a:ext cx="982080" cy="1441"/>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01" name="Line 9"/>
          <p:cNvSpPr>
            <a:spLocks noChangeShapeType="1"/>
          </p:cNvSpPr>
          <p:nvPr/>
        </p:nvSpPr>
        <p:spPr bwMode="auto">
          <a:xfrm flipV="1">
            <a:off x="1216800" y="1775705"/>
            <a:ext cx="2491103" cy="2354649"/>
          </a:xfrm>
          <a:prstGeom prst="line">
            <a:avLst/>
          </a:prstGeom>
          <a:noFill/>
          <a:ln w="3600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02" name="Text Box 10"/>
          <p:cNvSpPr txBox="1">
            <a:spLocks noChangeArrowheads="1"/>
          </p:cNvSpPr>
          <p:nvPr/>
        </p:nvSpPr>
        <p:spPr bwMode="auto">
          <a:xfrm rot="18780000">
            <a:off x="1637230" y="2851515"/>
            <a:ext cx="973543" cy="276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Approval</a:t>
            </a:r>
          </a:p>
        </p:txBody>
      </p:sp>
      <p:sp>
        <p:nvSpPr>
          <p:cNvPr id="8203" name="Text Box 11"/>
          <p:cNvSpPr txBox="1">
            <a:spLocks noChangeArrowheads="1"/>
          </p:cNvSpPr>
          <p:nvPr/>
        </p:nvSpPr>
        <p:spPr bwMode="auto">
          <a:xfrm>
            <a:off x="456481" y="123853"/>
            <a:ext cx="8228160" cy="711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3200" b="1" i="0" u="none" dirty="0" smtClean="0">
                <a:solidFill>
                  <a:schemeClr val="bg1"/>
                </a:solidFill>
                <a:latin typeface="Tahoma" panose="020B0604030504040204" pitchFamily="34" charset="0"/>
                <a:ea typeface="Tahoma" panose="020B0604030504040204" pitchFamily="34" charset="0"/>
                <a:cs typeface="Tahoma" panose="020B0604030504040204" pitchFamily="34" charset="0"/>
              </a:rPr>
              <a:t>Phase-2 Workflow</a:t>
            </a:r>
            <a:endParaRPr lang="en-US" altLang="en-US" sz="3200" b="1" i="0" u="none"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204" name="Line 12"/>
          <p:cNvSpPr>
            <a:spLocks noChangeShapeType="1"/>
          </p:cNvSpPr>
          <p:nvPr/>
        </p:nvSpPr>
        <p:spPr bwMode="auto">
          <a:xfrm>
            <a:off x="1097280" y="4252768"/>
            <a:ext cx="2722254" cy="1360942"/>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05" name="Text Box 13"/>
          <p:cNvSpPr txBox="1">
            <a:spLocks noChangeArrowheads="1"/>
          </p:cNvSpPr>
          <p:nvPr/>
        </p:nvSpPr>
        <p:spPr bwMode="auto">
          <a:xfrm rot="1620000">
            <a:off x="1356481" y="4847549"/>
            <a:ext cx="1645920" cy="75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Lst>
              <a:defRPr>
                <a:solidFill>
                  <a:srgbClr val="000000"/>
                </a:solidFill>
                <a:latin typeface="Arial" charset="0"/>
                <a:ea typeface="Lucida Sans Unicode" charset="0"/>
                <a:cs typeface="Lucida Sans Unicode" charset="0"/>
              </a:defRPr>
            </a:lvl1pPr>
            <a:lvl2pPr>
              <a:tabLst>
                <a:tab pos="723900" algn="l"/>
                <a:tab pos="1447800" algn="l"/>
              </a:tabLst>
              <a:defRPr>
                <a:solidFill>
                  <a:srgbClr val="000000"/>
                </a:solidFill>
                <a:latin typeface="Arial" charset="0"/>
                <a:ea typeface="Lucida Sans Unicode" charset="0"/>
                <a:cs typeface="Lucida Sans Unicode" charset="0"/>
              </a:defRPr>
            </a:lvl2pPr>
            <a:lvl3pPr>
              <a:tabLst>
                <a:tab pos="723900" algn="l"/>
                <a:tab pos="1447800" algn="l"/>
              </a:tabLst>
              <a:defRPr>
                <a:solidFill>
                  <a:srgbClr val="000000"/>
                </a:solidFill>
                <a:latin typeface="Arial" charset="0"/>
                <a:ea typeface="Lucida Sans Unicode" charset="0"/>
                <a:cs typeface="Lucida Sans Unicode" charset="0"/>
              </a:defRPr>
            </a:lvl3pPr>
            <a:lvl4pPr>
              <a:tabLst>
                <a:tab pos="723900" algn="l"/>
                <a:tab pos="1447800" algn="l"/>
              </a:tabLst>
              <a:defRPr>
                <a:solidFill>
                  <a:srgbClr val="000000"/>
                </a:solidFill>
                <a:latin typeface="Arial" charset="0"/>
                <a:ea typeface="Lucida Sans Unicode" charset="0"/>
                <a:cs typeface="Lucida Sans Unicode" charset="0"/>
              </a:defRPr>
            </a:lvl4pPr>
            <a:lvl5pPr>
              <a:tabLst>
                <a:tab pos="723900" algn="l"/>
                <a:tab pos="1447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Inquire</a:t>
            </a:r>
          </a:p>
        </p:txBody>
      </p:sp>
      <p:grpSp>
        <p:nvGrpSpPr>
          <p:cNvPr id="8206" name="Group 14"/>
          <p:cNvGrpSpPr>
            <a:grpSpLocks/>
          </p:cNvGrpSpPr>
          <p:nvPr/>
        </p:nvGrpSpPr>
        <p:grpSpPr bwMode="auto">
          <a:xfrm>
            <a:off x="1249919" y="3316984"/>
            <a:ext cx="2457983" cy="813054"/>
            <a:chOff x="868" y="2145"/>
            <a:chExt cx="1596" cy="723"/>
          </a:xfrm>
        </p:grpSpPr>
        <p:sp>
          <p:nvSpPr>
            <p:cNvPr id="8207" name="Line 15"/>
            <p:cNvSpPr>
              <a:spLocks noChangeShapeType="1"/>
            </p:cNvSpPr>
            <p:nvPr/>
          </p:nvSpPr>
          <p:spPr bwMode="auto">
            <a:xfrm flipV="1">
              <a:off x="868" y="2145"/>
              <a:ext cx="1596" cy="723"/>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08" name="Text Box 16"/>
            <p:cNvSpPr txBox="1">
              <a:spLocks noChangeArrowheads="1"/>
            </p:cNvSpPr>
            <p:nvPr/>
          </p:nvSpPr>
          <p:spPr bwMode="auto">
            <a:xfrm rot="20465437">
              <a:off x="1273" y="2298"/>
              <a:ext cx="58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Inquire</a:t>
              </a:r>
            </a:p>
          </p:txBody>
        </p:sp>
      </p:grpSp>
      <p:sp>
        <p:nvSpPr>
          <p:cNvPr id="8212" name="Line 20"/>
          <p:cNvSpPr>
            <a:spLocks noChangeShapeType="1"/>
          </p:cNvSpPr>
          <p:nvPr/>
        </p:nvSpPr>
        <p:spPr bwMode="auto">
          <a:xfrm>
            <a:off x="1149120" y="2824137"/>
            <a:ext cx="7200" cy="1173723"/>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13" name="Text Box 21"/>
          <p:cNvSpPr txBox="1">
            <a:spLocks noChangeArrowheads="1"/>
          </p:cNvSpPr>
          <p:nvPr/>
        </p:nvSpPr>
        <p:spPr bwMode="auto">
          <a:xfrm>
            <a:off x="142561" y="2403613"/>
            <a:ext cx="1990080" cy="36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13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         Treasury</a:t>
            </a:r>
          </a:p>
        </p:txBody>
      </p:sp>
      <p:sp>
        <p:nvSpPr>
          <p:cNvPr id="8214" name="Text Box 22"/>
          <p:cNvSpPr txBox="1">
            <a:spLocks noChangeArrowheads="1"/>
          </p:cNvSpPr>
          <p:nvPr/>
        </p:nvSpPr>
        <p:spPr bwMode="auto">
          <a:xfrm>
            <a:off x="6350400" y="1824672"/>
            <a:ext cx="2128320" cy="36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Ministry of Finance</a:t>
            </a:r>
          </a:p>
        </p:txBody>
      </p:sp>
      <p:sp>
        <p:nvSpPr>
          <p:cNvPr id="8215" name="Text Box 23"/>
          <p:cNvSpPr txBox="1">
            <a:spLocks noChangeArrowheads="1"/>
          </p:cNvSpPr>
          <p:nvPr/>
        </p:nvSpPr>
        <p:spPr bwMode="auto">
          <a:xfrm>
            <a:off x="7005600" y="3318109"/>
            <a:ext cx="2136960" cy="36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7E002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40820" rIns="81639" bIns="40820"/>
          <a:lstStyle>
            <a:lvl1pPr>
              <a:tabLst>
                <a:tab pos="723900" algn="l"/>
                <a:tab pos="1447800" algn="l"/>
                <a:tab pos="21717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Lst>
              <a:defRPr>
                <a:solidFill>
                  <a:srgbClr val="000000"/>
                </a:solidFill>
                <a:latin typeface="Arial" charset="0"/>
                <a:ea typeface="Lucida Sans Unicode" charset="0"/>
                <a:cs typeface="Lucida Sans Unicode" charset="0"/>
              </a:defRPr>
            </a:lvl9pPr>
          </a:lstStyle>
          <a:p>
            <a:pPr>
              <a:lnSpc>
                <a:spcPct val="101000"/>
              </a:lnSpc>
            </a:pPr>
            <a:r>
              <a:rPr lang="en-US" altLang="en-US" sz="13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CBRT Ankara Branch</a:t>
            </a:r>
          </a:p>
        </p:txBody>
      </p:sp>
      <p:pic>
        <p:nvPicPr>
          <p:cNvPr id="8219"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0240" y="1084434"/>
            <a:ext cx="2219040" cy="7877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8220" name="Group 28"/>
          <p:cNvGrpSpPr>
            <a:grpSpLocks/>
          </p:cNvGrpSpPr>
          <p:nvPr/>
        </p:nvGrpSpPr>
        <p:grpSpPr bwMode="auto">
          <a:xfrm>
            <a:off x="331201" y="3600378"/>
            <a:ext cx="1231200" cy="1648974"/>
            <a:chOff x="230" y="2500"/>
            <a:chExt cx="855" cy="1145"/>
          </a:xfrm>
        </p:grpSpPr>
        <p:pic>
          <p:nvPicPr>
            <p:cNvPr id="8221"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 y="2500"/>
              <a:ext cx="672" cy="50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99"/>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222" name="Text Box 30"/>
            <p:cNvSpPr txBox="1">
              <a:spLocks noChangeArrowheads="1"/>
            </p:cNvSpPr>
            <p:nvPr/>
          </p:nvSpPr>
          <p:spPr bwMode="auto">
            <a:xfrm>
              <a:off x="230" y="3014"/>
              <a:ext cx="855" cy="6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99"/>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gn="ctr">
                <a:lnSpc>
                  <a:spcPct val="101000"/>
                </a:lnSpc>
              </a:pPr>
              <a:r>
                <a:rPr lang="en-US" altLang="en-US" sz="11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Accounting Offices</a:t>
              </a:r>
            </a:p>
            <a:p>
              <a:pPr eaLnBrk="0">
                <a:lnSpc>
                  <a:spcPct val="101000"/>
                </a:lnSpc>
              </a:pPr>
              <a:endParaRPr lang="en-US" altLang="en-US" sz="1100" b="1" i="0" u="none"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grpSp>
      <p:pic>
        <p:nvPicPr>
          <p:cNvPr id="8223"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520" y="1153561"/>
            <a:ext cx="917280" cy="124429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229" name="Line 37"/>
          <p:cNvSpPr>
            <a:spLocks noChangeShapeType="1"/>
          </p:cNvSpPr>
          <p:nvPr/>
        </p:nvSpPr>
        <p:spPr bwMode="auto">
          <a:xfrm>
            <a:off x="4376408" y="3997860"/>
            <a:ext cx="0" cy="1238526"/>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0" name="Line 38"/>
          <p:cNvSpPr>
            <a:spLocks noChangeShapeType="1"/>
          </p:cNvSpPr>
          <p:nvPr/>
        </p:nvSpPr>
        <p:spPr bwMode="auto">
          <a:xfrm>
            <a:off x="5004048" y="3410998"/>
            <a:ext cx="1864752" cy="1139095"/>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grpSp>
        <p:nvGrpSpPr>
          <p:cNvPr id="8231" name="Group 39"/>
          <p:cNvGrpSpPr>
            <a:grpSpLocks/>
          </p:cNvGrpSpPr>
          <p:nvPr/>
        </p:nvGrpSpPr>
        <p:grpSpPr bwMode="auto">
          <a:xfrm>
            <a:off x="6893280" y="3956096"/>
            <a:ext cx="1704960" cy="1106036"/>
            <a:chOff x="4787" y="2747"/>
            <a:chExt cx="1184" cy="768"/>
          </a:xfrm>
        </p:grpSpPr>
        <p:sp>
          <p:nvSpPr>
            <p:cNvPr id="8232" name="Freeform 40"/>
            <p:cNvSpPr>
              <a:spLocks noChangeArrowheads="1"/>
            </p:cNvSpPr>
            <p:nvPr/>
          </p:nvSpPr>
          <p:spPr bwMode="auto">
            <a:xfrm>
              <a:off x="4787" y="2747"/>
              <a:ext cx="1184" cy="769"/>
            </a:xfrm>
            <a:custGeom>
              <a:avLst/>
              <a:gdLst>
                <a:gd name="T0" fmla="*/ 309 w 5225"/>
                <a:gd name="T1" fmla="*/ 1167 h 3394"/>
                <a:gd name="T2" fmla="*/ 139 w 5225"/>
                <a:gd name="T3" fmla="*/ 1278 h 3394"/>
                <a:gd name="T4" fmla="*/ 29 w 5225"/>
                <a:gd name="T5" fmla="*/ 1437 h 3394"/>
                <a:gd name="T6" fmla="*/ 1 w 5225"/>
                <a:gd name="T7" fmla="*/ 1620 h 3394"/>
                <a:gd name="T8" fmla="*/ 56 w 5225"/>
                <a:gd name="T9" fmla="*/ 1800 h 3394"/>
                <a:gd name="T10" fmla="*/ 186 w 5225"/>
                <a:gd name="T11" fmla="*/ 1948 h 3394"/>
                <a:gd name="T12" fmla="*/ 298 w 5225"/>
                <a:gd name="T13" fmla="*/ 1957 h 3394"/>
                <a:gd name="T14" fmla="*/ 169 w 5225"/>
                <a:gd name="T15" fmla="*/ 2104 h 3394"/>
                <a:gd name="T16" fmla="*/ 116 w 5225"/>
                <a:gd name="T17" fmla="*/ 2285 h 3394"/>
                <a:gd name="T18" fmla="*/ 147 w 5225"/>
                <a:gd name="T19" fmla="*/ 2468 h 3394"/>
                <a:gd name="T20" fmla="*/ 257 w 5225"/>
                <a:gd name="T21" fmla="*/ 2626 h 3394"/>
                <a:gd name="T22" fmla="*/ 427 w 5225"/>
                <a:gd name="T23" fmla="*/ 2733 h 3394"/>
                <a:gd name="T24" fmla="*/ 634 w 5225"/>
                <a:gd name="T25" fmla="*/ 2773 h 3394"/>
                <a:gd name="T26" fmla="*/ 951 w 5225"/>
                <a:gd name="T27" fmla="*/ 3024 h 3394"/>
                <a:gd name="T28" fmla="*/ 1309 w 5225"/>
                <a:gd name="T29" fmla="*/ 3166 h 3394"/>
                <a:gd name="T30" fmla="*/ 1701 w 5225"/>
                <a:gd name="T31" fmla="*/ 3172 h 3394"/>
                <a:gd name="T32" fmla="*/ 2160 w 5225"/>
                <a:gd name="T33" fmla="*/ 3232 h 3394"/>
                <a:gd name="T34" fmla="*/ 2457 w 5225"/>
                <a:gd name="T35" fmla="*/ 3367 h 3394"/>
                <a:gd name="T36" fmla="*/ 2790 w 5225"/>
                <a:gd name="T37" fmla="*/ 3383 h 3394"/>
                <a:gd name="T38" fmla="*/ 3103 w 5225"/>
                <a:gd name="T39" fmla="*/ 3282 h 3394"/>
                <a:gd name="T40" fmla="*/ 3344 w 5225"/>
                <a:gd name="T41" fmla="*/ 3074 h 3394"/>
                <a:gd name="T42" fmla="*/ 3631 w 5225"/>
                <a:gd name="T43" fmla="*/ 2953 h 3394"/>
                <a:gd name="T44" fmla="*/ 3914 w 5225"/>
                <a:gd name="T45" fmla="*/ 2971 h 3394"/>
                <a:gd name="T46" fmla="*/ 4184 w 5225"/>
                <a:gd name="T47" fmla="*/ 2888 h 3394"/>
                <a:gd name="T48" fmla="*/ 4390 w 5225"/>
                <a:gd name="T49" fmla="*/ 2718 h 3394"/>
                <a:gd name="T50" fmla="*/ 4507 w 5225"/>
                <a:gd name="T51" fmla="*/ 2491 h 3394"/>
                <a:gd name="T52" fmla="*/ 4612 w 5225"/>
                <a:gd name="T53" fmla="*/ 2347 h 3394"/>
                <a:gd name="T54" fmla="*/ 4906 w 5225"/>
                <a:gd name="T55" fmla="*/ 2216 h 3394"/>
                <a:gd name="T56" fmla="*/ 5122 w 5225"/>
                <a:gd name="T57" fmla="*/ 1996 h 3394"/>
                <a:gd name="T58" fmla="*/ 5221 w 5225"/>
                <a:gd name="T59" fmla="*/ 1719 h 3394"/>
                <a:gd name="T60" fmla="*/ 5188 w 5225"/>
                <a:gd name="T61" fmla="*/ 1431 h 3394"/>
                <a:gd name="T62" fmla="*/ 5029 w 5225"/>
                <a:gd name="T63" fmla="*/ 1174 h 3394"/>
                <a:gd name="T64" fmla="*/ 5084 w 5225"/>
                <a:gd name="T65" fmla="*/ 1133 h 3394"/>
                <a:gd name="T66" fmla="*/ 5101 w 5225"/>
                <a:gd name="T67" fmla="*/ 900 h 3394"/>
                <a:gd name="T68" fmla="*/ 5011 w 5225"/>
                <a:gd name="T69" fmla="*/ 679 h 3394"/>
                <a:gd name="T70" fmla="*/ 4831 w 5225"/>
                <a:gd name="T71" fmla="*/ 511 h 3394"/>
                <a:gd name="T72" fmla="*/ 4589 w 5225"/>
                <a:gd name="T73" fmla="*/ 418 h 3394"/>
                <a:gd name="T74" fmla="*/ 4538 w 5225"/>
                <a:gd name="T75" fmla="*/ 225 h 3394"/>
                <a:gd name="T76" fmla="*/ 4368 w 5225"/>
                <a:gd name="T77" fmla="*/ 80 h 3394"/>
                <a:gd name="T78" fmla="*/ 4145 w 5225"/>
                <a:gd name="T79" fmla="*/ 7 h 3394"/>
                <a:gd name="T80" fmla="*/ 3905 w 5225"/>
                <a:gd name="T81" fmla="*/ 17 h 3394"/>
                <a:gd name="T82" fmla="*/ 3691 w 5225"/>
                <a:gd name="T83" fmla="*/ 110 h 3394"/>
                <a:gd name="T84" fmla="*/ 3422 w 5225"/>
                <a:gd name="T85" fmla="*/ 49 h 3394"/>
                <a:gd name="T86" fmla="*/ 3214 w 5225"/>
                <a:gd name="T87" fmla="*/ 1 h 3394"/>
                <a:gd name="T88" fmla="*/ 3002 w 5225"/>
                <a:gd name="T89" fmla="*/ 29 h 3394"/>
                <a:gd name="T90" fmla="*/ 2820 w 5225"/>
                <a:gd name="T91" fmla="*/ 130 h 3394"/>
                <a:gd name="T92" fmla="*/ 2558 w 5225"/>
                <a:gd name="T93" fmla="*/ 164 h 3394"/>
                <a:gd name="T94" fmla="*/ 2309 w 5225"/>
                <a:gd name="T95" fmla="*/ 102 h 3394"/>
                <a:gd name="T96" fmla="*/ 2050 w 5225"/>
                <a:gd name="T97" fmla="*/ 133 h 3394"/>
                <a:gd name="T98" fmla="*/ 1828 w 5225"/>
                <a:gd name="T99" fmla="*/ 250 h 3394"/>
                <a:gd name="T100" fmla="*/ 1485 w 5225"/>
                <a:gd name="T101" fmla="*/ 332 h 3394"/>
                <a:gd name="T102" fmla="*/ 1161 w 5225"/>
                <a:gd name="T103" fmla="*/ 317 h 3394"/>
                <a:gd name="T104" fmla="*/ 855 w 5225"/>
                <a:gd name="T105" fmla="*/ 414 h 3394"/>
                <a:gd name="T106" fmla="*/ 615 w 5225"/>
                <a:gd name="T107" fmla="*/ 611 h 3394"/>
                <a:gd name="T108" fmla="*/ 484 w 5225"/>
                <a:gd name="T109" fmla="*/ 874 h 3394"/>
                <a:gd name="T110" fmla="*/ 476 w 5225"/>
                <a:gd name="T111" fmla="*/ 1163 h 3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25" h="3394">
                  <a:moveTo>
                    <a:pt x="487" y="1126"/>
                  </a:moveTo>
                  <a:lnTo>
                    <a:pt x="461" y="1128"/>
                  </a:lnTo>
                  <a:lnTo>
                    <a:pt x="433" y="1134"/>
                  </a:lnTo>
                  <a:lnTo>
                    <a:pt x="409" y="1137"/>
                  </a:lnTo>
                  <a:lnTo>
                    <a:pt x="384" y="1142"/>
                  </a:lnTo>
                  <a:lnTo>
                    <a:pt x="360" y="1150"/>
                  </a:lnTo>
                  <a:lnTo>
                    <a:pt x="331" y="1160"/>
                  </a:lnTo>
                  <a:lnTo>
                    <a:pt x="309" y="1167"/>
                  </a:lnTo>
                  <a:lnTo>
                    <a:pt x="285" y="1177"/>
                  </a:lnTo>
                  <a:lnTo>
                    <a:pt x="262" y="1188"/>
                  </a:lnTo>
                  <a:lnTo>
                    <a:pt x="239" y="1202"/>
                  </a:lnTo>
                  <a:lnTo>
                    <a:pt x="217" y="1215"/>
                  </a:lnTo>
                  <a:lnTo>
                    <a:pt x="197" y="1228"/>
                  </a:lnTo>
                  <a:lnTo>
                    <a:pt x="178" y="1244"/>
                  </a:lnTo>
                  <a:lnTo>
                    <a:pt x="156" y="1261"/>
                  </a:lnTo>
                  <a:lnTo>
                    <a:pt x="139" y="1278"/>
                  </a:lnTo>
                  <a:lnTo>
                    <a:pt x="122" y="1293"/>
                  </a:lnTo>
                  <a:lnTo>
                    <a:pt x="103" y="1312"/>
                  </a:lnTo>
                  <a:lnTo>
                    <a:pt x="91" y="1332"/>
                  </a:lnTo>
                  <a:lnTo>
                    <a:pt x="77" y="1352"/>
                  </a:lnTo>
                  <a:lnTo>
                    <a:pt x="63" y="1372"/>
                  </a:lnTo>
                  <a:lnTo>
                    <a:pt x="49" y="1393"/>
                  </a:lnTo>
                  <a:lnTo>
                    <a:pt x="43" y="1415"/>
                  </a:lnTo>
                  <a:lnTo>
                    <a:pt x="29" y="1437"/>
                  </a:lnTo>
                  <a:lnTo>
                    <a:pt x="24" y="1459"/>
                  </a:lnTo>
                  <a:lnTo>
                    <a:pt x="16" y="1482"/>
                  </a:lnTo>
                  <a:lnTo>
                    <a:pt x="9" y="1504"/>
                  </a:lnTo>
                  <a:lnTo>
                    <a:pt x="3" y="1527"/>
                  </a:lnTo>
                  <a:lnTo>
                    <a:pt x="1" y="1552"/>
                  </a:lnTo>
                  <a:lnTo>
                    <a:pt x="0" y="1575"/>
                  </a:lnTo>
                  <a:lnTo>
                    <a:pt x="0" y="1599"/>
                  </a:lnTo>
                  <a:lnTo>
                    <a:pt x="1" y="1620"/>
                  </a:lnTo>
                  <a:lnTo>
                    <a:pt x="2" y="1644"/>
                  </a:lnTo>
                  <a:lnTo>
                    <a:pt x="8" y="1667"/>
                  </a:lnTo>
                  <a:lnTo>
                    <a:pt x="10" y="1690"/>
                  </a:lnTo>
                  <a:lnTo>
                    <a:pt x="20" y="1713"/>
                  </a:lnTo>
                  <a:lnTo>
                    <a:pt x="25" y="1735"/>
                  </a:lnTo>
                  <a:lnTo>
                    <a:pt x="34" y="1757"/>
                  </a:lnTo>
                  <a:lnTo>
                    <a:pt x="45" y="1780"/>
                  </a:lnTo>
                  <a:lnTo>
                    <a:pt x="56" y="1800"/>
                  </a:lnTo>
                  <a:lnTo>
                    <a:pt x="69" y="1821"/>
                  </a:lnTo>
                  <a:lnTo>
                    <a:pt x="80" y="1841"/>
                  </a:lnTo>
                  <a:lnTo>
                    <a:pt x="98" y="1860"/>
                  </a:lnTo>
                  <a:lnTo>
                    <a:pt x="110" y="1881"/>
                  </a:lnTo>
                  <a:lnTo>
                    <a:pt x="128" y="1899"/>
                  </a:lnTo>
                  <a:lnTo>
                    <a:pt x="147" y="1915"/>
                  </a:lnTo>
                  <a:lnTo>
                    <a:pt x="165" y="1930"/>
                  </a:lnTo>
                  <a:lnTo>
                    <a:pt x="186" y="1948"/>
                  </a:lnTo>
                  <a:lnTo>
                    <a:pt x="205" y="1964"/>
                  </a:lnTo>
                  <a:lnTo>
                    <a:pt x="228" y="1977"/>
                  </a:lnTo>
                  <a:lnTo>
                    <a:pt x="249" y="1990"/>
                  </a:lnTo>
                  <a:lnTo>
                    <a:pt x="271" y="2001"/>
                  </a:lnTo>
                  <a:lnTo>
                    <a:pt x="294" y="2012"/>
                  </a:lnTo>
                  <a:lnTo>
                    <a:pt x="318" y="2021"/>
                  </a:lnTo>
                  <a:lnTo>
                    <a:pt x="316" y="1941"/>
                  </a:lnTo>
                  <a:lnTo>
                    <a:pt x="298" y="1957"/>
                  </a:lnTo>
                  <a:lnTo>
                    <a:pt x="277" y="1972"/>
                  </a:lnTo>
                  <a:lnTo>
                    <a:pt x="260" y="1990"/>
                  </a:lnTo>
                  <a:lnTo>
                    <a:pt x="240" y="2006"/>
                  </a:lnTo>
                  <a:lnTo>
                    <a:pt x="224" y="2025"/>
                  </a:lnTo>
                  <a:lnTo>
                    <a:pt x="207" y="2045"/>
                  </a:lnTo>
                  <a:lnTo>
                    <a:pt x="193" y="2064"/>
                  </a:lnTo>
                  <a:lnTo>
                    <a:pt x="180" y="2082"/>
                  </a:lnTo>
                  <a:lnTo>
                    <a:pt x="169" y="2104"/>
                  </a:lnTo>
                  <a:lnTo>
                    <a:pt x="156" y="2125"/>
                  </a:lnTo>
                  <a:lnTo>
                    <a:pt x="147" y="2147"/>
                  </a:lnTo>
                  <a:lnTo>
                    <a:pt x="139" y="2169"/>
                  </a:lnTo>
                  <a:lnTo>
                    <a:pt x="129" y="2192"/>
                  </a:lnTo>
                  <a:lnTo>
                    <a:pt x="125" y="2215"/>
                  </a:lnTo>
                  <a:lnTo>
                    <a:pt x="122" y="2237"/>
                  </a:lnTo>
                  <a:lnTo>
                    <a:pt x="118" y="2260"/>
                  </a:lnTo>
                  <a:lnTo>
                    <a:pt x="116" y="2285"/>
                  </a:lnTo>
                  <a:lnTo>
                    <a:pt x="116" y="2308"/>
                  </a:lnTo>
                  <a:lnTo>
                    <a:pt x="116" y="2331"/>
                  </a:lnTo>
                  <a:lnTo>
                    <a:pt x="118" y="2353"/>
                  </a:lnTo>
                  <a:lnTo>
                    <a:pt x="122" y="2377"/>
                  </a:lnTo>
                  <a:lnTo>
                    <a:pt x="125" y="2399"/>
                  </a:lnTo>
                  <a:lnTo>
                    <a:pt x="129" y="2423"/>
                  </a:lnTo>
                  <a:lnTo>
                    <a:pt x="139" y="2445"/>
                  </a:lnTo>
                  <a:lnTo>
                    <a:pt x="147" y="2468"/>
                  </a:lnTo>
                  <a:lnTo>
                    <a:pt x="155" y="2490"/>
                  </a:lnTo>
                  <a:lnTo>
                    <a:pt x="169" y="2511"/>
                  </a:lnTo>
                  <a:lnTo>
                    <a:pt x="180" y="2531"/>
                  </a:lnTo>
                  <a:lnTo>
                    <a:pt x="193" y="2551"/>
                  </a:lnTo>
                  <a:lnTo>
                    <a:pt x="207" y="2570"/>
                  </a:lnTo>
                  <a:lnTo>
                    <a:pt x="223" y="2590"/>
                  </a:lnTo>
                  <a:lnTo>
                    <a:pt x="239" y="2608"/>
                  </a:lnTo>
                  <a:lnTo>
                    <a:pt x="257" y="2626"/>
                  </a:lnTo>
                  <a:lnTo>
                    <a:pt x="277" y="2642"/>
                  </a:lnTo>
                  <a:lnTo>
                    <a:pt x="294" y="2660"/>
                  </a:lnTo>
                  <a:lnTo>
                    <a:pt x="316" y="2673"/>
                  </a:lnTo>
                  <a:lnTo>
                    <a:pt x="339" y="2687"/>
                  </a:lnTo>
                  <a:lnTo>
                    <a:pt x="361" y="2699"/>
                  </a:lnTo>
                  <a:lnTo>
                    <a:pt x="382" y="2711"/>
                  </a:lnTo>
                  <a:lnTo>
                    <a:pt x="404" y="2724"/>
                  </a:lnTo>
                  <a:lnTo>
                    <a:pt x="427" y="2733"/>
                  </a:lnTo>
                  <a:lnTo>
                    <a:pt x="453" y="2741"/>
                  </a:lnTo>
                  <a:lnTo>
                    <a:pt x="478" y="2751"/>
                  </a:lnTo>
                  <a:lnTo>
                    <a:pt x="504" y="2757"/>
                  </a:lnTo>
                  <a:lnTo>
                    <a:pt x="529" y="2762"/>
                  </a:lnTo>
                  <a:lnTo>
                    <a:pt x="554" y="2765"/>
                  </a:lnTo>
                  <a:lnTo>
                    <a:pt x="584" y="2770"/>
                  </a:lnTo>
                  <a:lnTo>
                    <a:pt x="608" y="2772"/>
                  </a:lnTo>
                  <a:lnTo>
                    <a:pt x="634" y="2773"/>
                  </a:lnTo>
                  <a:lnTo>
                    <a:pt x="662" y="2773"/>
                  </a:lnTo>
                  <a:lnTo>
                    <a:pt x="687" y="2771"/>
                  </a:lnTo>
                  <a:lnTo>
                    <a:pt x="776" y="2871"/>
                  </a:lnTo>
                  <a:lnTo>
                    <a:pt x="807" y="2905"/>
                  </a:lnTo>
                  <a:lnTo>
                    <a:pt x="839" y="2937"/>
                  </a:lnTo>
                  <a:lnTo>
                    <a:pt x="873" y="2969"/>
                  </a:lnTo>
                  <a:lnTo>
                    <a:pt x="914" y="2997"/>
                  </a:lnTo>
                  <a:lnTo>
                    <a:pt x="951" y="3024"/>
                  </a:lnTo>
                  <a:lnTo>
                    <a:pt x="992" y="3048"/>
                  </a:lnTo>
                  <a:lnTo>
                    <a:pt x="1033" y="3073"/>
                  </a:lnTo>
                  <a:lnTo>
                    <a:pt x="1077" y="3093"/>
                  </a:lnTo>
                  <a:lnTo>
                    <a:pt x="1119" y="3113"/>
                  </a:lnTo>
                  <a:lnTo>
                    <a:pt x="1165" y="3130"/>
                  </a:lnTo>
                  <a:lnTo>
                    <a:pt x="1211" y="3144"/>
                  </a:lnTo>
                  <a:lnTo>
                    <a:pt x="1257" y="3158"/>
                  </a:lnTo>
                  <a:lnTo>
                    <a:pt x="1309" y="3166"/>
                  </a:lnTo>
                  <a:lnTo>
                    <a:pt x="1356" y="3176"/>
                  </a:lnTo>
                  <a:lnTo>
                    <a:pt x="1403" y="3183"/>
                  </a:lnTo>
                  <a:lnTo>
                    <a:pt x="1455" y="3189"/>
                  </a:lnTo>
                  <a:lnTo>
                    <a:pt x="1503" y="3189"/>
                  </a:lnTo>
                  <a:lnTo>
                    <a:pt x="1552" y="3189"/>
                  </a:lnTo>
                  <a:lnTo>
                    <a:pt x="1602" y="3184"/>
                  </a:lnTo>
                  <a:lnTo>
                    <a:pt x="1651" y="3179"/>
                  </a:lnTo>
                  <a:lnTo>
                    <a:pt x="1701" y="3172"/>
                  </a:lnTo>
                  <a:lnTo>
                    <a:pt x="1748" y="3163"/>
                  </a:lnTo>
                  <a:lnTo>
                    <a:pt x="1796" y="3149"/>
                  </a:lnTo>
                  <a:lnTo>
                    <a:pt x="1843" y="3136"/>
                  </a:lnTo>
                  <a:lnTo>
                    <a:pt x="1887" y="3119"/>
                  </a:lnTo>
                  <a:lnTo>
                    <a:pt x="2067" y="3156"/>
                  </a:lnTo>
                  <a:lnTo>
                    <a:pt x="2095" y="3183"/>
                  </a:lnTo>
                  <a:lnTo>
                    <a:pt x="2127" y="3209"/>
                  </a:lnTo>
                  <a:lnTo>
                    <a:pt x="2160" y="3232"/>
                  </a:lnTo>
                  <a:lnTo>
                    <a:pt x="2194" y="3255"/>
                  </a:lnTo>
                  <a:lnTo>
                    <a:pt x="2226" y="3276"/>
                  </a:lnTo>
                  <a:lnTo>
                    <a:pt x="2265" y="3295"/>
                  </a:lnTo>
                  <a:lnTo>
                    <a:pt x="2302" y="3313"/>
                  </a:lnTo>
                  <a:lnTo>
                    <a:pt x="2337" y="3330"/>
                  </a:lnTo>
                  <a:lnTo>
                    <a:pt x="2376" y="3345"/>
                  </a:lnTo>
                  <a:lnTo>
                    <a:pt x="2417" y="3356"/>
                  </a:lnTo>
                  <a:lnTo>
                    <a:pt x="2457" y="3367"/>
                  </a:lnTo>
                  <a:lnTo>
                    <a:pt x="2497" y="3375"/>
                  </a:lnTo>
                  <a:lnTo>
                    <a:pt x="2540" y="3383"/>
                  </a:lnTo>
                  <a:lnTo>
                    <a:pt x="2581" y="3387"/>
                  </a:lnTo>
                  <a:lnTo>
                    <a:pt x="2621" y="3391"/>
                  </a:lnTo>
                  <a:lnTo>
                    <a:pt x="2666" y="3393"/>
                  </a:lnTo>
                  <a:lnTo>
                    <a:pt x="2707" y="3391"/>
                  </a:lnTo>
                  <a:lnTo>
                    <a:pt x="2750" y="3387"/>
                  </a:lnTo>
                  <a:lnTo>
                    <a:pt x="2790" y="3383"/>
                  </a:lnTo>
                  <a:lnTo>
                    <a:pt x="2830" y="3379"/>
                  </a:lnTo>
                  <a:lnTo>
                    <a:pt x="2874" y="3369"/>
                  </a:lnTo>
                  <a:lnTo>
                    <a:pt x="2913" y="3359"/>
                  </a:lnTo>
                  <a:lnTo>
                    <a:pt x="2953" y="3346"/>
                  </a:lnTo>
                  <a:lnTo>
                    <a:pt x="2991" y="3332"/>
                  </a:lnTo>
                  <a:lnTo>
                    <a:pt x="3030" y="3317"/>
                  </a:lnTo>
                  <a:lnTo>
                    <a:pt x="3066" y="3300"/>
                  </a:lnTo>
                  <a:lnTo>
                    <a:pt x="3103" y="3282"/>
                  </a:lnTo>
                  <a:lnTo>
                    <a:pt x="3138" y="3262"/>
                  </a:lnTo>
                  <a:lnTo>
                    <a:pt x="3173" y="3238"/>
                  </a:lnTo>
                  <a:lnTo>
                    <a:pt x="3204" y="3215"/>
                  </a:lnTo>
                  <a:lnTo>
                    <a:pt x="3235" y="3190"/>
                  </a:lnTo>
                  <a:lnTo>
                    <a:pt x="3266" y="3163"/>
                  </a:lnTo>
                  <a:lnTo>
                    <a:pt x="3293" y="3136"/>
                  </a:lnTo>
                  <a:lnTo>
                    <a:pt x="3321" y="3108"/>
                  </a:lnTo>
                  <a:lnTo>
                    <a:pt x="3344" y="3074"/>
                  </a:lnTo>
                  <a:lnTo>
                    <a:pt x="3368" y="3045"/>
                  </a:lnTo>
                  <a:lnTo>
                    <a:pt x="3385" y="3011"/>
                  </a:lnTo>
                  <a:lnTo>
                    <a:pt x="3406" y="2981"/>
                  </a:lnTo>
                  <a:lnTo>
                    <a:pt x="3423" y="2945"/>
                  </a:lnTo>
                  <a:lnTo>
                    <a:pt x="3531" y="2920"/>
                  </a:lnTo>
                  <a:lnTo>
                    <a:pt x="3565" y="2932"/>
                  </a:lnTo>
                  <a:lnTo>
                    <a:pt x="3598" y="2943"/>
                  </a:lnTo>
                  <a:lnTo>
                    <a:pt x="3631" y="2953"/>
                  </a:lnTo>
                  <a:lnTo>
                    <a:pt x="3668" y="2961"/>
                  </a:lnTo>
                  <a:lnTo>
                    <a:pt x="3701" y="2967"/>
                  </a:lnTo>
                  <a:lnTo>
                    <a:pt x="3738" y="2971"/>
                  </a:lnTo>
                  <a:lnTo>
                    <a:pt x="3773" y="2975"/>
                  </a:lnTo>
                  <a:lnTo>
                    <a:pt x="3808" y="2975"/>
                  </a:lnTo>
                  <a:lnTo>
                    <a:pt x="3845" y="2975"/>
                  </a:lnTo>
                  <a:lnTo>
                    <a:pt x="3880" y="2974"/>
                  </a:lnTo>
                  <a:lnTo>
                    <a:pt x="3914" y="2971"/>
                  </a:lnTo>
                  <a:lnTo>
                    <a:pt x="3950" y="2967"/>
                  </a:lnTo>
                  <a:lnTo>
                    <a:pt x="3984" y="2960"/>
                  </a:lnTo>
                  <a:lnTo>
                    <a:pt x="4021" y="2952"/>
                  </a:lnTo>
                  <a:lnTo>
                    <a:pt x="4055" y="2942"/>
                  </a:lnTo>
                  <a:lnTo>
                    <a:pt x="4089" y="2930"/>
                  </a:lnTo>
                  <a:lnTo>
                    <a:pt x="4119" y="2919"/>
                  </a:lnTo>
                  <a:lnTo>
                    <a:pt x="4152" y="2904"/>
                  </a:lnTo>
                  <a:lnTo>
                    <a:pt x="4184" y="2888"/>
                  </a:lnTo>
                  <a:lnTo>
                    <a:pt x="4214" y="2871"/>
                  </a:lnTo>
                  <a:lnTo>
                    <a:pt x="4240" y="2853"/>
                  </a:lnTo>
                  <a:lnTo>
                    <a:pt x="4269" y="2834"/>
                  </a:lnTo>
                  <a:lnTo>
                    <a:pt x="4295" y="2814"/>
                  </a:lnTo>
                  <a:lnTo>
                    <a:pt x="4321" y="2791"/>
                  </a:lnTo>
                  <a:lnTo>
                    <a:pt x="4345" y="2768"/>
                  </a:lnTo>
                  <a:lnTo>
                    <a:pt x="4369" y="2744"/>
                  </a:lnTo>
                  <a:lnTo>
                    <a:pt x="4390" y="2718"/>
                  </a:lnTo>
                  <a:lnTo>
                    <a:pt x="4410" y="2691"/>
                  </a:lnTo>
                  <a:lnTo>
                    <a:pt x="4430" y="2667"/>
                  </a:lnTo>
                  <a:lnTo>
                    <a:pt x="4446" y="2638"/>
                  </a:lnTo>
                  <a:lnTo>
                    <a:pt x="4460" y="2609"/>
                  </a:lnTo>
                  <a:lnTo>
                    <a:pt x="4475" y="2580"/>
                  </a:lnTo>
                  <a:lnTo>
                    <a:pt x="4487" y="2550"/>
                  </a:lnTo>
                  <a:lnTo>
                    <a:pt x="4498" y="2521"/>
                  </a:lnTo>
                  <a:lnTo>
                    <a:pt x="4507" y="2491"/>
                  </a:lnTo>
                  <a:lnTo>
                    <a:pt x="4513" y="2460"/>
                  </a:lnTo>
                  <a:lnTo>
                    <a:pt x="4517" y="2429"/>
                  </a:lnTo>
                  <a:lnTo>
                    <a:pt x="4521" y="2397"/>
                  </a:lnTo>
                  <a:lnTo>
                    <a:pt x="4521" y="2367"/>
                  </a:lnTo>
                  <a:lnTo>
                    <a:pt x="4490" y="2366"/>
                  </a:lnTo>
                  <a:lnTo>
                    <a:pt x="4533" y="2361"/>
                  </a:lnTo>
                  <a:lnTo>
                    <a:pt x="4572" y="2353"/>
                  </a:lnTo>
                  <a:lnTo>
                    <a:pt x="4612" y="2347"/>
                  </a:lnTo>
                  <a:lnTo>
                    <a:pt x="4652" y="2335"/>
                  </a:lnTo>
                  <a:lnTo>
                    <a:pt x="4692" y="2323"/>
                  </a:lnTo>
                  <a:lnTo>
                    <a:pt x="4729" y="2310"/>
                  </a:lnTo>
                  <a:lnTo>
                    <a:pt x="4770" y="2293"/>
                  </a:lnTo>
                  <a:lnTo>
                    <a:pt x="4805" y="2277"/>
                  </a:lnTo>
                  <a:lnTo>
                    <a:pt x="4840" y="2259"/>
                  </a:lnTo>
                  <a:lnTo>
                    <a:pt x="4875" y="2238"/>
                  </a:lnTo>
                  <a:lnTo>
                    <a:pt x="4906" y="2216"/>
                  </a:lnTo>
                  <a:lnTo>
                    <a:pt x="4939" y="2195"/>
                  </a:lnTo>
                  <a:lnTo>
                    <a:pt x="4971" y="2169"/>
                  </a:lnTo>
                  <a:lnTo>
                    <a:pt x="5000" y="2142"/>
                  </a:lnTo>
                  <a:lnTo>
                    <a:pt x="5027" y="2116"/>
                  </a:lnTo>
                  <a:lnTo>
                    <a:pt x="5054" y="2087"/>
                  </a:lnTo>
                  <a:lnTo>
                    <a:pt x="5078" y="2058"/>
                  </a:lnTo>
                  <a:lnTo>
                    <a:pt x="5099" y="2028"/>
                  </a:lnTo>
                  <a:lnTo>
                    <a:pt x="5122" y="1996"/>
                  </a:lnTo>
                  <a:lnTo>
                    <a:pt x="5141" y="1964"/>
                  </a:lnTo>
                  <a:lnTo>
                    <a:pt x="5157" y="1929"/>
                  </a:lnTo>
                  <a:lnTo>
                    <a:pt x="5175" y="1896"/>
                  </a:lnTo>
                  <a:lnTo>
                    <a:pt x="5188" y="1860"/>
                  </a:lnTo>
                  <a:lnTo>
                    <a:pt x="5198" y="1826"/>
                  </a:lnTo>
                  <a:lnTo>
                    <a:pt x="5208" y="1790"/>
                  </a:lnTo>
                  <a:lnTo>
                    <a:pt x="5216" y="1755"/>
                  </a:lnTo>
                  <a:lnTo>
                    <a:pt x="5221" y="1719"/>
                  </a:lnTo>
                  <a:lnTo>
                    <a:pt x="5223" y="1682"/>
                  </a:lnTo>
                  <a:lnTo>
                    <a:pt x="5224" y="1645"/>
                  </a:lnTo>
                  <a:lnTo>
                    <a:pt x="5223" y="1608"/>
                  </a:lnTo>
                  <a:lnTo>
                    <a:pt x="5221" y="1574"/>
                  </a:lnTo>
                  <a:lnTo>
                    <a:pt x="5216" y="1537"/>
                  </a:lnTo>
                  <a:lnTo>
                    <a:pt x="5208" y="1500"/>
                  </a:lnTo>
                  <a:lnTo>
                    <a:pt x="5199" y="1465"/>
                  </a:lnTo>
                  <a:lnTo>
                    <a:pt x="5188" y="1431"/>
                  </a:lnTo>
                  <a:lnTo>
                    <a:pt x="5175" y="1396"/>
                  </a:lnTo>
                  <a:lnTo>
                    <a:pt x="5158" y="1361"/>
                  </a:lnTo>
                  <a:lnTo>
                    <a:pt x="5141" y="1327"/>
                  </a:lnTo>
                  <a:lnTo>
                    <a:pt x="5122" y="1295"/>
                  </a:lnTo>
                  <a:lnTo>
                    <a:pt x="5101" y="1264"/>
                  </a:lnTo>
                  <a:lnTo>
                    <a:pt x="5079" y="1233"/>
                  </a:lnTo>
                  <a:lnTo>
                    <a:pt x="5055" y="1202"/>
                  </a:lnTo>
                  <a:lnTo>
                    <a:pt x="5029" y="1174"/>
                  </a:lnTo>
                  <a:lnTo>
                    <a:pt x="5001" y="1148"/>
                  </a:lnTo>
                  <a:lnTo>
                    <a:pt x="4973" y="1124"/>
                  </a:lnTo>
                  <a:lnTo>
                    <a:pt x="5018" y="1267"/>
                  </a:lnTo>
                  <a:lnTo>
                    <a:pt x="5033" y="1242"/>
                  </a:lnTo>
                  <a:lnTo>
                    <a:pt x="5047" y="1216"/>
                  </a:lnTo>
                  <a:lnTo>
                    <a:pt x="5061" y="1188"/>
                  </a:lnTo>
                  <a:lnTo>
                    <a:pt x="5073" y="1161"/>
                  </a:lnTo>
                  <a:lnTo>
                    <a:pt x="5084" y="1133"/>
                  </a:lnTo>
                  <a:lnTo>
                    <a:pt x="5090" y="1105"/>
                  </a:lnTo>
                  <a:lnTo>
                    <a:pt x="5098" y="1074"/>
                  </a:lnTo>
                  <a:lnTo>
                    <a:pt x="5102" y="1046"/>
                  </a:lnTo>
                  <a:lnTo>
                    <a:pt x="5106" y="1016"/>
                  </a:lnTo>
                  <a:lnTo>
                    <a:pt x="5107" y="986"/>
                  </a:lnTo>
                  <a:lnTo>
                    <a:pt x="5107" y="958"/>
                  </a:lnTo>
                  <a:lnTo>
                    <a:pt x="5103" y="930"/>
                  </a:lnTo>
                  <a:lnTo>
                    <a:pt x="5101" y="900"/>
                  </a:lnTo>
                  <a:lnTo>
                    <a:pt x="5096" y="869"/>
                  </a:lnTo>
                  <a:lnTo>
                    <a:pt x="5086" y="842"/>
                  </a:lnTo>
                  <a:lnTo>
                    <a:pt x="5079" y="814"/>
                  </a:lnTo>
                  <a:lnTo>
                    <a:pt x="5068" y="785"/>
                  </a:lnTo>
                  <a:lnTo>
                    <a:pt x="5056" y="757"/>
                  </a:lnTo>
                  <a:lnTo>
                    <a:pt x="5044" y="731"/>
                  </a:lnTo>
                  <a:lnTo>
                    <a:pt x="5029" y="705"/>
                  </a:lnTo>
                  <a:lnTo>
                    <a:pt x="5011" y="679"/>
                  </a:lnTo>
                  <a:lnTo>
                    <a:pt x="4995" y="656"/>
                  </a:lnTo>
                  <a:lnTo>
                    <a:pt x="4975" y="632"/>
                  </a:lnTo>
                  <a:lnTo>
                    <a:pt x="4953" y="610"/>
                  </a:lnTo>
                  <a:lnTo>
                    <a:pt x="4931" y="586"/>
                  </a:lnTo>
                  <a:lnTo>
                    <a:pt x="4907" y="565"/>
                  </a:lnTo>
                  <a:lnTo>
                    <a:pt x="4883" y="545"/>
                  </a:lnTo>
                  <a:lnTo>
                    <a:pt x="4857" y="526"/>
                  </a:lnTo>
                  <a:lnTo>
                    <a:pt x="4831" y="511"/>
                  </a:lnTo>
                  <a:lnTo>
                    <a:pt x="4803" y="494"/>
                  </a:lnTo>
                  <a:lnTo>
                    <a:pt x="4776" y="479"/>
                  </a:lnTo>
                  <a:lnTo>
                    <a:pt x="4743" y="465"/>
                  </a:lnTo>
                  <a:lnTo>
                    <a:pt x="4714" y="454"/>
                  </a:lnTo>
                  <a:lnTo>
                    <a:pt x="4683" y="441"/>
                  </a:lnTo>
                  <a:lnTo>
                    <a:pt x="4652" y="432"/>
                  </a:lnTo>
                  <a:lnTo>
                    <a:pt x="4622" y="424"/>
                  </a:lnTo>
                  <a:lnTo>
                    <a:pt x="4589" y="418"/>
                  </a:lnTo>
                  <a:lnTo>
                    <a:pt x="4624" y="394"/>
                  </a:lnTo>
                  <a:lnTo>
                    <a:pt x="4615" y="369"/>
                  </a:lnTo>
                  <a:lnTo>
                    <a:pt x="4607" y="345"/>
                  </a:lnTo>
                  <a:lnTo>
                    <a:pt x="4594" y="320"/>
                  </a:lnTo>
                  <a:lnTo>
                    <a:pt x="4584" y="295"/>
                  </a:lnTo>
                  <a:lnTo>
                    <a:pt x="4569" y="273"/>
                  </a:lnTo>
                  <a:lnTo>
                    <a:pt x="4556" y="248"/>
                  </a:lnTo>
                  <a:lnTo>
                    <a:pt x="4538" y="225"/>
                  </a:lnTo>
                  <a:lnTo>
                    <a:pt x="4521" y="207"/>
                  </a:lnTo>
                  <a:lnTo>
                    <a:pt x="4503" y="184"/>
                  </a:lnTo>
                  <a:lnTo>
                    <a:pt x="4482" y="164"/>
                  </a:lnTo>
                  <a:lnTo>
                    <a:pt x="4462" y="145"/>
                  </a:lnTo>
                  <a:lnTo>
                    <a:pt x="4440" y="128"/>
                  </a:lnTo>
                  <a:lnTo>
                    <a:pt x="4417" y="111"/>
                  </a:lnTo>
                  <a:lnTo>
                    <a:pt x="4392" y="93"/>
                  </a:lnTo>
                  <a:lnTo>
                    <a:pt x="4368" y="80"/>
                  </a:lnTo>
                  <a:lnTo>
                    <a:pt x="4341" y="66"/>
                  </a:lnTo>
                  <a:lnTo>
                    <a:pt x="4316" y="54"/>
                  </a:lnTo>
                  <a:lnTo>
                    <a:pt x="4289" y="43"/>
                  </a:lnTo>
                  <a:lnTo>
                    <a:pt x="4260" y="34"/>
                  </a:lnTo>
                  <a:lnTo>
                    <a:pt x="4232" y="24"/>
                  </a:lnTo>
                  <a:lnTo>
                    <a:pt x="4205" y="17"/>
                  </a:lnTo>
                  <a:lnTo>
                    <a:pt x="4173" y="10"/>
                  </a:lnTo>
                  <a:lnTo>
                    <a:pt x="4145" y="7"/>
                  </a:lnTo>
                  <a:lnTo>
                    <a:pt x="4114" y="2"/>
                  </a:lnTo>
                  <a:lnTo>
                    <a:pt x="4086" y="1"/>
                  </a:lnTo>
                  <a:lnTo>
                    <a:pt x="4055" y="0"/>
                  </a:lnTo>
                  <a:lnTo>
                    <a:pt x="4025" y="1"/>
                  </a:lnTo>
                  <a:lnTo>
                    <a:pt x="3993" y="2"/>
                  </a:lnTo>
                  <a:lnTo>
                    <a:pt x="3966" y="7"/>
                  </a:lnTo>
                  <a:lnTo>
                    <a:pt x="3935" y="10"/>
                  </a:lnTo>
                  <a:lnTo>
                    <a:pt x="3905" y="17"/>
                  </a:lnTo>
                  <a:lnTo>
                    <a:pt x="3876" y="24"/>
                  </a:lnTo>
                  <a:lnTo>
                    <a:pt x="3848" y="34"/>
                  </a:lnTo>
                  <a:lnTo>
                    <a:pt x="3821" y="43"/>
                  </a:lnTo>
                  <a:lnTo>
                    <a:pt x="3793" y="54"/>
                  </a:lnTo>
                  <a:lnTo>
                    <a:pt x="3768" y="66"/>
                  </a:lnTo>
                  <a:lnTo>
                    <a:pt x="3743" y="80"/>
                  </a:lnTo>
                  <a:lnTo>
                    <a:pt x="3719" y="93"/>
                  </a:lnTo>
                  <a:lnTo>
                    <a:pt x="3691" y="110"/>
                  </a:lnTo>
                  <a:lnTo>
                    <a:pt x="3668" y="128"/>
                  </a:lnTo>
                  <a:lnTo>
                    <a:pt x="3553" y="130"/>
                  </a:lnTo>
                  <a:lnTo>
                    <a:pt x="3535" y="113"/>
                  </a:lnTo>
                  <a:lnTo>
                    <a:pt x="3514" y="99"/>
                  </a:lnTo>
                  <a:lnTo>
                    <a:pt x="3491" y="83"/>
                  </a:lnTo>
                  <a:lnTo>
                    <a:pt x="3469" y="71"/>
                  </a:lnTo>
                  <a:lnTo>
                    <a:pt x="3446" y="59"/>
                  </a:lnTo>
                  <a:lnTo>
                    <a:pt x="3422" y="49"/>
                  </a:lnTo>
                  <a:lnTo>
                    <a:pt x="3400" y="39"/>
                  </a:lnTo>
                  <a:lnTo>
                    <a:pt x="3374" y="29"/>
                  </a:lnTo>
                  <a:lnTo>
                    <a:pt x="3346" y="21"/>
                  </a:lnTo>
                  <a:lnTo>
                    <a:pt x="3323" y="16"/>
                  </a:lnTo>
                  <a:lnTo>
                    <a:pt x="3295" y="9"/>
                  </a:lnTo>
                  <a:lnTo>
                    <a:pt x="3268" y="6"/>
                  </a:lnTo>
                  <a:lnTo>
                    <a:pt x="3243" y="2"/>
                  </a:lnTo>
                  <a:lnTo>
                    <a:pt x="3214" y="1"/>
                  </a:lnTo>
                  <a:lnTo>
                    <a:pt x="3188" y="0"/>
                  </a:lnTo>
                  <a:lnTo>
                    <a:pt x="3161" y="1"/>
                  </a:lnTo>
                  <a:lnTo>
                    <a:pt x="3133" y="2"/>
                  </a:lnTo>
                  <a:lnTo>
                    <a:pt x="3106" y="6"/>
                  </a:lnTo>
                  <a:lnTo>
                    <a:pt x="3080" y="9"/>
                  </a:lnTo>
                  <a:lnTo>
                    <a:pt x="3054" y="16"/>
                  </a:lnTo>
                  <a:lnTo>
                    <a:pt x="3029" y="21"/>
                  </a:lnTo>
                  <a:lnTo>
                    <a:pt x="3002" y="29"/>
                  </a:lnTo>
                  <a:lnTo>
                    <a:pt x="2977" y="39"/>
                  </a:lnTo>
                  <a:lnTo>
                    <a:pt x="2953" y="49"/>
                  </a:lnTo>
                  <a:lnTo>
                    <a:pt x="2930" y="59"/>
                  </a:lnTo>
                  <a:lnTo>
                    <a:pt x="2907" y="71"/>
                  </a:lnTo>
                  <a:lnTo>
                    <a:pt x="2882" y="84"/>
                  </a:lnTo>
                  <a:lnTo>
                    <a:pt x="2861" y="99"/>
                  </a:lnTo>
                  <a:lnTo>
                    <a:pt x="2841" y="113"/>
                  </a:lnTo>
                  <a:lnTo>
                    <a:pt x="2820" y="130"/>
                  </a:lnTo>
                  <a:lnTo>
                    <a:pt x="2803" y="147"/>
                  </a:lnTo>
                  <a:lnTo>
                    <a:pt x="2782" y="167"/>
                  </a:lnTo>
                  <a:lnTo>
                    <a:pt x="2768" y="183"/>
                  </a:lnTo>
                  <a:lnTo>
                    <a:pt x="2751" y="204"/>
                  </a:lnTo>
                  <a:lnTo>
                    <a:pt x="2642" y="210"/>
                  </a:lnTo>
                  <a:lnTo>
                    <a:pt x="2615" y="194"/>
                  </a:lnTo>
                  <a:lnTo>
                    <a:pt x="2588" y="178"/>
                  </a:lnTo>
                  <a:lnTo>
                    <a:pt x="2558" y="164"/>
                  </a:lnTo>
                  <a:lnTo>
                    <a:pt x="2530" y="152"/>
                  </a:lnTo>
                  <a:lnTo>
                    <a:pt x="2498" y="141"/>
                  </a:lnTo>
                  <a:lnTo>
                    <a:pt x="2468" y="131"/>
                  </a:lnTo>
                  <a:lnTo>
                    <a:pt x="2436" y="122"/>
                  </a:lnTo>
                  <a:lnTo>
                    <a:pt x="2409" y="116"/>
                  </a:lnTo>
                  <a:lnTo>
                    <a:pt x="2374" y="110"/>
                  </a:lnTo>
                  <a:lnTo>
                    <a:pt x="2342" y="107"/>
                  </a:lnTo>
                  <a:lnTo>
                    <a:pt x="2309" y="102"/>
                  </a:lnTo>
                  <a:lnTo>
                    <a:pt x="2275" y="101"/>
                  </a:lnTo>
                  <a:lnTo>
                    <a:pt x="2243" y="101"/>
                  </a:lnTo>
                  <a:lnTo>
                    <a:pt x="2212" y="103"/>
                  </a:lnTo>
                  <a:lnTo>
                    <a:pt x="2178" y="107"/>
                  </a:lnTo>
                  <a:lnTo>
                    <a:pt x="2147" y="111"/>
                  </a:lnTo>
                  <a:lnTo>
                    <a:pt x="2114" y="118"/>
                  </a:lnTo>
                  <a:lnTo>
                    <a:pt x="2080" y="126"/>
                  </a:lnTo>
                  <a:lnTo>
                    <a:pt x="2050" y="133"/>
                  </a:lnTo>
                  <a:lnTo>
                    <a:pt x="2020" y="143"/>
                  </a:lnTo>
                  <a:lnTo>
                    <a:pt x="1991" y="155"/>
                  </a:lnTo>
                  <a:lnTo>
                    <a:pt x="1964" y="168"/>
                  </a:lnTo>
                  <a:lnTo>
                    <a:pt x="1932" y="183"/>
                  </a:lnTo>
                  <a:lnTo>
                    <a:pt x="1904" y="198"/>
                  </a:lnTo>
                  <a:lnTo>
                    <a:pt x="1879" y="217"/>
                  </a:lnTo>
                  <a:lnTo>
                    <a:pt x="1852" y="232"/>
                  </a:lnTo>
                  <a:lnTo>
                    <a:pt x="1828" y="250"/>
                  </a:lnTo>
                  <a:lnTo>
                    <a:pt x="1804" y="272"/>
                  </a:lnTo>
                  <a:lnTo>
                    <a:pt x="1781" y="293"/>
                  </a:lnTo>
                  <a:lnTo>
                    <a:pt x="1760" y="313"/>
                  </a:lnTo>
                  <a:lnTo>
                    <a:pt x="1742" y="339"/>
                  </a:lnTo>
                  <a:lnTo>
                    <a:pt x="1601" y="368"/>
                  </a:lnTo>
                  <a:lnTo>
                    <a:pt x="1563" y="355"/>
                  </a:lnTo>
                  <a:lnTo>
                    <a:pt x="1524" y="344"/>
                  </a:lnTo>
                  <a:lnTo>
                    <a:pt x="1485" y="332"/>
                  </a:lnTo>
                  <a:lnTo>
                    <a:pt x="1446" y="323"/>
                  </a:lnTo>
                  <a:lnTo>
                    <a:pt x="1404" y="318"/>
                  </a:lnTo>
                  <a:lnTo>
                    <a:pt x="1363" y="313"/>
                  </a:lnTo>
                  <a:lnTo>
                    <a:pt x="1324" y="310"/>
                  </a:lnTo>
                  <a:lnTo>
                    <a:pt x="1282" y="310"/>
                  </a:lnTo>
                  <a:lnTo>
                    <a:pt x="1241" y="310"/>
                  </a:lnTo>
                  <a:lnTo>
                    <a:pt x="1202" y="312"/>
                  </a:lnTo>
                  <a:lnTo>
                    <a:pt x="1161" y="317"/>
                  </a:lnTo>
                  <a:lnTo>
                    <a:pt x="1119" y="323"/>
                  </a:lnTo>
                  <a:lnTo>
                    <a:pt x="1079" y="330"/>
                  </a:lnTo>
                  <a:lnTo>
                    <a:pt x="1040" y="340"/>
                  </a:lnTo>
                  <a:lnTo>
                    <a:pt x="1002" y="351"/>
                  </a:lnTo>
                  <a:lnTo>
                    <a:pt x="963" y="365"/>
                  </a:lnTo>
                  <a:lnTo>
                    <a:pt x="926" y="378"/>
                  </a:lnTo>
                  <a:lnTo>
                    <a:pt x="889" y="396"/>
                  </a:lnTo>
                  <a:lnTo>
                    <a:pt x="855" y="414"/>
                  </a:lnTo>
                  <a:lnTo>
                    <a:pt x="818" y="433"/>
                  </a:lnTo>
                  <a:lnTo>
                    <a:pt x="785" y="455"/>
                  </a:lnTo>
                  <a:lnTo>
                    <a:pt x="755" y="478"/>
                  </a:lnTo>
                  <a:lnTo>
                    <a:pt x="724" y="503"/>
                  </a:lnTo>
                  <a:lnTo>
                    <a:pt x="693" y="528"/>
                  </a:lnTo>
                  <a:lnTo>
                    <a:pt x="667" y="554"/>
                  </a:lnTo>
                  <a:lnTo>
                    <a:pt x="641" y="583"/>
                  </a:lnTo>
                  <a:lnTo>
                    <a:pt x="615" y="611"/>
                  </a:lnTo>
                  <a:lnTo>
                    <a:pt x="591" y="642"/>
                  </a:lnTo>
                  <a:lnTo>
                    <a:pt x="572" y="673"/>
                  </a:lnTo>
                  <a:lnTo>
                    <a:pt x="550" y="704"/>
                  </a:lnTo>
                  <a:lnTo>
                    <a:pt x="533" y="737"/>
                  </a:lnTo>
                  <a:lnTo>
                    <a:pt x="518" y="771"/>
                  </a:lnTo>
                  <a:lnTo>
                    <a:pt x="504" y="805"/>
                  </a:lnTo>
                  <a:lnTo>
                    <a:pt x="491" y="840"/>
                  </a:lnTo>
                  <a:lnTo>
                    <a:pt x="484" y="874"/>
                  </a:lnTo>
                  <a:lnTo>
                    <a:pt x="473" y="911"/>
                  </a:lnTo>
                  <a:lnTo>
                    <a:pt x="470" y="945"/>
                  </a:lnTo>
                  <a:lnTo>
                    <a:pt x="464" y="984"/>
                  </a:lnTo>
                  <a:lnTo>
                    <a:pt x="463" y="1018"/>
                  </a:lnTo>
                  <a:lnTo>
                    <a:pt x="463" y="1055"/>
                  </a:lnTo>
                  <a:lnTo>
                    <a:pt x="467" y="1091"/>
                  </a:lnTo>
                  <a:lnTo>
                    <a:pt x="470" y="1127"/>
                  </a:lnTo>
                  <a:lnTo>
                    <a:pt x="476" y="1163"/>
                  </a:lnTo>
                  <a:lnTo>
                    <a:pt x="487" y="1126"/>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3" name="Freeform 41"/>
            <p:cNvSpPr>
              <a:spLocks noChangeArrowheads="1"/>
            </p:cNvSpPr>
            <p:nvPr/>
          </p:nvSpPr>
          <p:spPr bwMode="auto">
            <a:xfrm>
              <a:off x="4859" y="3205"/>
              <a:ext cx="53" cy="8"/>
            </a:xfrm>
            <a:custGeom>
              <a:avLst/>
              <a:gdLst>
                <a:gd name="T0" fmla="*/ 0 w 237"/>
                <a:gd name="T1" fmla="*/ 0 h 39"/>
                <a:gd name="T2" fmla="*/ 14 w 237"/>
                <a:gd name="T3" fmla="*/ 7 h 39"/>
                <a:gd name="T4" fmla="*/ 30 w 237"/>
                <a:gd name="T5" fmla="*/ 11 h 39"/>
                <a:gd name="T6" fmla="*/ 47 w 237"/>
                <a:gd name="T7" fmla="*/ 17 h 39"/>
                <a:gd name="T8" fmla="*/ 61 w 237"/>
                <a:gd name="T9" fmla="*/ 20 h 39"/>
                <a:gd name="T10" fmla="*/ 77 w 237"/>
                <a:gd name="T11" fmla="*/ 24 h 39"/>
                <a:gd name="T12" fmla="*/ 93 w 237"/>
                <a:gd name="T13" fmla="*/ 27 h 39"/>
                <a:gd name="T14" fmla="*/ 109 w 237"/>
                <a:gd name="T15" fmla="*/ 30 h 39"/>
                <a:gd name="T16" fmla="*/ 126 w 237"/>
                <a:gd name="T17" fmla="*/ 34 h 39"/>
                <a:gd name="T18" fmla="*/ 143 w 237"/>
                <a:gd name="T19" fmla="*/ 35 h 39"/>
                <a:gd name="T20" fmla="*/ 155 w 237"/>
                <a:gd name="T21" fmla="*/ 36 h 39"/>
                <a:gd name="T22" fmla="*/ 173 w 237"/>
                <a:gd name="T23" fmla="*/ 37 h 39"/>
                <a:gd name="T24" fmla="*/ 190 w 237"/>
                <a:gd name="T25" fmla="*/ 38 h 39"/>
                <a:gd name="T26" fmla="*/ 204 w 237"/>
                <a:gd name="T27" fmla="*/ 38 h 39"/>
                <a:gd name="T28" fmla="*/ 222 w 237"/>
                <a:gd name="T29" fmla="*/ 38 h 39"/>
                <a:gd name="T30" fmla="*/ 236 w 237"/>
                <a:gd name="T31" fmla="*/ 37 h 39"/>
                <a:gd name="T32" fmla="*/ 0 w 237"/>
                <a:gd name="T33"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39">
                  <a:moveTo>
                    <a:pt x="0" y="0"/>
                  </a:moveTo>
                  <a:lnTo>
                    <a:pt x="14" y="7"/>
                  </a:lnTo>
                  <a:lnTo>
                    <a:pt x="30" y="11"/>
                  </a:lnTo>
                  <a:lnTo>
                    <a:pt x="47" y="17"/>
                  </a:lnTo>
                  <a:lnTo>
                    <a:pt x="61" y="20"/>
                  </a:lnTo>
                  <a:lnTo>
                    <a:pt x="77" y="24"/>
                  </a:lnTo>
                  <a:lnTo>
                    <a:pt x="93" y="27"/>
                  </a:lnTo>
                  <a:lnTo>
                    <a:pt x="109" y="30"/>
                  </a:lnTo>
                  <a:lnTo>
                    <a:pt x="126" y="34"/>
                  </a:lnTo>
                  <a:lnTo>
                    <a:pt x="143" y="35"/>
                  </a:lnTo>
                  <a:lnTo>
                    <a:pt x="155" y="36"/>
                  </a:lnTo>
                  <a:lnTo>
                    <a:pt x="173" y="37"/>
                  </a:lnTo>
                  <a:lnTo>
                    <a:pt x="190" y="38"/>
                  </a:lnTo>
                  <a:lnTo>
                    <a:pt x="204" y="38"/>
                  </a:lnTo>
                  <a:lnTo>
                    <a:pt x="222" y="38"/>
                  </a:lnTo>
                  <a:lnTo>
                    <a:pt x="236" y="37"/>
                  </a:lnTo>
                  <a:lnTo>
                    <a:pt x="0"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4" name="Freeform 42"/>
            <p:cNvSpPr>
              <a:spLocks noChangeArrowheads="1"/>
            </p:cNvSpPr>
            <p:nvPr/>
          </p:nvSpPr>
          <p:spPr bwMode="auto">
            <a:xfrm>
              <a:off x="4943" y="3371"/>
              <a:ext cx="23" cy="3"/>
            </a:xfrm>
            <a:custGeom>
              <a:avLst/>
              <a:gdLst>
                <a:gd name="T0" fmla="*/ 0 w 106"/>
                <a:gd name="T1" fmla="*/ 18 h 19"/>
                <a:gd name="T2" fmla="*/ 7 w 106"/>
                <a:gd name="T3" fmla="*/ 18 h 19"/>
                <a:gd name="T4" fmla="*/ 14 w 106"/>
                <a:gd name="T5" fmla="*/ 17 h 19"/>
                <a:gd name="T6" fmla="*/ 22 w 106"/>
                <a:gd name="T7" fmla="*/ 16 h 19"/>
                <a:gd name="T8" fmla="*/ 28 w 106"/>
                <a:gd name="T9" fmla="*/ 16 h 19"/>
                <a:gd name="T10" fmla="*/ 37 w 106"/>
                <a:gd name="T11" fmla="*/ 15 h 19"/>
                <a:gd name="T12" fmla="*/ 45 w 106"/>
                <a:gd name="T13" fmla="*/ 12 h 19"/>
                <a:gd name="T14" fmla="*/ 48 w 106"/>
                <a:gd name="T15" fmla="*/ 11 h 19"/>
                <a:gd name="T16" fmla="*/ 58 w 106"/>
                <a:gd name="T17" fmla="*/ 11 h 19"/>
                <a:gd name="T18" fmla="*/ 62 w 106"/>
                <a:gd name="T19" fmla="*/ 10 h 19"/>
                <a:gd name="T20" fmla="*/ 71 w 106"/>
                <a:gd name="T21" fmla="*/ 8 h 19"/>
                <a:gd name="T22" fmla="*/ 77 w 106"/>
                <a:gd name="T23" fmla="*/ 7 h 19"/>
                <a:gd name="T24" fmla="*/ 83 w 106"/>
                <a:gd name="T25" fmla="*/ 7 h 19"/>
                <a:gd name="T26" fmla="*/ 92 w 106"/>
                <a:gd name="T27" fmla="*/ 4 h 19"/>
                <a:gd name="T28" fmla="*/ 98 w 106"/>
                <a:gd name="T29" fmla="*/ 1 h 19"/>
                <a:gd name="T30" fmla="*/ 105 w 106"/>
                <a:gd name="T31" fmla="*/ 0 h 19"/>
                <a:gd name="T32" fmla="*/ 0 w 106"/>
                <a:gd name="T33"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 h="19">
                  <a:moveTo>
                    <a:pt x="0" y="18"/>
                  </a:moveTo>
                  <a:lnTo>
                    <a:pt x="7" y="18"/>
                  </a:lnTo>
                  <a:lnTo>
                    <a:pt x="14" y="17"/>
                  </a:lnTo>
                  <a:lnTo>
                    <a:pt x="22" y="16"/>
                  </a:lnTo>
                  <a:lnTo>
                    <a:pt x="28" y="16"/>
                  </a:lnTo>
                  <a:lnTo>
                    <a:pt x="37" y="15"/>
                  </a:lnTo>
                  <a:lnTo>
                    <a:pt x="45" y="12"/>
                  </a:lnTo>
                  <a:lnTo>
                    <a:pt x="48" y="11"/>
                  </a:lnTo>
                  <a:lnTo>
                    <a:pt x="58" y="11"/>
                  </a:lnTo>
                  <a:lnTo>
                    <a:pt x="62" y="10"/>
                  </a:lnTo>
                  <a:lnTo>
                    <a:pt x="71" y="8"/>
                  </a:lnTo>
                  <a:lnTo>
                    <a:pt x="77" y="7"/>
                  </a:lnTo>
                  <a:lnTo>
                    <a:pt x="83" y="7"/>
                  </a:lnTo>
                  <a:lnTo>
                    <a:pt x="92" y="4"/>
                  </a:lnTo>
                  <a:lnTo>
                    <a:pt x="98" y="1"/>
                  </a:lnTo>
                  <a:lnTo>
                    <a:pt x="105" y="0"/>
                  </a:lnTo>
                  <a:lnTo>
                    <a:pt x="0" y="18"/>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5" name="Freeform 43"/>
            <p:cNvSpPr>
              <a:spLocks noChangeArrowheads="1"/>
            </p:cNvSpPr>
            <p:nvPr/>
          </p:nvSpPr>
          <p:spPr bwMode="auto">
            <a:xfrm>
              <a:off x="5229" y="3430"/>
              <a:ext cx="26" cy="32"/>
            </a:xfrm>
            <a:custGeom>
              <a:avLst/>
              <a:gdLst>
                <a:gd name="T0" fmla="*/ 0 w 119"/>
                <a:gd name="T1" fmla="*/ 0 h 147"/>
                <a:gd name="T2" fmla="*/ 8 w 119"/>
                <a:gd name="T3" fmla="*/ 11 h 147"/>
                <a:gd name="T4" fmla="*/ 16 w 119"/>
                <a:gd name="T5" fmla="*/ 23 h 147"/>
                <a:gd name="T6" fmla="*/ 19 w 119"/>
                <a:gd name="T7" fmla="*/ 32 h 147"/>
                <a:gd name="T8" fmla="*/ 29 w 119"/>
                <a:gd name="T9" fmla="*/ 43 h 147"/>
                <a:gd name="T10" fmla="*/ 37 w 119"/>
                <a:gd name="T11" fmla="*/ 52 h 147"/>
                <a:gd name="T12" fmla="*/ 42 w 119"/>
                <a:gd name="T13" fmla="*/ 63 h 147"/>
                <a:gd name="T14" fmla="*/ 51 w 119"/>
                <a:gd name="T15" fmla="*/ 72 h 147"/>
                <a:gd name="T16" fmla="*/ 59 w 119"/>
                <a:gd name="T17" fmla="*/ 83 h 147"/>
                <a:gd name="T18" fmla="*/ 68 w 119"/>
                <a:gd name="T19" fmla="*/ 91 h 147"/>
                <a:gd name="T20" fmla="*/ 75 w 119"/>
                <a:gd name="T21" fmla="*/ 101 h 147"/>
                <a:gd name="T22" fmla="*/ 83 w 119"/>
                <a:gd name="T23" fmla="*/ 111 h 147"/>
                <a:gd name="T24" fmla="*/ 94 w 119"/>
                <a:gd name="T25" fmla="*/ 120 h 147"/>
                <a:gd name="T26" fmla="*/ 98 w 119"/>
                <a:gd name="T27" fmla="*/ 128 h 147"/>
                <a:gd name="T28" fmla="*/ 110 w 119"/>
                <a:gd name="T29" fmla="*/ 138 h 147"/>
                <a:gd name="T30" fmla="*/ 118 w 119"/>
                <a:gd name="T31" fmla="*/ 146 h 147"/>
                <a:gd name="T32" fmla="*/ 0 w 119"/>
                <a:gd name="T33"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 h="147">
                  <a:moveTo>
                    <a:pt x="0" y="0"/>
                  </a:moveTo>
                  <a:lnTo>
                    <a:pt x="8" y="11"/>
                  </a:lnTo>
                  <a:lnTo>
                    <a:pt x="16" y="23"/>
                  </a:lnTo>
                  <a:lnTo>
                    <a:pt x="19" y="32"/>
                  </a:lnTo>
                  <a:lnTo>
                    <a:pt x="29" y="43"/>
                  </a:lnTo>
                  <a:lnTo>
                    <a:pt x="37" y="52"/>
                  </a:lnTo>
                  <a:lnTo>
                    <a:pt x="42" y="63"/>
                  </a:lnTo>
                  <a:lnTo>
                    <a:pt x="51" y="72"/>
                  </a:lnTo>
                  <a:lnTo>
                    <a:pt x="59" y="83"/>
                  </a:lnTo>
                  <a:lnTo>
                    <a:pt x="68" y="91"/>
                  </a:lnTo>
                  <a:lnTo>
                    <a:pt x="75" y="101"/>
                  </a:lnTo>
                  <a:lnTo>
                    <a:pt x="83" y="111"/>
                  </a:lnTo>
                  <a:lnTo>
                    <a:pt x="94" y="120"/>
                  </a:lnTo>
                  <a:lnTo>
                    <a:pt x="98" y="128"/>
                  </a:lnTo>
                  <a:lnTo>
                    <a:pt x="110" y="138"/>
                  </a:lnTo>
                  <a:lnTo>
                    <a:pt x="118" y="146"/>
                  </a:lnTo>
                  <a:lnTo>
                    <a:pt x="0"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6" name="Freeform 44"/>
            <p:cNvSpPr>
              <a:spLocks noChangeArrowheads="1"/>
            </p:cNvSpPr>
            <p:nvPr/>
          </p:nvSpPr>
          <p:spPr bwMode="auto">
            <a:xfrm>
              <a:off x="5563" y="3371"/>
              <a:ext cx="12" cy="43"/>
            </a:xfrm>
            <a:custGeom>
              <a:avLst/>
              <a:gdLst>
                <a:gd name="T0" fmla="*/ 0 w 59"/>
                <a:gd name="T1" fmla="*/ 194 h 195"/>
                <a:gd name="T2" fmla="*/ 6 w 59"/>
                <a:gd name="T3" fmla="*/ 181 h 195"/>
                <a:gd name="T4" fmla="*/ 12 w 59"/>
                <a:gd name="T5" fmla="*/ 169 h 195"/>
                <a:gd name="T6" fmla="*/ 16 w 59"/>
                <a:gd name="T7" fmla="*/ 156 h 195"/>
                <a:gd name="T8" fmla="*/ 22 w 59"/>
                <a:gd name="T9" fmla="*/ 142 h 195"/>
                <a:gd name="T10" fmla="*/ 26 w 59"/>
                <a:gd name="T11" fmla="*/ 130 h 195"/>
                <a:gd name="T12" fmla="*/ 30 w 59"/>
                <a:gd name="T13" fmla="*/ 118 h 195"/>
                <a:gd name="T14" fmla="*/ 35 w 59"/>
                <a:gd name="T15" fmla="*/ 104 h 195"/>
                <a:gd name="T16" fmla="*/ 38 w 59"/>
                <a:gd name="T17" fmla="*/ 92 h 195"/>
                <a:gd name="T18" fmla="*/ 42 w 59"/>
                <a:gd name="T19" fmla="*/ 79 h 195"/>
                <a:gd name="T20" fmla="*/ 45 w 59"/>
                <a:gd name="T21" fmla="*/ 66 h 195"/>
                <a:gd name="T22" fmla="*/ 47 w 59"/>
                <a:gd name="T23" fmla="*/ 53 h 195"/>
                <a:gd name="T24" fmla="*/ 51 w 59"/>
                <a:gd name="T25" fmla="*/ 40 h 195"/>
                <a:gd name="T26" fmla="*/ 55 w 59"/>
                <a:gd name="T27" fmla="*/ 27 h 195"/>
                <a:gd name="T28" fmla="*/ 57 w 59"/>
                <a:gd name="T29" fmla="*/ 13 h 195"/>
                <a:gd name="T30" fmla="*/ 58 w 59"/>
                <a:gd name="T31" fmla="*/ 0 h 195"/>
                <a:gd name="T32" fmla="*/ 0 w 59"/>
                <a:gd name="T33" fmla="*/ 194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9" h="195">
                  <a:moveTo>
                    <a:pt x="0" y="194"/>
                  </a:moveTo>
                  <a:lnTo>
                    <a:pt x="6" y="181"/>
                  </a:lnTo>
                  <a:lnTo>
                    <a:pt x="12" y="169"/>
                  </a:lnTo>
                  <a:lnTo>
                    <a:pt x="16" y="156"/>
                  </a:lnTo>
                  <a:lnTo>
                    <a:pt x="22" y="142"/>
                  </a:lnTo>
                  <a:lnTo>
                    <a:pt x="26" y="130"/>
                  </a:lnTo>
                  <a:lnTo>
                    <a:pt x="30" y="118"/>
                  </a:lnTo>
                  <a:lnTo>
                    <a:pt x="35" y="104"/>
                  </a:lnTo>
                  <a:lnTo>
                    <a:pt x="38" y="92"/>
                  </a:lnTo>
                  <a:lnTo>
                    <a:pt x="42" y="79"/>
                  </a:lnTo>
                  <a:lnTo>
                    <a:pt x="45" y="66"/>
                  </a:lnTo>
                  <a:lnTo>
                    <a:pt x="47" y="53"/>
                  </a:lnTo>
                  <a:lnTo>
                    <a:pt x="51" y="40"/>
                  </a:lnTo>
                  <a:lnTo>
                    <a:pt x="55" y="27"/>
                  </a:lnTo>
                  <a:lnTo>
                    <a:pt x="57" y="13"/>
                  </a:lnTo>
                  <a:lnTo>
                    <a:pt x="58" y="0"/>
                  </a:lnTo>
                  <a:lnTo>
                    <a:pt x="0" y="194"/>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7" name="Freeform 45"/>
            <p:cNvSpPr>
              <a:spLocks noChangeArrowheads="1"/>
            </p:cNvSpPr>
            <p:nvPr/>
          </p:nvSpPr>
          <p:spPr bwMode="auto">
            <a:xfrm>
              <a:off x="5708" y="3150"/>
              <a:ext cx="104" cy="133"/>
            </a:xfrm>
            <a:custGeom>
              <a:avLst/>
              <a:gdLst>
                <a:gd name="T0" fmla="*/ 462 w 463"/>
                <a:gd name="T1" fmla="*/ 591 h 592"/>
                <a:gd name="T2" fmla="*/ 462 w 463"/>
                <a:gd name="T3" fmla="*/ 557 h 592"/>
                <a:gd name="T4" fmla="*/ 461 w 463"/>
                <a:gd name="T5" fmla="*/ 525 h 592"/>
                <a:gd name="T6" fmla="*/ 455 w 463"/>
                <a:gd name="T7" fmla="*/ 494 h 592"/>
                <a:gd name="T8" fmla="*/ 449 w 463"/>
                <a:gd name="T9" fmla="*/ 462 h 592"/>
                <a:gd name="T10" fmla="*/ 443 w 463"/>
                <a:gd name="T11" fmla="*/ 432 h 592"/>
                <a:gd name="T12" fmla="*/ 431 w 463"/>
                <a:gd name="T13" fmla="*/ 401 h 592"/>
                <a:gd name="T14" fmla="*/ 420 w 463"/>
                <a:gd name="T15" fmla="*/ 370 h 592"/>
                <a:gd name="T16" fmla="*/ 408 w 463"/>
                <a:gd name="T17" fmla="*/ 342 h 592"/>
                <a:gd name="T18" fmla="*/ 394 w 463"/>
                <a:gd name="T19" fmla="*/ 311 h 592"/>
                <a:gd name="T20" fmla="*/ 376 w 463"/>
                <a:gd name="T21" fmla="*/ 284 h 592"/>
                <a:gd name="T22" fmla="*/ 358 w 463"/>
                <a:gd name="T23" fmla="*/ 256 h 592"/>
                <a:gd name="T24" fmla="*/ 338 w 463"/>
                <a:gd name="T25" fmla="*/ 229 h 592"/>
                <a:gd name="T26" fmla="*/ 318 w 463"/>
                <a:gd name="T27" fmla="*/ 202 h 592"/>
                <a:gd name="T28" fmla="*/ 294 w 463"/>
                <a:gd name="T29" fmla="*/ 179 h 592"/>
                <a:gd name="T30" fmla="*/ 270 w 463"/>
                <a:gd name="T31" fmla="*/ 154 h 592"/>
                <a:gd name="T32" fmla="*/ 245 w 463"/>
                <a:gd name="T33" fmla="*/ 134 h 592"/>
                <a:gd name="T34" fmla="*/ 217 w 463"/>
                <a:gd name="T35" fmla="*/ 111 h 592"/>
                <a:gd name="T36" fmla="*/ 189 w 463"/>
                <a:gd name="T37" fmla="*/ 91 h 592"/>
                <a:gd name="T38" fmla="*/ 158 w 463"/>
                <a:gd name="T39" fmla="*/ 73 h 592"/>
                <a:gd name="T40" fmla="*/ 130 w 463"/>
                <a:gd name="T41" fmla="*/ 55 h 592"/>
                <a:gd name="T42" fmla="*/ 99 w 463"/>
                <a:gd name="T43" fmla="*/ 39 h 592"/>
                <a:gd name="T44" fmla="*/ 65 w 463"/>
                <a:gd name="T45" fmla="*/ 25 h 592"/>
                <a:gd name="T46" fmla="*/ 33 w 463"/>
                <a:gd name="T47" fmla="*/ 11 h 592"/>
                <a:gd name="T48" fmla="*/ 0 w 463"/>
                <a:gd name="T49" fmla="*/ 0 h 592"/>
                <a:gd name="T50" fmla="*/ 462 w 463"/>
                <a:gd name="T51" fmla="*/ 591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63" h="592">
                  <a:moveTo>
                    <a:pt x="462" y="591"/>
                  </a:moveTo>
                  <a:lnTo>
                    <a:pt x="462" y="557"/>
                  </a:lnTo>
                  <a:lnTo>
                    <a:pt x="461" y="525"/>
                  </a:lnTo>
                  <a:lnTo>
                    <a:pt x="455" y="494"/>
                  </a:lnTo>
                  <a:lnTo>
                    <a:pt x="449" y="462"/>
                  </a:lnTo>
                  <a:lnTo>
                    <a:pt x="443" y="432"/>
                  </a:lnTo>
                  <a:lnTo>
                    <a:pt x="431" y="401"/>
                  </a:lnTo>
                  <a:lnTo>
                    <a:pt x="420" y="370"/>
                  </a:lnTo>
                  <a:lnTo>
                    <a:pt x="408" y="342"/>
                  </a:lnTo>
                  <a:lnTo>
                    <a:pt x="394" y="311"/>
                  </a:lnTo>
                  <a:lnTo>
                    <a:pt x="376" y="284"/>
                  </a:lnTo>
                  <a:lnTo>
                    <a:pt x="358" y="256"/>
                  </a:lnTo>
                  <a:lnTo>
                    <a:pt x="338" y="229"/>
                  </a:lnTo>
                  <a:lnTo>
                    <a:pt x="318" y="202"/>
                  </a:lnTo>
                  <a:lnTo>
                    <a:pt x="294" y="179"/>
                  </a:lnTo>
                  <a:lnTo>
                    <a:pt x="270" y="154"/>
                  </a:lnTo>
                  <a:lnTo>
                    <a:pt x="245" y="134"/>
                  </a:lnTo>
                  <a:lnTo>
                    <a:pt x="217" y="111"/>
                  </a:lnTo>
                  <a:lnTo>
                    <a:pt x="189" y="91"/>
                  </a:lnTo>
                  <a:lnTo>
                    <a:pt x="158" y="73"/>
                  </a:lnTo>
                  <a:lnTo>
                    <a:pt x="130" y="55"/>
                  </a:lnTo>
                  <a:lnTo>
                    <a:pt x="99" y="39"/>
                  </a:lnTo>
                  <a:lnTo>
                    <a:pt x="65" y="25"/>
                  </a:lnTo>
                  <a:lnTo>
                    <a:pt x="33" y="11"/>
                  </a:lnTo>
                  <a:lnTo>
                    <a:pt x="0" y="0"/>
                  </a:lnTo>
                  <a:lnTo>
                    <a:pt x="462" y="591"/>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8" name="Freeform 46"/>
            <p:cNvSpPr>
              <a:spLocks noChangeArrowheads="1"/>
            </p:cNvSpPr>
            <p:nvPr/>
          </p:nvSpPr>
          <p:spPr bwMode="auto">
            <a:xfrm>
              <a:off x="5876" y="3034"/>
              <a:ext cx="48" cy="43"/>
            </a:xfrm>
            <a:custGeom>
              <a:avLst/>
              <a:gdLst>
                <a:gd name="T0" fmla="*/ 0 w 216"/>
                <a:gd name="T1" fmla="*/ 195 h 196"/>
                <a:gd name="T2" fmla="*/ 18 w 216"/>
                <a:gd name="T3" fmla="*/ 186 h 196"/>
                <a:gd name="T4" fmla="*/ 35 w 216"/>
                <a:gd name="T5" fmla="*/ 176 h 196"/>
                <a:gd name="T6" fmla="*/ 51 w 216"/>
                <a:gd name="T7" fmla="*/ 166 h 196"/>
                <a:gd name="T8" fmla="*/ 69 w 216"/>
                <a:gd name="T9" fmla="*/ 152 h 196"/>
                <a:gd name="T10" fmla="*/ 82 w 216"/>
                <a:gd name="T11" fmla="*/ 141 h 196"/>
                <a:gd name="T12" fmla="*/ 99 w 216"/>
                <a:gd name="T13" fmla="*/ 129 h 196"/>
                <a:gd name="T14" fmla="*/ 114 w 216"/>
                <a:gd name="T15" fmla="*/ 116 h 196"/>
                <a:gd name="T16" fmla="*/ 128 w 216"/>
                <a:gd name="T17" fmla="*/ 104 h 196"/>
                <a:gd name="T18" fmla="*/ 142 w 216"/>
                <a:gd name="T19" fmla="*/ 89 h 196"/>
                <a:gd name="T20" fmla="*/ 154 w 216"/>
                <a:gd name="T21" fmla="*/ 76 h 196"/>
                <a:gd name="T22" fmla="*/ 170 w 216"/>
                <a:gd name="T23" fmla="*/ 60 h 196"/>
                <a:gd name="T24" fmla="*/ 181 w 216"/>
                <a:gd name="T25" fmla="*/ 45 h 196"/>
                <a:gd name="T26" fmla="*/ 193 w 216"/>
                <a:gd name="T27" fmla="*/ 30 h 196"/>
                <a:gd name="T28" fmla="*/ 204 w 216"/>
                <a:gd name="T29" fmla="*/ 16 h 196"/>
                <a:gd name="T30" fmla="*/ 215 w 216"/>
                <a:gd name="T31" fmla="*/ 0 h 196"/>
                <a:gd name="T32" fmla="*/ 0 w 216"/>
                <a:gd name="T33" fmla="*/ 195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6" h="196">
                  <a:moveTo>
                    <a:pt x="0" y="195"/>
                  </a:moveTo>
                  <a:lnTo>
                    <a:pt x="18" y="186"/>
                  </a:lnTo>
                  <a:lnTo>
                    <a:pt x="35" y="176"/>
                  </a:lnTo>
                  <a:lnTo>
                    <a:pt x="51" y="166"/>
                  </a:lnTo>
                  <a:lnTo>
                    <a:pt x="69" y="152"/>
                  </a:lnTo>
                  <a:lnTo>
                    <a:pt x="82" y="141"/>
                  </a:lnTo>
                  <a:lnTo>
                    <a:pt x="99" y="129"/>
                  </a:lnTo>
                  <a:lnTo>
                    <a:pt x="114" y="116"/>
                  </a:lnTo>
                  <a:lnTo>
                    <a:pt x="128" y="104"/>
                  </a:lnTo>
                  <a:lnTo>
                    <a:pt x="142" y="89"/>
                  </a:lnTo>
                  <a:lnTo>
                    <a:pt x="154" y="76"/>
                  </a:lnTo>
                  <a:lnTo>
                    <a:pt x="170" y="60"/>
                  </a:lnTo>
                  <a:lnTo>
                    <a:pt x="181" y="45"/>
                  </a:lnTo>
                  <a:lnTo>
                    <a:pt x="193" y="30"/>
                  </a:lnTo>
                  <a:lnTo>
                    <a:pt x="204" y="16"/>
                  </a:lnTo>
                  <a:lnTo>
                    <a:pt x="215" y="0"/>
                  </a:lnTo>
                  <a:lnTo>
                    <a:pt x="0" y="195"/>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39" name="Freeform 47"/>
            <p:cNvSpPr>
              <a:spLocks noChangeArrowheads="1"/>
            </p:cNvSpPr>
            <p:nvPr/>
          </p:nvSpPr>
          <p:spPr bwMode="auto">
            <a:xfrm>
              <a:off x="5836" y="2836"/>
              <a:ext cx="3" cy="29"/>
            </a:xfrm>
            <a:custGeom>
              <a:avLst/>
              <a:gdLst>
                <a:gd name="T0" fmla="*/ 15 w 16"/>
                <a:gd name="T1" fmla="*/ 132 h 133"/>
                <a:gd name="T2" fmla="*/ 15 w 16"/>
                <a:gd name="T3" fmla="*/ 126 h 133"/>
                <a:gd name="T4" fmla="*/ 15 w 16"/>
                <a:gd name="T5" fmla="*/ 117 h 133"/>
                <a:gd name="T6" fmla="*/ 15 w 16"/>
                <a:gd name="T7" fmla="*/ 107 h 133"/>
                <a:gd name="T8" fmla="*/ 15 w 16"/>
                <a:gd name="T9" fmla="*/ 98 h 133"/>
                <a:gd name="T10" fmla="*/ 15 w 16"/>
                <a:gd name="T11" fmla="*/ 89 h 133"/>
                <a:gd name="T12" fmla="*/ 15 w 16"/>
                <a:gd name="T13" fmla="*/ 81 h 133"/>
                <a:gd name="T14" fmla="*/ 13 w 16"/>
                <a:gd name="T15" fmla="*/ 71 h 133"/>
                <a:gd name="T16" fmla="*/ 12 w 16"/>
                <a:gd name="T17" fmla="*/ 62 h 133"/>
                <a:gd name="T18" fmla="*/ 10 w 16"/>
                <a:gd name="T19" fmla="*/ 54 h 133"/>
                <a:gd name="T20" fmla="*/ 9 w 16"/>
                <a:gd name="T21" fmla="*/ 46 h 133"/>
                <a:gd name="T22" fmla="*/ 9 w 16"/>
                <a:gd name="T23" fmla="*/ 36 h 133"/>
                <a:gd name="T24" fmla="*/ 8 w 16"/>
                <a:gd name="T25" fmla="*/ 27 h 133"/>
                <a:gd name="T26" fmla="*/ 5 w 16"/>
                <a:gd name="T27" fmla="*/ 18 h 133"/>
                <a:gd name="T28" fmla="*/ 1 w 16"/>
                <a:gd name="T29" fmla="*/ 9 h 133"/>
                <a:gd name="T30" fmla="*/ 0 w 16"/>
                <a:gd name="T31" fmla="*/ 0 h 133"/>
                <a:gd name="T32" fmla="*/ 15 w 16"/>
                <a:gd name="T33" fmla="*/ 13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133">
                  <a:moveTo>
                    <a:pt x="15" y="132"/>
                  </a:moveTo>
                  <a:lnTo>
                    <a:pt x="15" y="126"/>
                  </a:lnTo>
                  <a:lnTo>
                    <a:pt x="15" y="117"/>
                  </a:lnTo>
                  <a:lnTo>
                    <a:pt x="15" y="107"/>
                  </a:lnTo>
                  <a:lnTo>
                    <a:pt x="15" y="98"/>
                  </a:lnTo>
                  <a:lnTo>
                    <a:pt x="15" y="89"/>
                  </a:lnTo>
                  <a:lnTo>
                    <a:pt x="15" y="81"/>
                  </a:lnTo>
                  <a:lnTo>
                    <a:pt x="13" y="71"/>
                  </a:lnTo>
                  <a:lnTo>
                    <a:pt x="12" y="62"/>
                  </a:lnTo>
                  <a:lnTo>
                    <a:pt x="10" y="54"/>
                  </a:lnTo>
                  <a:lnTo>
                    <a:pt x="9" y="46"/>
                  </a:lnTo>
                  <a:lnTo>
                    <a:pt x="9" y="36"/>
                  </a:lnTo>
                  <a:lnTo>
                    <a:pt x="8" y="27"/>
                  </a:lnTo>
                  <a:lnTo>
                    <a:pt x="5" y="18"/>
                  </a:lnTo>
                  <a:lnTo>
                    <a:pt x="1" y="9"/>
                  </a:lnTo>
                  <a:lnTo>
                    <a:pt x="0" y="0"/>
                  </a:lnTo>
                  <a:lnTo>
                    <a:pt x="15" y="132"/>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40" name="Freeform 48"/>
            <p:cNvSpPr>
              <a:spLocks noChangeArrowheads="1"/>
            </p:cNvSpPr>
            <p:nvPr/>
          </p:nvSpPr>
          <p:spPr bwMode="auto">
            <a:xfrm>
              <a:off x="5592" y="2776"/>
              <a:ext cx="26" cy="27"/>
            </a:xfrm>
            <a:custGeom>
              <a:avLst/>
              <a:gdLst>
                <a:gd name="T0" fmla="*/ 118 w 119"/>
                <a:gd name="T1" fmla="*/ 0 h 125"/>
                <a:gd name="T2" fmla="*/ 111 w 119"/>
                <a:gd name="T3" fmla="*/ 6 h 125"/>
                <a:gd name="T4" fmla="*/ 100 w 119"/>
                <a:gd name="T5" fmla="*/ 15 h 125"/>
                <a:gd name="T6" fmla="*/ 92 w 119"/>
                <a:gd name="T7" fmla="*/ 21 h 125"/>
                <a:gd name="T8" fmla="*/ 82 w 119"/>
                <a:gd name="T9" fmla="*/ 29 h 125"/>
                <a:gd name="T10" fmla="*/ 76 w 119"/>
                <a:gd name="T11" fmla="*/ 39 h 125"/>
                <a:gd name="T12" fmla="*/ 66 w 119"/>
                <a:gd name="T13" fmla="*/ 45 h 125"/>
                <a:gd name="T14" fmla="*/ 58 w 119"/>
                <a:gd name="T15" fmla="*/ 54 h 125"/>
                <a:gd name="T16" fmla="*/ 49 w 119"/>
                <a:gd name="T17" fmla="*/ 63 h 125"/>
                <a:gd name="T18" fmla="*/ 42 w 119"/>
                <a:gd name="T19" fmla="*/ 71 h 125"/>
                <a:gd name="T20" fmla="*/ 34 w 119"/>
                <a:gd name="T21" fmla="*/ 81 h 125"/>
                <a:gd name="T22" fmla="*/ 26 w 119"/>
                <a:gd name="T23" fmla="*/ 89 h 125"/>
                <a:gd name="T24" fmla="*/ 20 w 119"/>
                <a:gd name="T25" fmla="*/ 97 h 125"/>
                <a:gd name="T26" fmla="*/ 15 w 119"/>
                <a:gd name="T27" fmla="*/ 106 h 125"/>
                <a:gd name="T28" fmla="*/ 8 w 119"/>
                <a:gd name="T29" fmla="*/ 116 h 125"/>
                <a:gd name="T30" fmla="*/ 0 w 119"/>
                <a:gd name="T31" fmla="*/ 124 h 125"/>
                <a:gd name="T32" fmla="*/ 118 w 119"/>
                <a:gd name="T33"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9" h="125">
                  <a:moveTo>
                    <a:pt x="118" y="0"/>
                  </a:moveTo>
                  <a:lnTo>
                    <a:pt x="111" y="6"/>
                  </a:lnTo>
                  <a:lnTo>
                    <a:pt x="100" y="15"/>
                  </a:lnTo>
                  <a:lnTo>
                    <a:pt x="92" y="21"/>
                  </a:lnTo>
                  <a:lnTo>
                    <a:pt x="82" y="29"/>
                  </a:lnTo>
                  <a:lnTo>
                    <a:pt x="76" y="39"/>
                  </a:lnTo>
                  <a:lnTo>
                    <a:pt x="66" y="45"/>
                  </a:lnTo>
                  <a:lnTo>
                    <a:pt x="58" y="54"/>
                  </a:lnTo>
                  <a:lnTo>
                    <a:pt x="49" y="63"/>
                  </a:lnTo>
                  <a:lnTo>
                    <a:pt x="42" y="71"/>
                  </a:lnTo>
                  <a:lnTo>
                    <a:pt x="34" y="81"/>
                  </a:lnTo>
                  <a:lnTo>
                    <a:pt x="26" y="89"/>
                  </a:lnTo>
                  <a:lnTo>
                    <a:pt x="20" y="97"/>
                  </a:lnTo>
                  <a:lnTo>
                    <a:pt x="15" y="106"/>
                  </a:lnTo>
                  <a:lnTo>
                    <a:pt x="8" y="116"/>
                  </a:lnTo>
                  <a:lnTo>
                    <a:pt x="0" y="124"/>
                  </a:lnTo>
                  <a:lnTo>
                    <a:pt x="118"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41" name="Freeform 49"/>
            <p:cNvSpPr>
              <a:spLocks noChangeArrowheads="1"/>
            </p:cNvSpPr>
            <p:nvPr/>
          </p:nvSpPr>
          <p:spPr bwMode="auto">
            <a:xfrm>
              <a:off x="5395" y="2793"/>
              <a:ext cx="15" cy="29"/>
            </a:xfrm>
            <a:custGeom>
              <a:avLst/>
              <a:gdLst>
                <a:gd name="T0" fmla="*/ 69 w 70"/>
                <a:gd name="T1" fmla="*/ 0 h 132"/>
                <a:gd name="T2" fmla="*/ 63 w 70"/>
                <a:gd name="T3" fmla="*/ 7 h 132"/>
                <a:gd name="T4" fmla="*/ 56 w 70"/>
                <a:gd name="T5" fmla="*/ 16 h 132"/>
                <a:gd name="T6" fmla="*/ 52 w 70"/>
                <a:gd name="T7" fmla="*/ 23 h 132"/>
                <a:gd name="T8" fmla="*/ 47 w 70"/>
                <a:gd name="T9" fmla="*/ 31 h 132"/>
                <a:gd name="T10" fmla="*/ 43 w 70"/>
                <a:gd name="T11" fmla="*/ 41 h 132"/>
                <a:gd name="T12" fmla="*/ 35 w 70"/>
                <a:gd name="T13" fmla="*/ 49 h 132"/>
                <a:gd name="T14" fmla="*/ 31 w 70"/>
                <a:gd name="T15" fmla="*/ 56 h 132"/>
                <a:gd name="T16" fmla="*/ 28 w 70"/>
                <a:gd name="T17" fmla="*/ 68 h 132"/>
                <a:gd name="T18" fmla="*/ 21 w 70"/>
                <a:gd name="T19" fmla="*/ 76 h 132"/>
                <a:gd name="T20" fmla="*/ 18 w 70"/>
                <a:gd name="T21" fmla="*/ 85 h 132"/>
                <a:gd name="T22" fmla="*/ 13 w 70"/>
                <a:gd name="T23" fmla="*/ 96 h 132"/>
                <a:gd name="T24" fmla="*/ 10 w 70"/>
                <a:gd name="T25" fmla="*/ 104 h 132"/>
                <a:gd name="T26" fmla="*/ 6 w 70"/>
                <a:gd name="T27" fmla="*/ 113 h 132"/>
                <a:gd name="T28" fmla="*/ 2 w 70"/>
                <a:gd name="T29" fmla="*/ 121 h 132"/>
                <a:gd name="T30" fmla="*/ 0 w 70"/>
                <a:gd name="T31" fmla="*/ 131 h 132"/>
                <a:gd name="T32" fmla="*/ 69 w 70"/>
                <a:gd name="T3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132">
                  <a:moveTo>
                    <a:pt x="69" y="0"/>
                  </a:moveTo>
                  <a:lnTo>
                    <a:pt x="63" y="7"/>
                  </a:lnTo>
                  <a:lnTo>
                    <a:pt x="56" y="16"/>
                  </a:lnTo>
                  <a:lnTo>
                    <a:pt x="52" y="23"/>
                  </a:lnTo>
                  <a:lnTo>
                    <a:pt x="47" y="31"/>
                  </a:lnTo>
                  <a:lnTo>
                    <a:pt x="43" y="41"/>
                  </a:lnTo>
                  <a:lnTo>
                    <a:pt x="35" y="49"/>
                  </a:lnTo>
                  <a:lnTo>
                    <a:pt x="31" y="56"/>
                  </a:lnTo>
                  <a:lnTo>
                    <a:pt x="28" y="68"/>
                  </a:lnTo>
                  <a:lnTo>
                    <a:pt x="21" y="76"/>
                  </a:lnTo>
                  <a:lnTo>
                    <a:pt x="18" y="85"/>
                  </a:lnTo>
                  <a:lnTo>
                    <a:pt x="13" y="96"/>
                  </a:lnTo>
                  <a:lnTo>
                    <a:pt x="10" y="104"/>
                  </a:lnTo>
                  <a:lnTo>
                    <a:pt x="6" y="113"/>
                  </a:lnTo>
                  <a:lnTo>
                    <a:pt x="2" y="121"/>
                  </a:lnTo>
                  <a:lnTo>
                    <a:pt x="0" y="131"/>
                  </a:lnTo>
                  <a:lnTo>
                    <a:pt x="69"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42" name="Freeform 50"/>
            <p:cNvSpPr>
              <a:spLocks noChangeArrowheads="1"/>
            </p:cNvSpPr>
            <p:nvPr/>
          </p:nvSpPr>
          <p:spPr bwMode="auto">
            <a:xfrm>
              <a:off x="5150" y="2831"/>
              <a:ext cx="34" cy="16"/>
            </a:xfrm>
            <a:custGeom>
              <a:avLst/>
              <a:gdLst>
                <a:gd name="T0" fmla="*/ 153 w 154"/>
                <a:gd name="T1" fmla="*/ 74 h 75"/>
                <a:gd name="T2" fmla="*/ 142 w 154"/>
                <a:gd name="T3" fmla="*/ 71 h 75"/>
                <a:gd name="T4" fmla="*/ 133 w 154"/>
                <a:gd name="T5" fmla="*/ 63 h 75"/>
                <a:gd name="T6" fmla="*/ 123 w 154"/>
                <a:gd name="T7" fmla="*/ 60 h 75"/>
                <a:gd name="T8" fmla="*/ 116 w 154"/>
                <a:gd name="T9" fmla="*/ 53 h 75"/>
                <a:gd name="T10" fmla="*/ 103 w 154"/>
                <a:gd name="T11" fmla="*/ 47 h 75"/>
                <a:gd name="T12" fmla="*/ 94 w 154"/>
                <a:gd name="T13" fmla="*/ 43 h 75"/>
                <a:gd name="T14" fmla="*/ 84 w 154"/>
                <a:gd name="T15" fmla="*/ 36 h 75"/>
                <a:gd name="T16" fmla="*/ 74 w 154"/>
                <a:gd name="T17" fmla="*/ 32 h 75"/>
                <a:gd name="T18" fmla="*/ 64 w 154"/>
                <a:gd name="T19" fmla="*/ 25 h 75"/>
                <a:gd name="T20" fmla="*/ 53 w 154"/>
                <a:gd name="T21" fmla="*/ 22 h 75"/>
                <a:gd name="T22" fmla="*/ 42 w 154"/>
                <a:gd name="T23" fmla="*/ 17 h 75"/>
                <a:gd name="T24" fmla="*/ 33 w 154"/>
                <a:gd name="T25" fmla="*/ 11 h 75"/>
                <a:gd name="T26" fmla="*/ 23 w 154"/>
                <a:gd name="T27" fmla="*/ 9 h 75"/>
                <a:gd name="T28" fmla="*/ 11 w 154"/>
                <a:gd name="T29" fmla="*/ 4 h 75"/>
                <a:gd name="T30" fmla="*/ 0 w 154"/>
                <a:gd name="T31" fmla="*/ 0 h 75"/>
                <a:gd name="T32" fmla="*/ 153 w 154"/>
                <a:gd name="T33"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 h="75">
                  <a:moveTo>
                    <a:pt x="153" y="74"/>
                  </a:moveTo>
                  <a:lnTo>
                    <a:pt x="142" y="71"/>
                  </a:lnTo>
                  <a:lnTo>
                    <a:pt x="133" y="63"/>
                  </a:lnTo>
                  <a:lnTo>
                    <a:pt x="123" y="60"/>
                  </a:lnTo>
                  <a:lnTo>
                    <a:pt x="116" y="53"/>
                  </a:lnTo>
                  <a:lnTo>
                    <a:pt x="103" y="47"/>
                  </a:lnTo>
                  <a:lnTo>
                    <a:pt x="94" y="43"/>
                  </a:lnTo>
                  <a:lnTo>
                    <a:pt x="84" y="36"/>
                  </a:lnTo>
                  <a:lnTo>
                    <a:pt x="74" y="32"/>
                  </a:lnTo>
                  <a:lnTo>
                    <a:pt x="64" y="25"/>
                  </a:lnTo>
                  <a:lnTo>
                    <a:pt x="53" y="22"/>
                  </a:lnTo>
                  <a:lnTo>
                    <a:pt x="42" y="17"/>
                  </a:lnTo>
                  <a:lnTo>
                    <a:pt x="33" y="11"/>
                  </a:lnTo>
                  <a:lnTo>
                    <a:pt x="23" y="9"/>
                  </a:lnTo>
                  <a:lnTo>
                    <a:pt x="11" y="4"/>
                  </a:lnTo>
                  <a:lnTo>
                    <a:pt x="0" y="0"/>
                  </a:lnTo>
                  <a:lnTo>
                    <a:pt x="153" y="74"/>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8243" name="Freeform 51"/>
            <p:cNvSpPr>
              <a:spLocks noChangeArrowheads="1"/>
            </p:cNvSpPr>
            <p:nvPr/>
          </p:nvSpPr>
          <p:spPr bwMode="auto">
            <a:xfrm>
              <a:off x="4895" y="3011"/>
              <a:ext cx="10" cy="32"/>
            </a:xfrm>
            <a:custGeom>
              <a:avLst/>
              <a:gdLst>
                <a:gd name="T0" fmla="*/ 0 w 48"/>
                <a:gd name="T1" fmla="*/ 0 h 144"/>
                <a:gd name="T2" fmla="*/ 2 w 48"/>
                <a:gd name="T3" fmla="*/ 10 h 144"/>
                <a:gd name="T4" fmla="*/ 5 w 48"/>
                <a:gd name="T5" fmla="*/ 20 h 144"/>
                <a:gd name="T6" fmla="*/ 9 w 48"/>
                <a:gd name="T7" fmla="*/ 30 h 144"/>
                <a:gd name="T8" fmla="*/ 11 w 48"/>
                <a:gd name="T9" fmla="*/ 39 h 144"/>
                <a:gd name="T10" fmla="*/ 12 w 48"/>
                <a:gd name="T11" fmla="*/ 50 h 144"/>
                <a:gd name="T12" fmla="*/ 15 w 48"/>
                <a:gd name="T13" fmla="*/ 60 h 144"/>
                <a:gd name="T14" fmla="*/ 19 w 48"/>
                <a:gd name="T15" fmla="*/ 69 h 144"/>
                <a:gd name="T16" fmla="*/ 22 w 48"/>
                <a:gd name="T17" fmla="*/ 79 h 144"/>
                <a:gd name="T18" fmla="*/ 25 w 48"/>
                <a:gd name="T19" fmla="*/ 89 h 144"/>
                <a:gd name="T20" fmla="*/ 28 w 48"/>
                <a:gd name="T21" fmla="*/ 98 h 144"/>
                <a:gd name="T22" fmla="*/ 32 w 48"/>
                <a:gd name="T23" fmla="*/ 108 h 144"/>
                <a:gd name="T24" fmla="*/ 35 w 48"/>
                <a:gd name="T25" fmla="*/ 118 h 144"/>
                <a:gd name="T26" fmla="*/ 40 w 48"/>
                <a:gd name="T27" fmla="*/ 125 h 144"/>
                <a:gd name="T28" fmla="*/ 46 w 48"/>
                <a:gd name="T29" fmla="*/ 134 h 144"/>
                <a:gd name="T30" fmla="*/ 47 w 48"/>
                <a:gd name="T31" fmla="*/ 143 h 144"/>
                <a:gd name="T32" fmla="*/ 0 w 48"/>
                <a:gd name="T33"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144">
                  <a:moveTo>
                    <a:pt x="0" y="0"/>
                  </a:moveTo>
                  <a:lnTo>
                    <a:pt x="2" y="10"/>
                  </a:lnTo>
                  <a:lnTo>
                    <a:pt x="5" y="20"/>
                  </a:lnTo>
                  <a:lnTo>
                    <a:pt x="9" y="30"/>
                  </a:lnTo>
                  <a:lnTo>
                    <a:pt x="11" y="39"/>
                  </a:lnTo>
                  <a:lnTo>
                    <a:pt x="12" y="50"/>
                  </a:lnTo>
                  <a:lnTo>
                    <a:pt x="15" y="60"/>
                  </a:lnTo>
                  <a:lnTo>
                    <a:pt x="19" y="69"/>
                  </a:lnTo>
                  <a:lnTo>
                    <a:pt x="22" y="79"/>
                  </a:lnTo>
                  <a:lnTo>
                    <a:pt x="25" y="89"/>
                  </a:lnTo>
                  <a:lnTo>
                    <a:pt x="28" y="98"/>
                  </a:lnTo>
                  <a:lnTo>
                    <a:pt x="32" y="108"/>
                  </a:lnTo>
                  <a:lnTo>
                    <a:pt x="35" y="118"/>
                  </a:lnTo>
                  <a:lnTo>
                    <a:pt x="40" y="125"/>
                  </a:lnTo>
                  <a:lnTo>
                    <a:pt x="46" y="134"/>
                  </a:lnTo>
                  <a:lnTo>
                    <a:pt x="47" y="143"/>
                  </a:lnTo>
                  <a:lnTo>
                    <a:pt x="0" y="0"/>
                  </a:lnTo>
                </a:path>
              </a:pathLst>
            </a:custGeom>
            <a:solidFill>
              <a:srgbClr val="FFFF99"/>
            </a:solidFill>
            <a:ln w="9360">
              <a:solidFill>
                <a:srgbClr val="6B1000"/>
              </a:solidFill>
              <a:round/>
              <a:headEnd/>
              <a:tailEnd/>
            </a:ln>
            <a:effectLst>
              <a:outerShdw dist="107933" dir="2700000" algn="ctr" rotWithShape="0">
                <a:srgbClr val="EDE0B6"/>
              </a:outerShdw>
            </a:effectLst>
          </p:spPr>
          <p:txBody>
            <a:bodyPr wrap="none" anchor="ctr"/>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grpSp>
      <p:sp>
        <p:nvSpPr>
          <p:cNvPr id="8244" name="Text Box 52"/>
          <p:cNvSpPr txBox="1">
            <a:spLocks noChangeArrowheads="1"/>
          </p:cNvSpPr>
          <p:nvPr/>
        </p:nvSpPr>
        <p:spPr bwMode="auto">
          <a:xfrm>
            <a:off x="7181704" y="4365104"/>
            <a:ext cx="1206720" cy="352831"/>
          </a:xfrm>
          <a:prstGeom prst="rect">
            <a:avLst/>
          </a:prstGeom>
          <a:solidFill>
            <a:srgbClr val="FFFF99"/>
          </a:solidFill>
          <a:ln>
            <a:noFill/>
          </a:ln>
          <a:effectLst/>
          <a:extLst>
            <a:ext uri="{91240B29-F687-4F45-9708-019B960494DF}">
              <a14:hiddenLine xmlns:a14="http://schemas.microsoft.com/office/drawing/2010/main" w="9525">
                <a:solidFill>
                  <a:srgbClr val="6B1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39" tIns="56853" rIns="81639" bIns="42452"/>
          <a:lstStyle>
            <a:lvl1pPr>
              <a:tabLst>
                <a:tab pos="723900" algn="l"/>
              </a:tabLst>
              <a:defRPr>
                <a:solidFill>
                  <a:srgbClr val="000000"/>
                </a:solidFill>
                <a:latin typeface="Arial" charset="0"/>
                <a:ea typeface="Lucida Sans Unicode" charset="0"/>
                <a:cs typeface="Lucida Sans Unicode" charset="0"/>
              </a:defRPr>
            </a:lvl1pPr>
            <a:lvl2pPr>
              <a:tabLst>
                <a:tab pos="723900" algn="l"/>
              </a:tabLst>
              <a:defRPr>
                <a:solidFill>
                  <a:srgbClr val="000000"/>
                </a:solidFill>
                <a:latin typeface="Arial" charset="0"/>
                <a:ea typeface="Lucida Sans Unicode" charset="0"/>
                <a:cs typeface="Lucida Sans Unicode" charset="0"/>
              </a:defRPr>
            </a:lvl2pPr>
            <a:lvl3pPr>
              <a:tabLst>
                <a:tab pos="723900" algn="l"/>
              </a:tabLst>
              <a:defRPr>
                <a:solidFill>
                  <a:srgbClr val="000000"/>
                </a:solidFill>
                <a:latin typeface="Arial" charset="0"/>
                <a:ea typeface="Lucida Sans Unicode" charset="0"/>
                <a:cs typeface="Lucida Sans Unicode" charset="0"/>
              </a:defRPr>
            </a:lvl3pPr>
            <a:lvl4pPr>
              <a:tabLst>
                <a:tab pos="723900" algn="l"/>
              </a:tabLst>
              <a:defRPr>
                <a:solidFill>
                  <a:srgbClr val="000000"/>
                </a:solidFill>
                <a:latin typeface="Arial" charset="0"/>
                <a:ea typeface="Lucida Sans Unicode" charset="0"/>
                <a:cs typeface="Lucida Sans Unicode" charset="0"/>
              </a:defRPr>
            </a:lvl4pPr>
            <a:lvl5pPr>
              <a:tabLst>
                <a:tab pos="7239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Lst>
              <a:defRPr>
                <a:solidFill>
                  <a:srgbClr val="000000"/>
                </a:solidFill>
                <a:latin typeface="Arial" charset="0"/>
                <a:ea typeface="Lucida Sans Unicode" charset="0"/>
                <a:cs typeface="Lucida Sans Unicode" charset="0"/>
              </a:defRPr>
            </a:lvl9pPr>
          </a:lstStyle>
          <a:p>
            <a:pPr algn="ctr"/>
            <a:r>
              <a:rPr lang="en-US" altLang="en-US" sz="1300" b="1" i="0" u="none" dirty="0" smtClean="0">
                <a:solidFill>
                  <a:srgbClr val="800000"/>
                </a:solidFill>
                <a:effectLst>
                  <a:outerShdw blurRad="38100" dist="38100" dir="2700000" algn="tl">
                    <a:srgbClr val="000000"/>
                  </a:outerShdw>
                </a:effectLst>
                <a:latin typeface="Tahoma" panose="020B0604030504040204" pitchFamily="34" charset="0"/>
                <a:ea typeface="Tahoma" panose="020B0604030504040204" pitchFamily="34" charset="0"/>
                <a:cs typeface="Tahoma" panose="020B0604030504040204" pitchFamily="34" charset="0"/>
              </a:rPr>
              <a:t>EFT</a:t>
            </a:r>
            <a:endParaRPr lang="en-US" altLang="en-US" sz="1300" b="1" i="0" u="none" dirty="0">
              <a:solidFill>
                <a:srgbClr val="800000"/>
              </a:solidFill>
              <a:effectLst>
                <a:outerShdw blurRad="38100" dist="38100" dir="2700000" algn="tl">
                  <a:srgbClr val="000000"/>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8245" name="Line 53"/>
          <p:cNvSpPr>
            <a:spLocks noChangeShapeType="1"/>
          </p:cNvSpPr>
          <p:nvPr/>
        </p:nvSpPr>
        <p:spPr bwMode="auto">
          <a:xfrm flipV="1">
            <a:off x="1512000" y="1686418"/>
            <a:ext cx="1944000" cy="33123"/>
          </a:xfrm>
          <a:prstGeom prst="line">
            <a:avLst/>
          </a:prstGeom>
          <a:noFill/>
          <a:ln w="36000">
            <a:solidFill>
              <a:srgbClr val="7E002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2945" tIns="41473" rIns="82945" bIns="41473"/>
          <a:lstStyle/>
          <a:p>
            <a:endParaRPr lang="en-US" i="0" u="none" dirty="0">
              <a:latin typeface="Tahoma" panose="020B0604030504040204" pitchFamily="34" charset="0"/>
              <a:ea typeface="Tahoma" panose="020B0604030504040204" pitchFamily="34" charset="0"/>
              <a:cs typeface="Tahoma" panose="020B0604030504040204" pitchFamily="34" charset="0"/>
            </a:endParaRPr>
          </a:p>
        </p:txBody>
      </p:sp>
      <p:sp>
        <p:nvSpPr>
          <p:cNvPr id="46" name="AutoShape 18"/>
          <p:cNvSpPr>
            <a:spLocks noChangeArrowheads="1"/>
          </p:cNvSpPr>
          <p:nvPr/>
        </p:nvSpPr>
        <p:spPr bwMode="auto">
          <a:xfrm>
            <a:off x="3831368" y="5197350"/>
            <a:ext cx="1080000" cy="1080000"/>
          </a:xfrm>
          <a:prstGeom prst="roundRect">
            <a:avLst>
              <a:gd name="adj" fmla="val 139"/>
            </a:avLst>
          </a:prstGeom>
          <a:solidFill>
            <a:srgbClr val="FFC000"/>
          </a:solidFill>
          <a:ln w="9525">
            <a:solidFill>
              <a:srgbClr val="7E0021"/>
            </a:solidFill>
            <a:round/>
            <a:headEnd/>
            <a:tailEnd/>
          </a:ln>
          <a:effectLst/>
          <a:extLst/>
        </p:spPr>
        <p:txBody>
          <a:bodyPr wrap="none" lIns="81639" tIns="40820" rIns="81639" bIns="40820" anchor="ctr" anchorCtr="1">
            <a:spAutoFit/>
          </a:bodyPr>
          <a:lstStyle/>
          <a:p>
            <a:pPr algn="ctr">
              <a:lnSpc>
                <a:spcPct val="102000"/>
              </a:lnSpc>
              <a:tabLst>
                <a:tab pos="723900" algn="l"/>
                <a:tab pos="1447800" algn="l"/>
              </a:tabLst>
            </a:pPr>
            <a:r>
              <a:rPr lang="tr-TR" altLang="en-US" sz="1000" b="1" i="0" u="none" dirty="0" err="1" smtClean="0">
                <a:solidFill>
                  <a:srgbClr val="800000"/>
                </a:solidFill>
                <a:latin typeface="Tahoma" panose="020B0604030504040204" pitchFamily="34" charset="0"/>
                <a:ea typeface="Tahoma" panose="020B0604030504040204" pitchFamily="34" charset="0"/>
                <a:cs typeface="Tahoma" panose="020B0604030504040204" pitchFamily="34" charset="0"/>
              </a:rPr>
              <a:t>Bookkeeping</a:t>
            </a:r>
            <a:r>
              <a:rPr lang="tr-TR"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t/>
            </a:r>
            <a:br>
              <a:rPr lang="tr-TR"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rPr>
            </a:b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records </a:t>
            </a:r>
            <a: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a:r>
            <a:b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b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and</a:t>
            </a:r>
            <a: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
            </a:r>
            <a:b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br>
            <a:r>
              <a:rPr lang="tr-TR"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EFT </a:t>
            </a:r>
            <a:r>
              <a:rPr lang="en-US" altLang="en-US" sz="10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Messages</a:t>
            </a:r>
            <a:endParaRPr lang="en-US" altLang="en-US" sz="10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3623490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7" name="Rectangle 1"/>
          <p:cNvSpPr txBox="1">
            <a:spLocks noChangeArrowheads="1"/>
          </p:cNvSpPr>
          <p:nvPr/>
        </p:nvSpPr>
        <p:spPr>
          <a:xfrm>
            <a:off x="379413" y="116631"/>
            <a:ext cx="8720137" cy="705693"/>
          </a:xfr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2452" rIns="0" bIns="42452" anchor="b"/>
          <a:lstStyle>
            <a:lvl1pPr algn="ctr" rtl="0" eaLnBrk="0" fontAlgn="base" hangingPunct="0">
              <a:spcBef>
                <a:spcPct val="0"/>
              </a:spcBef>
              <a:spcAft>
                <a:spcPct val="0"/>
              </a:spcAft>
              <a:defRPr sz="4400">
                <a:solidFill>
                  <a:schemeClr val="tx2"/>
                </a:solidFill>
                <a:latin typeface="Cambria" pitchFamily="18" charset="0"/>
                <a:ea typeface="+mj-ea"/>
                <a:cs typeface="+mj-cs"/>
              </a:defRPr>
            </a:lvl1pPr>
            <a:lvl2pPr algn="ctr" rtl="0" eaLnBrk="0" fontAlgn="base" hangingPunct="0">
              <a:spcBef>
                <a:spcPct val="0"/>
              </a:spcBef>
              <a:spcAft>
                <a:spcPct val="0"/>
              </a:spcAft>
              <a:defRPr sz="4400">
                <a:solidFill>
                  <a:schemeClr val="tx2"/>
                </a:solidFill>
                <a:latin typeface="Cambria" pitchFamily="18" charset="0"/>
                <a:cs typeface="Arial" charset="0"/>
              </a:defRPr>
            </a:lvl2pPr>
            <a:lvl3pPr algn="ctr" rtl="0" eaLnBrk="0" fontAlgn="base" hangingPunct="0">
              <a:spcBef>
                <a:spcPct val="0"/>
              </a:spcBef>
              <a:spcAft>
                <a:spcPct val="0"/>
              </a:spcAft>
              <a:defRPr sz="4400">
                <a:solidFill>
                  <a:schemeClr val="tx2"/>
                </a:solidFill>
                <a:latin typeface="Cambria" pitchFamily="18" charset="0"/>
                <a:cs typeface="Arial" charset="0"/>
              </a:defRPr>
            </a:lvl3pPr>
            <a:lvl4pPr algn="ctr" rtl="0" eaLnBrk="0" fontAlgn="base" hangingPunct="0">
              <a:spcBef>
                <a:spcPct val="0"/>
              </a:spcBef>
              <a:spcAft>
                <a:spcPct val="0"/>
              </a:spcAft>
              <a:defRPr sz="4400">
                <a:solidFill>
                  <a:schemeClr val="tx2"/>
                </a:solidFill>
                <a:latin typeface="Cambria" pitchFamily="18" charset="0"/>
                <a:cs typeface="Arial" charset="0"/>
              </a:defRPr>
            </a:lvl4pPr>
            <a:lvl5pPr algn="ctr" rtl="0" eaLnBrk="0" fontAlgn="base" hangingPunct="0">
              <a:spcBef>
                <a:spcPct val="0"/>
              </a:spcBef>
              <a:spcAft>
                <a:spcPct val="0"/>
              </a:spcAft>
              <a:defRPr sz="4400">
                <a:solidFill>
                  <a:schemeClr val="tx2"/>
                </a:solidFill>
                <a:latin typeface="Cambria" pitchFamily="18"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a:lnSpc>
                <a:spcPct val="101000"/>
              </a:lnSpc>
              <a:spcBef>
                <a:spcPct val="45000"/>
              </a:spcBef>
              <a:spcAft>
                <a:spcPct val="50000"/>
              </a:spcAft>
              <a:buClr>
                <a:schemeClr val="bg2"/>
              </a:buClr>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b="1" i="0" u="none" kern="1200" dirty="0" smtClean="0">
                <a:solidFill>
                  <a:schemeClr val="bg1"/>
                </a:solidFill>
                <a:latin typeface="Tahoma" panose="020B0604030504040204" pitchFamily="34" charset="0"/>
                <a:ea typeface="Tahoma" panose="020B0604030504040204" pitchFamily="34" charset="0"/>
                <a:cs typeface="Tahoma" panose="020B0604030504040204" pitchFamily="34" charset="0"/>
              </a:rPr>
              <a:t>User Management</a:t>
            </a:r>
            <a:endParaRPr lang="en-US" sz="3200" b="1" i="0" u="none"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9918" y="2852936"/>
            <a:ext cx="726122"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4940" y="3569282"/>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4685" y="3566892"/>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05556" y="3558056"/>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2018" y="4484372"/>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759" y="4470030"/>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a:stCxn id="1027" idx="2"/>
            <a:endCxn id="1028" idx="0"/>
          </p:cNvCxnSpPr>
          <p:nvPr/>
        </p:nvCxnSpPr>
        <p:spPr>
          <a:xfrm flipH="1">
            <a:off x="748674" y="3427383"/>
            <a:ext cx="744305" cy="1418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027" idx="2"/>
            <a:endCxn id="13" idx="0"/>
          </p:cNvCxnSpPr>
          <p:nvPr/>
        </p:nvCxnSpPr>
        <p:spPr>
          <a:xfrm>
            <a:off x="1492979" y="3427383"/>
            <a:ext cx="105440" cy="1395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27" idx="2"/>
            <a:endCxn id="14" idx="0"/>
          </p:cNvCxnSpPr>
          <p:nvPr/>
        </p:nvCxnSpPr>
        <p:spPr>
          <a:xfrm>
            <a:off x="1492979" y="3427383"/>
            <a:ext cx="856311" cy="1306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7" name="Straight Arrow Connector 1036"/>
          <p:cNvCxnSpPr>
            <a:stCxn id="14" idx="2"/>
            <a:endCxn id="23" idx="0"/>
          </p:cNvCxnSpPr>
          <p:nvPr/>
        </p:nvCxnSpPr>
        <p:spPr>
          <a:xfrm>
            <a:off x="2349290" y="4132503"/>
            <a:ext cx="0" cy="3518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9" name="Straight Arrow Connector 1038"/>
          <p:cNvCxnSpPr>
            <a:stCxn id="14" idx="2"/>
            <a:endCxn id="24" idx="0"/>
          </p:cNvCxnSpPr>
          <p:nvPr/>
        </p:nvCxnSpPr>
        <p:spPr>
          <a:xfrm>
            <a:off x="2349290" y="4132503"/>
            <a:ext cx="336741" cy="337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9918" y="4507466"/>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9"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7826" y="4470030"/>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0" name="Straight Arrow Connector 49"/>
          <p:cNvCxnSpPr>
            <a:stCxn id="13" idx="2"/>
            <a:endCxn id="48" idx="0"/>
          </p:cNvCxnSpPr>
          <p:nvPr/>
        </p:nvCxnSpPr>
        <p:spPr>
          <a:xfrm flipH="1">
            <a:off x="1377190" y="4141339"/>
            <a:ext cx="221229" cy="3661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13" idx="2"/>
            <a:endCxn id="49" idx="0"/>
          </p:cNvCxnSpPr>
          <p:nvPr/>
        </p:nvCxnSpPr>
        <p:spPr>
          <a:xfrm>
            <a:off x="1598419" y="4141339"/>
            <a:ext cx="296679" cy="3286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4516898"/>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4513934"/>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4" name="Straight Arrow Connector 53"/>
          <p:cNvCxnSpPr>
            <a:stCxn id="1028" idx="2"/>
            <a:endCxn id="52" idx="0"/>
          </p:cNvCxnSpPr>
          <p:nvPr/>
        </p:nvCxnSpPr>
        <p:spPr>
          <a:xfrm flipH="1">
            <a:off x="354776" y="4143729"/>
            <a:ext cx="393898" cy="3731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028" idx="2"/>
            <a:endCxn id="53" idx="0"/>
          </p:cNvCxnSpPr>
          <p:nvPr/>
        </p:nvCxnSpPr>
        <p:spPr>
          <a:xfrm>
            <a:off x="748674" y="4143729"/>
            <a:ext cx="182166" cy="3702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55"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45086" y="1196752"/>
            <a:ext cx="747706" cy="589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Straight Arrow Connector 32"/>
          <p:cNvCxnSpPr>
            <a:stCxn id="1055" idx="2"/>
            <a:endCxn id="1027" idx="0"/>
          </p:cNvCxnSpPr>
          <p:nvPr/>
        </p:nvCxnSpPr>
        <p:spPr>
          <a:xfrm flipH="1">
            <a:off x="1492979" y="1786380"/>
            <a:ext cx="2925960" cy="10665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055" idx="2"/>
            <a:endCxn id="182" idx="0"/>
          </p:cNvCxnSpPr>
          <p:nvPr/>
        </p:nvCxnSpPr>
        <p:spPr>
          <a:xfrm>
            <a:off x="4418939" y="1786380"/>
            <a:ext cx="197696" cy="12084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055" idx="2"/>
            <a:endCxn id="207" idx="0"/>
          </p:cNvCxnSpPr>
          <p:nvPr/>
        </p:nvCxnSpPr>
        <p:spPr>
          <a:xfrm>
            <a:off x="4418939" y="1786380"/>
            <a:ext cx="3122712" cy="10665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011555" y="1785168"/>
            <a:ext cx="853119"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Administrators</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172" name="TextBox 171"/>
          <p:cNvSpPr txBox="1"/>
          <p:nvPr/>
        </p:nvSpPr>
        <p:spPr>
          <a:xfrm>
            <a:off x="777139" y="3385111"/>
            <a:ext cx="1091966"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Provincial Treasurer</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174" name="TextBox 173"/>
          <p:cNvSpPr txBox="1"/>
          <p:nvPr/>
        </p:nvSpPr>
        <p:spPr>
          <a:xfrm>
            <a:off x="164587" y="4114586"/>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175" name="TextBox 174"/>
          <p:cNvSpPr txBox="1"/>
          <p:nvPr/>
        </p:nvSpPr>
        <p:spPr>
          <a:xfrm>
            <a:off x="1100691" y="4114586"/>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176" name="TextBox 175"/>
          <p:cNvSpPr txBox="1"/>
          <p:nvPr/>
        </p:nvSpPr>
        <p:spPr>
          <a:xfrm>
            <a:off x="2036795" y="4114586"/>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181" name="TextBox 180"/>
          <p:cNvSpPr txBox="1"/>
          <p:nvPr/>
        </p:nvSpPr>
        <p:spPr>
          <a:xfrm>
            <a:off x="164587" y="5013176"/>
            <a:ext cx="2791372" cy="178510"/>
          </a:xfrm>
          <a:prstGeom prst="rect">
            <a:avLst/>
          </a:prstGeom>
          <a:noFill/>
        </p:spPr>
        <p:txBody>
          <a:bodyPr wrap="square" rtlCol="0">
            <a:spAutoFit/>
          </a:bodyPr>
          <a:lstStyle/>
          <a:p>
            <a:pPr algn="ctr"/>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End-users</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pic>
        <p:nvPicPr>
          <p:cNvPr id="18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53574" y="2994835"/>
            <a:ext cx="726122"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8596" y="3711181"/>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78341" y="3708791"/>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5"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29212" y="3699955"/>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5674" y="4626271"/>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7"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415" y="4611929"/>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88" name="Straight Arrow Connector 187"/>
          <p:cNvCxnSpPr>
            <a:stCxn id="182" idx="2"/>
            <a:endCxn id="183" idx="0"/>
          </p:cNvCxnSpPr>
          <p:nvPr/>
        </p:nvCxnSpPr>
        <p:spPr>
          <a:xfrm flipH="1">
            <a:off x="3872330" y="3569282"/>
            <a:ext cx="744305" cy="1418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a:stCxn id="182" idx="2"/>
            <a:endCxn id="184" idx="0"/>
          </p:cNvCxnSpPr>
          <p:nvPr/>
        </p:nvCxnSpPr>
        <p:spPr>
          <a:xfrm>
            <a:off x="4616635" y="3569282"/>
            <a:ext cx="105440" cy="1395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a:stCxn id="182" idx="2"/>
            <a:endCxn id="185" idx="0"/>
          </p:cNvCxnSpPr>
          <p:nvPr/>
        </p:nvCxnSpPr>
        <p:spPr>
          <a:xfrm>
            <a:off x="4616635" y="3569282"/>
            <a:ext cx="856311" cy="1306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a:stCxn id="185" idx="2"/>
            <a:endCxn id="186" idx="0"/>
          </p:cNvCxnSpPr>
          <p:nvPr/>
        </p:nvCxnSpPr>
        <p:spPr>
          <a:xfrm>
            <a:off x="5472946" y="4274402"/>
            <a:ext cx="0" cy="3518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a:stCxn id="185" idx="2"/>
            <a:endCxn id="187" idx="0"/>
          </p:cNvCxnSpPr>
          <p:nvPr/>
        </p:nvCxnSpPr>
        <p:spPr>
          <a:xfrm>
            <a:off x="5472946" y="4274402"/>
            <a:ext cx="336741" cy="337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93"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3574" y="4649365"/>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71482" y="4611929"/>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95" name="Straight Arrow Connector 194"/>
          <p:cNvCxnSpPr>
            <a:stCxn id="184" idx="2"/>
            <a:endCxn id="193" idx="0"/>
          </p:cNvCxnSpPr>
          <p:nvPr/>
        </p:nvCxnSpPr>
        <p:spPr>
          <a:xfrm flipH="1">
            <a:off x="4500846" y="4283238"/>
            <a:ext cx="221229" cy="3661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a:stCxn id="184" idx="2"/>
            <a:endCxn id="194" idx="0"/>
          </p:cNvCxnSpPr>
          <p:nvPr/>
        </p:nvCxnSpPr>
        <p:spPr>
          <a:xfrm>
            <a:off x="4722075" y="4283238"/>
            <a:ext cx="296679" cy="3286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97"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1160" y="4658797"/>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7224" y="4655833"/>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99" name="Straight Arrow Connector 198"/>
          <p:cNvCxnSpPr>
            <a:stCxn id="183" idx="2"/>
            <a:endCxn id="197" idx="0"/>
          </p:cNvCxnSpPr>
          <p:nvPr/>
        </p:nvCxnSpPr>
        <p:spPr>
          <a:xfrm flipH="1">
            <a:off x="3478432" y="4285628"/>
            <a:ext cx="393898" cy="3731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a:stCxn id="183" idx="2"/>
            <a:endCxn id="198" idx="0"/>
          </p:cNvCxnSpPr>
          <p:nvPr/>
        </p:nvCxnSpPr>
        <p:spPr>
          <a:xfrm>
            <a:off x="3872330" y="4285628"/>
            <a:ext cx="182166" cy="3702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1" name="TextBox 200"/>
          <p:cNvSpPr txBox="1"/>
          <p:nvPr/>
        </p:nvSpPr>
        <p:spPr>
          <a:xfrm>
            <a:off x="3900795" y="3527010"/>
            <a:ext cx="1091966"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Provincial Treasurer</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02" name="TextBox 201"/>
          <p:cNvSpPr txBox="1"/>
          <p:nvPr/>
        </p:nvSpPr>
        <p:spPr>
          <a:xfrm>
            <a:off x="3288243" y="4256485"/>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03" name="TextBox 202"/>
          <p:cNvSpPr txBox="1"/>
          <p:nvPr/>
        </p:nvSpPr>
        <p:spPr>
          <a:xfrm>
            <a:off x="4224347" y="4256485"/>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04" name="TextBox 203"/>
          <p:cNvSpPr txBox="1"/>
          <p:nvPr/>
        </p:nvSpPr>
        <p:spPr>
          <a:xfrm>
            <a:off x="5160451" y="4256485"/>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05" name="TextBox 204"/>
          <p:cNvSpPr txBox="1"/>
          <p:nvPr/>
        </p:nvSpPr>
        <p:spPr>
          <a:xfrm>
            <a:off x="3288243" y="5155075"/>
            <a:ext cx="2791372" cy="178510"/>
          </a:xfrm>
          <a:prstGeom prst="rect">
            <a:avLst/>
          </a:prstGeom>
          <a:noFill/>
        </p:spPr>
        <p:txBody>
          <a:bodyPr wrap="square" rtlCol="0">
            <a:spAutoFit/>
          </a:bodyPr>
          <a:lstStyle/>
          <a:p>
            <a:pPr algn="ctr"/>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End-users</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pic>
        <p:nvPicPr>
          <p:cNvPr id="20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8590" y="2852936"/>
            <a:ext cx="726122"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53612" y="3569282"/>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3357" y="3566892"/>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54228" y="3558056"/>
            <a:ext cx="687468" cy="5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1"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0690" y="4484372"/>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87431" y="4470030"/>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3" name="Straight Arrow Connector 212"/>
          <p:cNvCxnSpPr>
            <a:stCxn id="207" idx="2"/>
            <a:endCxn id="208" idx="0"/>
          </p:cNvCxnSpPr>
          <p:nvPr/>
        </p:nvCxnSpPr>
        <p:spPr>
          <a:xfrm flipH="1">
            <a:off x="6797346" y="3427383"/>
            <a:ext cx="744305" cy="1418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4" name="Straight Arrow Connector 213"/>
          <p:cNvCxnSpPr>
            <a:stCxn id="207" idx="2"/>
            <a:endCxn id="209" idx="0"/>
          </p:cNvCxnSpPr>
          <p:nvPr/>
        </p:nvCxnSpPr>
        <p:spPr>
          <a:xfrm>
            <a:off x="7541651" y="3427383"/>
            <a:ext cx="105440" cy="1395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5" name="Straight Arrow Connector 214"/>
          <p:cNvCxnSpPr>
            <a:stCxn id="207" idx="2"/>
            <a:endCxn id="210" idx="0"/>
          </p:cNvCxnSpPr>
          <p:nvPr/>
        </p:nvCxnSpPr>
        <p:spPr>
          <a:xfrm>
            <a:off x="7541651" y="3427383"/>
            <a:ext cx="856311" cy="1306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6" name="Straight Arrow Connector 215"/>
          <p:cNvCxnSpPr>
            <a:stCxn id="210" idx="2"/>
            <a:endCxn id="211" idx="0"/>
          </p:cNvCxnSpPr>
          <p:nvPr/>
        </p:nvCxnSpPr>
        <p:spPr>
          <a:xfrm>
            <a:off x="8397962" y="4132503"/>
            <a:ext cx="0" cy="3518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stCxn id="210" idx="2"/>
            <a:endCxn id="212" idx="0"/>
          </p:cNvCxnSpPr>
          <p:nvPr/>
        </p:nvCxnSpPr>
        <p:spPr>
          <a:xfrm>
            <a:off x="8397962" y="4132503"/>
            <a:ext cx="336741" cy="337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1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78590" y="4507466"/>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9"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498" y="4470030"/>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20" name="Straight Arrow Connector 219"/>
          <p:cNvCxnSpPr>
            <a:stCxn id="209" idx="2"/>
            <a:endCxn id="218" idx="0"/>
          </p:cNvCxnSpPr>
          <p:nvPr/>
        </p:nvCxnSpPr>
        <p:spPr>
          <a:xfrm flipH="1">
            <a:off x="7425862" y="4141339"/>
            <a:ext cx="221229" cy="3661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1" name="Straight Arrow Connector 220"/>
          <p:cNvCxnSpPr>
            <a:stCxn id="209" idx="2"/>
            <a:endCxn id="219" idx="0"/>
          </p:cNvCxnSpPr>
          <p:nvPr/>
        </p:nvCxnSpPr>
        <p:spPr>
          <a:xfrm>
            <a:off x="7647091" y="4141339"/>
            <a:ext cx="296679" cy="3286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2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4516898"/>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3"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240" y="4513934"/>
            <a:ext cx="494543" cy="49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24" name="Straight Arrow Connector 223"/>
          <p:cNvCxnSpPr>
            <a:stCxn id="208" idx="2"/>
            <a:endCxn id="222" idx="0"/>
          </p:cNvCxnSpPr>
          <p:nvPr/>
        </p:nvCxnSpPr>
        <p:spPr>
          <a:xfrm flipH="1">
            <a:off x="6403448" y="4143729"/>
            <a:ext cx="393898" cy="3731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5" name="Straight Arrow Connector 224"/>
          <p:cNvCxnSpPr>
            <a:stCxn id="208" idx="2"/>
            <a:endCxn id="223" idx="0"/>
          </p:cNvCxnSpPr>
          <p:nvPr/>
        </p:nvCxnSpPr>
        <p:spPr>
          <a:xfrm>
            <a:off x="6797346" y="4143729"/>
            <a:ext cx="182166" cy="3702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6" name="TextBox 225"/>
          <p:cNvSpPr txBox="1"/>
          <p:nvPr/>
        </p:nvSpPr>
        <p:spPr>
          <a:xfrm>
            <a:off x="6825811" y="3385111"/>
            <a:ext cx="1091966"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Provincial Treasurer</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27" name="TextBox 226"/>
          <p:cNvSpPr txBox="1"/>
          <p:nvPr/>
        </p:nvSpPr>
        <p:spPr>
          <a:xfrm>
            <a:off x="6213259" y="4114586"/>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28" name="TextBox 227"/>
          <p:cNvSpPr txBox="1"/>
          <p:nvPr/>
        </p:nvSpPr>
        <p:spPr>
          <a:xfrm>
            <a:off x="7149363" y="4114586"/>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29" name="TextBox 228"/>
          <p:cNvSpPr txBox="1"/>
          <p:nvPr/>
        </p:nvSpPr>
        <p:spPr>
          <a:xfrm>
            <a:off x="8085467" y="4114586"/>
            <a:ext cx="934871" cy="178510"/>
          </a:xfrm>
          <a:prstGeom prst="rect">
            <a:avLst/>
          </a:prstGeom>
          <a:noFill/>
        </p:spPr>
        <p:txBody>
          <a:bodyPr wrap="none" rtlCol="0">
            <a:spAutoFit/>
          </a:bodyPr>
          <a:lstStyle/>
          <a:p>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Head of Acc. Off.</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
        <p:nvSpPr>
          <p:cNvPr id="230" name="TextBox 229"/>
          <p:cNvSpPr txBox="1"/>
          <p:nvPr/>
        </p:nvSpPr>
        <p:spPr>
          <a:xfrm>
            <a:off x="6213259" y="5013176"/>
            <a:ext cx="2791372" cy="178510"/>
          </a:xfrm>
          <a:prstGeom prst="rect">
            <a:avLst/>
          </a:prstGeom>
          <a:noFill/>
        </p:spPr>
        <p:txBody>
          <a:bodyPr wrap="square" rtlCol="0">
            <a:spAutoFit/>
          </a:bodyPr>
          <a:lstStyle/>
          <a:p>
            <a:pPr algn="ctr"/>
            <a:r>
              <a:rPr lang="en-US" sz="700" b="1" i="0" u="none" dirty="0" smtClean="0">
                <a:solidFill>
                  <a:srgbClr val="800000"/>
                </a:solidFill>
                <a:latin typeface="Tahoma" panose="020B0604030504040204" pitchFamily="34" charset="0"/>
                <a:ea typeface="Tahoma" panose="020B0604030504040204" pitchFamily="34" charset="0"/>
                <a:cs typeface="Tahoma" panose="020B0604030504040204" pitchFamily="34" charset="0"/>
              </a:rPr>
              <a:t>End-users</a:t>
            </a:r>
            <a:endParaRPr lang="en-US" sz="700" b="1" i="0" u="none"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8440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PP_Gri_Zemi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A50021"/>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PP_Bordo_Zemin</Template>
  <TotalTime>54974</TotalTime>
  <Words>1578</Words>
  <Application>Microsoft Office PowerPoint</Application>
  <PresentationFormat>On-screen Show (4:3)</PresentationFormat>
  <Paragraphs>193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PP_Gri_Zemin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PEPS Web Services</vt:lpstr>
      <vt:lpstr>PowerPoint Presentation</vt:lpstr>
      <vt:lpstr> </vt:lpstr>
      <vt:lpstr>Results and Conclusion After PEPS</vt:lpstr>
      <vt:lpstr>PowerPoint Presentation</vt:lpstr>
    </vt:vector>
  </TitlesOfParts>
  <Company>BDDK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Bankacılık Sektöründeki Son Gelişmeler: BDDK'nın Rolü</dc:title>
  <dc:creator>BDDK</dc:creator>
  <cp:lastModifiedBy>Ion Chicu</cp:lastModifiedBy>
  <cp:revision>4417</cp:revision>
  <cp:lastPrinted>2014-03-21T13:50:15Z</cp:lastPrinted>
  <dcterms:created xsi:type="dcterms:W3CDTF">2001-09-27T08:53:00Z</dcterms:created>
  <dcterms:modified xsi:type="dcterms:W3CDTF">2016-02-18T17:07:24Z</dcterms:modified>
</cp:coreProperties>
</file>