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301" r:id="rId3"/>
    <p:sldId id="302" r:id="rId4"/>
    <p:sldId id="303" r:id="rId5"/>
    <p:sldId id="304" r:id="rId6"/>
    <p:sldId id="307" r:id="rId7"/>
    <p:sldId id="300" r:id="rId8"/>
    <p:sldId id="305" r:id="rId9"/>
    <p:sldId id="306" r:id="rId10"/>
    <p:sldId id="308" r:id="rId11"/>
    <p:sldId id="309" r:id="rId12"/>
    <p:sldId id="312" r:id="rId13"/>
    <p:sldId id="310" r:id="rId14"/>
    <p:sldId id="318" r:id="rId15"/>
    <p:sldId id="319" r:id="rId16"/>
    <p:sldId id="311" r:id="rId17"/>
    <p:sldId id="313" r:id="rId18"/>
    <p:sldId id="317" r:id="rId19"/>
    <p:sldId id="314" r:id="rId20"/>
    <p:sldId id="316" r:id="rId21"/>
    <p:sldId id="315" r:id="rId22"/>
    <p:sldId id="27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icia Alejandra Flores Montoya" initials="LAFM" lastIdx="1" clrIdx="0">
    <p:extLst/>
  </p:cmAuthor>
  <p:cmAuthor id="2" name="Victor De Leon Favela" initials="VDLF" lastIdx="15" clrIdx="1">
    <p:extLst/>
  </p:cmAuthor>
  <p:cmAuthor id="3" name="Nadia Olivia Lora Gerardo" initials="NOLG" lastIdx="1" clrIdx="2">
    <p:extLst/>
  </p:cmAuthor>
  <p:cmAuthor id="4" name="Aura Erendira Martinez Oriol" initials="AEMO" lastIdx="2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258"/>
    <a:srgbClr val="1CB78D"/>
    <a:srgbClr val="1CB68D"/>
    <a:srgbClr val="7F7F7F"/>
    <a:srgbClr val="A66BD3"/>
    <a:srgbClr val="BCCF00"/>
    <a:srgbClr val="12B388"/>
    <a:srgbClr val="008789"/>
    <a:srgbClr val="51366A"/>
    <a:srgbClr val="077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4" autoAdjust="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0209-9DB8-455D-9781-D116D0D15A81}" type="datetimeFigureOut">
              <a:rPr lang="es-MX" smtClean="0"/>
              <a:t>02/07/2018</a:t>
            </a:fld>
            <a:endParaRPr lang="hr-H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2D092-D0A2-4965-A388-E104249C39A9}" type="slidenum">
              <a:rPr lang="es-MX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08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8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42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079F-7A73-4FE2-ADCE-E9572CC6E374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9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3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51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46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6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8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15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6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5D32E-2233-4462-9439-8F8468450F47}" type="datetimeFigureOut">
              <a:rPr lang="es-MX" smtClean="0"/>
              <a:t>02/07/2018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3447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Strategije uključivanja građana</a:t>
            </a:r>
            <a:endParaRPr lang="hr-HR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817857" y="5316717"/>
            <a:ext cx="7764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dirty="0" smtClean="0">
                <a:solidFill>
                  <a:schemeClr val="bg1">
                    <a:lumMod val="95000"/>
                  </a:schemeClr>
                </a:solidFill>
              </a:rPr>
              <a:t>Lorena Rivero del Paso</a:t>
            </a:r>
          </a:p>
          <a:p>
            <a:pPr algn="r"/>
            <a:r>
              <a:rPr lang="hr-HR" sz="2000" dirty="0" smtClean="0">
                <a:solidFill>
                  <a:schemeClr val="bg1">
                    <a:lumMod val="95000"/>
                  </a:schemeClr>
                </a:solidFill>
              </a:rPr>
              <a:t>Glavna direktorica za praćenje učinka i analizu informacija</a:t>
            </a:r>
          </a:p>
          <a:p>
            <a:pPr algn="r"/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Jedinica za evaluacija učinka</a:t>
            </a:r>
          </a:p>
          <a:p>
            <a:pPr algn="r"/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Ministarstvo financija i javnog kredita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171185" y="698749"/>
            <a:ext cx="1849630" cy="2021493"/>
            <a:chOff x="5171185" y="698749"/>
            <a:chExt cx="1849630" cy="202149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</a:blip>
            <a:srcRect b="30185"/>
            <a:stretch/>
          </p:blipFill>
          <p:spPr>
            <a:xfrm>
              <a:off x="5171185" y="698749"/>
              <a:ext cx="1849630" cy="136206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>
              <a:biLevel thresh="25000"/>
            </a:blip>
            <a:srcRect t="66200"/>
            <a:stretch/>
          </p:blipFill>
          <p:spPr>
            <a:xfrm>
              <a:off x="5171185" y="2060812"/>
              <a:ext cx="1849630" cy="65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8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76332" y="3641212"/>
            <a:ext cx="1122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hr-HR" sz="36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hr-HR" sz="3600" dirty="0" smtClean="0">
                <a:solidFill>
                  <a:schemeClr val="bg1"/>
                </a:solidFill>
              </a:rPr>
              <a:t>Inicijativa </a:t>
            </a:r>
            <a:r>
              <a:rPr lang="hr-HR" sz="36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sz="3600" i="1" dirty="0" smtClean="0">
                <a:solidFill>
                  <a:schemeClr val="bg1"/>
                </a:solidFill>
              </a:rPr>
              <a:t> </a:t>
            </a:r>
            <a:r>
              <a:rPr lang="hr-HR" sz="3600" i="1" dirty="0" smtClean="0">
                <a:solidFill>
                  <a:schemeClr val="bg1"/>
                </a:solidFill>
                <a:latin typeface="+mj-lt"/>
              </a:rPr>
              <a:t>the Streets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8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13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streets</a:t>
            </a:r>
            <a:endParaRPr lang="hr-HR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m_-6241250441230233611A8947F88-C18C-4479-A871-D187AC3DC096" descr="F193AB64-7735-4D9B-BFB8-F345D733D103@fios-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1" y="631894"/>
            <a:ext cx="5000383" cy="61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streets</a:t>
            </a:r>
            <a:endParaRPr lang="hr-HR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0" y="642303"/>
            <a:ext cx="7565521" cy="4530198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2" y="3153214"/>
            <a:ext cx="5129371" cy="32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streets</a:t>
            </a:r>
            <a:endParaRPr lang="hr-HR" sz="2400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81354" y="703384"/>
            <a:ext cx="11451354" cy="6098343"/>
            <a:chOff x="-864075" y="540396"/>
            <a:chExt cx="10844612" cy="587718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545" y="3910544"/>
              <a:ext cx="2057136" cy="2484724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8712064" y="1592450"/>
              <a:ext cx="1268473" cy="1319308"/>
              <a:chOff x="3600000" y="4705223"/>
              <a:chExt cx="1944000" cy="1944000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3600000" y="4705223"/>
                <a:ext cx="1944000" cy="1944000"/>
              </a:xfrm>
              <a:prstGeom prst="ellipse">
                <a:avLst/>
              </a:prstGeom>
              <a:solidFill>
                <a:srgbClr val="148B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r-HR" sz="1400" b="1" dirty="0">
                    <a:latin typeface="Soberana Sans Light" panose="02000000000000000000" pitchFamily="50" charset="0"/>
                  </a:rPr>
                  <a:t>4</a:t>
                </a:r>
              </a:p>
              <a:p>
                <a:pPr algn="ctr"/>
                <a:r>
                  <a:rPr lang="hr-HR" sz="1400" b="1" dirty="0" smtClean="0">
                    <a:latin typeface="Soberana Sans Light" panose="02000000000000000000" pitchFamily="50" charset="0"/>
                  </a:rPr>
                  <a:t>države</a:t>
                </a:r>
                <a:endParaRPr lang="hr-HR" sz="14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728783" y="4831222"/>
                <a:ext cx="1691999" cy="16919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8600683" y="4676912"/>
              <a:ext cx="1364701" cy="1297523"/>
              <a:chOff x="6427035" y="4180592"/>
              <a:chExt cx="1944000" cy="1943999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6427035" y="4180592"/>
                <a:ext cx="1944000" cy="1943999"/>
              </a:xfrm>
              <a:prstGeom prst="ellipse">
                <a:avLst/>
              </a:prstGeom>
              <a:solidFill>
                <a:srgbClr val="E4252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r-HR" sz="1600" b="1" dirty="0">
                    <a:latin typeface="Soberana Sans Light" panose="02000000000000000000" pitchFamily="50" charset="0"/>
                  </a:rPr>
                  <a:t>14 država</a:t>
                </a:r>
                <a:endParaRPr lang="hr-HR" sz="14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6569183" y="4290256"/>
                <a:ext cx="1692000" cy="169200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6945331" y="3322311"/>
              <a:ext cx="2042613" cy="1944291"/>
              <a:chOff x="177158" y="4575138"/>
              <a:chExt cx="2323896" cy="2247480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177158" y="4575138"/>
                <a:ext cx="2323896" cy="2247480"/>
              </a:xfrm>
              <a:prstGeom prst="ellipse">
                <a:avLst/>
              </a:prstGeom>
              <a:solidFill>
                <a:srgbClr val="442C6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r-HR" smtClean="0"/>
                  <a:t>190 posjećenih projekata</a:t>
                </a:r>
                <a:endParaRPr lang="hr-HR" sz="16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298055" y="4704257"/>
                <a:ext cx="2065685" cy="1997763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3920" y="3613284"/>
              <a:ext cx="3627808" cy="2804297"/>
            </a:xfrm>
            <a:prstGeom prst="rect">
              <a:avLst/>
            </a:prstGeom>
          </p:spPr>
        </p:pic>
        <p:sp>
          <p:nvSpPr>
            <p:cNvPr id="12" name="Elipse 11"/>
            <p:cNvSpPr/>
            <p:nvPr/>
          </p:nvSpPr>
          <p:spPr>
            <a:xfrm>
              <a:off x="-864075" y="3369018"/>
              <a:ext cx="1212137" cy="1165389"/>
            </a:xfrm>
            <a:prstGeom prst="ellipse">
              <a:avLst/>
            </a:prstGeom>
            <a:solidFill>
              <a:srgbClr val="148B8C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b="1" dirty="0">
                  <a:latin typeface="Soberana Sans Light" panose="02000000000000000000" pitchFamily="50" charset="0"/>
                </a:rPr>
                <a:t>2017.</a:t>
              </a:r>
              <a:endParaRPr lang="hr-HR" dirty="0">
                <a:latin typeface="Soberana Sans Light" panose="02000000000000000000" pitchFamily="50" charset="0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3920" y="1070381"/>
              <a:ext cx="3656668" cy="166434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434" y="788963"/>
              <a:ext cx="1545109" cy="1931387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965" y="848784"/>
              <a:ext cx="1566297" cy="2103752"/>
            </a:xfrm>
            <a:prstGeom prst="rect">
              <a:avLst/>
            </a:prstGeom>
          </p:spPr>
        </p:pic>
        <p:grpSp>
          <p:nvGrpSpPr>
            <p:cNvPr id="16" name="Grupo 15"/>
            <p:cNvGrpSpPr/>
            <p:nvPr/>
          </p:nvGrpSpPr>
          <p:grpSpPr>
            <a:xfrm>
              <a:off x="7112681" y="540396"/>
              <a:ext cx="1772311" cy="1766158"/>
              <a:chOff x="91474" y="3794986"/>
              <a:chExt cx="2323897" cy="2247484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91474" y="3794986"/>
                <a:ext cx="2323897" cy="2247484"/>
              </a:xfrm>
              <a:prstGeom prst="ellipse">
                <a:avLst/>
              </a:prstGeom>
              <a:solidFill>
                <a:srgbClr val="F47A4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r-HR" smtClean="0"/>
                  <a:t>27 posjećenih projekata</a:t>
                </a:r>
                <a:endParaRPr lang="hr-HR" sz="14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199473" y="3936707"/>
                <a:ext cx="2065685" cy="199776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816" y="3758397"/>
              <a:ext cx="1878060" cy="2636873"/>
            </a:xfrm>
            <a:prstGeom prst="rect">
              <a:avLst/>
            </a:prstGeom>
          </p:spPr>
        </p:pic>
        <p:sp>
          <p:nvSpPr>
            <p:cNvPr id="19" name="Elipse 18"/>
            <p:cNvSpPr/>
            <p:nvPr/>
          </p:nvSpPr>
          <p:spPr>
            <a:xfrm>
              <a:off x="-864075" y="753466"/>
              <a:ext cx="1212137" cy="1165388"/>
            </a:xfrm>
            <a:prstGeom prst="ellipse">
              <a:avLst/>
            </a:prstGeom>
            <a:solidFill>
              <a:srgbClr val="148B8C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b="1" dirty="0">
                  <a:latin typeface="Soberana Sans Light" panose="02000000000000000000" pitchFamily="50" charset="0"/>
                </a:rPr>
                <a:t>2016.</a:t>
              </a:r>
              <a:endParaRPr lang="hr-HR" dirty="0">
                <a:latin typeface="Soberana Sans Light" panose="02000000000000000000" pitchFamily="50" charset="0"/>
              </a:endParaRP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57" y="2612027"/>
              <a:ext cx="1673651" cy="1993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49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r-HR" i="1" smtClean="0"/>
              <a:t> </a:t>
            </a:r>
            <a:r>
              <a:rPr lang="hr-HR" sz="2400" i="1" dirty="0" smtClean="0">
                <a:solidFill>
                  <a:schemeClr val="bg1"/>
                </a:solidFill>
                <a:latin typeface="+mj-lt"/>
              </a:rPr>
              <a:t>streets</a:t>
            </a:r>
            <a:r>
              <a:rPr lang="hr-HR" sz="2400" dirty="0" smtClean="0">
                <a:solidFill>
                  <a:schemeClr val="bg1"/>
                </a:solidFill>
                <a:latin typeface="+mj-lt"/>
              </a:rPr>
              <a:t> 2018.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24951" y="6002968"/>
            <a:ext cx="6068023" cy="707886"/>
          </a:xfrm>
          <a:prstGeom prst="rect">
            <a:avLst/>
          </a:prstGeom>
          <a:solidFill>
            <a:srgbClr val="F4394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mtClean="0"/>
              <a:t>Pozvane su i druge države putem GIFT-a.</a:t>
            </a:r>
          </a:p>
          <a:p>
            <a:pPr algn="ctr"/>
            <a:r>
              <a:rPr lang="en-US" smtClean="0"/>
              <a:t>	</a:t>
            </a:r>
            <a:r>
              <a:rPr lang="hr-HR" sz="2000" dirty="0" smtClean="0">
                <a:solidFill>
                  <a:schemeClr val="bg1"/>
                </a:solidFill>
              </a:rPr>
              <a:t>Čile i Kolumbija su se priključili.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6" name="m_-6241250441230233611A8947F88-C18C-4479-A871-D187AC3DC096" descr="F193AB64-7735-4D9B-BFB8-F345D733D103@fios-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11" y="622430"/>
            <a:ext cx="5000383" cy="61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xmlns:lc="http://schemas.openxmlformats.org/drawingml/2006/lockedCanvas" id="{8EE1DE94-68E6-864F-B7FD-AB3EAE37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3" y="764165"/>
            <a:ext cx="1919624" cy="295326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xmlns:lc="http://schemas.openxmlformats.org/drawingml/2006/lockedCanvas" id="{CDA4639D-467E-6A4D-945E-D61ED4C04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573" y="2596766"/>
            <a:ext cx="1750865" cy="2911077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xmlns:lc="http://schemas.openxmlformats.org/drawingml/2006/lockedCanvas" id="{07148057-4410-624C-91D9-8FAA4BC84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915" y="2553645"/>
            <a:ext cx="1982908" cy="331187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xmlns:lc="http://schemas.openxmlformats.org/drawingml/2006/lockedCanvas" id="{06809C68-D820-B443-A003-75F7D4327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916" y="845251"/>
            <a:ext cx="2230198" cy="29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B279FC-F3AC-1545-B950-46E7C3C5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"/>
            <a:ext cx="12192000" cy="6855789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4806E15-7E68-2C46-9211-37CBD525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063" y="2825623"/>
            <a:ext cx="2562578" cy="7495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0" y="1885"/>
            <a:ext cx="12204000" cy="675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97541" y="2459504"/>
            <a:ext cx="9046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hr-HR" sz="40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ctr">
              <a:buFont typeface="+mj-lt"/>
              <a:buAutoNum type="arabicPeriod"/>
            </a:pPr>
            <a:endParaRPr lang="hr-HR" sz="4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hr-HR" sz="4000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hr-HR" sz="4000" i="1" dirty="0" smtClean="0">
                <a:solidFill>
                  <a:schemeClr val="bg1"/>
                </a:solidFill>
                <a:latin typeface="+mj-lt"/>
              </a:rPr>
              <a:t>Online</a:t>
            </a:r>
            <a:r>
              <a:rPr lang="hr-HR" sz="4000" dirty="0" smtClean="0">
                <a:solidFill>
                  <a:schemeClr val="bg1"/>
                </a:solidFill>
                <a:latin typeface="+mj-lt"/>
              </a:rPr>
              <a:t> tečajevi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15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50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184" y="106379"/>
            <a:ext cx="10153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A ako naš korisnik nije toliko tehnički pismen?</a:t>
            </a:r>
            <a:r>
              <a:rPr lang="hr-HR" sz="2400" b="1" dirty="0" smtClean="0">
                <a:solidFill>
                  <a:schemeClr val="bg1"/>
                </a:solidFill>
                <a:latin typeface="+mj-lt"/>
              </a:rPr>
              <a:t>                 </a:t>
            </a:r>
            <a:r>
              <a:rPr lang="hr-HR" smtClean="0"/>
              <a:t>Zašto ne izgraditi kapacitete?</a:t>
            </a:r>
            <a:endParaRPr lang="hr-HR" sz="2400" dirty="0">
              <a:solidFill>
                <a:schemeClr val="bg1"/>
              </a:solidFill>
              <a:latin typeface="Soberana Sans Light" panose="02000000000000000000" pitchFamily="50" charset="0"/>
            </a:endParaRPr>
          </a:p>
          <a:p>
            <a:endParaRPr lang="hr-H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453123" y="911716"/>
            <a:ext cx="8266641" cy="879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endParaRPr lang="es-MX" dirty="0">
              <a:solidFill>
                <a:srgbClr val="7C7C7C"/>
              </a:solidFill>
              <a:latin typeface="Soberana Sans Light" panose="02000000000000000000" pitchFamily="50" charset="0"/>
            </a:endParaRPr>
          </a:p>
        </p:txBody>
      </p:sp>
      <p:pic>
        <p:nvPicPr>
          <p:cNvPr id="20" name="Picture 4" descr="https://pbs.twimg.com/profile_images/1812223803/sp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14" y="911716"/>
            <a:ext cx="4649727" cy="58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560699" y="1010432"/>
            <a:ext cx="7211701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>
              <a:spcBef>
                <a:spcPct val="0"/>
              </a:spcBef>
              <a:buNone/>
              <a:defRPr sz="2000">
                <a:solidFill>
                  <a:srgbClr val="7C7C7C"/>
                </a:solidFill>
                <a:latin typeface="Calibri" panose="020F0502020204030204" pitchFamily="34" charset="0"/>
                <a:ea typeface="+mj-ea"/>
                <a:cs typeface="Trajan Pro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kern="0" dirty="0" smtClean="0"/>
              <a:t>Pred kraj 2016.</a:t>
            </a:r>
            <a:r>
              <a:rPr lang="hr-HR" smtClean="0"/>
              <a:t> </a:t>
            </a:r>
            <a:r>
              <a:rPr lang="hr-HR" kern="0" dirty="0" smtClean="0"/>
              <a:t>otvorili smo tečajeve za </a:t>
            </a:r>
            <a:r>
              <a:rPr lang="hr-HR" smtClean="0"/>
              <a:t> </a:t>
            </a:r>
            <a:r>
              <a:rPr lang="hr-HR" kern="0" dirty="0" smtClean="0"/>
              <a:t>javne</a:t>
            </a:r>
            <a:r>
              <a:rPr lang="hr-HR" smtClean="0"/>
              <a:t> </a:t>
            </a:r>
            <a:r>
              <a:rPr lang="hr-HR" kern="0" dirty="0" smtClean="0"/>
              <a:t>dužnosnike</a:t>
            </a:r>
            <a:r>
              <a:rPr lang="hr-HR" smtClean="0"/>
              <a:t>  </a:t>
            </a:r>
            <a:r>
              <a:rPr lang="hr-HR" kern="0" dirty="0" smtClean="0"/>
              <a:t>o evaluaciji učinka</a:t>
            </a:r>
            <a:r>
              <a:rPr lang="hr-HR" smtClean="0"/>
              <a:t> </a:t>
            </a:r>
            <a:r>
              <a:rPr lang="hr-HR" kern="0" dirty="0" smtClean="0"/>
              <a:t>za sve</a:t>
            </a: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libri" panose="020F0502020204030204" pitchFamily="34" charset="0"/>
              <a:ea typeface="+mj-ea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835842" y="4219611"/>
            <a:ext cx="400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B5C0D"/>
                </a:solidFill>
                <a:effectLst/>
                <a:uLnTx/>
                <a:uFillTx/>
              </a:rPr>
              <a:t>M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ali </a:t>
            </a: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B5C0D"/>
                </a:solidFill>
                <a:effectLst/>
                <a:uLnTx/>
                <a:uFillTx/>
              </a:rPr>
              <a:t>P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rivatni</a:t>
            </a:r>
            <a:r>
              <a:rPr lang="hr-HR" smtClean="0"/>
              <a:t> </a:t>
            </a:r>
            <a:r>
              <a:rPr kumimoji="0" lang="hr-HR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B5C0D"/>
                </a:solidFill>
                <a:effectLst/>
                <a:uLnTx/>
                <a:uFillTx/>
              </a:rPr>
              <a:t>O</a:t>
            </a:r>
            <a:r>
              <a:rPr kumimoji="0" lang="hr-HR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nline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B5C0D"/>
                </a:solidFill>
                <a:effectLst/>
                <a:uLnTx/>
                <a:uFillTx/>
              </a:rPr>
              <a:t>T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ečajevi</a:t>
            </a:r>
          </a:p>
        </p:txBody>
      </p:sp>
      <p:pic>
        <p:nvPicPr>
          <p:cNvPr id="23" name="Picture 6" descr="https://open.edx.org/sites/default/files/wysiwyg/logo-edx-opened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52" y="2632761"/>
            <a:ext cx="2277597" cy="46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3325406" y="5223818"/>
            <a:ext cx="168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B5C0D"/>
                </a:solidFill>
                <a:effectLst/>
                <a:uLnTx/>
                <a:uFillTx/>
              </a:rPr>
              <a:t>(eng. SPOC)</a:t>
            </a: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2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184" y="106379"/>
            <a:ext cx="56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U 2017. i 2018. udružili smo se s </a:t>
            </a:r>
            <a:r>
              <a:rPr lang="hr-HR" b="1" smtClean="0"/>
              <a:t>civilnim društvom</a:t>
            </a:r>
            <a:endParaRPr lang="hr-HR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"/>
          <a:stretch/>
        </p:blipFill>
        <p:spPr>
          <a:xfrm>
            <a:off x="2247377" y="1252980"/>
            <a:ext cx="7697246" cy="47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36" y="1045229"/>
            <a:ext cx="9903505" cy="55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184" y="106379"/>
            <a:ext cx="56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U 2017. i 2018. udružili smo se s </a:t>
            </a:r>
            <a:r>
              <a:rPr lang="hr-HR" b="1" smtClean="0"/>
              <a:t>civilnim društvom</a:t>
            </a:r>
            <a:endParaRPr lang="hr-HR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3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69553" y="2274838"/>
            <a:ext cx="9052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/>
                </a:solidFill>
              </a:rPr>
              <a:t>nemoguće je pridobiti nekoga da se uključi u nešto što ga ne zanima.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0752" y="982859"/>
            <a:ext cx="468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Misao vodilja...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7284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184" y="106379"/>
            <a:ext cx="56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U 2017. i 2018. udružili smo se s </a:t>
            </a:r>
            <a:r>
              <a:rPr lang="hr-HR" b="1" smtClean="0"/>
              <a:t>civilnim društvom</a:t>
            </a:r>
            <a:endParaRPr lang="hr-HR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17" y="821520"/>
            <a:ext cx="7422117" cy="56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4184" y="106379"/>
            <a:ext cx="56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+mj-lt"/>
              </a:rPr>
              <a:t>Traženje pravih korisnika</a:t>
            </a:r>
            <a:endParaRPr lang="hr-HR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0"/>
            <a:ext cx="12192000" cy="6858000"/>
            <a:chOff x="793" y="-201707"/>
            <a:chExt cx="12192000" cy="68580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" y="-201707"/>
              <a:ext cx="12192000" cy="6858000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793" y="-201707"/>
              <a:ext cx="12192000" cy="6858000"/>
            </a:xfrm>
            <a:prstGeom prst="rect">
              <a:avLst/>
            </a:prstGeom>
            <a:solidFill>
              <a:srgbClr val="FF9C55">
                <a:alpha val="93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6693848" y="2767280"/>
            <a:ext cx="5200241" cy="1323439"/>
          </a:xfrm>
          <a:prstGeom prst="rect">
            <a:avLst/>
          </a:prstGeom>
          <a:solidFill>
            <a:srgbClr val="FF9C55"/>
          </a:solidFill>
        </p:spPr>
        <p:txBody>
          <a:bodyPr wrap="square" rtlCol="0">
            <a:spAutoFit/>
          </a:bodyPr>
          <a:lstStyle/>
          <a:p>
            <a:r>
              <a:rPr lang="hr-HR" smtClean="0"/>
              <a:t>Više od 17.500 korisnika se prijavilo.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31176"/>
          <a:stretch/>
        </p:blipFill>
        <p:spPr>
          <a:xfrm>
            <a:off x="0" y="582090"/>
            <a:ext cx="6693849" cy="59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1"/>
            <a:ext cx="12192000" cy="6858001"/>
            <a:chOff x="1524000" y="-1"/>
            <a:chExt cx="9144001" cy="685800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9"/>
            <a:stretch/>
          </p:blipFill>
          <p:spPr>
            <a:xfrm>
              <a:off x="1524794" y="1"/>
              <a:ext cx="9143207" cy="6857999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524000" y="-1"/>
              <a:ext cx="9144001" cy="6857999"/>
            </a:xfrm>
            <a:prstGeom prst="rect">
              <a:avLst/>
            </a:prstGeom>
            <a:solidFill>
              <a:srgbClr val="B3D135">
                <a:alpha val="61176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535193" y="6492876"/>
            <a:ext cx="2133600" cy="365125"/>
          </a:xfrm>
        </p:spPr>
        <p:txBody>
          <a:bodyPr/>
          <a:lstStyle/>
          <a:p>
            <a:r>
              <a:rPr lang="hr-HR" dirty="0" smtClean="0">
                <a:latin typeface="Calibri" panose="020F0502020204030204"/>
              </a:rPr>
              <a:t>1.</a:t>
            </a:r>
            <a:endParaRPr lang="hr-HR" dirty="0">
              <a:latin typeface="Calibri" panose="020F0502020204030204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20" y="1424773"/>
            <a:ext cx="1955773" cy="354516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335368" y="3077707"/>
            <a:ext cx="81364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rgbClr val="B3D135"/>
                </a:solidFill>
                <a:latin typeface="Calibri" panose="020F0502020204030204" pitchFamily="34" charset="0"/>
              </a:defRPr>
            </a:lvl1pPr>
          </a:lstStyle>
          <a:p>
            <a:r>
              <a:rPr lang="hr-HR" sz="3500" b="1" dirty="0">
                <a:solidFill>
                  <a:schemeClr val="bg1"/>
                </a:solidFill>
              </a:rPr>
              <a:t>www.transparenciapresupuestaria.gob.mx</a:t>
            </a:r>
          </a:p>
        </p:txBody>
      </p:sp>
      <p:pic>
        <p:nvPicPr>
          <p:cNvPr id="13" name="Picture 2" descr="Image result for twitter whit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24" y="1687560"/>
            <a:ext cx="667321" cy="6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6812141" y="1745375"/>
            <a:ext cx="505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hr-HR" sz="3000" dirty="0"/>
              <a:t>TransparenciaPresupuestaria</a:t>
            </a:r>
          </a:p>
        </p:txBody>
      </p:sp>
      <p:pic>
        <p:nvPicPr>
          <p:cNvPr id="15" name="Picture 4" descr="Image result for twitter icon white png transparent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55" y="2421209"/>
            <a:ext cx="523584" cy="5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444032" y="2357767"/>
            <a:ext cx="3765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hr-HR" sz="3000" dirty="0"/>
              <a:t>@TPresupuestaria</a:t>
            </a:r>
          </a:p>
        </p:txBody>
      </p:sp>
    </p:spTree>
    <p:extLst>
      <p:ext uri="{BB962C8B-B14F-4D97-AF65-F5344CB8AC3E}">
        <p14:creationId xmlns:p14="http://schemas.microsoft.com/office/powerpoint/2010/main" val="465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69553" y="2796715"/>
            <a:ext cx="905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/>
                </a:solidFill>
              </a:rPr>
              <a:t>što zanima ljude?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0752" y="982859"/>
            <a:ext cx="468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Dakle...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525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48926" y="2473549"/>
            <a:ext cx="6059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bg1"/>
                </a:solidFill>
              </a:rPr>
              <a:t>Ljude zanima ono što im je blisko i što utječe na njihov dnevni život</a:t>
            </a:r>
          </a:p>
        </p:txBody>
      </p:sp>
      <p:pic>
        <p:nvPicPr>
          <p:cNvPr id="5" name="2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71" y="950827"/>
            <a:ext cx="3609737" cy="53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97541" y="2459504"/>
            <a:ext cx="9046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hr-HR" sz="3200" dirty="0" smtClean="0">
                <a:solidFill>
                  <a:schemeClr val="bg1"/>
                </a:solidFill>
              </a:rPr>
              <a:t>Program reforme obrazovanja</a:t>
            </a:r>
            <a:endParaRPr lang="hr-HR" sz="32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hr-HR" sz="3200" dirty="0" smtClean="0">
                <a:solidFill>
                  <a:schemeClr val="bg1"/>
                </a:solidFill>
              </a:rPr>
              <a:t>Inicijativa </a:t>
            </a:r>
            <a:r>
              <a:rPr lang="hr-HR" sz="3200" i="1" dirty="0" smtClean="0">
                <a:solidFill>
                  <a:schemeClr val="bg1"/>
                </a:solidFill>
                <a:latin typeface="+mj-lt"/>
              </a:rPr>
              <a:t>Data on</a:t>
            </a:r>
            <a:r>
              <a:rPr lang="hr-HR" sz="3200" i="1" dirty="0" smtClean="0">
                <a:solidFill>
                  <a:schemeClr val="bg1"/>
                </a:solidFill>
              </a:rPr>
              <a:t> </a:t>
            </a:r>
            <a:r>
              <a:rPr lang="hr-HR" sz="3200" i="1" dirty="0" smtClean="0">
                <a:solidFill>
                  <a:schemeClr val="bg1"/>
                </a:solidFill>
                <a:latin typeface="+mj-lt"/>
              </a:rPr>
              <a:t>the Streets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hr-HR" sz="3200" i="1" dirty="0" smtClean="0">
                <a:solidFill>
                  <a:schemeClr val="bg1"/>
                </a:solidFill>
                <a:latin typeface="+mj-lt"/>
              </a:rPr>
              <a:t>Online</a:t>
            </a:r>
            <a:r>
              <a:rPr lang="hr-HR" sz="3200" dirty="0" smtClean="0">
                <a:solidFill>
                  <a:schemeClr val="bg1"/>
                </a:solidFill>
                <a:latin typeface="+mj-lt"/>
              </a:rPr>
              <a:t> tečajevi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15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55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66739" y="2456808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hr-HR" sz="2400" dirty="0" smtClean="0">
                <a:solidFill>
                  <a:schemeClr val="bg1"/>
                </a:solidFill>
              </a:rPr>
              <a:t>Program reforme obrazovanja</a:t>
            </a:r>
            <a:endParaRPr lang="hr-HR" sz="2400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8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19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Program reforme obrazovanja</a:t>
            </a:r>
            <a:endParaRPr lang="hr-HR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70" y="3248167"/>
            <a:ext cx="6593925" cy="360983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11565" y="998901"/>
            <a:ext cx="102751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mtClean="0"/>
              <a:t>Program za izgradnju školske infrastrukture (veliki i vrlo veliki zaostaci):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Roditelji + ravnatelji</a:t>
            </a:r>
            <a:r>
              <a:rPr lang="hr-HR" smtClean="0"/>
              <a:t> </a:t>
            </a: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= odluka</a:t>
            </a:r>
          </a:p>
          <a:p>
            <a:pPr algn="ctr">
              <a:spcAft>
                <a:spcPts val="1200"/>
              </a:spcAft>
            </a:pPr>
            <a:r>
              <a:rPr lang="hr-HR" sz="3200" dirty="0" smtClean="0">
                <a:solidFill>
                  <a:schemeClr val="accent2"/>
                </a:solidFill>
                <a:latin typeface="+mj-lt"/>
              </a:rPr>
              <a:t>(participativan proračun)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sz="32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Više od</a:t>
            </a:r>
            <a:r>
              <a:rPr lang="hr-HR" smtClean="0"/>
              <a:t> </a:t>
            </a:r>
            <a:r>
              <a:rPr lang="hr-HR" sz="2800" dirty="0" smtClean="0">
                <a:solidFill>
                  <a:schemeClr val="accent2"/>
                </a:solidFill>
                <a:latin typeface="+mj-lt"/>
              </a:rPr>
              <a:t>20.000</a:t>
            </a:r>
            <a:r>
              <a:rPr lang="hr-HR" smtClean="0"/>
              <a:t> </a:t>
            </a:r>
            <a:r>
              <a:rPr lang="hr-H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škola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sz="2800" dirty="0" smtClean="0">
              <a:solidFill>
                <a:srgbClr val="E42529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8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3132" y="1325515"/>
            <a:ext cx="36363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dirty="0">
                <a:solidFill>
                  <a:schemeClr val="accent2"/>
                </a:solidFill>
                <a:latin typeface="+mj-lt"/>
              </a:rPr>
              <a:t>Transparentnost od faze planiranja do rezultata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hr-HR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Otvoreni podaci + dinamički filtri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Opće informacije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Kako pristupiti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Rezultati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Komunikacija</a:t>
            </a:r>
            <a:endParaRPr lang="hr-HR" b="1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807F83"/>
                </a:solidFill>
                <a:latin typeface="Calibri" pitchFamily="34" charset="0"/>
              </a:rPr>
              <a:t>Fotografije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hr-HR" b="1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hr-HR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59" y="1421049"/>
            <a:ext cx="8111411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7044"/>
          <a:stretch/>
        </p:blipFill>
        <p:spPr bwMode="auto">
          <a:xfrm>
            <a:off x="6553200" y="2928654"/>
            <a:ext cx="2488388" cy="19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Program reforme obrazovanja</a:t>
            </a:r>
            <a:endParaRPr lang="hr-HR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6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8" y="1236860"/>
            <a:ext cx="8701772" cy="47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Program reforme obrazovanja</a:t>
            </a:r>
            <a:endParaRPr lang="hr-HR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7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15915</TotalTime>
  <Words>267</Words>
  <Application>Microsoft Office PowerPoint</Application>
  <PresentationFormat>Custom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Olivia Lora Gerardo</dc:creator>
  <cp:lastModifiedBy>Assia Barić</cp:lastModifiedBy>
  <cp:revision>303</cp:revision>
  <dcterms:created xsi:type="dcterms:W3CDTF">2017-07-18T23:43:23Z</dcterms:created>
  <dcterms:modified xsi:type="dcterms:W3CDTF">2018-07-02T15:09:33Z</dcterms:modified>
</cp:coreProperties>
</file>