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473" r:id="rId2"/>
    <p:sldId id="256" r:id="rId3"/>
    <p:sldId id="1220" r:id="rId4"/>
    <p:sldId id="267" r:id="rId5"/>
    <p:sldId id="1221" r:id="rId6"/>
    <p:sldId id="259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Williams" initials="MW" lastIdx="1" clrIdx="0">
    <p:extLst>
      <p:ext uri="{19B8F6BF-5375-455C-9EA6-DF929625EA0E}">
        <p15:presenceInfo xmlns:p15="http://schemas.microsoft.com/office/powerpoint/2012/main" userId="Mik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CFD5EA"/>
    <a:srgbClr val="6EA0B0"/>
    <a:srgbClr val="0099CC"/>
    <a:srgbClr val="0066FF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13" autoAdjust="0"/>
    <p:restoredTop sz="89761" autoAdjust="0"/>
  </p:normalViewPr>
  <p:slideViewPr>
    <p:cSldViewPr>
      <p:cViewPr varScale="1">
        <p:scale>
          <a:sx n="77" d="100"/>
          <a:sy n="77" d="100"/>
        </p:scale>
        <p:origin x="15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6/2/2021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6/2/2021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7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F1C31-4495-584B-AE5F-76ACBE87D297}" type="datetime1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1447-6A63-FF48-9654-AB35704630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9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slow">
    <p:wipe dir="r"/>
    <p:sndAc>
      <p:stSnd>
        <p:snd r:embed="rId14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2135" y="20257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5300"/>
              <a:t> </a:t>
            </a:r>
            <a:r>
              <a:rPr lang="hr-HR" b="1">
                <a:solidFill>
                  <a:schemeClr val="tx2"/>
                </a:solidFill>
              </a:rPr>
              <a:t>OPTIMIZACIJA DIZAJNA JEDINSTVENOG RAČUNSKOG PLANA </a:t>
            </a:r>
            <a:br>
              <a:rPr lang="hr-HR" b="1">
                <a:solidFill>
                  <a:schemeClr val="tx2"/>
                </a:solidFill>
              </a:rPr>
            </a:br>
            <a:r>
              <a:rPr lang="hr-HR" b="1">
                <a:solidFill>
                  <a:schemeClr val="tx2"/>
                </a:solidFill>
              </a:rPr>
              <a:t>za potrebe međusektorskog izvještavanja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6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br>
              <a:rPr lang="hr-HR"/>
            </a:br>
            <a:endParaRPr lang="hr-HR"/>
          </a:p>
          <a:p>
            <a:r>
              <a:rPr lang="hr-HR" b="1"/>
              <a:t> </a:t>
            </a:r>
          </a:p>
          <a:p>
            <a:r>
              <a:rPr lang="hr-HR"/>
              <a:t>Mark Silins</a:t>
            </a:r>
          </a:p>
          <a:p>
            <a:r>
              <a:rPr lang="hr-HR"/>
              <a:t>9. lipnja/juna 2021.</a:t>
            </a:r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4F2C6E-D1C6-0E43-992B-3E36FB24678A}"/>
              </a:ext>
            </a:extLst>
          </p:cNvPr>
          <p:cNvSpPr/>
          <p:nvPr/>
        </p:nvSpPr>
        <p:spPr>
          <a:xfrm>
            <a:off x="1199456" y="1988840"/>
            <a:ext cx="10598225" cy="4041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hr-HR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Važnost javnih financija i sposobnost responzivnog izvještavanja tijekom krize stavljeni su u fokus od početka pandemije koronavirusne bolesti COVID-19 početkom 2020.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hr-HR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Svrha vladinih izvještaja je osigurati evidentiranje i kategorizaciju financijskih i drugih transakcija na koherentan i koristan način.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hr-HR" sz="2400">
                <a:latin typeface="Calibri" panose="020F0502020204030204" pitchFamily="34" charset="0"/>
                <a:cs typeface="Times New Roman" panose="02020603050405020304" pitchFamily="18" charset="0"/>
              </a:rPr>
              <a:t>Jedinstveni računski plan širok je kategorizacijski sustav kojim se grade veze na svim razinama okvira i sustava PFM-a, kako bi se osigurala jedinstvena kategorizacija podataka, što omogućuje konsolidaciju informacija na svim razinama opće vlade i ponekad na razini javnog sektora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90D6BD-BA0D-A648-97F4-7CC979DE8374}"/>
              </a:ext>
            </a:extLst>
          </p:cNvPr>
          <p:cNvSpPr txBox="1"/>
          <p:nvPr/>
        </p:nvSpPr>
        <p:spPr>
          <a:xfrm>
            <a:off x="1703512" y="0"/>
            <a:ext cx="103668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/>
              <a:t>Uloga JRR-a u modernim vladinim izvještajima</a:t>
            </a:r>
          </a:p>
        </p:txBody>
      </p:sp>
    </p:spTree>
    <p:extLst>
      <p:ext uri="{BB962C8B-B14F-4D97-AF65-F5344CB8AC3E}">
        <p14:creationId xmlns:p14="http://schemas.microsoft.com/office/powerpoint/2010/main" val="68498588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0DC612-8972-474D-8E07-867F1CD2C6F2}"/>
              </a:ext>
            </a:extLst>
          </p:cNvPr>
          <p:cNvSpPr/>
          <p:nvPr/>
        </p:nvSpPr>
        <p:spPr>
          <a:xfrm>
            <a:off x="5052060" y="58103"/>
            <a:ext cx="229743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Priprema proračuna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641311-1C8F-124D-8ECB-DF41C878EBBE}"/>
              </a:ext>
            </a:extLst>
          </p:cNvPr>
          <p:cNvSpPr/>
          <p:nvPr/>
        </p:nvSpPr>
        <p:spPr>
          <a:xfrm>
            <a:off x="727710" y="276689"/>
            <a:ext cx="2297430" cy="7996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E-Nabava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82428-37E9-1A40-8F90-2D656CC984C5}"/>
              </a:ext>
            </a:extLst>
          </p:cNvPr>
          <p:cNvSpPr/>
          <p:nvPr/>
        </p:nvSpPr>
        <p:spPr>
          <a:xfrm>
            <a:off x="727710" y="1155401"/>
            <a:ext cx="2297430" cy="7996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Upravljanje dugom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D26229-D0EA-B94D-BF84-E42F4551224B}"/>
              </a:ext>
            </a:extLst>
          </p:cNvPr>
          <p:cNvSpPr/>
          <p:nvPr/>
        </p:nvSpPr>
        <p:spPr>
          <a:xfrm>
            <a:off x="747713" y="2026950"/>
            <a:ext cx="2297430" cy="7996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Računovodstveni sustavi MOA-a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BE9666-C9CF-5246-B3F1-6E13F5A1912C}"/>
              </a:ext>
            </a:extLst>
          </p:cNvPr>
          <p:cNvSpPr/>
          <p:nvPr/>
        </p:nvSpPr>
        <p:spPr>
          <a:xfrm>
            <a:off x="747713" y="3714190"/>
            <a:ext cx="2297430" cy="7892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Sustavi upravljanja</a:t>
            </a:r>
          </a:p>
          <a:p>
            <a:pPr algn="ctr"/>
            <a:r>
              <a:rPr lang="hr-HR"/>
              <a:t>prihodima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FE3768-19F5-6A42-9C80-F544D4D512C0}"/>
              </a:ext>
            </a:extLst>
          </p:cNvPr>
          <p:cNvSpPr/>
          <p:nvPr/>
        </p:nvSpPr>
        <p:spPr>
          <a:xfrm>
            <a:off x="5052060" y="1668780"/>
            <a:ext cx="2297430" cy="2834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ISFU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635ACC-2BFD-854C-89C9-B2941620BABB}"/>
              </a:ext>
            </a:extLst>
          </p:cNvPr>
          <p:cNvSpPr/>
          <p:nvPr/>
        </p:nvSpPr>
        <p:spPr>
          <a:xfrm>
            <a:off x="9334500" y="2514600"/>
            <a:ext cx="2297430" cy="1143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Bankarski sustav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927E70-EF1A-8749-B3A5-E64E4D54BB0C}"/>
              </a:ext>
            </a:extLst>
          </p:cNvPr>
          <p:cNvSpPr/>
          <p:nvPr/>
        </p:nvSpPr>
        <p:spPr>
          <a:xfrm>
            <a:off x="5052060" y="5159692"/>
            <a:ext cx="229743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Skladište podataka</a:t>
            </a:r>
          </a:p>
          <a:p>
            <a:pPr algn="ctr"/>
            <a:r>
              <a:rPr lang="hr-HR"/>
              <a:t>(Izvještavanje)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6F2F28-A319-F74E-B043-7E50B5592AB2}"/>
              </a:ext>
            </a:extLst>
          </p:cNvPr>
          <p:cNvSpPr/>
          <p:nvPr/>
        </p:nvSpPr>
        <p:spPr>
          <a:xfrm>
            <a:off x="747713" y="2883176"/>
            <a:ext cx="2297430" cy="7744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Upravljanje gotovinom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730EEF-CEBA-0744-B72C-9F70310866CD}"/>
              </a:ext>
            </a:extLst>
          </p:cNvPr>
          <p:cNvSpPr/>
          <p:nvPr/>
        </p:nvSpPr>
        <p:spPr>
          <a:xfrm>
            <a:off x="514350" y="6193155"/>
            <a:ext cx="11292840" cy="664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Jedinstveni računski plan (osigurava integritet podataka među sustavima PFM-a) 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0EDC1C2C-1572-784A-B80C-3D8F79FB3291}"/>
              </a:ext>
            </a:extLst>
          </p:cNvPr>
          <p:cNvSpPr/>
          <p:nvPr/>
        </p:nvSpPr>
        <p:spPr>
          <a:xfrm>
            <a:off x="3348990" y="925830"/>
            <a:ext cx="640080" cy="5017770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Left-right Arrow 19">
            <a:extLst>
              <a:ext uri="{FF2B5EF4-FFF2-40B4-BE49-F238E27FC236}">
                <a16:creationId xmlns:a16="http://schemas.microsoft.com/office/drawing/2014/main" id="{C21FDEFF-224B-234A-87B5-999001A893E6}"/>
              </a:ext>
            </a:extLst>
          </p:cNvPr>
          <p:cNvSpPr/>
          <p:nvPr/>
        </p:nvSpPr>
        <p:spPr>
          <a:xfrm rot="16200000">
            <a:off x="5852160" y="4653438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Left-right Arrow 20">
            <a:extLst>
              <a:ext uri="{FF2B5EF4-FFF2-40B4-BE49-F238E27FC236}">
                <a16:creationId xmlns:a16="http://schemas.microsoft.com/office/drawing/2014/main" id="{2AB1DBD8-89DF-C247-9351-7B82482B575E}"/>
              </a:ext>
            </a:extLst>
          </p:cNvPr>
          <p:cNvSpPr/>
          <p:nvPr/>
        </p:nvSpPr>
        <p:spPr>
          <a:xfrm rot="5400000">
            <a:off x="5852160" y="1117759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095ADFD3-A6EC-AF4B-9669-5F16A46B03EA}"/>
              </a:ext>
            </a:extLst>
          </p:cNvPr>
          <p:cNvSpPr/>
          <p:nvPr/>
        </p:nvSpPr>
        <p:spPr>
          <a:xfrm>
            <a:off x="8029575" y="2903220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Left-right Arrow 22">
            <a:extLst>
              <a:ext uri="{FF2B5EF4-FFF2-40B4-BE49-F238E27FC236}">
                <a16:creationId xmlns:a16="http://schemas.microsoft.com/office/drawing/2014/main" id="{A9BA0D95-A64F-8846-AA60-DECCB960A758}"/>
              </a:ext>
            </a:extLst>
          </p:cNvPr>
          <p:cNvSpPr/>
          <p:nvPr/>
        </p:nvSpPr>
        <p:spPr>
          <a:xfrm>
            <a:off x="4171950" y="3215640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Left-right Arrow 23">
            <a:extLst>
              <a:ext uri="{FF2B5EF4-FFF2-40B4-BE49-F238E27FC236}">
                <a16:creationId xmlns:a16="http://schemas.microsoft.com/office/drawing/2014/main" id="{2975AB3B-4AB8-1A47-A56A-EC753BEAC1D8}"/>
              </a:ext>
            </a:extLst>
          </p:cNvPr>
          <p:cNvSpPr/>
          <p:nvPr/>
        </p:nvSpPr>
        <p:spPr>
          <a:xfrm>
            <a:off x="4109085" y="5383530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9D35DE-8B6D-8240-80E3-BA251528042E}"/>
              </a:ext>
            </a:extLst>
          </p:cNvPr>
          <p:cNvSpPr/>
          <p:nvPr/>
        </p:nvSpPr>
        <p:spPr>
          <a:xfrm>
            <a:off x="727710" y="5314442"/>
            <a:ext cx="2297430" cy="80108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Sustavi upravljanja imovinom i</a:t>
            </a:r>
          </a:p>
          <a:p>
            <a:pPr algn="ctr"/>
            <a:r>
              <a:rPr lang="hr-HR"/>
              <a:t>inventarom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BEDE5C-6B1B-42D3-8AD6-6371FA0FF6A9}"/>
              </a:ext>
            </a:extLst>
          </p:cNvPr>
          <p:cNvSpPr/>
          <p:nvPr/>
        </p:nvSpPr>
        <p:spPr>
          <a:xfrm>
            <a:off x="727710" y="4525212"/>
            <a:ext cx="2297430" cy="7892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/>
              <a:t>Sustavi upravljanja</a:t>
            </a:r>
          </a:p>
          <a:p>
            <a:pPr algn="ctr"/>
            <a:r>
              <a:rPr lang="hr-HR"/>
              <a:t>projektima</a:t>
            </a:r>
          </a:p>
        </p:txBody>
      </p:sp>
    </p:spTree>
    <p:extLst>
      <p:ext uri="{BB962C8B-B14F-4D97-AF65-F5344CB8AC3E}">
        <p14:creationId xmlns:p14="http://schemas.microsoft.com/office/powerpoint/2010/main" val="3428604046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 flipH="1">
            <a:off x="1161427" y="3155071"/>
            <a:ext cx="105624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/>
              <a:t>Izvor sredstava</a:t>
            </a:r>
          </a:p>
        </p:txBody>
      </p:sp>
      <p:sp>
        <p:nvSpPr>
          <p:cNvPr id="5" name="Flowchart: Process 4"/>
          <p:cNvSpPr/>
          <p:nvPr/>
        </p:nvSpPr>
        <p:spPr>
          <a:xfrm flipH="1">
            <a:off x="2374263" y="3161909"/>
            <a:ext cx="139563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/>
              <a:t>Organizacija</a:t>
            </a:r>
          </a:p>
        </p:txBody>
      </p:sp>
      <p:sp>
        <p:nvSpPr>
          <p:cNvPr id="6" name="Flowchart: Process 5"/>
          <p:cNvSpPr/>
          <p:nvPr/>
        </p:nvSpPr>
        <p:spPr>
          <a:xfrm flipH="1">
            <a:off x="3926442" y="3181760"/>
            <a:ext cx="1056241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/>
              <a:t>Projekt</a:t>
            </a:r>
          </a:p>
        </p:txBody>
      </p:sp>
      <p:sp>
        <p:nvSpPr>
          <p:cNvPr id="7" name="Flowchart: Process 6"/>
          <p:cNvSpPr/>
          <p:nvPr/>
        </p:nvSpPr>
        <p:spPr>
          <a:xfrm flipH="1">
            <a:off x="5111908" y="3198722"/>
            <a:ext cx="886750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/>
              <a:t>Lokacija</a:t>
            </a:r>
          </a:p>
        </p:txBody>
      </p:sp>
      <p:sp>
        <p:nvSpPr>
          <p:cNvPr id="8" name="Flowchart: Process 7"/>
          <p:cNvSpPr/>
          <p:nvPr/>
        </p:nvSpPr>
        <p:spPr>
          <a:xfrm flipH="1">
            <a:off x="6155252" y="3200343"/>
            <a:ext cx="886750" cy="6549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/>
              <a:t>Program</a:t>
            </a:r>
          </a:p>
        </p:txBody>
      </p:sp>
      <p:sp>
        <p:nvSpPr>
          <p:cNvPr id="9" name="Flowchart: Process 8"/>
          <p:cNvSpPr/>
          <p:nvPr/>
        </p:nvSpPr>
        <p:spPr>
          <a:xfrm flipH="1">
            <a:off x="7165308" y="3207181"/>
            <a:ext cx="1022441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/>
              <a:t>Funkcija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8292928" y="2182815"/>
            <a:ext cx="1165839" cy="2808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/>
              <a:t>Gospodarstvo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10113104" y="3031168"/>
            <a:ext cx="18155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Proračunske kategorizacije na gotovinskoj osnovi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299045" y="1901128"/>
            <a:ext cx="1453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RP na obračunskoj osnovi</a:t>
            </a:r>
          </a:p>
        </p:txBody>
      </p:sp>
      <p:sp>
        <p:nvSpPr>
          <p:cNvPr id="17" name="TextBox 16"/>
          <p:cNvSpPr txBox="1"/>
          <p:nvPr/>
        </p:nvSpPr>
        <p:spPr>
          <a:xfrm flipH="1">
            <a:off x="10299045" y="4338272"/>
            <a:ext cx="1368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RP na obračunskoj osnovi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9786339" y="2217169"/>
            <a:ext cx="252100" cy="375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19" name="Left Arrow 18"/>
          <p:cNvSpPr/>
          <p:nvPr/>
        </p:nvSpPr>
        <p:spPr>
          <a:xfrm>
            <a:off x="9786339" y="3317837"/>
            <a:ext cx="252100" cy="375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0" name="Left Arrow 19"/>
          <p:cNvSpPr/>
          <p:nvPr/>
        </p:nvSpPr>
        <p:spPr>
          <a:xfrm>
            <a:off x="9786339" y="4355759"/>
            <a:ext cx="252100" cy="375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6" name="Left Brace 25"/>
          <p:cNvSpPr/>
          <p:nvPr/>
        </p:nvSpPr>
        <p:spPr>
          <a:xfrm rot="5400000" flipV="1">
            <a:off x="8466687" y="1175524"/>
            <a:ext cx="818321" cy="1620320"/>
          </a:xfrm>
          <a:prstGeom prst="leftBrac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7782982" y="871665"/>
            <a:ext cx="232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/>
              <a:t>Korištenje računovodstvenih koncepata za predložak ekonomske strukture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E84608B-AE45-3F44-B3F1-6BBDB2C7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4056" y="-243045"/>
            <a:ext cx="10515600" cy="1325563"/>
          </a:xfrm>
        </p:spPr>
        <p:txBody>
          <a:bodyPr/>
          <a:lstStyle/>
          <a:p>
            <a:r>
              <a:rPr lang="hr-HR" sz="4000"/>
              <a:t>Obuhvat jedinstvenog računa riznice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969D44-5EB1-B849-85E3-D852E82A835B}"/>
              </a:ext>
            </a:extLst>
          </p:cNvPr>
          <p:cNvSpPr txBox="1"/>
          <p:nvPr/>
        </p:nvSpPr>
        <p:spPr>
          <a:xfrm>
            <a:off x="1202344" y="1456472"/>
            <a:ext cx="3581400" cy="107721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600" b="1">
                <a:solidFill>
                  <a:schemeClr val="bg1"/>
                </a:solidFill>
              </a:rPr>
              <a:t>Vlada obično zahtijeva sedam segmenata u JRR-u kako bi osigurala adekvatnu pokrivenost glavnih zahtjeva PFM-a.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6828C4-85A5-DB43-B5D6-643F05D66353}"/>
              </a:ext>
            </a:extLst>
          </p:cNvPr>
          <p:cNvSpPr txBox="1"/>
          <p:nvPr/>
        </p:nvSpPr>
        <p:spPr>
          <a:xfrm>
            <a:off x="1346186" y="4801363"/>
            <a:ext cx="3581400" cy="132343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600" b="1">
                <a:solidFill>
                  <a:schemeClr val="bg1"/>
                </a:solidFill>
              </a:rPr>
              <a:t>Postavlja se pitanje mogu li se ti kategorizatori izmijeniti/poboljšati za potrebe međusektorskog izvještavanja, primjerice u pogledu koronavirusne bolesti COVID-19?  </a:t>
            </a:r>
          </a:p>
        </p:txBody>
      </p:sp>
    </p:spTree>
    <p:extLst>
      <p:ext uri="{BB962C8B-B14F-4D97-AF65-F5344CB8AC3E}">
        <p14:creationId xmlns:p14="http://schemas.microsoft.com/office/powerpoint/2010/main" val="409888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39176-A991-6D47-926E-DBF3CF2E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hr-HR" sz="28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Način na koji neke zemlje poboljšavaju svoje mogućnosti izvještavanja u pogledu COVID-19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9CEE58-B2A3-D841-AF22-B71A98E5243D}"/>
              </a:ext>
            </a:extLst>
          </p:cNvPr>
          <p:cNvSpPr txBox="1"/>
          <p:nvPr/>
        </p:nvSpPr>
        <p:spPr>
          <a:xfrm>
            <a:off x="1703512" y="404664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/>
              <a:t>Dodavanje međusektorskog segmenta JRR-u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A730F9-3D84-4A1E-99E5-73D42BBCC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1967266"/>
            <a:ext cx="9574566" cy="296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52858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48BB-63F2-1748-A929-B44510EC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hr-HR" sz="3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Osiguravanje odgovornosti i kontrole u glavnoj knjizi</a:t>
            </a:r>
            <a:br>
              <a:rPr lang="hr-HR" sz="3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</a:br>
            <a:endParaRPr lang="hr-HR" sz="36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F7A7C-43E1-224C-9451-235EF3E1411B}"/>
              </a:ext>
            </a:extLst>
          </p:cNvPr>
          <p:cNvSpPr txBox="1"/>
          <p:nvPr/>
        </p:nvSpPr>
        <p:spPr>
          <a:xfrm>
            <a:off x="1028412" y="3573016"/>
            <a:ext cx="103253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/>
              <a:t>Albanija</a:t>
            </a:r>
            <a:r>
              <a:rPr lang="hr-HR" sz="1600" dirty="0"/>
              <a:t> – dodane su ekonomske stavke za određene kategorije rashoda u pogledu transfera socijalnih naknada. </a:t>
            </a:r>
          </a:p>
          <a:p>
            <a:r>
              <a:rPr lang="hr-HR" sz="1600" b="1" dirty="0"/>
              <a:t>Moldova – </a:t>
            </a:r>
            <a:r>
              <a:rPr lang="hr-HR" sz="1600" dirty="0"/>
              <a:t>upotrebljavaju segment izvora financiranja u svrhu zasebnog evidentiranja rashoda i njihova usklađivanja s prihodima kojima su također dodijeljene određene brojčane oznake; </a:t>
            </a:r>
          </a:p>
          <a:p>
            <a:r>
              <a:rPr lang="hr-HR" sz="1600" b="1" dirty="0"/>
              <a:t>Hrvatska </a:t>
            </a:r>
            <a:r>
              <a:rPr lang="hr-HR" sz="1600" dirty="0"/>
              <a:t>– uspostavili su određene aktivnosti povezane s koronavirusnom bolešću (COVID-19) u segmentu programa u svrhu zasebnog praćenja potrošnje te je postavljena zasebna oznaka izvora financiranja grantova itd. primljenih izvana; </a:t>
            </a:r>
          </a:p>
          <a:p>
            <a:r>
              <a:rPr lang="hr-HR" sz="1600" b="1" dirty="0"/>
              <a:t>Kosovo</a:t>
            </a:r>
            <a:r>
              <a:rPr lang="hr-HR" sz="1600" dirty="0"/>
              <a:t> – otvorili su zaseban bankovni račun za koronavirusnu bolest (COVID-19) pri Središnjoj banci Kosova za evidentiranje određenih sredstava povezanih DP-ova, no taj račun funkcionira kao podračun JRR-a. Također su uspostavili određenu projektnu aktivnost povezanu s koronavirusnom bolešću (COVID-19) kako bi mogli generirati izvještaje odvojeno od drugih rashoda</a:t>
            </a:r>
          </a:p>
          <a:p>
            <a:r>
              <a:rPr lang="hr-HR" sz="1600" b="1" dirty="0"/>
              <a:t>Ukrajina</a:t>
            </a:r>
            <a:r>
              <a:rPr lang="hr-HR" sz="1600" dirty="0"/>
              <a:t> – primjenjuje jedinstveni identifikator plaćanja izvan JRR-a u ISFU-u radi odvojenog praćenja potrošnje</a:t>
            </a:r>
          </a:p>
          <a:p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7A595-578D-4D9B-95D2-B8CF65433F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1544" y="1022518"/>
            <a:ext cx="7792060" cy="241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29195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32695</TotalTime>
  <Words>389</Words>
  <Application>Microsoft Office PowerPoint</Application>
  <PresentationFormat>Widescreen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 OPTIMIZACIJA DIZAJNA JEDINSTVENOG RAČUNSKOG PLANA  za potrebe međusektorskog izvještavanja </vt:lpstr>
      <vt:lpstr>PowerPoint Presentation</vt:lpstr>
      <vt:lpstr>PowerPoint Presentation</vt:lpstr>
      <vt:lpstr>Obuhvat jedinstvenog računa riznice </vt:lpstr>
      <vt:lpstr>Način na koji neke zemlje poboljšavaju svoje mogućnosti izvještavanja u pogledu COVID-19  </vt:lpstr>
      <vt:lpstr>Osiguravanje odgovornosti i kontrole u glavnoj knjizi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Author</cp:lastModifiedBy>
  <cp:revision>739</cp:revision>
  <cp:lastPrinted>2021-05-24T01:22:50Z</cp:lastPrinted>
  <dcterms:created xsi:type="dcterms:W3CDTF">2013-05-14T13:14:50Z</dcterms:created>
  <dcterms:modified xsi:type="dcterms:W3CDTF">2021-06-02T13:02:41Z</dcterms:modified>
</cp:coreProperties>
</file>