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473" r:id="rId2"/>
    <p:sldId id="256" r:id="rId3"/>
    <p:sldId id="1220" r:id="rId4"/>
    <p:sldId id="267" r:id="rId5"/>
    <p:sldId id="1222" r:id="rId6"/>
    <p:sldId id="1223" r:id="rId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Williams" initials="MW" lastIdx="1" clrIdx="0">
    <p:extLst>
      <p:ext uri="{19B8F6BF-5375-455C-9EA6-DF929625EA0E}">
        <p15:presenceInfo xmlns:p15="http://schemas.microsoft.com/office/powerpoint/2012/main" userId="Mik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CFD5EA"/>
    <a:srgbClr val="6EA0B0"/>
    <a:srgbClr val="0099CC"/>
    <a:srgbClr val="0066FF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0DB62-BB5F-0030-3107-95638962F933}" v="62" dt="2021-06-03T06:47:15.653"/>
    <p1510:client id="{DF6708BA-76EE-E83A-7C10-E6E01548FDB9}" v="74" dt="2021-06-03T08:38:14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8" autoAdjust="0"/>
    <p:restoredTop sz="89761" autoAdjust="0"/>
  </p:normalViewPr>
  <p:slideViewPr>
    <p:cSldViewPr>
      <p:cViewPr varScale="1">
        <p:scale>
          <a:sx n="53" d="100"/>
          <a:sy n="53" d="100"/>
        </p:scale>
        <p:origin x="152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S::yslizhevskaya@worldbank.org::c31c118f-cc09-4814-95e2-f268a72c0a23" providerId="AD" clId="Web-{DF6708BA-76EE-E83A-7C10-E6E01548FDB9}"/>
    <pc:docChg chg="modSld">
      <pc:chgData name="Yelena Slizhevskaya" userId="S::yslizhevskaya@worldbank.org::c31c118f-cc09-4814-95e2-f268a72c0a23" providerId="AD" clId="Web-{DF6708BA-76EE-E83A-7C10-E6E01548FDB9}" dt="2021-06-03T08:38:14.941" v="37" actId="14100"/>
      <pc:docMkLst>
        <pc:docMk/>
      </pc:docMkLst>
      <pc:sldChg chg="modSp">
        <pc:chgData name="Yelena Slizhevskaya" userId="S::yslizhevskaya@worldbank.org::c31c118f-cc09-4814-95e2-f268a72c0a23" providerId="AD" clId="Web-{DF6708BA-76EE-E83A-7C10-E6E01548FDB9}" dt="2021-06-03T08:38:14.941" v="37" actId="14100"/>
        <pc:sldMkLst>
          <pc:docMk/>
          <pc:sldMk cId="4098881577" sldId="267"/>
        </pc:sldMkLst>
        <pc:spChg chg="mod">
          <ac:chgData name="Yelena Slizhevskaya" userId="S::yslizhevskaya@worldbank.org::c31c118f-cc09-4814-95e2-f268a72c0a23" providerId="AD" clId="Web-{DF6708BA-76EE-E83A-7C10-E6E01548FDB9}" dt="2021-06-03T08:38:14.941" v="37" actId="14100"/>
          <ac:spMkLst>
            <pc:docMk/>
            <pc:sldMk cId="4098881577" sldId="267"/>
            <ac:spMk id="17" creationId="{00000000-0000-0000-0000-000000000000}"/>
          </ac:spMkLst>
        </pc:spChg>
      </pc:sldChg>
    </pc:docChg>
  </pc:docChgLst>
  <pc:docChgLst>
    <pc:chgData name="Yelena Slizhevskaya" userId="S::yslizhevskaya@worldbank.org::c31c118f-cc09-4814-95e2-f268a72c0a23" providerId="AD" clId="Web-{18D0DB62-BB5F-0030-3107-95638962F933}"/>
    <pc:docChg chg="modSld">
      <pc:chgData name="Yelena Slizhevskaya" userId="S::yslizhevskaya@worldbank.org::c31c118f-cc09-4814-95e2-f268a72c0a23" providerId="AD" clId="Web-{18D0DB62-BB5F-0030-3107-95638962F933}" dt="2021-06-03T06:47:15.653" v="33" actId="20577"/>
      <pc:docMkLst>
        <pc:docMk/>
      </pc:docMkLst>
      <pc:sldChg chg="modSp">
        <pc:chgData name="Yelena Slizhevskaya" userId="S::yslizhevskaya@worldbank.org::c31c118f-cc09-4814-95e2-f268a72c0a23" providerId="AD" clId="Web-{18D0DB62-BB5F-0030-3107-95638962F933}" dt="2021-06-03T06:47:15.653" v="33" actId="20577"/>
        <pc:sldMkLst>
          <pc:docMk/>
          <pc:sldMk cId="16888070" sldId="473"/>
        </pc:sldMkLst>
        <pc:spChg chg="mod">
          <ac:chgData name="Yelena Slizhevskaya" userId="S::yslizhevskaya@worldbank.org::c31c118f-cc09-4814-95e2-f268a72c0a23" providerId="AD" clId="Web-{18D0DB62-BB5F-0030-3107-95638962F933}" dt="2021-06-03T06:47:15.653" v="33" actId="20577"/>
          <ac:spMkLst>
            <pc:docMk/>
            <pc:sldMk cId="16888070" sldId="473"/>
            <ac:spMk id="2" creationId="{E1A2C73E-09FF-7E43-9B2B-BDFE8D738311}"/>
          </ac:spMkLst>
        </pc:spChg>
      </pc:sldChg>
    </pc:docChg>
  </pc:docChgLst>
  <pc:docChgLst>
    <pc:chgData name="Yelena Slizhevskaya" userId="c31c118f-cc09-4814-95e2-f268a72c0a23" providerId="ADAL" clId="{E8FABD34-FAD0-4744-A008-DF25115E9BAA}"/>
    <pc:docChg chg="custSel modSld">
      <pc:chgData name="Yelena Slizhevskaya" userId="c31c118f-cc09-4814-95e2-f268a72c0a23" providerId="ADAL" clId="{E8FABD34-FAD0-4744-A008-DF25115E9BAA}" dt="2021-06-03T06:55:33.160" v="131" actId="6549"/>
      <pc:docMkLst>
        <pc:docMk/>
      </pc:docMkLst>
      <pc:sldChg chg="modSp mod">
        <pc:chgData name="Yelena Slizhevskaya" userId="c31c118f-cc09-4814-95e2-f268a72c0a23" providerId="ADAL" clId="{E8FABD34-FAD0-4744-A008-DF25115E9BAA}" dt="2021-06-03T06:50:50.199" v="108" actId="6549"/>
        <pc:sldMkLst>
          <pc:docMk/>
          <pc:sldMk cId="4098881577" sldId="267"/>
        </pc:sldMkLst>
        <pc:spChg chg="mod">
          <ac:chgData name="Yelena Slizhevskaya" userId="c31c118f-cc09-4814-95e2-f268a72c0a23" providerId="ADAL" clId="{E8FABD34-FAD0-4744-A008-DF25115E9BAA}" dt="2021-06-03T06:50:50.199" v="108" actId="6549"/>
          <ac:spMkLst>
            <pc:docMk/>
            <pc:sldMk cId="4098881577" sldId="267"/>
            <ac:spMk id="14" creationId="{00000000-0000-0000-0000-000000000000}"/>
          </ac:spMkLst>
        </pc:spChg>
      </pc:sldChg>
      <pc:sldChg chg="modSp mod">
        <pc:chgData name="Yelena Slizhevskaya" userId="c31c118f-cc09-4814-95e2-f268a72c0a23" providerId="ADAL" clId="{E8FABD34-FAD0-4744-A008-DF25115E9BAA}" dt="2021-06-03T06:55:33.160" v="131" actId="6549"/>
        <pc:sldMkLst>
          <pc:docMk/>
          <pc:sldMk cId="813715640" sldId="1223"/>
        </pc:sldMkLst>
        <pc:spChg chg="mod">
          <ac:chgData name="Yelena Slizhevskaya" userId="c31c118f-cc09-4814-95e2-f268a72c0a23" providerId="ADAL" clId="{E8FABD34-FAD0-4744-A008-DF25115E9BAA}" dt="2021-06-03T06:55:33.160" v="131" actId="6549"/>
          <ac:spMkLst>
            <pc:docMk/>
            <pc:sldMk cId="813715640" sldId="1223"/>
            <ac:spMk id="9" creationId="{6F7F7A7C-43E1-224C-9451-235EF3E141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6/3/2021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E4E862-E263-8B4A-AFB5-DFAAA754BCA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6/3/2021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49F774-CCF9-492C-9AEB-F2814D4A66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4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1C31-4495-584B-AE5F-76ACBE87D297}" type="datetime1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1447-6A63-FF48-9654-AB35704630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9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03.06.2021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slow">
    <p:wipe dir="r"/>
    <p:sndAc>
      <p:stSnd>
        <p:snd r:embed="rId14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135" y="20257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 </a:t>
            </a:r>
            <a:r>
              <a:rPr lang="ru-RU" sz="5300" dirty="0"/>
              <a:t>ОПТИМИЗАЦИЯ СТРУКТУРЫ ЕДИНОГО ПЛАНА СЧЕТОВ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для формирования сквозной отчетности</a:t>
            </a:r>
            <a:r>
              <a:rPr lang="en-US" b="1" dirty="0">
                <a:solidFill>
                  <a:schemeClr val="tx2"/>
                </a:solidFill>
              </a:rPr>
              <a:t>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600" y="4267200"/>
            <a:ext cx="6400800" cy="1752600"/>
          </a:xfrm>
        </p:spPr>
        <p:txBody>
          <a:bodyPr>
            <a:normAutofit fontScale="70000" lnSpcReduction="20000"/>
          </a:bodyPr>
          <a:lstStyle/>
          <a:p>
            <a:br>
              <a:rPr lang="en-US" dirty="0"/>
            </a:b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ru-RU" dirty="0"/>
              <a:t>Марк </a:t>
            </a:r>
            <a:r>
              <a:rPr lang="ru-RU" dirty="0" err="1"/>
              <a:t>Силинс</a:t>
            </a:r>
            <a:endParaRPr lang="en-US" dirty="0"/>
          </a:p>
          <a:p>
            <a:r>
              <a:rPr lang="en-US" dirty="0"/>
              <a:t>9 </a:t>
            </a:r>
            <a:r>
              <a:rPr lang="ru-RU" dirty="0"/>
              <a:t>июня </a:t>
            </a:r>
            <a:r>
              <a:rPr lang="en-US" dirty="0"/>
              <a:t>2021</a:t>
            </a:r>
            <a:r>
              <a:rPr lang="ru-RU" dirty="0"/>
              <a:t>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4F2C6E-D1C6-0E43-992B-3E36FB24678A}"/>
              </a:ext>
            </a:extLst>
          </p:cNvPr>
          <p:cNvSpPr/>
          <p:nvPr/>
        </p:nvSpPr>
        <p:spPr>
          <a:xfrm>
            <a:off x="911424" y="1484784"/>
            <a:ext cx="10886257" cy="4468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Важность государственных финансов и способности обеспечивать надёжную отчетность во время кризиса привлекли к себе внимание с появлением пандемии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начале 2020 года.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Главное в организации отчётности в государственном секторе – обеспечить единообразное и полезное отражение и классификацию финансовых и иных операций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Важно иметь ЕПС и широкую систему классификации, которая показывает связи в структуре УГФ, так чтобы данные классифицировались единообразно и обеспечивалась консолидация информации по всем структурам центрального правительства, а иногда – государственного сектора.</a:t>
            </a:r>
            <a:r>
              <a:rPr lang="en-A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90D6BD-BA0D-A648-97F4-7CC979DE8374}"/>
              </a:ext>
            </a:extLst>
          </p:cNvPr>
          <p:cNvSpPr txBox="1"/>
          <p:nvPr/>
        </p:nvSpPr>
        <p:spPr>
          <a:xfrm>
            <a:off x="1703512" y="0"/>
            <a:ext cx="10366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Роль ЕПС в современной практике отчётности в государственном секторе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498588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0DC612-8972-474D-8E07-867F1CD2C6F2}"/>
              </a:ext>
            </a:extLst>
          </p:cNvPr>
          <p:cNvSpPr/>
          <p:nvPr/>
        </p:nvSpPr>
        <p:spPr>
          <a:xfrm>
            <a:off x="5052060" y="58103"/>
            <a:ext cx="229743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Подготовка бюджета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641311-1C8F-124D-8ECB-DF41C878EBBE}"/>
              </a:ext>
            </a:extLst>
          </p:cNvPr>
          <p:cNvSpPr/>
          <p:nvPr/>
        </p:nvSpPr>
        <p:spPr>
          <a:xfrm>
            <a:off x="727710" y="276689"/>
            <a:ext cx="2297430" cy="7996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Электронные закупки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82428-37E9-1A40-8F90-2D656CC984C5}"/>
              </a:ext>
            </a:extLst>
          </p:cNvPr>
          <p:cNvSpPr/>
          <p:nvPr/>
        </p:nvSpPr>
        <p:spPr>
          <a:xfrm>
            <a:off x="727710" y="1155401"/>
            <a:ext cx="2297430" cy="7996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Управление долгом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D26229-D0EA-B94D-BF84-E42F4551224B}"/>
              </a:ext>
            </a:extLst>
          </p:cNvPr>
          <p:cNvSpPr/>
          <p:nvPr/>
        </p:nvSpPr>
        <p:spPr>
          <a:xfrm>
            <a:off x="747713" y="2026950"/>
            <a:ext cx="2297430" cy="7996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Учётные системы МВО</a:t>
            </a:r>
            <a:r>
              <a:rPr lang="en-US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BE9666-C9CF-5246-B3F1-6E13F5A1912C}"/>
              </a:ext>
            </a:extLst>
          </p:cNvPr>
          <p:cNvSpPr/>
          <p:nvPr/>
        </p:nvSpPr>
        <p:spPr>
          <a:xfrm>
            <a:off x="747713" y="3714190"/>
            <a:ext cx="2297430" cy="7892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Системы управления доходами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FE3768-19F5-6A42-9C80-F544D4D512C0}"/>
              </a:ext>
            </a:extLst>
          </p:cNvPr>
          <p:cNvSpPr/>
          <p:nvPr/>
        </p:nvSpPr>
        <p:spPr>
          <a:xfrm>
            <a:off x="5052060" y="1668780"/>
            <a:ext cx="2297430" cy="2834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ИСУГФ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635ACC-2BFD-854C-89C9-B2941620BABB}"/>
              </a:ext>
            </a:extLst>
          </p:cNvPr>
          <p:cNvSpPr/>
          <p:nvPr/>
        </p:nvSpPr>
        <p:spPr>
          <a:xfrm>
            <a:off x="9334500" y="2514600"/>
            <a:ext cx="2297430" cy="1143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Банковская система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927E70-EF1A-8749-B3A5-E64E4D54BB0C}"/>
              </a:ext>
            </a:extLst>
          </p:cNvPr>
          <p:cNvSpPr/>
          <p:nvPr/>
        </p:nvSpPr>
        <p:spPr>
          <a:xfrm>
            <a:off x="5052060" y="5159692"/>
            <a:ext cx="229743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Хранилище данных (отчётность)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6F2F28-A319-F74E-B043-7E50B5592AB2}"/>
              </a:ext>
            </a:extLst>
          </p:cNvPr>
          <p:cNvSpPr/>
          <p:nvPr/>
        </p:nvSpPr>
        <p:spPr>
          <a:xfrm>
            <a:off x="747713" y="2883176"/>
            <a:ext cx="2297430" cy="7744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Управление ликвидностью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730EEF-CEBA-0744-B72C-9F70310866CD}"/>
              </a:ext>
            </a:extLst>
          </p:cNvPr>
          <p:cNvSpPr/>
          <p:nvPr/>
        </p:nvSpPr>
        <p:spPr>
          <a:xfrm>
            <a:off x="514350" y="6193155"/>
            <a:ext cx="11292840" cy="664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Единый план счетов (обеспечивает единообразие данных во всей системе УГФ)</a:t>
            </a:r>
            <a:endParaRPr lang="en-US" dirty="0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0EDC1C2C-1572-784A-B80C-3D8F79FB3291}"/>
              </a:ext>
            </a:extLst>
          </p:cNvPr>
          <p:cNvSpPr/>
          <p:nvPr/>
        </p:nvSpPr>
        <p:spPr>
          <a:xfrm>
            <a:off x="3348990" y="925830"/>
            <a:ext cx="640080" cy="5017770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id="{C21FDEFF-224B-234A-87B5-999001A893E6}"/>
              </a:ext>
            </a:extLst>
          </p:cNvPr>
          <p:cNvSpPr/>
          <p:nvPr/>
        </p:nvSpPr>
        <p:spPr>
          <a:xfrm rot="16200000">
            <a:off x="5852160" y="4653438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eft-right Arrow 20">
            <a:extLst>
              <a:ext uri="{FF2B5EF4-FFF2-40B4-BE49-F238E27FC236}">
                <a16:creationId xmlns:a16="http://schemas.microsoft.com/office/drawing/2014/main" id="{2AB1DBD8-89DF-C247-9351-7B82482B575E}"/>
              </a:ext>
            </a:extLst>
          </p:cNvPr>
          <p:cNvSpPr/>
          <p:nvPr/>
        </p:nvSpPr>
        <p:spPr>
          <a:xfrm rot="5400000">
            <a:off x="5852160" y="1117759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id="{095ADFD3-A6EC-AF4B-9669-5F16A46B03EA}"/>
              </a:ext>
            </a:extLst>
          </p:cNvPr>
          <p:cNvSpPr/>
          <p:nvPr/>
        </p:nvSpPr>
        <p:spPr>
          <a:xfrm>
            <a:off x="8029575" y="2903220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eft-right Arrow 22">
            <a:extLst>
              <a:ext uri="{FF2B5EF4-FFF2-40B4-BE49-F238E27FC236}">
                <a16:creationId xmlns:a16="http://schemas.microsoft.com/office/drawing/2014/main" id="{A9BA0D95-A64F-8846-AA60-DECCB960A758}"/>
              </a:ext>
            </a:extLst>
          </p:cNvPr>
          <p:cNvSpPr/>
          <p:nvPr/>
        </p:nvSpPr>
        <p:spPr>
          <a:xfrm>
            <a:off x="4171950" y="3215640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Left-right Arrow 23">
            <a:extLst>
              <a:ext uri="{FF2B5EF4-FFF2-40B4-BE49-F238E27FC236}">
                <a16:creationId xmlns:a16="http://schemas.microsoft.com/office/drawing/2014/main" id="{2975AB3B-4AB8-1A47-A56A-EC753BEAC1D8}"/>
              </a:ext>
            </a:extLst>
          </p:cNvPr>
          <p:cNvSpPr/>
          <p:nvPr/>
        </p:nvSpPr>
        <p:spPr>
          <a:xfrm>
            <a:off x="4109085" y="5383530"/>
            <a:ext cx="697230" cy="3657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29D35DE-8B6D-8240-80E3-BA251528042E}"/>
              </a:ext>
            </a:extLst>
          </p:cNvPr>
          <p:cNvSpPr/>
          <p:nvPr/>
        </p:nvSpPr>
        <p:spPr>
          <a:xfrm>
            <a:off x="727710" y="5314442"/>
            <a:ext cx="2297430" cy="80108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Системы управления активами и запасами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BEDE5C-6B1B-42D3-8AD6-6371FA0FF6A9}"/>
              </a:ext>
            </a:extLst>
          </p:cNvPr>
          <p:cNvSpPr/>
          <p:nvPr/>
        </p:nvSpPr>
        <p:spPr>
          <a:xfrm>
            <a:off x="727710" y="4525212"/>
            <a:ext cx="2297430" cy="7892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Системы управления проектами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04046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 flipH="1">
            <a:off x="1161427" y="3155071"/>
            <a:ext cx="105624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Источники средств</a:t>
            </a:r>
            <a:endParaRPr lang="en-GB" sz="1500" dirty="0"/>
          </a:p>
        </p:txBody>
      </p:sp>
      <p:sp>
        <p:nvSpPr>
          <p:cNvPr id="5" name="Flowchart: Process 4"/>
          <p:cNvSpPr/>
          <p:nvPr/>
        </p:nvSpPr>
        <p:spPr>
          <a:xfrm flipH="1">
            <a:off x="2374263" y="3161909"/>
            <a:ext cx="139563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Организационный</a:t>
            </a:r>
            <a:endParaRPr lang="en-GB" sz="1500" dirty="0"/>
          </a:p>
        </p:txBody>
      </p:sp>
      <p:sp>
        <p:nvSpPr>
          <p:cNvPr id="6" name="Flowchart: Process 5"/>
          <p:cNvSpPr/>
          <p:nvPr/>
        </p:nvSpPr>
        <p:spPr>
          <a:xfrm flipH="1">
            <a:off x="3926442" y="3181760"/>
            <a:ext cx="1056241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Проектный</a:t>
            </a:r>
            <a:endParaRPr lang="en-GB" sz="1500" dirty="0"/>
          </a:p>
        </p:txBody>
      </p:sp>
      <p:sp>
        <p:nvSpPr>
          <p:cNvPr id="7" name="Flowchart: Process 6"/>
          <p:cNvSpPr/>
          <p:nvPr/>
        </p:nvSpPr>
        <p:spPr>
          <a:xfrm flipH="1">
            <a:off x="5111908" y="3198722"/>
            <a:ext cx="886750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Географический</a:t>
            </a:r>
            <a:endParaRPr lang="en-GB" sz="1500" dirty="0"/>
          </a:p>
        </p:txBody>
      </p:sp>
      <p:sp>
        <p:nvSpPr>
          <p:cNvPr id="8" name="Flowchart: Process 7"/>
          <p:cNvSpPr/>
          <p:nvPr/>
        </p:nvSpPr>
        <p:spPr>
          <a:xfrm flipH="1">
            <a:off x="6155252" y="3200343"/>
            <a:ext cx="886750" cy="6549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Программный</a:t>
            </a:r>
            <a:endParaRPr lang="en-GB" sz="1500" dirty="0"/>
          </a:p>
        </p:txBody>
      </p:sp>
      <p:sp>
        <p:nvSpPr>
          <p:cNvPr id="9" name="Flowchart: Process 8"/>
          <p:cNvSpPr/>
          <p:nvPr/>
        </p:nvSpPr>
        <p:spPr>
          <a:xfrm flipH="1">
            <a:off x="7165308" y="3207181"/>
            <a:ext cx="1022441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Функциональный</a:t>
            </a:r>
            <a:endParaRPr lang="en-GB" sz="1500" dirty="0"/>
          </a:p>
        </p:txBody>
      </p:sp>
      <p:sp>
        <p:nvSpPr>
          <p:cNvPr id="10" name="Flowchart: Process 9"/>
          <p:cNvSpPr/>
          <p:nvPr/>
        </p:nvSpPr>
        <p:spPr>
          <a:xfrm>
            <a:off x="8292928" y="2182815"/>
            <a:ext cx="1165839" cy="2808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Экономический</a:t>
            </a:r>
            <a:endParaRPr lang="en-GB" sz="15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10113103" y="3031168"/>
            <a:ext cx="1960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Бюджетная классификация по кассовому принципу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0299045" y="1901128"/>
            <a:ext cx="1453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ПС по методу начисления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10299045" y="4348432"/>
            <a:ext cx="145958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dirty="0">
                <a:latin typeface="Arial"/>
                <a:cs typeface="Arial"/>
              </a:rPr>
              <a:t>ПС по методу начисления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9786339" y="2217169"/>
            <a:ext cx="252100" cy="375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9" name="Left Arrow 18"/>
          <p:cNvSpPr/>
          <p:nvPr/>
        </p:nvSpPr>
        <p:spPr>
          <a:xfrm>
            <a:off x="9786339" y="3317837"/>
            <a:ext cx="252100" cy="375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20" name="Left Arrow 19"/>
          <p:cNvSpPr/>
          <p:nvPr/>
        </p:nvSpPr>
        <p:spPr>
          <a:xfrm>
            <a:off x="9786339" y="4355759"/>
            <a:ext cx="252100" cy="375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26" name="Left Brace 25"/>
          <p:cNvSpPr/>
          <p:nvPr/>
        </p:nvSpPr>
        <p:spPr>
          <a:xfrm rot="5400000" flipV="1">
            <a:off x="8466687" y="1175524"/>
            <a:ext cx="818321" cy="1620320"/>
          </a:xfrm>
          <a:prstGeom prst="leftBrac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27" name="TextBox 26"/>
          <p:cNvSpPr txBox="1"/>
          <p:nvPr/>
        </p:nvSpPr>
        <p:spPr>
          <a:xfrm>
            <a:off x="7782982" y="871665"/>
            <a:ext cx="232216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/>
              <a:t>Использование концепций бухучёта для шаблона экономической структуры</a:t>
            </a:r>
            <a:endParaRPr lang="en-GB" sz="135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6E84608B-AE45-3F44-B3F1-6BBDB2C7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4056" y="-243045"/>
            <a:ext cx="10515600" cy="1325563"/>
          </a:xfrm>
        </p:spPr>
        <p:txBody>
          <a:bodyPr/>
          <a:lstStyle/>
          <a:p>
            <a:r>
              <a:rPr lang="ru-RU" dirty="0"/>
              <a:t>Охват ЕПС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969D44-5EB1-B849-85E3-D852E82A835B}"/>
              </a:ext>
            </a:extLst>
          </p:cNvPr>
          <p:cNvSpPr txBox="1"/>
          <p:nvPr/>
        </p:nvSpPr>
        <p:spPr>
          <a:xfrm>
            <a:off x="1161427" y="1082518"/>
            <a:ext cx="3622317" cy="175432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Обычно для того, чтобы адекватно удовлетворять основным требованиям отчётности в системе УГФ, государство требует, чтобы в ПС имелись семь сегментов.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6828C4-85A5-DB43-B5D6-643F05D66353}"/>
              </a:ext>
            </a:extLst>
          </p:cNvPr>
          <p:cNvSpPr txBox="1"/>
          <p:nvPr/>
        </p:nvSpPr>
        <p:spPr>
          <a:xfrm>
            <a:off x="1346186" y="4801363"/>
            <a:ext cx="35814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Вопрос: можно ли изменить/дополнить эти классификаторы в интересах сквозной отчётности (напр., в связи с</a:t>
            </a:r>
            <a:r>
              <a:rPr lang="en-US" b="1" dirty="0">
                <a:solidFill>
                  <a:schemeClr val="bg1"/>
                </a:solidFill>
              </a:rPr>
              <a:t> COVID</a:t>
            </a:r>
            <a:r>
              <a:rPr lang="ru-RU" b="1" dirty="0">
                <a:solidFill>
                  <a:schemeClr val="bg1"/>
                </a:solidFill>
              </a:rPr>
              <a:t>)</a:t>
            </a:r>
            <a:r>
              <a:rPr lang="en-US" b="1" dirty="0">
                <a:solidFill>
                  <a:schemeClr val="bg1"/>
                </a:solidFill>
              </a:rPr>
              <a:t>?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8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39176-A991-6D47-926E-DBF3CF2E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some countries are enhancing reporting capabilities for COVID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9CEE58-B2A3-D841-AF22-B71A98E5243D}"/>
              </a:ext>
            </a:extLst>
          </p:cNvPr>
          <p:cNvSpPr txBox="1"/>
          <p:nvPr/>
        </p:nvSpPr>
        <p:spPr>
          <a:xfrm>
            <a:off x="1703512" y="404664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Добавление сквозного сегмента в ЕПС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7155"/>
              </p:ext>
            </p:extLst>
          </p:nvPr>
        </p:nvGraphicFramePr>
        <p:xfrm>
          <a:off x="1028700" y="2204864"/>
          <a:ext cx="10769908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258">
                  <a:extLst>
                    <a:ext uri="{9D8B030D-6E8A-4147-A177-3AD203B41FA5}">
                      <a16:colId xmlns:a16="http://schemas.microsoft.com/office/drawing/2014/main" val="1349314900"/>
                    </a:ext>
                  </a:extLst>
                </a:gridCol>
                <a:gridCol w="1775236">
                  <a:extLst>
                    <a:ext uri="{9D8B030D-6E8A-4147-A177-3AD203B41FA5}">
                      <a16:colId xmlns:a16="http://schemas.microsoft.com/office/drawing/2014/main" val="3463282854"/>
                    </a:ext>
                  </a:extLst>
                </a:gridCol>
                <a:gridCol w="1219398">
                  <a:extLst>
                    <a:ext uri="{9D8B030D-6E8A-4147-A177-3AD203B41FA5}">
                      <a16:colId xmlns:a16="http://schemas.microsoft.com/office/drawing/2014/main" val="1712369136"/>
                    </a:ext>
                  </a:extLst>
                </a:gridCol>
                <a:gridCol w="980258">
                  <a:extLst>
                    <a:ext uri="{9D8B030D-6E8A-4147-A177-3AD203B41FA5}">
                      <a16:colId xmlns:a16="http://schemas.microsoft.com/office/drawing/2014/main" val="3326455050"/>
                    </a:ext>
                  </a:extLst>
                </a:gridCol>
                <a:gridCol w="1600728">
                  <a:extLst>
                    <a:ext uri="{9D8B030D-6E8A-4147-A177-3AD203B41FA5}">
                      <a16:colId xmlns:a16="http://schemas.microsoft.com/office/drawing/2014/main" val="15150787"/>
                    </a:ext>
                  </a:extLst>
                </a:gridCol>
                <a:gridCol w="1378823">
                  <a:extLst>
                    <a:ext uri="{9D8B030D-6E8A-4147-A177-3AD203B41FA5}">
                      <a16:colId xmlns:a16="http://schemas.microsoft.com/office/drawing/2014/main" val="898511790"/>
                    </a:ext>
                  </a:extLst>
                </a:gridCol>
                <a:gridCol w="1187081">
                  <a:extLst>
                    <a:ext uri="{9D8B030D-6E8A-4147-A177-3AD203B41FA5}">
                      <a16:colId xmlns:a16="http://schemas.microsoft.com/office/drawing/2014/main" val="726432874"/>
                    </a:ext>
                  </a:extLst>
                </a:gridCol>
                <a:gridCol w="1648126">
                  <a:extLst>
                    <a:ext uri="{9D8B030D-6E8A-4147-A177-3AD203B41FA5}">
                      <a16:colId xmlns:a16="http://schemas.microsoft.com/office/drawing/2014/main" val="1321475296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Источник</a:t>
                      </a:r>
                      <a:r>
                        <a:rPr lang="ru-RU" sz="1600" b="1" baseline="0" dirty="0">
                          <a:effectLst/>
                        </a:rPr>
                        <a:t> средств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Организационный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Функцио</a:t>
                      </a:r>
                      <a:r>
                        <a:rPr lang="ru-RU" sz="1600" b="1" dirty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нальный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Проект-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ный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Географический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Экономичес</a:t>
                      </a:r>
                      <a:r>
                        <a:rPr lang="ru-RU" sz="1600" b="1" dirty="0">
                          <a:effectLst/>
                        </a:rPr>
                        <a:t>-кий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Программ-</a:t>
                      </a:r>
                      <a:r>
                        <a:rPr lang="ru-RU" sz="1600" b="1" dirty="0" err="1">
                          <a:effectLst/>
                        </a:rPr>
                        <a:t>ный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Сквозные</a:t>
                      </a:r>
                      <a:r>
                        <a:rPr lang="ru-RU" sz="1800" b="1" baseline="0" dirty="0">
                          <a:effectLst/>
                        </a:rPr>
                        <a:t> темы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37004"/>
                  </a:ext>
                </a:extLst>
              </a:tr>
              <a:tr h="72008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XXX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880134"/>
                  </a:ext>
                </a:extLst>
              </a:tr>
              <a:tr h="201622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Где </a:t>
                      </a:r>
                      <a:r>
                        <a:rPr lang="en-US" sz="1800" b="1" dirty="0">
                          <a:effectLst/>
                        </a:rPr>
                        <a:t> 1</a:t>
                      </a:r>
                      <a:r>
                        <a:rPr lang="ru-RU" sz="1800" b="1" dirty="0">
                          <a:effectLst/>
                        </a:rPr>
                        <a:t> обозначает</a:t>
                      </a:r>
                      <a:r>
                        <a:rPr lang="ru-RU" sz="1800" b="1" baseline="0" dirty="0">
                          <a:effectLst/>
                        </a:rPr>
                        <a:t> землетрясение</a:t>
                      </a:r>
                      <a:r>
                        <a:rPr lang="en-US" sz="1800" b="1" dirty="0">
                          <a:effectLst/>
                        </a:rPr>
                        <a:t>, 2 COVID, X ....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95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464831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48BB-63F2-1748-A929-B44510ECB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-171399"/>
            <a:ext cx="10658400" cy="186208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Обеспечение подотчётности и контроля в Главной книге</a:t>
            </a:r>
            <a:endParaRPr lang="en-US" kern="1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7F7A7C-43E1-224C-9451-235EF3E1411B}"/>
              </a:ext>
            </a:extLst>
          </p:cNvPr>
          <p:cNvSpPr txBox="1"/>
          <p:nvPr/>
        </p:nvSpPr>
        <p:spPr>
          <a:xfrm>
            <a:off x="1028412" y="3573016"/>
            <a:ext cx="103253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noProof="0" dirty="0">
                <a:solidFill>
                  <a:prstClr val="black"/>
                </a:solidFill>
              </a:rPr>
              <a:t>А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лбания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включили дополнительные экономические элементы для конкретных категорий расходов (трансферты на выплату социальных пособий)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noProof="0" dirty="0">
                <a:solidFill>
                  <a:prstClr val="black"/>
                </a:solidFill>
              </a:rPr>
              <a:t>М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олдова </a:t>
            </a: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использует сегмент «Источник средств» для отдельного отражения расходов и соотнесения их с доходами, где также присвоены специальные коды.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Хорватия</a:t>
            </a: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программном сегменте предусмотрены специальные виды деятельности, связанные с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COVID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чтобы отдельно отслеживать расходы, а также отдельный код «Источника средств» для грантов и т.п., полученных из внешних источников.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сово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открыт отдельный банковский счёт в ЦБ Косово, связанный с 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COVID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для зачисления средств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партнеров </a:t>
            </a: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развитию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(действует как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субсчёт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ЕКС)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Также предусмотрен специальный проектный вид деятельности, связанный с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COVID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чтобы готовить отчётность отдельно от других расходов.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Украина</a:t>
            </a:r>
            <a:r>
              <a: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используется уникальный идентификатор платежей вне ПС в ИСУГФ, чтобы отдельно отслеживать расходы.</a:t>
            </a: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638150"/>
              </p:ext>
            </p:extLst>
          </p:nvPr>
        </p:nvGraphicFramePr>
        <p:xfrm>
          <a:off x="1028412" y="1415070"/>
          <a:ext cx="10758348" cy="2157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9206">
                  <a:extLst>
                    <a:ext uri="{9D8B030D-6E8A-4147-A177-3AD203B41FA5}">
                      <a16:colId xmlns:a16="http://schemas.microsoft.com/office/drawing/2014/main" val="1349314900"/>
                    </a:ext>
                  </a:extLst>
                </a:gridCol>
                <a:gridCol w="1773330">
                  <a:extLst>
                    <a:ext uri="{9D8B030D-6E8A-4147-A177-3AD203B41FA5}">
                      <a16:colId xmlns:a16="http://schemas.microsoft.com/office/drawing/2014/main" val="3463282854"/>
                    </a:ext>
                  </a:extLst>
                </a:gridCol>
                <a:gridCol w="1218089">
                  <a:extLst>
                    <a:ext uri="{9D8B030D-6E8A-4147-A177-3AD203B41FA5}">
                      <a16:colId xmlns:a16="http://schemas.microsoft.com/office/drawing/2014/main" val="1712369136"/>
                    </a:ext>
                  </a:extLst>
                </a:gridCol>
                <a:gridCol w="979206">
                  <a:extLst>
                    <a:ext uri="{9D8B030D-6E8A-4147-A177-3AD203B41FA5}">
                      <a16:colId xmlns:a16="http://schemas.microsoft.com/office/drawing/2014/main" val="3326455050"/>
                    </a:ext>
                  </a:extLst>
                </a:gridCol>
                <a:gridCol w="1599010">
                  <a:extLst>
                    <a:ext uri="{9D8B030D-6E8A-4147-A177-3AD203B41FA5}">
                      <a16:colId xmlns:a16="http://schemas.microsoft.com/office/drawing/2014/main" val="15150787"/>
                    </a:ext>
                  </a:extLst>
                </a:gridCol>
                <a:gridCol w="1377343">
                  <a:extLst>
                    <a:ext uri="{9D8B030D-6E8A-4147-A177-3AD203B41FA5}">
                      <a16:colId xmlns:a16="http://schemas.microsoft.com/office/drawing/2014/main" val="898511790"/>
                    </a:ext>
                  </a:extLst>
                </a:gridCol>
                <a:gridCol w="1185807">
                  <a:extLst>
                    <a:ext uri="{9D8B030D-6E8A-4147-A177-3AD203B41FA5}">
                      <a16:colId xmlns:a16="http://schemas.microsoft.com/office/drawing/2014/main" val="726432874"/>
                    </a:ext>
                  </a:extLst>
                </a:gridCol>
                <a:gridCol w="1646357">
                  <a:extLst>
                    <a:ext uri="{9D8B030D-6E8A-4147-A177-3AD203B41FA5}">
                      <a16:colId xmlns:a16="http://schemas.microsoft.com/office/drawing/2014/main" val="1321475296"/>
                    </a:ext>
                  </a:extLst>
                </a:gridCol>
              </a:tblGrid>
              <a:tr h="76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Источник средств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Организационный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Функциональный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Проектный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Географический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Экономический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</a:rPr>
                        <a:t>Программ-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effectLst/>
                        </a:rPr>
                        <a:t>ный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C</a:t>
                      </a:r>
                      <a:r>
                        <a:rPr lang="ru-RU" sz="1500" b="1" dirty="0">
                          <a:effectLst/>
                        </a:rPr>
                        <a:t>сквозные темы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37004"/>
                  </a:ext>
                </a:extLst>
              </a:tr>
              <a:tr h="1393862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XXX</a:t>
                      </a:r>
                      <a:endParaRPr lang="ru-RU" sz="15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Где </a:t>
                      </a:r>
                      <a:r>
                        <a:rPr lang="en-US" sz="1600" b="1" dirty="0">
                          <a:effectLst/>
                        </a:rPr>
                        <a:t> 1</a:t>
                      </a:r>
                      <a:r>
                        <a:rPr lang="ru-RU" sz="1600" b="1" dirty="0">
                          <a:effectLst/>
                        </a:rPr>
                        <a:t> обозначает</a:t>
                      </a:r>
                      <a:r>
                        <a:rPr lang="ru-RU" sz="1600" b="1" baseline="0" dirty="0">
                          <a:effectLst/>
                        </a:rPr>
                        <a:t> землетрясение</a:t>
                      </a:r>
                      <a:r>
                        <a:rPr lang="en-US" sz="1600" b="1" dirty="0">
                          <a:effectLst/>
                        </a:rPr>
                        <a:t>, 2 COVID, X ....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880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71564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32765</TotalTime>
  <Words>443</Words>
  <Application>Microsoft Office PowerPoint</Application>
  <PresentationFormat>Widescreen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 ОПТИМИЗАЦИЯ СТРУКТУРЫ ЕДИНОГО ПЛАНА СЧЕТОВ  для формирования сквозной отчетности </vt:lpstr>
      <vt:lpstr>PowerPoint Presentation</vt:lpstr>
      <vt:lpstr>PowerPoint Presentation</vt:lpstr>
      <vt:lpstr>Охват ЕПС</vt:lpstr>
      <vt:lpstr>How some countries are enhancing reporting capabilities for COVID  </vt:lpstr>
      <vt:lpstr>Обеспечение подотчётности и контроля в Главной книге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Yelena Slizhevskaya</cp:lastModifiedBy>
  <cp:revision>755</cp:revision>
  <cp:lastPrinted>2021-05-24T01:22:50Z</cp:lastPrinted>
  <dcterms:created xsi:type="dcterms:W3CDTF">2013-05-14T13:14:50Z</dcterms:created>
  <dcterms:modified xsi:type="dcterms:W3CDTF">2021-06-03T08:38:20Z</dcterms:modified>
</cp:coreProperties>
</file>