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8"/>
  </p:notesMasterIdLst>
  <p:handoutMasterIdLst>
    <p:handoutMasterId r:id="rId9"/>
  </p:handoutMasterIdLst>
  <p:sldIdLst>
    <p:sldId id="473" r:id="rId2"/>
    <p:sldId id="256" r:id="rId3"/>
    <p:sldId id="1220" r:id="rId4"/>
    <p:sldId id="267" r:id="rId5"/>
    <p:sldId id="1222" r:id="rId6"/>
    <p:sldId id="1223" r:id="rId7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ke Williams" initials="MW" lastIdx="1" clrIdx="0">
    <p:extLst>
      <p:ext uri="{19B8F6BF-5375-455C-9EA6-DF929625EA0E}">
        <p15:presenceInfo xmlns:p15="http://schemas.microsoft.com/office/powerpoint/2012/main" userId="Mike William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C97"/>
    <a:srgbClr val="CFD5EA"/>
    <a:srgbClr val="6EA0B0"/>
    <a:srgbClr val="0099CC"/>
    <a:srgbClr val="0066FF"/>
    <a:srgbClr val="BB1BB3"/>
    <a:srgbClr val="FF7C80"/>
    <a:srgbClr val="E26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D0DB62-BB5F-0030-3107-95638962F933}" v="62" dt="2021-06-03T06:47:15.653"/>
    <p1510:client id="{DF6708BA-76EE-E83A-7C10-E6E01548FDB9}" v="74" dt="2021-06-03T08:38:14.9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078" autoAdjust="0"/>
    <p:restoredTop sz="89761" autoAdjust="0"/>
  </p:normalViewPr>
  <p:slideViewPr>
    <p:cSldViewPr>
      <p:cViewPr varScale="1">
        <p:scale>
          <a:sx n="53" d="100"/>
          <a:sy n="53" d="100"/>
        </p:scale>
        <p:origin x="152" y="4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elena Slizhevskaya" userId="S::yslizhevskaya@worldbank.org::c31c118f-cc09-4814-95e2-f268a72c0a23" providerId="AD" clId="Web-{DF6708BA-76EE-E83A-7C10-E6E01548FDB9}"/>
    <pc:docChg chg="modSld">
      <pc:chgData name="Yelena Slizhevskaya" userId="S::yslizhevskaya@worldbank.org::c31c118f-cc09-4814-95e2-f268a72c0a23" providerId="AD" clId="Web-{DF6708BA-76EE-E83A-7C10-E6E01548FDB9}" dt="2021-06-03T08:38:14.941" v="37" actId="14100"/>
      <pc:docMkLst>
        <pc:docMk/>
      </pc:docMkLst>
      <pc:sldChg chg="modSp">
        <pc:chgData name="Yelena Slizhevskaya" userId="S::yslizhevskaya@worldbank.org::c31c118f-cc09-4814-95e2-f268a72c0a23" providerId="AD" clId="Web-{DF6708BA-76EE-E83A-7C10-E6E01548FDB9}" dt="2021-06-03T08:38:14.941" v="37" actId="14100"/>
        <pc:sldMkLst>
          <pc:docMk/>
          <pc:sldMk cId="4098881577" sldId="267"/>
        </pc:sldMkLst>
        <pc:spChg chg="mod">
          <ac:chgData name="Yelena Slizhevskaya" userId="S::yslizhevskaya@worldbank.org::c31c118f-cc09-4814-95e2-f268a72c0a23" providerId="AD" clId="Web-{DF6708BA-76EE-E83A-7C10-E6E01548FDB9}" dt="2021-06-03T08:38:14.941" v="37" actId="14100"/>
          <ac:spMkLst>
            <pc:docMk/>
            <pc:sldMk cId="4098881577" sldId="267"/>
            <ac:spMk id="17" creationId="{00000000-0000-0000-0000-000000000000}"/>
          </ac:spMkLst>
        </pc:spChg>
      </pc:sldChg>
    </pc:docChg>
  </pc:docChgLst>
  <pc:docChgLst>
    <pc:chgData name="Yelena Slizhevskaya" userId="S::yslizhevskaya@worldbank.org::c31c118f-cc09-4814-95e2-f268a72c0a23" providerId="AD" clId="Web-{18D0DB62-BB5F-0030-3107-95638962F933}"/>
    <pc:docChg chg="modSld">
      <pc:chgData name="Yelena Slizhevskaya" userId="S::yslizhevskaya@worldbank.org::c31c118f-cc09-4814-95e2-f268a72c0a23" providerId="AD" clId="Web-{18D0DB62-BB5F-0030-3107-95638962F933}" dt="2021-06-03T06:47:15.653" v="33" actId="20577"/>
      <pc:docMkLst>
        <pc:docMk/>
      </pc:docMkLst>
      <pc:sldChg chg="modSp">
        <pc:chgData name="Yelena Slizhevskaya" userId="S::yslizhevskaya@worldbank.org::c31c118f-cc09-4814-95e2-f268a72c0a23" providerId="AD" clId="Web-{18D0DB62-BB5F-0030-3107-95638962F933}" dt="2021-06-03T06:47:15.653" v="33" actId="20577"/>
        <pc:sldMkLst>
          <pc:docMk/>
          <pc:sldMk cId="16888070" sldId="473"/>
        </pc:sldMkLst>
        <pc:spChg chg="mod">
          <ac:chgData name="Yelena Slizhevskaya" userId="S::yslizhevskaya@worldbank.org::c31c118f-cc09-4814-95e2-f268a72c0a23" providerId="AD" clId="Web-{18D0DB62-BB5F-0030-3107-95638962F933}" dt="2021-06-03T06:47:15.653" v="33" actId="20577"/>
          <ac:spMkLst>
            <pc:docMk/>
            <pc:sldMk cId="16888070" sldId="473"/>
            <ac:spMk id="2" creationId="{E1A2C73E-09FF-7E43-9B2B-BDFE8D738311}"/>
          </ac:spMkLst>
        </pc:spChg>
      </pc:sldChg>
    </pc:docChg>
  </pc:docChgLst>
  <pc:docChgLst>
    <pc:chgData name="Yelena Slizhevskaya" userId="c31c118f-cc09-4814-95e2-f268a72c0a23" providerId="ADAL" clId="{E8FABD34-FAD0-4744-A008-DF25115E9BAA}"/>
    <pc:docChg chg="custSel modSld">
      <pc:chgData name="Yelena Slizhevskaya" userId="c31c118f-cc09-4814-95e2-f268a72c0a23" providerId="ADAL" clId="{E8FABD34-FAD0-4744-A008-DF25115E9BAA}" dt="2021-06-03T06:55:33.160" v="131" actId="6549"/>
      <pc:docMkLst>
        <pc:docMk/>
      </pc:docMkLst>
      <pc:sldChg chg="modSp mod">
        <pc:chgData name="Yelena Slizhevskaya" userId="c31c118f-cc09-4814-95e2-f268a72c0a23" providerId="ADAL" clId="{E8FABD34-FAD0-4744-A008-DF25115E9BAA}" dt="2021-06-03T06:50:50.199" v="108" actId="6549"/>
        <pc:sldMkLst>
          <pc:docMk/>
          <pc:sldMk cId="4098881577" sldId="267"/>
        </pc:sldMkLst>
        <pc:spChg chg="mod">
          <ac:chgData name="Yelena Slizhevskaya" userId="c31c118f-cc09-4814-95e2-f268a72c0a23" providerId="ADAL" clId="{E8FABD34-FAD0-4744-A008-DF25115E9BAA}" dt="2021-06-03T06:50:50.199" v="108" actId="6549"/>
          <ac:spMkLst>
            <pc:docMk/>
            <pc:sldMk cId="4098881577" sldId="267"/>
            <ac:spMk id="14" creationId="{00000000-0000-0000-0000-000000000000}"/>
          </ac:spMkLst>
        </pc:spChg>
      </pc:sldChg>
      <pc:sldChg chg="modSp mod">
        <pc:chgData name="Yelena Slizhevskaya" userId="c31c118f-cc09-4814-95e2-f268a72c0a23" providerId="ADAL" clId="{E8FABD34-FAD0-4744-A008-DF25115E9BAA}" dt="2021-06-03T06:55:33.160" v="131" actId="6549"/>
        <pc:sldMkLst>
          <pc:docMk/>
          <pc:sldMk cId="813715640" sldId="1223"/>
        </pc:sldMkLst>
        <pc:spChg chg="mod">
          <ac:chgData name="Yelena Slizhevskaya" userId="c31c118f-cc09-4814-95e2-f268a72c0a23" providerId="ADAL" clId="{E8FABD34-FAD0-4744-A008-DF25115E9BAA}" dt="2021-06-03T06:55:33.160" v="131" actId="6549"/>
          <ac:spMkLst>
            <pc:docMk/>
            <pc:sldMk cId="813715640" sldId="1223"/>
            <ac:spMk id="9" creationId="{6F7F7A7C-43E1-224C-9451-235EF3E1411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B965568-4B26-4E76-9FFE-A0C1EB81232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3BF504-35D5-4AA8-8135-5308B8D93A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5A7E4FF-6F7D-4EFC-94B8-25408FF614E4}" type="datetimeFigureOut">
              <a:rPr lang="en-US"/>
              <a:pPr>
                <a:defRPr/>
              </a:pPr>
              <a:t>6/3/2021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BEC86B-6301-4841-8D54-1FF92ADE205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A2FCF0-A9D2-4AB9-B2AF-DAFC878B550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923AB57-73ED-4646-BA41-AF6CA58E6A7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773286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883B9CC-795D-4465-B669-4917F9AC483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A46252-E9B0-4FDC-842B-D7F9BEA37D5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E72D9E6-38EE-45E6-9C81-B4D91A002BEE}" type="datetimeFigureOut">
              <a:rPr lang="ru-RU"/>
              <a:pPr>
                <a:defRPr/>
              </a:pPr>
              <a:t>03.06.2021</a:t>
            </a:fld>
            <a:endParaRPr lang="ru-RU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C19525E-C953-4653-B69E-40DA2DD6265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2B0B63E-2F93-435B-950A-2F3AF57FFA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ru-RU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D3D671-061C-4FE4-9F3B-82F8552F3F7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413705-6F84-4987-AE37-9784306FCA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9DF7E5C-DC66-4C1C-B4FB-0CAAA5882F0D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1483184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9E4E862-E263-8B4A-AFB5-DFAAA754BCA9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6/3/2021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A49F774-CCF9-492C-9AEB-F2814D4A662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445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5440" y="2057399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63344" y="3861048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A43642-FB17-48D7-803C-219FF3D60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35A7A-1FE8-4D4B-A430-54AB1835E4B2}" type="datetime1">
              <a:rPr lang="ru-RU"/>
              <a:pPr>
                <a:defRPr/>
              </a:pPr>
              <a:t>03.06.2021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B011A5-AA64-461C-90C2-77C7BF042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D5D668-49B4-4318-A13F-A0283E4B0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9D797-9F56-4AE8-A74E-42CF7EF471EB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2108114503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A04BBF-A9F7-4F89-8EAA-A35EE109F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F2E29-1A85-4EF0-B9D1-22B1B169E09E}" type="datetime1">
              <a:rPr lang="ru-RU"/>
              <a:pPr>
                <a:defRPr/>
              </a:pPr>
              <a:t>03.06.2021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D511C-0118-4CB9-9C72-7841DEEB7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3435D6-AEE4-4F23-B1B8-39052ED5F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C14C8-053A-47ED-A7C2-E42550A6AE45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4239362078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E00DA8-9E8C-4074-81DC-E333BACEB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4ED00-5DD7-4A7C-9626-6AAF77450D7A}" type="datetime1">
              <a:rPr lang="ru-RU"/>
              <a:pPr>
                <a:defRPr/>
              </a:pPr>
              <a:t>03.06.2021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E1E923-A684-4D96-9CD5-23A502812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024E27-857D-4ADA-81E2-264C602F2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C2AC7-BC8A-4658-A615-E08F026C6B8A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885769401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3" y="2367094"/>
            <a:ext cx="10363827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F1C31-4495-584B-AE5F-76ACBE87D297}" type="datetime1">
              <a:rPr lang="en-US" smtClean="0"/>
              <a:t>6/3/2021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1447-6A63-FF48-9654-AB35704630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396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AE1371-6BB2-49BB-9AE0-14A23F04A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484DE-9C7A-44A7-A0DA-8BD06BCA19EA}" type="datetime1">
              <a:rPr lang="ru-RU"/>
              <a:pPr>
                <a:defRPr/>
              </a:pPr>
              <a:t>03.06.2021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0012B0-E4BD-4C82-8AB2-152E7D0A1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138B9B-6C09-42AE-8840-3265E1B62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4BA1C-9A8B-436B-A337-6A2CE014F201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1913769266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2D5AEE-4435-4ACE-900E-F67FB8C3F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C76F5-B9FA-46EA-AEED-19AA729F8067}" type="datetime1">
              <a:rPr lang="ru-RU"/>
              <a:pPr>
                <a:defRPr/>
              </a:pPr>
              <a:t>03.06.2021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01E367-DFB8-4FCE-AFC8-439DEBAF2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3357E-28B8-4BA4-8546-2766B9FBB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83698-28FF-4065-AC9A-207A8CB5EBC5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786305286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3432" y="1653288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9832" y="160325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A194372-DC83-4BFB-BAFA-FB91F973C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50702-D5C5-4B7E-B60E-B5DC0865EFBF}" type="datetime1">
              <a:rPr lang="ru-RU"/>
              <a:pPr>
                <a:defRPr/>
              </a:pPr>
              <a:t>03.06.2021</a:t>
            </a:fld>
            <a:endParaRPr lang="ru-RU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4248320-515C-4425-9250-9E0114E18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7DFFC55-0B97-4C68-86B0-18F95CCCA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418F8-84FD-42E0-B491-ADE85CC8EC47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2427796653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4845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5037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ru-R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67199" y="1518508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78215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ru-RU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D56A3ED-CC2E-4EE9-832B-FFFE5AE57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D90CD-9806-404D-B311-33D92C88CCF4}" type="datetime1">
              <a:rPr lang="ru-RU"/>
              <a:pPr>
                <a:defRPr/>
              </a:pPr>
              <a:t>03.06.2021</a:t>
            </a:fld>
            <a:endParaRPr lang="ru-RU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D8CB449-5A5C-4757-B581-B6F97B727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98568A1-CF8F-40AB-85CF-1DD294E02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1F442-4DE3-428D-A66D-F30CB2634F79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839639958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DF81F96-05DC-40AE-873F-01C173210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194E8-7B69-489D-8072-3BC09E24720C}" type="datetime1">
              <a:rPr lang="ru-RU"/>
              <a:pPr>
                <a:defRPr/>
              </a:pPr>
              <a:t>03.06.2021</a:t>
            </a:fld>
            <a:endParaRPr lang="ru-RU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87CED54-580B-45A5-9AF9-560167AED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EA1CC6F-9496-4031-B774-1DDF46F75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362E0-FDCA-47E4-960D-E662169949D1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630867948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EABF9AF-8CDB-43C5-8262-7892F9303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D5F88-590A-4335-8949-E6B64C77D23A}" type="datetime1">
              <a:rPr lang="ru-RU"/>
              <a:pPr>
                <a:defRPr/>
              </a:pPr>
              <a:t>03.06.2021</a:t>
            </a:fld>
            <a:endParaRPr lang="ru-RU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4856491-1FBD-4CFF-8A07-47971B205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F9C3611-9C79-44E9-B521-6A4822BD7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108D4-C678-4E98-A71C-22CA1C22B5B9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1496185158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8B7CA46-7ABE-45EF-ACB1-0A1941CC1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E02A2-3C46-4430-A403-38FCBC11EB3D}" type="datetime1">
              <a:rPr lang="ru-RU"/>
              <a:pPr>
                <a:defRPr/>
              </a:pPr>
              <a:t>03.06.2021</a:t>
            </a:fld>
            <a:endParaRPr lang="ru-RU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C0A4B39-0D77-4F96-9DFA-DE1380C66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F9D8E61-0B07-4353-9E7F-3B476A764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18A1A-4226-4868-9C6C-355BD25A3F52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2286051702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548A80E-EBE2-4661-ABE9-20A7778C6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15386-E553-4C6C-9F65-43A280330DB8}" type="datetime1">
              <a:rPr lang="ru-RU"/>
              <a:pPr>
                <a:defRPr/>
              </a:pPr>
              <a:t>03.06.2021</a:t>
            </a:fld>
            <a:endParaRPr lang="ru-RU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78689A4-F474-4864-A74C-A43A9E2B4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20CA169-376F-4433-91D0-789528BF6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6CBC5-D85D-4A10-A4EC-6B25584D667E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333233764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814A80D-FAF6-49FE-B61F-74E88BDBDEC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983432" y="302707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ru-RU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E359D2A-813A-4B2F-A5F1-229F899130B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199456" y="1600201"/>
            <a:ext cx="10382944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ru-RU" alt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A605D9-E884-4DF1-8592-FFF919CA48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0616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429B569-7426-41FA-8FC3-7F4FE12D0646}" type="datetime1">
              <a:rPr lang="ru-RU"/>
              <a:pPr>
                <a:defRPr/>
              </a:pPr>
              <a:t>03.06.2021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8FCEE1-1BA8-4BC0-9398-40D09E972C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F3ADE-E208-4798-8699-389EBCB7C3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A541A2D-ED5A-4864-A429-27F6C096175A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FE2F012-EF9C-4442-BF73-FE992DF53ED7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-24384" y="0"/>
            <a:ext cx="82296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transition spd="slow">
    <p:wipe dir="r"/>
    <p:sndAc>
      <p:stSnd>
        <p:snd r:embed="rId14" name="coin.wav"/>
      </p:stSnd>
    </p:sndAc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2C73E-09FF-7E43-9B2B-BDFE8D7383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2135" y="202574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sz="5300" dirty="0"/>
              <a:t> </a:t>
            </a:r>
            <a:r>
              <a:rPr lang="ru-RU" sz="5300" dirty="0"/>
              <a:t>ОПТИМИЗАЦИЯ СТРУКТУРЫ ЕДИНОГО ПЛАНА СЧЕТОВ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ru-RU" b="1" dirty="0">
                <a:solidFill>
                  <a:schemeClr val="tx2"/>
                </a:solidFill>
              </a:rPr>
              <a:t>для формирования сквозной отчетности</a:t>
            </a:r>
            <a:r>
              <a:rPr lang="en-US" b="1" dirty="0">
                <a:solidFill>
                  <a:schemeClr val="tx2"/>
                </a:solidFill>
              </a:rPr>
              <a:t> 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6695B0-F7FF-3247-ACC7-37F565C9B2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600" y="4267200"/>
            <a:ext cx="6400800" cy="1752600"/>
          </a:xfrm>
        </p:spPr>
        <p:txBody>
          <a:bodyPr>
            <a:normAutofit fontScale="70000" lnSpcReduction="20000"/>
          </a:bodyPr>
          <a:lstStyle/>
          <a:p>
            <a:br>
              <a:rPr lang="en-US" dirty="0"/>
            </a:br>
            <a:endParaRPr lang="en-US" dirty="0"/>
          </a:p>
          <a:p>
            <a:r>
              <a:rPr lang="en-US" b="1" dirty="0"/>
              <a:t> </a:t>
            </a:r>
            <a:endParaRPr lang="en-US" dirty="0"/>
          </a:p>
          <a:p>
            <a:r>
              <a:rPr lang="ru-RU" dirty="0"/>
              <a:t>Марк </a:t>
            </a:r>
            <a:r>
              <a:rPr lang="ru-RU" dirty="0" err="1"/>
              <a:t>Силинс</a:t>
            </a:r>
            <a:endParaRPr lang="en-US" dirty="0"/>
          </a:p>
          <a:p>
            <a:r>
              <a:rPr lang="en-US" dirty="0"/>
              <a:t>9 </a:t>
            </a:r>
            <a:r>
              <a:rPr lang="ru-RU" dirty="0"/>
              <a:t>июня </a:t>
            </a:r>
            <a:r>
              <a:rPr lang="en-US" dirty="0"/>
              <a:t>2021</a:t>
            </a:r>
            <a:r>
              <a:rPr lang="ru-RU" dirty="0"/>
              <a:t> г.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8070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F4F2C6E-D1C6-0E43-992B-3E36FB24678A}"/>
              </a:ext>
            </a:extLst>
          </p:cNvPr>
          <p:cNvSpPr/>
          <p:nvPr/>
        </p:nvSpPr>
        <p:spPr>
          <a:xfrm>
            <a:off x="911424" y="1484784"/>
            <a:ext cx="10886257" cy="4468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70510" algn="l"/>
              </a:tabLs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Важность государственных финансов и способности обеспечивать надёжную отчетность во время кризиса привлекли к себе внимание с появлением пандемии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COVID 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начале 2020 года.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70510" algn="l"/>
              </a:tabLs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Главное в организации отчётности в государственном секторе – обеспечить единообразное и полезное отражение и классификацию финансовых и иных операций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70510" algn="l"/>
              </a:tabLst>
            </a:pPr>
            <a:r>
              <a:rPr lang="ru-RU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Важно иметь ЕПС и широкую систему классификации, которая показывает связи в структуре УГФ, так чтобы данные классифицировались единообразно и обеспечивалась консолидация информации по всем структурам центрального правительства, а иногда – государственного сектора.</a:t>
            </a:r>
            <a:r>
              <a:rPr lang="en-AU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90D6BD-BA0D-A648-97F4-7CC979DE8374}"/>
              </a:ext>
            </a:extLst>
          </p:cNvPr>
          <p:cNvSpPr txBox="1"/>
          <p:nvPr/>
        </p:nvSpPr>
        <p:spPr>
          <a:xfrm>
            <a:off x="1703512" y="0"/>
            <a:ext cx="1036687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/>
              <a:t>Роль ЕПС в современной практике отчётности в государственном секторе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684985887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20DC612-8972-474D-8E07-867F1CD2C6F2}"/>
              </a:ext>
            </a:extLst>
          </p:cNvPr>
          <p:cNvSpPr/>
          <p:nvPr/>
        </p:nvSpPr>
        <p:spPr>
          <a:xfrm>
            <a:off x="5052060" y="58103"/>
            <a:ext cx="2297430" cy="9144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Подготовка бюджета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641311-1C8F-124D-8ECB-DF41C878EBBE}"/>
              </a:ext>
            </a:extLst>
          </p:cNvPr>
          <p:cNvSpPr/>
          <p:nvPr/>
        </p:nvSpPr>
        <p:spPr>
          <a:xfrm>
            <a:off x="727710" y="276689"/>
            <a:ext cx="2297430" cy="79963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Электронные закупки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C82428-37E9-1A40-8F90-2D656CC984C5}"/>
              </a:ext>
            </a:extLst>
          </p:cNvPr>
          <p:cNvSpPr/>
          <p:nvPr/>
        </p:nvSpPr>
        <p:spPr>
          <a:xfrm>
            <a:off x="727710" y="1155401"/>
            <a:ext cx="2297430" cy="79963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Управление долгом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2D26229-D0EA-B94D-BF84-E42F4551224B}"/>
              </a:ext>
            </a:extLst>
          </p:cNvPr>
          <p:cNvSpPr/>
          <p:nvPr/>
        </p:nvSpPr>
        <p:spPr>
          <a:xfrm>
            <a:off x="747713" y="2026950"/>
            <a:ext cx="2297430" cy="79963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Учётные системы МВО</a:t>
            </a:r>
            <a:r>
              <a:rPr lang="en-US" dirty="0"/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4BE9666-C9CF-5246-B3F1-6E13F5A1912C}"/>
              </a:ext>
            </a:extLst>
          </p:cNvPr>
          <p:cNvSpPr/>
          <p:nvPr/>
        </p:nvSpPr>
        <p:spPr>
          <a:xfrm>
            <a:off x="747713" y="3714190"/>
            <a:ext cx="2297430" cy="78923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Системы управления доходами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FE3768-19F5-6A42-9C80-F544D4D512C0}"/>
              </a:ext>
            </a:extLst>
          </p:cNvPr>
          <p:cNvSpPr/>
          <p:nvPr/>
        </p:nvSpPr>
        <p:spPr>
          <a:xfrm>
            <a:off x="5052060" y="1668780"/>
            <a:ext cx="2297430" cy="2834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ИСУГФ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D635ACC-2BFD-854C-89C9-B2941620BABB}"/>
              </a:ext>
            </a:extLst>
          </p:cNvPr>
          <p:cNvSpPr/>
          <p:nvPr/>
        </p:nvSpPr>
        <p:spPr>
          <a:xfrm>
            <a:off x="9334500" y="2514600"/>
            <a:ext cx="2297430" cy="1143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Банковская система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7927E70-EF1A-8749-B3A5-E64E4D54BB0C}"/>
              </a:ext>
            </a:extLst>
          </p:cNvPr>
          <p:cNvSpPr/>
          <p:nvPr/>
        </p:nvSpPr>
        <p:spPr>
          <a:xfrm>
            <a:off x="5052060" y="5159692"/>
            <a:ext cx="2297430" cy="914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Хранилище данных (отчётность)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06F2F28-A319-F74E-B043-7E50B5592AB2}"/>
              </a:ext>
            </a:extLst>
          </p:cNvPr>
          <p:cNvSpPr/>
          <p:nvPr/>
        </p:nvSpPr>
        <p:spPr>
          <a:xfrm>
            <a:off x="747713" y="2883176"/>
            <a:ext cx="2297430" cy="77442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Управление ликвидностью</a:t>
            </a: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C730EEF-CEBA-0744-B72C-9F70310866CD}"/>
              </a:ext>
            </a:extLst>
          </p:cNvPr>
          <p:cNvSpPr/>
          <p:nvPr/>
        </p:nvSpPr>
        <p:spPr>
          <a:xfrm>
            <a:off x="514350" y="6193155"/>
            <a:ext cx="11292840" cy="6648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Единый план счетов (обеспечивает единообразие данных во всей системе УГФ)</a:t>
            </a:r>
            <a:endParaRPr lang="en-US" dirty="0"/>
          </a:p>
        </p:txBody>
      </p:sp>
      <p:sp>
        <p:nvSpPr>
          <p:cNvPr id="17" name="Right Brace 16">
            <a:extLst>
              <a:ext uri="{FF2B5EF4-FFF2-40B4-BE49-F238E27FC236}">
                <a16:creationId xmlns:a16="http://schemas.microsoft.com/office/drawing/2014/main" id="{0EDC1C2C-1572-784A-B80C-3D8F79FB3291}"/>
              </a:ext>
            </a:extLst>
          </p:cNvPr>
          <p:cNvSpPr/>
          <p:nvPr/>
        </p:nvSpPr>
        <p:spPr>
          <a:xfrm>
            <a:off x="3348990" y="925830"/>
            <a:ext cx="640080" cy="5017770"/>
          </a:xfrm>
          <a:prstGeom prst="rightBrac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Left-right Arrow 19">
            <a:extLst>
              <a:ext uri="{FF2B5EF4-FFF2-40B4-BE49-F238E27FC236}">
                <a16:creationId xmlns:a16="http://schemas.microsoft.com/office/drawing/2014/main" id="{C21FDEFF-224B-234A-87B5-999001A893E6}"/>
              </a:ext>
            </a:extLst>
          </p:cNvPr>
          <p:cNvSpPr/>
          <p:nvPr/>
        </p:nvSpPr>
        <p:spPr>
          <a:xfrm rot="16200000">
            <a:off x="5852160" y="4653438"/>
            <a:ext cx="697230" cy="36576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Left-right Arrow 20">
            <a:extLst>
              <a:ext uri="{FF2B5EF4-FFF2-40B4-BE49-F238E27FC236}">
                <a16:creationId xmlns:a16="http://schemas.microsoft.com/office/drawing/2014/main" id="{2AB1DBD8-89DF-C247-9351-7B82482B575E}"/>
              </a:ext>
            </a:extLst>
          </p:cNvPr>
          <p:cNvSpPr/>
          <p:nvPr/>
        </p:nvSpPr>
        <p:spPr>
          <a:xfrm rot="5400000">
            <a:off x="5852160" y="1117759"/>
            <a:ext cx="697230" cy="36576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Left-right Arrow 21">
            <a:extLst>
              <a:ext uri="{FF2B5EF4-FFF2-40B4-BE49-F238E27FC236}">
                <a16:creationId xmlns:a16="http://schemas.microsoft.com/office/drawing/2014/main" id="{095ADFD3-A6EC-AF4B-9669-5F16A46B03EA}"/>
              </a:ext>
            </a:extLst>
          </p:cNvPr>
          <p:cNvSpPr/>
          <p:nvPr/>
        </p:nvSpPr>
        <p:spPr>
          <a:xfrm>
            <a:off x="8029575" y="2903220"/>
            <a:ext cx="697230" cy="36576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Left-right Arrow 22">
            <a:extLst>
              <a:ext uri="{FF2B5EF4-FFF2-40B4-BE49-F238E27FC236}">
                <a16:creationId xmlns:a16="http://schemas.microsoft.com/office/drawing/2014/main" id="{A9BA0D95-A64F-8846-AA60-DECCB960A758}"/>
              </a:ext>
            </a:extLst>
          </p:cNvPr>
          <p:cNvSpPr/>
          <p:nvPr/>
        </p:nvSpPr>
        <p:spPr>
          <a:xfrm>
            <a:off x="4171950" y="3215640"/>
            <a:ext cx="697230" cy="36576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Left-right Arrow 23">
            <a:extLst>
              <a:ext uri="{FF2B5EF4-FFF2-40B4-BE49-F238E27FC236}">
                <a16:creationId xmlns:a16="http://schemas.microsoft.com/office/drawing/2014/main" id="{2975AB3B-4AB8-1A47-A56A-EC753BEAC1D8}"/>
              </a:ext>
            </a:extLst>
          </p:cNvPr>
          <p:cNvSpPr/>
          <p:nvPr/>
        </p:nvSpPr>
        <p:spPr>
          <a:xfrm>
            <a:off x="4109085" y="5383530"/>
            <a:ext cx="697230" cy="36576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29D35DE-8B6D-8240-80E3-BA251528042E}"/>
              </a:ext>
            </a:extLst>
          </p:cNvPr>
          <p:cNvSpPr/>
          <p:nvPr/>
        </p:nvSpPr>
        <p:spPr>
          <a:xfrm>
            <a:off x="727710" y="5314442"/>
            <a:ext cx="2297430" cy="80108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Системы управления активами и запасами</a:t>
            </a:r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3BEDE5C-6B1B-42D3-8AD6-6371FA0FF6A9}"/>
              </a:ext>
            </a:extLst>
          </p:cNvPr>
          <p:cNvSpPr/>
          <p:nvPr/>
        </p:nvSpPr>
        <p:spPr>
          <a:xfrm>
            <a:off x="727710" y="4525212"/>
            <a:ext cx="2297430" cy="78923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Системы управления проектами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604046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rocess 3"/>
          <p:cNvSpPr/>
          <p:nvPr/>
        </p:nvSpPr>
        <p:spPr>
          <a:xfrm flipH="1">
            <a:off x="1161427" y="3155071"/>
            <a:ext cx="1056242" cy="64807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/>
              <a:t>Источники средств</a:t>
            </a:r>
            <a:endParaRPr lang="en-GB" sz="1500" dirty="0"/>
          </a:p>
        </p:txBody>
      </p:sp>
      <p:sp>
        <p:nvSpPr>
          <p:cNvPr id="5" name="Flowchart: Process 4"/>
          <p:cNvSpPr/>
          <p:nvPr/>
        </p:nvSpPr>
        <p:spPr>
          <a:xfrm flipH="1">
            <a:off x="2374263" y="3161909"/>
            <a:ext cx="1395632" cy="64807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/>
              <a:t>Организационный</a:t>
            </a:r>
            <a:endParaRPr lang="en-GB" sz="1500" dirty="0"/>
          </a:p>
        </p:txBody>
      </p:sp>
      <p:sp>
        <p:nvSpPr>
          <p:cNvPr id="6" name="Flowchart: Process 5"/>
          <p:cNvSpPr/>
          <p:nvPr/>
        </p:nvSpPr>
        <p:spPr>
          <a:xfrm flipH="1">
            <a:off x="3926442" y="3181760"/>
            <a:ext cx="1056241" cy="64807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/>
              <a:t>Проектный</a:t>
            </a:r>
            <a:endParaRPr lang="en-GB" sz="1500" dirty="0"/>
          </a:p>
        </p:txBody>
      </p:sp>
      <p:sp>
        <p:nvSpPr>
          <p:cNvPr id="7" name="Flowchart: Process 6"/>
          <p:cNvSpPr/>
          <p:nvPr/>
        </p:nvSpPr>
        <p:spPr>
          <a:xfrm flipH="1">
            <a:off x="5111908" y="3198722"/>
            <a:ext cx="886750" cy="64807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/>
              <a:t>Географический</a:t>
            </a:r>
            <a:endParaRPr lang="en-GB" sz="1500" dirty="0"/>
          </a:p>
        </p:txBody>
      </p:sp>
      <p:sp>
        <p:nvSpPr>
          <p:cNvPr id="8" name="Flowchart: Process 7"/>
          <p:cNvSpPr/>
          <p:nvPr/>
        </p:nvSpPr>
        <p:spPr>
          <a:xfrm flipH="1">
            <a:off x="6155252" y="3200343"/>
            <a:ext cx="886750" cy="65491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/>
              <a:t>Программный</a:t>
            </a:r>
            <a:endParaRPr lang="en-GB" sz="1500" dirty="0"/>
          </a:p>
        </p:txBody>
      </p:sp>
      <p:sp>
        <p:nvSpPr>
          <p:cNvPr id="9" name="Flowchart: Process 8"/>
          <p:cNvSpPr/>
          <p:nvPr/>
        </p:nvSpPr>
        <p:spPr>
          <a:xfrm flipH="1">
            <a:off x="7165308" y="3207181"/>
            <a:ext cx="1022441" cy="64807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/>
              <a:t>Функциональный</a:t>
            </a:r>
            <a:endParaRPr lang="en-GB" sz="1500" dirty="0"/>
          </a:p>
        </p:txBody>
      </p:sp>
      <p:sp>
        <p:nvSpPr>
          <p:cNvPr id="10" name="Flowchart: Process 9"/>
          <p:cNvSpPr/>
          <p:nvPr/>
        </p:nvSpPr>
        <p:spPr>
          <a:xfrm>
            <a:off x="8292928" y="2182815"/>
            <a:ext cx="1165839" cy="280831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/>
              <a:t>Экономический</a:t>
            </a:r>
            <a:endParaRPr lang="en-GB" sz="1500" dirty="0"/>
          </a:p>
        </p:txBody>
      </p:sp>
      <p:sp>
        <p:nvSpPr>
          <p:cNvPr id="13" name="TextBox 12"/>
          <p:cNvSpPr txBox="1"/>
          <p:nvPr/>
        </p:nvSpPr>
        <p:spPr>
          <a:xfrm flipH="1">
            <a:off x="10113103" y="3031168"/>
            <a:ext cx="19608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Бюджетная классификация по кассовому принципу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10299045" y="1901128"/>
            <a:ext cx="14539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ПС по методу начисления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 flipH="1">
            <a:off x="10299045" y="4348432"/>
            <a:ext cx="1459584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ru-RU" dirty="0">
                <a:latin typeface="Arial"/>
                <a:cs typeface="Arial"/>
              </a:rPr>
              <a:t>ПС по методу начисления</a:t>
            </a:r>
            <a:endParaRPr lang="en-GB" dirty="0">
              <a:latin typeface="Arial"/>
              <a:cs typeface="Arial"/>
            </a:endParaRPr>
          </a:p>
        </p:txBody>
      </p:sp>
      <p:sp>
        <p:nvSpPr>
          <p:cNvPr id="18" name="Left Arrow 17"/>
          <p:cNvSpPr/>
          <p:nvPr/>
        </p:nvSpPr>
        <p:spPr>
          <a:xfrm>
            <a:off x="9786339" y="2217169"/>
            <a:ext cx="252100" cy="37591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19" name="Left Arrow 18"/>
          <p:cNvSpPr/>
          <p:nvPr/>
        </p:nvSpPr>
        <p:spPr>
          <a:xfrm>
            <a:off x="9786339" y="3317837"/>
            <a:ext cx="252100" cy="37591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20" name="Left Arrow 19"/>
          <p:cNvSpPr/>
          <p:nvPr/>
        </p:nvSpPr>
        <p:spPr>
          <a:xfrm>
            <a:off x="9786339" y="4355759"/>
            <a:ext cx="252100" cy="37591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26" name="Left Brace 25"/>
          <p:cNvSpPr/>
          <p:nvPr/>
        </p:nvSpPr>
        <p:spPr>
          <a:xfrm rot="5400000" flipV="1">
            <a:off x="8466687" y="1175524"/>
            <a:ext cx="818321" cy="1620320"/>
          </a:xfrm>
          <a:prstGeom prst="leftBrace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27" name="TextBox 26"/>
          <p:cNvSpPr txBox="1"/>
          <p:nvPr/>
        </p:nvSpPr>
        <p:spPr>
          <a:xfrm>
            <a:off x="7782982" y="871665"/>
            <a:ext cx="2322164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50" dirty="0"/>
              <a:t>Использование концепций бухучёта для шаблона экономической структуры</a:t>
            </a:r>
            <a:endParaRPr lang="en-GB" sz="1350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6E84608B-AE45-3F44-B3F1-6BBDB2C74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74056" y="-243045"/>
            <a:ext cx="10515600" cy="1325563"/>
          </a:xfrm>
        </p:spPr>
        <p:txBody>
          <a:bodyPr/>
          <a:lstStyle/>
          <a:p>
            <a:r>
              <a:rPr lang="ru-RU" dirty="0"/>
              <a:t>Охват ЕПС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E969D44-5EB1-B849-85E3-D852E82A835B}"/>
              </a:ext>
            </a:extLst>
          </p:cNvPr>
          <p:cNvSpPr txBox="1"/>
          <p:nvPr/>
        </p:nvSpPr>
        <p:spPr>
          <a:xfrm>
            <a:off x="1161427" y="1082518"/>
            <a:ext cx="3622317" cy="1754326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Обычно для того, чтобы адекватно удовлетворять основным требованиям отчётности в системе УГФ, государство требует, чтобы в ПС имелись семь сегментов.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76828C4-85A5-DB43-B5D6-643F05D66353}"/>
              </a:ext>
            </a:extLst>
          </p:cNvPr>
          <p:cNvSpPr txBox="1"/>
          <p:nvPr/>
        </p:nvSpPr>
        <p:spPr>
          <a:xfrm>
            <a:off x="1346186" y="4801363"/>
            <a:ext cx="3581400" cy="1477328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Вопрос: можно ли изменить/дополнить эти классификаторы в интересах сквозной отчётности (напр., в связи с</a:t>
            </a:r>
            <a:r>
              <a:rPr lang="en-US" b="1" dirty="0">
                <a:solidFill>
                  <a:schemeClr val="bg1"/>
                </a:solidFill>
              </a:rPr>
              <a:t> COVID</a:t>
            </a:r>
            <a:r>
              <a:rPr lang="ru-RU" b="1" dirty="0">
                <a:solidFill>
                  <a:schemeClr val="bg1"/>
                </a:solidFill>
              </a:rPr>
              <a:t>)</a:t>
            </a:r>
            <a:r>
              <a:rPr lang="en-US" b="1" dirty="0">
                <a:solidFill>
                  <a:schemeClr val="bg1"/>
                </a:solidFill>
              </a:rPr>
              <a:t>? 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881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39176-A991-6D47-926E-DBF3CF2EA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2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How some countries are enhancing reporting capabilities for COVID 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9CEE58-B2A3-D841-AF22-B71A98E5243D}"/>
              </a:ext>
            </a:extLst>
          </p:cNvPr>
          <p:cNvSpPr txBox="1"/>
          <p:nvPr/>
        </p:nvSpPr>
        <p:spPr>
          <a:xfrm>
            <a:off x="1703512" y="404664"/>
            <a:ext cx="88569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Добавление сквозного сегмента в ЕПС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697155"/>
              </p:ext>
            </p:extLst>
          </p:nvPr>
        </p:nvGraphicFramePr>
        <p:xfrm>
          <a:off x="1028700" y="2204864"/>
          <a:ext cx="10769908" cy="36724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80258">
                  <a:extLst>
                    <a:ext uri="{9D8B030D-6E8A-4147-A177-3AD203B41FA5}">
                      <a16:colId xmlns:a16="http://schemas.microsoft.com/office/drawing/2014/main" val="1349314900"/>
                    </a:ext>
                  </a:extLst>
                </a:gridCol>
                <a:gridCol w="1775236">
                  <a:extLst>
                    <a:ext uri="{9D8B030D-6E8A-4147-A177-3AD203B41FA5}">
                      <a16:colId xmlns:a16="http://schemas.microsoft.com/office/drawing/2014/main" val="3463282854"/>
                    </a:ext>
                  </a:extLst>
                </a:gridCol>
                <a:gridCol w="1219398">
                  <a:extLst>
                    <a:ext uri="{9D8B030D-6E8A-4147-A177-3AD203B41FA5}">
                      <a16:colId xmlns:a16="http://schemas.microsoft.com/office/drawing/2014/main" val="1712369136"/>
                    </a:ext>
                  </a:extLst>
                </a:gridCol>
                <a:gridCol w="980258">
                  <a:extLst>
                    <a:ext uri="{9D8B030D-6E8A-4147-A177-3AD203B41FA5}">
                      <a16:colId xmlns:a16="http://schemas.microsoft.com/office/drawing/2014/main" val="3326455050"/>
                    </a:ext>
                  </a:extLst>
                </a:gridCol>
                <a:gridCol w="1600728">
                  <a:extLst>
                    <a:ext uri="{9D8B030D-6E8A-4147-A177-3AD203B41FA5}">
                      <a16:colId xmlns:a16="http://schemas.microsoft.com/office/drawing/2014/main" val="15150787"/>
                    </a:ext>
                  </a:extLst>
                </a:gridCol>
                <a:gridCol w="1378823">
                  <a:extLst>
                    <a:ext uri="{9D8B030D-6E8A-4147-A177-3AD203B41FA5}">
                      <a16:colId xmlns:a16="http://schemas.microsoft.com/office/drawing/2014/main" val="898511790"/>
                    </a:ext>
                  </a:extLst>
                </a:gridCol>
                <a:gridCol w="1187081">
                  <a:extLst>
                    <a:ext uri="{9D8B030D-6E8A-4147-A177-3AD203B41FA5}">
                      <a16:colId xmlns:a16="http://schemas.microsoft.com/office/drawing/2014/main" val="726432874"/>
                    </a:ext>
                  </a:extLst>
                </a:gridCol>
                <a:gridCol w="1648126">
                  <a:extLst>
                    <a:ext uri="{9D8B030D-6E8A-4147-A177-3AD203B41FA5}">
                      <a16:colId xmlns:a16="http://schemas.microsoft.com/office/drawing/2014/main" val="1321475296"/>
                    </a:ext>
                  </a:extLst>
                </a:gridCol>
              </a:tblGrid>
              <a:tr h="9361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Источник</a:t>
                      </a:r>
                      <a:r>
                        <a:rPr lang="ru-RU" sz="1600" b="1" baseline="0" dirty="0">
                          <a:effectLst/>
                        </a:rPr>
                        <a:t> средств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Организационный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</a:rPr>
                        <a:t>Функцио</a:t>
                      </a:r>
                      <a:r>
                        <a:rPr lang="ru-RU" sz="1600" b="1" dirty="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</a:rPr>
                        <a:t>нальный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Проект-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</a:rPr>
                        <a:t>ный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Географический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</a:rPr>
                        <a:t>Экономичес</a:t>
                      </a:r>
                      <a:r>
                        <a:rPr lang="ru-RU" sz="1600" b="1" dirty="0">
                          <a:effectLst/>
                        </a:rPr>
                        <a:t>-кий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Программ-</a:t>
                      </a:r>
                      <a:r>
                        <a:rPr lang="ru-RU" sz="1600" b="1" dirty="0" err="1">
                          <a:effectLst/>
                        </a:rPr>
                        <a:t>ный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Сквозные</a:t>
                      </a:r>
                      <a:r>
                        <a:rPr lang="ru-RU" sz="1800" b="1" baseline="0" dirty="0">
                          <a:effectLst/>
                        </a:rPr>
                        <a:t> темы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337004"/>
                  </a:ext>
                </a:extLst>
              </a:tr>
              <a:tr h="720080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XXX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5880134"/>
                  </a:ext>
                </a:extLst>
              </a:tr>
              <a:tr h="2016224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Где </a:t>
                      </a:r>
                      <a:r>
                        <a:rPr lang="en-US" sz="1800" b="1" dirty="0">
                          <a:effectLst/>
                        </a:rPr>
                        <a:t> 1</a:t>
                      </a:r>
                      <a:r>
                        <a:rPr lang="ru-RU" sz="1800" b="1" dirty="0">
                          <a:effectLst/>
                        </a:rPr>
                        <a:t> обозначает</a:t>
                      </a:r>
                      <a:r>
                        <a:rPr lang="ru-RU" sz="1800" b="1" baseline="0" dirty="0">
                          <a:effectLst/>
                        </a:rPr>
                        <a:t> землетрясение</a:t>
                      </a:r>
                      <a:r>
                        <a:rPr lang="en-US" sz="1800" b="1" dirty="0">
                          <a:effectLst/>
                        </a:rPr>
                        <a:t>, 2 COVID, X ....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495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9464831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548BB-63F2-1748-A929-B44510ECB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400" y="-171399"/>
            <a:ext cx="10658400" cy="186208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dirty="0">
                <a:solidFill>
                  <a:srgbClr val="0070C0"/>
                </a:solidFill>
              </a:rPr>
              <a:t>Обеспечение подотчётности и контроля в Главной книге</a:t>
            </a:r>
            <a:endParaRPr lang="en-US" kern="12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F7F7A7C-43E1-224C-9451-235EF3E1411B}"/>
              </a:ext>
            </a:extLst>
          </p:cNvPr>
          <p:cNvSpPr txBox="1"/>
          <p:nvPr/>
        </p:nvSpPr>
        <p:spPr>
          <a:xfrm>
            <a:off x="1028412" y="3573016"/>
            <a:ext cx="10325388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600" b="1" noProof="0" dirty="0">
                <a:solidFill>
                  <a:prstClr val="black"/>
                </a:solidFill>
              </a:rPr>
              <a:t>А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лбания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включили дополнительные экономические элементы для конкретных категорий расходов (трансферты на выплату социальных пособий)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600" b="1" noProof="0" dirty="0">
                <a:solidFill>
                  <a:prstClr val="black"/>
                </a:solidFill>
              </a:rPr>
              <a:t>М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олдова </a:t>
            </a:r>
            <a:r>
              <a:rPr kumimoji="0" lang="en-A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использует сегмент «Источник средств» для отдельного отражения расходов и соотнесения их с доходами, где также присвоены специальные коды.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Хорватия</a:t>
            </a:r>
            <a:r>
              <a:rPr kumimoji="0" lang="en-A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 программном сегменте предусмотрены специальные виды деятельности, связанные с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COVID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чтобы отдельно отслеживать расходы, а также отдельный код «Источника средств» для грантов и т.п., полученных из внешних источников.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</a:t>
            </a:r>
            <a:r>
              <a:rPr kumimoji="0" lang="ru-RU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сово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открыт отдельный банковский счёт в ЦБ Косово, связанный с 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COVID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для зачисления средств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партнеров </a:t>
            </a:r>
            <a:r>
              <a:rPr kumimoji="0" lang="ru-RU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 развитию</a:t>
            </a: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(действует как </a:t>
            </a:r>
            <a:r>
              <a:rPr kumimoji="0" lang="ru-RU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субсчёт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ЕКС)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Также предусмотрен специальный проектный вид деятельности, связанный с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COVID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чтобы готовить отчётность отдельно от других расходов.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Украина</a:t>
            </a:r>
            <a:r>
              <a:rPr kumimoji="0" lang="en-A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используется уникальный идентификатор платежей вне ПС в ИСУГФ, чтобы отдельно отслеживать расходы.</a:t>
            </a: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5638150"/>
              </p:ext>
            </p:extLst>
          </p:nvPr>
        </p:nvGraphicFramePr>
        <p:xfrm>
          <a:off x="1028412" y="1415070"/>
          <a:ext cx="10758348" cy="21579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9206">
                  <a:extLst>
                    <a:ext uri="{9D8B030D-6E8A-4147-A177-3AD203B41FA5}">
                      <a16:colId xmlns:a16="http://schemas.microsoft.com/office/drawing/2014/main" val="1349314900"/>
                    </a:ext>
                  </a:extLst>
                </a:gridCol>
                <a:gridCol w="1773330">
                  <a:extLst>
                    <a:ext uri="{9D8B030D-6E8A-4147-A177-3AD203B41FA5}">
                      <a16:colId xmlns:a16="http://schemas.microsoft.com/office/drawing/2014/main" val="3463282854"/>
                    </a:ext>
                  </a:extLst>
                </a:gridCol>
                <a:gridCol w="1218089">
                  <a:extLst>
                    <a:ext uri="{9D8B030D-6E8A-4147-A177-3AD203B41FA5}">
                      <a16:colId xmlns:a16="http://schemas.microsoft.com/office/drawing/2014/main" val="1712369136"/>
                    </a:ext>
                  </a:extLst>
                </a:gridCol>
                <a:gridCol w="979206">
                  <a:extLst>
                    <a:ext uri="{9D8B030D-6E8A-4147-A177-3AD203B41FA5}">
                      <a16:colId xmlns:a16="http://schemas.microsoft.com/office/drawing/2014/main" val="3326455050"/>
                    </a:ext>
                  </a:extLst>
                </a:gridCol>
                <a:gridCol w="1599010">
                  <a:extLst>
                    <a:ext uri="{9D8B030D-6E8A-4147-A177-3AD203B41FA5}">
                      <a16:colId xmlns:a16="http://schemas.microsoft.com/office/drawing/2014/main" val="15150787"/>
                    </a:ext>
                  </a:extLst>
                </a:gridCol>
                <a:gridCol w="1377343">
                  <a:extLst>
                    <a:ext uri="{9D8B030D-6E8A-4147-A177-3AD203B41FA5}">
                      <a16:colId xmlns:a16="http://schemas.microsoft.com/office/drawing/2014/main" val="898511790"/>
                    </a:ext>
                  </a:extLst>
                </a:gridCol>
                <a:gridCol w="1185807">
                  <a:extLst>
                    <a:ext uri="{9D8B030D-6E8A-4147-A177-3AD203B41FA5}">
                      <a16:colId xmlns:a16="http://schemas.microsoft.com/office/drawing/2014/main" val="726432874"/>
                    </a:ext>
                  </a:extLst>
                </a:gridCol>
                <a:gridCol w="1646357">
                  <a:extLst>
                    <a:ext uri="{9D8B030D-6E8A-4147-A177-3AD203B41FA5}">
                      <a16:colId xmlns:a16="http://schemas.microsoft.com/office/drawing/2014/main" val="1321475296"/>
                    </a:ext>
                  </a:extLst>
                </a:gridCol>
              </a:tblGrid>
              <a:tr h="7640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</a:rPr>
                        <a:t>Источник средств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</a:rPr>
                        <a:t>Организационный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</a:rPr>
                        <a:t>Функциональный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</a:rPr>
                        <a:t>Проектный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</a:rPr>
                        <a:t>Географический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</a:rPr>
                        <a:t>Экономический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</a:rPr>
                        <a:t>Программ-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 err="1">
                          <a:effectLst/>
                        </a:rPr>
                        <a:t>ный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</a:rPr>
                        <a:t>C</a:t>
                      </a:r>
                      <a:r>
                        <a:rPr lang="ru-RU" sz="1500" b="1" dirty="0">
                          <a:effectLst/>
                        </a:rPr>
                        <a:t>сквозные темы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337004"/>
                  </a:ext>
                </a:extLst>
              </a:tr>
              <a:tr h="1393862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</a:rPr>
                        <a:t>XXX</a:t>
                      </a:r>
                      <a:endParaRPr lang="ru-RU" sz="1500" b="1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Где </a:t>
                      </a:r>
                      <a:r>
                        <a:rPr lang="en-US" sz="1600" b="1" dirty="0">
                          <a:effectLst/>
                        </a:rPr>
                        <a:t> 1</a:t>
                      </a:r>
                      <a:r>
                        <a:rPr lang="ru-RU" sz="1600" b="1" dirty="0">
                          <a:effectLst/>
                        </a:rPr>
                        <a:t> обозначает</a:t>
                      </a:r>
                      <a:r>
                        <a:rPr lang="ru-RU" sz="1600" b="1" baseline="0" dirty="0">
                          <a:effectLst/>
                        </a:rPr>
                        <a:t> землетрясение</a:t>
                      </a:r>
                      <a:r>
                        <a:rPr lang="en-US" sz="1600" b="1" dirty="0">
                          <a:effectLst/>
                        </a:rPr>
                        <a:t>, 2 COVID, X ....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58801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3715640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theme/theme1.xml><?xml version="1.0" encoding="utf-8"?>
<a:theme xmlns:a="http://schemas.openxmlformats.org/drawingml/2006/main" name="Office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32765</TotalTime>
  <Words>443</Words>
  <Application>Microsoft Office PowerPoint</Application>
  <PresentationFormat>Widescreen</PresentationFormat>
  <Paragraphs>73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 ОПТИМИЗАЦИЯ СТРУКТУРЫ ЕДИНОГО ПЛАНА СЧЕТОВ  для формирования сквозной отчетности </vt:lpstr>
      <vt:lpstr>PowerPoint Presentation</vt:lpstr>
      <vt:lpstr>PowerPoint Presentation</vt:lpstr>
      <vt:lpstr>Охват ЕПС</vt:lpstr>
      <vt:lpstr>How some countries are enhancing reporting capabilities for COVID  </vt:lpstr>
      <vt:lpstr>Обеспечение подотчётности и контроля в Главной книге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Treasury Community of Practice</dc:title>
  <dc:creator>Ion</dc:creator>
  <cp:lastModifiedBy>Yelena Slizhevskaya</cp:lastModifiedBy>
  <cp:revision>755</cp:revision>
  <cp:lastPrinted>2021-05-24T01:22:50Z</cp:lastPrinted>
  <dcterms:created xsi:type="dcterms:W3CDTF">2013-05-14T13:14:50Z</dcterms:created>
  <dcterms:modified xsi:type="dcterms:W3CDTF">2021-06-03T08:38:20Z</dcterms:modified>
</cp:coreProperties>
</file>