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67" r:id="rId2"/>
    <p:sldId id="479" r:id="rId3"/>
    <p:sldId id="472" r:id="rId4"/>
    <p:sldId id="469" r:id="rId5"/>
    <p:sldId id="474" r:id="rId6"/>
    <p:sldId id="471" r:id="rId7"/>
    <p:sldId id="473" r:id="rId8"/>
    <p:sldId id="475" r:id="rId9"/>
    <p:sldId id="476" r:id="rId10"/>
    <p:sldId id="478" r:id="rId1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A420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éma alapján készült stílus 1 – 5. jelölőszín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18" autoAdjust="0"/>
    <p:restoredTop sz="94008" autoAdjust="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11/13/2018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11/13/2018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11/13/2018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43010" name="Picture 2" descr="C:\Users\axentidian1\Desktop\IACOP\Georgia 2018\Screenshot_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7431832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771800" y="3501008"/>
            <a:ext cx="3600399" cy="187220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</a:rPr>
              <a:t>Краткий обзор и основные идеи по итогам встречи рабочей группы по вопросам внутреннего контроля и пленарного заседания </a:t>
            </a:r>
            <a:r>
              <a:rPr lang="ru-RU" sz="2000" b="1" i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</a:rPr>
              <a:t>СВА</a:t>
            </a:r>
            <a:r>
              <a:rPr lang="en-US" sz="2000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</a:rPr>
              <a:t> </a:t>
            </a:r>
            <a:endParaRPr lang="en-US" sz="2000" b="1" i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6093296"/>
            <a:ext cx="2700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Информация для внешних пользователей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878" y="180893"/>
            <a:ext cx="5673330" cy="1143000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Продвижение (маркетинг) внутреннего аудита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84784"/>
            <a:ext cx="7787208" cy="43204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400" dirty="0" smtClean="0"/>
              <a:t>Представитель Минфина Австрии выступил с подробной презентацией австрийской практики продвижения внутреннего аудита.</a:t>
            </a:r>
            <a:endParaRPr lang="en-US" altLang="de-DE" sz="2400" dirty="0"/>
          </a:p>
          <a:p>
            <a:pPr marL="0" indent="0">
              <a:buNone/>
            </a:pPr>
            <a:r>
              <a:rPr lang="ru-RU" altLang="de-DE" sz="2400" dirty="0" smtClean="0"/>
              <a:t>Основные тезисы выступления</a:t>
            </a:r>
            <a:r>
              <a:rPr lang="en-US" altLang="de-DE" sz="2400" dirty="0" smtClean="0"/>
              <a:t>:</a:t>
            </a:r>
            <a:endParaRPr lang="en-US" altLang="de-DE" sz="2400" dirty="0"/>
          </a:p>
          <a:p>
            <a:r>
              <a:rPr lang="ru-RU" sz="2400" dirty="0" smtClean="0"/>
              <a:t>Необходимо сосредоточиться на четырех </a:t>
            </a:r>
            <a:r>
              <a:rPr lang="ru-RU" sz="2400" dirty="0" smtClean="0"/>
              <a:t>основных элементах эффективного маркетинга</a:t>
            </a:r>
            <a:r>
              <a:rPr lang="en-US" sz="2400" dirty="0" smtClean="0"/>
              <a:t>:</a:t>
            </a:r>
            <a:endParaRPr lang="en-US" sz="2400" dirty="0"/>
          </a:p>
          <a:p>
            <a:pPr lvl="1"/>
            <a:r>
              <a:rPr lang="ru-RU" sz="2400" dirty="0" smtClean="0"/>
              <a:t>Внимание </a:t>
            </a:r>
            <a:endParaRPr lang="en-US" sz="2400" dirty="0"/>
          </a:p>
          <a:p>
            <a:pPr lvl="1"/>
            <a:r>
              <a:rPr lang="ru-RU" sz="2400" dirty="0" smtClean="0"/>
              <a:t>Интерес</a:t>
            </a:r>
            <a:endParaRPr lang="en-US" sz="2400" dirty="0"/>
          </a:p>
          <a:p>
            <a:pPr lvl="1"/>
            <a:r>
              <a:rPr lang="ru-RU" sz="2400" dirty="0" smtClean="0"/>
              <a:t>Желание</a:t>
            </a:r>
            <a:endParaRPr lang="en-US" sz="2400" dirty="0"/>
          </a:p>
          <a:p>
            <a:pPr lvl="1"/>
            <a:r>
              <a:rPr lang="ru-RU" sz="2400" dirty="0" smtClean="0"/>
              <a:t>Действие</a:t>
            </a:r>
            <a:endParaRPr lang="en-US" sz="2400" dirty="0"/>
          </a:p>
          <a:p>
            <a:r>
              <a:rPr lang="ru-RU" altLang="de-DE" sz="2400" dirty="0" smtClean="0"/>
              <a:t>Следует задавать правильные вопросы</a:t>
            </a:r>
            <a:r>
              <a:rPr lang="en-US" altLang="de-DE" sz="2400" dirty="0" smtClean="0"/>
              <a:t>.</a:t>
            </a:r>
            <a:endParaRPr lang="en-US" altLang="de-DE" sz="2400" dirty="0"/>
          </a:p>
          <a:p>
            <a:r>
              <a:rPr lang="ru-RU" altLang="de-DE" sz="2400" dirty="0" smtClean="0"/>
              <a:t>Клиенты службы внутреннего аудита должны получать продукты, отвечающие их потребностям. </a:t>
            </a:r>
            <a:endParaRPr lang="en-US" altLang="de-DE" sz="2400" dirty="0"/>
          </a:p>
          <a:p>
            <a:r>
              <a:rPr lang="ru-RU" altLang="de-DE" sz="2400" dirty="0" smtClean="0"/>
              <a:t>Продукты должны представлять собой эффективный бренд – участникам заседания были продемонстрированы примеры некоторых продуктов внутреннего аудита. </a:t>
            </a:r>
            <a:endParaRPr lang="en-US" altLang="de-DE" sz="2400" dirty="0"/>
          </a:p>
          <a:p>
            <a:endParaRPr lang="en-US" altLang="de-DE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762" y="248237"/>
            <a:ext cx="2150270" cy="50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68669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0"/>
            <a:ext cx="5400600" cy="1143000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Еще одна успешная встреча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340768"/>
            <a:ext cx="7787208" cy="3528392"/>
          </a:xfrm>
        </p:spPr>
        <p:txBody>
          <a:bodyPr>
            <a:normAutofit fontScale="92500" lnSpcReduction="10000"/>
          </a:bodyPr>
          <a:lstStyle/>
          <a:p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</a:rPr>
              <a:t>Сообщество </a:t>
            </a:r>
            <a:r>
              <a:rPr lang="en-US" sz="2100" dirty="0" err="1" smtClean="0">
                <a:solidFill>
                  <a:schemeClr val="accent1">
                    <a:lumMod val="75000"/>
                  </a:schemeClr>
                </a:solidFill>
              </a:rPr>
              <a:t>PEMPAL</a:t>
            </a: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</a:rPr>
              <a:t> по внутреннему аудиту (</a:t>
            </a:r>
            <a:r>
              <a:rPr lang="ru-RU" sz="2100" dirty="0" err="1" smtClean="0">
                <a:solidFill>
                  <a:schemeClr val="accent1">
                    <a:lumMod val="75000"/>
                  </a:schemeClr>
                </a:solidFill>
              </a:rPr>
              <a:t>СВА</a:t>
            </a: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</a:rPr>
              <a:t>) организовало еще одну успешную встречу</a:t>
            </a: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</a:rPr>
              <a:t>! </a:t>
            </a:r>
            <a:endParaRPr lang="en-US" sz="21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</a:rPr>
              <a:t>На этот раз встреча состоялась в Грузии – красивой и гостеприимной стране</a:t>
            </a: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sz="21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</a:rPr>
              <a:t>Программа встречи была </a:t>
            </a: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</a:rPr>
              <a:t>превосходно сбалансирована </a:t>
            </a: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</a:rPr>
              <a:t>между презентациями, дискуссиями и работой в группах.</a:t>
            </a:r>
            <a:endParaRPr lang="en-US" sz="21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</a:rPr>
              <a:t>Все цели встречи были достигнуты</a:t>
            </a: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</a:rPr>
              <a:t>!</a:t>
            </a:r>
            <a:endParaRPr lang="en-US" sz="21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</a:rPr>
              <a:t>Она стала </a:t>
            </a: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</a:rPr>
              <a:t>прекрасной возможностью </a:t>
            </a: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</a:rPr>
              <a:t>не только для того, чтобы поделиться примерами практики из различных стран, но </a:t>
            </a: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</a:rPr>
              <a:t>поработать над новым продуктом знаний </a:t>
            </a:r>
            <a:r>
              <a:rPr lang="ru-RU" sz="2100" dirty="0" err="1" smtClean="0">
                <a:solidFill>
                  <a:schemeClr val="accent1">
                    <a:lumMod val="75000"/>
                  </a:schemeClr>
                </a:solidFill>
              </a:rPr>
              <a:t>СВА</a:t>
            </a: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</a:rPr>
              <a:t> который можно дополнительно усовершенствовать для более широкого использования в странах-участницах </a:t>
            </a:r>
            <a:r>
              <a:rPr lang="en-US" sz="2100" dirty="0" err="1" smtClean="0">
                <a:solidFill>
                  <a:schemeClr val="accent1">
                    <a:lumMod val="75000"/>
                  </a:schemeClr>
                </a:solidFill>
              </a:rPr>
              <a:t>PEMPAL</a:t>
            </a: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sz="21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762" y="248237"/>
            <a:ext cx="2150270" cy="50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Podobny obraz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505573"/>
            <a:ext cx="2151158" cy="21511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3391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0"/>
            <a:ext cx="6912768" cy="1143000"/>
          </a:xfrm>
        </p:spPr>
        <p:txBody>
          <a:bodyPr>
            <a:noAutofit/>
          </a:bodyPr>
          <a:lstStyle/>
          <a:p>
            <a:pPr algn="l"/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Рабочая группа по вопросам внутреннего контроля</a:t>
            </a:r>
            <a:endParaRPr lang="ru-RU" sz="3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980728"/>
            <a:ext cx="8259638" cy="4938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smtClean="0"/>
              <a:t>Резюме</a:t>
            </a:r>
            <a:endParaRPr lang="en-US" sz="2000" b="1" dirty="0"/>
          </a:p>
          <a:p>
            <a:r>
              <a:rPr lang="ru-RU" sz="1800" dirty="0" smtClean="0"/>
              <a:t>Была представлена концепция «трех линий обороны». Все три линии защиты (модель </a:t>
            </a:r>
            <a:r>
              <a:rPr lang="ru-RU" sz="1800" dirty="0" smtClean="0"/>
              <a:t>Института внутренних аудиторов (</a:t>
            </a:r>
            <a:r>
              <a:rPr lang="en-US" sz="1800" dirty="0" err="1" smtClean="0"/>
              <a:t>IIA</a:t>
            </a:r>
            <a:r>
              <a:rPr lang="ru-RU" sz="1800" dirty="0" smtClean="0"/>
              <a:t>)</a:t>
            </a:r>
            <a:r>
              <a:rPr lang="en-US" sz="1800" dirty="0" smtClean="0"/>
              <a:t>)</a:t>
            </a:r>
            <a:r>
              <a:rPr lang="ru-RU" sz="1800" dirty="0" smtClean="0"/>
              <a:t> </a:t>
            </a:r>
            <a:r>
              <a:rPr lang="ru-RU" sz="1800" dirty="0" smtClean="0"/>
              <a:t>играют свою роль в реализации рамочной модели </a:t>
            </a:r>
            <a:r>
              <a:rPr lang="en-US" sz="1800" dirty="0" err="1" smtClean="0"/>
              <a:t>COSO</a:t>
            </a:r>
            <a:r>
              <a:rPr lang="en-US" sz="1800" dirty="0" smtClean="0"/>
              <a:t>. </a:t>
            </a:r>
            <a:r>
              <a:rPr lang="ru-RU" sz="1800" dirty="0" smtClean="0"/>
              <a:t> Внутренний аудит как третья линия защиты призван обеспечивать эффективное функционирование первой и второй линий. </a:t>
            </a:r>
            <a:r>
              <a:rPr lang="en-US" sz="1800" dirty="0" smtClean="0"/>
              <a:t> </a:t>
            </a:r>
            <a:endParaRPr lang="en-US" sz="1800" dirty="0"/>
          </a:p>
          <a:p>
            <a:r>
              <a:rPr lang="ru-RU" sz="1800" dirty="0" smtClean="0"/>
              <a:t>Система внутреннего контроля должна подвергаться регулярной оценке с формированием планов действий по устранению любых выявленных недостатков. </a:t>
            </a:r>
            <a:endParaRPr lang="en-US" sz="1800" dirty="0"/>
          </a:p>
          <a:p>
            <a:r>
              <a:rPr lang="ru-RU" sz="1800" dirty="0" smtClean="0"/>
              <a:t>Руководитель организации должен </a:t>
            </a:r>
            <a:r>
              <a:rPr lang="ru-RU" sz="1800" dirty="0" smtClean="0"/>
              <a:t>иметь возможность </a:t>
            </a:r>
            <a:r>
              <a:rPr lang="ru-RU" sz="1800" dirty="0" smtClean="0"/>
              <a:t>использовать результаты работы по внутреннему аудиту.</a:t>
            </a:r>
            <a:endParaRPr lang="en-US" sz="1800" dirty="0"/>
          </a:p>
          <a:p>
            <a:r>
              <a:rPr lang="ru-RU" sz="1800" dirty="0" smtClean="0"/>
              <a:t>В качестве примера инструмента, который можно использовать </a:t>
            </a:r>
            <a:r>
              <a:rPr lang="ru-RU" sz="1800" dirty="0" smtClean="0"/>
              <a:t>для оценки внутреннего контроля на </a:t>
            </a:r>
            <a:r>
              <a:rPr lang="ru-RU" sz="1800" dirty="0" smtClean="0"/>
              <a:t>всех «линиях обороны</a:t>
            </a:r>
            <a:r>
              <a:rPr lang="ru-RU" sz="1800" dirty="0" smtClean="0"/>
              <a:t>», </a:t>
            </a:r>
            <a:r>
              <a:rPr lang="ru-RU" sz="1800" dirty="0" smtClean="0"/>
              <a:t>на встрече были представлены методические рекомендации по оценке и совершенствованию системы</a:t>
            </a:r>
            <a:r>
              <a:rPr lang="en-US" sz="1800" dirty="0" smtClean="0"/>
              <a:t> </a:t>
            </a:r>
            <a:r>
              <a:rPr lang="ru-RU" sz="1800" dirty="0" smtClean="0"/>
              <a:t>финансового менеджмента и контроля (</a:t>
            </a:r>
            <a:r>
              <a:rPr lang="ru-RU" sz="1800" dirty="0" err="1" smtClean="0"/>
              <a:t>ФМК</a:t>
            </a:r>
            <a:r>
              <a:rPr lang="ru-RU" sz="1800" dirty="0" smtClean="0"/>
              <a:t>) в организациях государственного сектора. </a:t>
            </a:r>
            <a:r>
              <a:rPr lang="en-US" sz="1800" dirty="0" smtClean="0"/>
              <a:t> </a:t>
            </a:r>
            <a:endParaRPr lang="en-US" sz="1800" dirty="0"/>
          </a:p>
          <a:p>
            <a:r>
              <a:rPr lang="ru-RU" sz="1800" dirty="0" smtClean="0"/>
              <a:t>Представитель службы внутреннего аудита Европейской комиссии поделился примером хорошей практики осуществления внутреннего контроля в части контрольной среды организации, а также проведения оценки контрольной среды. 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762" y="248237"/>
            <a:ext cx="2150270" cy="50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174171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5692178" cy="1143000"/>
          </a:xfrm>
        </p:spPr>
        <p:txBody>
          <a:bodyPr>
            <a:noAutofit/>
          </a:bodyPr>
          <a:lstStyle/>
          <a:p>
            <a:pPr algn="l"/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Рабочая группа по вопросам внутреннего контроля</a:t>
            </a:r>
            <a:endParaRPr lang="ru-RU" sz="3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50" y="1124744"/>
            <a:ext cx="7965182" cy="5010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smtClean="0"/>
              <a:t>Резюме </a:t>
            </a:r>
            <a:r>
              <a:rPr lang="en-US" sz="2000" b="1" dirty="0" smtClean="0"/>
              <a:t>(</a:t>
            </a:r>
            <a:r>
              <a:rPr lang="ru-RU" sz="2000" b="1" dirty="0" smtClean="0"/>
              <a:t>продолжение</a:t>
            </a:r>
            <a:r>
              <a:rPr lang="en-US" sz="2000" b="1" dirty="0" smtClean="0"/>
              <a:t>)</a:t>
            </a:r>
            <a:endParaRPr lang="en-US" sz="2000" b="1" dirty="0"/>
          </a:p>
          <a:p>
            <a:r>
              <a:rPr lang="ru-RU" sz="1800" dirty="0" smtClean="0"/>
              <a:t>Разработанная </a:t>
            </a:r>
            <a:r>
              <a:rPr lang="en-US" sz="1800" dirty="0" err="1" smtClean="0"/>
              <a:t>COSO</a:t>
            </a:r>
            <a:r>
              <a:rPr lang="ru-RU" sz="1800" dirty="0" smtClean="0"/>
              <a:t> модель внутреннего контроля, включающая пять компонентов, </a:t>
            </a:r>
            <a:r>
              <a:rPr lang="en-US" sz="1800" dirty="0" smtClean="0"/>
              <a:t>17</a:t>
            </a:r>
            <a:r>
              <a:rPr lang="ru-RU" sz="1800" dirty="0" smtClean="0"/>
              <a:t> принципов и вспомогательных ключевых моментов, применима в контексте государственного сектора. Однако вместо Совета директоров, предусмотренного в модели </a:t>
            </a:r>
            <a:r>
              <a:rPr lang="en-US" sz="1800" dirty="0" err="1" smtClean="0"/>
              <a:t>COSO</a:t>
            </a:r>
            <a:r>
              <a:rPr lang="ru-RU" sz="1800" dirty="0" smtClean="0"/>
              <a:t>, необходимо включить механизмы управления, характерные для государственного сектора.</a:t>
            </a:r>
            <a:r>
              <a:rPr lang="en-US" sz="1800" dirty="0" smtClean="0"/>
              <a:t> </a:t>
            </a:r>
            <a:endParaRPr lang="en-US" sz="1800" dirty="0"/>
          </a:p>
          <a:p>
            <a:r>
              <a:rPr lang="ru-RU" sz="1800" dirty="0" smtClean="0"/>
              <a:t>Первый компонент модели </a:t>
            </a:r>
            <a:r>
              <a:rPr lang="en-US" sz="1800" dirty="0" err="1" smtClean="0"/>
              <a:t>COSO</a:t>
            </a:r>
            <a:r>
              <a:rPr lang="ru-RU" sz="1800" dirty="0" smtClean="0"/>
              <a:t>, называемый «Контрольная среда», труднее всего реализовать в условиях государственного сектора</a:t>
            </a:r>
            <a:r>
              <a:rPr lang="en-US" sz="1800" dirty="0" smtClean="0"/>
              <a:t>, </a:t>
            </a:r>
            <a:r>
              <a:rPr lang="ru-RU" sz="1800" dirty="0" smtClean="0"/>
              <a:t>а он служит основой для всех других компонентов (контрольная среда отражает общую атмосферу, созданную на высшем уровне организации).</a:t>
            </a:r>
            <a:endParaRPr lang="en-US" sz="1800" dirty="0"/>
          </a:p>
          <a:p>
            <a:r>
              <a:rPr lang="ru-RU" sz="1800" dirty="0" smtClean="0"/>
              <a:t>Рабочая группа по внутреннему контролю разработала критерии оценки по всем пяти принципам контрольной среды.  </a:t>
            </a:r>
            <a:r>
              <a:rPr lang="ru-RU" sz="1800" dirty="0" err="1" smtClean="0"/>
              <a:t>РГ</a:t>
            </a:r>
            <a:r>
              <a:rPr lang="ru-RU" sz="1800" dirty="0" smtClean="0"/>
              <a:t> также рассмотрела вопрос о том, как отразить четыре </a:t>
            </a:r>
            <a:r>
              <a:rPr lang="ru-RU" sz="1800" dirty="0" smtClean="0"/>
              <a:t>разных </a:t>
            </a:r>
            <a:r>
              <a:rPr lang="ru-RU" sz="1800" dirty="0" smtClean="0"/>
              <a:t>уровня зрелости внутреннего аудита.</a:t>
            </a:r>
            <a:r>
              <a:rPr lang="en-US" sz="1800" dirty="0" smtClean="0"/>
              <a:t> </a:t>
            </a:r>
            <a:endParaRPr lang="en-US" sz="1800" dirty="0"/>
          </a:p>
          <a:p>
            <a:r>
              <a:rPr lang="ru-RU" sz="1800" dirty="0" smtClean="0"/>
              <a:t>На следующих заседаниях </a:t>
            </a:r>
            <a:r>
              <a:rPr lang="ru-RU" sz="1800" dirty="0" err="1" smtClean="0"/>
              <a:t>РГ</a:t>
            </a:r>
            <a:r>
              <a:rPr lang="ru-RU" sz="1800" dirty="0" smtClean="0"/>
              <a:t> разработает аналогичные критерии для остальных четырех компонентов модели </a:t>
            </a:r>
            <a:r>
              <a:rPr lang="en-US" sz="1800" dirty="0" err="1" smtClean="0"/>
              <a:t>COSO</a:t>
            </a:r>
            <a:r>
              <a:rPr lang="ru-RU" sz="1800" dirty="0" smtClean="0"/>
              <a:t>:</a:t>
            </a:r>
            <a:r>
              <a:rPr lang="en-US" sz="1800" dirty="0" smtClean="0"/>
              <a:t> </a:t>
            </a:r>
            <a:r>
              <a:rPr lang="ru-RU" sz="1800" dirty="0" err="1" smtClean="0"/>
              <a:t>риск-менеджмента</a:t>
            </a:r>
            <a:r>
              <a:rPr lang="en-US" sz="1800" dirty="0" smtClean="0"/>
              <a:t>;</a:t>
            </a:r>
            <a:r>
              <a:rPr lang="ru-RU" sz="1800" dirty="0" smtClean="0"/>
              <a:t> контрольных мероприятий</a:t>
            </a:r>
            <a:r>
              <a:rPr lang="en-US" sz="1800" dirty="0" smtClean="0"/>
              <a:t>; </a:t>
            </a:r>
            <a:r>
              <a:rPr lang="ru-RU" sz="1800" dirty="0" smtClean="0"/>
              <a:t>информации и коммуникации; мониторинга и оценки.  Они будут доработаны и объединены в рамках нового продукта знаний </a:t>
            </a:r>
            <a:r>
              <a:rPr lang="ru-RU" sz="1800" dirty="0" err="1" smtClean="0"/>
              <a:t>СВА</a:t>
            </a:r>
            <a:r>
              <a:rPr lang="en-US" sz="1800" dirty="0" smtClean="0"/>
              <a:t>. </a:t>
            </a: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762" y="248237"/>
            <a:ext cx="2150270" cy="50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71893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0"/>
            <a:ext cx="7632848" cy="1143000"/>
          </a:xfrm>
        </p:spPr>
        <p:txBody>
          <a:bodyPr>
            <a:noAutofit/>
          </a:bodyPr>
          <a:lstStyle/>
          <a:p>
            <a:pPr algn="l"/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Пленарное заседание</a:t>
            </a: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дополнительная ценность внутреннего аудита</a:t>
            </a:r>
            <a:endParaRPr lang="en-US" sz="3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052736"/>
            <a:ext cx="8460432" cy="5010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smtClean="0"/>
              <a:t>Резюме</a:t>
            </a:r>
            <a:endParaRPr lang="en-US" sz="2000" b="1" dirty="0"/>
          </a:p>
          <a:p>
            <a:r>
              <a:rPr lang="ru-RU" sz="1900" dirty="0" smtClean="0"/>
              <a:t>Были представлены примеры </a:t>
            </a:r>
            <a:r>
              <a:rPr lang="ru-RU" sz="1900" dirty="0" smtClean="0"/>
              <a:t>хорошей практики </a:t>
            </a:r>
            <a:r>
              <a:rPr lang="ru-RU" sz="1900" dirty="0" smtClean="0"/>
              <a:t>демонстрации ценности </a:t>
            </a:r>
            <a:r>
              <a:rPr lang="ru-RU" sz="1900" dirty="0" smtClean="0"/>
              <a:t>внутреннего </a:t>
            </a:r>
            <a:r>
              <a:rPr lang="ru-RU" sz="1900" dirty="0" smtClean="0"/>
              <a:t>аудита, используемой в </a:t>
            </a:r>
            <a:r>
              <a:rPr lang="ru-RU" sz="1900" dirty="0" smtClean="0"/>
              <a:t>ЮАР</a:t>
            </a:r>
            <a:r>
              <a:rPr lang="ru-RU" sz="1900" dirty="0" smtClean="0"/>
              <a:t>, </a:t>
            </a:r>
            <a:r>
              <a:rPr lang="ru-RU" sz="1900" dirty="0" smtClean="0"/>
              <a:t>Нидерландах </a:t>
            </a:r>
            <a:r>
              <a:rPr lang="ru-RU" sz="1900" dirty="0" smtClean="0"/>
              <a:t>и Европейской </a:t>
            </a:r>
            <a:r>
              <a:rPr lang="ru-RU" sz="1900" dirty="0" smtClean="0"/>
              <a:t>комиссии. </a:t>
            </a:r>
            <a:r>
              <a:rPr lang="ru-RU" sz="1900" dirty="0" smtClean="0"/>
              <a:t>При этом подчеркивалась важность следующих аспектов</a:t>
            </a:r>
            <a:r>
              <a:rPr lang="en-US" sz="1900" dirty="0" smtClean="0"/>
              <a:t>:</a:t>
            </a:r>
            <a:endParaRPr lang="en-US" sz="1900" dirty="0"/>
          </a:p>
          <a:p>
            <a:pPr lvl="1"/>
            <a:r>
              <a:rPr lang="ru-RU" sz="1900" dirty="0" smtClean="0"/>
              <a:t>наличия основательной правовой базы</a:t>
            </a:r>
            <a:r>
              <a:rPr lang="en-US" sz="1900" dirty="0" smtClean="0"/>
              <a:t>; </a:t>
            </a:r>
            <a:endParaRPr lang="en-US" sz="1900" dirty="0"/>
          </a:p>
          <a:p>
            <a:pPr lvl="1"/>
            <a:r>
              <a:rPr lang="ru-RU" sz="1900" dirty="0" smtClean="0"/>
              <a:t>независимости</a:t>
            </a:r>
            <a:r>
              <a:rPr lang="en-US" sz="1900" dirty="0" smtClean="0"/>
              <a:t> </a:t>
            </a:r>
            <a:r>
              <a:rPr lang="ru-RU" sz="1900" dirty="0" smtClean="0"/>
              <a:t>внутреннего аудита;</a:t>
            </a:r>
            <a:endParaRPr lang="en-US" sz="1900" dirty="0"/>
          </a:p>
          <a:p>
            <a:pPr lvl="1"/>
            <a:r>
              <a:rPr lang="ru-RU" sz="1900" dirty="0" smtClean="0"/>
              <a:t>компетентности</a:t>
            </a:r>
            <a:r>
              <a:rPr lang="en-US" sz="1900" dirty="0" smtClean="0"/>
              <a:t> </a:t>
            </a:r>
            <a:r>
              <a:rPr lang="ru-RU" sz="1900" dirty="0" smtClean="0"/>
              <a:t>персонала  (привлечение и удержание подходящих</a:t>
            </a:r>
            <a:r>
              <a:rPr lang="en-US" sz="1900" dirty="0" smtClean="0"/>
              <a:t> </a:t>
            </a:r>
            <a:r>
              <a:rPr lang="ru-RU" sz="1900" dirty="0" smtClean="0"/>
              <a:t>специалистов);</a:t>
            </a:r>
            <a:endParaRPr lang="en-US" sz="1900" dirty="0"/>
          </a:p>
          <a:p>
            <a:pPr lvl="1"/>
            <a:r>
              <a:rPr lang="ru-RU" sz="1900" dirty="0" smtClean="0"/>
              <a:t>коммуникационных навыков; </a:t>
            </a:r>
            <a:endParaRPr lang="en-US" sz="1900" dirty="0"/>
          </a:p>
          <a:p>
            <a:pPr lvl="1"/>
            <a:r>
              <a:rPr lang="ru-RU" sz="1900" dirty="0" smtClean="0"/>
              <a:t>уместного</a:t>
            </a:r>
            <a:r>
              <a:rPr lang="en-US" sz="1900" dirty="0" smtClean="0"/>
              <a:t> </a:t>
            </a:r>
            <a:r>
              <a:rPr lang="ru-RU" sz="1900" dirty="0" smtClean="0"/>
              <a:t>назначения аудиторских проверок на основе оценки рисков;</a:t>
            </a:r>
            <a:endParaRPr lang="en-US" sz="1900" dirty="0"/>
          </a:p>
          <a:p>
            <a:pPr lvl="1"/>
            <a:r>
              <a:rPr lang="ru-RU" sz="1900" dirty="0" smtClean="0"/>
              <a:t>поддержания</a:t>
            </a:r>
            <a:r>
              <a:rPr lang="en-US" sz="1900" dirty="0" smtClean="0"/>
              <a:t> </a:t>
            </a:r>
            <a:r>
              <a:rPr lang="ru-RU" sz="1900" dirty="0" smtClean="0"/>
              <a:t>надлежащего качества </a:t>
            </a:r>
            <a:r>
              <a:rPr lang="ru-RU" sz="1900" dirty="0" err="1" smtClean="0"/>
              <a:t>ВА</a:t>
            </a:r>
            <a:r>
              <a:rPr lang="ru-RU" sz="1900" dirty="0" smtClean="0"/>
              <a:t>;</a:t>
            </a:r>
            <a:endParaRPr lang="en-US" sz="1900" dirty="0"/>
          </a:p>
          <a:p>
            <a:pPr lvl="1"/>
            <a:r>
              <a:rPr lang="ru-RU" sz="1900" dirty="0" smtClean="0"/>
              <a:t>осуществления</a:t>
            </a:r>
            <a:r>
              <a:rPr lang="en-US" sz="1900" dirty="0" smtClean="0"/>
              <a:t> </a:t>
            </a:r>
            <a:r>
              <a:rPr lang="ru-RU" sz="1900" dirty="0" smtClean="0"/>
              <a:t>надзора и оказания поддержки в проведении внутреннего аудита</a:t>
            </a:r>
            <a:r>
              <a:rPr lang="en-US" sz="1900" dirty="0" smtClean="0"/>
              <a:t> (</a:t>
            </a:r>
            <a:r>
              <a:rPr lang="ru-RU" sz="1900" dirty="0" smtClean="0"/>
              <a:t>например, со стороны комитетов по аудиту, </a:t>
            </a:r>
            <a:r>
              <a:rPr lang="ru-RU" sz="1900" dirty="0" err="1" smtClean="0"/>
              <a:t>ЦПГ</a:t>
            </a:r>
            <a:r>
              <a:rPr lang="ru-RU" sz="1900" dirty="0" smtClean="0"/>
              <a:t>);</a:t>
            </a:r>
            <a:endParaRPr lang="en-US" sz="1900" dirty="0"/>
          </a:p>
          <a:p>
            <a:pPr lvl="1"/>
            <a:r>
              <a:rPr lang="ru-RU" sz="1900" dirty="0" smtClean="0"/>
              <a:t>повышения</a:t>
            </a:r>
            <a:r>
              <a:rPr lang="en-US" sz="1900" dirty="0" smtClean="0"/>
              <a:t> </a:t>
            </a:r>
            <a:r>
              <a:rPr lang="ru-RU" sz="1900" dirty="0" smtClean="0"/>
              <a:t>информированности менеджеров о роли внутреннего аудита. </a:t>
            </a:r>
            <a:endParaRPr lang="en-US" sz="19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135296"/>
            <a:ext cx="2150270" cy="50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80842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88" y="0"/>
            <a:ext cx="7445112" cy="764704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Пленарное заседание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дополнительная ценность внутреннего аудита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764704"/>
            <a:ext cx="8388424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/>
              <a:t>Резюме </a:t>
            </a:r>
            <a:r>
              <a:rPr lang="en-US" sz="1600" b="1" dirty="0" smtClean="0"/>
              <a:t>(</a:t>
            </a:r>
            <a:r>
              <a:rPr lang="ru-RU" sz="1600" b="1" dirty="0" smtClean="0"/>
              <a:t>продолжение</a:t>
            </a:r>
            <a:r>
              <a:rPr lang="en-US" sz="1600" b="1" dirty="0" smtClean="0"/>
              <a:t>)</a:t>
            </a:r>
          </a:p>
          <a:p>
            <a:pPr marL="0" indent="0">
              <a:buNone/>
            </a:pPr>
            <a:r>
              <a:rPr lang="ru-RU" sz="1500" dirty="0" smtClean="0"/>
              <a:t>Способы демонстрации того, что </a:t>
            </a:r>
            <a:r>
              <a:rPr lang="ru-RU" sz="1500" dirty="0" smtClean="0"/>
              <a:t>ценность внутреннего аудита должна меняться по мере повышения степени зрелости служб </a:t>
            </a:r>
            <a:r>
              <a:rPr lang="ru-RU" sz="1500" dirty="0" err="1" smtClean="0"/>
              <a:t>ВА</a:t>
            </a:r>
            <a:r>
              <a:rPr lang="en-US" sz="1500" dirty="0" smtClean="0"/>
              <a:t>. </a:t>
            </a:r>
            <a:endParaRPr lang="en-US" sz="1500" dirty="0"/>
          </a:p>
          <a:p>
            <a:pPr marL="0" indent="0">
              <a:buNone/>
            </a:pPr>
            <a:r>
              <a:rPr lang="ru-RU" sz="1500" dirty="0" smtClean="0"/>
              <a:t>На этапе становления подразделений </a:t>
            </a:r>
            <a:r>
              <a:rPr lang="ru-RU" sz="1500" dirty="0" err="1" smtClean="0"/>
              <a:t>ВА</a:t>
            </a:r>
            <a:r>
              <a:rPr lang="ru-RU" sz="1500" dirty="0" smtClean="0"/>
              <a:t> целесообразно сосредоточиться на общих преимуществах для наших стран, создаваемых в результате модификации систем </a:t>
            </a:r>
            <a:r>
              <a:rPr lang="ru-RU" sz="1500" dirty="0" err="1" smtClean="0"/>
              <a:t>ФМК</a:t>
            </a:r>
            <a:r>
              <a:rPr lang="ru-RU" sz="1500" dirty="0" smtClean="0"/>
              <a:t> с включением внутреннего аудита</a:t>
            </a:r>
            <a:r>
              <a:rPr lang="en-US" sz="1500" dirty="0" smtClean="0"/>
              <a:t>. </a:t>
            </a:r>
            <a:endParaRPr lang="en-US" sz="1500" dirty="0"/>
          </a:p>
          <a:p>
            <a:pPr marL="0" indent="0">
              <a:buNone/>
            </a:pPr>
            <a:r>
              <a:rPr lang="ru-RU" sz="1500" dirty="0" smtClean="0"/>
              <a:t>После того как служба </a:t>
            </a:r>
            <a:r>
              <a:rPr lang="ru-RU" sz="1500" dirty="0" err="1" smtClean="0"/>
              <a:t>ВА</a:t>
            </a:r>
            <a:r>
              <a:rPr lang="ru-RU" sz="1500" dirty="0" smtClean="0"/>
              <a:t> создана и начинает выполнять аудиторскую работу, необходимо проводить оценку по ключевым критериям, определенным в качестве предпосылок успеха</a:t>
            </a:r>
            <a:r>
              <a:rPr lang="en-US" sz="1500" dirty="0" smtClean="0"/>
              <a:t>. </a:t>
            </a:r>
            <a:r>
              <a:rPr lang="ru-RU" sz="1500" dirty="0" smtClean="0"/>
              <a:t>Например</a:t>
            </a:r>
            <a:r>
              <a:rPr lang="en-US" sz="1500" dirty="0" smtClean="0"/>
              <a:t>: </a:t>
            </a:r>
            <a:endParaRPr lang="en-US" sz="1500" dirty="0"/>
          </a:p>
          <a:p>
            <a:r>
              <a:rPr lang="ru-RU" sz="1500" dirty="0" smtClean="0"/>
              <a:t>независимость</a:t>
            </a:r>
            <a:r>
              <a:rPr lang="en-US" sz="1500" dirty="0" smtClean="0"/>
              <a:t> </a:t>
            </a:r>
            <a:r>
              <a:rPr lang="ru-RU" sz="1500" dirty="0" smtClean="0"/>
              <a:t>подразделений внутреннего аудита и взаимоотношения с высшим руководством;</a:t>
            </a:r>
            <a:r>
              <a:rPr lang="en-US" sz="1500" dirty="0" smtClean="0"/>
              <a:t> </a:t>
            </a:r>
            <a:endParaRPr lang="en-US" sz="1500" dirty="0"/>
          </a:p>
          <a:p>
            <a:r>
              <a:rPr lang="ru-RU" sz="1500" dirty="0" smtClean="0"/>
              <a:t>обучение персонала, процессы оценки качества и отчетности</a:t>
            </a:r>
            <a:r>
              <a:rPr lang="en-US" sz="1500" dirty="0" smtClean="0"/>
              <a:t> </a:t>
            </a:r>
            <a:r>
              <a:rPr lang="pl-PL" sz="1500" dirty="0" smtClean="0"/>
              <a:t>(</a:t>
            </a:r>
            <a:r>
              <a:rPr lang="ru-RU" sz="1500" dirty="0" smtClean="0"/>
              <a:t>проверка на простоту («бабушкин» тест)</a:t>
            </a:r>
            <a:r>
              <a:rPr lang="en-US" sz="1500" dirty="0" smtClean="0"/>
              <a:t> –</a:t>
            </a:r>
            <a:r>
              <a:rPr lang="ru-RU" sz="1500" dirty="0" smtClean="0"/>
              <a:t> будет ли отчет понятен «бабушке»</a:t>
            </a:r>
            <a:r>
              <a:rPr lang="en-US" sz="1500" dirty="0" smtClean="0"/>
              <a:t>?</a:t>
            </a:r>
            <a:r>
              <a:rPr lang="pl-PL" sz="1500" dirty="0"/>
              <a:t>)</a:t>
            </a:r>
            <a:endParaRPr lang="en-US" sz="1500" b="1" dirty="0"/>
          </a:p>
          <a:p>
            <a:pPr marL="0" indent="0">
              <a:buNone/>
            </a:pPr>
            <a:r>
              <a:rPr lang="ru-RU" sz="1500" dirty="0" smtClean="0"/>
              <a:t>Когда служба </a:t>
            </a:r>
            <a:r>
              <a:rPr lang="ru-RU" sz="1500" dirty="0" err="1" smtClean="0"/>
              <a:t>ВА</a:t>
            </a:r>
            <a:r>
              <a:rPr lang="ru-RU" sz="1500" dirty="0" smtClean="0"/>
              <a:t> будет функционировать в полноценном режиме, можно сосредоточиться на традиционных способах демонстрации дополнительной ценности </a:t>
            </a:r>
            <a:r>
              <a:rPr lang="ru-RU" sz="1500" dirty="0" err="1" smtClean="0"/>
              <a:t>ВА</a:t>
            </a:r>
            <a:r>
              <a:rPr lang="ru-RU" sz="1500" dirty="0" smtClean="0"/>
              <a:t>, включая следующее</a:t>
            </a:r>
            <a:r>
              <a:rPr lang="en-US" sz="1500" dirty="0" smtClean="0"/>
              <a:t>: </a:t>
            </a:r>
            <a:endParaRPr lang="en-US" sz="1500" dirty="0"/>
          </a:p>
          <a:p>
            <a:r>
              <a:rPr lang="ru-RU" sz="1500" dirty="0" smtClean="0"/>
              <a:t>ключевые показатели эффективности, характеризующие взаимосвязь между затратами, своевременностью и результатами аудита;</a:t>
            </a:r>
            <a:r>
              <a:rPr lang="en-US" sz="1500" dirty="0" smtClean="0"/>
              <a:t> </a:t>
            </a:r>
            <a:endParaRPr lang="en-US" sz="1500" dirty="0"/>
          </a:p>
          <a:p>
            <a:r>
              <a:rPr lang="ru-RU" sz="1500" dirty="0" smtClean="0"/>
              <a:t>количество</a:t>
            </a:r>
            <a:r>
              <a:rPr lang="en-US" sz="1500" dirty="0" smtClean="0"/>
              <a:t> </a:t>
            </a:r>
            <a:r>
              <a:rPr lang="ru-RU" sz="1500" dirty="0" smtClean="0"/>
              <a:t>принятых и выполненных рекомендаций;</a:t>
            </a:r>
            <a:r>
              <a:rPr lang="en-US" sz="1500" dirty="0" smtClean="0"/>
              <a:t> </a:t>
            </a:r>
            <a:endParaRPr lang="en-US" sz="1500" dirty="0"/>
          </a:p>
          <a:p>
            <a:r>
              <a:rPr lang="ru-RU" sz="1500" dirty="0" smtClean="0"/>
              <a:t>оценка</a:t>
            </a:r>
            <a:r>
              <a:rPr lang="en-US" sz="1500" dirty="0" smtClean="0"/>
              <a:t> </a:t>
            </a:r>
            <a:r>
              <a:rPr lang="ru-RU" sz="1500" dirty="0" smtClean="0"/>
              <a:t>удовлетворенности заинтересованных сторон посредством проведения </a:t>
            </a:r>
            <a:r>
              <a:rPr lang="ru-RU" sz="1500" dirty="0" smtClean="0"/>
              <a:t>опросов клиентов и </a:t>
            </a:r>
            <a:r>
              <a:rPr lang="ru-RU" sz="1500" dirty="0" smtClean="0"/>
              <a:t>совещаний с заинтересованными лицами;</a:t>
            </a:r>
            <a:r>
              <a:rPr lang="en-US" sz="1500" dirty="0" smtClean="0"/>
              <a:t> </a:t>
            </a:r>
            <a:endParaRPr lang="en-US" sz="1500" dirty="0"/>
          </a:p>
          <a:p>
            <a:r>
              <a:rPr lang="ru-RU" sz="1500" dirty="0" smtClean="0"/>
              <a:t>эффективное</a:t>
            </a:r>
            <a:r>
              <a:rPr lang="en-US" sz="1500" dirty="0" smtClean="0"/>
              <a:t> </a:t>
            </a:r>
            <a:r>
              <a:rPr lang="ru-RU" sz="1500" dirty="0" smtClean="0"/>
              <a:t>распространение результатов аудита через качественно структурированные отчеты с акцентом на важных моментах, привлекающие внимание руководителей высшего звена. </a:t>
            </a:r>
            <a:endParaRPr lang="en-US" sz="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439643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0"/>
            <a:ext cx="6912768" cy="951071"/>
          </a:xfrm>
        </p:spPr>
        <p:txBody>
          <a:bodyPr>
            <a:noAutofit/>
          </a:bodyPr>
          <a:lstStyle/>
          <a:p>
            <a:pPr algn="l"/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Пленарное заседание – роль </a:t>
            </a:r>
            <a:r>
              <a:rPr lang="ru-RU" sz="3000" b="1" dirty="0" err="1" smtClean="0">
                <a:solidFill>
                  <a:schemeClr val="accent1">
                    <a:lumMod val="75000"/>
                  </a:schemeClr>
                </a:solidFill>
              </a:rPr>
              <a:t>ВА</a:t>
            </a:r>
            <a:endParaRPr lang="en-US" sz="3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836712"/>
            <a:ext cx="8460432" cy="5616624"/>
          </a:xfrm>
        </p:spPr>
        <p:txBody>
          <a:bodyPr>
            <a:noAutofit/>
          </a:bodyPr>
          <a:lstStyle/>
          <a:p>
            <a:r>
              <a:rPr lang="ru-RU" sz="1900" dirty="0" smtClean="0"/>
              <a:t>Подразделениям внутреннего аудита целесообразно сформулировать предложение уникальной ценности, создаваемой </a:t>
            </a:r>
            <a:r>
              <a:rPr lang="ru-RU" sz="1900" dirty="0" smtClean="0"/>
              <a:t>в </a:t>
            </a:r>
            <a:r>
              <a:rPr lang="ru-RU" sz="1900" dirty="0" smtClean="0"/>
              <a:t>организациях государственного </a:t>
            </a:r>
            <a:r>
              <a:rPr lang="ru-RU" sz="1900" dirty="0" smtClean="0"/>
              <a:t>сектора благодаря внутреннему аудиту</a:t>
            </a:r>
            <a:r>
              <a:rPr lang="en-US" sz="1900" dirty="0" smtClean="0"/>
              <a:t>. </a:t>
            </a:r>
            <a:r>
              <a:rPr lang="ru-RU" sz="1900" dirty="0" smtClean="0"/>
              <a:t>Подобное предложение может освещать следующие аспекты</a:t>
            </a:r>
            <a:r>
              <a:rPr lang="en-US" sz="1900" dirty="0" smtClean="0"/>
              <a:t>:</a:t>
            </a:r>
            <a:endParaRPr lang="en-US" sz="1900" dirty="0"/>
          </a:p>
          <a:p>
            <a:pPr lvl="1"/>
            <a:r>
              <a:rPr lang="ru-RU" sz="1900" b="1" dirty="0" smtClean="0"/>
              <a:t>Знания </a:t>
            </a:r>
            <a:r>
              <a:rPr lang="en-GB" sz="1900" i="1" dirty="0" smtClean="0"/>
              <a:t>– </a:t>
            </a:r>
            <a:r>
              <a:rPr lang="ru-RU" sz="1900" i="1" dirty="0" smtClean="0"/>
              <a:t>«Мы знаем ваш бизнес»</a:t>
            </a:r>
            <a:endParaRPr lang="en-US" sz="1900" dirty="0"/>
          </a:p>
          <a:p>
            <a:pPr lvl="1"/>
            <a:r>
              <a:rPr lang="ru-RU" sz="1900" b="1" dirty="0" smtClean="0"/>
              <a:t>Акцент </a:t>
            </a:r>
            <a:r>
              <a:rPr lang="en-GB" sz="1900" i="1" dirty="0" smtClean="0"/>
              <a:t>– </a:t>
            </a:r>
            <a:r>
              <a:rPr lang="ru-RU" sz="1900" i="1" dirty="0" smtClean="0"/>
              <a:t>«Мы знаем государственный сектор»</a:t>
            </a:r>
            <a:endParaRPr lang="en-US" sz="1900" dirty="0"/>
          </a:p>
          <a:p>
            <a:pPr lvl="1"/>
            <a:r>
              <a:rPr lang="ru-RU" sz="1900" b="1" dirty="0" smtClean="0"/>
              <a:t>Потенциал </a:t>
            </a:r>
            <a:r>
              <a:rPr lang="en-GB" sz="1900" i="1" dirty="0" smtClean="0"/>
              <a:t>– </a:t>
            </a:r>
            <a:r>
              <a:rPr lang="ru-RU" sz="1900" i="1" dirty="0" smtClean="0"/>
              <a:t>«Мы имеем профессиональную подготовку и работаем в соответствии с международными стандартами»</a:t>
            </a:r>
            <a:endParaRPr lang="en-US" sz="1900" dirty="0"/>
          </a:p>
          <a:p>
            <a:pPr lvl="1"/>
            <a:r>
              <a:rPr lang="ru-RU" sz="1900" b="1" dirty="0" smtClean="0"/>
              <a:t>Скорость </a:t>
            </a:r>
            <a:r>
              <a:rPr lang="en-GB" sz="1900" i="1" dirty="0" smtClean="0"/>
              <a:t>– </a:t>
            </a:r>
            <a:r>
              <a:rPr lang="ru-RU" sz="1900" i="1" dirty="0" smtClean="0"/>
              <a:t>«Мы может приступить к работе быстро»</a:t>
            </a:r>
            <a:endParaRPr lang="en-US" sz="1900" dirty="0"/>
          </a:p>
          <a:p>
            <a:pPr lvl="1"/>
            <a:r>
              <a:rPr lang="ru-RU" sz="1900" b="1" dirty="0" smtClean="0"/>
              <a:t>Затраты </a:t>
            </a:r>
            <a:r>
              <a:rPr lang="en-GB" sz="1900" i="1" dirty="0" smtClean="0"/>
              <a:t>– </a:t>
            </a:r>
            <a:r>
              <a:rPr lang="ru-RU" sz="1900" i="1" dirty="0" smtClean="0"/>
              <a:t>«Наши услуги обходятся дешевле, чем услуги внешних исполнителей»</a:t>
            </a:r>
            <a:r>
              <a:rPr lang="en-GB" sz="1900" i="1" dirty="0" smtClean="0"/>
              <a:t> </a:t>
            </a:r>
            <a:endParaRPr lang="en-US" sz="1900" dirty="0"/>
          </a:p>
          <a:p>
            <a:r>
              <a:rPr lang="ru-RU" sz="1900" dirty="0" smtClean="0"/>
              <a:t>На заседании также обсуждалась роль </a:t>
            </a:r>
            <a:r>
              <a:rPr lang="ru-RU" sz="1900" dirty="0" err="1" smtClean="0"/>
              <a:t>ВА</a:t>
            </a:r>
            <a:r>
              <a:rPr lang="ru-RU" sz="1900" dirty="0" smtClean="0"/>
              <a:t> в предотвращении, выявлении и расследовании случаев мошенничества. Отмечалось, что внутренние аудиторы должны быть способны распознавать подозрительные сигналы и знать, что делать при их возникновении. </a:t>
            </a:r>
            <a:endParaRPr lang="en-US" sz="19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071660"/>
            <a:ext cx="2150270" cy="50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723083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992888" cy="576064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Пленарное заседание – пример практики Грузии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836712"/>
            <a:ext cx="8259638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/>
              <a:t>Представитель Грузии выступила с презентацией важнейших реформ, проводимых в стране. Реформы имеют комплексный характер и охватывают бюджет,  систему государственной службы, противодействие коррупции, внутренний аудит и внутренний контроль. </a:t>
            </a:r>
            <a:endParaRPr lang="en-US" sz="1800" dirty="0"/>
          </a:p>
          <a:p>
            <a:r>
              <a:rPr lang="ru-RU" sz="1800" dirty="0" smtClean="0"/>
              <a:t>Поддерживается тесное  взаимодействие между ключевыми инициаторами перемен </a:t>
            </a:r>
            <a:r>
              <a:rPr lang="en-US" sz="1800" dirty="0" smtClean="0"/>
              <a:t>– </a:t>
            </a:r>
            <a:r>
              <a:rPr lang="ru-RU" sz="1800" dirty="0" err="1" smtClean="0"/>
              <a:t>ЦПГ</a:t>
            </a:r>
            <a:r>
              <a:rPr lang="en-US" sz="1800" dirty="0" smtClean="0"/>
              <a:t>, </a:t>
            </a:r>
            <a:r>
              <a:rPr lang="ru-RU" sz="1800" dirty="0" smtClean="0"/>
              <a:t>Департаментом бюджета, высшим органом финансового контроля и Бюро государственной службы</a:t>
            </a:r>
            <a:r>
              <a:rPr lang="en-US" sz="1800" dirty="0" smtClean="0"/>
              <a:t>.</a:t>
            </a:r>
            <a:endParaRPr lang="en-US" sz="1800" dirty="0"/>
          </a:p>
          <a:p>
            <a:r>
              <a:rPr lang="ru-RU" sz="1800" dirty="0" smtClean="0"/>
              <a:t>Представитель высшего органа финансового контроля подчеркнул важность повышения качества внутреннего аудита</a:t>
            </a:r>
            <a:r>
              <a:rPr lang="en-US" sz="1800" dirty="0" smtClean="0"/>
              <a:t>.</a:t>
            </a:r>
            <a:endParaRPr lang="en-US" sz="1800" dirty="0"/>
          </a:p>
          <a:p>
            <a:r>
              <a:rPr lang="ru-RU" sz="1800" dirty="0" smtClean="0"/>
              <a:t>Был представлен пример успешной практики развития </a:t>
            </a:r>
            <a:r>
              <a:rPr lang="ru-RU" sz="1800" dirty="0" err="1" smtClean="0"/>
              <a:t>ВА</a:t>
            </a:r>
            <a:r>
              <a:rPr lang="ru-RU" sz="1800" dirty="0" smtClean="0"/>
              <a:t>  в Министерстве обороны Грузии, после чего состоялось обсуждение. </a:t>
            </a:r>
            <a:r>
              <a:rPr lang="en-US" sz="1800" dirty="0" smtClean="0"/>
              <a:t> </a:t>
            </a:r>
            <a:endParaRPr lang="en-US" sz="1800" dirty="0"/>
          </a:p>
          <a:p>
            <a:r>
              <a:rPr lang="ru-RU" sz="1800" dirty="0" smtClean="0"/>
              <a:t>В ответ на вопросы, прозвучавшие со стороны представителей Грузии, в качестве будущих действий было рекомендовано создать общенациональный процесс обучения и сертификации внутренних аудиторов для организаций государственного сектора</a:t>
            </a:r>
            <a:r>
              <a:rPr lang="en-US" sz="1800" dirty="0" smtClean="0"/>
              <a:t>. </a:t>
            </a:r>
            <a:endParaRPr lang="en-US" sz="1800" dirty="0"/>
          </a:p>
          <a:p>
            <a:r>
              <a:rPr lang="ru-RU" sz="1800" dirty="0" smtClean="0"/>
              <a:t>Участники обсудили возможные способы организации функции </a:t>
            </a:r>
            <a:r>
              <a:rPr lang="ru-RU" sz="1800" dirty="0" err="1" smtClean="0"/>
              <a:t>ВА</a:t>
            </a:r>
            <a:r>
              <a:rPr lang="ru-RU" sz="1800" dirty="0" smtClean="0"/>
              <a:t> в государственном секторе </a:t>
            </a:r>
            <a:r>
              <a:rPr lang="en-US" sz="1800" dirty="0" smtClean="0"/>
              <a:t>(</a:t>
            </a:r>
            <a:r>
              <a:rPr lang="ru-RU" sz="1800" dirty="0" smtClean="0"/>
              <a:t>децентрализованная или централизованная модель, критерии установления функции </a:t>
            </a:r>
            <a:r>
              <a:rPr lang="ru-RU" sz="1800" dirty="0" err="1" smtClean="0"/>
              <a:t>ВА</a:t>
            </a:r>
            <a:r>
              <a:rPr lang="ru-RU" sz="1800" dirty="0" smtClean="0"/>
              <a:t> и т.д.) и договорились рассмотреть эту тему на следующих заседаниях</a:t>
            </a:r>
            <a:r>
              <a:rPr lang="en-US" sz="1800" dirty="0" smtClean="0"/>
              <a:t>.</a:t>
            </a:r>
            <a:endParaRPr lang="en-US" sz="18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56845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0"/>
            <a:ext cx="7848872" cy="764704"/>
          </a:xfrm>
        </p:spPr>
        <p:txBody>
          <a:bodyPr>
            <a:noAutofit/>
          </a:bodyPr>
          <a:lstStyle/>
          <a:p>
            <a:pPr algn="l"/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Пленарное заседание – эффективность </a:t>
            </a:r>
            <a:r>
              <a:rPr lang="ru-RU" sz="3000" b="1" dirty="0" err="1" smtClean="0">
                <a:solidFill>
                  <a:schemeClr val="accent1">
                    <a:lumMod val="75000"/>
                  </a:schemeClr>
                </a:solidFill>
              </a:rPr>
              <a:t>ВА</a:t>
            </a:r>
            <a:endParaRPr lang="en-US" sz="3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692696"/>
            <a:ext cx="8280920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/>
              <a:t>Основные </a:t>
            </a:r>
            <a:r>
              <a:rPr lang="ru-RU" sz="1800" dirty="0" smtClean="0"/>
              <a:t>выводы по итогам </a:t>
            </a:r>
            <a:r>
              <a:rPr lang="ru-RU" sz="1800" dirty="0" smtClean="0"/>
              <a:t>обсуждения </a:t>
            </a:r>
            <a:r>
              <a:rPr lang="ru-RU" sz="1800" dirty="0" smtClean="0"/>
              <a:t>оценки </a:t>
            </a:r>
            <a:r>
              <a:rPr lang="ru-RU" sz="1800" dirty="0" smtClean="0"/>
              <a:t>эффективности </a:t>
            </a:r>
            <a:r>
              <a:rPr lang="ru-RU" sz="1800" dirty="0" err="1" smtClean="0"/>
              <a:t>ВА</a:t>
            </a:r>
            <a:r>
              <a:rPr lang="en-US" sz="1800" dirty="0" smtClean="0"/>
              <a:t>:</a:t>
            </a:r>
            <a:endParaRPr lang="en-US" sz="1800" dirty="0"/>
          </a:p>
          <a:p>
            <a:r>
              <a:rPr lang="ru-RU" sz="1800" dirty="0" smtClean="0"/>
              <a:t>Следует проводить оценку методом </a:t>
            </a:r>
            <a:r>
              <a:rPr lang="en-US" sz="1800" dirty="0" smtClean="0"/>
              <a:t>360</a:t>
            </a:r>
            <a:r>
              <a:rPr lang="ru-RU" sz="1800" dirty="0" smtClean="0"/>
              <a:t> градусов с охватом различных заинтересованных сторон</a:t>
            </a:r>
            <a:r>
              <a:rPr lang="en-US" sz="1800" dirty="0" smtClean="0"/>
              <a:t>:  </a:t>
            </a:r>
            <a:r>
              <a:rPr lang="ru-RU" sz="1800" dirty="0" err="1" smtClean="0"/>
              <a:t>аудируемой</a:t>
            </a:r>
            <a:r>
              <a:rPr lang="ru-RU" sz="1800" dirty="0" smtClean="0"/>
              <a:t> организации, </a:t>
            </a:r>
            <a:r>
              <a:rPr lang="ru-RU" sz="1800" dirty="0" smtClean="0"/>
              <a:t>менеджеров, </a:t>
            </a:r>
            <a:r>
              <a:rPr lang="ru-RU" sz="1800" dirty="0" err="1" smtClean="0"/>
              <a:t>ЦПГ</a:t>
            </a:r>
            <a:r>
              <a:rPr lang="ru-RU" sz="1800" dirty="0" smtClean="0"/>
              <a:t>, комитета по аудиту. </a:t>
            </a:r>
            <a:endParaRPr lang="en-US" sz="1800" dirty="0"/>
          </a:p>
          <a:p>
            <a:r>
              <a:rPr lang="ru-RU" sz="1800" dirty="0" smtClean="0"/>
              <a:t>Следует проводить оценку деятельности подразделений внутреннего аудита, а также отдельных аудиторов. </a:t>
            </a:r>
            <a:endParaRPr lang="en-US" sz="1800" dirty="0"/>
          </a:p>
          <a:p>
            <a:r>
              <a:rPr lang="ru-RU" sz="1800" dirty="0" smtClean="0"/>
              <a:t>Следует использовать как количественные, так и качественные показатели. </a:t>
            </a:r>
            <a:endParaRPr lang="en-US" sz="1800" dirty="0"/>
          </a:p>
          <a:p>
            <a:r>
              <a:rPr lang="ru-RU" sz="1800" dirty="0" smtClean="0"/>
              <a:t>Можно использовать разные инструменты, например, анкеты для оценки уровня </a:t>
            </a:r>
            <a:r>
              <a:rPr lang="ru-RU" sz="1800" dirty="0" smtClean="0"/>
              <a:t>удовлетворенности клиентов </a:t>
            </a:r>
            <a:r>
              <a:rPr lang="ru-RU" sz="1800" dirty="0" smtClean="0"/>
              <a:t>и ключевые показатели эффективности. </a:t>
            </a:r>
            <a:endParaRPr lang="en-US" sz="1800" dirty="0"/>
          </a:p>
          <a:p>
            <a:r>
              <a:rPr lang="ru-RU" sz="1800" dirty="0" smtClean="0"/>
              <a:t>Для </a:t>
            </a:r>
            <a:r>
              <a:rPr lang="ru-RU" sz="1800" smtClean="0"/>
              <a:t>оценки </a:t>
            </a:r>
            <a:r>
              <a:rPr lang="ru-RU" sz="1800" smtClean="0"/>
              <a:t>эффективности </a:t>
            </a:r>
            <a:r>
              <a:rPr lang="ru-RU" sz="1800" smtClean="0"/>
              <a:t>ВА</a:t>
            </a:r>
            <a:r>
              <a:rPr lang="ru-RU" sz="1800" dirty="0" smtClean="0"/>
              <a:t> </a:t>
            </a:r>
            <a:r>
              <a:rPr lang="ru-RU" sz="1800" dirty="0" smtClean="0"/>
              <a:t>следует использовать более 1-2 показателей, например, </a:t>
            </a:r>
            <a:r>
              <a:rPr lang="ru-RU" sz="1800" dirty="0" smtClean="0"/>
              <a:t>такие</a:t>
            </a:r>
            <a:r>
              <a:rPr lang="en-US" sz="1800" dirty="0" smtClean="0"/>
              <a:t>:</a:t>
            </a:r>
            <a:endParaRPr lang="en-US" sz="1800" dirty="0"/>
          </a:p>
          <a:p>
            <a:pPr lvl="1"/>
            <a:r>
              <a:rPr lang="ru-RU" sz="1800" dirty="0" smtClean="0"/>
              <a:t>объем затрат на содержание подразделения </a:t>
            </a:r>
            <a:r>
              <a:rPr lang="ru-RU" sz="1800" dirty="0" err="1" smtClean="0"/>
              <a:t>ВА</a:t>
            </a:r>
            <a:r>
              <a:rPr lang="ru-RU" sz="1800" dirty="0" smtClean="0"/>
              <a:t>;</a:t>
            </a:r>
            <a:endParaRPr lang="en-US" sz="1800" dirty="0"/>
          </a:p>
          <a:p>
            <a:pPr lvl="1"/>
            <a:r>
              <a:rPr lang="ru-RU" sz="1800" dirty="0" smtClean="0"/>
              <a:t>количество</a:t>
            </a:r>
            <a:r>
              <a:rPr lang="en-US" sz="1800" dirty="0" smtClean="0"/>
              <a:t> </a:t>
            </a:r>
            <a:r>
              <a:rPr lang="ru-RU" sz="1800" dirty="0" smtClean="0"/>
              <a:t>аудиторских проверок в год в расчете на одного аудитора;</a:t>
            </a:r>
            <a:endParaRPr lang="en-US" sz="1800" dirty="0"/>
          </a:p>
          <a:p>
            <a:pPr lvl="1"/>
            <a:r>
              <a:rPr lang="ru-RU" sz="1800" dirty="0" smtClean="0"/>
              <a:t>количество</a:t>
            </a:r>
            <a:r>
              <a:rPr lang="en-US" sz="1800" dirty="0" smtClean="0"/>
              <a:t> </a:t>
            </a:r>
            <a:r>
              <a:rPr lang="ru-RU" sz="1800" dirty="0" smtClean="0"/>
              <a:t>и процент выполненных рекомендаций;</a:t>
            </a:r>
            <a:endParaRPr lang="en-US" sz="1800" dirty="0"/>
          </a:p>
          <a:p>
            <a:pPr lvl="1"/>
            <a:r>
              <a:rPr lang="ru-RU" sz="1800" dirty="0" smtClean="0"/>
              <a:t>общая</a:t>
            </a:r>
            <a:r>
              <a:rPr lang="en-US" sz="1800" dirty="0" smtClean="0"/>
              <a:t> </a:t>
            </a:r>
            <a:r>
              <a:rPr lang="ru-RU" sz="1800" dirty="0" smtClean="0"/>
              <a:t>эффективность использования бюджета времени, отведенного на </a:t>
            </a:r>
            <a:r>
              <a:rPr lang="ru-RU" sz="1800" dirty="0" err="1" smtClean="0"/>
              <a:t>ВА</a:t>
            </a:r>
            <a:r>
              <a:rPr lang="ru-RU" sz="1800" dirty="0" smtClean="0"/>
              <a:t> (она должна быть не менее </a:t>
            </a:r>
            <a:r>
              <a:rPr lang="en-US" sz="1800" dirty="0" smtClean="0"/>
              <a:t>70</a:t>
            </a:r>
            <a:r>
              <a:rPr lang="ru-RU" sz="1800" dirty="0" smtClean="0"/>
              <a:t>%);</a:t>
            </a:r>
            <a:endParaRPr lang="en-US" sz="1800" dirty="0"/>
          </a:p>
          <a:p>
            <a:pPr lvl="1"/>
            <a:r>
              <a:rPr lang="ru-RU" sz="1800" dirty="0" smtClean="0"/>
              <a:t>экономия</a:t>
            </a:r>
            <a:r>
              <a:rPr lang="en-US" sz="1800" dirty="0" smtClean="0"/>
              <a:t> </a:t>
            </a:r>
            <a:r>
              <a:rPr lang="ru-RU" sz="1800" dirty="0" smtClean="0"/>
              <a:t>денежных средств, реализованная благодаря выполнению рекомендаций внутренних аудиторов. </a:t>
            </a:r>
            <a:r>
              <a:rPr lang="en-US" sz="1800" dirty="0" smtClean="0"/>
              <a:t> </a:t>
            </a:r>
            <a:endParaRPr lang="en-US" sz="1800" dirty="0"/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364807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11484</TotalTime>
  <Words>1207</Words>
  <Application>Microsoft Office PowerPoint</Application>
  <PresentationFormat>Экран (4:3)</PresentationFormat>
  <Paragraphs>99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Слайд 1</vt:lpstr>
      <vt:lpstr>Еще одна успешная встреча</vt:lpstr>
      <vt:lpstr>Рабочая группа по вопросам внутреннего контроля</vt:lpstr>
      <vt:lpstr>Рабочая группа по вопросам внутреннего контроля</vt:lpstr>
      <vt:lpstr>Пленарное заседание – дополнительная ценность внутреннего аудита</vt:lpstr>
      <vt:lpstr>Пленарное заседание – дополнительная ценность внутреннего аудита</vt:lpstr>
      <vt:lpstr>Пленарное заседание – роль ВА</vt:lpstr>
      <vt:lpstr>Пленарное заседание – пример практики Грузии</vt:lpstr>
      <vt:lpstr>Пленарное заседание – эффективность ВА</vt:lpstr>
      <vt:lpstr>Продвижение (маркетинг) внутреннего аудита</vt:lpstr>
    </vt:vector>
  </TitlesOfParts>
  <Company>CEF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 presentation to PEMPAL Strategy MTR</dc:title>
  <dc:creator>Deanna Aubrey</dc:creator>
  <cp:keywords>Mid-term Review of PEMPAL Strategy</cp:keywords>
  <cp:lastModifiedBy>Lyudmila</cp:lastModifiedBy>
  <cp:revision>825</cp:revision>
  <cp:lastPrinted>2015-05-05T07:28:06Z</cp:lastPrinted>
  <dcterms:created xsi:type="dcterms:W3CDTF">2012-02-13T09:14:10Z</dcterms:created>
  <dcterms:modified xsi:type="dcterms:W3CDTF">2018-11-13T09:54:00Z</dcterms:modified>
  <cp:category>PEMPAL Strategy review</cp:category>
</cp:coreProperties>
</file>