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65" r:id="rId5"/>
    <p:sldId id="266" r:id="rId6"/>
    <p:sldId id="264" r:id="rId7"/>
    <p:sldId id="259" r:id="rId8"/>
    <p:sldId id="261" r:id="rId9"/>
    <p:sldId id="260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300" autoAdjust="0"/>
    <p:restoredTop sz="94660"/>
  </p:normalViewPr>
  <p:slideViewPr>
    <p:cSldViewPr>
      <p:cViewPr>
        <p:scale>
          <a:sx n="70" d="100"/>
          <a:sy n="70" d="100"/>
        </p:scale>
        <p:origin x="-160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b="1" dirty="0" smtClean="0"/>
              <a:t>Kontinuirani profesionalni razvoj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RS" dirty="0" smtClean="0"/>
              <a:t>tandardi, principi i prakse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514600"/>
            <a:ext cx="4419600" cy="1143000"/>
          </a:xfrm>
        </p:spPr>
        <p:txBody>
          <a:bodyPr/>
          <a:lstStyle/>
          <a:p>
            <a:r>
              <a:rPr lang="sr-Latn-RS" dirty="0" smtClean="0"/>
              <a:t>          Hvala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/>
              <a:t>Prihvatljive oblasti (Letonija)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153400" cy="5486400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sr-Latn-RS" sz="2200" dirty="0" smtClean="0"/>
              <a:t>Revizija i računovodstvo</a:t>
            </a:r>
            <a:endParaRPr lang="en-US" sz="2200" dirty="0" smtClean="0"/>
          </a:p>
          <a:p>
            <a:pPr lvl="0">
              <a:spcAft>
                <a:spcPts val="600"/>
              </a:spcAft>
            </a:pPr>
            <a:r>
              <a:rPr lang="en-US" sz="2200" dirty="0" smtClean="0"/>
              <a:t>M</a:t>
            </a:r>
            <a:r>
              <a:rPr lang="sr-Latn-RS" sz="2200" dirty="0" smtClean="0"/>
              <a:t>enadžment i komunikacija (usmena i pismena)</a:t>
            </a:r>
            <a:endParaRPr lang="en-US" sz="2200" dirty="0" smtClean="0"/>
          </a:p>
          <a:p>
            <a:pPr lvl="0">
              <a:spcAft>
                <a:spcPts val="600"/>
              </a:spcAft>
            </a:pPr>
            <a:r>
              <a:rPr lang="sr-Latn-RS" sz="2200" dirty="0" smtClean="0"/>
              <a:t>Računarske nauke</a:t>
            </a:r>
            <a:endParaRPr lang="en-US" sz="2200" dirty="0" smtClean="0"/>
          </a:p>
          <a:p>
            <a:pPr lvl="0">
              <a:spcAft>
                <a:spcPts val="600"/>
              </a:spcAft>
            </a:pPr>
            <a:r>
              <a:rPr lang="en-US" sz="2200" dirty="0" smtClean="0"/>
              <a:t>M</a:t>
            </a:r>
            <a:r>
              <a:rPr lang="sr-Latn-RS" sz="2200" dirty="0" smtClean="0"/>
              <a:t>atematika, statistika i kvantitativna primena u poslovanju</a:t>
            </a:r>
            <a:endParaRPr lang="en-US" sz="2200" dirty="0" smtClean="0"/>
          </a:p>
          <a:p>
            <a:pPr lvl="0">
              <a:spcAft>
                <a:spcPts val="600"/>
              </a:spcAft>
            </a:pPr>
            <a:r>
              <a:rPr lang="sr-Latn-RS" sz="2200" dirty="0" smtClean="0"/>
              <a:t>Ekonomija </a:t>
            </a:r>
            <a:endParaRPr lang="en-US" sz="2200" dirty="0" smtClean="0"/>
          </a:p>
          <a:p>
            <a:pPr lvl="0">
              <a:spcAft>
                <a:spcPts val="600"/>
              </a:spcAft>
            </a:pPr>
            <a:r>
              <a:rPr lang="sr-Latn-RS" sz="2200" dirty="0" smtClean="0"/>
              <a:t>Poslovno pravo</a:t>
            </a:r>
            <a:endParaRPr lang="en-US" sz="2200" dirty="0" smtClean="0"/>
          </a:p>
          <a:p>
            <a:pPr lvl="0">
              <a:spcAft>
                <a:spcPts val="600"/>
              </a:spcAft>
            </a:pPr>
            <a:r>
              <a:rPr lang="sr-Latn-RS" sz="2200" dirty="0" smtClean="0"/>
              <a:t>K</a:t>
            </a:r>
            <a:r>
              <a:rPr lang="en-US" sz="2200" dirty="0" smtClean="0"/>
              <a:t>o</a:t>
            </a:r>
            <a:r>
              <a:rPr lang="sr-Latn-RS" sz="2200" dirty="0" smtClean="0"/>
              <a:t>nkretne poslovne teme kao što su finansije, proizvodnja, marketing i osoblje</a:t>
            </a:r>
            <a:endParaRPr lang="en-US" sz="2200" dirty="0" smtClean="0"/>
          </a:p>
          <a:p>
            <a:pPr lvl="0">
              <a:spcAft>
                <a:spcPts val="600"/>
              </a:spcAft>
            </a:pPr>
            <a:r>
              <a:rPr lang="sr-Latn-RS" sz="2200" dirty="0" smtClean="0"/>
              <a:t>Državna uprava</a:t>
            </a:r>
            <a:endParaRPr lang="en-US" sz="2200" dirty="0" smtClean="0"/>
          </a:p>
          <a:p>
            <a:pPr>
              <a:spcAft>
                <a:spcPts val="600"/>
              </a:spcAft>
            </a:pPr>
            <a:r>
              <a:rPr lang="sr-Latn-RS" sz="2200" dirty="0" smtClean="0"/>
              <a:t>Aktivnosti van onih koje su gore navedene mogu se smatrati prihvatljivim ako certifikovani revizor može da demonstrira da mogu doprineti profesionalnoj kompetenciji</a:t>
            </a:r>
            <a:endParaRPr lang="en-US" sz="2200" dirty="0" smtClean="0"/>
          </a:p>
          <a:p>
            <a:pPr>
              <a:spcAft>
                <a:spcPts val="600"/>
              </a:spcAft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29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Latn-RS" sz="2800" b="1" i="1" dirty="0" smtClean="0"/>
              <a:t>Povezani standardi </a:t>
            </a:r>
            <a:r>
              <a:rPr lang="en-US" sz="2800" b="1" i="1" dirty="0" smtClean="0"/>
              <a:t>(</a:t>
            </a:r>
            <a:r>
              <a:rPr lang="en-US" sz="2800" b="1" i="1" dirty="0" smtClean="0"/>
              <a:t>ISPPIA)</a:t>
            </a:r>
            <a:r>
              <a:rPr lang="en-US" sz="2800" b="1" i="1" dirty="0"/>
              <a:t/>
            </a:r>
            <a:br>
              <a:rPr lang="en-US" sz="2800" b="1" i="1" dirty="0"/>
            </a:br>
            <a:r>
              <a:rPr lang="en-US" sz="2800" b="1" dirty="0"/>
              <a:t>1230 </a:t>
            </a:r>
            <a:r>
              <a:rPr lang="sr-Latn-RS" sz="2800" b="1" dirty="0" smtClean="0"/>
              <a:t>Kontinuirani profesionalni razvoj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0"/>
            <a:ext cx="8153400" cy="1676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r-Latn-RS" sz="2400" dirty="0" smtClean="0"/>
              <a:t>Interni revizori treba da unapređuju svoje znanje, veštine i druge kompetencije kroz kontinuirani profesionalni razvoj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i="1" dirty="0" smtClean="0"/>
              <a:t>(</a:t>
            </a:r>
            <a:r>
              <a:rPr lang="sr-Latn-RS" sz="2400" i="1" dirty="0" smtClean="0"/>
              <a:t>radi održavanja nivoa unapređenja stručnosti i informisanosti o aktuelnim zbivanjima u vezi standarda IR, procedura i tehnika)</a:t>
            </a:r>
            <a:endParaRPr lang="en-US" sz="24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IFAC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IES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Kontinuirani profesionalni razvoj</a:t>
            </a:r>
            <a:endParaRPr lang="en-US" sz="28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vs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lang="sr-Latn-R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nicijalni profesionalni razvoj</a:t>
            </a:r>
            <a:endParaRPr lang="en-US" sz="28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1600200"/>
            <a:ext cx="81534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sr-Latn-RS" sz="2400" dirty="0" smtClean="0"/>
              <a:t>KPR</a:t>
            </a:r>
            <a:r>
              <a:rPr lang="en-US" sz="2400" dirty="0" smtClean="0"/>
              <a:t> </a:t>
            </a:r>
            <a:r>
              <a:rPr lang="sr-Latn-RS" sz="2400" dirty="0" smtClean="0"/>
              <a:t>doprinosti razvoju i održavanju profesionalne kompetentnosti koja je adekvatna njihovom poslu i profesionalnim odgovornostima</a:t>
            </a:r>
            <a:r>
              <a:rPr lang="en-US" sz="2400" dirty="0" smtClean="0"/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534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300" b="1" dirty="0" smtClean="0"/>
              <a:t>Obrazac Priručnika interne revizije ZP IR </a:t>
            </a: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100" i="1" dirty="0" smtClean="0"/>
              <a:t>2.5.1.4. </a:t>
            </a:r>
            <a:r>
              <a:rPr lang="sr-Latn-RS" sz="3100" i="1" dirty="0" smtClean="0"/>
              <a:t> Obuka i kontinuirani profesionalni razvoj 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8001000" cy="54864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3500" dirty="0" err="1" smtClean="0"/>
              <a:t>Početna</a:t>
            </a:r>
            <a:r>
              <a:rPr lang="en-US" sz="3500" dirty="0" smtClean="0"/>
              <a:t> </a:t>
            </a:r>
            <a:r>
              <a:rPr lang="en-US" sz="3500" dirty="0" err="1" smtClean="0"/>
              <a:t>veština</a:t>
            </a:r>
            <a:r>
              <a:rPr lang="en-US" sz="3500" dirty="0" smtClean="0"/>
              <a:t> u </a:t>
            </a:r>
            <a:r>
              <a:rPr lang="en-US" sz="3500" dirty="0" err="1" smtClean="0"/>
              <a:t>primeni</a:t>
            </a:r>
            <a:r>
              <a:rPr lang="en-US" sz="3500" dirty="0" smtClean="0"/>
              <a:t> </a:t>
            </a:r>
            <a:r>
              <a:rPr lang="en-US" sz="3500" dirty="0" err="1" smtClean="0"/>
              <a:t>standarda</a:t>
            </a:r>
            <a:r>
              <a:rPr lang="en-US" sz="3500" dirty="0" smtClean="0"/>
              <a:t> interne </a:t>
            </a:r>
            <a:r>
              <a:rPr lang="en-US" sz="3500" dirty="0" err="1" smtClean="0"/>
              <a:t>revizije</a:t>
            </a:r>
            <a:r>
              <a:rPr lang="en-US" sz="3500" dirty="0" smtClean="0"/>
              <a:t>, </a:t>
            </a:r>
            <a:r>
              <a:rPr lang="en-US" sz="3500" dirty="0" err="1" smtClean="0"/>
              <a:t>procedura</a:t>
            </a:r>
            <a:r>
              <a:rPr lang="en-US" sz="3500" dirty="0" smtClean="0"/>
              <a:t> </a:t>
            </a:r>
            <a:r>
              <a:rPr lang="en-US" sz="3500" dirty="0" err="1" smtClean="0"/>
              <a:t>i</a:t>
            </a:r>
            <a:r>
              <a:rPr lang="en-US" sz="3500" dirty="0" smtClean="0"/>
              <a:t> </a:t>
            </a:r>
            <a:r>
              <a:rPr lang="en-US" sz="3500" dirty="0" err="1" smtClean="0"/>
              <a:t>tehnika</a:t>
            </a:r>
            <a:r>
              <a:rPr lang="en-US" sz="3500" dirty="0" smtClean="0"/>
              <a:t>, </a:t>
            </a:r>
            <a:r>
              <a:rPr lang="en-US" sz="3500" dirty="0" err="1" smtClean="0"/>
              <a:t>mora</a:t>
            </a:r>
            <a:r>
              <a:rPr lang="en-US" sz="3500" dirty="0" smtClean="0"/>
              <a:t> se </a:t>
            </a:r>
            <a:r>
              <a:rPr lang="en-US" sz="3500" dirty="0" err="1" smtClean="0"/>
              <a:t>stalno</a:t>
            </a:r>
            <a:r>
              <a:rPr lang="en-US" sz="3500" dirty="0" smtClean="0"/>
              <a:t> </a:t>
            </a:r>
            <a:r>
              <a:rPr lang="en-US" sz="3500" dirty="0" err="1" smtClean="0"/>
              <a:t>razvijati</a:t>
            </a:r>
            <a:r>
              <a:rPr lang="en-US" sz="3500" dirty="0" smtClean="0"/>
              <a:t> </a:t>
            </a:r>
            <a:r>
              <a:rPr lang="en-US" sz="3500" dirty="0" err="1" smtClean="0"/>
              <a:t>i</a:t>
            </a:r>
            <a:r>
              <a:rPr lang="en-US" sz="3500" dirty="0" smtClean="0"/>
              <a:t> </a:t>
            </a:r>
            <a:r>
              <a:rPr lang="en-US" sz="3500" dirty="0" err="1" smtClean="0"/>
              <a:t>unapređivati</a:t>
            </a:r>
            <a:r>
              <a:rPr lang="en-US" sz="3500" dirty="0" smtClean="0"/>
              <a:t>. </a:t>
            </a:r>
            <a:r>
              <a:rPr lang="sr-Latn-RS" sz="3500" dirty="0" smtClean="0"/>
              <a:t> </a:t>
            </a:r>
            <a:r>
              <a:rPr lang="en-US" sz="3500" b="1" dirty="0" err="1" smtClean="0"/>
              <a:t>Priručnik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treba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da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opiše</a:t>
            </a:r>
            <a:r>
              <a:rPr lang="en-US" sz="3500" dirty="0" smtClean="0"/>
              <a:t> </a:t>
            </a:r>
            <a:r>
              <a:rPr lang="en-US" sz="3500" dirty="0" err="1" smtClean="0"/>
              <a:t>mehanizme</a:t>
            </a:r>
            <a:r>
              <a:rPr lang="en-US" sz="3500" dirty="0" smtClean="0"/>
              <a:t> </a:t>
            </a:r>
            <a:r>
              <a:rPr lang="en-US" sz="3500" dirty="0" err="1" smtClean="0"/>
              <a:t>koje</a:t>
            </a:r>
            <a:r>
              <a:rPr lang="en-US" sz="3500" dirty="0" smtClean="0"/>
              <a:t> </a:t>
            </a:r>
            <a:r>
              <a:rPr lang="en-US" sz="3500" dirty="0" err="1" smtClean="0"/>
              <a:t>treba</a:t>
            </a:r>
            <a:r>
              <a:rPr lang="en-US" sz="3500" dirty="0" smtClean="0"/>
              <a:t> </a:t>
            </a:r>
            <a:r>
              <a:rPr lang="en-US" sz="3500" dirty="0" err="1" smtClean="0"/>
              <a:t>uspostaviti</a:t>
            </a:r>
            <a:r>
              <a:rPr lang="en-US" sz="3500" dirty="0" smtClean="0"/>
              <a:t> </a:t>
            </a:r>
            <a:r>
              <a:rPr lang="en-US" sz="3500" dirty="0" err="1" smtClean="0"/>
              <a:t>radi</a:t>
            </a:r>
            <a:r>
              <a:rPr lang="en-US" sz="3500" dirty="0" smtClean="0"/>
              <a:t> </a:t>
            </a:r>
            <a:r>
              <a:rPr lang="en-US" sz="3500" dirty="0" err="1" smtClean="0"/>
              <a:t>obuke</a:t>
            </a:r>
            <a:r>
              <a:rPr lang="en-US" sz="3500" dirty="0" smtClean="0"/>
              <a:t> </a:t>
            </a:r>
            <a:r>
              <a:rPr lang="en-US" sz="3500" dirty="0" err="1" smtClean="0"/>
              <a:t>i</a:t>
            </a:r>
            <a:r>
              <a:rPr lang="en-US" sz="3500" dirty="0" smtClean="0"/>
              <a:t> </a:t>
            </a:r>
            <a:r>
              <a:rPr lang="en-US" sz="3500" dirty="0" err="1" smtClean="0"/>
              <a:t>kontinuiranog</a:t>
            </a:r>
            <a:r>
              <a:rPr lang="en-US" sz="3500" dirty="0" smtClean="0"/>
              <a:t> </a:t>
            </a:r>
            <a:r>
              <a:rPr lang="en-US" sz="3500" dirty="0" err="1" smtClean="0"/>
              <a:t>profesionalnog</a:t>
            </a:r>
            <a:r>
              <a:rPr lang="en-US" sz="3500" dirty="0" smtClean="0"/>
              <a:t> </a:t>
            </a:r>
            <a:r>
              <a:rPr lang="en-US" sz="3500" dirty="0" err="1" smtClean="0"/>
              <a:t>razvoja</a:t>
            </a:r>
            <a:r>
              <a:rPr lang="en-US" sz="3500" dirty="0" smtClean="0"/>
              <a:t> </a:t>
            </a:r>
            <a:r>
              <a:rPr lang="en-US" sz="3500" dirty="0" err="1" smtClean="0"/>
              <a:t>internih</a:t>
            </a:r>
            <a:r>
              <a:rPr lang="en-US" sz="3500" dirty="0" smtClean="0"/>
              <a:t> </a:t>
            </a:r>
            <a:r>
              <a:rPr lang="en-US" sz="3500" dirty="0" err="1" smtClean="0"/>
              <a:t>revizora</a:t>
            </a:r>
            <a:r>
              <a:rPr lang="en-US" sz="3500" dirty="0" smtClean="0"/>
              <a:t>, </a:t>
            </a:r>
            <a:r>
              <a:rPr lang="en-US" sz="3500" dirty="0" err="1" smtClean="0"/>
              <a:t>kako</a:t>
            </a:r>
            <a:r>
              <a:rPr lang="en-US" sz="3500" dirty="0" smtClean="0"/>
              <a:t> bi se </a:t>
            </a:r>
            <a:r>
              <a:rPr lang="en-US" sz="3500" dirty="0" err="1" smtClean="0"/>
              <a:t>njihovo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znanje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veštine</a:t>
            </a:r>
            <a:r>
              <a:rPr lang="en-US" sz="3500" b="1" dirty="0" smtClean="0"/>
              <a:t> </a:t>
            </a:r>
            <a:r>
              <a:rPr lang="en-US" sz="3500" dirty="0" err="1" smtClean="0"/>
              <a:t>i</a:t>
            </a:r>
            <a:r>
              <a:rPr lang="en-US" sz="3500" dirty="0" smtClean="0"/>
              <a:t> </a:t>
            </a:r>
            <a:r>
              <a:rPr lang="en-US" sz="3500" dirty="0" err="1" smtClean="0"/>
              <a:t>druge</a:t>
            </a:r>
            <a:r>
              <a:rPr lang="en-US" sz="3500" dirty="0" smtClean="0"/>
              <a:t> </a:t>
            </a:r>
            <a:r>
              <a:rPr lang="en-US" sz="3500" b="1" dirty="0" err="1" smtClean="0"/>
              <a:t>kompetencije</a:t>
            </a:r>
            <a:r>
              <a:rPr lang="en-US" sz="3500" dirty="0" smtClean="0"/>
              <a:t> </a:t>
            </a:r>
            <a:r>
              <a:rPr lang="en-US" sz="3500" dirty="0" err="1" smtClean="0"/>
              <a:t>povećali</a:t>
            </a:r>
            <a:r>
              <a:rPr lang="en-US" sz="3500" dirty="0" smtClean="0"/>
              <a:t>. </a:t>
            </a:r>
            <a:r>
              <a:rPr lang="sr-Latn-RS" sz="3500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500" b="1" dirty="0" smtClean="0"/>
              <a:t>2.5.1.4.2. </a:t>
            </a:r>
            <a:r>
              <a:rPr lang="sr-Latn-RS" sz="3500" b="1" dirty="0" smtClean="0"/>
              <a:t>K</a:t>
            </a:r>
            <a:r>
              <a:rPr lang="en-US" sz="3500" b="1" dirty="0" smtClean="0"/>
              <a:t>o</a:t>
            </a:r>
            <a:r>
              <a:rPr lang="sr-Latn-RS" sz="3500" b="1" dirty="0" smtClean="0"/>
              <a:t>ntinuirani profesionalni razvoj</a:t>
            </a:r>
            <a:endParaRPr lang="en-US" sz="3500" dirty="0" smtClean="0"/>
          </a:p>
          <a:p>
            <a:pPr>
              <a:buNone/>
            </a:pPr>
            <a:r>
              <a:rPr lang="en-US" sz="3500" dirty="0" err="1" smtClean="0"/>
              <a:t>Nakon</a:t>
            </a:r>
            <a:r>
              <a:rPr lang="en-US" sz="3500" dirty="0" smtClean="0"/>
              <a:t> </a:t>
            </a:r>
            <a:r>
              <a:rPr lang="en-US" sz="3500" dirty="0" err="1" smtClean="0"/>
              <a:t>obuke</a:t>
            </a:r>
            <a:r>
              <a:rPr lang="en-US" sz="3500" dirty="0" smtClean="0"/>
              <a:t> </a:t>
            </a:r>
            <a:r>
              <a:rPr lang="en-US" sz="3500" dirty="0" err="1" smtClean="0"/>
              <a:t>revizora</a:t>
            </a:r>
            <a:r>
              <a:rPr lang="en-US" sz="3500" dirty="0" smtClean="0"/>
              <a:t>, </a:t>
            </a:r>
            <a:r>
              <a:rPr lang="en-US" sz="3500" dirty="0" err="1" smtClean="0"/>
              <a:t>organizacija</a:t>
            </a:r>
            <a:r>
              <a:rPr lang="en-US" sz="3500" dirty="0" smtClean="0"/>
              <a:t> </a:t>
            </a:r>
            <a:r>
              <a:rPr lang="en-US" sz="3500" dirty="0" err="1" smtClean="0"/>
              <a:t>takođe</a:t>
            </a:r>
            <a:r>
              <a:rPr lang="en-US" sz="3500" dirty="0" smtClean="0"/>
              <a:t> </a:t>
            </a:r>
            <a:r>
              <a:rPr lang="en-US" sz="3500" dirty="0" err="1" smtClean="0"/>
              <a:t>treba</a:t>
            </a:r>
            <a:r>
              <a:rPr lang="en-US" sz="3500" dirty="0" smtClean="0"/>
              <a:t> </a:t>
            </a:r>
            <a:r>
              <a:rPr lang="en-US" sz="3500" dirty="0" err="1" smtClean="0"/>
              <a:t>da</a:t>
            </a:r>
            <a:r>
              <a:rPr lang="en-US" sz="3500" dirty="0" smtClean="0"/>
              <a:t> </a:t>
            </a:r>
            <a:r>
              <a:rPr lang="en-US" sz="3500" dirty="0" err="1" smtClean="0"/>
              <a:t>vodi</a:t>
            </a:r>
            <a:r>
              <a:rPr lang="en-US" sz="3500" dirty="0" smtClean="0"/>
              <a:t> </a:t>
            </a:r>
            <a:r>
              <a:rPr lang="en-US" sz="3500" dirty="0" err="1" smtClean="0"/>
              <a:t>računa</a:t>
            </a:r>
            <a:r>
              <a:rPr lang="en-US" sz="3500" dirty="0" smtClean="0"/>
              <a:t> o </a:t>
            </a:r>
            <a:r>
              <a:rPr lang="en-US" sz="3500" dirty="0" err="1" smtClean="0"/>
              <a:t>kontinuiranom</a:t>
            </a:r>
            <a:r>
              <a:rPr lang="en-US" sz="3500" dirty="0" smtClean="0"/>
              <a:t> </a:t>
            </a:r>
            <a:r>
              <a:rPr lang="en-US" sz="3500" dirty="0" err="1" smtClean="0"/>
              <a:t>profesionalnom</a:t>
            </a:r>
            <a:r>
              <a:rPr lang="en-US" sz="3500" dirty="0" smtClean="0"/>
              <a:t> </a:t>
            </a:r>
            <a:r>
              <a:rPr lang="en-US" sz="3500" dirty="0" err="1" smtClean="0"/>
              <a:t>razvoju</a:t>
            </a:r>
            <a:r>
              <a:rPr lang="en-US" sz="3500" dirty="0" smtClean="0"/>
              <a:t> </a:t>
            </a:r>
            <a:r>
              <a:rPr lang="en-US" sz="3500" dirty="0" err="1" smtClean="0"/>
              <a:t>svojih</a:t>
            </a:r>
            <a:r>
              <a:rPr lang="en-US" sz="3500" dirty="0" smtClean="0"/>
              <a:t> </a:t>
            </a:r>
            <a:r>
              <a:rPr lang="en-US" sz="3500" dirty="0" err="1" smtClean="0"/>
              <a:t>internih</a:t>
            </a:r>
            <a:r>
              <a:rPr lang="en-US" sz="3500" dirty="0" smtClean="0"/>
              <a:t> </a:t>
            </a:r>
            <a:r>
              <a:rPr lang="en-US" sz="3500" dirty="0" err="1" smtClean="0"/>
              <a:t>revizora</a:t>
            </a:r>
            <a:r>
              <a:rPr lang="en-US" sz="3500" dirty="0" smtClean="0"/>
              <a:t>. </a:t>
            </a:r>
            <a:r>
              <a:rPr lang="en-US" sz="3500" b="1" dirty="0" err="1" smtClean="0"/>
              <a:t>Rukovodilac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organizacije</a:t>
            </a:r>
            <a:r>
              <a:rPr lang="en-US" sz="3500" dirty="0" smtClean="0"/>
              <a:t> </a:t>
            </a:r>
            <a:r>
              <a:rPr lang="en-US" sz="3500" dirty="0" err="1" smtClean="0"/>
              <a:t>mora</a:t>
            </a:r>
            <a:r>
              <a:rPr lang="en-US" sz="3500" dirty="0" smtClean="0"/>
              <a:t> </a:t>
            </a:r>
            <a:r>
              <a:rPr lang="en-US" sz="3500" dirty="0" err="1" smtClean="0"/>
              <a:t>da</a:t>
            </a:r>
            <a:r>
              <a:rPr lang="en-US" sz="3500" dirty="0" smtClean="0"/>
              <a:t> </a:t>
            </a:r>
            <a:r>
              <a:rPr lang="en-US" sz="3500" b="1" dirty="0" err="1" smtClean="0"/>
              <a:t>podrži</a:t>
            </a:r>
            <a:r>
              <a:rPr lang="en-US" sz="3500" dirty="0" smtClean="0"/>
              <a:t> </a:t>
            </a:r>
            <a:r>
              <a:rPr lang="en-US" sz="3500" dirty="0" err="1" smtClean="0"/>
              <a:t>kontinuirani</a:t>
            </a:r>
            <a:r>
              <a:rPr lang="en-US" sz="3500" dirty="0" smtClean="0"/>
              <a:t> </a:t>
            </a:r>
            <a:r>
              <a:rPr lang="en-US" sz="3500" dirty="0" err="1" smtClean="0"/>
              <a:t>razvoj</a:t>
            </a:r>
            <a:r>
              <a:rPr lang="en-US" sz="3500" dirty="0" smtClean="0"/>
              <a:t> </a:t>
            </a:r>
            <a:r>
              <a:rPr lang="en-US" sz="3500" dirty="0" err="1" smtClean="0"/>
              <a:t>internih</a:t>
            </a:r>
            <a:r>
              <a:rPr lang="en-US" sz="3500" dirty="0" smtClean="0"/>
              <a:t> </a:t>
            </a:r>
            <a:r>
              <a:rPr lang="en-US" sz="3500" dirty="0" err="1" smtClean="0"/>
              <a:t>revizora</a:t>
            </a:r>
            <a:r>
              <a:rPr lang="en-US" sz="3500" dirty="0" smtClean="0"/>
              <a:t>. </a:t>
            </a:r>
            <a:r>
              <a:rPr lang="en-US" sz="3500" b="1" dirty="0" err="1" smtClean="0"/>
              <a:t>Rukovodilac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jedinice</a:t>
            </a:r>
            <a:r>
              <a:rPr lang="en-US" sz="3500" b="1" dirty="0" smtClean="0"/>
              <a:t> interne </a:t>
            </a:r>
            <a:r>
              <a:rPr lang="en-US" sz="3500" b="1" dirty="0" err="1" smtClean="0"/>
              <a:t>revizije</a:t>
            </a:r>
            <a:r>
              <a:rPr lang="en-US" sz="3500" dirty="0" smtClean="0"/>
              <a:t> </a:t>
            </a:r>
            <a:r>
              <a:rPr lang="en-US" sz="3500" dirty="0" err="1" smtClean="0"/>
              <a:t>treba</a:t>
            </a:r>
            <a:r>
              <a:rPr lang="en-US" sz="3500" dirty="0" smtClean="0"/>
              <a:t> </a:t>
            </a:r>
            <a:r>
              <a:rPr lang="en-US" sz="3500" dirty="0" err="1" smtClean="0"/>
              <a:t>da</a:t>
            </a:r>
            <a:r>
              <a:rPr lang="en-US" sz="3500" dirty="0" smtClean="0"/>
              <a:t> </a:t>
            </a:r>
            <a:r>
              <a:rPr lang="en-US" sz="3500" dirty="0" err="1" smtClean="0"/>
              <a:t>obezbedi</a:t>
            </a:r>
            <a:r>
              <a:rPr lang="en-US" sz="3500" dirty="0" smtClean="0"/>
              <a:t> </a:t>
            </a:r>
            <a:r>
              <a:rPr lang="en-US" sz="3500" b="1" dirty="0" err="1" smtClean="0"/>
              <a:t>mogućnosti</a:t>
            </a:r>
            <a:r>
              <a:rPr lang="en-US" sz="3500" dirty="0" smtClean="0"/>
              <a:t> </a:t>
            </a:r>
            <a:r>
              <a:rPr lang="en-US" sz="3500" dirty="0" err="1" smtClean="0"/>
              <a:t>za</a:t>
            </a:r>
            <a:r>
              <a:rPr lang="en-US" sz="3500" dirty="0" smtClean="0"/>
              <a:t> </a:t>
            </a:r>
            <a:r>
              <a:rPr lang="en-US" sz="3500" dirty="0" err="1" smtClean="0"/>
              <a:t>obuke</a:t>
            </a:r>
            <a:r>
              <a:rPr lang="en-US" sz="3500" dirty="0" smtClean="0"/>
              <a:t> </a:t>
            </a:r>
            <a:r>
              <a:rPr lang="en-US" sz="3500" dirty="0" err="1" smtClean="0"/>
              <a:t>na</a:t>
            </a:r>
            <a:r>
              <a:rPr lang="en-US" sz="3500" dirty="0" smtClean="0"/>
              <a:t> </a:t>
            </a:r>
            <a:r>
              <a:rPr lang="en-US" sz="3500" dirty="0" err="1" smtClean="0"/>
              <a:t>sistematičan</a:t>
            </a:r>
            <a:r>
              <a:rPr lang="en-US" sz="3500" dirty="0" smtClean="0"/>
              <a:t> </a:t>
            </a:r>
            <a:r>
              <a:rPr lang="en-US" sz="3500" dirty="0" err="1" smtClean="0"/>
              <a:t>način</a:t>
            </a:r>
            <a:r>
              <a:rPr lang="en-US" sz="3500" dirty="0" smtClean="0"/>
              <a:t> </a:t>
            </a:r>
            <a:r>
              <a:rPr lang="en-US" sz="3500" dirty="0" err="1" smtClean="0"/>
              <a:t>i</a:t>
            </a:r>
            <a:r>
              <a:rPr lang="en-US" sz="3500" dirty="0" smtClean="0"/>
              <a:t> </a:t>
            </a:r>
            <a:r>
              <a:rPr lang="en-US" sz="3500" dirty="0" err="1" smtClean="0"/>
              <a:t>razvija</a:t>
            </a:r>
            <a:r>
              <a:rPr lang="en-US" sz="3500" dirty="0" smtClean="0"/>
              <a:t> </a:t>
            </a:r>
            <a:r>
              <a:rPr lang="en-US" sz="3500" b="1" dirty="0" err="1" smtClean="0"/>
              <a:t>godišnji</a:t>
            </a:r>
            <a:r>
              <a:rPr lang="en-US" sz="3500" b="1" dirty="0" smtClean="0"/>
              <a:t> plan </a:t>
            </a:r>
            <a:r>
              <a:rPr lang="en-US" sz="3500" b="1" dirty="0" err="1" smtClean="0"/>
              <a:t>obuke</a:t>
            </a:r>
            <a:r>
              <a:rPr lang="en-US" sz="3500" b="1" dirty="0" smtClean="0"/>
              <a:t> </a:t>
            </a:r>
            <a:r>
              <a:rPr lang="en-US" sz="3500" dirty="0" err="1" smtClean="0"/>
              <a:t>zasnovan</a:t>
            </a:r>
            <a:r>
              <a:rPr lang="en-US" sz="3500" dirty="0" smtClean="0"/>
              <a:t> </a:t>
            </a:r>
            <a:r>
              <a:rPr lang="en-US" sz="3500" dirty="0" err="1" smtClean="0"/>
              <a:t>na</a:t>
            </a:r>
            <a:r>
              <a:rPr lang="en-US" sz="3500" dirty="0" smtClean="0"/>
              <a:t> </a:t>
            </a:r>
            <a:r>
              <a:rPr lang="en-US" sz="3500" b="1" dirty="0" err="1" smtClean="0"/>
              <a:t>pojedinačnim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potrebama</a:t>
            </a:r>
            <a:r>
              <a:rPr lang="en-US" sz="3500" b="1" dirty="0" smtClean="0"/>
              <a:t> </a:t>
            </a:r>
            <a:r>
              <a:rPr lang="en-US" sz="3500" dirty="0" err="1" smtClean="0"/>
              <a:t>svakog</a:t>
            </a:r>
            <a:r>
              <a:rPr lang="en-US" sz="3500" dirty="0" smtClean="0"/>
              <a:t> </a:t>
            </a:r>
            <a:r>
              <a:rPr lang="en-US" sz="3500" dirty="0" err="1" smtClean="0"/>
              <a:t>revizora</a:t>
            </a:r>
            <a:r>
              <a:rPr lang="en-US" sz="3500" dirty="0" smtClean="0"/>
              <a:t>. </a:t>
            </a:r>
            <a:r>
              <a:rPr lang="en-US" sz="3500" dirty="0" err="1" smtClean="0"/>
              <a:t>Obuka</a:t>
            </a:r>
            <a:r>
              <a:rPr lang="en-US" sz="3500" dirty="0" smtClean="0"/>
              <a:t> </a:t>
            </a:r>
            <a:r>
              <a:rPr lang="en-US" sz="3500" dirty="0" err="1" smtClean="0"/>
              <a:t>treba</a:t>
            </a:r>
            <a:r>
              <a:rPr lang="en-US" sz="3500" dirty="0" smtClean="0"/>
              <a:t> </a:t>
            </a:r>
            <a:r>
              <a:rPr lang="en-US" sz="3500" dirty="0" err="1" smtClean="0"/>
              <a:t>da</a:t>
            </a:r>
            <a:r>
              <a:rPr lang="en-US" sz="3500" dirty="0" smtClean="0"/>
              <a:t> </a:t>
            </a:r>
            <a:r>
              <a:rPr lang="en-US" sz="3500" dirty="0" err="1" smtClean="0"/>
              <a:t>obuhvati</a:t>
            </a:r>
            <a:r>
              <a:rPr lang="en-US" sz="3500" dirty="0" smtClean="0"/>
              <a:t> </a:t>
            </a:r>
            <a:r>
              <a:rPr lang="en-US" sz="3500" dirty="0" err="1" smtClean="0"/>
              <a:t>pristup</a:t>
            </a:r>
            <a:r>
              <a:rPr lang="en-US" sz="3500" dirty="0" smtClean="0"/>
              <a:t> </a:t>
            </a:r>
            <a:r>
              <a:rPr lang="en-US" sz="3500" dirty="0" err="1" smtClean="0"/>
              <a:t>temama</a:t>
            </a:r>
            <a:r>
              <a:rPr lang="en-US" sz="3500" dirty="0" smtClean="0"/>
              <a:t> </a:t>
            </a:r>
            <a:r>
              <a:rPr lang="en-US" sz="3500" dirty="0" err="1" smtClean="0"/>
              <a:t>revizije</a:t>
            </a:r>
            <a:r>
              <a:rPr lang="en-US" sz="3500" dirty="0" smtClean="0"/>
              <a:t>, </a:t>
            </a:r>
            <a:r>
              <a:rPr lang="en-US" sz="3500" dirty="0" err="1" smtClean="0"/>
              <a:t>kao</a:t>
            </a:r>
            <a:r>
              <a:rPr lang="en-US" sz="3500" dirty="0" smtClean="0"/>
              <a:t> </a:t>
            </a:r>
            <a:r>
              <a:rPr lang="en-US" sz="3500" dirty="0" err="1" smtClean="0"/>
              <a:t>i</a:t>
            </a:r>
            <a:r>
              <a:rPr lang="en-US" sz="3500" dirty="0" smtClean="0"/>
              <a:t> </a:t>
            </a:r>
            <a:r>
              <a:rPr lang="en-US" sz="3500" dirty="0" err="1" smtClean="0"/>
              <a:t>novim</a:t>
            </a:r>
            <a:r>
              <a:rPr lang="en-US" sz="3500" dirty="0" smtClean="0"/>
              <a:t> </a:t>
            </a:r>
            <a:r>
              <a:rPr lang="en-US" sz="3500" dirty="0" err="1" smtClean="0"/>
              <a:t>procesima</a:t>
            </a:r>
            <a:r>
              <a:rPr lang="en-US" sz="3500" dirty="0" smtClean="0"/>
              <a:t>, </a:t>
            </a:r>
            <a:r>
              <a:rPr lang="en-US" sz="3500" dirty="0" err="1" smtClean="0"/>
              <a:t>sistemima</a:t>
            </a:r>
            <a:r>
              <a:rPr lang="en-US" sz="3500" dirty="0" smtClean="0"/>
              <a:t> </a:t>
            </a:r>
            <a:r>
              <a:rPr lang="en-US" sz="3500" dirty="0" err="1" smtClean="0"/>
              <a:t>i</a:t>
            </a:r>
            <a:r>
              <a:rPr lang="en-US" sz="3500" dirty="0" smtClean="0"/>
              <a:t> </a:t>
            </a:r>
            <a:r>
              <a:rPr lang="en-US" sz="3500" dirty="0" err="1" smtClean="0"/>
              <a:t>proizvodima</a:t>
            </a:r>
            <a:r>
              <a:rPr lang="en-US" sz="3500" dirty="0" smtClean="0"/>
              <a:t> </a:t>
            </a:r>
            <a:r>
              <a:rPr lang="en-US" sz="3500" dirty="0" err="1" smtClean="0"/>
              <a:t>unutar</a:t>
            </a:r>
            <a:r>
              <a:rPr lang="en-US" sz="3500" dirty="0" smtClean="0"/>
              <a:t> </a:t>
            </a:r>
            <a:r>
              <a:rPr lang="en-US" sz="3500" dirty="0" err="1" smtClean="0"/>
              <a:t>oganizacije</a:t>
            </a:r>
            <a:r>
              <a:rPr lang="en-US" sz="3500" dirty="0" smtClean="0"/>
              <a:t>.</a:t>
            </a:r>
            <a:r>
              <a:rPr lang="sr-Latn-RS" sz="3500" dirty="0" smtClean="0"/>
              <a:t> </a:t>
            </a:r>
            <a:r>
              <a:rPr lang="en-US" sz="3500" dirty="0" err="1" smtClean="0"/>
              <a:t>Priručnik</a:t>
            </a:r>
            <a:r>
              <a:rPr lang="en-US" sz="3500" dirty="0" smtClean="0"/>
              <a:t> </a:t>
            </a:r>
            <a:r>
              <a:rPr lang="en-US" sz="3500" dirty="0" err="1" smtClean="0"/>
              <a:t>revizije</a:t>
            </a:r>
            <a:r>
              <a:rPr lang="en-US" sz="3500" dirty="0" smtClean="0"/>
              <a:t> </a:t>
            </a:r>
            <a:r>
              <a:rPr lang="en-US" sz="3500" dirty="0" err="1" smtClean="0"/>
              <a:t>može</a:t>
            </a:r>
            <a:r>
              <a:rPr lang="en-US" sz="3500" dirty="0" smtClean="0"/>
              <a:t> </a:t>
            </a:r>
            <a:r>
              <a:rPr lang="en-US" sz="3500" dirty="0" err="1" smtClean="0"/>
              <a:t>naznačiti</a:t>
            </a:r>
            <a:r>
              <a:rPr lang="en-US" sz="3500" dirty="0" smtClean="0"/>
              <a:t> </a:t>
            </a:r>
            <a:r>
              <a:rPr lang="en-US" sz="3500" dirty="0" err="1" smtClean="0"/>
              <a:t>minimalan</a:t>
            </a:r>
            <a:r>
              <a:rPr lang="en-US" sz="3500" dirty="0" smtClean="0"/>
              <a:t> </a:t>
            </a:r>
            <a:r>
              <a:rPr lang="en-US" sz="3500" dirty="0" err="1" smtClean="0"/>
              <a:t>broj</a:t>
            </a:r>
            <a:r>
              <a:rPr lang="en-US" sz="3500" dirty="0" smtClean="0"/>
              <a:t> </a:t>
            </a:r>
            <a:r>
              <a:rPr lang="en-US" sz="3500" b="1" dirty="0" smtClean="0"/>
              <a:t>sati</a:t>
            </a:r>
            <a:r>
              <a:rPr lang="en-US" sz="3500" dirty="0" smtClean="0"/>
              <a:t> </a:t>
            </a:r>
            <a:r>
              <a:rPr lang="en-US" sz="3500" dirty="0" err="1" smtClean="0"/>
              <a:t>obuke</a:t>
            </a:r>
            <a:r>
              <a:rPr lang="en-US" sz="3500" dirty="0" smtClean="0"/>
              <a:t> </a:t>
            </a:r>
            <a:r>
              <a:rPr lang="en-US" sz="3500" dirty="0" err="1" smtClean="0"/>
              <a:t>po</a:t>
            </a:r>
            <a:r>
              <a:rPr lang="en-US" sz="3500" dirty="0" smtClean="0"/>
              <a:t> </a:t>
            </a:r>
            <a:r>
              <a:rPr lang="en-US" sz="3500" dirty="0" err="1" smtClean="0"/>
              <a:t>revizoru</a:t>
            </a:r>
            <a:r>
              <a:rPr lang="en-US" sz="3500" dirty="0" smtClean="0"/>
              <a:t> </a:t>
            </a:r>
            <a:r>
              <a:rPr lang="en-US" sz="3500" dirty="0" err="1" smtClean="0"/>
              <a:t>na</a:t>
            </a:r>
            <a:r>
              <a:rPr lang="en-US" sz="3500" dirty="0" smtClean="0"/>
              <a:t> </a:t>
            </a:r>
            <a:r>
              <a:rPr lang="en-US" sz="3500" dirty="0" err="1" smtClean="0"/>
              <a:t>godišnjem</a:t>
            </a:r>
            <a:r>
              <a:rPr lang="en-US" sz="3500" dirty="0" smtClean="0"/>
              <a:t> </a:t>
            </a:r>
            <a:r>
              <a:rPr lang="en-US" sz="3500" dirty="0" err="1" smtClean="0"/>
              <a:t>nivou</a:t>
            </a:r>
            <a:r>
              <a:rPr lang="en-US" sz="3500" dirty="0" smtClean="0"/>
              <a:t>.</a:t>
            </a:r>
            <a:r>
              <a:rPr lang="sr-Latn-RS" sz="3500" dirty="0" smtClean="0"/>
              <a:t> 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Rezultat (output) v</a:t>
            </a:r>
            <a:r>
              <a:rPr lang="en-US" b="1" dirty="0" smtClean="0"/>
              <a:t>s </a:t>
            </a:r>
            <a:r>
              <a:rPr lang="sr-Latn-RS" b="1" dirty="0" smtClean="0"/>
              <a:t>ulazni elementi (</a:t>
            </a:r>
            <a:r>
              <a:rPr lang="sr-Latn-RS" b="1" dirty="0" smtClean="0"/>
              <a:t>i</a:t>
            </a:r>
            <a:r>
              <a:rPr lang="en-US" b="1" dirty="0" err="1" smtClean="0"/>
              <a:t>nput</a:t>
            </a:r>
            <a:r>
              <a:rPr lang="sr-Latn-RS" b="1" dirty="0" smtClean="0"/>
              <a:t>)</a:t>
            </a:r>
            <a:r>
              <a:rPr lang="en-US" b="1" dirty="0" smtClean="0"/>
              <a:t> </a:t>
            </a:r>
            <a:r>
              <a:rPr lang="en-US" b="1" dirty="0" smtClean="0"/>
              <a:t>(IES 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Latn-RS" i="1" dirty="0" smtClean="0"/>
              <a:t>Dokazi na osnovu pristupa prema rezultatima</a:t>
            </a:r>
            <a:endParaRPr lang="en-US" dirty="0" smtClean="0"/>
          </a:p>
          <a:p>
            <a:pPr marL="568325"/>
            <a:r>
              <a:rPr lang="en-US" dirty="0" smtClean="0"/>
              <a:t>V</a:t>
            </a:r>
            <a:r>
              <a:rPr lang="sr-Latn-RS" dirty="0" smtClean="0"/>
              <a:t>erifikovani od kompetentnog izvora; i</a:t>
            </a:r>
            <a:endParaRPr lang="en-US" dirty="0" smtClean="0"/>
          </a:p>
          <a:p>
            <a:pPr marL="568325"/>
            <a:r>
              <a:rPr lang="sr-Latn-RS" dirty="0" smtClean="0"/>
              <a:t>Izmereni korišćenjem validne metode procenjivanja komeptencije.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sr-Latn-RS" i="1" dirty="0" smtClean="0"/>
              <a:t>Pristup prema ulaznim elementima (input)</a:t>
            </a:r>
            <a:endParaRPr lang="en-US" i="1" dirty="0" smtClean="0"/>
          </a:p>
          <a:p>
            <a:pPr algn="just">
              <a:spcAft>
                <a:spcPts val="600"/>
              </a:spcAft>
            </a:pPr>
            <a:r>
              <a:rPr lang="sr-Latn-RS" dirty="0" smtClean="0"/>
              <a:t>Izvršeno najmanje 120 sati (ili ekvivalentnih nastavnih jedinica) relevantne aktivnosti profesionalnog razvoja u svakom trogodišnjem periodu, od čega 60 sati (ili ekvivalentnih nastavnih jedinica) podleže verifikaciji</a:t>
            </a:r>
            <a:endParaRPr lang="en-US" dirty="0" smtClean="0"/>
          </a:p>
          <a:p>
            <a:pPr algn="just">
              <a:spcAft>
                <a:spcPts val="600"/>
              </a:spcAft>
            </a:pPr>
            <a:r>
              <a:rPr lang="sr-Latn-RS" dirty="0" smtClean="0"/>
              <a:t>Izvršeno najmanje 20 sati (ili ekvivalentnih neastanih jedinica) relevantne aktivnosti profesionalnog razvoja svake godine; i </a:t>
            </a:r>
          </a:p>
          <a:p>
            <a:pPr algn="just">
              <a:spcAft>
                <a:spcPts val="600"/>
              </a:spcAft>
            </a:pPr>
            <a:r>
              <a:rPr lang="sr-Latn-RS" dirty="0" smtClean="0"/>
              <a:t>Merenje nastavnih aktivnosti radi ispunjavanja gore navedenih zahteva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Nastavne aktivnosti</a:t>
            </a:r>
            <a:r>
              <a:rPr lang="en-US" b="1" dirty="0" smtClean="0"/>
              <a:t> </a:t>
            </a:r>
            <a:r>
              <a:rPr lang="en-US" b="1" dirty="0" smtClean="0"/>
              <a:t>(IES 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sr-Latn-RS" dirty="0" smtClean="0"/>
              <a:t>Učešće u kursevima, konferencijama i seminarima</a:t>
            </a:r>
            <a:endParaRPr lang="en-US" dirty="0" smtClean="0"/>
          </a:p>
          <a:p>
            <a:r>
              <a:rPr lang="sr-Latn-RS" b="1" dirty="0" smtClean="0"/>
              <a:t>Samousmereno </a:t>
            </a:r>
            <a:r>
              <a:rPr lang="sr-Latn-RS" dirty="0" smtClean="0"/>
              <a:t>učenje</a:t>
            </a:r>
            <a:endParaRPr lang="en-US" dirty="0" smtClean="0"/>
          </a:p>
          <a:p>
            <a:r>
              <a:rPr lang="sr-Latn-RS" dirty="0" smtClean="0"/>
              <a:t>Obuka</a:t>
            </a:r>
            <a:r>
              <a:rPr lang="sr-Latn-RS" b="1" dirty="0" smtClean="0"/>
              <a:t> na radnom mestu</a:t>
            </a:r>
            <a:endParaRPr lang="en-US" dirty="0" smtClean="0"/>
          </a:p>
          <a:p>
            <a:r>
              <a:rPr lang="sr-Latn-RS" dirty="0" smtClean="0"/>
              <a:t>Učešće i rad u tehničkim </a:t>
            </a:r>
            <a:r>
              <a:rPr lang="sr-Latn-RS" b="1" dirty="0" smtClean="0"/>
              <a:t>odborima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sr-Latn-RS" dirty="0" smtClean="0"/>
              <a:t>Razvijanje ili </a:t>
            </a:r>
            <a:r>
              <a:rPr lang="sr-Latn-RS" b="1" dirty="0" smtClean="0"/>
              <a:t>organizovanje</a:t>
            </a:r>
            <a:r>
              <a:rPr lang="sr-Latn-RS" dirty="0" smtClean="0"/>
              <a:t> kursa ili sesije KPR u oblasti povezanoj sa profesionalnim odgovornostima</a:t>
            </a:r>
            <a:endParaRPr lang="en-US" dirty="0" smtClean="0"/>
          </a:p>
          <a:p>
            <a:r>
              <a:rPr lang="sr-Latn-RS" dirty="0" smtClean="0"/>
              <a:t>Zvanična </a:t>
            </a:r>
            <a:r>
              <a:rPr lang="sr-Latn-RS" b="1" dirty="0" smtClean="0"/>
              <a:t>studija</a:t>
            </a:r>
            <a:r>
              <a:rPr lang="sr-Latn-RS" dirty="0" smtClean="0"/>
              <a:t> u vezi sa profesionalnim odgovornostima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sr-Latn-RS" dirty="0" smtClean="0"/>
              <a:t>Učešće u ulozi </a:t>
            </a:r>
            <a:r>
              <a:rPr lang="sr-Latn-RS" b="1" dirty="0" smtClean="0"/>
              <a:t>govornika</a:t>
            </a:r>
            <a:r>
              <a:rPr lang="sr-Latn-RS" dirty="0" smtClean="0"/>
              <a:t> na konferencijama, brifing sesijama ili grupama za diskusiju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sr-Latn-RS" b="1" dirty="0" smtClean="0"/>
              <a:t>Pisanje </a:t>
            </a:r>
            <a:r>
              <a:rPr lang="sr-Latn-RS" dirty="0" smtClean="0"/>
              <a:t>članaka, radova ili knjiga tehničke, profesionalne ili akademske prirode;</a:t>
            </a:r>
            <a:endParaRPr lang="en-US" dirty="0" smtClean="0"/>
          </a:p>
          <a:p>
            <a:r>
              <a:rPr lang="sr-Latn-RS" b="1" dirty="0" smtClean="0"/>
              <a:t>Istraživanje, </a:t>
            </a:r>
            <a:r>
              <a:rPr lang="sr-Latn-RS" dirty="0" smtClean="0"/>
              <a:t>uključujući čitanje profesionalne literature ili publikacija, radi primene u ulozi profesionalnog računovođe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sr-Latn-RS" dirty="0" smtClean="0"/>
              <a:t>Profesionalno </a:t>
            </a:r>
            <a:r>
              <a:rPr lang="sr-Latn-RS" b="1" dirty="0" smtClean="0"/>
              <a:t>ponovno ispitivanje</a:t>
            </a:r>
            <a:r>
              <a:rPr lang="sr-Latn-RS" dirty="0" smtClean="0"/>
              <a:t> ili formalno testiranje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sr-Latn-RS" dirty="0" smtClean="0"/>
              <a:t>Pružanje podrške u profesionalnom razvoju, kao </a:t>
            </a:r>
            <a:r>
              <a:rPr lang="sr-Latn-RS" b="1" dirty="0" smtClean="0"/>
              <a:t>mentor</a:t>
            </a:r>
            <a:r>
              <a:rPr lang="sr-Latn-RS" dirty="0" smtClean="0"/>
              <a:t> ili trener; i</a:t>
            </a:r>
            <a:endParaRPr lang="en-US" dirty="0" smtClean="0"/>
          </a:p>
          <a:p>
            <a:r>
              <a:rPr lang="sr-Latn-RS" dirty="0" smtClean="0"/>
              <a:t>Primanje podrške u profesionalnom razvoju </a:t>
            </a:r>
            <a:r>
              <a:rPr lang="sr-Latn-RS" b="1" dirty="0" smtClean="0"/>
              <a:t>od mentora </a:t>
            </a:r>
            <a:r>
              <a:rPr lang="sr-Latn-RS" dirty="0" smtClean="0"/>
              <a:t>ili trenera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077200" cy="898524"/>
          </a:xfrm>
        </p:spPr>
        <p:txBody>
          <a:bodyPr>
            <a:normAutofit/>
          </a:bodyPr>
          <a:lstStyle/>
          <a:p>
            <a:r>
              <a:rPr lang="sr-Latn-RS" sz="3200" b="1" dirty="0" smtClean="0"/>
              <a:t>KPR 					</a:t>
            </a:r>
            <a:r>
              <a:rPr lang="en-US" sz="3200" b="1" dirty="0" smtClean="0"/>
              <a:t>ACCA (</a:t>
            </a:r>
            <a:r>
              <a:rPr lang="sr-Latn-RS" sz="3200" b="1" dirty="0" smtClean="0"/>
              <a:t>VB</a:t>
            </a:r>
            <a:r>
              <a:rPr lang="en-US" sz="3200" b="1" dirty="0" smtClean="0"/>
              <a:t>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8077200" cy="60198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sr-Latn-RS" sz="6200" b="1" dirty="0" smtClean="0"/>
              <a:t>Zahtevi</a:t>
            </a:r>
            <a:r>
              <a:rPr lang="en-US" sz="6200" b="1" dirty="0" smtClean="0"/>
              <a:t>:</a:t>
            </a:r>
            <a:endParaRPr lang="en-US" sz="6200" b="1" dirty="0" smtClean="0"/>
          </a:p>
          <a:p>
            <a:r>
              <a:rPr lang="en-US" sz="5500" dirty="0" smtClean="0"/>
              <a:t>120 </a:t>
            </a:r>
            <a:r>
              <a:rPr lang="sr-Latn-RS" sz="5500" dirty="0" smtClean="0"/>
              <a:t>sati KPR svake tri godine (trogodišnje) </a:t>
            </a:r>
            <a:r>
              <a:rPr lang="en-US" sz="5500" dirty="0" smtClean="0"/>
              <a:t>- </a:t>
            </a:r>
            <a:r>
              <a:rPr lang="en-US" sz="5500" dirty="0" smtClean="0"/>
              <a:t>40 </a:t>
            </a:r>
            <a:r>
              <a:rPr lang="sr-Latn-RS" sz="5500" dirty="0" smtClean="0"/>
              <a:t>sati godišnje</a:t>
            </a:r>
            <a:endParaRPr lang="en-US" sz="5500" dirty="0" smtClean="0"/>
          </a:p>
          <a:p>
            <a:r>
              <a:rPr lang="en-US" sz="5500" dirty="0" smtClean="0"/>
              <a:t>N</a:t>
            </a:r>
            <a:r>
              <a:rPr lang="sr-Latn-RS" sz="5500" dirty="0" smtClean="0"/>
              <a:t>ajmanje wo sati KPR svake godine </a:t>
            </a:r>
            <a:r>
              <a:rPr lang="en-US" sz="5500" dirty="0" smtClean="0"/>
              <a:t> </a:t>
            </a:r>
            <a:r>
              <a:rPr lang="en-US" sz="5500" dirty="0" smtClean="0"/>
              <a:t>	              - </a:t>
            </a:r>
            <a:r>
              <a:rPr lang="sr-Latn-RS" sz="5500" dirty="0" smtClean="0"/>
              <a:t>najmanje 21 sat koji se može verifikovati</a:t>
            </a:r>
            <a:endParaRPr lang="en-US" sz="5500" dirty="0" smtClean="0"/>
          </a:p>
          <a:p>
            <a:pPr algn="ctr"/>
            <a:r>
              <a:rPr lang="en-US" sz="5500" dirty="0" smtClean="0"/>
              <a:t>O</a:t>
            </a:r>
            <a:r>
              <a:rPr lang="sr-Latn-RS" sz="5500" dirty="0" smtClean="0"/>
              <a:t>državanje ažurirane evidencije aktivnosti</a:t>
            </a:r>
            <a:endParaRPr lang="en-US" sz="5500" dirty="0" smtClean="0"/>
          </a:p>
          <a:p>
            <a:pPr>
              <a:buNone/>
            </a:pPr>
            <a:r>
              <a:rPr lang="sr-Latn-RS" sz="6200" b="1" dirty="0" smtClean="0"/>
              <a:t>Aktivnosti</a:t>
            </a:r>
            <a:r>
              <a:rPr lang="en-US" sz="6200" b="1" dirty="0" smtClean="0"/>
              <a:t>:</a:t>
            </a:r>
            <a:endParaRPr lang="en-US" sz="6200" b="1" dirty="0" smtClean="0"/>
          </a:p>
          <a:p>
            <a:r>
              <a:rPr lang="en-US" sz="5500" dirty="0" smtClean="0"/>
              <a:t>P</a:t>
            </a:r>
            <a:r>
              <a:rPr lang="sr-Latn-RS" sz="5500" dirty="0" smtClean="0"/>
              <a:t>ohađanje događaja KPR </a:t>
            </a:r>
            <a:r>
              <a:rPr lang="en-US" sz="5500" dirty="0" smtClean="0"/>
              <a:t> </a:t>
            </a:r>
            <a:endParaRPr lang="en-US" sz="5500" dirty="0" smtClean="0"/>
          </a:p>
          <a:p>
            <a:r>
              <a:rPr lang="en-US" sz="5500" dirty="0" smtClean="0"/>
              <a:t>P</a:t>
            </a:r>
            <a:r>
              <a:rPr lang="sr-Latn-RS" sz="5500" dirty="0" smtClean="0"/>
              <a:t>ohađanje/držanje predavanja, radionica ili kurseva na daljinu</a:t>
            </a:r>
            <a:endParaRPr lang="en-US" sz="5500" dirty="0" smtClean="0"/>
          </a:p>
          <a:p>
            <a:r>
              <a:rPr lang="sr-Latn-RS" sz="5500" dirty="0" smtClean="0"/>
              <a:t>Učešće u grupama za diskusiju</a:t>
            </a:r>
            <a:endParaRPr lang="en-US" sz="5500" dirty="0" smtClean="0"/>
          </a:p>
          <a:p>
            <a:r>
              <a:rPr lang="sr-Latn-RS" sz="5500" dirty="0" smtClean="0"/>
              <a:t>Mentorstvo unutar programa KPR</a:t>
            </a:r>
            <a:endParaRPr lang="en-US" sz="5500" dirty="0" smtClean="0"/>
          </a:p>
          <a:p>
            <a:r>
              <a:rPr lang="sr-Latn-RS" sz="5500" dirty="0" smtClean="0"/>
              <a:t>Čitanje periodičnih profesionalnih časopisa ili publikacija </a:t>
            </a:r>
            <a:r>
              <a:rPr lang="en-US" sz="5500" dirty="0" smtClean="0"/>
              <a:t>- ma</a:t>
            </a:r>
            <a:r>
              <a:rPr lang="sr-Latn-RS" sz="5500" dirty="0" smtClean="0"/>
              <a:t>ks</a:t>
            </a:r>
            <a:r>
              <a:rPr lang="en-US" sz="5500" dirty="0" err="1" smtClean="0"/>
              <a:t>imum</a:t>
            </a:r>
            <a:r>
              <a:rPr lang="en-US" sz="5500" dirty="0" smtClean="0"/>
              <a:t> </a:t>
            </a:r>
            <a:r>
              <a:rPr lang="en-US" sz="5500" dirty="0" smtClean="0"/>
              <a:t>19 </a:t>
            </a:r>
            <a:r>
              <a:rPr lang="sr-Latn-RS" sz="5500" dirty="0" smtClean="0"/>
              <a:t>sai </a:t>
            </a:r>
            <a:r>
              <a:rPr lang="en-US" sz="5500" dirty="0" smtClean="0"/>
              <a:t>p.a</a:t>
            </a:r>
            <a:r>
              <a:rPr lang="en-US" sz="5500" dirty="0" smtClean="0"/>
              <a:t>. </a:t>
            </a:r>
            <a:r>
              <a:rPr lang="en-US" sz="5500" dirty="0" smtClean="0"/>
              <a:t>(</a:t>
            </a:r>
            <a:r>
              <a:rPr lang="sr-Latn-RS" sz="5500" dirty="0" smtClean="0"/>
              <a:t>za maksimum od 30 sati za trogodišnji period) </a:t>
            </a:r>
            <a:endParaRPr lang="en-US" sz="5500" dirty="0" smtClean="0"/>
          </a:p>
          <a:p>
            <a:r>
              <a:rPr lang="en-US" sz="5500" dirty="0" smtClean="0"/>
              <a:t>S</a:t>
            </a:r>
            <a:r>
              <a:rPr lang="sr-Latn-RS" sz="5500" dirty="0" smtClean="0"/>
              <a:t>amousavršavanje kroz istraživanje i pregled novog zakonodavstva</a:t>
            </a:r>
            <a:endParaRPr lang="en-US" sz="5500" dirty="0" smtClean="0"/>
          </a:p>
          <a:p>
            <a:pPr>
              <a:buNone/>
            </a:pPr>
            <a:endParaRPr lang="en-US" sz="5000" b="1" dirty="0" smtClean="0"/>
          </a:p>
          <a:p>
            <a:pPr>
              <a:buNone/>
            </a:pPr>
            <a:r>
              <a:rPr lang="en-US" sz="6200" b="1" dirty="0" smtClean="0"/>
              <a:t>R</a:t>
            </a:r>
            <a:r>
              <a:rPr lang="sr-Latn-RS" sz="6200" b="1" dirty="0" smtClean="0"/>
              <a:t>egistar aktivnosti KPR obuhvata:</a:t>
            </a:r>
            <a:endParaRPr lang="en-US" sz="6200" b="1" dirty="0" smtClean="0"/>
          </a:p>
          <a:p>
            <a:r>
              <a:rPr lang="en-US" sz="5500" dirty="0" smtClean="0"/>
              <a:t>D</a:t>
            </a:r>
            <a:r>
              <a:rPr lang="sr-Latn-RS" sz="5500" dirty="0" smtClean="0"/>
              <a:t>atum održavanja aktivnosti</a:t>
            </a:r>
            <a:endParaRPr lang="en-US" sz="5500" dirty="0" smtClean="0"/>
          </a:p>
          <a:p>
            <a:r>
              <a:rPr lang="en-US" sz="5500" dirty="0" smtClean="0"/>
              <a:t>O</a:t>
            </a:r>
            <a:r>
              <a:rPr lang="sr-Latn-RS" sz="5500" dirty="0" smtClean="0"/>
              <a:t>pis aktivnosti</a:t>
            </a:r>
            <a:endParaRPr lang="en-US" sz="5500" dirty="0" smtClean="0"/>
          </a:p>
          <a:p>
            <a:r>
              <a:rPr lang="en-US" sz="5500" dirty="0" smtClean="0"/>
              <a:t>P</a:t>
            </a:r>
            <a:r>
              <a:rPr lang="sr-Latn-RS" sz="5500" dirty="0" smtClean="0"/>
              <a:t>ružalac aktivnosti</a:t>
            </a:r>
            <a:endParaRPr lang="en-US" sz="5500" dirty="0" smtClean="0"/>
          </a:p>
          <a:p>
            <a:r>
              <a:rPr lang="sr-Latn-RS" sz="5500" dirty="0" smtClean="0"/>
              <a:t>Šifre aktivnosti KPR </a:t>
            </a:r>
            <a:r>
              <a:rPr lang="en-US" sz="5500" dirty="0" smtClean="0"/>
              <a:t> </a:t>
            </a:r>
            <a:endParaRPr lang="en-US" sz="5500" dirty="0" smtClean="0"/>
          </a:p>
          <a:p>
            <a:r>
              <a:rPr lang="en-US" sz="5500" dirty="0" smtClean="0"/>
              <a:t>B</a:t>
            </a:r>
            <a:r>
              <a:rPr lang="sr-Latn-RS" sz="5500" dirty="0" smtClean="0"/>
              <a:t>roj sati</a:t>
            </a:r>
            <a:endParaRPr lang="en-US" sz="5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1020762"/>
          </a:xfrm>
        </p:spPr>
        <p:txBody>
          <a:bodyPr>
            <a:noAutofit/>
          </a:bodyPr>
          <a:lstStyle/>
          <a:p>
            <a:r>
              <a:rPr lang="sr-Latn-RS" sz="3200" b="1" dirty="0" smtClean="0"/>
              <a:t>Standardi interne revizije Vlade VB </a:t>
            </a:r>
            <a:r>
              <a:rPr lang="en-US" sz="3200" b="1" dirty="0" smtClean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“</a:t>
            </a:r>
            <a:r>
              <a:rPr lang="en-US" sz="3200" b="1" i="1" dirty="0" smtClean="0"/>
              <a:t>5.4 </a:t>
            </a:r>
            <a:r>
              <a:rPr lang="sr-Latn-RS" sz="3200" b="1" i="1" dirty="0" smtClean="0"/>
              <a:t>Kontinuirani profesionalni razvoj</a:t>
            </a:r>
            <a:r>
              <a:rPr lang="en-US" sz="3200" b="1" i="1" dirty="0" smtClean="0"/>
              <a:t>”</a:t>
            </a:r>
            <a:r>
              <a:rPr lang="en-US" sz="3200" b="1" i="1" dirty="0" smtClean="0"/>
              <a:t/>
            </a:r>
            <a:br>
              <a:rPr lang="en-US" sz="3200" b="1" i="1" dirty="0" smtClean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924800" cy="4906963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sr-Latn-RS" sz="2800" dirty="0" smtClean="0"/>
              <a:t>Svi interni revizori 5 do 10 sati aktivnosti KPR svake godine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sr-Latn-RS" sz="2800" dirty="0" smtClean="0"/>
              <a:t>Oni održavaju evidenciju ovakvih aktivnosti obuka (dnevnik)</a:t>
            </a:r>
            <a:endParaRPr lang="en-US" sz="2800" dirty="0"/>
          </a:p>
          <a:p>
            <a:pPr algn="just">
              <a:spcAft>
                <a:spcPts val="600"/>
              </a:spcAft>
            </a:pPr>
            <a:r>
              <a:rPr lang="sr-Latn-RS" sz="2800" dirty="0" smtClean="0"/>
              <a:t>Rukovodioci interne revizije (RIR) treba da obezbede postojanje odgovarajuće odredbe za održavanje i razvijanje kompetencija osoblja revizije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sr-Latn-RS" sz="2800" dirty="0" smtClean="0"/>
              <a:t>RIR trebs da prate tekuće trening aktivnosti svih zaposlenih u njihovoj jedinici interne revizije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sr-Latn-RS" sz="2800" dirty="0" smtClean="0"/>
              <a:t>Svi zaposleni u reviziji imaju tekući plan profesionalne obuke koji odražava KPR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sr-Latn-RS" sz="2800" dirty="0" smtClean="0"/>
              <a:t>KPR je povezan sa zahtevima Okvira kompetencija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sr-Latn-RS" sz="3600" b="1" dirty="0" smtClean="0"/>
              <a:t>KPR može da obuhvati bilo šta navedeno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8305800" cy="5943600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sr-Latn-RS" sz="2300" dirty="0" smtClean="0"/>
              <a:t>Formalne trening kurseve revizije (naročito one koji se bave novim dešavanjima u praksi interne revizije) </a:t>
            </a:r>
            <a:endParaRPr lang="en-US" sz="2100" dirty="0"/>
          </a:p>
          <a:p>
            <a:pPr lvl="0">
              <a:spcAft>
                <a:spcPts val="600"/>
              </a:spcAft>
            </a:pPr>
            <a:r>
              <a:rPr lang="sr-Latn-RS" sz="2100" dirty="0" smtClean="0"/>
              <a:t>Učešće na konferencijama/seminarima o reviziji</a:t>
            </a:r>
            <a:endParaRPr lang="en-US" sz="2100" dirty="0"/>
          </a:p>
          <a:p>
            <a:pPr lvl="0">
              <a:spcAft>
                <a:spcPts val="600"/>
              </a:spcAft>
            </a:pPr>
            <a:r>
              <a:rPr lang="sr-Latn-RS" sz="2100" dirty="0" smtClean="0"/>
              <a:t>Preduzimanje aktivnosti obuke posebno u vezi sa poslovanjem poslodavca kako bi se unapredila sposobnost da se vrši revizija tog poslovanja </a:t>
            </a:r>
          </a:p>
          <a:p>
            <a:pPr lvl="0">
              <a:spcAft>
                <a:spcPts val="600"/>
              </a:spcAft>
            </a:pPr>
            <a:r>
              <a:rPr lang="sr-Latn-RS" sz="2100" dirty="0" smtClean="0"/>
              <a:t>Razvijanje dodatnih veština relevantnih za rad jedinice revizije (npr – računovodstvo, upravljanje projektima, upravljanje rizikom, itd)</a:t>
            </a:r>
            <a:endParaRPr lang="en-US" sz="2100" dirty="0"/>
          </a:p>
          <a:p>
            <a:pPr lvl="0">
              <a:spcAft>
                <a:spcPts val="600"/>
              </a:spcAft>
            </a:pPr>
            <a:r>
              <a:rPr lang="sr-Latn-RS" sz="2100" dirty="0" smtClean="0"/>
              <a:t>Preuzimanje daljih/naprednijih kvalifikacija u reviziji</a:t>
            </a:r>
            <a:endParaRPr lang="en-US" sz="2100" dirty="0"/>
          </a:p>
          <a:p>
            <a:pPr lvl="0">
              <a:spcAft>
                <a:spcPts val="600"/>
              </a:spcAft>
            </a:pPr>
            <a:r>
              <a:rPr lang="sr-Latn-RS" sz="2100" dirty="0" smtClean="0"/>
              <a:t>Učenje novih veština kroz normalne radne prakse jedinice revizije</a:t>
            </a:r>
            <a:endParaRPr lang="en-US" sz="2100" dirty="0"/>
          </a:p>
          <a:p>
            <a:pPr lvl="0">
              <a:spcAft>
                <a:spcPts val="600"/>
              </a:spcAft>
            </a:pPr>
            <a:r>
              <a:rPr lang="sr-Latn-RS" sz="2100" dirty="0" smtClean="0"/>
              <a:t>Istraživanje i produkovanje članaka za profesionalne publikacije </a:t>
            </a:r>
          </a:p>
          <a:p>
            <a:pPr lvl="0">
              <a:spcAft>
                <a:spcPts val="600"/>
              </a:spcAft>
            </a:pPr>
            <a:r>
              <a:rPr lang="sr-Latn-RS" sz="2100" dirty="0" smtClean="0"/>
              <a:t>Svaki aranžman za pregled osiguranja kvaliteta, bilo interni ili eksterni, bi idealno trebalo da uključi KPR unutar opsega pitanja čiji se pregled vrši.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8077200" cy="868362"/>
          </a:xfrm>
        </p:spPr>
        <p:txBody>
          <a:bodyPr>
            <a:noAutofit/>
          </a:bodyPr>
          <a:lstStyle/>
          <a:p>
            <a:pPr algn="ctr"/>
            <a:r>
              <a:rPr lang="sr-Latn-RS" sz="3200" b="1" dirty="0" smtClean="0"/>
              <a:t>Letonija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sr-Latn-RS" sz="3200" b="1" dirty="0" smtClean="0"/>
              <a:t>Kontinuirani profesionalni razvoj </a:t>
            </a:r>
            <a:r>
              <a:rPr lang="en-US" sz="3200" b="1" dirty="0" smtClean="0"/>
              <a:t>(</a:t>
            </a:r>
            <a:r>
              <a:rPr lang="sr-Latn-RS" sz="3200" b="1" dirty="0" smtClean="0"/>
              <a:t>KPR</a:t>
            </a:r>
            <a:r>
              <a:rPr lang="en-US" sz="3200" b="1" dirty="0" smtClean="0"/>
              <a:t>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54864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sr-Latn-RS" sz="2600" dirty="0" smtClean="0"/>
              <a:t>Najmanje 40 sati (jednako nedelju dana) profesionalnog usavršavanja i obuke godišnje</a:t>
            </a:r>
            <a:r>
              <a:rPr lang="en-US" sz="2600" dirty="0" smtClean="0"/>
              <a:t>. </a:t>
            </a:r>
            <a:r>
              <a:rPr lang="en-US" sz="2600" dirty="0"/>
              <a:t> </a:t>
            </a: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sr-Latn-RS" sz="2600" dirty="0" smtClean="0"/>
              <a:t>Svake druge godine nakon certifikacije, certifikovati da su ispunili zahteve KPR. To je odgovornost svakog pojedinačnog internog revizora. </a:t>
            </a:r>
          </a:p>
          <a:p>
            <a:pPr algn="just">
              <a:spcAft>
                <a:spcPts val="600"/>
              </a:spcAft>
            </a:pPr>
            <a:r>
              <a:rPr lang="sr-Latn-RS" sz="2600" dirty="0" smtClean="0"/>
              <a:t>Ako izveštaj nije primljen na vreme ili zahtev KPR nije ispunjen, revizor će biti označen kao “neaktivan” i neće mu biti dozvoljeno da koristi naziv certifikovan sve dok on/ona ne budu dokazali da su ispunili zahteve KPR u prethodne dve godine. </a:t>
            </a:r>
            <a:r>
              <a:rPr lang="en-US" sz="2600" dirty="0"/>
              <a:t> </a:t>
            </a:r>
          </a:p>
          <a:p>
            <a:pPr algn="just">
              <a:spcAft>
                <a:spcPts val="600"/>
              </a:spcAft>
            </a:pPr>
            <a:r>
              <a:rPr lang="sr-Latn-RS" sz="2600" dirty="0" smtClean="0"/>
              <a:t>Penzionisanim certifikovanim IR je dozvoljeno da zadrže svoj status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885</TotalTime>
  <Words>751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Kontinuirani profesionalni razvoj</vt:lpstr>
      <vt:lpstr>Povezani standardi (ISPPIA) 1230 Kontinuirani profesionalni razvoj</vt:lpstr>
      <vt:lpstr>Obrazac Priručnika interne revizije ZP IR  2.5.1.4.  Obuka i kontinuirani profesionalni razvoj  </vt:lpstr>
      <vt:lpstr>Rezultat (output) vs ulazni elementi (input) (IES 7)</vt:lpstr>
      <vt:lpstr>Nastavne aktivnosti (IES 7)</vt:lpstr>
      <vt:lpstr>KPR      ACCA (VB)</vt:lpstr>
      <vt:lpstr>Standardi interne revizije Vlade VB   “5.4 Kontinuirani profesionalni razvoj” </vt:lpstr>
      <vt:lpstr>KPR može da obuhvati bilo šta navedeno</vt:lpstr>
      <vt:lpstr>Letonija Kontinuirani profesionalni razvoj (KPR) </vt:lpstr>
      <vt:lpstr>          Hvala!</vt:lpstr>
      <vt:lpstr>Prihvatljive oblasti (Letonija)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Professional Development</dc:title>
  <dc:creator>User</dc:creator>
  <cp:lastModifiedBy>Natasa</cp:lastModifiedBy>
  <cp:revision>58</cp:revision>
  <dcterms:created xsi:type="dcterms:W3CDTF">2012-09-14T07:02:13Z</dcterms:created>
  <dcterms:modified xsi:type="dcterms:W3CDTF">2012-09-26T18:10:42Z</dcterms:modified>
</cp:coreProperties>
</file>