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9" r:id="rId4"/>
    <p:sldId id="265" r:id="rId5"/>
    <p:sldId id="266" r:id="rId6"/>
    <p:sldId id="264" r:id="rId7"/>
    <p:sldId id="259" r:id="rId8"/>
    <p:sldId id="261" r:id="rId9"/>
    <p:sldId id="260" r:id="rId10"/>
    <p:sldId id="268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00" autoAdjust="0"/>
    <p:restoredTop sz="94660"/>
  </p:normalViewPr>
  <p:slideViewPr>
    <p:cSldViewPr>
      <p:cViewPr>
        <p:scale>
          <a:sx n="70" d="100"/>
          <a:sy n="70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F954A-B615-4851-990E-F7C7521AE5C7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F954A-B615-4851-990E-F7C7521AE5C7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F954A-B615-4851-990E-F7C7521AE5C7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F954A-B615-4851-990E-F7C7521AE5C7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F954A-B615-4851-990E-F7C7521AE5C7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F954A-B615-4851-990E-F7C7521AE5C7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F954A-B615-4851-990E-F7C7521AE5C7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F954A-B615-4851-990E-F7C7521AE5C7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F954A-B615-4851-990E-F7C7521AE5C7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F954A-B615-4851-990E-F7C7521AE5C7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F954A-B615-4851-990E-F7C7521AE5C7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4CF954A-B615-4851-990E-F7C7521AE5C7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E0112EF-8303-4633-A86F-64F0E1FB3C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Continuing Professional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Standards, principles, and practices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2514600"/>
            <a:ext cx="4419600" cy="1143000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Acceptable subjects (Latvia)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066800"/>
            <a:ext cx="8153400" cy="5486400"/>
          </a:xfrm>
        </p:spPr>
        <p:txBody>
          <a:bodyPr>
            <a:noAutofit/>
          </a:bodyPr>
          <a:lstStyle/>
          <a:p>
            <a:pPr lvl="0">
              <a:spcAft>
                <a:spcPts val="600"/>
              </a:spcAft>
            </a:pPr>
            <a:r>
              <a:rPr lang="en-US" sz="2200" dirty="0" smtClean="0"/>
              <a:t>Audit and accounting</a:t>
            </a:r>
          </a:p>
          <a:p>
            <a:pPr lvl="0">
              <a:spcAft>
                <a:spcPts val="600"/>
              </a:spcAft>
            </a:pPr>
            <a:r>
              <a:rPr lang="en-US" sz="2200" dirty="0" smtClean="0"/>
              <a:t>Management and communication (oral and written)</a:t>
            </a:r>
          </a:p>
          <a:p>
            <a:pPr lvl="0">
              <a:spcAft>
                <a:spcPts val="600"/>
              </a:spcAft>
            </a:pPr>
            <a:r>
              <a:rPr lang="en-US" sz="2200" dirty="0" smtClean="0"/>
              <a:t>Computer science</a:t>
            </a:r>
          </a:p>
          <a:p>
            <a:pPr lvl="0">
              <a:spcAft>
                <a:spcPts val="600"/>
              </a:spcAft>
            </a:pPr>
            <a:r>
              <a:rPr lang="en-US" sz="2200" dirty="0" smtClean="0"/>
              <a:t>Mathematics, statistics, and quantitative applications in business</a:t>
            </a:r>
          </a:p>
          <a:p>
            <a:pPr lvl="0">
              <a:spcAft>
                <a:spcPts val="600"/>
              </a:spcAft>
            </a:pPr>
            <a:r>
              <a:rPr lang="en-US" sz="2200" dirty="0" smtClean="0"/>
              <a:t>Economics</a:t>
            </a:r>
          </a:p>
          <a:p>
            <a:pPr lvl="0">
              <a:spcAft>
                <a:spcPts val="600"/>
              </a:spcAft>
            </a:pPr>
            <a:r>
              <a:rPr lang="en-US" sz="2200" dirty="0" smtClean="0"/>
              <a:t>Business law</a:t>
            </a:r>
          </a:p>
          <a:p>
            <a:pPr lvl="0">
              <a:spcAft>
                <a:spcPts val="600"/>
              </a:spcAft>
            </a:pPr>
            <a:r>
              <a:rPr lang="en-US" sz="2200" dirty="0" smtClean="0"/>
              <a:t>Specific business topics such as finance, production, marketing, and personnel</a:t>
            </a:r>
          </a:p>
          <a:p>
            <a:pPr lvl="0">
              <a:spcAft>
                <a:spcPts val="600"/>
              </a:spcAft>
            </a:pPr>
            <a:r>
              <a:rPr lang="en-US" sz="2200" dirty="0" smtClean="0"/>
              <a:t>Government administration</a:t>
            </a:r>
          </a:p>
          <a:p>
            <a:pPr>
              <a:spcAft>
                <a:spcPts val="600"/>
              </a:spcAft>
            </a:pPr>
            <a:r>
              <a:rPr lang="en-US" sz="2200" dirty="0" smtClean="0"/>
              <a:t>Activities other than those listed above may be deemed acceptable if the certified auditor can demonstrate to the CC that they contribute to professional competence</a:t>
            </a:r>
          </a:p>
          <a:p>
            <a:pPr>
              <a:spcAft>
                <a:spcPts val="600"/>
              </a:spcAft>
            </a:pP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29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b="1" i="1" dirty="0"/>
              <a:t>Related </a:t>
            </a:r>
            <a:r>
              <a:rPr lang="en-US" sz="2800" b="1" i="1" dirty="0" smtClean="0"/>
              <a:t>Standard (</a:t>
            </a:r>
            <a:r>
              <a:rPr lang="en-US" sz="2800" b="1" i="1" dirty="0" err="1" smtClean="0"/>
              <a:t>ISPPIA</a:t>
            </a:r>
            <a:r>
              <a:rPr lang="en-US" sz="2800" b="1" i="1" dirty="0" smtClean="0"/>
              <a:t>)</a:t>
            </a:r>
            <a:r>
              <a:rPr lang="en-US" sz="2800" b="1" i="1" dirty="0"/>
              <a:t/>
            </a:r>
            <a:br>
              <a:rPr lang="en-US" sz="2800" b="1" i="1" dirty="0"/>
            </a:br>
            <a:r>
              <a:rPr lang="en-US" sz="2800" b="1" dirty="0"/>
              <a:t>1230 Continuing Professional Development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572000"/>
            <a:ext cx="8153400" cy="1676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/>
              <a:t>Internal auditors should enhance their knowledge, </a:t>
            </a: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skills</a:t>
            </a:r>
            <a:r>
              <a:rPr lang="en-US" sz="2400" dirty="0"/>
              <a:t>, and other competencies </a:t>
            </a:r>
            <a:r>
              <a:rPr lang="en-US" sz="2400" dirty="0" smtClean="0"/>
              <a:t>through continuing </a:t>
            </a:r>
          </a:p>
          <a:p>
            <a:pPr marL="0" indent="0" algn="ctr">
              <a:buNone/>
            </a:pPr>
            <a:r>
              <a:rPr lang="en-US" sz="2400" dirty="0" smtClean="0"/>
              <a:t>professional </a:t>
            </a:r>
            <a:r>
              <a:rPr lang="en-US" sz="2400" dirty="0"/>
              <a:t>development</a:t>
            </a:r>
            <a:r>
              <a:rPr lang="en-US" sz="2400" dirty="0" smtClean="0"/>
              <a:t>.</a:t>
            </a:r>
          </a:p>
          <a:p>
            <a:pPr marL="0" indent="0" algn="ctr">
              <a:buNone/>
            </a:pPr>
            <a:r>
              <a:rPr lang="en-US" sz="2400" i="1" dirty="0" smtClean="0"/>
              <a:t>(to maintain proficiency improvements and informed on current developments in IA standards, procedures, and techniques)</a:t>
            </a:r>
            <a:endParaRPr lang="en-US" sz="2400" i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34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IFAC</a:t>
            </a:r>
            <a:r>
              <a:rPr lang="en-US" sz="28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8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IES</a:t>
            </a:r>
            <a:r>
              <a:rPr lang="en-US" sz="28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Continuing Professional Development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(</a:t>
            </a:r>
            <a:r>
              <a:rPr lang="en-US" sz="28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vs</a:t>
            </a:r>
            <a:r>
              <a:rPr lang="en-US" sz="28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Initial Professional Development)</a:t>
            </a:r>
            <a:endParaRPr lang="en-US" sz="2800" b="1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14400" y="1600200"/>
            <a:ext cx="8153400" cy="167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2400" dirty="0" err="1" smtClean="0"/>
              <a:t>CPD</a:t>
            </a:r>
            <a:r>
              <a:rPr lang="en-US" sz="2400" dirty="0" smtClean="0"/>
              <a:t> contributes to the development and maintenance of professional competence that is appropriate to their work and</a:t>
            </a:r>
          </a:p>
          <a:p>
            <a:pPr algn="ctr"/>
            <a:r>
              <a:rPr lang="en-US" sz="2400" dirty="0" smtClean="0"/>
              <a:t>professional responsibilities.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534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300" b="1" dirty="0" smtClean="0"/>
              <a:t>IA COP Internal Audit Manual Template</a:t>
            </a:r>
            <a:r>
              <a:rPr lang="en-US" sz="3300" dirty="0" smtClean="0"/>
              <a:t/>
            </a:r>
            <a:br>
              <a:rPr lang="en-US" sz="3300" dirty="0" smtClean="0"/>
            </a:br>
            <a:r>
              <a:rPr lang="en-US" sz="3100" i="1" dirty="0" smtClean="0"/>
              <a:t>2.5.1.4. Training and Continuing Professional Development</a:t>
            </a:r>
            <a:r>
              <a:rPr lang="en-US" sz="3100" dirty="0" smtClean="0"/>
              <a:t/>
            </a:r>
            <a:br>
              <a:rPr lang="en-US" sz="3100" dirty="0" smtClean="0"/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0"/>
            <a:ext cx="8001000" cy="548640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3500" dirty="0" smtClean="0"/>
              <a:t>Initial proficiency in applying internal auditing standards, procedures and techniques need to be continuously developed and improved. The </a:t>
            </a:r>
            <a:r>
              <a:rPr lang="en-US" sz="3500" b="1" dirty="0" smtClean="0"/>
              <a:t>manual should describe </a:t>
            </a:r>
            <a:r>
              <a:rPr lang="en-US" sz="3500" dirty="0" smtClean="0"/>
              <a:t>the arrangements to be put in place for training and </a:t>
            </a:r>
            <a:r>
              <a:rPr lang="en-US" sz="3500" dirty="0" err="1" smtClean="0"/>
              <a:t>CPD</a:t>
            </a:r>
            <a:r>
              <a:rPr lang="en-US" sz="3500" dirty="0" smtClean="0"/>
              <a:t> of internal auditors in order to enhance their </a:t>
            </a:r>
            <a:r>
              <a:rPr lang="en-US" sz="3500" b="1" dirty="0" smtClean="0"/>
              <a:t>knowledge</a:t>
            </a:r>
            <a:r>
              <a:rPr lang="en-US" sz="3500" dirty="0" smtClean="0"/>
              <a:t>, </a:t>
            </a:r>
            <a:r>
              <a:rPr lang="en-US" sz="3500" b="1" dirty="0" smtClean="0"/>
              <a:t>skills</a:t>
            </a:r>
            <a:r>
              <a:rPr lang="en-US" sz="3500" dirty="0" smtClean="0"/>
              <a:t> and other </a:t>
            </a:r>
            <a:r>
              <a:rPr lang="en-US" sz="3500" b="1" dirty="0" smtClean="0"/>
              <a:t>competencies</a:t>
            </a:r>
            <a:r>
              <a:rPr lang="en-US" sz="3500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r>
              <a:rPr lang="en-US" sz="3500" b="1" dirty="0" smtClean="0"/>
              <a:t>2.5.1.4.2. Continuing Professional Development</a:t>
            </a:r>
            <a:endParaRPr lang="en-US" sz="3500" dirty="0" smtClean="0"/>
          </a:p>
          <a:p>
            <a:pPr marL="0" indent="0" algn="just">
              <a:buNone/>
            </a:pPr>
            <a:r>
              <a:rPr lang="en-US" sz="3500" dirty="0" smtClean="0"/>
              <a:t>Once auditors are trained, the organization should take care of the </a:t>
            </a:r>
            <a:r>
              <a:rPr lang="en-US" sz="3500" dirty="0" err="1" smtClean="0"/>
              <a:t>CPD</a:t>
            </a:r>
            <a:r>
              <a:rPr lang="en-US" sz="3500" dirty="0" smtClean="0"/>
              <a:t> of its internal auditors. The </a:t>
            </a:r>
            <a:r>
              <a:rPr lang="en-US" sz="3500" b="1" dirty="0" smtClean="0"/>
              <a:t>head of the organization </a:t>
            </a:r>
            <a:r>
              <a:rPr lang="en-US" sz="3500" dirty="0" smtClean="0"/>
              <a:t>has to provide </a:t>
            </a:r>
            <a:r>
              <a:rPr lang="en-US" sz="3500" b="1" dirty="0" smtClean="0"/>
              <a:t>support</a:t>
            </a:r>
            <a:r>
              <a:rPr lang="en-US" sz="3500" dirty="0" smtClean="0"/>
              <a:t> for the </a:t>
            </a:r>
            <a:r>
              <a:rPr lang="en-US" sz="3500" dirty="0" err="1" smtClean="0"/>
              <a:t>CPD</a:t>
            </a:r>
            <a:r>
              <a:rPr lang="en-US" sz="3500" dirty="0" smtClean="0"/>
              <a:t> of internal auditors. The </a:t>
            </a:r>
            <a:r>
              <a:rPr lang="en-US" sz="3500" b="1" dirty="0" smtClean="0"/>
              <a:t>Head of internal audit unit </a:t>
            </a:r>
            <a:r>
              <a:rPr lang="en-US" sz="3500" dirty="0" smtClean="0"/>
              <a:t>should ensure that there are </a:t>
            </a:r>
            <a:r>
              <a:rPr lang="en-US" sz="3500" b="1" dirty="0" smtClean="0"/>
              <a:t>opportunities</a:t>
            </a:r>
            <a:r>
              <a:rPr lang="en-US" sz="3500" dirty="0" smtClean="0"/>
              <a:t> for training in a systematic manner and should develop an </a:t>
            </a:r>
            <a:r>
              <a:rPr lang="en-US" sz="3500" b="1" dirty="0" smtClean="0"/>
              <a:t>annual training plan </a:t>
            </a:r>
            <a:r>
              <a:rPr lang="en-US" sz="3500" dirty="0" smtClean="0"/>
              <a:t>that is based on the </a:t>
            </a:r>
            <a:r>
              <a:rPr lang="en-US" sz="3500" b="1" dirty="0" smtClean="0"/>
              <a:t>individual needs</a:t>
            </a:r>
            <a:r>
              <a:rPr lang="en-US" sz="3500" dirty="0" smtClean="0"/>
              <a:t> of each auditor. Training should include access to audit topics as well as areas covering new processes, systems and products within the organization.</a:t>
            </a:r>
          </a:p>
          <a:p>
            <a:pPr marL="0" indent="0" algn="just">
              <a:buNone/>
            </a:pPr>
            <a:r>
              <a:rPr lang="en-US" sz="3500" dirty="0" smtClean="0"/>
              <a:t>The minimum annual training </a:t>
            </a:r>
            <a:r>
              <a:rPr lang="en-US" sz="3500" b="1" dirty="0" smtClean="0"/>
              <a:t>hours</a:t>
            </a:r>
            <a:r>
              <a:rPr lang="en-US" sz="3500" dirty="0" smtClean="0"/>
              <a:t> per auditor may be indicated in the audit manual.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Output </a:t>
            </a:r>
            <a:r>
              <a:rPr lang="en-US" b="1" dirty="0" err="1" smtClean="0"/>
              <a:t>vs</a:t>
            </a:r>
            <a:r>
              <a:rPr lang="en-US" b="1" dirty="0" smtClean="0"/>
              <a:t> Input (</a:t>
            </a:r>
            <a:r>
              <a:rPr lang="en-US" b="1" dirty="0" err="1" smtClean="0"/>
              <a:t>IES</a:t>
            </a:r>
            <a:r>
              <a:rPr lang="en-US" b="1" dirty="0" smtClean="0"/>
              <a:t> 7)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001000" cy="5105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i="1" dirty="0" smtClean="0"/>
              <a:t>Output-Based Approach </a:t>
            </a:r>
            <a:r>
              <a:rPr lang="en-US" dirty="0" smtClean="0"/>
              <a:t>evidence</a:t>
            </a:r>
          </a:p>
          <a:p>
            <a:pPr marL="568325"/>
            <a:r>
              <a:rPr lang="en-US" dirty="0" smtClean="0"/>
              <a:t>Verified by a competent source; and</a:t>
            </a:r>
          </a:p>
          <a:p>
            <a:pPr marL="568325"/>
            <a:r>
              <a:rPr lang="en-US" dirty="0" smtClean="0"/>
              <a:t>Measured using a valid competence assessment method.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Input-Based Approach</a:t>
            </a:r>
          </a:p>
          <a:p>
            <a:pPr algn="just">
              <a:spcAft>
                <a:spcPts val="600"/>
              </a:spcAft>
            </a:pPr>
            <a:r>
              <a:rPr lang="en-US" dirty="0" smtClean="0"/>
              <a:t>Complete at least 120 hours (or equivalent learning units) of relevant professional development activity in each rolling three-year period, of which 60 hours (or equivalent learning units) shall be verifiable</a:t>
            </a:r>
          </a:p>
          <a:p>
            <a:pPr algn="just">
              <a:spcAft>
                <a:spcPts val="600"/>
              </a:spcAft>
            </a:pPr>
            <a:r>
              <a:rPr lang="en-US" dirty="0" smtClean="0"/>
              <a:t>Complete at least 20 hours (or equivalent learning units) of relevant professional development activity in each year; and</a:t>
            </a:r>
          </a:p>
          <a:p>
            <a:pPr algn="just"/>
            <a:r>
              <a:rPr lang="en-US" dirty="0" smtClean="0"/>
              <a:t>Measure learning activities to meet the above requirements.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Learning activities (</a:t>
            </a:r>
            <a:r>
              <a:rPr lang="en-US" b="1" dirty="0" err="1" smtClean="0"/>
              <a:t>IES</a:t>
            </a:r>
            <a:r>
              <a:rPr lang="en-US" b="1" dirty="0" smtClean="0"/>
              <a:t> 7)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8229600" cy="5029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Participation in </a:t>
            </a:r>
            <a:r>
              <a:rPr lang="en-US" b="1" dirty="0" smtClean="0"/>
              <a:t>courses</a:t>
            </a:r>
            <a:r>
              <a:rPr lang="en-US" dirty="0" smtClean="0"/>
              <a:t>, conferences, and seminars</a:t>
            </a:r>
          </a:p>
          <a:p>
            <a:r>
              <a:rPr lang="en-US" b="1" dirty="0" smtClean="0"/>
              <a:t>Self-directed</a:t>
            </a:r>
            <a:r>
              <a:rPr lang="en-US" dirty="0" smtClean="0"/>
              <a:t> learning</a:t>
            </a:r>
          </a:p>
          <a:p>
            <a:r>
              <a:rPr lang="en-US" b="1" dirty="0" smtClean="0"/>
              <a:t>On-the-job</a:t>
            </a:r>
            <a:r>
              <a:rPr lang="en-US" dirty="0" smtClean="0"/>
              <a:t> training</a:t>
            </a:r>
          </a:p>
          <a:p>
            <a:r>
              <a:rPr lang="en-US" dirty="0" smtClean="0"/>
              <a:t>Participation in and work on technical </a:t>
            </a:r>
            <a:r>
              <a:rPr lang="en-US" b="1" dirty="0" smtClean="0"/>
              <a:t>committees</a:t>
            </a:r>
            <a:r>
              <a:rPr lang="en-US" dirty="0" smtClean="0"/>
              <a:t>;</a:t>
            </a:r>
          </a:p>
          <a:p>
            <a:r>
              <a:rPr lang="en-US" dirty="0" smtClean="0"/>
              <a:t>Developing or </a:t>
            </a:r>
            <a:r>
              <a:rPr lang="en-US" b="1" dirty="0" smtClean="0"/>
              <a:t>delivering</a:t>
            </a:r>
            <a:r>
              <a:rPr lang="en-US" dirty="0" smtClean="0"/>
              <a:t> a course or </a:t>
            </a:r>
            <a:r>
              <a:rPr lang="en-US" dirty="0" err="1" smtClean="0"/>
              <a:t>CPD</a:t>
            </a:r>
            <a:r>
              <a:rPr lang="en-US" dirty="0" smtClean="0"/>
              <a:t> session in an area related to professional responsibilities</a:t>
            </a:r>
          </a:p>
          <a:p>
            <a:r>
              <a:rPr lang="en-US" dirty="0" smtClean="0"/>
              <a:t>Formal </a:t>
            </a:r>
            <a:r>
              <a:rPr lang="en-US" b="1" dirty="0" smtClean="0"/>
              <a:t>study</a:t>
            </a:r>
            <a:r>
              <a:rPr lang="en-US" dirty="0" smtClean="0"/>
              <a:t> related to professional responsibilities;</a:t>
            </a:r>
          </a:p>
          <a:p>
            <a:r>
              <a:rPr lang="en-US" dirty="0" smtClean="0"/>
              <a:t>Participation as a </a:t>
            </a:r>
            <a:r>
              <a:rPr lang="en-US" b="1" dirty="0" smtClean="0"/>
              <a:t>speaker</a:t>
            </a:r>
            <a:r>
              <a:rPr lang="en-US" dirty="0" smtClean="0"/>
              <a:t> in conferences, briefing sessions, or discussion groups;</a:t>
            </a:r>
          </a:p>
          <a:p>
            <a:r>
              <a:rPr lang="en-US" b="1" dirty="0" smtClean="0"/>
              <a:t>Writing</a:t>
            </a:r>
            <a:r>
              <a:rPr lang="en-US" dirty="0" smtClean="0"/>
              <a:t> articles, papers, or books of an technical, professional, or academic nature;</a:t>
            </a:r>
          </a:p>
          <a:p>
            <a:r>
              <a:rPr lang="en-US" b="1" dirty="0" smtClean="0"/>
              <a:t>Research</a:t>
            </a:r>
            <a:r>
              <a:rPr lang="en-US" dirty="0" smtClean="0"/>
              <a:t>, including reading professional literature or journals, for application in the professional accountant’s role;</a:t>
            </a:r>
          </a:p>
          <a:p>
            <a:r>
              <a:rPr lang="en-US" dirty="0" smtClean="0"/>
              <a:t>Professional </a:t>
            </a:r>
            <a:r>
              <a:rPr lang="en-US" b="1" dirty="0" smtClean="0"/>
              <a:t>re-examination</a:t>
            </a:r>
            <a:r>
              <a:rPr lang="en-US" dirty="0" smtClean="0"/>
              <a:t> or formal testing;</a:t>
            </a:r>
          </a:p>
          <a:p>
            <a:r>
              <a:rPr lang="en-US" dirty="0" smtClean="0"/>
              <a:t>Providing professional development support as a </a:t>
            </a:r>
            <a:r>
              <a:rPr lang="en-US" b="1" dirty="0" smtClean="0"/>
              <a:t>mentor</a:t>
            </a:r>
            <a:r>
              <a:rPr lang="en-US" dirty="0" smtClean="0"/>
              <a:t> or coach; and</a:t>
            </a:r>
          </a:p>
          <a:p>
            <a:r>
              <a:rPr lang="en-US" dirty="0" smtClean="0"/>
              <a:t>Receiving professional development support </a:t>
            </a:r>
            <a:r>
              <a:rPr lang="en-US" b="1" dirty="0" smtClean="0"/>
              <a:t>from a mentor </a:t>
            </a:r>
            <a:r>
              <a:rPr lang="en-US" dirty="0" smtClean="0"/>
              <a:t>or coach.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"/>
            <a:ext cx="8077200" cy="898524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CPA                                        </a:t>
            </a:r>
            <a:r>
              <a:rPr lang="en-US" sz="3200" b="1" dirty="0" err="1" smtClean="0"/>
              <a:t>ACCA</a:t>
            </a:r>
            <a:r>
              <a:rPr lang="en-US" sz="3200" b="1" dirty="0" smtClean="0"/>
              <a:t> (UK)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838200"/>
            <a:ext cx="8077200" cy="601980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US" sz="6200" b="1" dirty="0" smtClean="0"/>
              <a:t>Requirements:</a:t>
            </a:r>
          </a:p>
          <a:p>
            <a:r>
              <a:rPr lang="en-US" sz="5500" dirty="0" smtClean="0"/>
              <a:t>120 </a:t>
            </a:r>
            <a:r>
              <a:rPr lang="en-US" sz="5500" dirty="0" err="1" smtClean="0"/>
              <a:t>CPD</a:t>
            </a:r>
            <a:r>
              <a:rPr lang="en-US" sz="5500" dirty="0" smtClean="0"/>
              <a:t> hours every three years (triennium)        - 40 hours a year</a:t>
            </a:r>
          </a:p>
          <a:p>
            <a:r>
              <a:rPr lang="en-US" sz="5500" dirty="0" smtClean="0"/>
              <a:t>at least 20 CPD hours each year 	              - at least 21 verifiable hours</a:t>
            </a:r>
          </a:p>
          <a:p>
            <a:pPr algn="ctr"/>
            <a:r>
              <a:rPr lang="en-US" sz="5500" dirty="0" smtClean="0"/>
              <a:t>keep an up-to-date record of the activities </a:t>
            </a:r>
          </a:p>
          <a:p>
            <a:pPr>
              <a:buNone/>
            </a:pPr>
            <a:r>
              <a:rPr lang="en-US" sz="6200" b="1" dirty="0" smtClean="0"/>
              <a:t>Activities:</a:t>
            </a:r>
          </a:p>
          <a:p>
            <a:r>
              <a:rPr lang="en-US" sz="5500" dirty="0" smtClean="0"/>
              <a:t>attending a </a:t>
            </a:r>
            <a:r>
              <a:rPr lang="en-US" sz="5500" dirty="0" err="1" smtClean="0"/>
              <a:t>CPD</a:t>
            </a:r>
            <a:r>
              <a:rPr lang="en-US" sz="5500" dirty="0" smtClean="0"/>
              <a:t> event </a:t>
            </a:r>
          </a:p>
          <a:p>
            <a:r>
              <a:rPr lang="en-US" sz="5500" dirty="0" smtClean="0"/>
              <a:t>attending/delivering lectures, workshops or distance learning courses </a:t>
            </a:r>
          </a:p>
          <a:p>
            <a:r>
              <a:rPr lang="en-US" sz="5500" dirty="0" smtClean="0"/>
              <a:t>participating in discussion groups </a:t>
            </a:r>
          </a:p>
          <a:p>
            <a:r>
              <a:rPr lang="en-US" sz="5500" dirty="0" smtClean="0"/>
              <a:t>mentoring under the CPA Program</a:t>
            </a:r>
          </a:p>
          <a:p>
            <a:r>
              <a:rPr lang="en-US" sz="5500" dirty="0" smtClean="0"/>
              <a:t>Reading periodic professional journal or magazine   - maximum 19 hours p.a. (for a maximum of 30 hours per three-year period) </a:t>
            </a:r>
          </a:p>
          <a:p>
            <a:r>
              <a:rPr lang="en-US" sz="5500" dirty="0" smtClean="0"/>
              <a:t>self-studying by researching and reviewing new legislation</a:t>
            </a:r>
          </a:p>
          <a:p>
            <a:pPr>
              <a:buNone/>
            </a:pPr>
            <a:endParaRPr lang="en-US" sz="5000" b="1" dirty="0" smtClean="0"/>
          </a:p>
          <a:p>
            <a:pPr>
              <a:buNone/>
            </a:pPr>
            <a:r>
              <a:rPr lang="en-US" sz="6200" b="1" dirty="0" err="1" smtClean="0"/>
              <a:t>CPD</a:t>
            </a:r>
            <a:r>
              <a:rPr lang="en-US" sz="6200" b="1" dirty="0" smtClean="0"/>
              <a:t> activities record include:</a:t>
            </a:r>
          </a:p>
          <a:p>
            <a:r>
              <a:rPr lang="en-US" sz="5500" dirty="0" smtClean="0"/>
              <a:t>date the activity took place </a:t>
            </a:r>
          </a:p>
          <a:p>
            <a:r>
              <a:rPr lang="en-US" sz="5500" dirty="0" smtClean="0"/>
              <a:t>activity description </a:t>
            </a:r>
          </a:p>
          <a:p>
            <a:r>
              <a:rPr lang="en-US" sz="5500" dirty="0" smtClean="0"/>
              <a:t>provider of the activity </a:t>
            </a:r>
          </a:p>
          <a:p>
            <a:r>
              <a:rPr lang="en-US" sz="5500" dirty="0" err="1" smtClean="0"/>
              <a:t>CPD</a:t>
            </a:r>
            <a:r>
              <a:rPr lang="en-US" sz="5500" dirty="0" smtClean="0"/>
              <a:t> activity codes </a:t>
            </a:r>
          </a:p>
          <a:p>
            <a:r>
              <a:rPr lang="en-US" sz="5500" dirty="0" smtClean="0"/>
              <a:t>number of hours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229600" cy="1020762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UK Government Internal Audit Standards</a:t>
            </a:r>
            <a:br>
              <a:rPr lang="en-US" sz="3200" b="1" dirty="0" smtClean="0"/>
            </a:br>
            <a:r>
              <a:rPr lang="en-US" sz="3200" b="1" dirty="0" smtClean="0"/>
              <a:t>“</a:t>
            </a:r>
            <a:r>
              <a:rPr lang="en-US" sz="3200" b="1" i="1" dirty="0" smtClean="0"/>
              <a:t>5.4 Continuing Professional Development”</a:t>
            </a:r>
            <a:br>
              <a:rPr lang="en-US" sz="3200" b="1" i="1" dirty="0" smtClean="0"/>
            </a:b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924800" cy="4906963"/>
          </a:xfrm>
        </p:spPr>
        <p:txBody>
          <a:bodyPr>
            <a:normAutofit fontScale="85000" lnSpcReduction="10000"/>
          </a:bodyPr>
          <a:lstStyle/>
          <a:p>
            <a:pPr algn="just">
              <a:spcAft>
                <a:spcPts val="600"/>
              </a:spcAft>
            </a:pPr>
            <a:r>
              <a:rPr lang="en-US" sz="2800" dirty="0" smtClean="0"/>
              <a:t>All </a:t>
            </a:r>
            <a:r>
              <a:rPr lang="en-US" sz="2800" dirty="0"/>
              <a:t>internal auditors </a:t>
            </a:r>
            <a:r>
              <a:rPr lang="en-US" sz="2800" dirty="0" smtClean="0"/>
              <a:t>for between 5 to 10 days </a:t>
            </a:r>
            <a:r>
              <a:rPr lang="en-US" sz="2800" dirty="0" err="1" smtClean="0"/>
              <a:t>CPD</a:t>
            </a:r>
            <a:r>
              <a:rPr lang="en-US" sz="2800" dirty="0" smtClean="0"/>
              <a:t> activity each year</a:t>
            </a:r>
          </a:p>
          <a:p>
            <a:pPr algn="just">
              <a:spcAft>
                <a:spcPts val="600"/>
              </a:spcAft>
            </a:pPr>
            <a:r>
              <a:rPr lang="en-US" sz="2800" dirty="0" smtClean="0"/>
              <a:t>They maintain </a:t>
            </a:r>
            <a:r>
              <a:rPr lang="en-US" sz="2800" dirty="0"/>
              <a:t>a record of </a:t>
            </a:r>
            <a:r>
              <a:rPr lang="en-US" sz="2800" dirty="0" smtClean="0"/>
              <a:t>such training activities (log sheets )</a:t>
            </a:r>
            <a:endParaRPr lang="en-US" sz="2800" dirty="0"/>
          </a:p>
          <a:p>
            <a:pPr algn="just">
              <a:spcAft>
                <a:spcPts val="600"/>
              </a:spcAft>
            </a:pPr>
            <a:r>
              <a:rPr lang="en-US" sz="2800" dirty="0" smtClean="0"/>
              <a:t>Heads </a:t>
            </a:r>
            <a:r>
              <a:rPr lang="en-US" sz="2800" dirty="0"/>
              <a:t>of Internal </a:t>
            </a:r>
            <a:r>
              <a:rPr lang="en-US" sz="2800" dirty="0" smtClean="0"/>
              <a:t>Audit (</a:t>
            </a:r>
            <a:r>
              <a:rPr lang="en-US" sz="2800" dirty="0" err="1" smtClean="0"/>
              <a:t>HIA</a:t>
            </a:r>
            <a:r>
              <a:rPr lang="en-US" sz="2800" dirty="0" smtClean="0"/>
              <a:t>) </a:t>
            </a:r>
            <a:r>
              <a:rPr lang="en-US" sz="2800" dirty="0"/>
              <a:t>should ensure that appropriate provision is made </a:t>
            </a:r>
            <a:r>
              <a:rPr lang="en-US" sz="2800" dirty="0" smtClean="0"/>
              <a:t>for maintaining </a:t>
            </a:r>
            <a:r>
              <a:rPr lang="en-US" sz="2800" dirty="0"/>
              <a:t>and developing the competence of audit </a:t>
            </a:r>
            <a:r>
              <a:rPr lang="en-US" sz="2800" dirty="0" smtClean="0"/>
              <a:t>staff</a:t>
            </a:r>
          </a:p>
          <a:p>
            <a:pPr algn="just">
              <a:spcAft>
                <a:spcPts val="600"/>
              </a:spcAft>
            </a:pPr>
            <a:r>
              <a:rPr lang="en-US" sz="2800" dirty="0" err="1" smtClean="0"/>
              <a:t>HIA</a:t>
            </a:r>
            <a:r>
              <a:rPr lang="en-US" sz="2800" dirty="0" smtClean="0"/>
              <a:t> should </a:t>
            </a:r>
            <a:r>
              <a:rPr lang="en-US" sz="2800" dirty="0"/>
              <a:t>monitor the </a:t>
            </a:r>
            <a:r>
              <a:rPr lang="en-US" sz="2800" dirty="0" smtClean="0"/>
              <a:t>ongoing training </a:t>
            </a:r>
            <a:r>
              <a:rPr lang="en-US" sz="2800" dirty="0"/>
              <a:t>activity of all staff in their internal audit </a:t>
            </a:r>
            <a:r>
              <a:rPr lang="en-US" sz="2800" dirty="0" smtClean="0"/>
              <a:t>unit</a:t>
            </a:r>
          </a:p>
          <a:p>
            <a:pPr algn="just">
              <a:spcAft>
                <a:spcPts val="600"/>
              </a:spcAft>
            </a:pPr>
            <a:r>
              <a:rPr lang="en-US" sz="2800" dirty="0" smtClean="0"/>
              <a:t>All audit staff have an ongoing professional training plan reflecting </a:t>
            </a:r>
            <a:r>
              <a:rPr lang="en-US" sz="2800" dirty="0" err="1" smtClean="0"/>
              <a:t>CPD</a:t>
            </a:r>
            <a:endParaRPr lang="en-US" sz="2800" dirty="0" smtClean="0"/>
          </a:p>
          <a:p>
            <a:pPr algn="just">
              <a:spcAft>
                <a:spcPts val="600"/>
              </a:spcAft>
            </a:pPr>
            <a:r>
              <a:rPr lang="en-US" sz="2800" dirty="0" err="1" smtClean="0"/>
              <a:t>CPD</a:t>
            </a:r>
            <a:r>
              <a:rPr lang="en-US" sz="2800" dirty="0" smtClean="0"/>
              <a:t> linked to the Competency Framework requirements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b="1" dirty="0" err="1" smtClean="0"/>
              <a:t>CPD</a:t>
            </a:r>
            <a:r>
              <a:rPr lang="en-US" sz="3600" b="1" dirty="0" smtClean="0"/>
              <a:t> include any of the following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0600"/>
            <a:ext cx="8305800" cy="5943600"/>
          </a:xfrm>
        </p:spPr>
        <p:txBody>
          <a:bodyPr>
            <a:noAutofit/>
          </a:bodyPr>
          <a:lstStyle/>
          <a:p>
            <a:pPr lvl="0">
              <a:spcAft>
                <a:spcPts val="600"/>
              </a:spcAft>
            </a:pPr>
            <a:r>
              <a:rPr lang="en-US" sz="2300" dirty="0" smtClean="0"/>
              <a:t>Formal </a:t>
            </a:r>
            <a:r>
              <a:rPr lang="en-US" sz="2300" dirty="0"/>
              <a:t>audit </a:t>
            </a:r>
            <a:r>
              <a:rPr lang="en-US" sz="2100" dirty="0"/>
              <a:t>training courses (particularly those which address new developments in the practice of internal auditing) </a:t>
            </a:r>
          </a:p>
          <a:p>
            <a:pPr lvl="0">
              <a:spcAft>
                <a:spcPts val="600"/>
              </a:spcAft>
            </a:pPr>
            <a:r>
              <a:rPr lang="en-US" sz="2100" dirty="0"/>
              <a:t>Attending audit conferences/seminars </a:t>
            </a:r>
          </a:p>
          <a:p>
            <a:pPr lvl="0">
              <a:spcAft>
                <a:spcPts val="600"/>
              </a:spcAft>
            </a:pPr>
            <a:r>
              <a:rPr lang="en-US" sz="2100" dirty="0"/>
              <a:t>Taking training in activities associated specifically with the operations of the employer in order to enhance ability to audit these operations </a:t>
            </a:r>
          </a:p>
          <a:p>
            <a:pPr lvl="0">
              <a:spcAft>
                <a:spcPts val="600"/>
              </a:spcAft>
            </a:pPr>
            <a:r>
              <a:rPr lang="en-US" sz="2100" dirty="0"/>
              <a:t>Developing additional skills relevant to the work of the audit unit (eg – accountancy, project management, risk management etc) </a:t>
            </a:r>
          </a:p>
          <a:p>
            <a:pPr lvl="0">
              <a:spcAft>
                <a:spcPts val="600"/>
              </a:spcAft>
            </a:pPr>
            <a:r>
              <a:rPr lang="en-US" sz="2100" dirty="0"/>
              <a:t>Taking further/more advanced audit qualifications </a:t>
            </a:r>
          </a:p>
          <a:p>
            <a:pPr lvl="0">
              <a:spcAft>
                <a:spcPts val="600"/>
              </a:spcAft>
            </a:pPr>
            <a:r>
              <a:rPr lang="en-US" sz="2100" dirty="0"/>
              <a:t>Learning news skills through the normal working practices of the audit unit </a:t>
            </a:r>
          </a:p>
          <a:p>
            <a:pPr lvl="0">
              <a:spcAft>
                <a:spcPts val="600"/>
              </a:spcAft>
            </a:pPr>
            <a:r>
              <a:rPr lang="en-US" sz="2100" dirty="0"/>
              <a:t>Researching and producing articles for professional publications </a:t>
            </a:r>
          </a:p>
          <a:p>
            <a:pPr>
              <a:spcAft>
                <a:spcPts val="600"/>
              </a:spcAft>
            </a:pPr>
            <a:r>
              <a:rPr lang="en-US" sz="2100" dirty="0"/>
              <a:t> </a:t>
            </a:r>
            <a:r>
              <a:rPr lang="en-US" sz="2100" dirty="0" smtClean="0"/>
              <a:t>Any </a:t>
            </a:r>
            <a:r>
              <a:rPr lang="en-US" sz="2100" dirty="0"/>
              <a:t>arrangements for quality assurance reviews, either internal or external </a:t>
            </a:r>
            <a:r>
              <a:rPr lang="en-US" sz="2100" dirty="0" smtClean="0"/>
              <a:t>should </a:t>
            </a:r>
            <a:r>
              <a:rPr lang="en-US" sz="2100" dirty="0"/>
              <a:t>ideally include </a:t>
            </a:r>
            <a:r>
              <a:rPr lang="en-US" sz="2100" dirty="0" err="1"/>
              <a:t>CPD</a:t>
            </a:r>
            <a:r>
              <a:rPr lang="en-US" sz="2100" dirty="0"/>
              <a:t> within the scope of the issues to be reviewed</a:t>
            </a:r>
            <a:r>
              <a:rPr lang="en-US" sz="2100" dirty="0" smtClean="0"/>
              <a:t>.</a:t>
            </a:r>
            <a:endParaRPr lang="en-US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8077200" cy="86836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/>
              <a:t>Latvia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dirty="0" smtClean="0"/>
              <a:t>Continuing Professional Education (</a:t>
            </a:r>
            <a:r>
              <a:rPr lang="en-US" sz="3200" b="1" dirty="0" err="1" smtClean="0"/>
              <a:t>CPE</a:t>
            </a:r>
            <a:r>
              <a:rPr lang="en-US" sz="3200" b="1" dirty="0" smtClean="0"/>
              <a:t>)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8229600" cy="5486400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en-US" sz="2600" dirty="0" smtClean="0"/>
              <a:t>At </a:t>
            </a:r>
            <a:r>
              <a:rPr lang="en-US" sz="2600" dirty="0"/>
              <a:t>least 40 hours (equal to one week) of professional education and training a year.  </a:t>
            </a:r>
            <a:endParaRPr lang="en-US" sz="2600" dirty="0" smtClean="0"/>
          </a:p>
          <a:p>
            <a:pPr algn="just">
              <a:spcAft>
                <a:spcPts val="600"/>
              </a:spcAft>
            </a:pPr>
            <a:r>
              <a:rPr lang="en-US" sz="2600" dirty="0" smtClean="0"/>
              <a:t>Every second year after the certification, certify that they have met the </a:t>
            </a:r>
            <a:r>
              <a:rPr lang="en-US" sz="2600" dirty="0" err="1" smtClean="0"/>
              <a:t>CPE</a:t>
            </a:r>
            <a:r>
              <a:rPr lang="en-US" sz="2600" dirty="0" smtClean="0"/>
              <a:t> requirements. It is the individual internal auditors own responsibility.</a:t>
            </a:r>
          </a:p>
          <a:p>
            <a:pPr algn="just">
              <a:spcAft>
                <a:spcPts val="600"/>
              </a:spcAft>
            </a:pPr>
            <a:r>
              <a:rPr lang="en-US" sz="2600" dirty="0" smtClean="0"/>
              <a:t>If </a:t>
            </a:r>
            <a:r>
              <a:rPr lang="en-US" sz="2600" dirty="0"/>
              <a:t>the report is not received in time or the </a:t>
            </a:r>
            <a:r>
              <a:rPr lang="en-US" sz="2600" dirty="0" err="1"/>
              <a:t>CPE</a:t>
            </a:r>
            <a:r>
              <a:rPr lang="en-US" sz="2600" dirty="0"/>
              <a:t> requirement is not met the auditor should be classified as “inactive” and not be allowed to use the title certified until he/she can certify that the </a:t>
            </a:r>
            <a:r>
              <a:rPr lang="en-US" sz="2600" dirty="0" err="1"/>
              <a:t>CPE</a:t>
            </a:r>
            <a:r>
              <a:rPr lang="en-US" sz="2600" dirty="0"/>
              <a:t> requirements have been met during the last two years.  </a:t>
            </a:r>
          </a:p>
          <a:p>
            <a:pPr algn="just">
              <a:spcAft>
                <a:spcPts val="600"/>
              </a:spcAft>
            </a:pPr>
            <a:r>
              <a:rPr lang="en-US" sz="2600" dirty="0"/>
              <a:t>Retired certified </a:t>
            </a:r>
            <a:r>
              <a:rPr lang="en-US" sz="2600" dirty="0" err="1" smtClean="0"/>
              <a:t>IAs</a:t>
            </a:r>
            <a:r>
              <a:rPr lang="en-US" sz="2600" dirty="0" smtClean="0"/>
              <a:t> allowed </a:t>
            </a:r>
            <a:r>
              <a:rPr lang="en-US" sz="2600" dirty="0"/>
              <a:t>to keep their </a:t>
            </a:r>
            <a:r>
              <a:rPr lang="en-US" sz="2600" dirty="0" smtClean="0"/>
              <a:t>status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822</TotalTime>
  <Words>765</Words>
  <Application>Microsoft Office PowerPoint</Application>
  <PresentationFormat>On-screen Show (4:3)</PresentationFormat>
  <Paragraphs>91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Continuing Professional Development</vt:lpstr>
      <vt:lpstr>Related Standard (ISPPIA) 1230 Continuing Professional Development</vt:lpstr>
      <vt:lpstr>IA COP Internal Audit Manual Template 2.5.1.4. Training and Continuing Professional Development </vt:lpstr>
      <vt:lpstr>Output vs Input (IES 7)</vt:lpstr>
      <vt:lpstr>Learning activities (IES 7)</vt:lpstr>
      <vt:lpstr>CPA                                        ACCA (UK)</vt:lpstr>
      <vt:lpstr>UK Government Internal Audit Standards “5.4 Continuing Professional Development” </vt:lpstr>
      <vt:lpstr>CPD include any of the following</vt:lpstr>
      <vt:lpstr>Latvia Continuing Professional Education (CPE) </vt:lpstr>
      <vt:lpstr>Thank you!</vt:lpstr>
      <vt:lpstr>Acceptable subjects (Latvia)</vt:lpstr>
    </vt:vector>
  </TitlesOfParts>
  <Company>The World Bank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Continuing Professional Development</dc:title>
  <dc:creator>User</dc:creator>
  <cp:lastModifiedBy>User</cp:lastModifiedBy>
  <cp:revision>47</cp:revision>
  <dcterms:created xsi:type="dcterms:W3CDTF">2012-09-14T07:02:13Z</dcterms:created>
  <dcterms:modified xsi:type="dcterms:W3CDTF">2012-09-26T07:50:02Z</dcterms:modified>
</cp:coreProperties>
</file>