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9" r:id="rId4"/>
    <p:sldId id="265" r:id="rId5"/>
    <p:sldId id="266" r:id="rId6"/>
    <p:sldId id="264" r:id="rId7"/>
    <p:sldId id="259" r:id="rId8"/>
    <p:sldId id="261" r:id="rId9"/>
    <p:sldId id="260" r:id="rId10"/>
    <p:sldId id="268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00" autoAdjust="0"/>
    <p:restoredTop sz="94660"/>
  </p:normalViewPr>
  <p:slideViewPr>
    <p:cSldViewPr>
      <p:cViewPr>
        <p:scale>
          <a:sx n="70" d="100"/>
          <a:sy n="70" d="100"/>
        </p:scale>
        <p:origin x="-16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CF954A-B615-4851-990E-F7C7521AE5C7}" type="datetimeFigureOut">
              <a:rPr lang="en-US" smtClean="0"/>
              <a:pPr/>
              <a:t>10/3/2012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112EF-8303-4633-A86F-64F0E1FB3CC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CF954A-B615-4851-990E-F7C7521AE5C7}" type="datetimeFigureOut">
              <a:rPr lang="en-US" smtClean="0"/>
              <a:pPr/>
              <a:t>10/3/2012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112EF-8303-4633-A86F-64F0E1FB3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CF954A-B615-4851-990E-F7C7521AE5C7}" type="datetimeFigureOut">
              <a:rPr lang="en-US" smtClean="0"/>
              <a:pPr/>
              <a:t>10/3/2012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112EF-8303-4633-A86F-64F0E1FB3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CF954A-B615-4851-990E-F7C7521AE5C7}" type="datetimeFigureOut">
              <a:rPr lang="en-US" smtClean="0"/>
              <a:pPr/>
              <a:t>10/3/2012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112EF-8303-4633-A86F-64F0E1FB3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CF954A-B615-4851-990E-F7C7521AE5C7}" type="datetimeFigureOut">
              <a:rPr lang="en-US" smtClean="0"/>
              <a:pPr/>
              <a:t>10/3/2012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112EF-8303-4633-A86F-64F0E1FB3CC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CF954A-B615-4851-990E-F7C7521AE5C7}" type="datetimeFigureOut">
              <a:rPr lang="en-US" smtClean="0"/>
              <a:pPr/>
              <a:t>10/3/2012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112EF-8303-4633-A86F-64F0E1FB3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CF954A-B615-4851-990E-F7C7521AE5C7}" type="datetimeFigureOut">
              <a:rPr lang="en-US" smtClean="0"/>
              <a:pPr/>
              <a:t>10/3/2012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112EF-8303-4633-A86F-64F0E1FB3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CF954A-B615-4851-990E-F7C7521AE5C7}" type="datetimeFigureOut">
              <a:rPr lang="en-US" smtClean="0"/>
              <a:pPr/>
              <a:t>10/3/2012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112EF-8303-4633-A86F-64F0E1FB3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CF954A-B615-4851-990E-F7C7521AE5C7}" type="datetimeFigureOut">
              <a:rPr lang="en-US" smtClean="0"/>
              <a:pPr/>
              <a:t>10/3/2012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112EF-8303-4633-A86F-64F0E1FB3CC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CF954A-B615-4851-990E-F7C7521AE5C7}" type="datetimeFigureOut">
              <a:rPr lang="en-US" smtClean="0"/>
              <a:pPr/>
              <a:t>10/3/2012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112EF-8303-4633-A86F-64F0E1FB3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CF954A-B615-4851-990E-F7C7521AE5C7}" type="datetimeFigureOut">
              <a:rPr lang="en-US" smtClean="0"/>
              <a:pPr/>
              <a:t>10/3/2012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112EF-8303-4633-A86F-64F0E1FB3CC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4CF954A-B615-4851-990E-F7C7521AE5C7}" type="datetimeFigureOut">
              <a:rPr lang="en-US" smtClean="0"/>
              <a:pPr/>
              <a:t>10/3/2012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E0112EF-8303-4633-A86F-64F0E1FB3CC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Непрерывное профессиональное развитие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Стандарты</a:t>
            </a:r>
            <a:r>
              <a:rPr lang="en-US" dirty="0" smtClean="0"/>
              <a:t>, </a:t>
            </a:r>
            <a:r>
              <a:rPr lang="ru-RU" dirty="0" smtClean="0"/>
              <a:t>принципы и практики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600" y="2514600"/>
            <a:ext cx="4419600" cy="1143000"/>
          </a:xfrm>
        </p:spPr>
        <p:txBody>
          <a:bodyPr/>
          <a:lstStyle/>
          <a:p>
            <a:r>
              <a:rPr lang="ru-RU" dirty="0" smtClean="0"/>
              <a:t>Благодарю</a:t>
            </a:r>
            <a:r>
              <a:rPr lang="en-US" dirty="0" smtClean="0"/>
              <a:t>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Приемлемые темы</a:t>
            </a:r>
            <a:r>
              <a:rPr lang="en-US" sz="3600" b="1" dirty="0" smtClean="0"/>
              <a:t> (</a:t>
            </a:r>
            <a:r>
              <a:rPr lang="ru-RU" sz="3600" b="1" dirty="0" smtClean="0"/>
              <a:t>Латвия</a:t>
            </a:r>
            <a:r>
              <a:rPr lang="en-US" sz="3600" b="1" dirty="0" smtClean="0"/>
              <a:t>)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066800"/>
            <a:ext cx="8153400" cy="5486400"/>
          </a:xfrm>
        </p:spPr>
        <p:txBody>
          <a:bodyPr>
            <a:noAutofit/>
          </a:bodyPr>
          <a:lstStyle/>
          <a:p>
            <a:pPr lvl="0">
              <a:spcAft>
                <a:spcPts val="600"/>
              </a:spcAft>
            </a:pPr>
            <a:r>
              <a:rPr lang="ru-RU" sz="2000" dirty="0" smtClean="0"/>
              <a:t>Аудит и учет</a:t>
            </a:r>
            <a:endParaRPr lang="en-US" sz="2000" dirty="0" smtClean="0"/>
          </a:p>
          <a:p>
            <a:pPr lvl="0">
              <a:spcAft>
                <a:spcPts val="600"/>
              </a:spcAft>
            </a:pPr>
            <a:r>
              <a:rPr lang="ru-RU" sz="2000" dirty="0" smtClean="0"/>
              <a:t>Управление и коммуникация </a:t>
            </a:r>
            <a:r>
              <a:rPr lang="en-US" sz="2000" dirty="0" smtClean="0"/>
              <a:t>(</a:t>
            </a:r>
            <a:r>
              <a:rPr lang="ru-RU" sz="2000" dirty="0" smtClean="0"/>
              <a:t>письменная и устная</a:t>
            </a:r>
            <a:r>
              <a:rPr lang="en-US" sz="2000" dirty="0" smtClean="0"/>
              <a:t>)</a:t>
            </a:r>
          </a:p>
          <a:p>
            <a:pPr lvl="0">
              <a:spcAft>
                <a:spcPts val="600"/>
              </a:spcAft>
            </a:pPr>
            <a:r>
              <a:rPr lang="ru-RU" sz="2000" dirty="0" smtClean="0"/>
              <a:t>Информатика</a:t>
            </a:r>
            <a:endParaRPr lang="en-US" sz="2000" dirty="0" smtClean="0"/>
          </a:p>
          <a:p>
            <a:pPr lvl="0">
              <a:spcAft>
                <a:spcPts val="600"/>
              </a:spcAft>
            </a:pPr>
            <a:r>
              <a:rPr lang="ru-RU" sz="2000" dirty="0" smtClean="0"/>
              <a:t>Математика, статистика и количественные приложения в бизнесе</a:t>
            </a:r>
            <a:endParaRPr lang="en-US" sz="2000" dirty="0" smtClean="0"/>
          </a:p>
          <a:p>
            <a:pPr lvl="0">
              <a:spcAft>
                <a:spcPts val="600"/>
              </a:spcAft>
            </a:pPr>
            <a:r>
              <a:rPr lang="ru-RU" sz="2000" dirty="0" smtClean="0"/>
              <a:t>Экономика</a:t>
            </a:r>
            <a:endParaRPr lang="en-US" sz="2000" dirty="0" smtClean="0"/>
          </a:p>
          <a:p>
            <a:pPr lvl="0">
              <a:spcAft>
                <a:spcPts val="600"/>
              </a:spcAft>
            </a:pPr>
            <a:r>
              <a:rPr lang="ru-RU" sz="2000" dirty="0" smtClean="0"/>
              <a:t>Деловое право</a:t>
            </a:r>
            <a:endParaRPr lang="en-US" sz="2000" dirty="0" smtClean="0"/>
          </a:p>
          <a:p>
            <a:pPr lvl="0">
              <a:spcAft>
                <a:spcPts val="600"/>
              </a:spcAft>
            </a:pPr>
            <a:r>
              <a:rPr lang="ru-RU" sz="2000" dirty="0" smtClean="0"/>
              <a:t>Специальные деловые темы, такие как финансы, производство, маркетинг и кадры</a:t>
            </a:r>
            <a:endParaRPr lang="en-US" sz="2000" dirty="0" smtClean="0"/>
          </a:p>
          <a:p>
            <a:pPr lvl="0">
              <a:spcAft>
                <a:spcPts val="600"/>
              </a:spcAft>
            </a:pPr>
            <a:r>
              <a:rPr lang="ru-RU" sz="2000" dirty="0" err="1" smtClean="0"/>
              <a:t>Госадминистрация</a:t>
            </a:r>
            <a:endParaRPr lang="en-US" sz="2000" dirty="0" smtClean="0"/>
          </a:p>
          <a:p>
            <a:pPr>
              <a:spcAft>
                <a:spcPts val="600"/>
              </a:spcAft>
            </a:pPr>
            <a:r>
              <a:rPr lang="ru-RU" sz="2000" dirty="0" smtClean="0"/>
              <a:t>Виды занятий, не входящие в этот список, тоже могут быть приемлемы, если сертифицированный аудитор сможет продемонстрировать </a:t>
            </a:r>
            <a:r>
              <a:rPr lang="en-US" sz="2000" dirty="0" smtClean="0"/>
              <a:t>CC</a:t>
            </a:r>
            <a:r>
              <a:rPr lang="ru-RU" sz="2000" dirty="0" smtClean="0"/>
              <a:t>,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smtClean="0"/>
              <a:t>что  они будут способствовать росту профессиональной компетенции</a:t>
            </a:r>
            <a:endParaRPr lang="en-US" sz="2000" dirty="0" smtClean="0"/>
          </a:p>
          <a:p>
            <a:pPr>
              <a:spcAft>
                <a:spcPts val="600"/>
              </a:spcAft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4290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i="1" dirty="0" smtClean="0"/>
              <a:t>Связанный стандарт </a:t>
            </a:r>
            <a:r>
              <a:rPr lang="en-US" sz="2800" b="1" i="1" dirty="0" smtClean="0"/>
              <a:t>(ISPPIA</a:t>
            </a:r>
            <a:r>
              <a:rPr lang="en-US" sz="2800" b="1" i="1" dirty="0" smtClean="0"/>
              <a:t>)</a:t>
            </a:r>
            <a:r>
              <a:rPr lang="en-US" sz="2800" b="1" i="1" dirty="0"/>
              <a:t/>
            </a:r>
            <a:br>
              <a:rPr lang="en-US" sz="2800" b="1" i="1" dirty="0"/>
            </a:br>
            <a:r>
              <a:rPr lang="en-US" sz="2800" b="1" dirty="0"/>
              <a:t>1230 </a:t>
            </a:r>
            <a:r>
              <a:rPr lang="ru-RU" sz="2800" b="1" dirty="0" smtClean="0"/>
              <a:t>Непрерывное профессиональное развитие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4572000"/>
            <a:ext cx="8153400" cy="16764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200" dirty="0" smtClean="0"/>
              <a:t>Внутренние аудиторы должны укреплять свои знания, навыки и другие компетенции с помощью системы непрерывного профессионального развития</a:t>
            </a:r>
            <a:r>
              <a:rPr lang="en-US" sz="2200" dirty="0" smtClean="0"/>
              <a:t>.</a:t>
            </a:r>
            <a:endParaRPr lang="en-US" sz="2200" dirty="0" smtClean="0"/>
          </a:p>
          <a:p>
            <a:pPr marL="0" indent="0" algn="ctr">
              <a:buNone/>
            </a:pPr>
            <a:r>
              <a:rPr lang="en-US" sz="2200" i="1" dirty="0" smtClean="0"/>
              <a:t>(</a:t>
            </a:r>
            <a:r>
              <a:rPr lang="ru-RU" sz="2200" i="1" dirty="0" smtClean="0"/>
              <a:t>для того, чтобы совершенствоваться в профессиональном плане и быть в курсе последних событий в области стандартов, процедур и техник ВА</a:t>
            </a:r>
            <a:r>
              <a:rPr lang="en-US" sz="2200" i="1" dirty="0" smtClean="0"/>
              <a:t>)</a:t>
            </a:r>
            <a:endParaRPr lang="en-US" sz="2200" i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3400" y="381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IFAC</a:t>
            </a:r>
            <a:r>
              <a:rPr lang="en-US" sz="28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800" b="1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IES</a:t>
            </a:r>
            <a:r>
              <a:rPr lang="en-US" sz="28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7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Непрерывное профессиональное развитие</a:t>
            </a:r>
            <a:endParaRPr lang="en-US" sz="2800" b="1" dirty="0" smtClean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(</a:t>
            </a:r>
            <a:r>
              <a:rPr lang="ru-RU" sz="28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в сравнении с начальным профессиональным развитием</a:t>
            </a:r>
            <a:r>
              <a:rPr lang="en-US" sz="28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)</a:t>
            </a:r>
            <a:endParaRPr lang="en-US" sz="2800" b="1" dirty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14400" y="1752600"/>
            <a:ext cx="8153400" cy="167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ru-RU" sz="2400" dirty="0" smtClean="0"/>
              <a:t>НПР способствует развитию и сохранению должного уровня профессиональной компетентности, соответствующей роду занятий и профессиональным обязанностям</a:t>
            </a:r>
            <a:r>
              <a:rPr lang="en-US" sz="2400" dirty="0" smtClean="0"/>
              <a:t>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8534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/>
              <a:t>Образец Руководства ПС ВА по внутреннему аудиту</a:t>
            </a:r>
            <a:r>
              <a:rPr lang="en-US" sz="3300" dirty="0" smtClean="0"/>
              <a:t/>
            </a:r>
            <a:br>
              <a:rPr lang="en-US" sz="3300" dirty="0" smtClean="0"/>
            </a:br>
            <a:r>
              <a:rPr lang="en-US" sz="2700" i="1" dirty="0" smtClean="0"/>
              <a:t>2.5.1.4. </a:t>
            </a:r>
            <a:r>
              <a:rPr lang="ru-RU" sz="2700" i="1" dirty="0" smtClean="0"/>
              <a:t>Обучение и непрерывное профессиональное развитие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371600"/>
            <a:ext cx="8001000" cy="54864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800" dirty="0" smtClean="0"/>
              <a:t>Начальная подготовка в области применения стандартов, процедур и техник внутреннего аудита должна непрерывно развиваться и совершенствоваться</a:t>
            </a:r>
            <a:r>
              <a:rPr lang="en-US" sz="1800" dirty="0" smtClean="0"/>
              <a:t>. </a:t>
            </a:r>
            <a:r>
              <a:rPr lang="ru-RU" sz="1800" b="1" dirty="0" smtClean="0"/>
              <a:t>В руководстве должны быть описаны </a:t>
            </a:r>
            <a:r>
              <a:rPr lang="ru-RU" sz="1800" dirty="0" smtClean="0"/>
              <a:t>условия для обучения и НПР внутренних аудиторов, для того чтобы совершенствовать их </a:t>
            </a:r>
            <a:r>
              <a:rPr lang="ru-RU" sz="1800" b="1" dirty="0" smtClean="0"/>
              <a:t>знания, навыки </a:t>
            </a:r>
            <a:r>
              <a:rPr lang="ru-RU" sz="1800" dirty="0" smtClean="0"/>
              <a:t>и другие </a:t>
            </a:r>
            <a:r>
              <a:rPr lang="ru-RU" sz="1800" b="1" dirty="0" smtClean="0"/>
              <a:t>компетенции</a:t>
            </a:r>
            <a:r>
              <a:rPr lang="en-US" sz="1800" dirty="0" smtClean="0"/>
              <a:t>.</a:t>
            </a:r>
            <a:endParaRPr lang="en-US" sz="1800" dirty="0" smtClean="0"/>
          </a:p>
          <a:p>
            <a:endParaRPr lang="en-US" sz="1800" dirty="0" smtClean="0"/>
          </a:p>
          <a:p>
            <a:pPr>
              <a:buNone/>
            </a:pPr>
            <a:r>
              <a:rPr lang="en-US" sz="1800" b="1" dirty="0" smtClean="0"/>
              <a:t>2.5.1.4.2. </a:t>
            </a:r>
            <a:r>
              <a:rPr lang="ru-RU" sz="1800" b="1" dirty="0" smtClean="0"/>
              <a:t>Непрерывное профессиональное развитие</a:t>
            </a:r>
            <a:endParaRPr lang="en-US" sz="1800" dirty="0" smtClean="0"/>
          </a:p>
          <a:p>
            <a:pPr marL="0" indent="0" algn="just">
              <a:buNone/>
            </a:pPr>
            <a:r>
              <a:rPr lang="ru-RU" sz="1800" dirty="0" smtClean="0"/>
              <a:t>После того, как аудиторы будут подготовлены, организация должна взять на себя заботу об их НПР. </a:t>
            </a:r>
            <a:r>
              <a:rPr lang="ru-RU" sz="1800" b="1" dirty="0" smtClean="0"/>
              <a:t>Руководитель организации </a:t>
            </a:r>
            <a:r>
              <a:rPr lang="ru-RU" sz="1800" dirty="0" smtClean="0"/>
              <a:t>должен </a:t>
            </a:r>
            <a:r>
              <a:rPr lang="ru-RU" sz="1800" dirty="0" smtClean="0"/>
              <a:t>оказывать </a:t>
            </a:r>
            <a:r>
              <a:rPr lang="ru-RU" sz="1800" b="1" dirty="0" smtClean="0"/>
              <a:t>поддержку </a:t>
            </a:r>
            <a:r>
              <a:rPr lang="ru-RU" sz="1800" dirty="0" smtClean="0"/>
              <a:t>НПР </a:t>
            </a:r>
            <a:r>
              <a:rPr lang="ru-RU" sz="1800" b="1" dirty="0" smtClean="0"/>
              <a:t>внутренних аудиторов</a:t>
            </a:r>
            <a:r>
              <a:rPr lang="en-US" sz="1800" dirty="0" smtClean="0"/>
              <a:t>. </a:t>
            </a:r>
            <a:r>
              <a:rPr lang="ru-RU" sz="1800" b="1" dirty="0"/>
              <a:t>Начальник отдела внутреннего аудита </a:t>
            </a:r>
            <a:r>
              <a:rPr lang="ru-RU" sz="1800" dirty="0"/>
              <a:t>должен позаботиться о создании возможностей для системной подготовки и разработать </a:t>
            </a:r>
            <a:r>
              <a:rPr lang="ru-RU" sz="1800" b="1" dirty="0"/>
              <a:t>годовой план подготовки</a:t>
            </a:r>
            <a:r>
              <a:rPr lang="ru-RU" sz="1800" dirty="0"/>
              <a:t>, основанный на индивидуальных потребностях каждого аудитора. В программу обучения должны войти как аудиторские темы, так и области, охватывающие новые процессы, системы и результаты деятельности данной организации.</a:t>
            </a:r>
          </a:p>
          <a:p>
            <a:pPr marL="0" indent="0" algn="just">
              <a:buNone/>
            </a:pPr>
            <a:r>
              <a:rPr lang="ru-RU" sz="1800" dirty="0"/>
              <a:t>В руководстве по аудиту можно указать минимальное количество часов обучения в год на одного аудитора.</a:t>
            </a:r>
            <a:endParaRPr lang="en-US" sz="1800" dirty="0" smtClean="0"/>
          </a:p>
          <a:p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Отдача или Затраты</a:t>
            </a:r>
            <a:r>
              <a:rPr lang="en-US" b="1" dirty="0" smtClean="0"/>
              <a:t> </a:t>
            </a:r>
            <a:r>
              <a:rPr lang="en-US" b="1" dirty="0" smtClean="0"/>
              <a:t>(IES 7)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8001000" cy="51054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i="1" dirty="0" smtClean="0"/>
              <a:t>Метод учета, основанный на отдаче (результатах деятельности)</a:t>
            </a:r>
            <a:endParaRPr lang="en-US" dirty="0" smtClean="0"/>
          </a:p>
          <a:p>
            <a:pPr marL="568325"/>
            <a:r>
              <a:rPr lang="ru-RU" dirty="0" smtClean="0"/>
              <a:t>Проверяется компетентным источником</a:t>
            </a:r>
            <a:r>
              <a:rPr lang="en-US" dirty="0" smtClean="0"/>
              <a:t>; </a:t>
            </a:r>
            <a:r>
              <a:rPr lang="ru-RU" dirty="0" smtClean="0"/>
              <a:t>и</a:t>
            </a:r>
            <a:endParaRPr lang="en-US" dirty="0" smtClean="0"/>
          </a:p>
          <a:p>
            <a:pPr marL="568325"/>
            <a:r>
              <a:rPr lang="ru-RU" dirty="0" smtClean="0"/>
              <a:t>Измеряется с помощью действенного метода оценки компетентности</a:t>
            </a:r>
            <a:r>
              <a:rPr lang="en-US" dirty="0" smtClean="0"/>
              <a:t>.</a:t>
            </a:r>
            <a:endParaRPr lang="en-US" dirty="0" smtClean="0"/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ru-RU" i="1" dirty="0" smtClean="0"/>
              <a:t>Метод учета, основанный на затратах</a:t>
            </a:r>
            <a:endParaRPr lang="en-US" i="1" dirty="0" smtClean="0"/>
          </a:p>
          <a:p>
            <a:pPr algn="just">
              <a:spcAft>
                <a:spcPts val="600"/>
              </a:spcAft>
            </a:pPr>
            <a:r>
              <a:rPr lang="ru-RU" dirty="0" smtClean="0"/>
              <a:t>Выполнить минимум </a:t>
            </a:r>
            <a:r>
              <a:rPr lang="en-US" dirty="0" smtClean="0"/>
              <a:t>120 </a:t>
            </a:r>
            <a:r>
              <a:rPr lang="ru-RU" dirty="0" smtClean="0"/>
              <a:t>часов </a:t>
            </a:r>
            <a:r>
              <a:rPr lang="en-US" dirty="0" smtClean="0"/>
              <a:t>(</a:t>
            </a:r>
            <a:r>
              <a:rPr lang="ru-RU" dirty="0" smtClean="0"/>
              <a:t>или эквивалентных учебных единиц</a:t>
            </a:r>
            <a:r>
              <a:rPr lang="en-US" dirty="0" smtClean="0"/>
              <a:t>) </a:t>
            </a:r>
            <a:r>
              <a:rPr lang="ru-RU" dirty="0" smtClean="0"/>
              <a:t>по соответствующей программе профессионального развития по скользящему трехлетнему графику, из которых 60 </a:t>
            </a:r>
            <a:r>
              <a:rPr lang="ru-RU" dirty="0"/>
              <a:t>часов (или эквивалентных учебных </a:t>
            </a:r>
            <a:r>
              <a:rPr lang="ru-RU" dirty="0" smtClean="0"/>
              <a:t>единиц) должны быть верифицируемы</a:t>
            </a:r>
            <a:endParaRPr lang="en-US" dirty="0" smtClean="0"/>
          </a:p>
          <a:p>
            <a:pPr algn="just">
              <a:spcAft>
                <a:spcPts val="600"/>
              </a:spcAft>
            </a:pPr>
            <a:r>
              <a:rPr lang="ru-RU" dirty="0" smtClean="0"/>
              <a:t>Выполнить минимум 20 часов </a:t>
            </a:r>
            <a:r>
              <a:rPr lang="en-US" dirty="0" smtClean="0"/>
              <a:t>(</a:t>
            </a:r>
            <a:r>
              <a:rPr lang="ru-RU" dirty="0"/>
              <a:t>или эквивалентных учебных единиц</a:t>
            </a:r>
            <a:r>
              <a:rPr lang="en-US" dirty="0" smtClean="0"/>
              <a:t>) </a:t>
            </a:r>
            <a:r>
              <a:rPr lang="ru-RU" dirty="0"/>
              <a:t>по </a:t>
            </a:r>
            <a:r>
              <a:rPr lang="ru-RU" dirty="0" smtClean="0"/>
              <a:t>соответствующей </a:t>
            </a:r>
            <a:r>
              <a:rPr lang="ru-RU" dirty="0"/>
              <a:t>программе профессионального развития </a:t>
            </a:r>
            <a:r>
              <a:rPr lang="ru-RU" dirty="0" smtClean="0"/>
              <a:t>каждый год</a:t>
            </a:r>
            <a:r>
              <a:rPr lang="en-US" dirty="0" smtClean="0"/>
              <a:t>; </a:t>
            </a:r>
            <a:r>
              <a:rPr lang="ru-RU" dirty="0" smtClean="0"/>
              <a:t>и</a:t>
            </a:r>
            <a:endParaRPr lang="en-US" dirty="0" smtClean="0"/>
          </a:p>
          <a:p>
            <a:pPr algn="just"/>
            <a:r>
              <a:rPr lang="ru-RU" dirty="0" smtClean="0"/>
              <a:t>Оценить учебную деятельность на предмет выполнения указанных требований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Учебные занятия</a:t>
            </a:r>
            <a:r>
              <a:rPr lang="en-US" b="1" dirty="0" smtClean="0"/>
              <a:t> </a:t>
            </a:r>
            <a:r>
              <a:rPr lang="en-US" b="1" dirty="0" smtClean="0"/>
              <a:t>(IES 7)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8229600" cy="5029200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Участие в </a:t>
            </a:r>
            <a:r>
              <a:rPr lang="ru-RU" b="1" dirty="0" smtClean="0"/>
              <a:t>курсах</a:t>
            </a:r>
            <a:r>
              <a:rPr lang="ru-RU" dirty="0" smtClean="0"/>
              <a:t>, конференциях  и семинарах</a:t>
            </a:r>
            <a:endParaRPr lang="en-US" dirty="0" smtClean="0"/>
          </a:p>
          <a:p>
            <a:r>
              <a:rPr lang="ru-RU" b="1" dirty="0" smtClean="0"/>
              <a:t>Самообучение</a:t>
            </a:r>
            <a:endParaRPr lang="en-US" dirty="0" smtClean="0"/>
          </a:p>
          <a:p>
            <a:r>
              <a:rPr lang="ru-RU" dirty="0" smtClean="0"/>
              <a:t>Обучение </a:t>
            </a:r>
            <a:r>
              <a:rPr lang="ru-RU" b="1" dirty="0" smtClean="0"/>
              <a:t>на рабочем месте</a:t>
            </a:r>
            <a:endParaRPr lang="en-US" dirty="0" smtClean="0"/>
          </a:p>
          <a:p>
            <a:r>
              <a:rPr lang="ru-RU" dirty="0" smtClean="0"/>
              <a:t>Участие и работа в технических </a:t>
            </a:r>
            <a:r>
              <a:rPr lang="ru-RU" b="1" dirty="0" smtClean="0"/>
              <a:t>комитетах</a:t>
            </a:r>
            <a:r>
              <a:rPr lang="en-US" dirty="0" smtClean="0"/>
              <a:t>;</a:t>
            </a:r>
            <a:endParaRPr lang="en-US" dirty="0" smtClean="0"/>
          </a:p>
          <a:p>
            <a:r>
              <a:rPr lang="ru-RU" dirty="0" smtClean="0"/>
              <a:t>Разработка или </a:t>
            </a:r>
            <a:r>
              <a:rPr lang="ru-RU" b="1" dirty="0" smtClean="0"/>
              <a:t>чтение </a:t>
            </a:r>
            <a:r>
              <a:rPr lang="ru-RU" dirty="0" smtClean="0"/>
              <a:t>курса или занятия по НПР в области, связанной с профессиональными обязанностями</a:t>
            </a:r>
            <a:endParaRPr lang="en-US" dirty="0" smtClean="0"/>
          </a:p>
          <a:p>
            <a:r>
              <a:rPr lang="ru-RU" dirty="0" smtClean="0"/>
              <a:t>Официальное </a:t>
            </a:r>
            <a:r>
              <a:rPr lang="ru-RU" b="1" dirty="0" smtClean="0"/>
              <a:t>обучение, </a:t>
            </a:r>
            <a:r>
              <a:rPr lang="ru-RU" dirty="0" smtClean="0"/>
              <a:t>связанное с профессиональными обязанностями</a:t>
            </a:r>
            <a:r>
              <a:rPr lang="en-US" dirty="0" smtClean="0"/>
              <a:t>;</a:t>
            </a:r>
            <a:endParaRPr lang="en-US" dirty="0" smtClean="0"/>
          </a:p>
          <a:p>
            <a:r>
              <a:rPr lang="ru-RU" dirty="0" smtClean="0"/>
              <a:t>Участие в конференциях, брифингах или дискуссионных группах в качестве </a:t>
            </a:r>
            <a:r>
              <a:rPr lang="ru-RU" b="1" dirty="0" smtClean="0"/>
              <a:t>спикера</a:t>
            </a:r>
            <a:r>
              <a:rPr lang="en-US" dirty="0" smtClean="0"/>
              <a:t>;</a:t>
            </a:r>
            <a:endParaRPr lang="en-US" dirty="0" smtClean="0"/>
          </a:p>
          <a:p>
            <a:r>
              <a:rPr lang="ru-RU" b="1" dirty="0" smtClean="0"/>
              <a:t>Написание </a:t>
            </a:r>
            <a:r>
              <a:rPr lang="ru-RU" dirty="0" smtClean="0"/>
              <a:t>статей,  докладов или книг технического, профессионального или академического характера</a:t>
            </a:r>
            <a:r>
              <a:rPr lang="en-US" dirty="0" smtClean="0"/>
              <a:t>;</a:t>
            </a:r>
            <a:endParaRPr lang="en-US" dirty="0" smtClean="0"/>
          </a:p>
          <a:p>
            <a:r>
              <a:rPr lang="ru-RU" b="1" dirty="0" smtClean="0"/>
              <a:t>Исследования</a:t>
            </a:r>
            <a:r>
              <a:rPr lang="en-US" dirty="0" smtClean="0"/>
              <a:t>, </a:t>
            </a:r>
            <a:r>
              <a:rPr lang="ru-RU" dirty="0" smtClean="0"/>
              <a:t>в </a:t>
            </a:r>
            <a:r>
              <a:rPr lang="ru-RU" dirty="0" err="1" smtClean="0"/>
              <a:t>т.ч</a:t>
            </a:r>
            <a:r>
              <a:rPr lang="ru-RU" dirty="0" smtClean="0"/>
              <a:t>. чтение профессиональной литературы, журналов для применения в деятельности профессионального бухгалтера</a:t>
            </a:r>
            <a:r>
              <a:rPr lang="en-US" dirty="0" smtClean="0"/>
              <a:t>;</a:t>
            </a:r>
            <a:endParaRPr lang="en-US" dirty="0" smtClean="0"/>
          </a:p>
          <a:p>
            <a:r>
              <a:rPr lang="ru-RU" dirty="0" smtClean="0"/>
              <a:t>Профессиональная </a:t>
            </a:r>
            <a:r>
              <a:rPr lang="ru-RU" b="1" dirty="0" smtClean="0"/>
              <a:t>переэкзаменовка </a:t>
            </a:r>
            <a:r>
              <a:rPr lang="ru-RU" dirty="0" smtClean="0"/>
              <a:t>или формальное тестирование</a:t>
            </a:r>
            <a:r>
              <a:rPr lang="en-US" dirty="0" smtClean="0"/>
              <a:t>;</a:t>
            </a:r>
            <a:endParaRPr lang="en-US" dirty="0" smtClean="0"/>
          </a:p>
          <a:p>
            <a:r>
              <a:rPr lang="ru-RU" dirty="0" smtClean="0"/>
              <a:t>Оказание помощи в профессиональном развитии в качестве </a:t>
            </a:r>
            <a:r>
              <a:rPr lang="ru-RU" b="1" dirty="0" smtClean="0"/>
              <a:t>наставника </a:t>
            </a:r>
            <a:r>
              <a:rPr lang="ru-RU" dirty="0" smtClean="0"/>
              <a:t>или тренера</a:t>
            </a:r>
            <a:r>
              <a:rPr lang="en-US" dirty="0" smtClean="0"/>
              <a:t>; </a:t>
            </a:r>
            <a:r>
              <a:rPr lang="ru-RU" dirty="0" smtClean="0"/>
              <a:t>и</a:t>
            </a:r>
            <a:endParaRPr lang="en-US" dirty="0" smtClean="0"/>
          </a:p>
          <a:p>
            <a:r>
              <a:rPr lang="ru-RU" dirty="0" smtClean="0"/>
              <a:t>Получение помощи в профессиональном развити</a:t>
            </a:r>
            <a:r>
              <a:rPr lang="ru-RU" dirty="0" smtClean="0"/>
              <a:t>и </a:t>
            </a:r>
            <a:r>
              <a:rPr lang="ru-RU" b="1" dirty="0" smtClean="0"/>
              <a:t>от наставника </a:t>
            </a:r>
            <a:r>
              <a:rPr lang="ru-RU" dirty="0" smtClean="0"/>
              <a:t>или тренера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6200"/>
            <a:ext cx="8077200" cy="898524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CPA                                        </a:t>
            </a:r>
            <a:r>
              <a:rPr lang="en-US" sz="3200" b="1" dirty="0" err="1" smtClean="0"/>
              <a:t>ACCA</a:t>
            </a:r>
            <a:r>
              <a:rPr lang="en-US" sz="3200" b="1" dirty="0" smtClean="0"/>
              <a:t> (UK)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838200"/>
            <a:ext cx="8077200" cy="6019800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ru-RU" sz="6200" b="1" dirty="0" smtClean="0"/>
              <a:t>Требования</a:t>
            </a:r>
            <a:r>
              <a:rPr lang="en-US" sz="6200" b="1" dirty="0" smtClean="0"/>
              <a:t>:</a:t>
            </a:r>
            <a:endParaRPr lang="en-US" sz="6200" b="1" dirty="0" smtClean="0"/>
          </a:p>
          <a:p>
            <a:r>
              <a:rPr lang="en-US" sz="5500" dirty="0" smtClean="0"/>
              <a:t>120 </a:t>
            </a:r>
            <a:r>
              <a:rPr lang="ru-RU" sz="5500" dirty="0" smtClean="0"/>
              <a:t>часов НПР раз в три года </a:t>
            </a:r>
            <a:r>
              <a:rPr lang="en-US" sz="5500" dirty="0" smtClean="0"/>
              <a:t>- </a:t>
            </a:r>
            <a:r>
              <a:rPr lang="en-US" sz="5500" dirty="0" smtClean="0"/>
              <a:t>40 </a:t>
            </a:r>
            <a:r>
              <a:rPr lang="ru-RU" sz="5500" dirty="0" smtClean="0"/>
              <a:t>часов в год</a:t>
            </a:r>
            <a:endParaRPr lang="en-US" sz="5500" dirty="0" smtClean="0"/>
          </a:p>
          <a:p>
            <a:r>
              <a:rPr lang="ru-RU" sz="5500" dirty="0" smtClean="0"/>
              <a:t>Минимум </a:t>
            </a:r>
            <a:r>
              <a:rPr lang="en-US" sz="5500" dirty="0" smtClean="0"/>
              <a:t>20 </a:t>
            </a:r>
            <a:r>
              <a:rPr lang="ru-RU" sz="5500" dirty="0" smtClean="0"/>
              <a:t>часов НПР каждый год</a:t>
            </a:r>
            <a:r>
              <a:rPr lang="en-US" sz="5500" dirty="0" smtClean="0"/>
              <a:t>     </a:t>
            </a:r>
            <a:r>
              <a:rPr lang="en-US" sz="5500" dirty="0" smtClean="0"/>
              <a:t>- </a:t>
            </a:r>
            <a:r>
              <a:rPr lang="ru-RU" sz="5500" dirty="0" smtClean="0"/>
              <a:t>минимум </a:t>
            </a:r>
            <a:r>
              <a:rPr lang="en-US" sz="5500" dirty="0" smtClean="0"/>
              <a:t>21 </a:t>
            </a:r>
            <a:r>
              <a:rPr lang="ru-RU" sz="5500" dirty="0" smtClean="0"/>
              <a:t>верифицируемый час</a:t>
            </a:r>
            <a:endParaRPr lang="en-US" sz="5500" dirty="0" smtClean="0"/>
          </a:p>
          <a:p>
            <a:pPr algn="ctr"/>
            <a:r>
              <a:rPr lang="ru-RU" sz="5500" dirty="0" smtClean="0"/>
              <a:t>вести постоянный учет занятий</a:t>
            </a:r>
            <a:endParaRPr lang="en-US" sz="5500" dirty="0" smtClean="0"/>
          </a:p>
          <a:p>
            <a:pPr>
              <a:buNone/>
            </a:pPr>
            <a:r>
              <a:rPr lang="ru-RU" sz="6200" b="1" dirty="0" smtClean="0"/>
              <a:t>Виды занятий</a:t>
            </a:r>
            <a:r>
              <a:rPr lang="en-US" sz="6200" b="1" dirty="0" smtClean="0"/>
              <a:t>:</a:t>
            </a:r>
            <a:endParaRPr lang="en-US" sz="6200" b="1" dirty="0" smtClean="0"/>
          </a:p>
          <a:p>
            <a:r>
              <a:rPr lang="ru-RU" sz="5500" dirty="0" smtClean="0"/>
              <a:t>посещение мероприятий НПР</a:t>
            </a:r>
            <a:endParaRPr lang="en-US" sz="5500" dirty="0" smtClean="0"/>
          </a:p>
          <a:p>
            <a:r>
              <a:rPr lang="ru-RU" sz="5500" dirty="0" smtClean="0"/>
              <a:t>посещение/чтение лекций, семинаров или курсов дистанционного обучения</a:t>
            </a:r>
            <a:endParaRPr lang="en-US" sz="5500" dirty="0" smtClean="0"/>
          </a:p>
          <a:p>
            <a:r>
              <a:rPr lang="ru-RU" sz="5500" dirty="0" smtClean="0"/>
              <a:t>участие в дискуссионных группах</a:t>
            </a:r>
            <a:endParaRPr lang="en-US" sz="5500" dirty="0" smtClean="0"/>
          </a:p>
          <a:p>
            <a:r>
              <a:rPr lang="ru-RU" sz="5500" dirty="0" smtClean="0"/>
              <a:t>Наставничество по программе </a:t>
            </a:r>
            <a:r>
              <a:rPr lang="en-US" sz="5500" dirty="0" smtClean="0"/>
              <a:t>CPA</a:t>
            </a:r>
            <a:endParaRPr lang="en-US" sz="5500" dirty="0" smtClean="0"/>
          </a:p>
          <a:p>
            <a:r>
              <a:rPr lang="ru-RU" sz="5500" dirty="0" smtClean="0"/>
              <a:t>Чтение профессиональной периодики </a:t>
            </a:r>
            <a:r>
              <a:rPr lang="en-US" sz="5500" dirty="0" smtClean="0"/>
              <a:t>– </a:t>
            </a:r>
            <a:r>
              <a:rPr lang="ru-RU" sz="5500" dirty="0" smtClean="0"/>
              <a:t>максимум </a:t>
            </a:r>
            <a:r>
              <a:rPr lang="en-US" sz="5500" dirty="0" smtClean="0"/>
              <a:t>19 </a:t>
            </a:r>
            <a:r>
              <a:rPr lang="ru-RU" sz="5500" dirty="0" smtClean="0"/>
              <a:t>ч. в год </a:t>
            </a:r>
            <a:r>
              <a:rPr lang="en-US" sz="5500" dirty="0" smtClean="0"/>
              <a:t>(</a:t>
            </a:r>
            <a:r>
              <a:rPr lang="ru-RU" sz="5500" dirty="0" smtClean="0"/>
              <a:t>максимум </a:t>
            </a:r>
            <a:r>
              <a:rPr lang="en-US" sz="5500" dirty="0" smtClean="0"/>
              <a:t>30 </a:t>
            </a:r>
            <a:r>
              <a:rPr lang="ru-RU" sz="5500" dirty="0" smtClean="0"/>
              <a:t>часов за три года</a:t>
            </a:r>
            <a:r>
              <a:rPr lang="en-US" sz="5500" dirty="0" smtClean="0"/>
              <a:t>) </a:t>
            </a:r>
            <a:endParaRPr lang="en-US" sz="5500" dirty="0" smtClean="0"/>
          </a:p>
          <a:p>
            <a:r>
              <a:rPr lang="ru-RU" sz="5500" dirty="0" smtClean="0"/>
              <a:t>самообучение путем исследований и изучения нового законодательства</a:t>
            </a:r>
            <a:endParaRPr lang="en-US" sz="5500" dirty="0" smtClean="0"/>
          </a:p>
          <a:p>
            <a:pPr>
              <a:buNone/>
            </a:pPr>
            <a:endParaRPr lang="en-US" sz="5000" b="1" dirty="0" smtClean="0"/>
          </a:p>
          <a:p>
            <a:pPr>
              <a:buNone/>
            </a:pPr>
            <a:r>
              <a:rPr lang="ru-RU" sz="6200" b="1" dirty="0" smtClean="0"/>
              <a:t>Учет занятий по НПР включает в себя </a:t>
            </a:r>
            <a:r>
              <a:rPr lang="en-US" sz="6200" b="1" dirty="0" smtClean="0"/>
              <a:t>:</a:t>
            </a:r>
            <a:endParaRPr lang="en-US" sz="6200" b="1" dirty="0" smtClean="0"/>
          </a:p>
          <a:p>
            <a:r>
              <a:rPr lang="ru-RU" sz="5500" dirty="0" smtClean="0"/>
              <a:t>дата, когда имело место занятие</a:t>
            </a:r>
            <a:endParaRPr lang="en-US" sz="5500" dirty="0" smtClean="0"/>
          </a:p>
          <a:p>
            <a:r>
              <a:rPr lang="ru-RU" sz="5500" dirty="0" smtClean="0"/>
              <a:t>описание занятия</a:t>
            </a:r>
            <a:endParaRPr lang="en-US" sz="5500" dirty="0" smtClean="0"/>
          </a:p>
          <a:p>
            <a:r>
              <a:rPr lang="ru-RU" sz="5500" dirty="0" smtClean="0"/>
              <a:t>кто провел занятие</a:t>
            </a:r>
            <a:endParaRPr lang="en-US" sz="5500" dirty="0" smtClean="0"/>
          </a:p>
          <a:p>
            <a:r>
              <a:rPr lang="ru-RU" sz="5500" dirty="0" smtClean="0"/>
              <a:t>шифры занятий НПР</a:t>
            </a:r>
            <a:endParaRPr lang="en-US" sz="5500" dirty="0" smtClean="0"/>
          </a:p>
          <a:p>
            <a:r>
              <a:rPr lang="ru-RU" sz="5500" dirty="0"/>
              <a:t>к</a:t>
            </a:r>
            <a:r>
              <a:rPr lang="ru-RU" sz="5500" dirty="0" smtClean="0"/>
              <a:t>оличество часов</a:t>
            </a:r>
            <a:endParaRPr lang="en-US" sz="55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229600" cy="1020762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Государственные Стандарты внутреннего аудита Великобритании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>“</a:t>
            </a:r>
            <a:r>
              <a:rPr lang="en-US" sz="2800" b="1" i="1" dirty="0" smtClean="0"/>
              <a:t>5.4 </a:t>
            </a:r>
            <a:r>
              <a:rPr lang="ru-RU" sz="2800" b="1" i="1" dirty="0" smtClean="0"/>
              <a:t>Непрерывное профессиональное развитие</a:t>
            </a:r>
            <a:r>
              <a:rPr lang="en-US" sz="2800" b="1" i="1" dirty="0" smtClean="0"/>
              <a:t>”</a:t>
            </a:r>
            <a:r>
              <a:rPr lang="en-US" sz="2800" b="1" i="1" dirty="0" smtClean="0"/>
              <a:t/>
            </a:r>
            <a:br>
              <a:rPr lang="en-US" sz="2800" b="1" i="1" dirty="0" smtClean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7924800" cy="4906963"/>
          </a:xfrm>
        </p:spPr>
        <p:txBody>
          <a:bodyPr>
            <a:normAutofit fontScale="77500" lnSpcReduction="20000"/>
          </a:bodyPr>
          <a:lstStyle/>
          <a:p>
            <a:pPr algn="just">
              <a:spcAft>
                <a:spcPts val="600"/>
              </a:spcAft>
            </a:pPr>
            <a:r>
              <a:rPr lang="ru-RU" sz="2800" dirty="0" smtClean="0"/>
              <a:t>Все внутренние аудиторы каждый </a:t>
            </a:r>
            <a:r>
              <a:rPr lang="ru-RU" sz="2800" dirty="0"/>
              <a:t>год в течение 5-10 дней проходят </a:t>
            </a:r>
            <a:r>
              <a:rPr lang="ru-RU" sz="2800" dirty="0" smtClean="0"/>
              <a:t>занятия по НПР</a:t>
            </a:r>
            <a:endParaRPr lang="en-US" sz="2800" dirty="0" smtClean="0"/>
          </a:p>
          <a:p>
            <a:pPr algn="just">
              <a:spcAft>
                <a:spcPts val="600"/>
              </a:spcAft>
            </a:pPr>
            <a:r>
              <a:rPr lang="ru-RU" sz="2800" dirty="0" smtClean="0"/>
              <a:t>Ведется учет таких учебных занятий </a:t>
            </a:r>
            <a:r>
              <a:rPr lang="en-US" sz="2800" dirty="0" smtClean="0"/>
              <a:t>(</a:t>
            </a:r>
            <a:r>
              <a:rPr lang="ru-RU" sz="2800" dirty="0" smtClean="0"/>
              <a:t>журнал</a:t>
            </a:r>
            <a:r>
              <a:rPr lang="en-US" sz="2800" dirty="0" smtClean="0"/>
              <a:t>)</a:t>
            </a:r>
            <a:endParaRPr lang="en-US" sz="2800" dirty="0"/>
          </a:p>
          <a:p>
            <a:pPr algn="just">
              <a:spcAft>
                <a:spcPts val="600"/>
              </a:spcAft>
            </a:pPr>
            <a:r>
              <a:rPr lang="ru-RU" sz="2800" dirty="0" smtClean="0"/>
              <a:t>Начальники внутреннего аудита </a:t>
            </a:r>
            <a:r>
              <a:rPr lang="en-US" sz="2800" dirty="0" smtClean="0"/>
              <a:t>(</a:t>
            </a:r>
            <a:r>
              <a:rPr lang="ru-RU" sz="2800" dirty="0" smtClean="0"/>
              <a:t>НВА</a:t>
            </a:r>
            <a:r>
              <a:rPr lang="en-US" sz="2800" dirty="0" smtClean="0"/>
              <a:t>) </a:t>
            </a:r>
            <a:r>
              <a:rPr lang="ru-RU" sz="2800" dirty="0" smtClean="0"/>
              <a:t>должны позаботиться о выделении надлежащих средств для поддержания и развития уровня компетентности аудиторов</a:t>
            </a:r>
            <a:endParaRPr lang="en-US" sz="2800" dirty="0" smtClean="0"/>
          </a:p>
          <a:p>
            <a:pPr algn="just">
              <a:spcAft>
                <a:spcPts val="600"/>
              </a:spcAft>
            </a:pPr>
            <a:r>
              <a:rPr lang="ru-RU" sz="2800" dirty="0" smtClean="0"/>
              <a:t>НВА должны следить за текущей учебной деятельностью всех сотрудников в своем отделе внутреннего аудита</a:t>
            </a:r>
            <a:endParaRPr lang="en-US" sz="2800" dirty="0" smtClean="0"/>
          </a:p>
          <a:p>
            <a:pPr algn="just">
              <a:spcAft>
                <a:spcPts val="600"/>
              </a:spcAft>
            </a:pPr>
            <a:r>
              <a:rPr lang="ru-RU" sz="2800" dirty="0" smtClean="0"/>
              <a:t>У всех аудиторов есть свой текущий план профессионального обучения, отражающий НПР</a:t>
            </a:r>
            <a:endParaRPr lang="en-US" sz="2800" dirty="0" smtClean="0"/>
          </a:p>
          <a:p>
            <a:pPr algn="just">
              <a:spcAft>
                <a:spcPts val="600"/>
              </a:spcAft>
            </a:pPr>
            <a:r>
              <a:rPr lang="ru-RU" sz="2800" dirty="0" smtClean="0"/>
              <a:t>НПР связано с требованиями к компетенциям сотрудников</a:t>
            </a:r>
            <a:endParaRPr lang="en-US" sz="2800" dirty="0" smtClean="0"/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"/>
            <a:ext cx="8686800" cy="792162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НПР включает любые из нижеперечисленных пунктов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0600"/>
            <a:ext cx="8305800" cy="5943600"/>
          </a:xfrm>
        </p:spPr>
        <p:txBody>
          <a:bodyPr>
            <a:noAutofit/>
          </a:bodyPr>
          <a:lstStyle/>
          <a:p>
            <a:pPr lvl="0">
              <a:spcAft>
                <a:spcPts val="600"/>
              </a:spcAft>
            </a:pPr>
            <a:r>
              <a:rPr lang="ru-RU" sz="1800" dirty="0" smtClean="0"/>
              <a:t>Официальные курсы обучения аудиту </a:t>
            </a:r>
            <a:r>
              <a:rPr lang="en-US" sz="1800" dirty="0" smtClean="0"/>
              <a:t>(</a:t>
            </a:r>
            <a:r>
              <a:rPr lang="ru-RU" sz="1800" dirty="0" smtClean="0"/>
              <a:t>особенно те, которые касаются новшеств в практике внутреннего аудита</a:t>
            </a:r>
            <a:r>
              <a:rPr lang="en-US" sz="1800" dirty="0" smtClean="0"/>
              <a:t>) </a:t>
            </a:r>
            <a:endParaRPr lang="en-US" sz="1800" dirty="0"/>
          </a:p>
          <a:p>
            <a:pPr lvl="0">
              <a:spcAft>
                <a:spcPts val="600"/>
              </a:spcAft>
            </a:pPr>
            <a:r>
              <a:rPr lang="ru-RU" sz="1800" dirty="0" smtClean="0"/>
              <a:t>Посещение конференций/семинаров по аудиту</a:t>
            </a:r>
            <a:endParaRPr lang="en-US" sz="1800" dirty="0"/>
          </a:p>
          <a:p>
            <a:pPr lvl="0">
              <a:spcAft>
                <a:spcPts val="600"/>
              </a:spcAft>
            </a:pPr>
            <a:r>
              <a:rPr lang="ru-RU" sz="1800" dirty="0" smtClean="0"/>
              <a:t>Подготовка в таких областях, которые связаны </a:t>
            </a:r>
            <a:r>
              <a:rPr lang="ru-RU" sz="1800" dirty="0"/>
              <a:t>с </a:t>
            </a:r>
            <a:r>
              <a:rPr lang="ru-RU" sz="1800" dirty="0" smtClean="0"/>
              <a:t>родом деятельности  нанимающей организации, чтобы повысить возможности аудита такого рода деятельности</a:t>
            </a:r>
            <a:endParaRPr lang="en-US" sz="1800" dirty="0"/>
          </a:p>
          <a:p>
            <a:pPr lvl="0">
              <a:spcAft>
                <a:spcPts val="600"/>
              </a:spcAft>
            </a:pPr>
            <a:r>
              <a:rPr lang="ru-RU" sz="1800" dirty="0" smtClean="0"/>
              <a:t>Развитие дополнительных навыков, относящихся к работе аудиторского отдела </a:t>
            </a:r>
            <a:r>
              <a:rPr lang="en-US" sz="1800" dirty="0" smtClean="0"/>
              <a:t>(</a:t>
            </a:r>
            <a:r>
              <a:rPr lang="ru-RU" sz="1800" dirty="0" smtClean="0"/>
              <a:t>напр., бухучет, управление проектами, управление рисками, и т.д.</a:t>
            </a:r>
            <a:r>
              <a:rPr lang="en-US" sz="1800" dirty="0" smtClean="0"/>
              <a:t>) </a:t>
            </a:r>
            <a:endParaRPr lang="en-US" sz="1800" dirty="0"/>
          </a:p>
          <a:p>
            <a:pPr lvl="0">
              <a:spcAft>
                <a:spcPts val="600"/>
              </a:spcAft>
            </a:pPr>
            <a:r>
              <a:rPr lang="ru-RU" sz="1800" dirty="0" smtClean="0"/>
              <a:t>Повышение аудиторской квалификации</a:t>
            </a:r>
            <a:endParaRPr lang="en-US" sz="1800" dirty="0"/>
          </a:p>
          <a:p>
            <a:pPr lvl="0">
              <a:spcAft>
                <a:spcPts val="600"/>
              </a:spcAft>
            </a:pPr>
            <a:r>
              <a:rPr lang="ru-RU" sz="1800" dirty="0" smtClean="0"/>
              <a:t>Приобретение новых навыков через обычную трудовую практику отдела аудита</a:t>
            </a:r>
            <a:endParaRPr lang="en-US" sz="1800" dirty="0"/>
          </a:p>
          <a:p>
            <a:pPr lvl="0">
              <a:spcAft>
                <a:spcPts val="600"/>
              </a:spcAft>
            </a:pPr>
            <a:r>
              <a:rPr lang="ru-RU" sz="1800" dirty="0" smtClean="0"/>
              <a:t>Исследовательская работа и написание стате</a:t>
            </a:r>
            <a:r>
              <a:rPr lang="ru-RU" sz="1800" dirty="0" smtClean="0"/>
              <a:t>й для профессиональных изданий</a:t>
            </a:r>
            <a:endParaRPr lang="en-US" sz="1800" dirty="0"/>
          </a:p>
          <a:p>
            <a:pPr>
              <a:spcAft>
                <a:spcPts val="600"/>
              </a:spcAft>
            </a:pPr>
            <a:r>
              <a:rPr lang="ru-RU" sz="1800" dirty="0" smtClean="0"/>
              <a:t>Любые условия для проверки </a:t>
            </a:r>
            <a:r>
              <a:rPr lang="ru-RU" sz="1800" dirty="0" smtClean="0"/>
              <a:t>системы обеспечения </a:t>
            </a:r>
            <a:r>
              <a:rPr lang="ru-RU" sz="1800" dirty="0" smtClean="0"/>
              <a:t>качества работы, будь то внутренней или внешней проверки, должны в идеале включать и НПР в число проверяемых вопросов</a:t>
            </a:r>
            <a:r>
              <a:rPr lang="en-US" sz="1800" dirty="0" smtClean="0"/>
              <a:t>.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8077200" cy="86836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/>
              <a:t>Латвия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ru-RU" sz="3200" b="1" dirty="0" smtClean="0"/>
              <a:t>Непрерывное профессиональное образование</a:t>
            </a:r>
            <a:r>
              <a:rPr lang="ru-RU" sz="3200" dirty="0" smtClean="0"/>
              <a:t> </a:t>
            </a:r>
            <a:r>
              <a:rPr lang="en-US" sz="3200" b="1" dirty="0" smtClean="0"/>
              <a:t>(</a:t>
            </a:r>
            <a:r>
              <a:rPr lang="ru-RU" sz="3200" b="1" dirty="0" smtClean="0"/>
              <a:t>НПО</a:t>
            </a:r>
            <a:r>
              <a:rPr lang="en-US" sz="3200" b="1" dirty="0" smtClean="0"/>
              <a:t>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8229600" cy="5486400"/>
          </a:xfrm>
        </p:spPr>
        <p:txBody>
          <a:bodyPr>
            <a:normAutofit fontScale="92500"/>
          </a:bodyPr>
          <a:lstStyle/>
          <a:p>
            <a:pPr algn="just">
              <a:spcAft>
                <a:spcPts val="600"/>
              </a:spcAft>
            </a:pPr>
            <a:r>
              <a:rPr lang="ru-RU" sz="2600" dirty="0" smtClean="0"/>
              <a:t>Минимум </a:t>
            </a:r>
            <a:r>
              <a:rPr lang="en-US" sz="2600" dirty="0" smtClean="0"/>
              <a:t>40 </a:t>
            </a:r>
            <a:r>
              <a:rPr lang="ru-RU" sz="2600" dirty="0" smtClean="0"/>
              <a:t>часов </a:t>
            </a:r>
            <a:r>
              <a:rPr lang="en-US" sz="2600" dirty="0" smtClean="0"/>
              <a:t>(</a:t>
            </a:r>
            <a:r>
              <a:rPr lang="ru-RU" sz="2600" dirty="0" smtClean="0"/>
              <a:t>одна неделя</a:t>
            </a:r>
            <a:r>
              <a:rPr lang="en-US" sz="2600" dirty="0" smtClean="0"/>
              <a:t>) </a:t>
            </a:r>
            <a:r>
              <a:rPr lang="ru-RU" sz="2600" dirty="0" smtClean="0"/>
              <a:t>профессионального образования и подготовки в год</a:t>
            </a:r>
            <a:r>
              <a:rPr lang="en-US" sz="2600" dirty="0" smtClean="0"/>
              <a:t>. </a:t>
            </a:r>
            <a:r>
              <a:rPr lang="en-US" sz="2600" dirty="0"/>
              <a:t> </a:t>
            </a:r>
            <a:endParaRPr lang="en-US" sz="2600" dirty="0" smtClean="0"/>
          </a:p>
          <a:p>
            <a:pPr algn="just">
              <a:spcAft>
                <a:spcPts val="600"/>
              </a:spcAft>
            </a:pPr>
            <a:r>
              <a:rPr lang="ru-RU" sz="2600" dirty="0" smtClean="0"/>
              <a:t>Раз в два года после получения сертификата они должны пройти сертификацию, что выполнили требования НПО</a:t>
            </a:r>
            <a:r>
              <a:rPr lang="en-US" sz="2600" dirty="0" smtClean="0"/>
              <a:t>. </a:t>
            </a:r>
            <a:r>
              <a:rPr lang="ru-RU" sz="2600" dirty="0" smtClean="0"/>
              <a:t>Это личная обязанность каждого внутреннего аудитора</a:t>
            </a:r>
            <a:r>
              <a:rPr lang="en-US" sz="2600" dirty="0" smtClean="0"/>
              <a:t>.</a:t>
            </a:r>
            <a:endParaRPr lang="en-US" sz="2600" dirty="0" smtClean="0"/>
          </a:p>
          <a:p>
            <a:pPr algn="just">
              <a:spcAft>
                <a:spcPts val="600"/>
              </a:spcAft>
            </a:pPr>
            <a:r>
              <a:rPr lang="ru-RU" sz="2600" dirty="0" smtClean="0"/>
              <a:t>Если отчет не получен вовремя, или если требование НПО не соблюдается, аудитор переводится в категорию «неактивных», и ему не разрешается применять к себе титу</a:t>
            </a:r>
            <a:r>
              <a:rPr lang="ru-RU" sz="2600" dirty="0" smtClean="0"/>
              <a:t>л «сертифицированный» до тех пор, пока он/она </a:t>
            </a:r>
            <a:r>
              <a:rPr lang="ru-RU" sz="2600" dirty="0" smtClean="0"/>
              <a:t>не сможет подтвердить, что требования НПО соблюдались в течение последних двух лет</a:t>
            </a:r>
            <a:r>
              <a:rPr lang="en-US" sz="2600" dirty="0" smtClean="0"/>
              <a:t>. </a:t>
            </a:r>
            <a:r>
              <a:rPr lang="en-US" sz="2600" dirty="0"/>
              <a:t> </a:t>
            </a:r>
          </a:p>
          <a:p>
            <a:pPr algn="just">
              <a:spcAft>
                <a:spcPts val="600"/>
              </a:spcAft>
            </a:pPr>
            <a:r>
              <a:rPr lang="ru-RU" sz="2600" dirty="0" smtClean="0"/>
              <a:t>Сертифицированным ВА, вышедшим на пенсию, разрешается сохранит</a:t>
            </a:r>
            <a:r>
              <a:rPr lang="ru-RU" sz="2600" dirty="0" smtClean="0"/>
              <a:t>ь свой статус</a:t>
            </a:r>
            <a:endParaRPr lang="en-US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1246</TotalTime>
  <Words>835</Words>
  <Application>Microsoft Office PowerPoint</Application>
  <PresentationFormat>Экран (4:3)</PresentationFormat>
  <Paragraphs>88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Solstice</vt:lpstr>
      <vt:lpstr>Непрерывное профессиональное развитие</vt:lpstr>
      <vt:lpstr>Связанный стандарт (ISPPIA) 1230 Непрерывное профессиональное развитие</vt:lpstr>
      <vt:lpstr>Образец Руководства ПС ВА по внутреннему аудиту 2.5.1.4. Обучение и непрерывное профессиональное развитие</vt:lpstr>
      <vt:lpstr>Отдача или Затраты (IES 7)</vt:lpstr>
      <vt:lpstr>Учебные занятия (IES 7)</vt:lpstr>
      <vt:lpstr>CPA                                        ACCA (UK)</vt:lpstr>
      <vt:lpstr>Государственные Стандарты внутреннего аудита Великобритании “5.4 Непрерывное профессиональное развитие” </vt:lpstr>
      <vt:lpstr>НПР включает любые из нижеперечисленных пунктов</vt:lpstr>
      <vt:lpstr>Латвия Непрерывное профессиональное образование (НПО)</vt:lpstr>
      <vt:lpstr>Благодарю!</vt:lpstr>
      <vt:lpstr>Приемлемые темы (Латвия)</vt:lpstr>
    </vt:vector>
  </TitlesOfParts>
  <Company>The World Bank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Continuing Professional Development</dc:title>
  <dc:creator>User</dc:creator>
  <cp:lastModifiedBy>user</cp:lastModifiedBy>
  <cp:revision>65</cp:revision>
  <dcterms:created xsi:type="dcterms:W3CDTF">2012-09-14T07:02:13Z</dcterms:created>
  <dcterms:modified xsi:type="dcterms:W3CDTF">2012-10-03T13:54:14Z</dcterms:modified>
</cp:coreProperties>
</file>