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handoutMasterIdLst>
    <p:handoutMasterId r:id="rId12"/>
  </p:handoutMasterIdLst>
  <p:sldIdLst>
    <p:sldId id="275" r:id="rId5"/>
    <p:sldId id="260" r:id="rId6"/>
    <p:sldId id="261" r:id="rId7"/>
    <p:sldId id="277" r:id="rId8"/>
    <p:sldId id="263" r:id="rId9"/>
    <p:sldId id="276" r:id="rId10"/>
  </p:sldIdLst>
  <p:sldSz cx="9144000" cy="6858000" type="screen4x3"/>
  <p:notesSz cx="6858000" cy="9144000"/>
  <p:defaultTextStyle>
    <a:defPPr>
      <a:defRPr lang="fr-F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0" d="100"/>
          <a:sy n="60" d="100"/>
        </p:scale>
        <p:origin x="1458" y="33"/>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55" d="100"/>
          <a:sy n="55" d="100"/>
        </p:scale>
        <p:origin x="-289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CEAFFF14-647D-4517-916D-F984070D7B55}" type="datetimeFigureOut">
              <a:rPr lang="fr-FR"/>
              <a:pPr>
                <a:defRPr/>
              </a:pPr>
              <a:t>27/04/2020</a:t>
            </a:fld>
            <a:endParaRPr lang="fr-FR" dirty="0"/>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21B3EB57-5E10-49A4-8D39-DC1E2D2A7064}" type="slidenum">
              <a:rPr lang="fr-FR" altLang="fr-FR"/>
              <a:pPr/>
              <a:t>‹#›</a:t>
            </a:fld>
            <a:endParaRPr lang="fr-FR" altLang="fr-FR"/>
          </a:p>
        </p:txBody>
      </p:sp>
    </p:spTree>
    <p:extLst>
      <p:ext uri="{BB962C8B-B14F-4D97-AF65-F5344CB8AC3E}">
        <p14:creationId xmlns:p14="http://schemas.microsoft.com/office/powerpoint/2010/main" val="41869009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8514A29A-80F4-4961-81D6-A72F10BB8A63}" type="datetimeFigureOut">
              <a:rPr lang="fr-FR"/>
              <a:pPr>
                <a:defRPr/>
              </a:pPr>
              <a:t>27/04/2020</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EBD96DC4-CA19-41D6-BD67-E0D21BE29BD6}" type="slidenum">
              <a:rPr lang="fr-FR" altLang="fr-FR"/>
              <a:pPr/>
              <a:t>‹#›</a:t>
            </a:fld>
            <a:endParaRPr lang="fr-FR" altLang="fr-FR"/>
          </a:p>
        </p:txBody>
      </p:sp>
    </p:spTree>
    <p:extLst>
      <p:ext uri="{BB962C8B-B14F-4D97-AF65-F5344CB8AC3E}">
        <p14:creationId xmlns:p14="http://schemas.microsoft.com/office/powerpoint/2010/main" val="217793741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lvl1pPr>
              <a:defRPr/>
            </a:lvl1pPr>
          </a:lstStyle>
          <a:p>
            <a:pPr>
              <a:defRPr/>
            </a:pPr>
            <a:fld id="{E133C753-974C-42B8-9DBC-E9C47D1260EF}" type="datetimeFigureOut">
              <a:rPr lang="fr-FR"/>
              <a:pPr>
                <a:defRPr/>
              </a:pPr>
              <a:t>27/04/2020</a:t>
            </a:fld>
            <a:endParaRPr lang="fr-FR" dirty="0"/>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fld id="{05579F62-5297-4D46-A42D-276392FB8B90}" type="slidenum">
              <a:rPr lang="fr-FR" altLang="fr-FR"/>
              <a:pPr/>
              <a:t>‹#›</a:t>
            </a:fld>
            <a:endParaRPr lang="fr-FR" altLang="fr-FR"/>
          </a:p>
        </p:txBody>
      </p:sp>
    </p:spTree>
    <p:extLst>
      <p:ext uri="{BB962C8B-B14F-4D97-AF65-F5344CB8AC3E}">
        <p14:creationId xmlns:p14="http://schemas.microsoft.com/office/powerpoint/2010/main" val="2108005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4FA0B5F6-CF69-4EF9-B918-41F3AED78FB1}" type="datetimeFigureOut">
              <a:rPr lang="fr-FR"/>
              <a:pPr>
                <a:defRPr/>
              </a:pPr>
              <a:t>27/04/2020</a:t>
            </a:fld>
            <a:endParaRPr lang="fr-FR" dirty="0"/>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fld id="{C8C423A3-6B68-4F35-BAE6-1F7E5A28340D}" type="slidenum">
              <a:rPr lang="fr-FR" altLang="fr-FR"/>
              <a:pPr/>
              <a:t>‹#›</a:t>
            </a:fld>
            <a:endParaRPr lang="fr-FR" altLang="fr-FR"/>
          </a:p>
        </p:txBody>
      </p:sp>
    </p:spTree>
    <p:extLst>
      <p:ext uri="{BB962C8B-B14F-4D97-AF65-F5344CB8AC3E}">
        <p14:creationId xmlns:p14="http://schemas.microsoft.com/office/powerpoint/2010/main" val="3962630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C8C32CDD-5547-4B01-A3C3-09C29FE08403}" type="datetimeFigureOut">
              <a:rPr lang="fr-FR"/>
              <a:pPr>
                <a:defRPr/>
              </a:pPr>
              <a:t>27/04/2020</a:t>
            </a:fld>
            <a:endParaRPr lang="fr-FR" dirty="0"/>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fld id="{EAD77D75-51F9-4A9E-B038-9B7B75431964}" type="slidenum">
              <a:rPr lang="fr-FR" altLang="fr-FR"/>
              <a:pPr/>
              <a:t>‹#›</a:t>
            </a:fld>
            <a:endParaRPr lang="fr-FR" altLang="fr-FR"/>
          </a:p>
        </p:txBody>
      </p:sp>
    </p:spTree>
    <p:extLst>
      <p:ext uri="{BB962C8B-B14F-4D97-AF65-F5344CB8AC3E}">
        <p14:creationId xmlns:p14="http://schemas.microsoft.com/office/powerpoint/2010/main" val="18772667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felsorolás_szám_01">
    <p:spTree>
      <p:nvGrpSpPr>
        <p:cNvPr id="1" name=""/>
        <p:cNvGrpSpPr/>
        <p:nvPr/>
      </p:nvGrpSpPr>
      <p:grpSpPr>
        <a:xfrm>
          <a:off x="0" y="0"/>
          <a:ext cx="0" cy="0"/>
          <a:chOff x="0" y="0"/>
          <a:chExt cx="0" cy="0"/>
        </a:xfrm>
      </p:grpSpPr>
      <p:sp>
        <p:nvSpPr>
          <p:cNvPr id="7" name="Téglalap 6"/>
          <p:cNvSpPr/>
          <p:nvPr userDrawn="1"/>
        </p:nvSpPr>
        <p:spPr>
          <a:xfrm>
            <a:off x="0" y="1300995"/>
            <a:ext cx="9144000" cy="5893889"/>
          </a:xfrm>
          <a:prstGeom prst="rect">
            <a:avLst/>
          </a:prstGeom>
          <a:solidFill>
            <a:srgbClr val="EE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dirty="0">
              <a:latin typeface="Tahoma" panose="020B0604030504040204" pitchFamily="34" charset="0"/>
              <a:ea typeface="Tahoma" panose="020B0604030504040204" pitchFamily="34" charset="0"/>
              <a:cs typeface="Tahoma" panose="020B0604030504040204" pitchFamily="34" charset="0"/>
            </a:endParaRPr>
          </a:p>
        </p:txBody>
      </p:sp>
      <p:sp>
        <p:nvSpPr>
          <p:cNvPr id="8" name="Téglalap 7"/>
          <p:cNvSpPr/>
          <p:nvPr userDrawn="1"/>
        </p:nvSpPr>
        <p:spPr>
          <a:xfrm>
            <a:off x="0" y="6358270"/>
            <a:ext cx="9144000" cy="165359"/>
          </a:xfrm>
          <a:prstGeom prst="rect">
            <a:avLst/>
          </a:prstGeom>
          <a:solidFill>
            <a:srgbClr val="5B52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9" name="Téglalap 8"/>
          <p:cNvSpPr/>
          <p:nvPr userDrawn="1"/>
        </p:nvSpPr>
        <p:spPr>
          <a:xfrm>
            <a:off x="0" y="1240558"/>
            <a:ext cx="9144000" cy="60437"/>
          </a:xfrm>
          <a:prstGeom prst="rect">
            <a:avLst/>
          </a:prstGeom>
          <a:solidFill>
            <a:srgbClr val="9E7B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pic>
        <p:nvPicPr>
          <p:cNvPr id="10" name="Kép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82121" y="216353"/>
            <a:ext cx="779180" cy="759893"/>
          </a:xfrm>
          <a:prstGeom prst="rect">
            <a:avLst/>
          </a:prstGeom>
        </p:spPr>
      </p:pic>
      <p:sp>
        <p:nvSpPr>
          <p:cNvPr id="11" name="Szöveg helye 9"/>
          <p:cNvSpPr>
            <a:spLocks noGrp="1"/>
          </p:cNvSpPr>
          <p:nvPr>
            <p:ph type="body" sz="quarter" idx="10" hasCustomPrompt="1"/>
          </p:nvPr>
        </p:nvSpPr>
        <p:spPr>
          <a:xfrm>
            <a:off x="651933" y="536400"/>
            <a:ext cx="7330188" cy="400650"/>
          </a:xfrm>
        </p:spPr>
        <p:txBody>
          <a:bodyPr>
            <a:normAutofit/>
          </a:bodyPr>
          <a:lstStyle>
            <a:lvl1pPr marL="0" indent="0">
              <a:buNone/>
              <a:defRPr sz="2000" cap="all" baseline="0">
                <a:solidFill>
                  <a:schemeClr val="tx1"/>
                </a:solidFill>
              </a:defRPr>
            </a:lvl1pPr>
          </a:lstStyle>
          <a:p>
            <a:pPr lvl="0"/>
            <a:r>
              <a:rPr lang="hu-HU" dirty="0"/>
              <a:t>Mintaszöveg szerkesztése – a BRUTTÓ ÁLLAMADÓSÁG …</a:t>
            </a:r>
          </a:p>
        </p:txBody>
      </p:sp>
      <p:sp>
        <p:nvSpPr>
          <p:cNvPr id="3" name="Szöveg helye 2"/>
          <p:cNvSpPr>
            <a:spLocks noGrp="1"/>
          </p:cNvSpPr>
          <p:nvPr>
            <p:ph type="body" sz="quarter" idx="11"/>
          </p:nvPr>
        </p:nvSpPr>
        <p:spPr>
          <a:xfrm>
            <a:off x="665162" y="1488627"/>
            <a:ext cx="8096139" cy="4554538"/>
          </a:xfrm>
        </p:spPr>
        <p:txBody>
          <a:bodyPr lIns="180000" tIns="180000" rIns="180000" bIns="180000">
            <a:noAutofit/>
          </a:bodyPr>
          <a:lstStyle>
            <a:lvl1pPr marL="342900" indent="-342900">
              <a:buFont typeface="+mj-lt"/>
              <a:buAutoNum type="arabicPeriod"/>
              <a:defRPr sz="1800" cap="all" baseline="0"/>
            </a:lvl1pPr>
            <a:lvl2pPr marL="457200" indent="0">
              <a:buNone/>
              <a:defRPr sz="1400"/>
            </a:lvl2pPr>
          </a:lstStyle>
          <a:p>
            <a:pPr lvl="0"/>
            <a:r>
              <a:rPr lang="hu-HU" dirty="0"/>
              <a:t>Mintaszöveg szerkesztése</a:t>
            </a:r>
          </a:p>
          <a:p>
            <a:pPr lvl="1"/>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Lorem</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ipsum</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dolor</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sit</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amet</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consectetuer</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adipiscing</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elit,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sed</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diam</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nonummy</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nibh</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euismod</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tincidunt</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ut</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laoreet</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dolore</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magna</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aliquam</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erat</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volutpat</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Lorem</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ipsum</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dolor</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sit</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amet</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consectetuer</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adipiscing</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elit</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sed</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diam</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nonummy</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nibh</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euismod</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tincidunt</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ut</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laoreet</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dolore</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magna</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aliquam</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erat</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volutpat</a:t>
            </a:r>
            <a:endParaRPr lang="hu-HU" dirty="0">
              <a:solidFill>
                <a:srgbClr val="252424"/>
              </a:solidFill>
              <a:latin typeface="Tahoma" panose="020B0604030504040204" pitchFamily="34" charset="0"/>
              <a:ea typeface="Tahoma" panose="020B0604030504040204" pitchFamily="34" charset="0"/>
              <a:cs typeface="Tahoma" panose="020B0604030504040204" pitchFamily="34" charset="0"/>
            </a:endParaRPr>
          </a:p>
          <a:p>
            <a:pPr lvl="0"/>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Mintaszöveg2 szerkesztése</a:t>
            </a:r>
          </a:p>
          <a:p>
            <a:pPr lvl="1"/>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Lorem</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ipsum</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dolor</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sit</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amet</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consectetuer</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adipiscing</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elit,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sed</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diam</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nonummy</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nibh</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euismod</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tincidunt</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ut</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laoreet</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dolore</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magna</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aliquam</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erat</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volutpat</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Lorem</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ipsum</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dolor</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sit</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amet</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consectetuer</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adipiscing</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elit</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sed</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diam</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nonummy</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nibh</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euismod</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tincidunt</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ut</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laoreet</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dolore</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magna</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aliquam</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erat</a:t>
            </a:r>
            <a:r>
              <a:rPr lang="hu-HU" dirty="0">
                <a:solidFill>
                  <a:srgbClr val="252424"/>
                </a:solidFill>
                <a:latin typeface="Tahoma" panose="020B0604030504040204" pitchFamily="34" charset="0"/>
                <a:ea typeface="Tahoma" panose="020B0604030504040204" pitchFamily="34" charset="0"/>
                <a:cs typeface="Tahoma" panose="020B0604030504040204" pitchFamily="34" charset="0"/>
              </a:rPr>
              <a:t> </a:t>
            </a:r>
            <a:r>
              <a:rPr lang="hu-HU" dirty="0" err="1">
                <a:solidFill>
                  <a:srgbClr val="252424"/>
                </a:solidFill>
                <a:latin typeface="Tahoma" panose="020B0604030504040204" pitchFamily="34" charset="0"/>
                <a:ea typeface="Tahoma" panose="020B0604030504040204" pitchFamily="34" charset="0"/>
                <a:cs typeface="Tahoma" panose="020B0604030504040204" pitchFamily="34" charset="0"/>
              </a:rPr>
              <a:t>volutpat</a:t>
            </a:r>
            <a:endParaRPr lang="hu-HU" dirty="0"/>
          </a:p>
        </p:txBody>
      </p:sp>
    </p:spTree>
    <p:extLst>
      <p:ext uri="{BB962C8B-B14F-4D97-AF65-F5344CB8AC3E}">
        <p14:creationId xmlns:p14="http://schemas.microsoft.com/office/powerpoint/2010/main" val="68396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B5091E13-C8A0-4AD8-9D26-54F0D7FE7C24}" type="datetimeFigureOut">
              <a:rPr lang="fr-FR"/>
              <a:pPr>
                <a:defRPr/>
              </a:pPr>
              <a:t>27/04/2020</a:t>
            </a:fld>
            <a:endParaRPr lang="fr-FR" dirty="0"/>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fld id="{0D45877A-7E62-4802-8416-03808E2EE132}" type="slidenum">
              <a:rPr lang="fr-FR" altLang="fr-FR"/>
              <a:pPr/>
              <a:t>‹#›</a:t>
            </a:fld>
            <a:endParaRPr lang="fr-FR" altLang="fr-FR"/>
          </a:p>
        </p:txBody>
      </p:sp>
    </p:spTree>
    <p:extLst>
      <p:ext uri="{BB962C8B-B14F-4D97-AF65-F5344CB8AC3E}">
        <p14:creationId xmlns:p14="http://schemas.microsoft.com/office/powerpoint/2010/main" val="30757736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8C60511B-2173-4F73-BA56-3CCBDDF77B3A}" type="datetimeFigureOut">
              <a:rPr lang="fr-FR"/>
              <a:pPr>
                <a:defRPr/>
              </a:pPr>
              <a:t>27/04/2020</a:t>
            </a:fld>
            <a:endParaRPr lang="fr-FR" dirty="0"/>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fld id="{D0194A05-00BC-49CE-B281-76DE5AE86CD5}" type="slidenum">
              <a:rPr lang="fr-FR" altLang="fr-FR"/>
              <a:pPr/>
              <a:t>‹#›</a:t>
            </a:fld>
            <a:endParaRPr lang="fr-FR" altLang="fr-FR"/>
          </a:p>
        </p:txBody>
      </p:sp>
    </p:spTree>
    <p:extLst>
      <p:ext uri="{BB962C8B-B14F-4D97-AF65-F5344CB8AC3E}">
        <p14:creationId xmlns:p14="http://schemas.microsoft.com/office/powerpoint/2010/main" val="1811222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p:cNvSpPr>
            <a:spLocks noGrp="1"/>
          </p:cNvSpPr>
          <p:nvPr>
            <p:ph type="dt" sz="half" idx="10"/>
          </p:nvPr>
        </p:nvSpPr>
        <p:spPr/>
        <p:txBody>
          <a:bodyPr/>
          <a:lstStyle>
            <a:lvl1pPr>
              <a:defRPr/>
            </a:lvl1pPr>
          </a:lstStyle>
          <a:p>
            <a:pPr>
              <a:defRPr/>
            </a:pPr>
            <a:fld id="{5208BFB5-25C8-4ADC-865B-12139A32614D}" type="datetimeFigureOut">
              <a:rPr lang="fr-FR"/>
              <a:pPr>
                <a:defRPr/>
              </a:pPr>
              <a:t>27/04/2020</a:t>
            </a:fld>
            <a:endParaRPr lang="fr-FR" dirty="0"/>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fld id="{20EC5C30-D3AD-4F2B-B26F-2E078434EDF0}" type="slidenum">
              <a:rPr lang="fr-FR" altLang="fr-FR"/>
              <a:pPr/>
              <a:t>‹#›</a:t>
            </a:fld>
            <a:endParaRPr lang="fr-FR" altLang="fr-FR"/>
          </a:p>
        </p:txBody>
      </p:sp>
    </p:spTree>
    <p:extLst>
      <p:ext uri="{BB962C8B-B14F-4D97-AF65-F5344CB8AC3E}">
        <p14:creationId xmlns:p14="http://schemas.microsoft.com/office/powerpoint/2010/main" val="1621533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p:cNvSpPr>
            <a:spLocks noGrp="1"/>
          </p:cNvSpPr>
          <p:nvPr>
            <p:ph type="dt" sz="half" idx="10"/>
          </p:nvPr>
        </p:nvSpPr>
        <p:spPr/>
        <p:txBody>
          <a:bodyPr/>
          <a:lstStyle>
            <a:lvl1pPr>
              <a:defRPr/>
            </a:lvl1pPr>
          </a:lstStyle>
          <a:p>
            <a:pPr>
              <a:defRPr/>
            </a:pPr>
            <a:fld id="{20B09B72-96E2-402B-A635-856036674DA1}" type="datetimeFigureOut">
              <a:rPr lang="fr-FR"/>
              <a:pPr>
                <a:defRPr/>
              </a:pPr>
              <a:t>27/04/2020</a:t>
            </a:fld>
            <a:endParaRPr lang="fr-FR" dirty="0"/>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fld id="{056A4A1B-1129-47B3-8B44-CE3A51FBB6FE}" type="slidenum">
              <a:rPr lang="fr-FR" altLang="fr-FR"/>
              <a:pPr/>
              <a:t>‹#›</a:t>
            </a:fld>
            <a:endParaRPr lang="fr-FR" altLang="fr-FR"/>
          </a:p>
        </p:txBody>
      </p:sp>
    </p:spTree>
    <p:extLst>
      <p:ext uri="{BB962C8B-B14F-4D97-AF65-F5344CB8AC3E}">
        <p14:creationId xmlns:p14="http://schemas.microsoft.com/office/powerpoint/2010/main" val="2287963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3"/>
          <p:cNvSpPr>
            <a:spLocks noGrp="1"/>
          </p:cNvSpPr>
          <p:nvPr>
            <p:ph type="dt" sz="half" idx="10"/>
          </p:nvPr>
        </p:nvSpPr>
        <p:spPr/>
        <p:txBody>
          <a:bodyPr/>
          <a:lstStyle>
            <a:lvl1pPr>
              <a:defRPr/>
            </a:lvl1pPr>
          </a:lstStyle>
          <a:p>
            <a:pPr>
              <a:defRPr/>
            </a:pPr>
            <a:fld id="{5EF3A28E-9C2E-4F45-AC59-32D841CCC7E9}" type="datetimeFigureOut">
              <a:rPr lang="fr-FR"/>
              <a:pPr>
                <a:defRPr/>
              </a:pPr>
              <a:t>27/04/2020</a:t>
            </a:fld>
            <a:endParaRPr lang="fr-FR" dirty="0"/>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fld id="{0DC5D6CD-9EB5-4AC7-8D41-F6A5D567D8DF}" type="slidenum">
              <a:rPr lang="fr-FR" altLang="fr-FR"/>
              <a:pPr/>
              <a:t>‹#›</a:t>
            </a:fld>
            <a:endParaRPr lang="fr-FR" altLang="fr-FR"/>
          </a:p>
        </p:txBody>
      </p:sp>
    </p:spTree>
    <p:extLst>
      <p:ext uri="{BB962C8B-B14F-4D97-AF65-F5344CB8AC3E}">
        <p14:creationId xmlns:p14="http://schemas.microsoft.com/office/powerpoint/2010/main" val="2263940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27784531-E23D-4F0A-98B9-08885FAD206D}" type="datetimeFigureOut">
              <a:rPr lang="fr-FR"/>
              <a:pPr>
                <a:defRPr/>
              </a:pPr>
              <a:t>27/04/2020</a:t>
            </a:fld>
            <a:endParaRPr lang="fr-FR" dirty="0"/>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fld id="{F2ADCE3B-11EC-4F8F-AA53-8A897D2C4FBD}" type="slidenum">
              <a:rPr lang="fr-FR" altLang="fr-FR"/>
              <a:pPr/>
              <a:t>‹#›</a:t>
            </a:fld>
            <a:endParaRPr lang="fr-FR" altLang="fr-FR"/>
          </a:p>
        </p:txBody>
      </p:sp>
    </p:spTree>
    <p:extLst>
      <p:ext uri="{BB962C8B-B14F-4D97-AF65-F5344CB8AC3E}">
        <p14:creationId xmlns:p14="http://schemas.microsoft.com/office/powerpoint/2010/main" val="2357401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780354AC-DF86-4F9D-AADC-FAA30FCFEA42}" type="datetimeFigureOut">
              <a:rPr lang="fr-FR"/>
              <a:pPr>
                <a:defRPr/>
              </a:pPr>
              <a:t>27/04/2020</a:t>
            </a:fld>
            <a:endParaRPr lang="fr-FR" dirty="0"/>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fld id="{9C0D28A5-2CCA-49F5-9AEF-B0555FA43F20}" type="slidenum">
              <a:rPr lang="fr-FR" altLang="fr-FR"/>
              <a:pPr/>
              <a:t>‹#›</a:t>
            </a:fld>
            <a:endParaRPr lang="fr-FR" altLang="fr-FR"/>
          </a:p>
        </p:txBody>
      </p:sp>
    </p:spTree>
    <p:extLst>
      <p:ext uri="{BB962C8B-B14F-4D97-AF65-F5344CB8AC3E}">
        <p14:creationId xmlns:p14="http://schemas.microsoft.com/office/powerpoint/2010/main" val="4022250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7460DA13-34B3-46E6-9AF8-52EB221BEA4F}" type="datetimeFigureOut">
              <a:rPr lang="fr-FR"/>
              <a:pPr>
                <a:defRPr/>
              </a:pPr>
              <a:t>27/04/2020</a:t>
            </a:fld>
            <a:endParaRPr lang="fr-FR" dirty="0"/>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fld id="{76BCC0DA-5CD1-4889-BAA9-50BB052FF874}" type="slidenum">
              <a:rPr lang="fr-FR" altLang="fr-FR"/>
              <a:pPr/>
              <a:t>‹#›</a:t>
            </a:fld>
            <a:endParaRPr lang="fr-FR" altLang="fr-FR"/>
          </a:p>
        </p:txBody>
      </p:sp>
    </p:spTree>
    <p:extLst>
      <p:ext uri="{BB962C8B-B14F-4D97-AF65-F5344CB8AC3E}">
        <p14:creationId xmlns:p14="http://schemas.microsoft.com/office/powerpoint/2010/main" val="23152658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a:t>Cliquez pour modifier le style du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7BE189BB-5285-43C9-B56B-080DE050A9CB}" type="datetimeFigureOut">
              <a:rPr lang="fr-FR"/>
              <a:pPr>
                <a:defRPr/>
              </a:pPr>
              <a:t>27/04/2020</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fld id="{E075F338-DA92-4C20-9D83-95B3E09381EB}" type="slidenum">
              <a:rPr lang="fr-FR" altLang="fr-FR"/>
              <a:pPr/>
              <a:t>‹#›</a:t>
            </a:fld>
            <a:endParaRPr lang="fr-FR" altLang="fr-FR"/>
          </a:p>
        </p:txBody>
      </p:sp>
      <p:pic>
        <p:nvPicPr>
          <p:cNvPr id="1031" name="Image 6" descr="Image fond diaporama CREDAF réduite.jpg"/>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a:solidFill>
            <a:schemeClr val="tx1"/>
          </a:solidFill>
          <a:latin typeface="+mn-lt"/>
        </a:defRPr>
      </a:lvl2pPr>
      <a:lvl3pPr marL="1143000" indent="-228600" algn="l" rtl="0" eaLnBrk="0" fontAlgn="base" hangingPunct="0">
        <a:spcBef>
          <a:spcPct val="20000"/>
        </a:spcBef>
        <a:spcAft>
          <a:spcPct val="0"/>
        </a:spcAft>
        <a:buFont typeface="Arial" panose="020B0604020202020204" pitchFamily="34" charset="0"/>
        <a:buChar char="•"/>
        <a:defRPr sz="2400">
          <a:solidFill>
            <a:schemeClr val="tx1"/>
          </a:solidFill>
          <a:latin typeface="+mn-lt"/>
        </a:defRPr>
      </a:lvl3pPr>
      <a:lvl4pPr marL="16002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4pPr>
      <a:lvl5pPr marL="2057400" indent="-228600" algn="l" rtl="0" eaLnBrk="0" fontAlgn="base" hangingPunct="0">
        <a:spcBef>
          <a:spcPct val="20000"/>
        </a:spcBef>
        <a:spcAft>
          <a:spcPct val="0"/>
        </a:spcAft>
        <a:buFont typeface="Arial" panose="020B0604020202020204" pitchFamily="34" charset="0"/>
        <a:buChar char="»"/>
        <a:defRPr sz="2000">
          <a:solidFill>
            <a:schemeClr val="tx1"/>
          </a:solidFill>
          <a:latin typeface="+mn-lt"/>
        </a:defRPr>
      </a:lvl5pPr>
      <a:lvl6pPr marL="2514600" indent="-228600" algn="l" rtl="0" fontAlgn="base">
        <a:spcBef>
          <a:spcPct val="20000"/>
        </a:spcBef>
        <a:spcAft>
          <a:spcPct val="0"/>
        </a:spcAft>
        <a:buFont typeface="Arial" charset="0"/>
        <a:buChar char="»"/>
        <a:defRPr sz="2000">
          <a:solidFill>
            <a:schemeClr val="tx1"/>
          </a:solidFill>
          <a:latin typeface="+mn-lt"/>
        </a:defRPr>
      </a:lvl6pPr>
      <a:lvl7pPr marL="2971800" indent="-228600" algn="l" rtl="0" fontAlgn="base">
        <a:spcBef>
          <a:spcPct val="20000"/>
        </a:spcBef>
        <a:spcAft>
          <a:spcPct val="0"/>
        </a:spcAft>
        <a:buFont typeface="Arial" charset="0"/>
        <a:buChar char="»"/>
        <a:defRPr sz="2000">
          <a:solidFill>
            <a:schemeClr val="tx1"/>
          </a:solidFill>
          <a:latin typeface="+mn-lt"/>
        </a:defRPr>
      </a:lvl7pPr>
      <a:lvl8pPr marL="3429000" indent="-228600" algn="l" rtl="0" fontAlgn="base">
        <a:spcBef>
          <a:spcPct val="20000"/>
        </a:spcBef>
        <a:spcAft>
          <a:spcPct val="0"/>
        </a:spcAft>
        <a:buFont typeface="Arial" charset="0"/>
        <a:buChar char="»"/>
        <a:defRPr sz="2000">
          <a:solidFill>
            <a:schemeClr val="tx1"/>
          </a:solidFill>
          <a:latin typeface="+mn-lt"/>
        </a:defRPr>
      </a:lvl8pPr>
      <a:lvl9pPr marL="3886200" indent="-228600" algn="l" rtl="0" fontAlgn="base">
        <a:spcBef>
          <a:spcPct val="20000"/>
        </a:spcBef>
        <a:spcAft>
          <a:spcPct val="0"/>
        </a:spcAft>
        <a:buFont typeface="Arial" charset="0"/>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églalap 6"/>
          <p:cNvSpPr/>
          <p:nvPr/>
        </p:nvSpPr>
        <p:spPr>
          <a:xfrm>
            <a:off x="1597152" y="0"/>
            <a:ext cx="7546848" cy="3483429"/>
          </a:xfrm>
          <a:prstGeom prst="rect">
            <a:avLst/>
          </a:prstGeom>
          <a:solidFill>
            <a:srgbClr val="5B52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Kép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479800"/>
            <a:ext cx="9144000" cy="3378200"/>
          </a:xfrm>
          <a:prstGeom prst="rect">
            <a:avLst/>
          </a:prstGeom>
        </p:spPr>
      </p:pic>
      <p:sp>
        <p:nvSpPr>
          <p:cNvPr id="5" name="Cím 1"/>
          <p:cNvSpPr txBox="1">
            <a:spLocks/>
          </p:cNvSpPr>
          <p:nvPr/>
        </p:nvSpPr>
        <p:spPr>
          <a:xfrm>
            <a:off x="2391231" y="388189"/>
            <a:ext cx="6338700" cy="1893457"/>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spcBef>
                <a:spcPts val="300"/>
              </a:spcBef>
            </a:pPr>
            <a:r>
              <a:rPr lang="hu-HU" sz="2400" dirty="0">
                <a:solidFill>
                  <a:schemeClr val="bg1"/>
                </a:solidFill>
              </a:rPr>
              <a:t>TREASURY RESPONSE TO THE COVID-19 RESPONSE IN CASH </a:t>
            </a:r>
            <a:r>
              <a:rPr lang="en-US" sz="2400" dirty="0">
                <a:solidFill>
                  <a:schemeClr val="bg1"/>
                </a:solidFill>
              </a:rPr>
              <a:t>MANAGEMENT </a:t>
            </a:r>
            <a:r>
              <a:rPr lang="hu-HU" sz="2400" dirty="0">
                <a:solidFill>
                  <a:schemeClr val="bg1"/>
                </a:solidFill>
              </a:rPr>
              <a:t>IN HUNGARY</a:t>
            </a:r>
          </a:p>
          <a:p>
            <a:pPr algn="ctr">
              <a:lnSpc>
                <a:spcPct val="100000"/>
              </a:lnSpc>
              <a:spcBef>
                <a:spcPts val="300"/>
              </a:spcBef>
            </a:pPr>
            <a:r>
              <a:rPr lang="hu-HU" sz="2400" dirty="0">
                <a:solidFill>
                  <a:schemeClr val="bg1"/>
                </a:solidFill>
              </a:rPr>
              <a:t>TCOP VC </a:t>
            </a:r>
            <a:r>
              <a:rPr lang="hu-HU" sz="2400" dirty="0" err="1">
                <a:solidFill>
                  <a:schemeClr val="bg1"/>
                </a:solidFill>
              </a:rPr>
              <a:t>April</a:t>
            </a:r>
            <a:r>
              <a:rPr lang="hu-HU" sz="2400" dirty="0">
                <a:solidFill>
                  <a:schemeClr val="bg1"/>
                </a:solidFill>
              </a:rPr>
              <a:t> 29, 2020</a:t>
            </a:r>
            <a:endParaRPr lang="en-US" sz="2400" dirty="0">
              <a:solidFill>
                <a:schemeClr val="bg1"/>
              </a:solidFill>
            </a:endParaRPr>
          </a:p>
        </p:txBody>
      </p:sp>
      <p:sp>
        <p:nvSpPr>
          <p:cNvPr id="6" name="Alcím 2"/>
          <p:cNvSpPr txBox="1">
            <a:spLocks/>
          </p:cNvSpPr>
          <p:nvPr/>
        </p:nvSpPr>
        <p:spPr>
          <a:xfrm>
            <a:off x="2218008" y="1755120"/>
            <a:ext cx="6530195" cy="663699"/>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b="1" dirty="0" err="1">
                <a:solidFill>
                  <a:schemeClr val="bg1"/>
                </a:solidFill>
              </a:rPr>
              <a:t>András</a:t>
            </a:r>
            <a:r>
              <a:rPr lang="en-US" sz="1400" b="1" dirty="0">
                <a:solidFill>
                  <a:schemeClr val="bg1"/>
                </a:solidFill>
              </a:rPr>
              <a:t> </a:t>
            </a:r>
            <a:r>
              <a:rPr lang="en-US" sz="1400" b="1" dirty="0" err="1">
                <a:solidFill>
                  <a:schemeClr val="bg1"/>
                </a:solidFill>
              </a:rPr>
              <a:t>Réz</a:t>
            </a:r>
            <a:endParaRPr lang="en-US" sz="1400" b="1" dirty="0">
              <a:solidFill>
                <a:schemeClr val="bg1"/>
              </a:solidFill>
            </a:endParaRPr>
          </a:p>
          <a:p>
            <a:pPr marL="0" indent="0" algn="ctr">
              <a:buNone/>
            </a:pPr>
            <a:r>
              <a:rPr lang="en-US" sz="1400" dirty="0">
                <a:solidFill>
                  <a:schemeClr val="bg1"/>
                </a:solidFill>
              </a:rPr>
              <a:t>Deputy CEO</a:t>
            </a:r>
          </a:p>
        </p:txBody>
      </p:sp>
      <p:cxnSp>
        <p:nvCxnSpPr>
          <p:cNvPr id="8" name="Egyenes összekötő 7"/>
          <p:cNvCxnSpPr/>
          <p:nvPr/>
        </p:nvCxnSpPr>
        <p:spPr>
          <a:xfrm>
            <a:off x="1973231" y="1686962"/>
            <a:ext cx="663593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pic>
        <p:nvPicPr>
          <p:cNvPr id="10" name="Kép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8646" y="665401"/>
            <a:ext cx="1322443" cy="1298725"/>
          </a:xfrm>
          <a:prstGeom prst="rect">
            <a:avLst/>
          </a:prstGeom>
        </p:spPr>
      </p:pic>
    </p:spTree>
    <p:extLst>
      <p:ext uri="{BB962C8B-B14F-4D97-AF65-F5344CB8AC3E}">
        <p14:creationId xmlns:p14="http://schemas.microsoft.com/office/powerpoint/2010/main" val="2995928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r>
              <a:rPr lang="en-US" altLang="hu-HU" sz="2800" cap="all" dirty="0"/>
              <a:t>setup of cash management in </a:t>
            </a:r>
            <a:r>
              <a:rPr lang="hu-HU" altLang="hu-HU" sz="2800" cap="all" dirty="0"/>
              <a:t>H</a:t>
            </a:r>
            <a:r>
              <a:rPr lang="en-US" altLang="hu-HU" sz="2800" cap="all" dirty="0" err="1"/>
              <a:t>ungary</a:t>
            </a:r>
            <a:endParaRPr lang="hu-HU" altLang="hu-HU" sz="3200" dirty="0"/>
          </a:p>
        </p:txBody>
      </p:sp>
      <p:sp>
        <p:nvSpPr>
          <p:cNvPr id="4099" name="Espace réservé du contenu 2"/>
          <p:cNvSpPr>
            <a:spLocks noGrp="1"/>
          </p:cNvSpPr>
          <p:nvPr>
            <p:ph idx="1"/>
          </p:nvPr>
        </p:nvSpPr>
        <p:spPr/>
        <p:txBody>
          <a:bodyPr/>
          <a:lstStyle/>
          <a:p>
            <a:pPr marL="0" indent="0">
              <a:buNone/>
            </a:pPr>
            <a:r>
              <a:rPr lang="en-US" altLang="hu-HU" sz="1800" b="1" dirty="0"/>
              <a:t>ÁKK’s legal mandate:</a:t>
            </a:r>
          </a:p>
          <a:p>
            <a:r>
              <a:rPr lang="en-US" altLang="hu-HU" sz="1800" dirty="0"/>
              <a:t>The Government Debt Management Agency Pte. Ltd. (ÁKK) </a:t>
            </a:r>
            <a:r>
              <a:rPr lang="hu-HU" altLang="hu-HU" sz="1800" dirty="0"/>
              <a:t>is</a:t>
            </a:r>
            <a:r>
              <a:rPr lang="en-US" altLang="hu-HU" sz="1800" dirty="0"/>
              <a:t> responsible for the state’s cash management </a:t>
            </a:r>
            <a:r>
              <a:rPr lang="hu-HU" altLang="hu-HU" sz="1800" dirty="0" err="1"/>
              <a:t>according</a:t>
            </a:r>
            <a:r>
              <a:rPr lang="hu-HU" altLang="hu-HU" sz="1800" dirty="0"/>
              <a:t> </a:t>
            </a:r>
            <a:r>
              <a:rPr lang="hu-HU" altLang="hu-HU" sz="1800" dirty="0" err="1"/>
              <a:t>to</a:t>
            </a:r>
            <a:r>
              <a:rPr lang="hu-HU" altLang="hu-HU" sz="1800" dirty="0"/>
              <a:t> </a:t>
            </a:r>
            <a:r>
              <a:rPr lang="hu-HU" altLang="hu-HU" sz="1800" dirty="0" err="1"/>
              <a:t>the</a:t>
            </a:r>
            <a:r>
              <a:rPr lang="en-US" altLang="hu-HU" sz="1800" dirty="0"/>
              <a:t> law that governs public debt management (Act no. CXCIV. of 2011 on the Economic Stability of Hungary), stating that the minister responsible for public finances performs these tasks through ÁKK.</a:t>
            </a:r>
          </a:p>
          <a:p>
            <a:pPr marL="0" indent="0">
              <a:buNone/>
            </a:pPr>
            <a:r>
              <a:rPr lang="en-US" altLang="hu-HU" sz="1800" b="1" dirty="0"/>
              <a:t>General objectives by the law:</a:t>
            </a:r>
          </a:p>
          <a:p>
            <a:r>
              <a:rPr lang="en-US" altLang="hu-HU" sz="1800" dirty="0"/>
              <a:t>Ensure the continuous liquidity of the budget</a:t>
            </a:r>
            <a:r>
              <a:rPr lang="hu-HU" altLang="hu-HU" sz="1800" dirty="0"/>
              <a:t> </a:t>
            </a:r>
            <a:r>
              <a:rPr lang="en-US" altLang="hu-HU" sz="1800" dirty="0"/>
              <a:t>taking into account the forecasts provided by the Hungarian State Treasury</a:t>
            </a:r>
            <a:r>
              <a:rPr lang="hu-HU" altLang="hu-HU" sz="1800" dirty="0"/>
              <a:t>, </a:t>
            </a:r>
            <a:r>
              <a:rPr lang="hu-HU" altLang="hu-HU" sz="1800" dirty="0" err="1"/>
              <a:t>therefore</a:t>
            </a:r>
            <a:r>
              <a:rPr lang="hu-HU" altLang="hu-HU" sz="1800" dirty="0"/>
              <a:t> </a:t>
            </a:r>
            <a:r>
              <a:rPr lang="hu-HU" altLang="hu-HU" sz="1800" dirty="0" err="1"/>
              <a:t>there</a:t>
            </a:r>
            <a:r>
              <a:rPr lang="hu-HU" altLang="hu-HU" sz="1800" dirty="0"/>
              <a:t> is a </a:t>
            </a:r>
            <a:r>
              <a:rPr lang="hu-HU" altLang="hu-HU" sz="1800" dirty="0" err="1"/>
              <a:t>strong</a:t>
            </a:r>
            <a:r>
              <a:rPr lang="hu-HU" altLang="hu-HU" sz="1800" dirty="0"/>
              <a:t> </a:t>
            </a:r>
            <a:r>
              <a:rPr lang="hu-HU" altLang="hu-HU" sz="1800" dirty="0" err="1"/>
              <a:t>co-operation</a:t>
            </a:r>
            <a:r>
              <a:rPr lang="hu-HU" altLang="hu-HU" sz="1800" dirty="0"/>
              <a:t> </a:t>
            </a:r>
            <a:r>
              <a:rPr lang="hu-HU" altLang="hu-HU" sz="1800" dirty="0" err="1"/>
              <a:t>between</a:t>
            </a:r>
            <a:r>
              <a:rPr lang="hu-HU" altLang="hu-HU" sz="1800" dirty="0"/>
              <a:t> ÁKK and </a:t>
            </a:r>
            <a:r>
              <a:rPr lang="hu-HU" altLang="hu-HU" sz="1800" dirty="0" err="1"/>
              <a:t>the</a:t>
            </a:r>
            <a:r>
              <a:rPr lang="hu-HU" altLang="hu-HU" sz="1800" dirty="0"/>
              <a:t> </a:t>
            </a:r>
            <a:r>
              <a:rPr lang="hu-HU" altLang="hu-HU" sz="1800" dirty="0" err="1"/>
              <a:t>State</a:t>
            </a:r>
            <a:r>
              <a:rPr lang="hu-HU" altLang="hu-HU" sz="1800" dirty="0"/>
              <a:t> </a:t>
            </a:r>
            <a:r>
              <a:rPr lang="hu-HU" altLang="hu-HU" sz="1800" dirty="0" err="1"/>
              <a:t>Treasury</a:t>
            </a:r>
            <a:endParaRPr lang="en-US" altLang="hu-HU" sz="1800" dirty="0"/>
          </a:p>
          <a:p>
            <a:pPr marL="0" indent="0">
              <a:buNone/>
            </a:pPr>
            <a:r>
              <a:rPr lang="hu-HU" altLang="hu-HU" sz="1800" b="1" dirty="0"/>
              <a:t>R</a:t>
            </a:r>
            <a:r>
              <a:rPr lang="en-US" altLang="hu-HU" sz="1800" b="1" dirty="0" err="1"/>
              <a:t>oles</a:t>
            </a:r>
            <a:r>
              <a:rPr lang="hu-HU" altLang="hu-HU" sz="1800" b="1" dirty="0"/>
              <a:t> in </a:t>
            </a:r>
            <a:r>
              <a:rPr lang="hu-HU" altLang="hu-HU" sz="1800" b="1" dirty="0" err="1"/>
              <a:t>liquidity</a:t>
            </a:r>
            <a:r>
              <a:rPr lang="hu-HU" altLang="hu-HU" sz="1800" b="1" dirty="0"/>
              <a:t> management</a:t>
            </a:r>
            <a:r>
              <a:rPr lang="en-US" altLang="hu-HU" sz="1800" b="1" dirty="0"/>
              <a:t>:</a:t>
            </a:r>
          </a:p>
          <a:p>
            <a:r>
              <a:rPr lang="en-US" altLang="hu-HU" sz="1800" dirty="0"/>
              <a:t>The </a:t>
            </a:r>
            <a:r>
              <a:rPr lang="en-US" altLang="hu-HU" sz="1800" u="sng" dirty="0"/>
              <a:t>Hungarian State Treasury</a:t>
            </a:r>
            <a:r>
              <a:rPr lang="hu-HU" altLang="hu-HU" sz="1800" u="sng" dirty="0"/>
              <a:t> (HST)</a:t>
            </a:r>
            <a:r>
              <a:rPr lang="en-US" altLang="hu-HU" sz="1800" u="sng" dirty="0"/>
              <a:t> </a:t>
            </a:r>
            <a:r>
              <a:rPr lang="en-US" altLang="hu-HU" sz="1800" dirty="0"/>
              <a:t>carries out the budget execution and elaborates the </a:t>
            </a:r>
            <a:r>
              <a:rPr lang="hu-HU" altLang="hu-HU" sz="1800" dirty="0" err="1"/>
              <a:t>daily</a:t>
            </a:r>
            <a:r>
              <a:rPr lang="hu-HU" altLang="hu-HU" sz="1800" dirty="0"/>
              <a:t> </a:t>
            </a:r>
            <a:r>
              <a:rPr lang="en-US" altLang="hu-HU" sz="1800" dirty="0"/>
              <a:t>forecasts for the TSA balance on the basis of budgetary information</a:t>
            </a:r>
          </a:p>
          <a:p>
            <a:r>
              <a:rPr lang="en-US" altLang="hu-HU" sz="1800" u="sng" dirty="0"/>
              <a:t>ÁKK</a:t>
            </a:r>
            <a:r>
              <a:rPr lang="en-US" altLang="hu-HU" sz="1800" dirty="0"/>
              <a:t> plans and carries out all cash management transactions in the money market</a:t>
            </a:r>
            <a:endParaRPr lang="hu-HU" altLang="hu-HU" sz="1800" dirty="0"/>
          </a:p>
          <a:p>
            <a:r>
              <a:rPr lang="hu-HU" altLang="hu-HU" sz="1800" u="sng" dirty="0"/>
              <a:t>In </a:t>
            </a:r>
            <a:r>
              <a:rPr lang="hu-HU" altLang="hu-HU" sz="1800" u="sng" dirty="0" err="1"/>
              <a:t>the</a:t>
            </a:r>
            <a:r>
              <a:rPr lang="hu-HU" altLang="hu-HU" sz="1800" u="sng" dirty="0"/>
              <a:t> </a:t>
            </a:r>
            <a:r>
              <a:rPr lang="hu-HU" altLang="hu-HU" sz="1800" u="sng" dirty="0" err="1"/>
              <a:t>present</a:t>
            </a:r>
            <a:r>
              <a:rPr lang="hu-HU" altLang="hu-HU" sz="1800" u="sng" dirty="0"/>
              <a:t> </a:t>
            </a:r>
            <a:r>
              <a:rPr lang="hu-HU" altLang="hu-HU" sz="1800" u="sng" dirty="0" err="1"/>
              <a:t>pandemia</a:t>
            </a:r>
            <a:r>
              <a:rPr lang="hu-HU" altLang="hu-HU" sz="1800" u="sng" dirty="0"/>
              <a:t> </a:t>
            </a:r>
            <a:r>
              <a:rPr lang="hu-HU" altLang="hu-HU" sz="1800" u="sng" dirty="0" err="1"/>
              <a:t>this</a:t>
            </a:r>
            <a:r>
              <a:rPr lang="hu-HU" altLang="hu-HU" sz="1800" u="sng" dirty="0"/>
              <a:t> </a:t>
            </a:r>
            <a:r>
              <a:rPr lang="hu-HU" altLang="hu-HU" sz="1800" u="sng" dirty="0" err="1"/>
              <a:t>co-operation</a:t>
            </a:r>
            <a:r>
              <a:rPr lang="hu-HU" altLang="hu-HU" sz="1800" u="sng" dirty="0"/>
              <a:t> is </a:t>
            </a:r>
            <a:r>
              <a:rPr lang="hu-HU" altLang="hu-HU" sz="1800" u="sng" dirty="0" err="1"/>
              <a:t>even</a:t>
            </a:r>
            <a:r>
              <a:rPr lang="hu-HU" altLang="hu-HU" sz="1800" u="sng" dirty="0"/>
              <a:t> </a:t>
            </a:r>
            <a:r>
              <a:rPr lang="hu-HU" altLang="hu-HU" sz="1800" u="sng" dirty="0" err="1"/>
              <a:t>deeper</a:t>
            </a:r>
            <a:r>
              <a:rPr lang="hu-HU" altLang="hu-HU" sz="1800" u="sng" dirty="0"/>
              <a:t> and </a:t>
            </a:r>
            <a:r>
              <a:rPr lang="hu-HU" altLang="hu-HU" sz="1800" u="sng" dirty="0" err="1"/>
              <a:t>stronger</a:t>
            </a:r>
            <a:r>
              <a:rPr lang="hu-HU" altLang="hu-HU" sz="1800" u="sng" dirty="0"/>
              <a:t> </a:t>
            </a:r>
            <a:endParaRPr lang="en-US" altLang="hu-HU" sz="1800" u="sng" dirty="0"/>
          </a:p>
          <a:p>
            <a:endParaRPr lang="hu-HU" altLang="hu-HU" sz="1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r>
              <a:rPr lang="hu-HU" altLang="hu-HU" sz="2800" cap="all" dirty="0" err="1"/>
              <a:t>Modified</a:t>
            </a:r>
            <a:r>
              <a:rPr lang="hu-HU" altLang="hu-HU" sz="2800" cap="all" dirty="0"/>
              <a:t> </a:t>
            </a:r>
            <a:r>
              <a:rPr lang="hu-HU" altLang="hu-HU" sz="2800" cap="all" dirty="0" err="1"/>
              <a:t>debt</a:t>
            </a:r>
            <a:r>
              <a:rPr lang="hu-HU" altLang="hu-HU" sz="2800" cap="all" dirty="0"/>
              <a:t> and </a:t>
            </a:r>
            <a:r>
              <a:rPr lang="en-US" altLang="hu-HU" sz="2800" cap="all" dirty="0"/>
              <a:t>cash management </a:t>
            </a:r>
            <a:r>
              <a:rPr lang="hu-HU" altLang="hu-HU" sz="2800" cap="all" dirty="0"/>
              <a:t>during covid-19</a:t>
            </a:r>
            <a:endParaRPr lang="hu-HU" altLang="hu-HU" sz="3200" dirty="0"/>
          </a:p>
        </p:txBody>
      </p:sp>
      <p:sp>
        <p:nvSpPr>
          <p:cNvPr id="4099" name="Espace réservé du contenu 2"/>
          <p:cNvSpPr>
            <a:spLocks noGrp="1"/>
          </p:cNvSpPr>
          <p:nvPr>
            <p:ph idx="1"/>
          </p:nvPr>
        </p:nvSpPr>
        <p:spPr/>
        <p:txBody>
          <a:bodyPr/>
          <a:lstStyle/>
          <a:p>
            <a:pPr marL="0" indent="0">
              <a:buNone/>
            </a:pPr>
            <a:r>
              <a:rPr lang="hu-HU" altLang="hu-HU" sz="1800" b="1" dirty="0" err="1"/>
              <a:t>Fiscal</a:t>
            </a:r>
            <a:r>
              <a:rPr lang="hu-HU" altLang="hu-HU" sz="1800" b="1" dirty="0"/>
              <a:t> policy and </a:t>
            </a:r>
            <a:r>
              <a:rPr lang="hu-HU" altLang="hu-HU" sz="1800" b="1" dirty="0" err="1"/>
              <a:t>capital</a:t>
            </a:r>
            <a:r>
              <a:rPr lang="hu-HU" altLang="hu-HU" sz="1800" b="1" dirty="0"/>
              <a:t> market </a:t>
            </a:r>
            <a:r>
              <a:rPr lang="hu-HU" altLang="hu-HU" sz="1800" b="1" dirty="0" err="1"/>
              <a:t>changes</a:t>
            </a:r>
            <a:r>
              <a:rPr lang="hu-HU" altLang="hu-HU" sz="1800" b="1" dirty="0"/>
              <a:t> </a:t>
            </a:r>
            <a:r>
              <a:rPr lang="hu-HU" altLang="hu-HU" sz="1800" b="1" dirty="0" err="1"/>
              <a:t>required</a:t>
            </a:r>
            <a:r>
              <a:rPr lang="hu-HU" altLang="hu-HU" sz="1800" b="1" dirty="0"/>
              <a:t> a more </a:t>
            </a:r>
            <a:r>
              <a:rPr lang="hu-HU" altLang="hu-HU" sz="1800" b="1" dirty="0" err="1"/>
              <a:t>flexible</a:t>
            </a:r>
            <a:r>
              <a:rPr lang="hu-HU" altLang="hu-HU" sz="1800" b="1" dirty="0"/>
              <a:t> </a:t>
            </a:r>
            <a:r>
              <a:rPr lang="hu-HU" altLang="hu-HU" sz="1800" b="1" dirty="0" err="1"/>
              <a:t>debt</a:t>
            </a:r>
            <a:r>
              <a:rPr lang="hu-HU" altLang="hu-HU" sz="1800" b="1" dirty="0"/>
              <a:t> and cash management</a:t>
            </a:r>
            <a:r>
              <a:rPr lang="en-US" altLang="hu-HU" sz="1800" dirty="0"/>
              <a:t>:</a:t>
            </a:r>
          </a:p>
          <a:p>
            <a:r>
              <a:rPr lang="hu-HU" altLang="hu-HU" sz="1800" dirty="0"/>
              <a:t>Deficit </a:t>
            </a:r>
            <a:r>
              <a:rPr lang="hu-HU" altLang="hu-HU" sz="1800" dirty="0" err="1"/>
              <a:t>was</a:t>
            </a:r>
            <a:r>
              <a:rPr lang="hu-HU" altLang="hu-HU" sz="1800" dirty="0"/>
              <a:t> </a:t>
            </a:r>
            <a:r>
              <a:rPr lang="hu-HU" altLang="hu-HU" sz="1800" dirty="0" err="1"/>
              <a:t>increased</a:t>
            </a:r>
            <a:r>
              <a:rPr lang="hu-HU" altLang="hu-HU" sz="1800" dirty="0"/>
              <a:t> </a:t>
            </a:r>
            <a:r>
              <a:rPr lang="hu-HU" altLang="hu-HU" sz="1800" dirty="0" err="1"/>
              <a:t>from</a:t>
            </a:r>
            <a:r>
              <a:rPr lang="hu-HU" altLang="hu-HU" sz="1800" dirty="0"/>
              <a:t> 1pc </a:t>
            </a:r>
            <a:r>
              <a:rPr lang="hu-HU" altLang="hu-HU" sz="1800" dirty="0" err="1"/>
              <a:t>to</a:t>
            </a:r>
            <a:r>
              <a:rPr lang="hu-HU" altLang="hu-HU" sz="1800" dirty="0"/>
              <a:t> 2.7pc of GDP – in </a:t>
            </a:r>
            <a:r>
              <a:rPr lang="hu-HU" altLang="hu-HU" sz="1800" dirty="0" err="1"/>
              <a:t>April</a:t>
            </a:r>
            <a:r>
              <a:rPr lang="hu-HU" altLang="hu-HU" sz="1800" dirty="0"/>
              <a:t> a </a:t>
            </a:r>
            <a:r>
              <a:rPr lang="hu-HU" altLang="hu-HU" sz="1800" dirty="0" err="1"/>
              <a:t>revised</a:t>
            </a:r>
            <a:r>
              <a:rPr lang="hu-HU" altLang="hu-HU" sz="1800" dirty="0"/>
              <a:t> </a:t>
            </a:r>
            <a:r>
              <a:rPr lang="hu-HU" altLang="hu-HU" sz="1800" dirty="0" err="1"/>
              <a:t>funding</a:t>
            </a:r>
            <a:r>
              <a:rPr lang="hu-HU" altLang="hu-HU" sz="1800" dirty="0"/>
              <a:t> </a:t>
            </a:r>
            <a:r>
              <a:rPr lang="hu-HU" altLang="hu-HU" sz="1800" dirty="0" err="1"/>
              <a:t>plan</a:t>
            </a:r>
            <a:r>
              <a:rPr lang="hu-HU" altLang="hu-HU" sz="1800" dirty="0"/>
              <a:t> </a:t>
            </a:r>
            <a:r>
              <a:rPr lang="hu-HU" altLang="hu-HU" sz="1800" dirty="0" err="1"/>
              <a:t>included</a:t>
            </a:r>
            <a:r>
              <a:rPr lang="hu-HU" altLang="hu-HU" sz="1800" dirty="0"/>
              <a:t> </a:t>
            </a:r>
            <a:r>
              <a:rPr lang="hu-HU" altLang="hu-HU" sz="1800" dirty="0" err="1"/>
              <a:t>higher</a:t>
            </a:r>
            <a:r>
              <a:rPr lang="hu-HU" altLang="hu-HU" sz="1800" dirty="0"/>
              <a:t> </a:t>
            </a:r>
            <a:r>
              <a:rPr lang="hu-HU" altLang="hu-HU" sz="1800" dirty="0" err="1"/>
              <a:t>domestic</a:t>
            </a:r>
            <a:r>
              <a:rPr lang="hu-HU" altLang="hu-HU" sz="1800" dirty="0"/>
              <a:t> and FX </a:t>
            </a:r>
            <a:r>
              <a:rPr lang="hu-HU" altLang="hu-HU" sz="1800" dirty="0" err="1"/>
              <a:t>bond</a:t>
            </a:r>
            <a:r>
              <a:rPr lang="hu-HU" altLang="hu-HU" sz="1800" dirty="0"/>
              <a:t> </a:t>
            </a:r>
            <a:r>
              <a:rPr lang="hu-HU" altLang="hu-HU" sz="1800" dirty="0" err="1"/>
              <a:t>issuance</a:t>
            </a:r>
            <a:endParaRPr lang="hu-HU" altLang="hu-HU" sz="1800" dirty="0"/>
          </a:p>
          <a:p>
            <a:r>
              <a:rPr lang="hu-HU" altLang="hu-HU" sz="1800" dirty="0" err="1"/>
              <a:t>Auction</a:t>
            </a:r>
            <a:r>
              <a:rPr lang="hu-HU" altLang="hu-HU" sz="1800" dirty="0"/>
              <a:t> </a:t>
            </a:r>
            <a:r>
              <a:rPr lang="hu-HU" altLang="hu-HU" sz="1800" dirty="0" err="1"/>
              <a:t>calendar</a:t>
            </a:r>
            <a:r>
              <a:rPr lang="hu-HU" altLang="hu-HU" sz="1800" dirty="0"/>
              <a:t> </a:t>
            </a:r>
            <a:r>
              <a:rPr lang="hu-HU" altLang="hu-HU" sz="1800" dirty="0" err="1"/>
              <a:t>was</a:t>
            </a:r>
            <a:r>
              <a:rPr lang="hu-HU" altLang="hu-HU" sz="1800" dirty="0"/>
              <a:t> </a:t>
            </a:r>
            <a:r>
              <a:rPr lang="hu-HU" altLang="hu-HU" sz="1800" dirty="0" err="1"/>
              <a:t>revised</a:t>
            </a:r>
            <a:r>
              <a:rPr lang="hu-HU" altLang="hu-HU" sz="1800" dirty="0"/>
              <a:t> (</a:t>
            </a:r>
            <a:r>
              <a:rPr lang="hu-HU" altLang="hu-HU" sz="1800" dirty="0" err="1"/>
              <a:t>from</a:t>
            </a:r>
            <a:r>
              <a:rPr lang="hu-HU" altLang="hu-HU" sz="1800" dirty="0"/>
              <a:t> </a:t>
            </a:r>
            <a:r>
              <a:rPr lang="hu-HU" altLang="hu-HU" sz="1800" dirty="0" err="1"/>
              <a:t>biweekly</a:t>
            </a:r>
            <a:r>
              <a:rPr lang="hu-HU" altLang="hu-HU" sz="1800" dirty="0"/>
              <a:t> </a:t>
            </a:r>
            <a:r>
              <a:rPr lang="hu-HU" altLang="hu-HU" sz="1800" dirty="0" err="1"/>
              <a:t>to</a:t>
            </a:r>
            <a:r>
              <a:rPr lang="hu-HU" altLang="hu-HU" sz="1800" dirty="0"/>
              <a:t> </a:t>
            </a:r>
            <a:r>
              <a:rPr lang="hu-HU" altLang="hu-HU" sz="1800" dirty="0" err="1"/>
              <a:t>weekly</a:t>
            </a:r>
            <a:r>
              <a:rPr lang="hu-HU" altLang="hu-HU" sz="1800" dirty="0"/>
              <a:t> </a:t>
            </a:r>
            <a:r>
              <a:rPr lang="hu-HU" altLang="hu-HU" sz="1800" dirty="0" err="1"/>
              <a:t>bond</a:t>
            </a:r>
            <a:r>
              <a:rPr lang="hu-HU" altLang="hu-HU" sz="1800" dirty="0"/>
              <a:t> </a:t>
            </a:r>
            <a:r>
              <a:rPr lang="hu-HU" altLang="hu-HU" sz="1800" dirty="0" err="1"/>
              <a:t>auctions</a:t>
            </a:r>
            <a:r>
              <a:rPr lang="hu-HU" altLang="hu-HU" sz="1800" dirty="0"/>
              <a:t>) </a:t>
            </a:r>
            <a:r>
              <a:rPr lang="hu-HU" altLang="hu-HU" sz="1800" dirty="0" err="1"/>
              <a:t>to</a:t>
            </a:r>
            <a:r>
              <a:rPr lang="hu-HU" altLang="hu-HU" sz="1800" dirty="0"/>
              <a:t> </a:t>
            </a:r>
            <a:r>
              <a:rPr lang="hu-HU" altLang="hu-HU" sz="1800" dirty="0" err="1"/>
              <a:t>increase</a:t>
            </a:r>
            <a:r>
              <a:rPr lang="hu-HU" altLang="hu-HU" sz="1800" dirty="0"/>
              <a:t> </a:t>
            </a:r>
            <a:r>
              <a:rPr lang="hu-HU" altLang="hu-HU" sz="1800" dirty="0" err="1"/>
              <a:t>flexibility</a:t>
            </a:r>
            <a:r>
              <a:rPr lang="hu-HU" altLang="hu-HU" sz="1800" dirty="0"/>
              <a:t> of </a:t>
            </a:r>
            <a:r>
              <a:rPr lang="hu-HU" altLang="hu-HU" sz="1800" dirty="0" err="1"/>
              <a:t>funding</a:t>
            </a:r>
            <a:endParaRPr lang="hu-HU" altLang="hu-HU" sz="1800" dirty="0"/>
          </a:p>
          <a:p>
            <a:r>
              <a:rPr lang="hu-HU" altLang="hu-HU" sz="1800" dirty="0" err="1"/>
              <a:t>To</a:t>
            </a:r>
            <a:r>
              <a:rPr lang="hu-HU" altLang="hu-HU" sz="1800" dirty="0"/>
              <a:t> </a:t>
            </a:r>
            <a:r>
              <a:rPr lang="hu-HU" altLang="hu-HU" sz="1800" dirty="0" err="1"/>
              <a:t>reduce</a:t>
            </a:r>
            <a:r>
              <a:rPr lang="hu-HU" altLang="hu-HU" sz="1800" dirty="0"/>
              <a:t> </a:t>
            </a:r>
            <a:r>
              <a:rPr lang="hu-HU" altLang="hu-HU" sz="1800" dirty="0" err="1"/>
              <a:t>funding</a:t>
            </a:r>
            <a:r>
              <a:rPr lang="hu-HU" altLang="hu-HU" sz="1800" dirty="0"/>
              <a:t> </a:t>
            </a:r>
            <a:r>
              <a:rPr lang="hu-HU" altLang="hu-HU" sz="1800" dirty="0" err="1"/>
              <a:t>risk</a:t>
            </a:r>
            <a:r>
              <a:rPr lang="hu-HU" altLang="hu-HU" sz="1800" dirty="0"/>
              <a:t> and </a:t>
            </a:r>
            <a:r>
              <a:rPr lang="hu-HU" altLang="hu-HU" sz="1800" dirty="0" err="1"/>
              <a:t>increase</a:t>
            </a:r>
            <a:r>
              <a:rPr lang="hu-HU" altLang="hu-HU" sz="1800" dirty="0"/>
              <a:t> </a:t>
            </a:r>
            <a:r>
              <a:rPr lang="hu-HU" altLang="hu-HU" sz="1800" dirty="0" err="1"/>
              <a:t>the</a:t>
            </a:r>
            <a:r>
              <a:rPr lang="hu-HU" altLang="hu-HU" sz="1800" dirty="0"/>
              <a:t> </a:t>
            </a:r>
            <a:r>
              <a:rPr lang="hu-HU" altLang="hu-HU" sz="1800" dirty="0" err="1"/>
              <a:t>maturity</a:t>
            </a:r>
            <a:r>
              <a:rPr lang="hu-HU" altLang="hu-HU" sz="1800" dirty="0"/>
              <a:t>, FX </a:t>
            </a:r>
            <a:r>
              <a:rPr lang="hu-HU" altLang="hu-HU" sz="1800" dirty="0" err="1"/>
              <a:t>bond</a:t>
            </a:r>
            <a:r>
              <a:rPr lang="hu-HU" altLang="hu-HU" sz="1800" dirty="0"/>
              <a:t> </a:t>
            </a:r>
            <a:r>
              <a:rPr lang="hu-HU" altLang="hu-HU" sz="1800" dirty="0" err="1"/>
              <a:t>issuance</a:t>
            </a:r>
            <a:r>
              <a:rPr lang="hu-HU" altLang="hu-HU" sz="1800" dirty="0"/>
              <a:t> is </a:t>
            </a:r>
            <a:r>
              <a:rPr lang="hu-HU" altLang="hu-HU" sz="1800" dirty="0" err="1"/>
              <a:t>increased</a:t>
            </a:r>
            <a:r>
              <a:rPr lang="hu-HU" altLang="hu-HU" sz="1800" dirty="0"/>
              <a:t>: in </a:t>
            </a:r>
            <a:r>
              <a:rPr lang="hu-HU" altLang="hu-HU" sz="1800" dirty="0" err="1"/>
              <a:t>April</a:t>
            </a:r>
            <a:r>
              <a:rPr lang="hu-HU" altLang="hu-HU" sz="1800" dirty="0"/>
              <a:t> EUR 2 </a:t>
            </a:r>
            <a:r>
              <a:rPr lang="hu-HU" altLang="hu-HU" sz="1800" dirty="0" err="1"/>
              <a:t>billion</a:t>
            </a:r>
            <a:r>
              <a:rPr lang="hu-HU" altLang="hu-HU" sz="1800" dirty="0"/>
              <a:t> extra </a:t>
            </a:r>
            <a:r>
              <a:rPr lang="hu-HU" altLang="hu-HU" sz="1800" dirty="0" err="1"/>
              <a:t>financing</a:t>
            </a:r>
            <a:r>
              <a:rPr lang="hu-HU" altLang="hu-HU" sz="1800" dirty="0"/>
              <a:t> </a:t>
            </a:r>
            <a:r>
              <a:rPr lang="hu-HU" altLang="hu-HU" sz="1800" dirty="0" err="1"/>
              <a:t>was</a:t>
            </a:r>
            <a:r>
              <a:rPr lang="hu-HU" altLang="hu-HU" sz="1800" dirty="0"/>
              <a:t> </a:t>
            </a:r>
            <a:r>
              <a:rPr lang="hu-HU" altLang="hu-HU" sz="1800" dirty="0" err="1"/>
              <a:t>executed</a:t>
            </a:r>
            <a:r>
              <a:rPr lang="hu-HU" altLang="hu-HU" sz="1800" dirty="0"/>
              <a:t> </a:t>
            </a:r>
            <a:r>
              <a:rPr lang="hu-HU" altLang="hu-HU" sz="1800" dirty="0" err="1"/>
              <a:t>with</a:t>
            </a:r>
            <a:r>
              <a:rPr lang="hu-HU" altLang="hu-HU" sz="1800" dirty="0"/>
              <a:t> tenor of 6 and 12 </a:t>
            </a:r>
            <a:r>
              <a:rPr lang="hu-HU" altLang="hu-HU" sz="1800" dirty="0" err="1"/>
              <a:t>years</a:t>
            </a:r>
            <a:endParaRPr lang="hu-HU" altLang="hu-HU" sz="1800" dirty="0"/>
          </a:p>
          <a:p>
            <a:r>
              <a:rPr lang="hu-HU" altLang="hu-HU" sz="1800" dirty="0" err="1"/>
              <a:t>Since</a:t>
            </a:r>
            <a:r>
              <a:rPr lang="hu-HU" altLang="hu-HU" sz="1800" dirty="0"/>
              <a:t> </a:t>
            </a:r>
            <a:r>
              <a:rPr lang="hu-HU" altLang="hu-HU" sz="1800" dirty="0" err="1"/>
              <a:t>liquidity</a:t>
            </a:r>
            <a:r>
              <a:rPr lang="hu-HU" altLang="hu-HU" sz="1800" dirty="0"/>
              <a:t> </a:t>
            </a:r>
            <a:r>
              <a:rPr lang="hu-HU" altLang="hu-HU" sz="1800" dirty="0" err="1"/>
              <a:t>risk</a:t>
            </a:r>
            <a:r>
              <a:rPr lang="hu-HU" altLang="hu-HU" sz="1800" dirty="0"/>
              <a:t> </a:t>
            </a:r>
            <a:r>
              <a:rPr lang="hu-HU" altLang="hu-HU" sz="1800" dirty="0" err="1"/>
              <a:t>increased</a:t>
            </a:r>
            <a:r>
              <a:rPr lang="hu-HU" altLang="hu-HU" sz="1800" dirty="0"/>
              <a:t> during </a:t>
            </a:r>
            <a:r>
              <a:rPr lang="hu-HU" altLang="hu-HU" sz="1800" dirty="0" err="1"/>
              <a:t>the</a:t>
            </a:r>
            <a:r>
              <a:rPr lang="hu-HU" altLang="hu-HU" sz="1800" dirty="0"/>
              <a:t> </a:t>
            </a:r>
            <a:r>
              <a:rPr lang="hu-HU" altLang="hu-HU" sz="1800" dirty="0" err="1"/>
              <a:t>pandemic</a:t>
            </a:r>
            <a:r>
              <a:rPr lang="hu-HU" altLang="hu-HU" sz="1800" dirty="0"/>
              <a:t>, a more </a:t>
            </a:r>
            <a:r>
              <a:rPr lang="hu-HU" altLang="hu-HU" sz="1800" dirty="0" err="1"/>
              <a:t>active</a:t>
            </a:r>
            <a:r>
              <a:rPr lang="hu-HU" altLang="hu-HU" sz="1800" dirty="0"/>
              <a:t> </a:t>
            </a:r>
            <a:r>
              <a:rPr lang="hu-HU" altLang="hu-HU" sz="1800" dirty="0" err="1"/>
              <a:t>co-operation</a:t>
            </a:r>
            <a:r>
              <a:rPr lang="hu-HU" altLang="hu-HU" sz="1800" dirty="0"/>
              <a:t> </a:t>
            </a:r>
            <a:r>
              <a:rPr lang="hu-HU" altLang="hu-HU" sz="1800" dirty="0" err="1"/>
              <a:t>exists</a:t>
            </a:r>
            <a:r>
              <a:rPr lang="hu-HU" altLang="hu-HU" sz="1800" dirty="0"/>
              <a:t> </a:t>
            </a:r>
            <a:r>
              <a:rPr lang="hu-HU" altLang="hu-HU" sz="1800" dirty="0" err="1"/>
              <a:t>between</a:t>
            </a:r>
            <a:r>
              <a:rPr lang="hu-HU" altLang="hu-HU" sz="1800" dirty="0"/>
              <a:t> ÁKK and </a:t>
            </a:r>
            <a:r>
              <a:rPr lang="hu-HU" altLang="hu-HU" sz="1800" dirty="0" err="1"/>
              <a:t>State</a:t>
            </a:r>
            <a:r>
              <a:rPr lang="hu-HU" altLang="hu-HU" sz="1800" dirty="0"/>
              <a:t> </a:t>
            </a:r>
            <a:r>
              <a:rPr lang="hu-HU" altLang="hu-HU" sz="1800" dirty="0" err="1"/>
              <a:t>Treasury</a:t>
            </a:r>
            <a:r>
              <a:rPr lang="hu-HU" altLang="hu-HU" sz="1800" dirty="0"/>
              <a:t>: </a:t>
            </a:r>
            <a:r>
              <a:rPr lang="hu-HU" altLang="hu-HU" sz="1800" dirty="0" err="1"/>
              <a:t>daily</a:t>
            </a:r>
            <a:r>
              <a:rPr lang="hu-HU" altLang="hu-HU" sz="1800" dirty="0"/>
              <a:t> </a:t>
            </a:r>
            <a:r>
              <a:rPr lang="hu-HU" altLang="hu-HU" sz="1800" dirty="0" err="1"/>
              <a:t>exchange</a:t>
            </a:r>
            <a:r>
              <a:rPr lang="hu-HU" altLang="hu-HU" sz="1800" dirty="0"/>
              <a:t> of </a:t>
            </a:r>
            <a:r>
              <a:rPr lang="hu-HU" altLang="hu-HU" sz="1800" dirty="0" err="1"/>
              <a:t>information</a:t>
            </a:r>
            <a:r>
              <a:rPr lang="hu-HU" altLang="hu-HU" sz="1800" dirty="0"/>
              <a:t> </a:t>
            </a:r>
            <a:r>
              <a:rPr lang="hu-HU" altLang="hu-HU" sz="1800" dirty="0" err="1"/>
              <a:t>instead</a:t>
            </a:r>
            <a:r>
              <a:rPr lang="hu-HU" altLang="hu-HU" sz="1800" dirty="0"/>
              <a:t> of </a:t>
            </a:r>
            <a:r>
              <a:rPr lang="hu-HU" altLang="hu-HU" sz="1800" dirty="0" err="1"/>
              <a:t>twice</a:t>
            </a:r>
            <a:r>
              <a:rPr lang="hu-HU" altLang="hu-HU" sz="1800" dirty="0"/>
              <a:t> a </a:t>
            </a:r>
            <a:r>
              <a:rPr lang="hu-HU" altLang="hu-HU" sz="1800" dirty="0" err="1"/>
              <a:t>week</a:t>
            </a:r>
            <a:r>
              <a:rPr lang="hu-HU" altLang="hu-HU" sz="1800" dirty="0"/>
              <a:t> </a:t>
            </a:r>
            <a:r>
              <a:rPr lang="hu-HU" altLang="hu-HU" sz="1800" dirty="0" err="1"/>
              <a:t>before</a:t>
            </a:r>
            <a:endParaRPr lang="hu-HU" altLang="hu-HU" sz="1800" dirty="0"/>
          </a:p>
          <a:p>
            <a:r>
              <a:rPr lang="hu-HU" altLang="hu-HU" sz="1800" dirty="0"/>
              <a:t>The </a:t>
            </a:r>
            <a:r>
              <a:rPr lang="hu-HU" altLang="hu-HU" sz="1800" dirty="0" err="1"/>
              <a:t>size</a:t>
            </a:r>
            <a:r>
              <a:rPr lang="hu-HU" altLang="hu-HU" sz="1800" dirty="0"/>
              <a:t> of l</a:t>
            </a:r>
            <a:r>
              <a:rPr lang="en-US" altLang="hu-HU" sz="1800" dirty="0" err="1"/>
              <a:t>iquidity</a:t>
            </a:r>
            <a:r>
              <a:rPr lang="en-US" altLang="hu-HU" sz="1800" dirty="0"/>
              <a:t> buffer </a:t>
            </a:r>
            <a:r>
              <a:rPr lang="hu-HU" altLang="hu-HU" sz="1800" dirty="0" err="1"/>
              <a:t>increased</a:t>
            </a:r>
            <a:r>
              <a:rPr lang="hu-HU" altLang="hu-HU" sz="1800" dirty="0"/>
              <a:t> </a:t>
            </a:r>
            <a:r>
              <a:rPr lang="hu-HU" altLang="hu-HU" sz="1800" dirty="0" err="1"/>
              <a:t>to</a:t>
            </a:r>
            <a:r>
              <a:rPr lang="hu-HU" altLang="hu-HU" sz="1800" dirty="0"/>
              <a:t> </a:t>
            </a:r>
            <a:r>
              <a:rPr lang="hu-HU" altLang="hu-HU" sz="1800" dirty="0" err="1"/>
              <a:t>manage</a:t>
            </a:r>
            <a:r>
              <a:rPr lang="hu-HU" altLang="hu-HU" sz="1800" dirty="0"/>
              <a:t> </a:t>
            </a:r>
            <a:r>
              <a:rPr lang="hu-HU" altLang="hu-HU" sz="1800" dirty="0" err="1"/>
              <a:t>faster</a:t>
            </a:r>
            <a:r>
              <a:rPr lang="hu-HU" altLang="hu-HU" sz="1800" dirty="0"/>
              <a:t> </a:t>
            </a:r>
            <a:r>
              <a:rPr lang="hu-HU" altLang="hu-HU" sz="1800" dirty="0" err="1"/>
              <a:t>budgetary</a:t>
            </a:r>
            <a:r>
              <a:rPr lang="hu-HU" altLang="hu-HU" sz="1800" dirty="0"/>
              <a:t> </a:t>
            </a:r>
            <a:r>
              <a:rPr lang="hu-HU" altLang="hu-HU" sz="1800" dirty="0" err="1"/>
              <a:t>outlays</a:t>
            </a:r>
            <a:r>
              <a:rPr lang="hu-HU" altLang="hu-HU" sz="1800" dirty="0"/>
              <a:t> and </a:t>
            </a:r>
            <a:r>
              <a:rPr lang="hu-HU" altLang="hu-HU" sz="1800" dirty="0" err="1"/>
              <a:t>lower</a:t>
            </a:r>
            <a:r>
              <a:rPr lang="hu-HU" altLang="hu-HU" sz="1800" dirty="0"/>
              <a:t> </a:t>
            </a:r>
            <a:r>
              <a:rPr lang="hu-HU" altLang="hu-HU" sz="1800" dirty="0" err="1"/>
              <a:t>budget</a:t>
            </a:r>
            <a:r>
              <a:rPr lang="hu-HU" altLang="hu-HU" sz="1800" dirty="0"/>
              <a:t> </a:t>
            </a:r>
            <a:r>
              <a:rPr lang="hu-HU" altLang="hu-HU" sz="1800" dirty="0" err="1"/>
              <a:t>revenues</a:t>
            </a:r>
            <a:endParaRPr lang="en-US" altLang="hu-HU" sz="1800" dirty="0"/>
          </a:p>
          <a:p>
            <a:endParaRPr lang="hu-HU" altLang="hu-HU" sz="1800" dirty="0"/>
          </a:p>
        </p:txBody>
      </p:sp>
    </p:spTree>
    <p:extLst>
      <p:ext uri="{BB962C8B-B14F-4D97-AF65-F5344CB8AC3E}">
        <p14:creationId xmlns:p14="http://schemas.microsoft.com/office/powerpoint/2010/main" val="1945114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r>
              <a:rPr lang="hu-HU" altLang="hu-HU" sz="2800" cap="all" dirty="0" err="1"/>
              <a:t>Modified</a:t>
            </a:r>
            <a:r>
              <a:rPr lang="hu-HU" altLang="hu-HU" sz="2800" cap="all" dirty="0"/>
              <a:t> </a:t>
            </a:r>
            <a:r>
              <a:rPr lang="hu-HU" altLang="hu-HU" sz="2800" cap="all" dirty="0" err="1"/>
              <a:t>treasury</a:t>
            </a:r>
            <a:r>
              <a:rPr lang="hu-HU" altLang="hu-HU" sz="2800" cap="all" dirty="0"/>
              <a:t> </a:t>
            </a:r>
            <a:r>
              <a:rPr lang="hu-HU" altLang="hu-HU" sz="2800" cap="all" dirty="0" err="1"/>
              <a:t>operations</a:t>
            </a:r>
            <a:r>
              <a:rPr lang="en-US" altLang="hu-HU" sz="2800" cap="all" dirty="0"/>
              <a:t> </a:t>
            </a:r>
            <a:r>
              <a:rPr lang="hu-HU" altLang="hu-HU" sz="2800" cap="all" dirty="0"/>
              <a:t>during covid-19</a:t>
            </a:r>
            <a:endParaRPr lang="hu-HU" altLang="hu-HU" sz="3200" dirty="0"/>
          </a:p>
        </p:txBody>
      </p:sp>
      <p:sp>
        <p:nvSpPr>
          <p:cNvPr id="4099" name="Espace réservé du contenu 2"/>
          <p:cNvSpPr>
            <a:spLocks noGrp="1"/>
          </p:cNvSpPr>
          <p:nvPr>
            <p:ph idx="1"/>
          </p:nvPr>
        </p:nvSpPr>
        <p:spPr/>
        <p:txBody>
          <a:bodyPr/>
          <a:lstStyle/>
          <a:p>
            <a:pPr marL="0" indent="0">
              <a:buNone/>
            </a:pPr>
            <a:r>
              <a:rPr lang="hu-HU" altLang="hu-HU" sz="1800" b="1" dirty="0"/>
              <a:t>The </a:t>
            </a:r>
            <a:r>
              <a:rPr lang="hu-HU" altLang="hu-HU" sz="1800" b="1" dirty="0" err="1"/>
              <a:t>operation</a:t>
            </a:r>
            <a:r>
              <a:rPr lang="hu-HU" altLang="hu-HU" sz="1800" b="1" dirty="0"/>
              <a:t> of </a:t>
            </a:r>
            <a:r>
              <a:rPr lang="hu-HU" altLang="hu-HU" sz="1800" b="1" dirty="0" err="1"/>
              <a:t>the</a:t>
            </a:r>
            <a:r>
              <a:rPr lang="hu-HU" altLang="hu-HU" sz="1800" b="1" dirty="0"/>
              <a:t> </a:t>
            </a:r>
            <a:r>
              <a:rPr lang="hu-HU" altLang="hu-HU" sz="1800" b="1" dirty="0" err="1"/>
              <a:t>Hungarian</a:t>
            </a:r>
            <a:r>
              <a:rPr lang="hu-HU" altLang="hu-HU" sz="1800" b="1" dirty="0"/>
              <a:t> </a:t>
            </a:r>
            <a:r>
              <a:rPr lang="hu-HU" altLang="hu-HU" sz="1800" b="1" dirty="0" err="1"/>
              <a:t>State</a:t>
            </a:r>
            <a:r>
              <a:rPr lang="hu-HU" altLang="hu-HU" sz="1800" b="1" dirty="0"/>
              <a:t> </a:t>
            </a:r>
            <a:r>
              <a:rPr lang="hu-HU" altLang="hu-HU" sz="1800" b="1" dirty="0" err="1"/>
              <a:t>Treasury</a:t>
            </a:r>
            <a:r>
              <a:rPr lang="hu-HU" altLang="hu-HU" sz="1800" b="1" dirty="0"/>
              <a:t> </a:t>
            </a:r>
            <a:r>
              <a:rPr lang="hu-HU" altLang="hu-HU" sz="1800" b="1" dirty="0" err="1"/>
              <a:t>also</a:t>
            </a:r>
            <a:r>
              <a:rPr lang="hu-HU" altLang="hu-HU" sz="1800" b="1" dirty="0"/>
              <a:t> </a:t>
            </a:r>
            <a:r>
              <a:rPr lang="hu-HU" altLang="hu-HU" sz="1800" b="1" dirty="0" err="1"/>
              <a:t>changed</a:t>
            </a:r>
            <a:r>
              <a:rPr lang="hu-HU" altLang="hu-HU" sz="1800" b="1" dirty="0"/>
              <a:t> </a:t>
            </a:r>
            <a:r>
              <a:rPr lang="hu-HU" altLang="hu-HU" sz="1800" b="1" dirty="0" err="1"/>
              <a:t>as</a:t>
            </a:r>
            <a:r>
              <a:rPr lang="hu-HU" altLang="hu-HU" sz="1800" b="1" dirty="0"/>
              <a:t> a </a:t>
            </a:r>
            <a:r>
              <a:rPr lang="hu-HU" altLang="hu-HU" sz="1800" b="1" dirty="0" err="1"/>
              <a:t>reaction</a:t>
            </a:r>
            <a:r>
              <a:rPr lang="hu-HU" altLang="hu-HU" sz="1800" b="1" dirty="0"/>
              <a:t> </a:t>
            </a:r>
            <a:r>
              <a:rPr lang="hu-HU" altLang="hu-HU" sz="1800" b="1" dirty="0" err="1"/>
              <a:t>to</a:t>
            </a:r>
            <a:r>
              <a:rPr lang="hu-HU" altLang="hu-HU" sz="1800" b="1" dirty="0"/>
              <a:t> </a:t>
            </a:r>
            <a:r>
              <a:rPr lang="hu-HU" altLang="hu-HU" sz="1800" b="1" dirty="0" err="1"/>
              <a:t>the</a:t>
            </a:r>
            <a:r>
              <a:rPr lang="hu-HU" altLang="hu-HU" sz="1800" b="1" dirty="0"/>
              <a:t> </a:t>
            </a:r>
            <a:r>
              <a:rPr lang="hu-HU" altLang="hu-HU" sz="1800" b="1" dirty="0" err="1"/>
              <a:t>pandemic</a:t>
            </a:r>
            <a:r>
              <a:rPr lang="en-US" altLang="hu-HU" sz="1800" dirty="0"/>
              <a:t>:</a:t>
            </a:r>
          </a:p>
          <a:p>
            <a:r>
              <a:rPr lang="hu-HU" altLang="hu-HU" sz="1800" dirty="0"/>
              <a:t>HST </a:t>
            </a:r>
            <a:r>
              <a:rPr lang="hu-HU" altLang="hu-HU" sz="1800" dirty="0" err="1"/>
              <a:t>already</a:t>
            </a:r>
            <a:r>
              <a:rPr lang="hu-HU" altLang="hu-HU" sz="1800" dirty="0"/>
              <a:t> </a:t>
            </a:r>
            <a:r>
              <a:rPr lang="hu-HU" altLang="hu-HU" sz="1800" dirty="0" err="1"/>
              <a:t>offered</a:t>
            </a:r>
            <a:r>
              <a:rPr lang="hu-HU" altLang="hu-HU" sz="1800" dirty="0"/>
              <a:t> </a:t>
            </a:r>
            <a:r>
              <a:rPr lang="hu-HU" altLang="hu-HU" sz="1800" dirty="0" err="1"/>
              <a:t>fast</a:t>
            </a:r>
            <a:r>
              <a:rPr lang="hu-HU" altLang="hu-HU" sz="1800" dirty="0"/>
              <a:t> (</a:t>
            </a:r>
            <a:r>
              <a:rPr lang="hu-HU" altLang="hu-HU" sz="1800" dirty="0" err="1"/>
              <a:t>one-day</a:t>
            </a:r>
            <a:r>
              <a:rPr lang="hu-HU" altLang="hu-HU" sz="1800" dirty="0"/>
              <a:t>) </a:t>
            </a:r>
            <a:r>
              <a:rPr lang="hu-HU" altLang="hu-HU" sz="1800" dirty="0" err="1"/>
              <a:t>payment</a:t>
            </a:r>
            <a:r>
              <a:rPr lang="hu-HU" altLang="hu-HU" sz="1800" dirty="0"/>
              <a:t> </a:t>
            </a:r>
            <a:r>
              <a:rPr lang="hu-HU" altLang="hu-HU" sz="1800" dirty="0" err="1"/>
              <a:t>processes</a:t>
            </a:r>
            <a:r>
              <a:rPr lang="hu-HU" altLang="hu-HU" sz="1800" dirty="0"/>
              <a:t> </a:t>
            </a:r>
            <a:r>
              <a:rPr lang="hu-HU" altLang="hu-HU" sz="1800" dirty="0" err="1"/>
              <a:t>for</a:t>
            </a:r>
            <a:r>
              <a:rPr lang="hu-HU" altLang="hu-HU" sz="1800" dirty="0"/>
              <a:t> </a:t>
            </a:r>
            <a:r>
              <a:rPr lang="hu-HU" altLang="hu-HU" sz="1800" dirty="0" err="1"/>
              <a:t>urgent</a:t>
            </a:r>
            <a:r>
              <a:rPr lang="hu-HU" altLang="hu-HU" sz="1800" dirty="0"/>
              <a:t> </a:t>
            </a:r>
            <a:r>
              <a:rPr lang="hu-HU" altLang="hu-HU" sz="1800" dirty="0" err="1"/>
              <a:t>payments</a:t>
            </a:r>
            <a:r>
              <a:rPr lang="hu-HU" altLang="hu-HU" sz="1800" dirty="0"/>
              <a:t>: </a:t>
            </a:r>
            <a:r>
              <a:rPr lang="hu-HU" altLang="hu-HU" sz="1800" dirty="0" err="1"/>
              <a:t>its</a:t>
            </a:r>
            <a:r>
              <a:rPr lang="hu-HU" altLang="hu-HU" sz="1800" dirty="0"/>
              <a:t> </a:t>
            </a:r>
            <a:r>
              <a:rPr lang="hu-HU" altLang="hu-HU" sz="1800" dirty="0" err="1"/>
              <a:t>use</a:t>
            </a:r>
            <a:r>
              <a:rPr lang="hu-HU" altLang="hu-HU" sz="1800" dirty="0"/>
              <a:t> </a:t>
            </a:r>
            <a:r>
              <a:rPr lang="hu-HU" altLang="hu-HU" sz="1800" dirty="0" err="1"/>
              <a:t>increased</a:t>
            </a:r>
            <a:r>
              <a:rPr lang="hu-HU" altLang="hu-HU" sz="1800" dirty="0"/>
              <a:t> </a:t>
            </a:r>
            <a:r>
              <a:rPr lang="hu-HU" altLang="hu-HU" sz="1800" dirty="0" err="1"/>
              <a:t>on</a:t>
            </a:r>
            <a:r>
              <a:rPr lang="hu-HU" altLang="hu-HU" sz="1800" dirty="0"/>
              <a:t> </a:t>
            </a:r>
            <a:r>
              <a:rPr lang="hu-HU" altLang="hu-HU" sz="1800" dirty="0" err="1"/>
              <a:t>demand</a:t>
            </a:r>
            <a:r>
              <a:rPr lang="hu-HU" altLang="hu-HU" sz="1800" dirty="0"/>
              <a:t> </a:t>
            </a:r>
            <a:r>
              <a:rPr lang="hu-HU" altLang="hu-HU" sz="1800" dirty="0" err="1"/>
              <a:t>from</a:t>
            </a:r>
            <a:r>
              <a:rPr lang="hu-HU" altLang="hu-HU" sz="1800" dirty="0"/>
              <a:t> </a:t>
            </a:r>
            <a:r>
              <a:rPr lang="hu-HU" altLang="hu-HU" sz="1800" dirty="0" err="1"/>
              <a:t>the</a:t>
            </a:r>
            <a:r>
              <a:rPr lang="hu-HU" altLang="hu-HU" sz="1800" dirty="0"/>
              <a:t> </a:t>
            </a:r>
            <a:r>
              <a:rPr lang="hu-HU" altLang="hu-HU" sz="1800" dirty="0" err="1"/>
              <a:t>government</a:t>
            </a:r>
            <a:endParaRPr lang="hu-HU" altLang="hu-HU" sz="1800" dirty="0"/>
          </a:p>
          <a:p>
            <a:r>
              <a:rPr lang="hu-HU" altLang="hu-HU" sz="1800" dirty="0" err="1"/>
              <a:t>However</a:t>
            </a:r>
            <a:r>
              <a:rPr lang="hu-HU" altLang="hu-HU" sz="1800" dirty="0"/>
              <a:t> </a:t>
            </a:r>
            <a:r>
              <a:rPr lang="hu-HU" altLang="hu-HU" sz="1800" dirty="0" err="1"/>
              <a:t>that</a:t>
            </a:r>
            <a:r>
              <a:rPr lang="hu-HU" altLang="hu-HU" sz="1800" dirty="0"/>
              <a:t> </a:t>
            </a:r>
            <a:r>
              <a:rPr lang="hu-HU" altLang="hu-HU" sz="1800" dirty="0" err="1"/>
              <a:t>increased</a:t>
            </a:r>
            <a:r>
              <a:rPr lang="hu-HU" altLang="hu-HU" sz="1800" dirty="0"/>
              <a:t> </a:t>
            </a:r>
            <a:r>
              <a:rPr lang="hu-HU" altLang="hu-HU" sz="1800" dirty="0" err="1"/>
              <a:t>liquidity</a:t>
            </a:r>
            <a:r>
              <a:rPr lang="hu-HU" altLang="hu-HU" sz="1800" dirty="0"/>
              <a:t> </a:t>
            </a:r>
            <a:r>
              <a:rPr lang="hu-HU" altLang="hu-HU" sz="1800" dirty="0" err="1"/>
              <a:t>risk</a:t>
            </a:r>
            <a:r>
              <a:rPr lang="hu-HU" altLang="hu-HU" sz="1800" dirty="0"/>
              <a:t>, </a:t>
            </a:r>
            <a:r>
              <a:rPr lang="hu-HU" altLang="hu-HU" sz="1800" dirty="0" err="1"/>
              <a:t>therefore</a:t>
            </a:r>
            <a:r>
              <a:rPr lang="hu-HU" altLang="hu-HU" sz="1800" dirty="0"/>
              <a:t> HST is more </a:t>
            </a:r>
            <a:r>
              <a:rPr lang="hu-HU" altLang="hu-HU" sz="1800" dirty="0" err="1"/>
              <a:t>active</a:t>
            </a:r>
            <a:r>
              <a:rPr lang="hu-HU" altLang="hu-HU" sz="1800" dirty="0"/>
              <a:t> in </a:t>
            </a:r>
            <a:r>
              <a:rPr lang="hu-HU" altLang="hu-HU" sz="1800" dirty="0" err="1"/>
              <a:t>updating</a:t>
            </a:r>
            <a:r>
              <a:rPr lang="hu-HU" altLang="hu-HU" sz="1800" dirty="0"/>
              <a:t> and </a:t>
            </a:r>
            <a:r>
              <a:rPr lang="hu-HU" altLang="hu-HU" sz="1800" dirty="0" err="1"/>
              <a:t>providing</a:t>
            </a:r>
            <a:r>
              <a:rPr lang="hu-HU" altLang="hu-HU" sz="1800" dirty="0"/>
              <a:t> </a:t>
            </a:r>
            <a:r>
              <a:rPr lang="hu-HU" altLang="hu-HU" sz="1800" dirty="0" err="1"/>
              <a:t>its</a:t>
            </a:r>
            <a:r>
              <a:rPr lang="hu-HU" altLang="hu-HU" sz="1800" dirty="0"/>
              <a:t> </a:t>
            </a:r>
            <a:r>
              <a:rPr lang="hu-HU" altLang="hu-HU" sz="1800" dirty="0" err="1"/>
              <a:t>liquidity</a:t>
            </a:r>
            <a:r>
              <a:rPr lang="hu-HU" altLang="hu-HU" sz="1800" dirty="0"/>
              <a:t> </a:t>
            </a:r>
            <a:r>
              <a:rPr lang="hu-HU" altLang="hu-HU" sz="1800" dirty="0" err="1"/>
              <a:t>forecast</a:t>
            </a:r>
            <a:endParaRPr lang="hu-HU" altLang="hu-HU" sz="1800" dirty="0"/>
          </a:p>
          <a:p>
            <a:r>
              <a:rPr lang="hu-HU" altLang="hu-HU" sz="1800" dirty="0"/>
              <a:t>HST is </a:t>
            </a:r>
            <a:r>
              <a:rPr lang="hu-HU" altLang="hu-HU" sz="1800" dirty="0" err="1"/>
              <a:t>also</a:t>
            </a:r>
            <a:r>
              <a:rPr lang="hu-HU" altLang="hu-HU" sz="1800" dirty="0"/>
              <a:t> an important </a:t>
            </a:r>
            <a:r>
              <a:rPr lang="hu-HU" altLang="hu-HU" sz="1800" dirty="0" err="1"/>
              <a:t>channel</a:t>
            </a:r>
            <a:r>
              <a:rPr lang="hu-HU" altLang="hu-HU" sz="1800" dirty="0"/>
              <a:t> </a:t>
            </a:r>
            <a:r>
              <a:rPr lang="hu-HU" altLang="hu-HU" sz="1800" dirty="0" err="1"/>
              <a:t>for</a:t>
            </a:r>
            <a:r>
              <a:rPr lang="hu-HU" altLang="hu-HU" sz="1800" dirty="0"/>
              <a:t> </a:t>
            </a:r>
            <a:r>
              <a:rPr lang="hu-HU" altLang="hu-HU" sz="1800" dirty="0" err="1"/>
              <a:t>retail</a:t>
            </a:r>
            <a:r>
              <a:rPr lang="hu-HU" altLang="hu-HU" sz="1800" dirty="0"/>
              <a:t> </a:t>
            </a:r>
            <a:r>
              <a:rPr lang="hu-HU" altLang="hu-HU" sz="1800" dirty="0" err="1"/>
              <a:t>government</a:t>
            </a:r>
            <a:r>
              <a:rPr lang="hu-HU" altLang="hu-HU" sz="1800" dirty="0"/>
              <a:t> </a:t>
            </a:r>
            <a:r>
              <a:rPr lang="hu-HU" altLang="hu-HU" sz="1800" dirty="0" err="1"/>
              <a:t>debt</a:t>
            </a:r>
            <a:r>
              <a:rPr lang="hu-HU" altLang="hu-HU" sz="1800" dirty="0"/>
              <a:t> </a:t>
            </a:r>
            <a:r>
              <a:rPr lang="hu-HU" altLang="hu-HU" sz="1800" dirty="0" err="1"/>
              <a:t>sale</a:t>
            </a:r>
            <a:r>
              <a:rPr lang="hu-HU" altLang="hu-HU" sz="1800" dirty="0"/>
              <a:t> </a:t>
            </a:r>
            <a:r>
              <a:rPr lang="hu-HU" altLang="hu-HU" sz="1800" dirty="0" err="1"/>
              <a:t>to</a:t>
            </a:r>
            <a:r>
              <a:rPr lang="hu-HU" altLang="hu-HU" sz="1800" dirty="0"/>
              <a:t> </a:t>
            </a:r>
            <a:r>
              <a:rPr lang="hu-HU" altLang="hu-HU" sz="1800" dirty="0" err="1"/>
              <a:t>households</a:t>
            </a:r>
            <a:r>
              <a:rPr lang="hu-HU" altLang="hu-HU" sz="1800" dirty="0"/>
              <a:t> – </a:t>
            </a:r>
            <a:r>
              <a:rPr lang="hu-HU" altLang="hu-HU" sz="1800" dirty="0" err="1"/>
              <a:t>actually</a:t>
            </a:r>
            <a:r>
              <a:rPr lang="hu-HU" altLang="hu-HU" sz="1800" dirty="0"/>
              <a:t> more </a:t>
            </a:r>
            <a:r>
              <a:rPr lang="hu-HU" altLang="hu-HU" sz="1800" dirty="0" err="1"/>
              <a:t>developed</a:t>
            </a:r>
            <a:r>
              <a:rPr lang="hu-HU" altLang="hu-HU" sz="1800" dirty="0"/>
              <a:t> </a:t>
            </a:r>
            <a:r>
              <a:rPr lang="hu-HU" altLang="hu-HU" sz="1800" dirty="0" err="1"/>
              <a:t>than</a:t>
            </a:r>
            <a:r>
              <a:rPr lang="hu-HU" altLang="hu-HU" sz="1800" dirty="0"/>
              <a:t> bank </a:t>
            </a:r>
            <a:r>
              <a:rPr lang="hu-HU" altLang="hu-HU" sz="1800" dirty="0" err="1"/>
              <a:t>systems</a:t>
            </a:r>
            <a:r>
              <a:rPr lang="hu-HU" altLang="hu-HU" sz="1800" dirty="0"/>
              <a:t> in </a:t>
            </a:r>
            <a:r>
              <a:rPr lang="hu-HU" altLang="hu-HU" sz="1800" dirty="0" err="1"/>
              <a:t>case</a:t>
            </a:r>
            <a:r>
              <a:rPr lang="hu-HU" altLang="hu-HU" sz="1800" dirty="0"/>
              <a:t> of online </a:t>
            </a:r>
            <a:r>
              <a:rPr lang="hu-HU" altLang="hu-HU" sz="1800" dirty="0" err="1"/>
              <a:t>bondsales</a:t>
            </a:r>
            <a:r>
              <a:rPr lang="hu-HU" altLang="hu-HU" sz="1800" dirty="0"/>
              <a:t>, and a </a:t>
            </a:r>
            <a:r>
              <a:rPr lang="hu-HU" altLang="hu-HU" sz="1800" dirty="0" err="1"/>
              <a:t>new</a:t>
            </a:r>
            <a:r>
              <a:rPr lang="hu-HU" altLang="hu-HU" sz="1800" dirty="0"/>
              <a:t> marketing </a:t>
            </a:r>
            <a:r>
              <a:rPr lang="hu-HU" altLang="hu-HU" sz="1800" dirty="0" err="1"/>
              <a:t>campaign</a:t>
            </a:r>
            <a:r>
              <a:rPr lang="hu-HU" altLang="hu-HU" sz="1800" dirty="0"/>
              <a:t> </a:t>
            </a:r>
            <a:r>
              <a:rPr lang="hu-HU" altLang="hu-HU" sz="1800" dirty="0" err="1"/>
              <a:t>was</a:t>
            </a:r>
            <a:r>
              <a:rPr lang="hu-HU" altLang="hu-HU" sz="1800" dirty="0"/>
              <a:t> </a:t>
            </a:r>
            <a:r>
              <a:rPr lang="hu-HU" altLang="hu-HU" sz="1800" dirty="0" err="1"/>
              <a:t>started</a:t>
            </a:r>
            <a:r>
              <a:rPr lang="hu-HU" altLang="hu-HU" sz="1800" dirty="0"/>
              <a:t> </a:t>
            </a:r>
            <a:r>
              <a:rPr lang="hu-HU" altLang="hu-HU" sz="1800" dirty="0" err="1"/>
              <a:t>to</a:t>
            </a:r>
            <a:r>
              <a:rPr lang="hu-HU" altLang="hu-HU" sz="1800" dirty="0"/>
              <a:t> </a:t>
            </a:r>
            <a:r>
              <a:rPr lang="hu-HU" altLang="hu-HU" sz="1800" dirty="0" err="1"/>
              <a:t>increase</a:t>
            </a:r>
            <a:r>
              <a:rPr lang="hu-HU" altLang="hu-HU" sz="1800" dirty="0"/>
              <a:t> </a:t>
            </a:r>
            <a:r>
              <a:rPr lang="hu-HU" altLang="hu-HU" sz="1800" dirty="0" err="1"/>
              <a:t>the</a:t>
            </a:r>
            <a:r>
              <a:rPr lang="hu-HU" altLang="hu-HU" sz="1800" dirty="0"/>
              <a:t> </a:t>
            </a:r>
            <a:r>
              <a:rPr lang="hu-HU" altLang="hu-HU" sz="1800" dirty="0" err="1"/>
              <a:t>use</a:t>
            </a:r>
            <a:r>
              <a:rPr lang="hu-HU" altLang="hu-HU" sz="1800" dirty="0"/>
              <a:t> of ”</a:t>
            </a:r>
            <a:r>
              <a:rPr lang="hu-HU" altLang="hu-HU" sz="1800" dirty="0" err="1"/>
              <a:t>webtreasury</a:t>
            </a:r>
            <a:r>
              <a:rPr lang="hu-HU" altLang="hu-HU" sz="1800" dirty="0"/>
              <a:t>”</a:t>
            </a:r>
          </a:p>
          <a:p>
            <a:r>
              <a:rPr lang="en-US" altLang="hu-HU" sz="1800" dirty="0"/>
              <a:t>The cooperation between HST and the Tax Administration is also stronger in order to handle the rescheduled payments and reimbursements of the tax system. (e.g., extra taxes on banks and retail businesses, an extra day for repayment of VAT amounts</a:t>
            </a:r>
            <a:r>
              <a:rPr lang="hu-HU" altLang="hu-HU" sz="1800" dirty="0"/>
              <a:t>…</a:t>
            </a:r>
            <a:r>
              <a:rPr lang="en-US" altLang="hu-HU" sz="1800" dirty="0"/>
              <a:t>)</a:t>
            </a:r>
            <a:endParaRPr lang="hu-HU" altLang="hu-HU" sz="1800" dirty="0"/>
          </a:p>
          <a:p>
            <a:endParaRPr lang="hu-HU" altLang="hu-HU" sz="1800" dirty="0"/>
          </a:p>
        </p:txBody>
      </p:sp>
    </p:spTree>
    <p:extLst>
      <p:ext uri="{BB962C8B-B14F-4D97-AF65-F5344CB8AC3E}">
        <p14:creationId xmlns:p14="http://schemas.microsoft.com/office/powerpoint/2010/main" val="4272495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r>
              <a:rPr lang="hu-HU" altLang="hu-HU" sz="2800" cap="all" dirty="0"/>
              <a:t>ECONOMIC </a:t>
            </a:r>
            <a:r>
              <a:rPr lang="hu-HU" altLang="hu-HU" sz="2800" cap="all" dirty="0" err="1"/>
              <a:t>po</a:t>
            </a:r>
            <a:r>
              <a:rPr lang="en-US" altLang="hu-HU" sz="2800" cap="all" dirty="0"/>
              <a:t>l</a:t>
            </a:r>
            <a:r>
              <a:rPr lang="hu-HU" altLang="hu-HU" sz="2800" cap="all" dirty="0" err="1"/>
              <a:t>icy</a:t>
            </a:r>
            <a:r>
              <a:rPr lang="hu-HU" altLang="hu-HU" sz="2800" cap="all" dirty="0"/>
              <a:t> </a:t>
            </a:r>
            <a:r>
              <a:rPr lang="hu-HU" altLang="hu-HU" sz="2800" cap="all" dirty="0" err="1"/>
              <a:t>changes</a:t>
            </a:r>
            <a:r>
              <a:rPr lang="hu-HU" altLang="hu-HU" sz="2800" cap="all" dirty="0"/>
              <a:t> during covid-19</a:t>
            </a:r>
            <a:endParaRPr lang="en-US" altLang="hu-HU" sz="2800" cap="all" dirty="0"/>
          </a:p>
        </p:txBody>
      </p:sp>
      <p:sp>
        <p:nvSpPr>
          <p:cNvPr id="4099" name="Espace réservé du contenu 2"/>
          <p:cNvSpPr>
            <a:spLocks noGrp="1"/>
          </p:cNvSpPr>
          <p:nvPr>
            <p:ph idx="1"/>
          </p:nvPr>
        </p:nvSpPr>
        <p:spPr>
          <a:xfrm>
            <a:off x="457200" y="1417638"/>
            <a:ext cx="8229600" cy="4708525"/>
          </a:xfrm>
        </p:spPr>
        <p:txBody>
          <a:bodyPr/>
          <a:lstStyle/>
          <a:p>
            <a:pPr marL="0" indent="0">
              <a:buNone/>
            </a:pPr>
            <a:r>
              <a:rPr lang="hu-HU" altLang="hu-HU" sz="1800" b="1" dirty="0"/>
              <a:t>The </a:t>
            </a:r>
            <a:r>
              <a:rPr lang="hu-HU" altLang="hu-HU" sz="1800" b="1" dirty="0" err="1"/>
              <a:t>Government</a:t>
            </a:r>
            <a:r>
              <a:rPr lang="hu-HU" altLang="hu-HU" sz="1800" b="1" dirty="0"/>
              <a:t> </a:t>
            </a:r>
            <a:r>
              <a:rPr lang="hu-HU" altLang="hu-HU" sz="1800" b="1" dirty="0" err="1"/>
              <a:t>announced</a:t>
            </a:r>
            <a:r>
              <a:rPr lang="hu-HU" altLang="hu-HU" sz="1800" b="1" dirty="0"/>
              <a:t> a </a:t>
            </a:r>
            <a:r>
              <a:rPr lang="hu-HU" altLang="hu-HU" sz="1800" b="1" dirty="0" err="1"/>
              <a:t>state</a:t>
            </a:r>
            <a:r>
              <a:rPr lang="hu-HU" altLang="hu-HU" sz="1800" b="1" dirty="0"/>
              <a:t> of </a:t>
            </a:r>
            <a:r>
              <a:rPr lang="hu-HU" altLang="hu-HU" sz="1800" b="1" dirty="0" err="1"/>
              <a:t>danger</a:t>
            </a:r>
            <a:r>
              <a:rPr lang="hu-HU" altLang="hu-HU" sz="1800" b="1" dirty="0"/>
              <a:t> </a:t>
            </a:r>
            <a:r>
              <a:rPr lang="hu-HU" altLang="hu-HU" sz="1800" b="1" dirty="0" err="1"/>
              <a:t>according</a:t>
            </a:r>
            <a:r>
              <a:rPr lang="hu-HU" altLang="hu-HU" sz="1800" b="1" dirty="0"/>
              <a:t> </a:t>
            </a:r>
            <a:r>
              <a:rPr lang="hu-HU" altLang="hu-HU" sz="1800" b="1" dirty="0" err="1"/>
              <a:t>to</a:t>
            </a:r>
            <a:r>
              <a:rPr lang="hu-HU" altLang="hu-HU" sz="1800" b="1" dirty="0"/>
              <a:t> </a:t>
            </a:r>
            <a:r>
              <a:rPr lang="hu-HU" altLang="hu-HU" sz="1800" b="1" dirty="0" err="1"/>
              <a:t>the</a:t>
            </a:r>
            <a:r>
              <a:rPr lang="hu-HU" altLang="hu-HU" sz="1800" b="1" dirty="0"/>
              <a:t> </a:t>
            </a:r>
            <a:r>
              <a:rPr lang="hu-HU" altLang="hu-HU" sz="1800" b="1" dirty="0" err="1"/>
              <a:t>regulations</a:t>
            </a:r>
            <a:r>
              <a:rPr lang="hu-HU" altLang="hu-HU" sz="1800" b="1" dirty="0"/>
              <a:t> of </a:t>
            </a:r>
            <a:r>
              <a:rPr lang="hu-HU" altLang="hu-HU" sz="1800" b="1" dirty="0" err="1"/>
              <a:t>the</a:t>
            </a:r>
            <a:r>
              <a:rPr lang="hu-HU" altLang="hu-HU" sz="1800" b="1" dirty="0"/>
              <a:t> </a:t>
            </a:r>
            <a:r>
              <a:rPr lang="hu-HU" altLang="hu-HU" sz="1800" b="1" dirty="0" err="1"/>
              <a:t>Constitution</a:t>
            </a:r>
            <a:endParaRPr lang="hu-HU" altLang="hu-HU" sz="1800" b="1" dirty="0"/>
          </a:p>
          <a:p>
            <a:pPr marL="0" indent="0">
              <a:buNone/>
            </a:pPr>
            <a:r>
              <a:rPr lang="hu-HU" altLang="hu-HU" sz="1800" b="1" dirty="0"/>
              <a:t>The </a:t>
            </a:r>
            <a:r>
              <a:rPr lang="hu-HU" altLang="hu-HU" sz="1800" b="1" dirty="0" err="1"/>
              <a:t>central</a:t>
            </a:r>
            <a:r>
              <a:rPr lang="hu-HU" altLang="hu-HU" sz="1800" b="1" dirty="0"/>
              <a:t> </a:t>
            </a:r>
            <a:r>
              <a:rPr lang="hu-HU" altLang="hu-HU" sz="1800" b="1" dirty="0" err="1"/>
              <a:t>budget</a:t>
            </a:r>
            <a:r>
              <a:rPr lang="hu-HU" altLang="hu-HU" sz="1800" b="1" dirty="0"/>
              <a:t> is re-</a:t>
            </a:r>
            <a:r>
              <a:rPr lang="hu-HU" altLang="hu-HU" sz="1800" b="1" dirty="0" err="1"/>
              <a:t>designed</a:t>
            </a:r>
            <a:r>
              <a:rPr lang="hu-HU" altLang="hu-HU" sz="1800" b="1" dirty="0"/>
              <a:t> </a:t>
            </a:r>
            <a:r>
              <a:rPr lang="hu-HU" altLang="hu-HU" sz="1800" b="1" dirty="0" err="1"/>
              <a:t>to</a:t>
            </a:r>
            <a:r>
              <a:rPr lang="hu-HU" altLang="hu-HU" sz="1800" b="1" dirty="0"/>
              <a:t> </a:t>
            </a:r>
            <a:r>
              <a:rPr lang="hu-HU" altLang="hu-HU" sz="1800" b="1" dirty="0" err="1"/>
              <a:t>allocate</a:t>
            </a:r>
            <a:r>
              <a:rPr lang="hu-HU" altLang="hu-HU" sz="1800" b="1" dirty="0"/>
              <a:t> </a:t>
            </a:r>
            <a:r>
              <a:rPr lang="hu-HU" altLang="hu-HU" sz="1800" b="1" dirty="0" err="1"/>
              <a:t>state</a:t>
            </a:r>
            <a:r>
              <a:rPr lang="hu-HU" altLang="hu-HU" sz="1800" b="1" dirty="0"/>
              <a:t> </a:t>
            </a:r>
            <a:r>
              <a:rPr lang="hu-HU" altLang="hu-HU" sz="1800" b="1" dirty="0" err="1"/>
              <a:t>funds</a:t>
            </a:r>
            <a:r>
              <a:rPr lang="hu-HU" altLang="hu-HU" sz="1800" b="1" dirty="0"/>
              <a:t> </a:t>
            </a:r>
            <a:r>
              <a:rPr lang="hu-HU" altLang="hu-HU" sz="1800" b="1" dirty="0" err="1"/>
              <a:t>to</a:t>
            </a:r>
            <a:r>
              <a:rPr lang="hu-HU" altLang="hu-HU" sz="1800" b="1" dirty="0"/>
              <a:t> more </a:t>
            </a:r>
            <a:r>
              <a:rPr lang="hu-HU" altLang="hu-HU" sz="1800" b="1" dirty="0" err="1"/>
              <a:t>cricital</a:t>
            </a:r>
            <a:r>
              <a:rPr lang="hu-HU" altLang="hu-HU" sz="1800" b="1" dirty="0"/>
              <a:t> </a:t>
            </a:r>
            <a:r>
              <a:rPr lang="hu-HU" altLang="hu-HU" sz="1800" b="1" dirty="0" err="1"/>
              <a:t>use</a:t>
            </a:r>
            <a:endParaRPr lang="hu-HU" altLang="hu-HU" sz="1800" b="1" dirty="0"/>
          </a:p>
          <a:p>
            <a:pPr marL="0" indent="0">
              <a:buNone/>
            </a:pPr>
            <a:r>
              <a:rPr lang="en-US" altLang="hu-HU" sz="1800" b="1" dirty="0"/>
              <a:t>Budgetary </a:t>
            </a:r>
            <a:r>
              <a:rPr lang="hu-HU" altLang="hu-HU" sz="1800" b="1" dirty="0" err="1"/>
              <a:t>expenditures</a:t>
            </a:r>
            <a:r>
              <a:rPr lang="en-US" altLang="hu-HU" sz="1800" b="1" dirty="0"/>
              <a:t>:</a:t>
            </a:r>
          </a:p>
          <a:p>
            <a:r>
              <a:rPr lang="hu-HU" altLang="hu-HU" sz="1800" dirty="0"/>
              <a:t>„</a:t>
            </a:r>
            <a:r>
              <a:rPr lang="hu-HU" altLang="hu-HU" sz="1800" dirty="0" err="1"/>
              <a:t>Kurzarbeit</a:t>
            </a:r>
            <a:r>
              <a:rPr lang="hu-HU" altLang="hu-HU" sz="1800" dirty="0"/>
              <a:t>” </a:t>
            </a:r>
            <a:r>
              <a:rPr lang="hu-HU" altLang="hu-HU" sz="1800" dirty="0" err="1"/>
              <a:t>government</a:t>
            </a:r>
            <a:r>
              <a:rPr lang="hu-HU" altLang="hu-HU" sz="1800" dirty="0"/>
              <a:t> </a:t>
            </a:r>
            <a:r>
              <a:rPr lang="hu-HU" altLang="hu-HU" sz="1800" dirty="0" err="1"/>
              <a:t>support</a:t>
            </a:r>
            <a:r>
              <a:rPr lang="hu-HU" altLang="hu-HU" sz="1800" dirty="0"/>
              <a:t> </a:t>
            </a:r>
            <a:r>
              <a:rPr lang="hu-HU" altLang="hu-HU" sz="1800" dirty="0" err="1"/>
              <a:t>for</a:t>
            </a:r>
            <a:r>
              <a:rPr lang="hu-HU" altLang="hu-HU" sz="1800" dirty="0"/>
              <a:t> </a:t>
            </a:r>
            <a:r>
              <a:rPr lang="hu-HU" altLang="hu-HU" sz="1800" dirty="0" err="1"/>
              <a:t>short</a:t>
            </a:r>
            <a:r>
              <a:rPr lang="hu-HU" altLang="hu-HU" sz="1800" dirty="0"/>
              <a:t> </a:t>
            </a:r>
            <a:r>
              <a:rPr lang="hu-HU" altLang="hu-HU" sz="1800" dirty="0" err="1"/>
              <a:t>term</a:t>
            </a:r>
            <a:r>
              <a:rPr lang="hu-HU" altLang="hu-HU" sz="1800" dirty="0"/>
              <a:t> </a:t>
            </a:r>
            <a:r>
              <a:rPr lang="hu-HU" altLang="hu-HU" sz="1800" dirty="0" err="1"/>
              <a:t>work</a:t>
            </a:r>
            <a:r>
              <a:rPr lang="hu-HU" altLang="hu-HU" sz="1800" dirty="0"/>
              <a:t> </a:t>
            </a:r>
            <a:r>
              <a:rPr lang="hu-HU" altLang="hu-HU" sz="1800" dirty="0" err="1"/>
              <a:t>for</a:t>
            </a:r>
            <a:r>
              <a:rPr lang="hu-HU" altLang="hu-HU" sz="1800" dirty="0"/>
              <a:t> </a:t>
            </a:r>
            <a:r>
              <a:rPr lang="hu-HU" altLang="hu-HU" sz="1800" dirty="0" err="1"/>
              <a:t>the</a:t>
            </a:r>
            <a:r>
              <a:rPr lang="hu-HU" altLang="hu-HU" sz="1800" dirty="0"/>
              <a:t> </a:t>
            </a:r>
            <a:r>
              <a:rPr lang="hu-HU" altLang="hu-HU" sz="1800" dirty="0" err="1"/>
              <a:t>period</a:t>
            </a:r>
            <a:r>
              <a:rPr lang="hu-HU" altLang="hu-HU" sz="1800" dirty="0"/>
              <a:t> of </a:t>
            </a:r>
            <a:r>
              <a:rPr lang="hu-HU" altLang="hu-HU" sz="1800" dirty="0" err="1"/>
              <a:t>the</a:t>
            </a:r>
            <a:r>
              <a:rPr lang="hu-HU" altLang="hu-HU" sz="1800" dirty="0"/>
              <a:t> </a:t>
            </a:r>
            <a:r>
              <a:rPr lang="hu-HU" altLang="hu-HU" sz="1800" dirty="0" err="1"/>
              <a:t>lockdown</a:t>
            </a:r>
            <a:r>
              <a:rPr lang="hu-HU" altLang="hu-HU" sz="1800" dirty="0"/>
              <a:t> (70pc of </a:t>
            </a:r>
            <a:r>
              <a:rPr lang="hu-HU" altLang="hu-HU" sz="1800" dirty="0" err="1"/>
              <a:t>lost</a:t>
            </a:r>
            <a:r>
              <a:rPr lang="hu-HU" altLang="hu-HU" sz="1800" dirty="0"/>
              <a:t> </a:t>
            </a:r>
            <a:r>
              <a:rPr lang="hu-HU" altLang="hu-HU" sz="1800" dirty="0" err="1"/>
              <a:t>salary</a:t>
            </a:r>
            <a:r>
              <a:rPr lang="hu-HU" altLang="hu-HU" sz="1800" dirty="0"/>
              <a:t> </a:t>
            </a:r>
            <a:r>
              <a:rPr lang="hu-HU" altLang="hu-HU" sz="1800" dirty="0" err="1"/>
              <a:t>for</a:t>
            </a:r>
            <a:r>
              <a:rPr lang="hu-HU" altLang="hu-HU" sz="1800" dirty="0"/>
              <a:t> 3 </a:t>
            </a:r>
            <a:r>
              <a:rPr lang="hu-HU" altLang="hu-HU" sz="1800" dirty="0" err="1"/>
              <a:t>months</a:t>
            </a:r>
            <a:r>
              <a:rPr lang="hu-HU" altLang="hu-HU" sz="1800" dirty="0"/>
              <a:t>)</a:t>
            </a:r>
          </a:p>
          <a:p>
            <a:r>
              <a:rPr lang="hu-HU" altLang="hu-HU" sz="1800" dirty="0" err="1"/>
              <a:t>Expiring</a:t>
            </a:r>
            <a:r>
              <a:rPr lang="hu-HU" altLang="hu-HU" sz="1800" dirty="0"/>
              <a:t> </a:t>
            </a:r>
            <a:r>
              <a:rPr lang="hu-HU" altLang="hu-HU" sz="1800" dirty="0" err="1"/>
              <a:t>maternity</a:t>
            </a:r>
            <a:r>
              <a:rPr lang="hu-HU" altLang="hu-HU" sz="1800" dirty="0"/>
              <a:t> </a:t>
            </a:r>
            <a:r>
              <a:rPr lang="hu-HU" altLang="hu-HU" sz="1800" dirty="0" err="1"/>
              <a:t>leave</a:t>
            </a:r>
            <a:r>
              <a:rPr lang="hu-HU" altLang="hu-HU" sz="1800" dirty="0"/>
              <a:t> </a:t>
            </a:r>
            <a:r>
              <a:rPr lang="hu-HU" altLang="hu-HU" sz="1800" dirty="0" err="1"/>
              <a:t>will</a:t>
            </a:r>
            <a:r>
              <a:rPr lang="hu-HU" altLang="hu-HU" sz="1800" dirty="0"/>
              <a:t> be </a:t>
            </a:r>
            <a:r>
              <a:rPr lang="hu-HU" altLang="hu-HU" sz="1800" dirty="0" err="1"/>
              <a:t>extended</a:t>
            </a:r>
            <a:endParaRPr lang="hu-HU" altLang="hu-HU" sz="1800" dirty="0"/>
          </a:p>
          <a:p>
            <a:r>
              <a:rPr lang="hu-HU" altLang="hu-HU" sz="1800" dirty="0" err="1"/>
              <a:t>Government</a:t>
            </a:r>
            <a:r>
              <a:rPr lang="hu-HU" altLang="hu-HU" sz="1800" dirty="0"/>
              <a:t> </a:t>
            </a:r>
            <a:r>
              <a:rPr lang="hu-HU" altLang="hu-HU" sz="1800" dirty="0" err="1"/>
              <a:t>supported</a:t>
            </a:r>
            <a:r>
              <a:rPr lang="hu-HU" altLang="hu-HU" sz="1800" dirty="0"/>
              <a:t> (interest </a:t>
            </a:r>
            <a:r>
              <a:rPr lang="hu-HU" altLang="hu-HU" sz="1800" dirty="0" err="1"/>
              <a:t>rate</a:t>
            </a:r>
            <a:r>
              <a:rPr lang="hu-HU" altLang="hu-HU" sz="1800" dirty="0"/>
              <a:t> </a:t>
            </a:r>
            <a:r>
              <a:rPr lang="hu-HU" altLang="hu-HU" sz="1800" dirty="0" err="1"/>
              <a:t>subsidies</a:t>
            </a:r>
            <a:r>
              <a:rPr lang="hu-HU" altLang="hu-HU" sz="1800" dirty="0"/>
              <a:t>, </a:t>
            </a:r>
            <a:r>
              <a:rPr lang="hu-HU" altLang="hu-HU" sz="1800" dirty="0" err="1"/>
              <a:t>state</a:t>
            </a:r>
            <a:r>
              <a:rPr lang="hu-HU" altLang="hu-HU" sz="1800" dirty="0"/>
              <a:t> </a:t>
            </a:r>
            <a:r>
              <a:rPr lang="hu-HU" altLang="hu-HU" sz="1800" dirty="0" err="1"/>
              <a:t>guaranteed</a:t>
            </a:r>
            <a:r>
              <a:rPr lang="hu-HU" altLang="hu-HU" sz="1800" dirty="0"/>
              <a:t>) credit </a:t>
            </a:r>
            <a:r>
              <a:rPr lang="hu-HU" altLang="hu-HU" sz="1800" dirty="0" err="1"/>
              <a:t>facilities</a:t>
            </a:r>
            <a:r>
              <a:rPr lang="hu-HU" altLang="hu-HU" sz="1800" dirty="0"/>
              <a:t> </a:t>
            </a:r>
            <a:r>
              <a:rPr lang="hu-HU" altLang="hu-HU" sz="1800" dirty="0" err="1"/>
              <a:t>are</a:t>
            </a:r>
            <a:r>
              <a:rPr lang="hu-HU" altLang="hu-HU" sz="1800" dirty="0"/>
              <a:t> </a:t>
            </a:r>
            <a:r>
              <a:rPr lang="hu-HU" altLang="hu-HU" sz="1800" dirty="0" err="1"/>
              <a:t>announced</a:t>
            </a:r>
            <a:endParaRPr lang="hu-HU" altLang="hu-HU" sz="1800" dirty="0"/>
          </a:p>
          <a:p>
            <a:r>
              <a:rPr lang="hu-HU" altLang="hu-HU" sz="1800" dirty="0" err="1"/>
              <a:t>Payment</a:t>
            </a:r>
            <a:r>
              <a:rPr lang="hu-HU" altLang="hu-HU" sz="1800" dirty="0"/>
              <a:t> </a:t>
            </a:r>
            <a:r>
              <a:rPr lang="hu-HU" altLang="hu-HU" sz="1800" dirty="0" err="1"/>
              <a:t>moratorium</a:t>
            </a:r>
            <a:r>
              <a:rPr lang="hu-HU" altLang="hu-HU" sz="1800" dirty="0"/>
              <a:t> </a:t>
            </a:r>
            <a:r>
              <a:rPr lang="hu-HU" altLang="hu-HU" sz="1800" dirty="0" err="1"/>
              <a:t>for</a:t>
            </a:r>
            <a:r>
              <a:rPr lang="hu-HU" altLang="hu-HU" sz="1800" dirty="0"/>
              <a:t> </a:t>
            </a:r>
            <a:r>
              <a:rPr lang="hu-HU" altLang="hu-HU" sz="1800" dirty="0" err="1"/>
              <a:t>SMEs</a:t>
            </a:r>
            <a:r>
              <a:rPr lang="hu-HU" altLang="hu-HU" sz="1800" dirty="0"/>
              <a:t> and household </a:t>
            </a:r>
            <a:r>
              <a:rPr lang="hu-HU" altLang="hu-HU" sz="1800" dirty="0" err="1"/>
              <a:t>loans</a:t>
            </a:r>
            <a:endParaRPr lang="hu-HU" altLang="hu-HU" sz="1800" dirty="0"/>
          </a:p>
          <a:p>
            <a:endParaRPr lang="en-US" altLang="hu-HU" sz="1800" dirty="0"/>
          </a:p>
          <a:p>
            <a:pPr marL="0" indent="0">
              <a:buNone/>
            </a:pPr>
            <a:r>
              <a:rPr lang="hu-HU" altLang="hu-HU" sz="1800" b="1" dirty="0" err="1"/>
              <a:t>Budgetary</a:t>
            </a:r>
            <a:r>
              <a:rPr lang="hu-HU" altLang="hu-HU" sz="1800" b="1" dirty="0"/>
              <a:t> </a:t>
            </a:r>
            <a:r>
              <a:rPr lang="hu-HU" altLang="hu-HU" sz="1800" b="1" dirty="0" err="1"/>
              <a:t>revenues</a:t>
            </a:r>
            <a:r>
              <a:rPr lang="en-US" altLang="hu-HU" sz="1800" b="1" dirty="0"/>
              <a:t>:</a:t>
            </a:r>
          </a:p>
          <a:p>
            <a:r>
              <a:rPr lang="hu-HU" altLang="hu-HU" sz="1800" dirty="0" err="1"/>
              <a:t>Reduction</a:t>
            </a:r>
            <a:r>
              <a:rPr lang="hu-HU" altLang="hu-HU" sz="1800" dirty="0"/>
              <a:t> of </a:t>
            </a:r>
            <a:r>
              <a:rPr lang="hu-HU" altLang="hu-HU" sz="1800" dirty="0" err="1"/>
              <a:t>the</a:t>
            </a:r>
            <a:r>
              <a:rPr lang="hu-HU" altLang="hu-HU" sz="1800" dirty="0"/>
              <a:t> </a:t>
            </a:r>
            <a:r>
              <a:rPr lang="hu-HU" altLang="hu-HU" sz="1800" dirty="0" err="1"/>
              <a:t>tax</a:t>
            </a:r>
            <a:r>
              <a:rPr lang="hu-HU" altLang="hu-HU" sz="1800" dirty="0"/>
              <a:t> </a:t>
            </a:r>
            <a:r>
              <a:rPr lang="hu-HU" altLang="hu-HU" sz="1800" dirty="0" err="1"/>
              <a:t>burden</a:t>
            </a:r>
            <a:r>
              <a:rPr lang="hu-HU" altLang="hu-HU" sz="1800" dirty="0"/>
              <a:t> </a:t>
            </a:r>
            <a:r>
              <a:rPr lang="hu-HU" altLang="hu-HU" sz="1800" dirty="0" err="1"/>
              <a:t>for</a:t>
            </a:r>
            <a:r>
              <a:rPr lang="hu-HU" altLang="hu-HU" sz="1800" dirty="0"/>
              <a:t> </a:t>
            </a:r>
            <a:r>
              <a:rPr lang="hu-HU" altLang="hu-HU" sz="1800" dirty="0" err="1"/>
              <a:t>employers</a:t>
            </a:r>
            <a:r>
              <a:rPr lang="hu-HU" altLang="hu-HU" sz="1800" dirty="0"/>
              <a:t> </a:t>
            </a:r>
            <a:r>
              <a:rPr lang="hu-HU" altLang="hu-HU" sz="1800" dirty="0" err="1"/>
              <a:t>for</a:t>
            </a:r>
            <a:r>
              <a:rPr lang="hu-HU" altLang="hu-HU" sz="1800" dirty="0"/>
              <a:t> sectors most </a:t>
            </a:r>
            <a:r>
              <a:rPr lang="hu-HU" altLang="hu-HU" sz="1800" dirty="0" err="1"/>
              <a:t>affected</a:t>
            </a:r>
            <a:r>
              <a:rPr lang="hu-HU" altLang="hu-HU" sz="1800" dirty="0"/>
              <a:t> </a:t>
            </a:r>
          </a:p>
          <a:p>
            <a:r>
              <a:rPr lang="hu-HU" altLang="hu-HU" sz="1800" dirty="0" err="1"/>
              <a:t>Employees</a:t>
            </a:r>
            <a:r>
              <a:rPr lang="hu-HU" altLang="hu-HU" sz="1800" dirty="0"/>
              <a:t>’ </a:t>
            </a:r>
            <a:r>
              <a:rPr lang="hu-HU" altLang="hu-HU" sz="1800" dirty="0" err="1"/>
              <a:t>social</a:t>
            </a:r>
            <a:r>
              <a:rPr lang="hu-HU" altLang="hu-HU" sz="1800" dirty="0"/>
              <a:t> </a:t>
            </a:r>
            <a:r>
              <a:rPr lang="hu-HU" altLang="hu-HU" sz="1800" dirty="0" err="1"/>
              <a:t>security</a:t>
            </a:r>
            <a:r>
              <a:rPr lang="hu-HU" altLang="hu-HU" sz="1800" dirty="0"/>
              <a:t> </a:t>
            </a:r>
            <a:r>
              <a:rPr lang="hu-HU" altLang="hu-HU" sz="1800" dirty="0" err="1"/>
              <a:t>contribution</a:t>
            </a:r>
            <a:r>
              <a:rPr lang="hu-HU" altLang="hu-HU" sz="1800" dirty="0"/>
              <a:t> </a:t>
            </a:r>
            <a:r>
              <a:rPr lang="hu-HU" altLang="hu-HU" sz="1800" dirty="0" err="1"/>
              <a:t>will</a:t>
            </a:r>
            <a:r>
              <a:rPr lang="hu-HU" altLang="hu-HU" sz="1800" dirty="0"/>
              <a:t> be </a:t>
            </a:r>
            <a:r>
              <a:rPr lang="hu-HU" altLang="hu-HU" sz="1800" dirty="0" err="1"/>
              <a:t>reduced</a:t>
            </a:r>
            <a:endParaRPr lang="hu-HU" altLang="hu-HU" sz="1800" dirty="0"/>
          </a:p>
          <a:p>
            <a:r>
              <a:rPr lang="hu-HU" altLang="hu-HU" sz="1800" dirty="0"/>
              <a:t>The </a:t>
            </a:r>
            <a:r>
              <a:rPr lang="hu-HU" altLang="hu-HU" sz="1800" dirty="0" err="1"/>
              <a:t>deadline</a:t>
            </a:r>
            <a:r>
              <a:rPr lang="hu-HU" altLang="hu-HU" sz="1800" dirty="0"/>
              <a:t> </a:t>
            </a:r>
            <a:r>
              <a:rPr lang="hu-HU" altLang="hu-HU" sz="1800" dirty="0" err="1"/>
              <a:t>for</a:t>
            </a:r>
            <a:r>
              <a:rPr lang="hu-HU" altLang="hu-HU" sz="1800" dirty="0"/>
              <a:t> VAT </a:t>
            </a:r>
            <a:r>
              <a:rPr lang="hu-HU" altLang="hu-HU" sz="1800" dirty="0" err="1"/>
              <a:t>repayment</a:t>
            </a:r>
            <a:r>
              <a:rPr lang="hu-HU" altLang="hu-HU" sz="1800" dirty="0"/>
              <a:t> is </a:t>
            </a:r>
            <a:r>
              <a:rPr lang="hu-HU" altLang="hu-HU" sz="1800" dirty="0" err="1"/>
              <a:t>shortened</a:t>
            </a:r>
            <a:endParaRPr lang="hu-HU" altLang="hu-HU" sz="1800" dirty="0"/>
          </a:p>
        </p:txBody>
      </p:sp>
    </p:spTree>
    <p:extLst>
      <p:ext uri="{BB962C8B-B14F-4D97-AF65-F5344CB8AC3E}">
        <p14:creationId xmlns:p14="http://schemas.microsoft.com/office/powerpoint/2010/main" val="2635767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re 1"/>
          <p:cNvSpPr>
            <a:spLocks noGrp="1"/>
          </p:cNvSpPr>
          <p:nvPr>
            <p:ph type="title"/>
          </p:nvPr>
        </p:nvSpPr>
        <p:spPr/>
        <p:txBody>
          <a:bodyPr/>
          <a:lstStyle/>
          <a:p>
            <a:r>
              <a:rPr lang="hu-HU" altLang="hu-HU" sz="2800" cap="all" dirty="0" err="1"/>
              <a:t>Operation</a:t>
            </a:r>
            <a:r>
              <a:rPr lang="hu-HU" altLang="hu-HU" sz="2800" cap="all" dirty="0"/>
              <a:t> </a:t>
            </a:r>
            <a:r>
              <a:rPr lang="hu-HU" altLang="hu-HU" sz="2800" cap="all" dirty="0" err="1"/>
              <a:t>arrangements</a:t>
            </a:r>
            <a:r>
              <a:rPr lang="hu-HU" altLang="hu-HU" sz="2800" cap="all" dirty="0"/>
              <a:t> in </a:t>
            </a:r>
            <a:r>
              <a:rPr lang="hu-HU" altLang="hu-HU" sz="2800" cap="all" dirty="0" err="1"/>
              <a:t>debt</a:t>
            </a:r>
            <a:r>
              <a:rPr lang="hu-HU" altLang="hu-HU" sz="2800" cap="all" dirty="0"/>
              <a:t> management during covid-19</a:t>
            </a:r>
            <a:endParaRPr lang="en-US" altLang="hu-HU" sz="2800" cap="all" dirty="0"/>
          </a:p>
        </p:txBody>
      </p:sp>
      <p:sp>
        <p:nvSpPr>
          <p:cNvPr id="4099" name="Espace réservé du contenu 2"/>
          <p:cNvSpPr>
            <a:spLocks noGrp="1"/>
          </p:cNvSpPr>
          <p:nvPr>
            <p:ph idx="1"/>
          </p:nvPr>
        </p:nvSpPr>
        <p:spPr>
          <a:xfrm>
            <a:off x="457200" y="1417638"/>
            <a:ext cx="8229600" cy="4708525"/>
          </a:xfrm>
        </p:spPr>
        <p:txBody>
          <a:bodyPr/>
          <a:lstStyle/>
          <a:p>
            <a:pPr marL="0" indent="0">
              <a:buNone/>
            </a:pPr>
            <a:r>
              <a:rPr lang="hu-HU" altLang="hu-HU" sz="1800" b="1" dirty="0"/>
              <a:t>Assuring </a:t>
            </a:r>
            <a:r>
              <a:rPr lang="en-US" altLang="hu-HU" sz="1800" b="1" dirty="0"/>
              <a:t>Bu</a:t>
            </a:r>
            <a:r>
              <a:rPr lang="hu-HU" altLang="hu-HU" sz="1800" b="1" dirty="0" err="1"/>
              <a:t>siness</a:t>
            </a:r>
            <a:r>
              <a:rPr lang="hu-HU" altLang="hu-HU" sz="1800" b="1" dirty="0"/>
              <a:t> </a:t>
            </a:r>
            <a:r>
              <a:rPr lang="hu-HU" altLang="hu-HU" sz="1800" b="1" dirty="0" err="1"/>
              <a:t>Continuity</a:t>
            </a:r>
            <a:r>
              <a:rPr lang="en-US" altLang="hu-HU" sz="1800" b="1" dirty="0"/>
              <a:t>:</a:t>
            </a:r>
          </a:p>
          <a:p>
            <a:r>
              <a:rPr lang="hu-HU" altLang="hu-HU" sz="1800" dirty="0"/>
              <a:t>ÁKK is a </a:t>
            </a:r>
            <a:r>
              <a:rPr lang="hu-HU" altLang="hu-HU" sz="1800" dirty="0" err="1"/>
              <a:t>small</a:t>
            </a:r>
            <a:r>
              <a:rPr lang="hu-HU" altLang="hu-HU" sz="1800" dirty="0"/>
              <a:t> </a:t>
            </a:r>
            <a:r>
              <a:rPr lang="hu-HU" altLang="hu-HU" sz="1800" dirty="0" err="1"/>
              <a:t>company</a:t>
            </a:r>
            <a:r>
              <a:rPr lang="hu-HU" altLang="hu-HU" sz="1800" dirty="0"/>
              <a:t> (</a:t>
            </a:r>
            <a:r>
              <a:rPr lang="hu-HU" altLang="hu-HU" sz="1800" dirty="0" err="1"/>
              <a:t>staff</a:t>
            </a:r>
            <a:r>
              <a:rPr lang="hu-HU" altLang="hu-HU" sz="1800" dirty="0"/>
              <a:t> 55) </a:t>
            </a:r>
            <a:r>
              <a:rPr lang="hu-HU" altLang="hu-HU" sz="1800" dirty="0" err="1"/>
              <a:t>with</a:t>
            </a:r>
            <a:r>
              <a:rPr lang="hu-HU" altLang="hu-HU" sz="1800" dirty="0"/>
              <a:t> </a:t>
            </a:r>
            <a:r>
              <a:rPr lang="hu-HU" altLang="hu-HU" sz="1800" dirty="0" err="1"/>
              <a:t>operating</a:t>
            </a:r>
            <a:r>
              <a:rPr lang="hu-HU" altLang="hu-HU" sz="1800" dirty="0"/>
              <a:t> and </a:t>
            </a:r>
            <a:r>
              <a:rPr lang="hu-HU" altLang="hu-HU" sz="1800" dirty="0" err="1"/>
              <a:t>budgetary</a:t>
            </a:r>
            <a:r>
              <a:rPr lang="hu-HU" altLang="hu-HU" sz="1800" dirty="0"/>
              <a:t> </a:t>
            </a:r>
            <a:r>
              <a:rPr lang="hu-HU" altLang="hu-HU" sz="1800" dirty="0" err="1"/>
              <a:t>flexibility</a:t>
            </a:r>
            <a:endParaRPr lang="hu-HU" altLang="hu-HU" sz="1800" dirty="0"/>
          </a:p>
          <a:p>
            <a:r>
              <a:rPr lang="hu-HU" altLang="hu-HU" sz="1800" dirty="0"/>
              <a:t>IT </a:t>
            </a:r>
            <a:r>
              <a:rPr lang="hu-HU" altLang="hu-HU" sz="1800" dirty="0" err="1"/>
              <a:t>issues</a:t>
            </a:r>
            <a:r>
              <a:rPr lang="hu-HU" altLang="hu-HU" sz="1800" dirty="0"/>
              <a:t> </a:t>
            </a:r>
            <a:r>
              <a:rPr lang="hu-HU" altLang="hu-HU" sz="1800" dirty="0" err="1"/>
              <a:t>are</a:t>
            </a:r>
            <a:r>
              <a:rPr lang="hu-HU" altLang="hu-HU" sz="1800" dirty="0"/>
              <a:t> </a:t>
            </a:r>
            <a:r>
              <a:rPr lang="hu-HU" altLang="hu-HU" sz="1800" dirty="0" err="1"/>
              <a:t>the</a:t>
            </a:r>
            <a:r>
              <a:rPr lang="hu-HU" altLang="hu-HU" sz="1800" dirty="0"/>
              <a:t> most </a:t>
            </a:r>
            <a:r>
              <a:rPr lang="hu-HU" altLang="hu-HU" sz="1800" dirty="0" err="1"/>
              <a:t>critical</a:t>
            </a:r>
            <a:r>
              <a:rPr lang="hu-HU" altLang="hu-HU" sz="1800" dirty="0"/>
              <a:t>, and </a:t>
            </a:r>
            <a:r>
              <a:rPr lang="hu-HU" altLang="hu-HU" sz="1800" dirty="0" err="1"/>
              <a:t>some</a:t>
            </a:r>
            <a:r>
              <a:rPr lang="hu-HU" altLang="hu-HU" sz="1800" dirty="0"/>
              <a:t> </a:t>
            </a:r>
            <a:r>
              <a:rPr lang="hu-HU" altLang="hu-HU" sz="1800" dirty="0" err="1"/>
              <a:t>preparations</a:t>
            </a:r>
            <a:r>
              <a:rPr lang="hu-HU" altLang="hu-HU" sz="1800" dirty="0"/>
              <a:t> </a:t>
            </a:r>
            <a:r>
              <a:rPr lang="hu-HU" altLang="hu-HU" sz="1800" dirty="0" err="1"/>
              <a:t>were</a:t>
            </a:r>
            <a:r>
              <a:rPr lang="hu-HU" altLang="hu-HU" sz="1800" dirty="0"/>
              <a:t> </a:t>
            </a:r>
            <a:r>
              <a:rPr lang="hu-HU" altLang="hu-HU" sz="1800" dirty="0" err="1"/>
              <a:t>already</a:t>
            </a:r>
            <a:r>
              <a:rPr lang="hu-HU" altLang="hu-HU" sz="1800" dirty="0"/>
              <a:t> </a:t>
            </a:r>
            <a:r>
              <a:rPr lang="hu-HU" altLang="hu-HU" sz="1800" dirty="0" err="1"/>
              <a:t>provided</a:t>
            </a:r>
            <a:r>
              <a:rPr lang="hu-HU" altLang="hu-HU" sz="1800" dirty="0"/>
              <a:t> </a:t>
            </a:r>
            <a:r>
              <a:rPr lang="hu-HU" altLang="hu-HU" sz="1800" dirty="0" err="1"/>
              <a:t>before</a:t>
            </a:r>
            <a:r>
              <a:rPr lang="hu-HU" altLang="hu-HU" sz="1800" dirty="0"/>
              <a:t> </a:t>
            </a:r>
            <a:r>
              <a:rPr lang="hu-HU" altLang="hu-HU" sz="1800" dirty="0" err="1"/>
              <a:t>the</a:t>
            </a:r>
            <a:r>
              <a:rPr lang="hu-HU" altLang="hu-HU" sz="1800" dirty="0"/>
              <a:t> </a:t>
            </a:r>
            <a:r>
              <a:rPr lang="hu-HU" altLang="hu-HU" sz="1800" dirty="0" err="1"/>
              <a:t>pandemic</a:t>
            </a:r>
            <a:r>
              <a:rPr lang="hu-HU" altLang="hu-HU" sz="1800" dirty="0"/>
              <a:t> (</a:t>
            </a:r>
            <a:r>
              <a:rPr lang="hu-HU" altLang="hu-HU" sz="1800" dirty="0" err="1"/>
              <a:t>e.g</a:t>
            </a:r>
            <a:r>
              <a:rPr lang="hu-HU" altLang="hu-HU" sz="1800" dirty="0"/>
              <a:t>. </a:t>
            </a:r>
            <a:r>
              <a:rPr lang="hu-HU" altLang="hu-HU" sz="1800" dirty="0" err="1"/>
              <a:t>remote</a:t>
            </a:r>
            <a:r>
              <a:rPr lang="hu-HU" altLang="hu-HU" sz="1800" dirty="0"/>
              <a:t> </a:t>
            </a:r>
            <a:r>
              <a:rPr lang="hu-HU" altLang="hu-HU" sz="1800" dirty="0" err="1"/>
              <a:t>access</a:t>
            </a:r>
            <a:r>
              <a:rPr lang="hu-HU" altLang="hu-HU" sz="1800" dirty="0"/>
              <a:t> </a:t>
            </a:r>
            <a:r>
              <a:rPr lang="hu-HU" altLang="hu-HU" sz="1800" dirty="0" err="1"/>
              <a:t>for</a:t>
            </a:r>
            <a:r>
              <a:rPr lang="hu-HU" altLang="hu-HU" sz="1800" dirty="0"/>
              <a:t> </a:t>
            </a:r>
            <a:r>
              <a:rPr lang="hu-HU" altLang="hu-HU" sz="1800" dirty="0" err="1"/>
              <a:t>some</a:t>
            </a:r>
            <a:r>
              <a:rPr lang="hu-HU" altLang="hu-HU" sz="1800" dirty="0"/>
              <a:t> IT </a:t>
            </a:r>
            <a:r>
              <a:rPr lang="hu-HU" altLang="hu-HU" sz="1800" dirty="0" err="1"/>
              <a:t>systems</a:t>
            </a:r>
            <a:r>
              <a:rPr lang="hu-HU" altLang="hu-HU" sz="1800" dirty="0"/>
              <a:t>, </a:t>
            </a:r>
            <a:r>
              <a:rPr lang="hu-HU" altLang="hu-HU" sz="1800" dirty="0" err="1"/>
              <a:t>secondary</a:t>
            </a:r>
            <a:r>
              <a:rPr lang="hu-HU" altLang="hu-HU" sz="1800" dirty="0"/>
              <a:t> </a:t>
            </a:r>
            <a:r>
              <a:rPr lang="hu-HU" altLang="hu-HU" sz="1800" dirty="0" err="1"/>
              <a:t>remote</a:t>
            </a:r>
            <a:r>
              <a:rPr lang="hu-HU" altLang="hu-HU" sz="1800" dirty="0"/>
              <a:t> </a:t>
            </a:r>
            <a:r>
              <a:rPr lang="hu-HU" altLang="hu-HU" sz="1800" dirty="0" err="1"/>
              <a:t>disaster</a:t>
            </a:r>
            <a:r>
              <a:rPr lang="hu-HU" altLang="hu-HU" sz="1800" dirty="0"/>
              <a:t> </a:t>
            </a:r>
            <a:r>
              <a:rPr lang="hu-HU" altLang="hu-HU" sz="1800" dirty="0" err="1"/>
              <a:t>facility</a:t>
            </a:r>
            <a:r>
              <a:rPr lang="hu-HU" altLang="hu-HU" sz="1800" dirty="0"/>
              <a:t>) </a:t>
            </a:r>
            <a:endParaRPr lang="en-US" altLang="hu-HU" sz="1800" dirty="0"/>
          </a:p>
          <a:p>
            <a:pPr marL="0" indent="0">
              <a:buNone/>
            </a:pPr>
            <a:r>
              <a:rPr lang="hu-HU" altLang="hu-HU" sz="1800" b="1" dirty="0" err="1"/>
              <a:t>Measures</a:t>
            </a:r>
            <a:r>
              <a:rPr lang="hu-HU" altLang="hu-HU" sz="1800" b="1" dirty="0"/>
              <a:t> </a:t>
            </a:r>
            <a:r>
              <a:rPr lang="hu-HU" altLang="hu-HU" sz="1800" b="1" dirty="0" err="1"/>
              <a:t>taken</a:t>
            </a:r>
            <a:r>
              <a:rPr lang="en-US" altLang="hu-HU" sz="1800" b="1" dirty="0"/>
              <a:t>:</a:t>
            </a:r>
          </a:p>
          <a:p>
            <a:r>
              <a:rPr lang="hu-HU" altLang="hu-HU" sz="1800" dirty="0" err="1"/>
              <a:t>Actually</a:t>
            </a:r>
            <a:r>
              <a:rPr lang="hu-HU" altLang="hu-HU" sz="1800" dirty="0"/>
              <a:t> </a:t>
            </a:r>
            <a:r>
              <a:rPr lang="hu-HU" altLang="hu-HU" sz="1800" dirty="0" err="1"/>
              <a:t>the</a:t>
            </a:r>
            <a:r>
              <a:rPr lang="hu-HU" altLang="hu-HU" sz="1800" dirty="0"/>
              <a:t> </a:t>
            </a:r>
            <a:r>
              <a:rPr lang="hu-HU" altLang="hu-HU" sz="1800" dirty="0" err="1"/>
              <a:t>pandemic</a:t>
            </a:r>
            <a:r>
              <a:rPr lang="hu-HU" altLang="hu-HU" sz="1800" dirty="0"/>
              <a:t> is </a:t>
            </a:r>
            <a:r>
              <a:rPr lang="hu-HU" altLang="hu-HU" sz="1800" dirty="0" err="1"/>
              <a:t>not</a:t>
            </a:r>
            <a:r>
              <a:rPr lang="hu-HU" altLang="hu-HU" sz="1800" dirty="0"/>
              <a:t> a </a:t>
            </a:r>
            <a:r>
              <a:rPr lang="hu-HU" altLang="hu-HU" sz="1800" dirty="0" err="1"/>
              <a:t>disaster</a:t>
            </a:r>
            <a:r>
              <a:rPr lang="hu-HU" altLang="hu-HU" sz="1800" dirty="0"/>
              <a:t> ÁKK </a:t>
            </a:r>
            <a:r>
              <a:rPr lang="hu-HU" altLang="hu-HU" sz="1800" dirty="0" err="1"/>
              <a:t>prepared</a:t>
            </a:r>
            <a:r>
              <a:rPr lang="hu-HU" altLang="hu-HU" sz="1800" dirty="0"/>
              <a:t> </a:t>
            </a:r>
            <a:r>
              <a:rPr lang="hu-HU" altLang="hu-HU" sz="1800" dirty="0" err="1"/>
              <a:t>for</a:t>
            </a:r>
            <a:r>
              <a:rPr lang="hu-HU" altLang="hu-HU" sz="1800" dirty="0"/>
              <a:t> </a:t>
            </a:r>
            <a:r>
              <a:rPr lang="hu-HU" altLang="hu-HU" sz="1800" dirty="0" err="1"/>
              <a:t>but</a:t>
            </a:r>
            <a:r>
              <a:rPr lang="hu-HU" altLang="hu-HU" sz="1800" dirty="0"/>
              <a:t> it </a:t>
            </a:r>
            <a:r>
              <a:rPr lang="hu-HU" altLang="hu-HU" sz="1800" dirty="0" err="1"/>
              <a:t>helped</a:t>
            </a:r>
            <a:r>
              <a:rPr lang="hu-HU" altLang="hu-HU" sz="1800" dirty="0"/>
              <a:t> </a:t>
            </a:r>
            <a:r>
              <a:rPr lang="hu-HU" altLang="hu-HU" sz="1800" dirty="0" err="1"/>
              <a:t>to</a:t>
            </a:r>
            <a:r>
              <a:rPr lang="hu-HU" altLang="hu-HU" sz="1800" dirty="0"/>
              <a:t> </a:t>
            </a:r>
            <a:r>
              <a:rPr lang="hu-HU" altLang="hu-HU" sz="1800" dirty="0" err="1"/>
              <a:t>change</a:t>
            </a:r>
            <a:r>
              <a:rPr lang="hu-HU" altLang="hu-HU" sz="1800" dirty="0"/>
              <a:t> </a:t>
            </a:r>
            <a:r>
              <a:rPr lang="hu-HU" altLang="hu-HU" sz="1800" dirty="0" err="1"/>
              <a:t>operations</a:t>
            </a:r>
            <a:r>
              <a:rPr lang="hu-HU" altLang="hu-HU" sz="1800" dirty="0"/>
              <a:t> in </a:t>
            </a:r>
            <a:r>
              <a:rPr lang="hu-HU" altLang="hu-HU" sz="1800" dirty="0" err="1"/>
              <a:t>many</a:t>
            </a:r>
            <a:r>
              <a:rPr lang="hu-HU" altLang="hu-HU" sz="1800" dirty="0"/>
              <a:t> </a:t>
            </a:r>
            <a:r>
              <a:rPr lang="hu-HU" altLang="hu-HU" sz="1800" dirty="0" err="1"/>
              <a:t>ways</a:t>
            </a:r>
            <a:endParaRPr lang="hu-HU" altLang="hu-HU" sz="1800" dirty="0"/>
          </a:p>
          <a:p>
            <a:r>
              <a:rPr lang="hu-HU" altLang="hu-HU" sz="1800" dirty="0"/>
              <a:t>Most IT </a:t>
            </a:r>
            <a:r>
              <a:rPr lang="hu-HU" altLang="hu-HU" sz="1800" dirty="0" err="1"/>
              <a:t>systems</a:t>
            </a:r>
            <a:r>
              <a:rPr lang="hu-HU" altLang="hu-HU" sz="1800" dirty="0"/>
              <a:t> </a:t>
            </a:r>
            <a:r>
              <a:rPr lang="hu-HU" altLang="hu-HU" sz="1800" dirty="0" err="1"/>
              <a:t>were</a:t>
            </a:r>
            <a:r>
              <a:rPr lang="hu-HU" altLang="hu-HU" sz="1800" dirty="0"/>
              <a:t> </a:t>
            </a:r>
            <a:r>
              <a:rPr lang="hu-HU" altLang="hu-HU" sz="1800" dirty="0" err="1"/>
              <a:t>modified</a:t>
            </a:r>
            <a:r>
              <a:rPr lang="hu-HU" altLang="hu-HU" sz="1800" dirty="0"/>
              <a:t> </a:t>
            </a:r>
            <a:r>
              <a:rPr lang="hu-HU" altLang="hu-HU" sz="1800" dirty="0" err="1"/>
              <a:t>to</a:t>
            </a:r>
            <a:r>
              <a:rPr lang="hu-HU" altLang="hu-HU" sz="1800" dirty="0"/>
              <a:t> </a:t>
            </a:r>
            <a:r>
              <a:rPr lang="hu-HU" altLang="hu-HU" sz="1800" dirty="0" err="1"/>
              <a:t>allow</a:t>
            </a:r>
            <a:r>
              <a:rPr lang="hu-HU" altLang="hu-HU" sz="1800" dirty="0"/>
              <a:t> </a:t>
            </a:r>
            <a:r>
              <a:rPr lang="hu-HU" altLang="hu-HU" sz="1800" dirty="0" err="1"/>
              <a:t>remote</a:t>
            </a:r>
            <a:r>
              <a:rPr lang="hu-HU" altLang="hu-HU" sz="1800" dirty="0"/>
              <a:t> </a:t>
            </a:r>
            <a:r>
              <a:rPr lang="hu-HU" altLang="hu-HU" sz="1800" dirty="0" err="1"/>
              <a:t>access</a:t>
            </a:r>
            <a:r>
              <a:rPr lang="hu-HU" altLang="hu-HU" sz="1800" dirty="0"/>
              <a:t> (</a:t>
            </a:r>
            <a:r>
              <a:rPr lang="hu-HU" altLang="hu-HU" sz="1800" dirty="0" err="1"/>
              <a:t>e.g</a:t>
            </a:r>
            <a:r>
              <a:rPr lang="hu-HU" altLang="hu-HU" sz="1800" dirty="0"/>
              <a:t>. </a:t>
            </a:r>
            <a:r>
              <a:rPr lang="hu-HU" altLang="hu-HU" sz="1800" dirty="0" err="1"/>
              <a:t>debt</a:t>
            </a:r>
            <a:r>
              <a:rPr lang="hu-HU" altLang="hu-HU" sz="1800" dirty="0"/>
              <a:t> </a:t>
            </a:r>
            <a:r>
              <a:rPr lang="hu-HU" altLang="hu-HU" sz="1800" dirty="0" err="1"/>
              <a:t>issuances</a:t>
            </a:r>
            <a:r>
              <a:rPr lang="hu-HU" altLang="hu-HU" sz="1800" dirty="0"/>
              <a:t>)</a:t>
            </a:r>
          </a:p>
          <a:p>
            <a:r>
              <a:rPr lang="hu-HU" altLang="hu-HU" sz="1800" dirty="0" err="1"/>
              <a:t>Disaster</a:t>
            </a:r>
            <a:r>
              <a:rPr lang="hu-HU" altLang="hu-HU" sz="1800" dirty="0"/>
              <a:t> </a:t>
            </a:r>
            <a:r>
              <a:rPr lang="hu-HU" altLang="hu-HU" sz="1800" dirty="0" err="1"/>
              <a:t>facility</a:t>
            </a:r>
            <a:r>
              <a:rPr lang="hu-HU" altLang="hu-HU" sz="1800" dirty="0"/>
              <a:t> (50kms </a:t>
            </a:r>
            <a:r>
              <a:rPr lang="hu-HU" altLang="hu-HU" sz="1800" dirty="0" err="1"/>
              <a:t>away</a:t>
            </a:r>
            <a:r>
              <a:rPr lang="hu-HU" altLang="hu-HU" sz="1800" dirty="0"/>
              <a:t>) is </a:t>
            </a:r>
            <a:r>
              <a:rPr lang="hu-HU" altLang="hu-HU" sz="1800" dirty="0" err="1"/>
              <a:t>not</a:t>
            </a:r>
            <a:r>
              <a:rPr lang="hu-HU" altLang="hu-HU" sz="1800" dirty="0"/>
              <a:t> </a:t>
            </a:r>
            <a:r>
              <a:rPr lang="hu-HU" altLang="hu-HU" sz="1800" dirty="0" err="1"/>
              <a:t>used</a:t>
            </a:r>
            <a:r>
              <a:rPr lang="hu-HU" altLang="hu-HU" sz="1800" dirty="0"/>
              <a:t>, </a:t>
            </a:r>
            <a:r>
              <a:rPr lang="hu-HU" altLang="hu-HU" sz="1800" dirty="0" err="1"/>
              <a:t>but</a:t>
            </a:r>
            <a:r>
              <a:rPr lang="hu-HU" altLang="hu-HU" sz="1800" dirty="0"/>
              <a:t> </a:t>
            </a:r>
            <a:r>
              <a:rPr lang="hu-HU" altLang="hu-HU" sz="1800" dirty="0" err="1"/>
              <a:t>provided</a:t>
            </a:r>
            <a:r>
              <a:rPr lang="hu-HU" altLang="hu-HU" sz="1800" dirty="0"/>
              <a:t> extra IT </a:t>
            </a:r>
            <a:r>
              <a:rPr lang="hu-HU" altLang="hu-HU" sz="1800" dirty="0" err="1"/>
              <a:t>resources</a:t>
            </a:r>
            <a:r>
              <a:rPr lang="hu-HU" altLang="hu-HU" sz="1800" dirty="0"/>
              <a:t> </a:t>
            </a:r>
            <a:r>
              <a:rPr lang="hu-HU" altLang="hu-HU" sz="1800" dirty="0" err="1"/>
              <a:t>for</a:t>
            </a:r>
            <a:r>
              <a:rPr lang="hu-HU" altLang="hu-HU" sz="1800" dirty="0"/>
              <a:t> </a:t>
            </a:r>
            <a:r>
              <a:rPr lang="hu-HU" altLang="hu-HU" sz="1800" dirty="0" err="1"/>
              <a:t>home</a:t>
            </a:r>
            <a:r>
              <a:rPr lang="hu-HU" altLang="hu-HU" sz="1800" dirty="0"/>
              <a:t> </a:t>
            </a:r>
            <a:r>
              <a:rPr lang="hu-HU" altLang="hu-HU" sz="1800" dirty="0" err="1"/>
              <a:t>office</a:t>
            </a:r>
            <a:endParaRPr lang="hu-HU" altLang="hu-HU" sz="1800" dirty="0"/>
          </a:p>
          <a:p>
            <a:r>
              <a:rPr lang="hu-HU" altLang="hu-HU" sz="1800" dirty="0" err="1"/>
              <a:t>Change</a:t>
            </a:r>
            <a:r>
              <a:rPr lang="hu-HU" altLang="hu-HU" sz="1800" dirty="0"/>
              <a:t> </a:t>
            </a:r>
            <a:r>
              <a:rPr lang="hu-HU" altLang="hu-HU" sz="1800" dirty="0" err="1"/>
              <a:t>from</a:t>
            </a:r>
            <a:r>
              <a:rPr lang="hu-HU" altLang="hu-HU" sz="1800" dirty="0"/>
              <a:t> </a:t>
            </a:r>
            <a:r>
              <a:rPr lang="hu-HU" altLang="hu-HU" sz="1800" dirty="0" err="1"/>
              <a:t>transfer</a:t>
            </a:r>
            <a:r>
              <a:rPr lang="hu-HU" altLang="hu-HU" sz="1800" dirty="0"/>
              <a:t> of </a:t>
            </a:r>
            <a:r>
              <a:rPr lang="hu-HU" altLang="hu-HU" sz="1800" dirty="0" err="1"/>
              <a:t>paper</a:t>
            </a:r>
            <a:r>
              <a:rPr lang="hu-HU" altLang="hu-HU" sz="1800" dirty="0"/>
              <a:t> </a:t>
            </a:r>
            <a:r>
              <a:rPr lang="hu-HU" altLang="hu-HU" sz="1800" dirty="0" err="1"/>
              <a:t>documents</a:t>
            </a:r>
            <a:r>
              <a:rPr lang="hu-HU" altLang="hu-HU" sz="1800" dirty="0"/>
              <a:t> </a:t>
            </a:r>
            <a:r>
              <a:rPr lang="hu-HU" altLang="hu-HU" sz="1800" dirty="0" err="1"/>
              <a:t>to</a:t>
            </a:r>
            <a:r>
              <a:rPr lang="hu-HU" altLang="hu-HU" sz="1800" dirty="0"/>
              <a:t> </a:t>
            </a:r>
            <a:r>
              <a:rPr lang="hu-HU" altLang="hu-HU" sz="1800" dirty="0" err="1"/>
              <a:t>electronic</a:t>
            </a:r>
            <a:r>
              <a:rPr lang="hu-HU" altLang="hu-HU" sz="1800" dirty="0"/>
              <a:t> </a:t>
            </a:r>
            <a:r>
              <a:rPr lang="hu-HU" altLang="hu-HU" sz="1800" dirty="0" err="1"/>
              <a:t>ones</a:t>
            </a:r>
            <a:r>
              <a:rPr lang="hu-HU" altLang="hu-HU" sz="1800" dirty="0"/>
              <a:t> </a:t>
            </a:r>
            <a:r>
              <a:rPr lang="hu-HU" altLang="hu-HU" sz="1800" dirty="0" err="1"/>
              <a:t>to</a:t>
            </a:r>
            <a:r>
              <a:rPr lang="hu-HU" altLang="hu-HU" sz="1800" dirty="0"/>
              <a:t> business </a:t>
            </a:r>
            <a:r>
              <a:rPr lang="hu-HU" altLang="hu-HU" sz="1800" dirty="0" err="1"/>
              <a:t>partners</a:t>
            </a:r>
            <a:endParaRPr lang="hu-HU" altLang="hu-HU" sz="1800" dirty="0"/>
          </a:p>
          <a:p>
            <a:r>
              <a:rPr lang="hu-HU" altLang="hu-HU" sz="1800" dirty="0"/>
              <a:t>Home </a:t>
            </a:r>
            <a:r>
              <a:rPr lang="hu-HU" altLang="hu-HU" sz="1800" dirty="0" err="1"/>
              <a:t>office</a:t>
            </a:r>
            <a:r>
              <a:rPr lang="hu-HU" altLang="hu-HU" sz="1800" dirty="0"/>
              <a:t> </a:t>
            </a:r>
            <a:r>
              <a:rPr lang="hu-HU" altLang="hu-HU" sz="1800" dirty="0" err="1"/>
              <a:t>for</a:t>
            </a:r>
            <a:r>
              <a:rPr lang="hu-HU" altLang="hu-HU" sz="1800" dirty="0"/>
              <a:t> more </a:t>
            </a:r>
            <a:r>
              <a:rPr lang="hu-HU" altLang="hu-HU" sz="1800" dirty="0" err="1"/>
              <a:t>than</a:t>
            </a:r>
            <a:r>
              <a:rPr lang="hu-HU" altLang="hu-HU" sz="1800" dirty="0"/>
              <a:t> </a:t>
            </a:r>
            <a:r>
              <a:rPr lang="hu-HU" altLang="hu-HU" sz="1800" dirty="0" err="1"/>
              <a:t>half</a:t>
            </a:r>
            <a:r>
              <a:rPr lang="hu-HU" altLang="hu-HU" sz="1800" dirty="0"/>
              <a:t> of </a:t>
            </a:r>
            <a:r>
              <a:rPr lang="hu-HU" altLang="hu-HU" sz="1800" dirty="0" err="1"/>
              <a:t>employees</a:t>
            </a:r>
            <a:r>
              <a:rPr lang="hu-HU" altLang="hu-HU" sz="1800" dirty="0"/>
              <a:t>: </a:t>
            </a:r>
            <a:r>
              <a:rPr lang="hu-HU" altLang="hu-HU" sz="1800" dirty="0" err="1"/>
              <a:t>ensured</a:t>
            </a:r>
            <a:r>
              <a:rPr lang="hu-HU" altLang="hu-HU" sz="1800" dirty="0"/>
              <a:t> </a:t>
            </a:r>
            <a:r>
              <a:rPr lang="hu-HU" altLang="hu-HU" sz="1800" dirty="0" err="1"/>
              <a:t>social</a:t>
            </a:r>
            <a:r>
              <a:rPr lang="hu-HU" altLang="hu-HU" sz="1800" dirty="0"/>
              <a:t> </a:t>
            </a:r>
            <a:r>
              <a:rPr lang="hu-HU" altLang="hu-HU" sz="1800" dirty="0" err="1"/>
              <a:t>distancing</a:t>
            </a:r>
            <a:r>
              <a:rPr lang="hu-HU" altLang="hu-HU" sz="1800" dirty="0"/>
              <a:t>, </a:t>
            </a:r>
            <a:r>
              <a:rPr lang="hu-HU" altLang="hu-HU" sz="1800" dirty="0" err="1"/>
              <a:t>rotation</a:t>
            </a:r>
            <a:r>
              <a:rPr lang="hu-HU" altLang="hu-HU" sz="1800" dirty="0"/>
              <a:t> of </a:t>
            </a:r>
            <a:r>
              <a:rPr lang="hu-HU" altLang="hu-HU" sz="1800" dirty="0" err="1"/>
              <a:t>staff</a:t>
            </a:r>
            <a:endParaRPr lang="hu-HU" altLang="hu-HU" sz="1800" dirty="0"/>
          </a:p>
          <a:p>
            <a:r>
              <a:rPr lang="en-US" altLang="hu-HU" sz="1800" dirty="0"/>
              <a:t>ÁKK </a:t>
            </a:r>
            <a:r>
              <a:rPr lang="hu-HU" altLang="hu-HU" sz="1800" dirty="0" err="1"/>
              <a:t>contacts</a:t>
            </a:r>
            <a:r>
              <a:rPr lang="hu-HU" altLang="hu-HU" sz="1800" dirty="0"/>
              <a:t> </a:t>
            </a:r>
            <a:r>
              <a:rPr lang="hu-HU" altLang="hu-HU" sz="1800" dirty="0" err="1"/>
              <a:t>with</a:t>
            </a:r>
            <a:r>
              <a:rPr lang="hu-HU" altLang="hu-HU" sz="1800" dirty="0"/>
              <a:t> </a:t>
            </a:r>
            <a:r>
              <a:rPr lang="hu-HU" altLang="hu-HU" sz="1800" dirty="0" err="1"/>
              <a:t>public</a:t>
            </a:r>
            <a:r>
              <a:rPr lang="hu-HU" altLang="hu-HU" sz="1800" dirty="0"/>
              <a:t> </a:t>
            </a:r>
            <a:r>
              <a:rPr lang="hu-HU" altLang="hu-HU" sz="1800" dirty="0" err="1"/>
              <a:t>administration</a:t>
            </a:r>
            <a:r>
              <a:rPr lang="hu-HU" altLang="hu-HU" sz="1800" dirty="0"/>
              <a:t>, </a:t>
            </a:r>
            <a:r>
              <a:rPr lang="hu-HU" altLang="hu-HU" sz="1800" dirty="0" err="1"/>
              <a:t>dealers</a:t>
            </a:r>
            <a:r>
              <a:rPr lang="hu-HU" altLang="hu-HU" sz="1800" dirty="0"/>
              <a:t> and </a:t>
            </a:r>
            <a:r>
              <a:rPr lang="hu-HU" altLang="hu-HU" sz="1800" dirty="0" err="1"/>
              <a:t>investors</a:t>
            </a:r>
            <a:r>
              <a:rPr lang="hu-HU" altLang="hu-HU" sz="1800" dirty="0"/>
              <a:t> </a:t>
            </a:r>
            <a:r>
              <a:rPr lang="hu-HU" altLang="hu-HU" sz="1800" dirty="0" err="1"/>
              <a:t>were</a:t>
            </a:r>
            <a:r>
              <a:rPr lang="hu-HU" altLang="hu-HU" sz="1800" dirty="0"/>
              <a:t> </a:t>
            </a:r>
            <a:r>
              <a:rPr lang="hu-HU" altLang="hu-HU" sz="1800" dirty="0" err="1"/>
              <a:t>replaced</a:t>
            </a:r>
            <a:r>
              <a:rPr lang="hu-HU" altLang="hu-HU" sz="1800" dirty="0"/>
              <a:t> </a:t>
            </a:r>
            <a:r>
              <a:rPr lang="hu-HU" altLang="hu-HU" sz="1800" dirty="0" err="1"/>
              <a:t>with</a:t>
            </a:r>
            <a:r>
              <a:rPr lang="hu-HU" altLang="hu-HU" sz="1800" dirty="0"/>
              <a:t> VC and teleconferences</a:t>
            </a:r>
          </a:p>
        </p:txBody>
      </p:sp>
    </p:spTree>
    <p:extLst>
      <p:ext uri="{BB962C8B-B14F-4D97-AF65-F5344CB8AC3E}">
        <p14:creationId xmlns:p14="http://schemas.microsoft.com/office/powerpoint/2010/main" val="3625122091"/>
      </p:ext>
    </p:extLst>
  </p:cSld>
  <p:clrMapOvr>
    <a:masterClrMapping/>
  </p:clrMapOvr>
</p:sld>
</file>

<file path=ppt/theme/theme1.xml><?xml version="1.0" encoding="utf-8"?>
<a:theme xmlns:a="http://schemas.openxmlformats.org/drawingml/2006/main" name="Thème Office">
  <a:themeElements>
    <a:clrScheme name="Thème Offic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Thème Office">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Thème Offic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0D135C35F46F242ABD78D63C2151323" ma:contentTypeVersion="13" ma:contentTypeDescription="Create a new document." ma:contentTypeScope="" ma:versionID="b3a7077da9a13a0dcf64ed5d677f5a41">
  <xsd:schema xmlns:xsd="http://www.w3.org/2001/XMLSchema" xmlns:xs="http://www.w3.org/2001/XMLSchema" xmlns:p="http://schemas.microsoft.com/office/2006/metadata/properties" xmlns:ns3="0c867391-8214-4b58-86b3-de07547409f9" xmlns:ns4="fddef6a8-5936-4909-96e0-2ad7a6b1720b" targetNamespace="http://schemas.microsoft.com/office/2006/metadata/properties" ma:root="true" ma:fieldsID="03ecbc61110ecc952e27b8a8955585fd" ns3:_="" ns4:_="">
    <xsd:import namespace="0c867391-8214-4b58-86b3-de07547409f9"/>
    <xsd:import namespace="fddef6a8-5936-4909-96e0-2ad7a6b1720b"/>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EventHashCode" minOccurs="0"/>
                <xsd:element ref="ns4:MediaServiceGenerationTime" minOccurs="0"/>
                <xsd:element ref="ns4:MediaServiceAutoKeyPoints" minOccurs="0"/>
                <xsd:element ref="ns4:MediaServiceKeyPoint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c867391-8214-4b58-86b3-de07547409f9"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ddef6a8-5936-4909-96e0-2ad7a6b1720b"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AE0C873-A202-481A-967D-BFDA4D1CF33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c867391-8214-4b58-86b3-de07547409f9"/>
    <ds:schemaRef ds:uri="fddef6a8-5936-4909-96e0-2ad7a6b1720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5FEF57F-37EC-4E01-80D3-D31D5B973473}">
  <ds:schemaRefs>
    <ds:schemaRef ds:uri="http://schemas.microsoft.com/sharepoint/v3/contenttype/forms"/>
  </ds:schemaRefs>
</ds:datastoreItem>
</file>

<file path=customXml/itemProps3.xml><?xml version="1.0" encoding="utf-8"?>
<ds:datastoreItem xmlns:ds="http://schemas.openxmlformats.org/officeDocument/2006/customXml" ds:itemID="{254CAE82-BD75-4E6F-8C3A-AF7C67051BAA}">
  <ds:schemaRefs>
    <ds:schemaRef ds:uri="http://purl.org/dc/dcmitype/"/>
    <ds:schemaRef ds:uri="http://schemas.microsoft.com/office/2006/metadata/properties"/>
    <ds:schemaRef ds:uri="http://www.w3.org/XML/1998/namespace"/>
    <ds:schemaRef ds:uri="http://purl.org/dc/elements/1.1/"/>
    <ds:schemaRef ds:uri="http://schemas.microsoft.com/office/2006/documentManagement/types"/>
    <ds:schemaRef ds:uri="http://schemas.microsoft.com/office/infopath/2007/PartnerControls"/>
    <ds:schemaRef ds:uri="http://purl.org/dc/terms/"/>
    <ds:schemaRef ds:uri="http://schemas.openxmlformats.org/package/2006/metadata/core-properties"/>
    <ds:schemaRef ds:uri="fddef6a8-5936-4909-96e0-2ad7a6b1720b"/>
    <ds:schemaRef ds:uri="0c867391-8214-4b58-86b3-de07547409f9"/>
  </ds:schemaRefs>
</ds:datastoreItem>
</file>

<file path=docProps/app.xml><?xml version="1.0" encoding="utf-8"?>
<Properties xmlns="http://schemas.openxmlformats.org/officeDocument/2006/extended-properties" xmlns:vt="http://schemas.openxmlformats.org/officeDocument/2006/docPropsVTypes">
  <Template/>
  <TotalTime>2072</TotalTime>
  <Words>746</Words>
  <Application>Microsoft Office PowerPoint</Application>
  <PresentationFormat>On-screen Show (4:3)</PresentationFormat>
  <Paragraphs>50</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Tahoma</vt:lpstr>
      <vt:lpstr>Thème Office</vt:lpstr>
      <vt:lpstr>PowerPoint Presentation</vt:lpstr>
      <vt:lpstr>setup of cash management in Hungary</vt:lpstr>
      <vt:lpstr>Modified debt and cash management during covid-19</vt:lpstr>
      <vt:lpstr>Modified treasury operations during covid-19</vt:lpstr>
      <vt:lpstr>ECONOMIC policy changes during covid-19</vt:lpstr>
      <vt:lpstr>Operation arrangements in debt management during covid-19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credaf-SG</dc:creator>
  <cp:lastModifiedBy>Yelena Slizhevskaya</cp:lastModifiedBy>
  <cp:revision>128</cp:revision>
  <dcterms:created xsi:type="dcterms:W3CDTF">2011-05-26T14:35:15Z</dcterms:created>
  <dcterms:modified xsi:type="dcterms:W3CDTF">2020-04-27T17:30:59Z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0x01010000D135C35F46F242ABD78D63C2151323</vt:lpwstr>
  </property>
</Properties>
</file>