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5" r:id="rId5"/>
    <p:sldId id="260" r:id="rId6"/>
    <p:sldId id="261" r:id="rId7"/>
    <p:sldId id="277" r:id="rId8"/>
    <p:sldId id="263" r:id="rId9"/>
    <p:sldId id="276" r:id="rId10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AFFF14-647D-4517-916D-F984070D7B55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1B3EB57-5E10-49A4-8D39-DC1E2D2A706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86900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514A29A-80F4-4961-81D6-A72F10BB8A63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BD96DC4-CA19-41D6-BD67-E0D21BE29BD6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7937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3C753-974C-42B8-9DBC-E9C47D1260EF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79F62-5297-4D46-A42D-276392FB8B90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0800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0B5F6-CF69-4EF9-B918-41F3AED78FB1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423A3-6B68-4F35-BAE6-1F7E5A28340D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6263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32CDD-5547-4B01-A3C3-09C29FE08403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77D75-51F9-4A9E-B038-9B7B7543196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7266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lsorolás_szám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1300995"/>
            <a:ext cx="9144000" cy="5893889"/>
          </a:xfrm>
          <a:prstGeom prst="rect">
            <a:avLst/>
          </a:prstGeom>
          <a:solidFill>
            <a:srgbClr val="EE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églalap 7"/>
          <p:cNvSpPr/>
          <p:nvPr userDrawn="1"/>
        </p:nvSpPr>
        <p:spPr>
          <a:xfrm>
            <a:off x="0" y="6358270"/>
            <a:ext cx="9144000" cy="165359"/>
          </a:xfrm>
          <a:prstGeom prst="rect">
            <a:avLst/>
          </a:prstGeom>
          <a:solidFill>
            <a:srgbClr val="5B52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 userDrawn="1"/>
        </p:nvSpPr>
        <p:spPr>
          <a:xfrm>
            <a:off x="0" y="1240558"/>
            <a:ext cx="9144000" cy="60437"/>
          </a:xfrm>
          <a:prstGeom prst="rect">
            <a:avLst/>
          </a:prstGeom>
          <a:solidFill>
            <a:srgbClr val="9E7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121" y="216353"/>
            <a:ext cx="779180" cy="759893"/>
          </a:xfrm>
          <a:prstGeom prst="rect">
            <a:avLst/>
          </a:prstGeom>
        </p:spPr>
      </p:pic>
      <p:sp>
        <p:nvSpPr>
          <p:cNvPr id="11" name="Szöveg helye 9"/>
          <p:cNvSpPr>
            <a:spLocks noGrp="1"/>
          </p:cNvSpPr>
          <p:nvPr>
            <p:ph type="body" sz="quarter" idx="10" hasCustomPrompt="1"/>
          </p:nvPr>
        </p:nvSpPr>
        <p:spPr>
          <a:xfrm>
            <a:off x="651933" y="536400"/>
            <a:ext cx="7330188" cy="400650"/>
          </a:xfrm>
        </p:spPr>
        <p:txBody>
          <a:bodyPr>
            <a:normAutofit/>
          </a:bodyPr>
          <a:lstStyle>
            <a:lvl1pPr marL="0" indent="0"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hu-HU" dirty="0"/>
              <a:t>Mintaszöveg szerkesztése – a BRUTTÓ ÁLLAMADÓSÁG …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1"/>
          </p:nvPr>
        </p:nvSpPr>
        <p:spPr>
          <a:xfrm>
            <a:off x="665162" y="1488627"/>
            <a:ext cx="8096139" cy="4554538"/>
          </a:xfrm>
        </p:spPr>
        <p:txBody>
          <a:bodyPr lIns="180000" tIns="180000" rIns="180000" bIns="180000">
            <a:noAutofit/>
          </a:bodyPr>
          <a:lstStyle>
            <a:lvl1pPr marL="342900" indent="-342900">
              <a:buFont typeface="+mj-lt"/>
              <a:buAutoNum type="arabicPeriod"/>
              <a:defRPr sz="1800" cap="all" baseline="0"/>
            </a:lvl1pPr>
            <a:lvl2pPr marL="457200" indent="0">
              <a:buNone/>
              <a:defRPr sz="1400"/>
            </a:lvl2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ipsum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dolor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consectetuer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adipiscing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elit,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sed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nonummy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euismod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tincidunt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laoreet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dolore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magna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aliquam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volutpat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ipsum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dolor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consectetuer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adipiscing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sed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nonummy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euismod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tincidunt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laoreet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dolore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magna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aliquam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volutpat</a:t>
            </a:r>
            <a:endParaRPr lang="hu-HU" dirty="0">
              <a:solidFill>
                <a:srgbClr val="25242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Mintaszöveg2 szerkesztése</a:t>
            </a:r>
          </a:p>
          <a:p>
            <a:pPr lvl="1"/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ipsum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dolor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consectetuer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adipiscing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elit,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sed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nonummy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euismod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tincidunt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laoreet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dolore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magna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aliquam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volutpat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Lorem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ipsum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dolor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consectetuer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adipiscing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sed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nonummy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nibh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euismod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tincidunt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laoreet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dolore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magna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aliquam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erat</a:t>
            </a:r>
            <a:r>
              <a:rPr lang="hu-HU" dirty="0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dirty="0" err="1">
                <a:solidFill>
                  <a:srgbClr val="25242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volutpat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39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91E13-C8A0-4AD8-9D26-54F0D7FE7C24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5877A-7E62-4802-8416-03808E2EE132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7577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0511B-2173-4F73-BA56-3CCBDDF77B3A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94A05-00BC-49CE-B281-76DE5AE86CD5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1122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8BFB5-25C8-4ADC-865B-12139A32614D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C5C30-D3AD-4F2B-B26F-2E078434EDF0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153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09B72-96E2-402B-A635-856036674DA1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A4A1B-1129-47B3-8B44-CE3A51FBB6FE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8796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3A28E-9C2E-4F45-AC59-32D841CCC7E9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5D6CD-9EB5-4AC7-8D41-F6A5D567D8DF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6394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84531-E23D-4F0A-98B9-08885FAD206D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DCE3B-11EC-4F8F-AA53-8A897D2C4FBD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740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354AC-DF86-4F9D-AADC-FAA30FCFEA42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D28A5-2CCA-49F5-9AEF-B0555FA43F20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225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0DA13-34B3-46E6-9AF8-52EB221BEA4F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C0DA-5CD1-4889-BAA9-50BB052FF87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526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E189BB-5285-43C9-B56B-080DE050A9CB}" type="datetimeFigureOut">
              <a:rPr lang="fr-FR"/>
              <a:pPr>
                <a:defRPr/>
              </a:pPr>
              <a:t>01/05/2020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075F338-DA92-4C20-9D83-95B3E09381EB}" type="slidenum">
              <a:rPr lang="fr-FR" altLang="fr-FR"/>
              <a:pPr/>
              <a:t>‹#›</a:t>
            </a:fld>
            <a:endParaRPr lang="fr-FR" altLang="fr-FR"/>
          </a:p>
        </p:txBody>
      </p:sp>
      <p:pic>
        <p:nvPicPr>
          <p:cNvPr id="1031" name="Image 6" descr="Image fond diaporama CREDAF réduite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1597152" y="0"/>
            <a:ext cx="7546848" cy="3483429"/>
          </a:xfrm>
          <a:prstGeom prst="rect">
            <a:avLst/>
          </a:prstGeom>
          <a:solidFill>
            <a:srgbClr val="5B52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9800"/>
            <a:ext cx="9144000" cy="3378200"/>
          </a:xfrm>
          <a:prstGeom prst="rect">
            <a:avLst/>
          </a:prstGeom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1763688" y="105229"/>
            <a:ext cx="7128791" cy="217641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lang="ru-RU" sz="2000" dirty="0" smtClean="0">
                <a:solidFill>
                  <a:schemeClr val="bg1"/>
                </a:solidFill>
              </a:rPr>
              <a:t>РЕАГИРОВАНИЕ КАЗНАЧЕЙСТВА НА ПАНДЕМИЮ</a:t>
            </a:r>
            <a:r>
              <a:rPr lang="hu-HU" sz="2000" dirty="0" smtClean="0">
                <a:solidFill>
                  <a:schemeClr val="bg1"/>
                </a:solidFill>
              </a:rPr>
              <a:t> COVID-19</a:t>
            </a:r>
            <a:endParaRPr lang="ru-RU" sz="2000" dirty="0" smtClean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lang="hu-H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ДЕЙСТВИЯ В СФЕРЕ УПРАВЛЕНИЯ ЛИКВИДНОСТЬЮ: </a:t>
            </a: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lang="ru-RU" sz="2000" dirty="0" smtClean="0">
                <a:solidFill>
                  <a:schemeClr val="bg1"/>
                </a:solidFill>
              </a:rPr>
              <a:t>ОПЫТ ВЕНГРИИ</a:t>
            </a:r>
            <a:endParaRPr lang="hu-HU" sz="20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lang="ru-RU" sz="2000" dirty="0" smtClean="0">
                <a:solidFill>
                  <a:schemeClr val="bg1"/>
                </a:solidFill>
              </a:rPr>
              <a:t>Видеоконференция КС, 29 апреля</a:t>
            </a:r>
            <a:r>
              <a:rPr lang="hu-HU" sz="2000" dirty="0" smtClean="0">
                <a:solidFill>
                  <a:schemeClr val="bg1"/>
                </a:solidFill>
              </a:rPr>
              <a:t> 2020</a:t>
            </a:r>
            <a:r>
              <a:rPr lang="ru-RU" sz="2000" dirty="0" smtClean="0">
                <a:solidFill>
                  <a:schemeClr val="bg1"/>
                </a:solidFill>
              </a:rPr>
              <a:t> г.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Alcím 2"/>
          <p:cNvSpPr txBox="1">
            <a:spLocks/>
          </p:cNvSpPr>
          <p:nvPr/>
        </p:nvSpPr>
        <p:spPr>
          <a:xfrm>
            <a:off x="2218008" y="1755120"/>
            <a:ext cx="6530195" cy="66369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b="1" dirty="0" err="1" smtClean="0">
                <a:solidFill>
                  <a:schemeClr val="bg1"/>
                </a:solidFill>
              </a:rPr>
              <a:t>Андраш</a:t>
            </a:r>
            <a:r>
              <a:rPr lang="ru-RU" sz="1400" b="1" dirty="0" smtClean="0">
                <a:solidFill>
                  <a:schemeClr val="bg1"/>
                </a:solidFill>
              </a:rPr>
              <a:t> Рез</a:t>
            </a:r>
            <a:endParaRPr lang="en-US" sz="1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Заместитель директора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8" name="Egyenes összekötő 7"/>
          <p:cNvCxnSpPr/>
          <p:nvPr/>
        </p:nvCxnSpPr>
        <p:spPr>
          <a:xfrm>
            <a:off x="1973231" y="1686962"/>
            <a:ext cx="663593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46" y="665401"/>
            <a:ext cx="1322443" cy="129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2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hu-HU" sz="2800" cap="all" dirty="0" smtClean="0"/>
              <a:t>СИСТЕМА УПРАВЛЕНИЯ ЛИКВИДНОСТЬЮ В ВЕНГРИИ</a:t>
            </a:r>
            <a:endParaRPr lang="hu-HU" altLang="hu-HU" sz="3200" dirty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929411"/>
          </a:xfrm>
        </p:spPr>
        <p:txBody>
          <a:bodyPr/>
          <a:lstStyle/>
          <a:p>
            <a:pPr marL="0" indent="0">
              <a:buNone/>
            </a:pPr>
            <a:r>
              <a:rPr lang="ru-RU" altLang="hu-HU" sz="1800" b="1" dirty="0" smtClean="0"/>
              <a:t>Законодательно закреплённые полномочия </a:t>
            </a:r>
            <a:r>
              <a:rPr lang="en-US" altLang="hu-HU" sz="1800" b="1" dirty="0" smtClean="0"/>
              <a:t>ÁKK’:</a:t>
            </a:r>
            <a:endParaRPr lang="en-US" altLang="hu-HU" sz="1800" b="1" dirty="0"/>
          </a:p>
          <a:p>
            <a:r>
              <a:rPr lang="ru-RU" altLang="hu-HU" sz="1800" dirty="0" smtClean="0"/>
              <a:t>Агентство по управлению государственным долгом</a:t>
            </a:r>
            <a:r>
              <a:rPr lang="en-US" altLang="hu-HU" sz="1800" dirty="0" smtClean="0"/>
              <a:t> </a:t>
            </a:r>
            <a:r>
              <a:rPr lang="en-US" altLang="hu-HU" sz="1800" dirty="0"/>
              <a:t>Pte. Ltd. (ÁKK) </a:t>
            </a:r>
            <a:r>
              <a:rPr lang="ru-RU" altLang="hu-HU" sz="1800" dirty="0" smtClean="0"/>
              <a:t>отвечает за управление государственными средствами в соответствии с законом, регламентирующим управление государственным долгом (Закон №</a:t>
            </a:r>
            <a:r>
              <a:rPr lang="en-US" altLang="hu-HU" sz="1800" dirty="0" smtClean="0"/>
              <a:t>. </a:t>
            </a:r>
            <a:r>
              <a:rPr lang="en-US" altLang="hu-HU" sz="1800" dirty="0"/>
              <a:t>CXCIV. </a:t>
            </a:r>
            <a:r>
              <a:rPr lang="ru-RU" altLang="hu-HU" sz="1800" dirty="0" smtClean="0"/>
              <a:t>от</a:t>
            </a:r>
            <a:r>
              <a:rPr lang="ru-RU" altLang="hu-HU" sz="1800" dirty="0" smtClean="0"/>
              <a:t> 2011 об обеспечении экономической стабильности Венгрии)</a:t>
            </a:r>
            <a:r>
              <a:rPr lang="en-US" altLang="hu-HU" sz="1800" dirty="0" smtClean="0"/>
              <a:t>, </a:t>
            </a:r>
            <a:r>
              <a:rPr lang="ru-RU" altLang="hu-HU" sz="1800" dirty="0" smtClean="0"/>
              <a:t>согласно которому министр, ответственный за государственные финансы, выполняет эти функции через </a:t>
            </a:r>
            <a:r>
              <a:rPr lang="en-US" altLang="hu-HU" sz="1800" dirty="0" smtClean="0"/>
              <a:t>ÁKK</a:t>
            </a:r>
            <a:r>
              <a:rPr lang="en-US" altLang="hu-HU" sz="1800" dirty="0"/>
              <a:t>.</a:t>
            </a:r>
          </a:p>
          <a:p>
            <a:pPr marL="0" indent="0">
              <a:buNone/>
            </a:pPr>
            <a:r>
              <a:rPr lang="ru-RU" altLang="hu-HU" sz="1800" b="1" dirty="0" smtClean="0"/>
              <a:t>Общие цели (согласно закона)</a:t>
            </a:r>
            <a:r>
              <a:rPr lang="en-US" altLang="hu-HU" sz="1800" b="1" dirty="0" smtClean="0"/>
              <a:t>:</a:t>
            </a:r>
            <a:endParaRPr lang="en-US" altLang="hu-HU" sz="1800" b="1" dirty="0"/>
          </a:p>
          <a:p>
            <a:r>
              <a:rPr lang="ru-RU" altLang="hu-HU" sz="1800" dirty="0" smtClean="0"/>
              <a:t>Обеспечивать непрерывную  ликвидность бюджета с учётом прогнозов, представленных Государственным казначейством Венгрии; поэтому </a:t>
            </a:r>
            <a:r>
              <a:rPr lang="hu-HU" altLang="hu-HU" sz="1800" dirty="0" smtClean="0"/>
              <a:t>ÁKK</a:t>
            </a:r>
            <a:r>
              <a:rPr lang="ru-RU" altLang="hu-HU" sz="1800" dirty="0" smtClean="0"/>
              <a:t> и Государственное казначейство работают в тесном взаимодействии.</a:t>
            </a:r>
            <a:endParaRPr lang="en-US" altLang="hu-HU" sz="1800" dirty="0" smtClean="0"/>
          </a:p>
          <a:p>
            <a:pPr marL="0" indent="0">
              <a:buNone/>
            </a:pPr>
            <a:r>
              <a:rPr lang="ru-RU" altLang="hu-HU" sz="1800" b="1" dirty="0" smtClean="0"/>
              <a:t>Функции в части управления ликвидностью</a:t>
            </a:r>
            <a:r>
              <a:rPr lang="en-US" altLang="hu-HU" sz="1800" b="1" dirty="0" smtClean="0"/>
              <a:t>:</a:t>
            </a:r>
          </a:p>
          <a:p>
            <a:r>
              <a:rPr lang="ru-RU" altLang="hu-HU" sz="1800" u="sng" dirty="0" smtClean="0"/>
              <a:t>Государственное казначейство Венгрии (ГКВ)</a:t>
            </a:r>
            <a:r>
              <a:rPr lang="en-US" altLang="hu-HU" sz="1800" u="sng" dirty="0" smtClean="0"/>
              <a:t> </a:t>
            </a:r>
            <a:r>
              <a:rPr lang="ru-RU" altLang="hu-HU" sz="1800" dirty="0" smtClean="0"/>
              <a:t>осуществляет исполнение бюджета и готовит ежедневные прогнозы по остаткам на ЕКС на основании бюджетной информации</a:t>
            </a:r>
            <a:endParaRPr lang="en-US" altLang="hu-HU" sz="1800" dirty="0"/>
          </a:p>
          <a:p>
            <a:r>
              <a:rPr lang="en-US" altLang="hu-HU" sz="1800" u="sng" dirty="0"/>
              <a:t>ÁKK</a:t>
            </a:r>
            <a:r>
              <a:rPr lang="en-US" altLang="hu-HU" sz="1800" dirty="0"/>
              <a:t> </a:t>
            </a:r>
            <a:r>
              <a:rPr lang="ru-RU" altLang="hu-HU" sz="1800" dirty="0" smtClean="0"/>
              <a:t>планирует и осуществляет все операции по управлению ликвидностью на рынке краткосрочного капитала</a:t>
            </a:r>
            <a:endParaRPr lang="hu-HU" altLang="hu-HU" sz="1800" dirty="0"/>
          </a:p>
          <a:p>
            <a:r>
              <a:rPr lang="ru-RU" altLang="hu-HU" sz="1800" u="sng" dirty="0" smtClean="0"/>
              <a:t>В условиях текущей пандемии это сотрудничество стало ещё глубже и крепче</a:t>
            </a:r>
            <a:r>
              <a:rPr lang="hu-HU" altLang="hu-HU" sz="1800" u="sng" dirty="0" smtClean="0"/>
              <a:t> </a:t>
            </a:r>
            <a:endParaRPr lang="en-US" altLang="hu-HU" sz="1800" u="sng" dirty="0"/>
          </a:p>
          <a:p>
            <a:endParaRPr lang="hu-HU" altLang="hu-H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hu-HU" sz="2800" cap="all" dirty="0" smtClean="0"/>
              <a:t>ИЗМЕНЕНИЯ В УПРАВЛЕНИИ ДОЛГОМ И ЛИКВИДНОСТЬЮ ВО ВРЕМЯ ПАНДЕМИИ</a:t>
            </a:r>
            <a:r>
              <a:rPr lang="hu-HU" altLang="hu-HU" sz="2800" cap="all" dirty="0" smtClean="0"/>
              <a:t> </a:t>
            </a:r>
            <a:r>
              <a:rPr lang="hu-HU" altLang="hu-HU" sz="2800" cap="all" dirty="0"/>
              <a:t>covid-19</a:t>
            </a:r>
            <a:endParaRPr lang="hu-HU" altLang="hu-HU" sz="3200" dirty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hu-HU" sz="1800" b="1" dirty="0" smtClean="0"/>
              <a:t>Изменения в налогово-бюджетной политике и функционировании рынка краткосрочного капитала потребовали более гибкого подхода к управлению долгом и ликвидностью:</a:t>
            </a:r>
            <a:endParaRPr lang="en-US" altLang="hu-HU" sz="1800" dirty="0"/>
          </a:p>
          <a:p>
            <a:r>
              <a:rPr lang="ru-RU" altLang="hu-HU" sz="1600" dirty="0" smtClean="0"/>
              <a:t>Дефицит бюджета вырос с </a:t>
            </a:r>
            <a:r>
              <a:rPr lang="hu-HU" altLang="hu-HU" sz="1600" dirty="0" smtClean="0"/>
              <a:t>1</a:t>
            </a:r>
            <a:r>
              <a:rPr lang="ru-RU" altLang="hu-HU" sz="1600" dirty="0" smtClean="0"/>
              <a:t> до</a:t>
            </a:r>
            <a:r>
              <a:rPr lang="ru-RU" altLang="hu-HU" sz="1600" dirty="0"/>
              <a:t> </a:t>
            </a:r>
            <a:r>
              <a:rPr lang="hu-HU" altLang="hu-HU" sz="1600" dirty="0" smtClean="0"/>
              <a:t>2</a:t>
            </a:r>
            <a:r>
              <a:rPr lang="ru-RU" altLang="hu-HU" sz="1600" dirty="0" smtClean="0"/>
              <a:t>,</a:t>
            </a:r>
            <a:r>
              <a:rPr lang="hu-HU" altLang="hu-HU" sz="1600" dirty="0" smtClean="0"/>
              <a:t>7</a:t>
            </a:r>
            <a:r>
              <a:rPr lang="ru-RU" altLang="hu-HU" sz="1600" dirty="0" smtClean="0"/>
              <a:t> процентов ВВП</a:t>
            </a:r>
            <a:r>
              <a:rPr lang="hu-HU" altLang="hu-HU" sz="1600" dirty="0" smtClean="0"/>
              <a:t> </a:t>
            </a:r>
            <a:r>
              <a:rPr lang="hu-HU" altLang="hu-HU" sz="1600" dirty="0"/>
              <a:t>– </a:t>
            </a:r>
            <a:r>
              <a:rPr lang="ru-RU" altLang="hu-HU" sz="1600" dirty="0" smtClean="0"/>
              <a:t>в апреле был подготовлен пересмотренный план привлечения средств за счёт эмиссии облигаций, деноминированных в национальной и иностранной валюте</a:t>
            </a:r>
            <a:endParaRPr lang="hu-HU" altLang="hu-HU" sz="1600" dirty="0"/>
          </a:p>
          <a:p>
            <a:r>
              <a:rPr lang="ru-RU" altLang="hu-HU" sz="1600" dirty="0" smtClean="0"/>
              <a:t>Был пересмотрен календарь проведения аукционов (вместо  двух раз в месяц аукционы по облигациям стали проводиться еженедельно), чтобы обеспечить более гибкое </a:t>
            </a:r>
            <a:r>
              <a:rPr lang="ru-RU" altLang="hu-HU" sz="1600" dirty="0" smtClean="0"/>
              <a:t>финансирование</a:t>
            </a:r>
            <a:endParaRPr lang="hu-HU" altLang="hu-HU" sz="1600" dirty="0"/>
          </a:p>
          <a:p>
            <a:r>
              <a:rPr lang="ru-RU" altLang="hu-HU" sz="1600" dirty="0" smtClean="0"/>
              <a:t>В целях снижения риска финансирования и увеличения сроков погашения был увеличен объём эмиссии бондов, деноминированных в иностранной валюте: в апреле были дополнительно выпущены бонды на 2 млрд евро сроком действия 6 и 12 лет</a:t>
            </a:r>
            <a:endParaRPr lang="hu-HU" altLang="hu-HU" sz="1600" dirty="0"/>
          </a:p>
          <a:p>
            <a:r>
              <a:rPr lang="ru-RU" altLang="hu-HU" sz="1600" dirty="0" smtClean="0"/>
              <a:t>Поскольку в период пандемии вырос риск ликвидности, между</a:t>
            </a:r>
            <a:r>
              <a:rPr lang="hu-HU" altLang="hu-HU" sz="1600" dirty="0" smtClean="0"/>
              <a:t> </a:t>
            </a:r>
            <a:r>
              <a:rPr lang="hu-HU" altLang="hu-HU" sz="1600" dirty="0"/>
              <a:t>ÁKK </a:t>
            </a:r>
            <a:r>
              <a:rPr lang="ru-RU" altLang="hu-HU" sz="1600" dirty="0" smtClean="0"/>
              <a:t>и ГКВ налажено более тесное взаимодействие: обмен информацией осуществляется ежедневно (ранее – дважды в неделю)</a:t>
            </a:r>
            <a:endParaRPr lang="hu-HU" altLang="hu-HU" sz="1600" dirty="0"/>
          </a:p>
          <a:p>
            <a:r>
              <a:rPr lang="ru-RU" altLang="hu-HU" sz="1600" dirty="0" smtClean="0"/>
              <a:t>Увеличен размер буфера ликвидности, чтобы покрывать государственные расходы, которые сейчас совершаются быстрее, и вести работу с учётом снижения доходов бюджета </a:t>
            </a:r>
            <a:endParaRPr lang="en-US" altLang="hu-HU" sz="1600" dirty="0"/>
          </a:p>
          <a:p>
            <a:pPr marL="0" indent="0">
              <a:buNone/>
            </a:pPr>
            <a:endParaRPr lang="hu-HU" altLang="hu-HU" sz="1800" dirty="0"/>
          </a:p>
        </p:txBody>
      </p:sp>
    </p:spTree>
    <p:extLst>
      <p:ext uri="{BB962C8B-B14F-4D97-AF65-F5344CB8AC3E}">
        <p14:creationId xmlns:p14="http://schemas.microsoft.com/office/powerpoint/2010/main" val="194511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hu-HU" sz="2800" cap="all" dirty="0" smtClean="0"/>
              <a:t>ИЗМЕНЕНИЯ В ХАРАКТЕРЕ РАБОТЫ КАЗНАЧЕЙСТВА ВО ВРЕМЯ ПАНДЕМИИ</a:t>
            </a:r>
            <a:r>
              <a:rPr lang="hu-HU" altLang="hu-HU" sz="2800" cap="all" dirty="0" smtClean="0"/>
              <a:t> </a:t>
            </a:r>
            <a:r>
              <a:rPr lang="hu-HU" altLang="hu-HU" sz="2800" cap="all" dirty="0"/>
              <a:t>covid-19</a:t>
            </a:r>
            <a:endParaRPr lang="hu-HU" altLang="hu-HU" sz="3200" dirty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hu-HU" sz="1800" b="1" dirty="0" smtClean="0"/>
              <a:t>В условиях пандемии изменилось и то, как ведёт свою работу Государственное казначейство Венгрии</a:t>
            </a:r>
            <a:r>
              <a:rPr lang="en-US" altLang="hu-HU" sz="1800" dirty="0" smtClean="0"/>
              <a:t>:</a:t>
            </a:r>
            <a:endParaRPr lang="en-US" altLang="hu-HU" sz="1800" dirty="0"/>
          </a:p>
          <a:p>
            <a:r>
              <a:rPr lang="ru-RU" altLang="hu-HU" sz="1800" dirty="0" smtClean="0"/>
              <a:t>ГКВ ранее внедрило механизм оперативного (в течение одного дня) совершения срочных платежей; по требованию правительства он стал использоваться чаще</a:t>
            </a:r>
            <a:endParaRPr lang="hu-HU" altLang="hu-HU" sz="1800" dirty="0"/>
          </a:p>
          <a:p>
            <a:r>
              <a:rPr lang="ru-RU" altLang="hu-HU" sz="1800" dirty="0" smtClean="0"/>
              <a:t>Однако это привел к росту риска ликвидности, и потому ГКВ активнее актуализирует и предоставляет свои прогнозы ликвидности</a:t>
            </a:r>
            <a:endParaRPr lang="hu-HU" altLang="hu-HU" sz="1800" dirty="0"/>
          </a:p>
          <a:p>
            <a:r>
              <a:rPr lang="ru-RU" altLang="hu-HU" sz="1800" dirty="0" smtClean="0"/>
              <a:t>Кроме того, ГКВ является важным каналом реализации гособлигаций населению: его система онлайн-торговли облигациями более совершенна, чем системы, которые используются банками, и сейчас начата новая маркетинговая кампания, призванная увеличит число пользователей «электронного казначейства» </a:t>
            </a:r>
            <a:endParaRPr lang="hu-HU" altLang="hu-HU" sz="1800" dirty="0"/>
          </a:p>
          <a:p>
            <a:r>
              <a:rPr lang="ru-RU" altLang="hu-HU" sz="1800" dirty="0" smtClean="0"/>
              <a:t>Также укрепилось сотрудничество </a:t>
            </a:r>
            <a:r>
              <a:rPr lang="ru-RU" altLang="hu-HU" sz="1800" dirty="0" smtClean="0"/>
              <a:t>между </a:t>
            </a:r>
            <a:r>
              <a:rPr lang="ru-RU" altLang="hu-HU" sz="1800" dirty="0" smtClean="0"/>
              <a:t>ГКВ и налоговым ведомством; </a:t>
            </a:r>
            <a:r>
              <a:rPr lang="ru-RU" altLang="hu-HU" sz="1800" dirty="0"/>
              <a:t>э</a:t>
            </a:r>
            <a:r>
              <a:rPr lang="ru-RU" altLang="hu-HU" sz="1800" dirty="0" smtClean="0"/>
              <a:t>то позволяет пересматривать сроки платежей и возмещений налогов (напр., дополнительные налоги на банки и предприятия розничной торговли, дополнительный день для возмещения НДС…)</a:t>
            </a:r>
            <a:endParaRPr lang="hu-HU" altLang="hu-HU" sz="1800" dirty="0"/>
          </a:p>
          <a:p>
            <a:endParaRPr lang="hu-HU" altLang="hu-HU" sz="1800" dirty="0"/>
          </a:p>
        </p:txBody>
      </p:sp>
    </p:spTree>
    <p:extLst>
      <p:ext uri="{BB962C8B-B14F-4D97-AF65-F5344CB8AC3E}">
        <p14:creationId xmlns:p14="http://schemas.microsoft.com/office/powerpoint/2010/main" val="4272495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hu-HU" sz="2800" cap="all" dirty="0" smtClean="0"/>
              <a:t>ИЗМЕНЕНИЯ В ЭКОНОМИЧЕСКОЙ ПОЛИТИКЕ В УСЛОВИЯХ ПАНДЕМИИ</a:t>
            </a:r>
            <a:r>
              <a:rPr lang="hu-HU" altLang="hu-HU" sz="2800" cap="all" dirty="0" smtClean="0"/>
              <a:t> </a:t>
            </a:r>
            <a:r>
              <a:rPr lang="hu-HU" altLang="hu-HU" sz="2800" cap="all" dirty="0"/>
              <a:t>covid-19</a:t>
            </a:r>
            <a:endParaRPr lang="en-US" altLang="hu-HU" sz="2800" cap="all" dirty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ru-RU" altLang="hu-HU" sz="1800" b="1" dirty="0" smtClean="0"/>
              <a:t>Согласно положениям Конституции, Правительство объявило о том, что страна находится в состоянии опасности</a:t>
            </a:r>
            <a:endParaRPr lang="hu-HU" altLang="hu-HU" sz="1800" b="1" dirty="0"/>
          </a:p>
          <a:p>
            <a:pPr marL="0" indent="0">
              <a:buNone/>
            </a:pPr>
            <a:r>
              <a:rPr lang="ru-RU" altLang="hu-HU" sz="1800" b="1" dirty="0" smtClean="0"/>
              <a:t>Центральный бюджет пересматривается, чтобы перенаправить государственные средства на более важные цели</a:t>
            </a:r>
            <a:endParaRPr lang="hu-HU" altLang="hu-HU" sz="1800" b="1" dirty="0"/>
          </a:p>
          <a:p>
            <a:pPr marL="0" indent="0">
              <a:buNone/>
            </a:pPr>
            <a:r>
              <a:rPr lang="ru-RU" altLang="hu-HU" sz="1800" b="1" dirty="0" smtClean="0"/>
              <a:t>Расходы бюджета</a:t>
            </a:r>
            <a:r>
              <a:rPr lang="en-US" altLang="hu-HU" sz="1800" b="1" dirty="0" smtClean="0"/>
              <a:t>:</a:t>
            </a:r>
            <a:endParaRPr lang="en-US" altLang="hu-HU" sz="1800" b="1" dirty="0"/>
          </a:p>
          <a:p>
            <a:r>
              <a:rPr lang="ru-RU" altLang="hu-HU" sz="1600" dirty="0" smtClean="0"/>
              <a:t>Программа </a:t>
            </a:r>
            <a:r>
              <a:rPr lang="hu-HU" altLang="hu-HU" sz="1600" dirty="0" smtClean="0"/>
              <a:t>„Kurzarbeit”</a:t>
            </a:r>
            <a:r>
              <a:rPr lang="ru-RU" altLang="hu-HU" sz="1600" dirty="0" smtClean="0"/>
              <a:t>: государство </a:t>
            </a:r>
            <a:r>
              <a:rPr lang="ru-RU" altLang="hu-HU" sz="1600" dirty="0" smtClean="0"/>
              <a:t>компенсирует сокращение рабочего дня </a:t>
            </a:r>
            <a:r>
              <a:rPr lang="ru-RU" altLang="hu-HU" sz="1600" dirty="0" smtClean="0"/>
              <a:t>на период действи</a:t>
            </a:r>
            <a:r>
              <a:rPr lang="ru-RU" altLang="hu-HU" sz="1600" dirty="0" smtClean="0"/>
              <a:t>я карантинных мер</a:t>
            </a:r>
            <a:r>
              <a:rPr lang="hu-HU" altLang="hu-HU" sz="1600" dirty="0" smtClean="0"/>
              <a:t> (</a:t>
            </a:r>
            <a:r>
              <a:rPr lang="ru-RU" altLang="hu-HU" sz="1600" dirty="0" smtClean="0"/>
              <a:t>с сохранением 70% потерянной заработной платы в течение 3 месяцев)</a:t>
            </a:r>
            <a:endParaRPr lang="hu-HU" altLang="hu-HU" sz="1600" dirty="0"/>
          </a:p>
          <a:p>
            <a:r>
              <a:rPr lang="ru-RU" altLang="hu-HU" sz="1600" dirty="0" smtClean="0"/>
              <a:t>Истекающие</a:t>
            </a:r>
            <a:r>
              <a:rPr lang="ru-RU" altLang="hu-HU" sz="1600" dirty="0" smtClean="0"/>
              <a:t> отпуска по беременности и родам подлежат продлению</a:t>
            </a:r>
            <a:endParaRPr lang="hu-HU" altLang="hu-HU" sz="1600" dirty="0"/>
          </a:p>
          <a:p>
            <a:r>
              <a:rPr lang="ru-RU" altLang="hu-HU" sz="1600" dirty="0" smtClean="0"/>
              <a:t>Объявлено о предоставлении </a:t>
            </a:r>
            <a:r>
              <a:rPr lang="ru-RU" altLang="hu-HU" sz="1600" dirty="0" smtClean="0"/>
              <a:t>кредитов с государственной поддержкой</a:t>
            </a:r>
            <a:r>
              <a:rPr lang="hu-HU" altLang="hu-HU" sz="1600" dirty="0" smtClean="0"/>
              <a:t> (</a:t>
            </a:r>
            <a:r>
              <a:rPr lang="ru-RU" altLang="hu-HU" sz="1600" dirty="0" smtClean="0"/>
              <a:t>субсидирование процентной ставки, государственные гарантии)</a:t>
            </a:r>
            <a:endParaRPr lang="hu-HU" altLang="hu-HU" sz="1600" dirty="0"/>
          </a:p>
          <a:p>
            <a:r>
              <a:rPr lang="ru-RU" altLang="hu-HU" sz="1600" dirty="0"/>
              <a:t>М</a:t>
            </a:r>
            <a:r>
              <a:rPr lang="ru-RU" altLang="hu-HU" sz="1600" dirty="0" smtClean="0"/>
              <a:t>ораторий на погашение кредитов МСП и потребительских кредитов</a:t>
            </a:r>
            <a:endParaRPr lang="hu-HU" altLang="hu-HU" sz="1600" dirty="0"/>
          </a:p>
          <a:p>
            <a:endParaRPr lang="en-US" altLang="hu-HU" sz="1800" dirty="0"/>
          </a:p>
          <a:p>
            <a:pPr marL="0" indent="0">
              <a:buNone/>
            </a:pPr>
            <a:r>
              <a:rPr lang="ru-RU" altLang="hu-HU" sz="1800" b="1" dirty="0" smtClean="0"/>
              <a:t>Доходы бюджета</a:t>
            </a:r>
            <a:r>
              <a:rPr lang="en-US" altLang="hu-HU" sz="1800" b="1" dirty="0" smtClean="0"/>
              <a:t>:</a:t>
            </a:r>
            <a:endParaRPr lang="en-US" altLang="hu-HU" sz="1800" b="1" dirty="0"/>
          </a:p>
          <a:p>
            <a:r>
              <a:rPr lang="ru-RU" altLang="hu-HU" sz="1600" dirty="0" smtClean="0"/>
              <a:t>Облегчение налогового бремени для работодателей в наиболее пострадавших отраслях</a:t>
            </a:r>
            <a:r>
              <a:rPr lang="hu-HU" altLang="hu-HU" sz="1600" dirty="0" smtClean="0"/>
              <a:t> </a:t>
            </a:r>
            <a:endParaRPr lang="hu-HU" altLang="hu-HU" sz="1600" dirty="0"/>
          </a:p>
          <a:p>
            <a:r>
              <a:rPr lang="ru-RU" altLang="hu-HU" sz="1600" dirty="0" smtClean="0"/>
              <a:t>Размеры социальных взносов работников будут сокращены</a:t>
            </a:r>
            <a:endParaRPr lang="hu-HU" altLang="hu-HU" sz="1600" dirty="0"/>
          </a:p>
          <a:p>
            <a:r>
              <a:rPr lang="ru-RU" altLang="hu-HU" sz="1600" dirty="0" smtClean="0"/>
              <a:t>Сократились сроки возмещения НДС</a:t>
            </a: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2635767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cap="all" dirty="0" smtClean="0"/>
              <a:t>O</a:t>
            </a:r>
            <a:r>
              <a:rPr lang="ru-RU" altLang="hu-HU" sz="2800" cap="all" dirty="0" smtClean="0"/>
              <a:t>РГАНИЗАЦИЯ РАБОТЫ ПО УПРАВЛЕНИЮ ДОЛГОМ ВО ВРЕМЯ ПАНДЕМИИ</a:t>
            </a:r>
            <a:r>
              <a:rPr lang="hu-HU" altLang="hu-HU" sz="2800" cap="all" dirty="0" smtClean="0"/>
              <a:t> </a:t>
            </a:r>
            <a:r>
              <a:rPr lang="hu-HU" altLang="hu-HU" sz="2800" cap="all" dirty="0"/>
              <a:t>covid-19</a:t>
            </a:r>
            <a:endParaRPr lang="en-US" altLang="hu-HU" sz="2800" cap="all" dirty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857403"/>
          </a:xfrm>
        </p:spPr>
        <p:txBody>
          <a:bodyPr/>
          <a:lstStyle/>
          <a:p>
            <a:pPr marL="0" indent="0">
              <a:buNone/>
            </a:pPr>
            <a:r>
              <a:rPr lang="ru-RU" altLang="hu-HU" sz="1800" b="1" dirty="0" smtClean="0"/>
              <a:t>Обеспечение непрерывности деятельности</a:t>
            </a:r>
            <a:r>
              <a:rPr lang="en-US" altLang="hu-HU" sz="1800" b="1" dirty="0" smtClean="0"/>
              <a:t>:</a:t>
            </a:r>
            <a:endParaRPr lang="en-US" altLang="hu-HU" sz="1800" b="1" dirty="0"/>
          </a:p>
          <a:p>
            <a:r>
              <a:rPr lang="hu-HU" altLang="hu-HU" sz="1600" dirty="0"/>
              <a:t>ÁKK </a:t>
            </a:r>
            <a:r>
              <a:rPr lang="ru-RU" altLang="hu-HU" sz="1600" dirty="0" smtClean="0"/>
              <a:t>– небольшая компания</a:t>
            </a:r>
            <a:r>
              <a:rPr lang="hu-HU" altLang="hu-HU" sz="1600" dirty="0" smtClean="0"/>
              <a:t> (55</a:t>
            </a:r>
            <a:r>
              <a:rPr lang="ru-RU" altLang="hu-HU" sz="1600" dirty="0" smtClean="0"/>
              <a:t> сотрудников</a:t>
            </a:r>
            <a:r>
              <a:rPr lang="hu-HU" altLang="hu-HU" sz="1600" dirty="0" smtClean="0"/>
              <a:t>)</a:t>
            </a:r>
            <a:r>
              <a:rPr lang="ru-RU" altLang="hu-HU" sz="1600" dirty="0" smtClean="0"/>
              <a:t>, обладающая гибкостью в операционных и бюджетных вопросах</a:t>
            </a:r>
            <a:endParaRPr lang="hu-HU" altLang="hu-HU" sz="1600" dirty="0"/>
          </a:p>
          <a:p>
            <a:r>
              <a:rPr lang="ru-RU" altLang="hu-HU" sz="1600" dirty="0" smtClean="0"/>
              <a:t>Вопросы, связанные с ИКТ, имеют ключевое значение; до начала пандемии уже была проведена определённая подготовительная работа (напр., обеспечен удалённый доступ к некоторым информационным системам, развёрнут резервный центр на случай стихийного бедствия) </a:t>
            </a:r>
            <a:r>
              <a:rPr lang="hu-HU" altLang="hu-HU" sz="1600" dirty="0" smtClean="0"/>
              <a:t> </a:t>
            </a:r>
            <a:endParaRPr lang="en-US" altLang="hu-HU" sz="1600" dirty="0"/>
          </a:p>
          <a:p>
            <a:pPr marL="0" indent="0">
              <a:buNone/>
            </a:pPr>
            <a:r>
              <a:rPr lang="ru-RU" altLang="hu-HU" sz="1800" b="1" dirty="0" smtClean="0"/>
              <a:t>Предпринятые меры</a:t>
            </a:r>
            <a:r>
              <a:rPr lang="en-US" altLang="hu-HU" sz="1800" b="1" dirty="0" smtClean="0"/>
              <a:t>:</a:t>
            </a:r>
            <a:endParaRPr lang="en-US" altLang="hu-HU" sz="1800" b="1" dirty="0"/>
          </a:p>
          <a:p>
            <a:r>
              <a:rPr lang="ru-RU" altLang="hu-HU" sz="1600" dirty="0" smtClean="0"/>
              <a:t>Пандемия – не стихийное бедствие, к которому готовилось</a:t>
            </a:r>
            <a:r>
              <a:rPr lang="hu-HU" altLang="hu-HU" sz="1600" dirty="0" smtClean="0"/>
              <a:t> ÁKK</a:t>
            </a:r>
            <a:r>
              <a:rPr lang="ru-RU" altLang="hu-HU" sz="1600" dirty="0" smtClean="0"/>
              <a:t>, однако из-за него пришлось во многом менять организацию работы</a:t>
            </a:r>
            <a:endParaRPr lang="hu-HU" altLang="hu-HU" sz="1600" dirty="0"/>
          </a:p>
          <a:p>
            <a:r>
              <a:rPr lang="ru-RU" altLang="hu-HU" sz="1600" dirty="0" smtClean="0"/>
              <a:t>Большинство ИКТ-систем были доработаны, чтобы обеспечить удалённый доступ (напр., при эмиссии облигаций)</a:t>
            </a:r>
            <a:endParaRPr lang="hu-HU" altLang="hu-HU" sz="1600" dirty="0"/>
          </a:p>
          <a:p>
            <a:r>
              <a:rPr lang="ru-RU" altLang="hu-HU" sz="1600" dirty="0" smtClean="0"/>
              <a:t>Резервный центр (на удалении в 50 км) не используется, однако он обеспечил дополнительные ИКТ-ресурсы для организации работы из дома</a:t>
            </a:r>
            <a:endParaRPr lang="hu-HU" altLang="hu-HU" sz="1600" dirty="0"/>
          </a:p>
          <a:p>
            <a:r>
              <a:rPr lang="ru-RU" altLang="hu-HU" sz="1600" dirty="0" smtClean="0"/>
              <a:t>При общении с деловыми партнёрами вместо документов на бумажных носителях используются электронные</a:t>
            </a:r>
            <a:endParaRPr lang="hu-HU" altLang="hu-HU" sz="1600" dirty="0"/>
          </a:p>
          <a:p>
            <a:r>
              <a:rPr lang="ru-RU" altLang="hu-HU" sz="1600" dirty="0" smtClean="0"/>
              <a:t>Более половины сотрудников переведены на «</a:t>
            </a:r>
            <a:r>
              <a:rPr lang="ru-RU" altLang="hu-HU" sz="1600" dirty="0" err="1" smtClean="0"/>
              <a:t>удалёнку</a:t>
            </a:r>
            <a:r>
              <a:rPr lang="ru-RU" altLang="hu-HU" sz="1600" dirty="0" smtClean="0"/>
              <a:t>»: соблюдаются требования социального </a:t>
            </a:r>
            <a:r>
              <a:rPr lang="ru-RU" altLang="hu-HU" sz="1600" dirty="0" err="1" smtClean="0"/>
              <a:t>дистанцирования</a:t>
            </a:r>
            <a:r>
              <a:rPr lang="ru-RU" altLang="hu-HU" sz="1600" dirty="0" smtClean="0"/>
              <a:t>, осуществляется ротация персонала</a:t>
            </a:r>
            <a:endParaRPr lang="hu-HU" altLang="hu-HU" sz="1600" dirty="0"/>
          </a:p>
          <a:p>
            <a:r>
              <a:rPr lang="ru-RU" altLang="hu-HU" sz="1600" dirty="0" smtClean="0"/>
              <a:t>Вместо «живых» контактов  с государственными ведомствами, дилерами и инвесторами </a:t>
            </a:r>
            <a:r>
              <a:rPr lang="en-US" altLang="hu-HU" sz="1600" dirty="0" smtClean="0"/>
              <a:t>ÁKK </a:t>
            </a:r>
            <a:r>
              <a:rPr lang="ru-RU" altLang="hu-HU" sz="1600" dirty="0" smtClean="0"/>
              <a:t>использует видеоконференцсвязь и телеконференции</a:t>
            </a:r>
            <a:endParaRPr lang="hu-HU" altLang="hu-HU" sz="1600" dirty="0"/>
          </a:p>
        </p:txBody>
      </p:sp>
    </p:spTree>
    <p:extLst>
      <p:ext uri="{BB962C8B-B14F-4D97-AF65-F5344CB8AC3E}">
        <p14:creationId xmlns:p14="http://schemas.microsoft.com/office/powerpoint/2010/main" val="3625122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hème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D135C35F46F242ABD78D63C2151323" ma:contentTypeVersion="13" ma:contentTypeDescription="Create a new document." ma:contentTypeScope="" ma:versionID="b3a7077da9a13a0dcf64ed5d677f5a41">
  <xsd:schema xmlns:xsd="http://www.w3.org/2001/XMLSchema" xmlns:xs="http://www.w3.org/2001/XMLSchema" xmlns:p="http://schemas.microsoft.com/office/2006/metadata/properties" xmlns:ns3="0c867391-8214-4b58-86b3-de07547409f9" xmlns:ns4="fddef6a8-5936-4909-96e0-2ad7a6b1720b" targetNamespace="http://schemas.microsoft.com/office/2006/metadata/properties" ma:root="true" ma:fieldsID="03ecbc61110ecc952e27b8a8955585fd" ns3:_="" ns4:_="">
    <xsd:import namespace="0c867391-8214-4b58-86b3-de07547409f9"/>
    <xsd:import namespace="fddef6a8-5936-4909-96e0-2ad7a6b1720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67391-8214-4b58-86b3-de07547409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ef6a8-5936-4909-96e0-2ad7a6b17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4CAE82-BD75-4E6F-8C3A-AF7C67051BA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c867391-8214-4b58-86b3-de07547409f9"/>
    <ds:schemaRef ds:uri="http://schemas.microsoft.com/office/2006/documentManagement/types"/>
    <ds:schemaRef ds:uri="http://schemas.microsoft.com/office/infopath/2007/PartnerControls"/>
    <ds:schemaRef ds:uri="fddef6a8-5936-4909-96e0-2ad7a6b1720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5FEF57F-37EC-4E01-80D3-D31D5B9734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E0C873-A202-481A-967D-BFDA4D1CF3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867391-8214-4b58-86b3-de07547409f9"/>
    <ds:schemaRef ds:uri="fddef6a8-5936-4909-96e0-2ad7a6b172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775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Tahoma</vt:lpstr>
      <vt:lpstr>Thème Office</vt:lpstr>
      <vt:lpstr>Презентация PowerPoint</vt:lpstr>
      <vt:lpstr>СИСТЕМА УПРАВЛЕНИЯ ЛИКВИДНОСТЬЮ В ВЕНГРИИ</vt:lpstr>
      <vt:lpstr>ИЗМЕНЕНИЯ В УПРАВЛЕНИИ ДОЛГОМ И ЛИКВИДНОСТЬЮ ВО ВРЕМЯ ПАНДЕМИИ covid-19</vt:lpstr>
      <vt:lpstr>ИЗМЕНЕНИЯ В ХАРАКТЕРЕ РАБОТЫ КАЗНАЧЕЙСТВА ВО ВРЕМЯ ПАНДЕМИИ covid-19</vt:lpstr>
      <vt:lpstr>ИЗМЕНЕНИЯ В ЭКОНОМИЧЕСКОЙ ПОЛИТИКЕ В УСЛОВИЯХ ПАНДЕМИИ covid-19</vt:lpstr>
      <vt:lpstr>OРГАНИЗАЦИЯ РАБОТЫ ПО УПРАВЛЕНИЮ ДОЛГОМ ВО ВРЕМЯ ПАНДЕМИИ 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credaf-SG</dc:creator>
  <cp:lastModifiedBy>Yana</cp:lastModifiedBy>
  <cp:revision>144</cp:revision>
  <dcterms:created xsi:type="dcterms:W3CDTF">2011-05-26T14:35:15Z</dcterms:created>
  <dcterms:modified xsi:type="dcterms:W3CDTF">2020-05-01T17:47:49Z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0x01010000D135C35F46F242ABD78D63C2151323</vt:lpwstr>
  </property>
</Properties>
</file>