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381" r:id="rId3"/>
    <p:sldId id="378" r:id="rId4"/>
    <p:sldId id="377" r:id="rId5"/>
    <p:sldId id="374" r:id="rId6"/>
    <p:sldId id="376" r:id="rId7"/>
    <p:sldId id="350" r:id="rId8"/>
  </p:sldIdLst>
  <p:sldSz cx="12192000" cy="6858000"/>
  <p:notesSz cx="6797675" cy="9928225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smNativeData">
      <pr:smAppRevision xmlns="" xmlns:p14="http://schemas.microsoft.com/office/powerpoint/2010/main" xmlns:pr="smNativeData" dt="1587818585" val="976" rev64="64" revOS="4"/>
      <pr:smFileRevision xmlns="" xmlns:p14="http://schemas.microsoft.com/office/powerpoint/2010/main" xmlns:pr="smNativeData" dt="1587818585" val="101"/>
      <pr:guideOptions xmlns="" xmlns:p14="http://schemas.microsoft.com/office/powerpoint/2010/main" xmlns:pr="smNativeData" dt="1587818585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35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" d="100"/>
        <a:sy n="19" d="100"/>
      </p:scale>
      <p:origin x="0" y="0"/>
    </p:cViewPr>
  </p:sorterViewPr>
  <p:notesViewPr>
    <p:cSldViewPr snapToGrid="0">
      <p:cViewPr>
        <p:scale>
          <a:sx n="103" d="100"/>
          <a:sy n="103" d="100"/>
        </p:scale>
        <p:origin x="818" y="21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67277-5A5C-4258-9DD2-0AC5283B5C4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AE2B0-BEC6-483A-98E1-7A91174CF1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9910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AAAAAB8SAAAQAwAAEAAAACYAAAAIAAAAP48AAAAAAAA="/>
              </a:ext>
            </a:extLst>
          </p:cNvSpPr>
          <p:nvPr>
            <p:ph type="hdr" sz="quarter"/>
          </p:nvPr>
        </p:nvSpPr>
        <p:spPr>
          <a:xfrm>
            <a:off x="0" y="0"/>
            <a:ext cx="2945765" cy="49784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3" name="Дата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wFwAAAAAAAM8pAAAQAwAAEAAAACYAAAAIAAAAP48AAAAAAAA="/>
              </a:ext>
            </a:extLst>
          </p:cNvSpPr>
          <p:nvPr>
            <p:ph type="dt" idx="1"/>
          </p:nvPr>
        </p:nvSpPr>
        <p:spPr>
          <a:xfrm>
            <a:off x="3850640" y="0"/>
            <a:ext cx="2945765" cy="49784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337B784B-05DE-2E8E-90C3-F3DB368D66A6}" type="datetime1">
              <a:rPr/>
              <a:pPr>
                <a:defRPr lang="ru-RU"/>
              </a:pPr>
              <a:t>24.04.2020</a:t>
            </a:fld>
            <a:endParaRPr/>
          </a:p>
        </p:txBody>
      </p:sp>
      <p:sp>
        <p:nvSpPr>
          <p:cNvPr id="4" name="Образ слайда 3"/>
          <p:cNvSpPr>
            <a:spLocks noGrp="1" noRot="1" noChangeAspect="1" noChangeArrowheads="1"/>
            <a:extLst>
              <a:ext uri="smNativeData">
                <pr:smNativeData xmlns="" xmlns:p14="http://schemas.microsoft.com/office/powerpoint/2010/main" xmlns:pr="smNativeData" val="SMDATA_13_WTCkXhMAAAAlAAAAZAAAAC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cAgAApgcAADYnAAA+HAAAEAAAACYAAAAIAAAAvw8AAP8fAAA="/>
              </a:ext>
            </a:extLst>
          </p:cNvSpPr>
          <p:nvPr>
            <p:ph type="sldImg" idx="2"/>
          </p:nvPr>
        </p:nvSpPr>
        <p:spPr>
          <a:xfrm>
            <a:off x="424180" y="1243330"/>
            <a:ext cx="5949950" cy="334772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endParaRPr/>
          </a:p>
        </p:txBody>
      </p:sp>
      <p:sp>
        <p:nvSpPr>
          <p:cNvPr id="5" name="Заметки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BAAAZB0AAKMlAABxNQAAEAAAACYAAAAIAAAAPw8AAP8fAAA="/>
              </a:ext>
            </a:extLst>
          </p:cNvSpPr>
          <p:nvPr>
            <p:ph type="body" idx="3"/>
          </p:nvPr>
        </p:nvSpPr>
        <p:spPr>
          <a:xfrm>
            <a:off x="680085" y="4777740"/>
            <a:ext cx="5438140" cy="39096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FByIG0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AzoAAB8SAAATPQAAEAAAACYAAAAIAAAAv48AAP8fAAA="/>
              </a:ext>
            </a:extLst>
          </p:cNvSpPr>
          <p:nvPr>
            <p:ph type="ftr" sz="quarter" idx="4"/>
          </p:nvPr>
        </p:nvSpPr>
        <p:spPr>
          <a:xfrm>
            <a:off x="0" y="9430385"/>
            <a:ext cx="2945765" cy="4978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AiLz4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CwFwAAAzoAAM8pAAATPQAAEAAAACYAAAAIAAAAv48AAP8fAAA="/>
              </a:ext>
            </a:extLst>
          </p:cNvSpPr>
          <p:nvPr>
            <p:ph type="sldNum" sz="quarter" idx="5"/>
          </p:nvPr>
        </p:nvSpPr>
        <p:spPr>
          <a:xfrm>
            <a:off x="3850640" y="9430385"/>
            <a:ext cx="2945765" cy="4978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337B5867-29DE-2EAE-90C3-DFFB168D668A}" type="slidenum">
              <a:rPr/>
              <a:pPr>
                <a:defRPr lang="ru-RU"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70643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 lang="ru-RU"/>
            </a:pPr>
            <a:fld id="{337B5867-29DE-2EAE-90C3-DFFB168D668A}" type="slidenum">
              <a:rPr lang="ru-RU" smtClean="0"/>
              <a:pPr>
                <a:defRPr lang="ru-RU"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ChangeArrowheads="1"/>
            <a:extLst>
              <a:ext uri="smNativeData">
                <pr:smNativeData xmlns="" xmlns:p14="http://schemas.microsoft.com/office/powerpoint/2010/main" xmlns:pr="smNativeData" val="SMDATA_13_WTCkXhMAAAAlAAAAZAAAAC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cAgAApgcAADYnAAA+HAAAEAAAACYAAAAIAAAAAQAAAAAAAAA="/>
              </a:ext>
            </a:extLst>
          </p:cNvSpPr>
          <p:nvPr>
            <p:ph type="sldImg"/>
          </p:nvPr>
        </p:nvSpPr>
        <p:spPr>
          <a:xfrm>
            <a:off x="423863" y="1243013"/>
            <a:ext cx="5949950" cy="3348037"/>
          </a:xfrm>
        </p:spPr>
      </p:sp>
      <p:sp>
        <p:nvSpPr>
          <p:cNvPr id="3" name="Заметки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BAAAZB0AAKMlAABxNQAAEAAAACYAAAAIAAAAAQAAAAAAAAA="/>
              </a:ext>
            </a:extLst>
          </p:cNvSpPr>
          <p:nvPr>
            <p:ph type="body" idx="1"/>
          </p:nvPr>
        </p:nvSpPr>
        <p:spPr>
          <a:xfrm>
            <a:off x="680085" y="4777740"/>
            <a:ext cx="5438140" cy="3909695"/>
          </a:xfrm>
        </p:spPr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 lang="ru-RU"/>
            </a:pPr>
            <a:fld id="{337B5867-29DE-2EAE-90C3-DFFB168D668A}" type="slidenum">
              <a:rPr lang="ru-RU" smtClean="0"/>
              <a:pPr>
                <a:defRPr lang="ru-RU"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ChangeArrowheads="1"/>
            <a:extLst>
              <a:ext uri="smNativeData">
                <pr:smNativeData xmlns="" xmlns:p14="http://schemas.microsoft.com/office/powerpoint/2010/main" xmlns:pr="smNativeData" val="SMDATA_13_WTCkXhMAAAAlAAAAZAAAAC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KAhbaI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cAgAApgcAADYnAAA+HAAAEAAAACYAAAAIAAAAAQAAAAAAAAA="/>
              </a:ext>
            </a:extLst>
          </p:cNvSpPr>
          <p:nvPr>
            <p:ph type="sldImg"/>
          </p:nvPr>
        </p:nvSpPr>
        <p:spPr>
          <a:xfrm>
            <a:off x="423863" y="1243013"/>
            <a:ext cx="5949950" cy="3348037"/>
          </a:xfrm>
        </p:spPr>
      </p:sp>
      <p:sp>
        <p:nvSpPr>
          <p:cNvPr id="3" name="Заметки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BBtsg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BAAAZB0AAKMlAABxNQAAEAAAACYAAAAIAAAAAQAAAAAAAAA="/>
              </a:ext>
            </a:extLst>
          </p:cNvSpPr>
          <p:nvPr>
            <p:ph type="body" idx="1"/>
          </p:nvPr>
        </p:nvSpPr>
        <p:spPr>
          <a:xfrm>
            <a:off x="680085" y="4777740"/>
            <a:ext cx="5438140" cy="3909695"/>
          </a:xfrm>
        </p:spPr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 lang="ru-RU"/>
            </a:pPr>
            <a:fld id="{337B5867-29DE-2EAE-90C3-DFFB168D668A}" type="slidenum">
              <a:rPr lang="ru-RU" smtClean="0"/>
              <a:pPr>
                <a:defRPr lang="ru-RU"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ChangeArrowheads="1"/>
            <a:extLst>
              <a:ext uri="smNativeData">
                <pr:smNativeData xmlns="" xmlns:p14="http://schemas.microsoft.com/office/powerpoint/2010/main" xmlns:pr="smNativeData" val="SMDATA_13_WTCkXhMAAAAlAAAAZAAAAC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Ea55D4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cAgAApgcAADYnAAA+HAAAEAAAACYAAAAIAAAAAQAAAAAAAAA="/>
              </a:ext>
            </a:extLst>
          </p:cNvSpPr>
          <p:nvPr>
            <p:ph type="sldImg"/>
          </p:nvPr>
        </p:nvSpPr>
        <p:spPr>
          <a:xfrm>
            <a:off x="423863" y="1243013"/>
            <a:ext cx="5949950" cy="3348037"/>
          </a:xfrm>
        </p:spPr>
      </p:sp>
      <p:sp>
        <p:nvSpPr>
          <p:cNvPr id="3" name="Заметки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FNhRTg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BAAAZB0AAKMlAABxNQAAEAAAACYAAAAIAAAAAQAAAAAAAAA="/>
              </a:ext>
            </a:extLst>
          </p:cNvSpPr>
          <p:nvPr>
            <p:ph type="body" idx="1"/>
          </p:nvPr>
        </p:nvSpPr>
        <p:spPr>
          <a:xfrm>
            <a:off x="680085" y="4777740"/>
            <a:ext cx="5438140" cy="3909695"/>
          </a:xfrm>
        </p:spPr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 lang="ru-RU"/>
            </a:pPr>
            <a:fld id="{337B5867-29DE-2EAE-90C3-DFFB168D668A}" type="slidenum">
              <a:rPr lang="ru-RU" smtClean="0"/>
              <a:pPr>
                <a:defRPr lang="ru-RU"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ChangeArrowheads="1"/>
            <a:extLst>
              <a:ext uri="smNativeData">
                <pr:smNativeData xmlns="" xmlns:p14="http://schemas.microsoft.com/office/powerpoint/2010/main" xmlns:pr="smNativeData" val="SMDATA_13_WTCkXhMAAAAlAAAAZAAAAC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cAgAApgcAADYnAAA+HAAAEAAAACYAAAAIAAAAAQAAAAAAAAA="/>
              </a:ext>
            </a:extLst>
          </p:cNvSpPr>
          <p:nvPr>
            <p:ph type="sldImg"/>
          </p:nvPr>
        </p:nvSpPr>
        <p:spPr>
          <a:xfrm>
            <a:off x="423863" y="1243013"/>
            <a:ext cx="5949950" cy="3348037"/>
          </a:xfrm>
        </p:spPr>
      </p:sp>
      <p:sp>
        <p:nvSpPr>
          <p:cNvPr id="3" name="Заметки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Ob4ju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BAAAZB0AAKMlAABxNQAAEAAAACYAAAAIAAAAAQAAAAAAAAA="/>
              </a:ext>
            </a:extLst>
          </p:cNvSpPr>
          <p:nvPr>
            <p:ph type="body" idx="1"/>
          </p:nvPr>
        </p:nvSpPr>
        <p:spPr>
          <a:xfrm>
            <a:off x="680085" y="4777740"/>
            <a:ext cx="5438140" cy="3909695"/>
          </a:xfrm>
        </p:spPr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 lang="ru-RU"/>
            </a:pPr>
            <a:fld id="{337B5867-29DE-2EAE-90C3-DFFB168D668A}" type="slidenum">
              <a:rPr lang="ru-RU" smtClean="0"/>
              <a:pPr>
                <a:defRPr lang="ru-RU"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JfBB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6AYAAKBBAACYFQAAEAAAACYAAAAIAAAAgYAAAAAAAAA="/>
              </a:ext>
            </a:extLst>
          </p:cNvSpPr>
          <p:nvPr>
            <p:ph type="ctrTitle"/>
          </p:nvPr>
        </p:nvSpPr>
        <p:spPr>
          <a:xfrm>
            <a:off x="1524000" y="1122680"/>
            <a:ext cx="9144000" cy="23876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defRPr lang="ru-RU" sz="60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Подзаголовок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UAsU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KRYAAKBBAABYIAAAEAAAACYAAAAIAAAAAYAAAAAAAAA="/>
              </a:ext>
            </a:extLst>
          </p:cNvSpPr>
          <p:nvPr>
            <p:ph type="subTitle" idx="1"/>
          </p:nvPr>
        </p:nvSpPr>
        <p:spPr>
          <a:xfrm>
            <a:off x="1524000" y="3602355"/>
            <a:ext cx="9144000" cy="1655445"/>
          </a:xfrm>
        </p:spPr>
        <p:txBody>
          <a:bodyPr/>
          <a:lstStyle>
            <a:lvl1pPr marL="0" indent="0" algn="ctr">
              <a:buNone/>
              <a:defRPr lang="ru-RU" sz="2400"/>
            </a:lvl1pPr>
            <a:lvl2pPr marL="457200" indent="0" algn="ctr">
              <a:buNone/>
              <a:defRPr lang="ru-RU" sz="2000"/>
            </a:lvl2pPr>
            <a:lvl3pPr marL="914400" indent="0" algn="ctr">
              <a:buNone/>
              <a:defRPr lang="ru-RU" sz="1800"/>
            </a:lvl3pPr>
            <a:lvl4pPr marL="1371600" indent="0" algn="ctr">
              <a:buNone/>
              <a:defRPr lang="ru-RU" sz="1600"/>
            </a:lvl4pPr>
            <a:lvl5pPr marL="1828800" indent="0" algn="ctr">
              <a:buNone/>
              <a:defRPr lang="ru-RU" sz="1600"/>
            </a:lvl5pPr>
            <a:lvl6pPr marL="2286000" indent="0" algn="ctr">
              <a:buNone/>
              <a:defRPr lang="ru-RU" sz="1600"/>
            </a:lvl6pPr>
            <a:lvl7pPr marL="2743200" indent="0" algn="ctr">
              <a:buNone/>
              <a:defRPr lang="ru-RU" sz="1600"/>
            </a:lvl7pPr>
            <a:lvl8pPr marL="3200400" indent="0" algn="ctr">
              <a:buNone/>
              <a:defRPr lang="ru-RU" sz="1600"/>
            </a:lvl8pPr>
            <a:lvl9pPr marL="3657600" indent="0" algn="ctr">
              <a:buNone/>
              <a:defRPr lang="ru-RU" sz="1600"/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YADk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r>
              <a:rPr lang="ru-RU" smtClean="0"/>
              <a:t>24.04.2020</a:t>
            </a:r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37B36D0-9EDE-2EC0-90C3-6895788D663D}" type="slidenum">
              <a:rPr/>
              <a:pPr>
                <a:defRPr lang="ru-RU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NhFAAAAJ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r>
              <a:rPr lang="ru-RU" smtClean="0"/>
              <a:t>24.04.2020</a:t>
            </a:r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37B262F-61DE-2ED0-90C3-9785688D66C2}" type="slidenum">
              <a:rPr/>
              <a:pPr>
                <a:defRPr lang="ru-RU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NQAAPwIAANhFAAAAJgAAEAAAACYAAAAIAAAAAwAAAAAAAAA="/>
              </a:ext>
            </a:extLst>
          </p:cNvSpPr>
          <p:nvPr>
            <p:ph type="title"/>
          </p:nvPr>
        </p:nvSpPr>
        <p:spPr>
          <a:xfrm>
            <a:off x="8724900" y="365125"/>
            <a:ext cx="2628900" cy="5812155"/>
          </a:xfrm>
        </p:spPr>
        <p:txBody>
          <a:bodyPr vert="vert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Lw0AAAAJgAAEAAAACYAAAAIAAAAAwAAAAAAAAA="/>
              </a:ext>
            </a:extLst>
          </p:cNvSpPr>
          <p:nvPr>
            <p:ph idx="1"/>
          </p:nvPr>
        </p:nvSpPr>
        <p:spPr>
          <a:xfrm>
            <a:off x="838200" y="365125"/>
            <a:ext cx="7734300" cy="581215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r>
              <a:rPr lang="ru-RU" smtClean="0"/>
              <a:t>24.04.2020</a:t>
            </a:r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37B1BBA-F4DE-2EED-90C3-02B8558D6657}" type="slidenum">
              <a:rPr/>
              <a:pPr>
                <a:defRPr lang="ru-RU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AAAAA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QAgAAsQEAAPBIAAC0BAAAEAAAACYAAAAIAAAAAaAAAP8fAAA="/>
              </a:ext>
            </a:extLst>
          </p:cNvSpPr>
          <p:nvPr>
            <p:ph type="title"/>
          </p:nvPr>
        </p:nvSpPr>
        <p:spPr>
          <a:xfrm>
            <a:off x="335280" y="274955"/>
            <a:ext cx="11521440" cy="489585"/>
          </a:xfr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>
              <a:defRPr lang="ru-RU" sz="2400" b="1" i="1">
                <a:latin typeface="Times New Roman" pitchFamily="1" charset="-52"/>
                <a:ea typeface="Calibri Light" pitchFamily="2" charset="-52"/>
                <a:cs typeface="Calibri Light" pitchFamily="2" charset="-52"/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Управление отчетности по республиканскому бюджету</a:t>
            </a:r>
          </a:p>
        </p:txBody>
      </p:sp>
      <p:sp>
        <p:nvSpPr>
          <p:cNvPr id="3" name="Объект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AgAAlwUAANIdAABdBwAAEAAAACYAAAAIAAAAAaAAAAAAAAA="/>
              </a:ext>
            </a:extLst>
          </p:cNvSpPr>
          <p:nvPr>
            <p:ph idx="10"/>
          </p:nvPr>
        </p:nvSpPr>
        <p:spPr>
          <a:xfrm>
            <a:off x="335280" y="908685"/>
            <a:ext cx="4512310" cy="28829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2000" b="1" i="1">
                <a:latin typeface="Times New Roman" pitchFamily="1" charset="-52"/>
                <a:ea typeface="Calibri" pitchFamily="2" charset="-52"/>
                <a:cs typeface="Calibri" pitchFamily="2" charset="-52"/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Задачи</a:t>
            </a:r>
          </a:p>
        </p:txBody>
      </p:sp>
      <p:sp>
        <p:nvSpPr>
          <p:cNvPr id="4" name="Объект 8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AAAAA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QAgAAzgcAANIdAAAbEQAAEAAAACYAAAAIAAAAAaAAAP8fAAA="/>
              </a:ext>
            </a:extLst>
          </p:cNvSpPr>
          <p:nvPr>
            <p:ph idx="11"/>
          </p:nvPr>
        </p:nvSpPr>
        <p:spPr>
          <a:xfrm>
            <a:off x="335280" y="1268730"/>
            <a:ext cx="4512310" cy="1511935"/>
          </a:xfr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100" b="0" i="1">
                <a:effectLst/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 lang="kk-KZ" sz="1800">
              <a:latin typeface="Times New Roman" pitchFamily="1" charset="-52"/>
              <a:ea typeface="Calibri" pitchFamily="2" charset="-52"/>
              <a:cs typeface="Times New Roman" pitchFamily="1" charset="-52"/>
            </a:endParaRPr>
          </a:p>
          <a:p>
            <a:pPr>
              <a:defRPr lang="ru-RU"/>
            </a:pPr>
            <a:r>
              <a:rPr lang="kk-KZ" sz="18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Обеспечение </a:t>
            </a:r>
          </a:p>
          <a:p>
            <a:pPr>
              <a:defRPr lang="ru-RU"/>
            </a:pPr>
            <a:r>
              <a:rPr lang="kk-KZ" sz="18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ведения бюджетного учета</a:t>
            </a:r>
          </a:p>
          <a:p>
            <a:pPr>
              <a:defRPr lang="ru-RU"/>
            </a:pPr>
            <a:endParaRPr/>
          </a:p>
        </p:txBody>
      </p:sp>
      <p:sp>
        <p:nvSpPr>
          <p:cNvPr id="5" name="Объект 10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AAAAA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QAgAA/hEAANIdAACjGAAAEAAAACYAAAAIAAAAAYAAAP8fAAA="/>
              </a:ext>
            </a:extLst>
          </p:cNvSpPr>
          <p:nvPr>
            <p:ph idx="12"/>
          </p:nvPr>
        </p:nvSpPr>
        <p:spPr>
          <a:xfrm>
            <a:off x="335280" y="2924810"/>
            <a:ext cx="4512310" cy="1080135"/>
          </a:xfr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/>
          <a:lstStyle>
            <a:lvl1pPr marL="0" indent="0" algn="ctr">
              <a:spcBef>
                <a:spcPts val="0"/>
              </a:spcBef>
              <a:buNone/>
              <a:defRPr lang="kk-KZ" sz="1800" i="1">
                <a:effectLst/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kk-KZ"/>
            </a:pPr>
            <a:r>
              <a:rPr lang="kk-KZ">
                <a:latin typeface="Times New Roman" pitchFamily="1" charset="-52"/>
                <a:ea typeface="Calibri" pitchFamily="2" charset="-52"/>
                <a:cs typeface="Calibri" pitchFamily="2" charset="-52"/>
              </a:rPr>
              <a:t>Консолидация </a:t>
            </a:r>
          </a:p>
          <a:p>
            <a:pPr>
              <a:defRPr lang="kk-KZ"/>
            </a:pPr>
            <a:r>
              <a:rPr lang="kk-KZ">
                <a:latin typeface="Times New Roman" pitchFamily="1" charset="-52"/>
                <a:ea typeface="Calibri" pitchFamily="2" charset="-52"/>
                <a:cs typeface="Calibri" pitchFamily="2" charset="-52"/>
              </a:rPr>
              <a:t>финансовой отчетности по республиканскому бюджету</a:t>
            </a:r>
            <a:endParaRPr lang="ru-RU"/>
          </a:p>
        </p:txBody>
      </p:sp>
      <p:sp>
        <p:nvSpPr>
          <p:cNvPr id="6" name="Объект 1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AAAAA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QAgAAFRkAANIdAAAHKQAAEAAAACYAAAAIAAAAAaAAAP8fAAA="/>
              </a:ext>
            </a:extLst>
          </p:cNvSpPr>
          <p:nvPr>
            <p:ph idx="13"/>
          </p:nvPr>
        </p:nvSpPr>
        <p:spPr>
          <a:xfrm>
            <a:off x="335280" y="4077335"/>
            <a:ext cx="4512310" cy="2592070"/>
          </a:xfr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0" indent="0" algn="ctr">
              <a:spcBef>
                <a:spcPts val="0"/>
              </a:spcBef>
              <a:buNone/>
              <a:defRPr lang="ru-RU" sz="1800" i="1">
                <a:effectLst/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 lang="ru-RU">
              <a:latin typeface="Times New Roman" pitchFamily="1" charset="-52"/>
              <a:ea typeface="Calibri" pitchFamily="2" charset="-52"/>
              <a:cs typeface="Calibri" pitchFamily="2" charset="-52"/>
            </a:endParaRPr>
          </a:p>
          <a:p>
            <a:pPr>
              <a:defRPr lang="ru-RU"/>
            </a:pPr>
            <a:r>
              <a:rPr lang="ru-RU">
                <a:latin typeface="Times New Roman" pitchFamily="1" charset="-52"/>
                <a:ea typeface="Calibri" pitchFamily="2" charset="-52"/>
                <a:cs typeface="Calibri" pitchFamily="2" charset="-52"/>
              </a:rPr>
              <a:t>Обеспечение </a:t>
            </a:r>
          </a:p>
          <a:p>
            <a:pPr>
              <a:defRPr lang="ru-RU"/>
            </a:pPr>
            <a:r>
              <a:rPr lang="ru-RU">
                <a:latin typeface="Times New Roman" pitchFamily="1" charset="-52"/>
                <a:ea typeface="Calibri" pitchFamily="2" charset="-52"/>
                <a:cs typeface="Calibri" pitchFamily="2" charset="-52"/>
              </a:rPr>
              <a:t>структурных подразделений Министерства финансов Республики Казахстан бюджетной отчетностью по республиканскому бюджету</a:t>
            </a:r>
          </a:p>
        </p:txBody>
      </p:sp>
      <p:sp>
        <p:nvSpPr>
          <p:cNvPr id="7" name="Объект 1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eIQAAlwUAAPBIAABdBwAAEAAAACYAAAAIAAAAAaAAAAAAAAA="/>
              </a:ext>
            </a:extLst>
          </p:cNvSpPr>
          <p:nvPr>
            <p:ph idx="14"/>
          </p:nvPr>
        </p:nvSpPr>
        <p:spPr>
          <a:xfrm>
            <a:off x="5424170" y="908685"/>
            <a:ext cx="6432550" cy="288290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2000" b="1" i="1">
                <a:latin typeface="Times New Roman" pitchFamily="1" charset="-52"/>
                <a:ea typeface="Calibri" pitchFamily="2" charset="-52"/>
                <a:cs typeface="Calibri" pitchFamily="2" charset="-52"/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Функции</a:t>
            </a:r>
          </a:p>
        </p:txBody>
      </p:sp>
      <p:sp>
        <p:nvSpPr>
          <p:cNvPr id="8" name="Объект 1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AAAAA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eIQAAzgcAAPBIAAAbEQAAEAAAACYAAAAIAAAAAaAAAP8fAAA="/>
              </a:ext>
            </a:extLst>
          </p:cNvSpPr>
          <p:nvPr>
            <p:ph idx="15"/>
          </p:nvPr>
        </p:nvSpPr>
        <p:spPr>
          <a:xfrm>
            <a:off x="5424170" y="1268730"/>
            <a:ext cx="6432550" cy="1511935"/>
          </a:xfr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171450" indent="-171450">
              <a:buFont typeface="Arial" pitchFamily="2" charset="-52"/>
              <a:buChar char="•"/>
              <a:defRPr lang="kk-KZ" sz="1000">
                <a:effectLst/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kk-KZ"/>
            </a:pPr>
            <a:r>
              <a:rPr lang="kk-KZ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ежедневное ведение бюджетного учета, оформление учетных регистров;</a:t>
            </a:r>
            <a:endParaRPr lang="ru-RU" sz="1100"/>
          </a:p>
          <a:p>
            <a:pPr>
              <a:defRPr lang="kk-KZ"/>
            </a:pPr>
            <a:r>
              <a:rPr lang="kk-KZ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подготовка отчетов по бюджетному учету;</a:t>
            </a:r>
            <a:endParaRPr lang="ru-RU" sz="1100"/>
          </a:p>
          <a:p>
            <a:pPr>
              <a:defRPr lang="kk-KZ"/>
            </a:pPr>
            <a:r>
              <a:rPr lang="kk-KZ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сверка по итогам финансового года данных территориальных органов казначейства (далее - ТОК)  по доходам и расходам республиканского бюджета с данными </a:t>
            </a:r>
            <a:r>
              <a:rPr lang="ru-RU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Главной книги казначейства  </a:t>
            </a:r>
            <a:r>
              <a:rPr lang="kk-KZ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и администраторов республиканских бюджетных программ  (далее - АРБП);</a:t>
            </a:r>
            <a:endParaRPr lang="ru-RU" sz="1100"/>
          </a:p>
          <a:p>
            <a:pPr>
              <a:defRPr lang="kk-KZ"/>
            </a:pPr>
            <a:r>
              <a:rPr lang="kk-KZ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Calibri" pitchFamily="2" charset="-52"/>
              </a:rPr>
              <a:t>сверка по итогам финансового года данных ТОК об остатках средств на контрольных счетах наличности и счетах государственных учреждений с данными </a:t>
            </a:r>
            <a:r>
              <a:rPr lang="ru-RU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Calibri" pitchFamily="2" charset="-52"/>
              </a:rPr>
              <a:t>Главной книги казначейства  </a:t>
            </a:r>
            <a:r>
              <a:rPr lang="kk-KZ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Calibri" pitchFamily="2" charset="-52"/>
              </a:rPr>
              <a:t>и АРБП</a:t>
            </a:r>
            <a:endParaRPr lang="ru-RU"/>
          </a:p>
        </p:txBody>
      </p:sp>
      <p:sp>
        <p:nvSpPr>
          <p:cNvPr id="9" name="Объект 18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AAAAA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eIQAA/hEAAPBIAACjGAAAEAAAACYAAAAIAAAAAaAAAP8fAAA="/>
              </a:ext>
            </a:extLst>
          </p:cNvSpPr>
          <p:nvPr>
            <p:ph idx="16"/>
          </p:nvPr>
        </p:nvSpPr>
        <p:spPr>
          <a:xfrm>
            <a:off x="5424170" y="2924810"/>
            <a:ext cx="6432550" cy="1080135"/>
          </a:xfr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171450" indent="-171450">
              <a:buFont typeface="Arial" pitchFamily="2" charset="-52"/>
              <a:buChar char="•"/>
              <a:defRPr lang="kk-KZ" sz="1000">
                <a:effectLst/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kk-KZ"/>
            </a:pPr>
            <a:r>
              <a:rPr lang="kk-KZ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установление сроков представления консолидированной финансовой отчетности для АРБП;</a:t>
            </a:r>
            <a:endParaRPr lang="ru-RU" sz="1100"/>
          </a:p>
          <a:p>
            <a:pPr>
              <a:defRPr lang="kk-KZ"/>
            </a:pPr>
            <a:r>
              <a:rPr lang="kk-KZ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осуществление приема и проверки годовой, полугодовой консолидированной финансовой отчетности АРБП в соответствии с бюджетным законодательством Республики Казахстан;</a:t>
            </a:r>
            <a:endParaRPr lang="ru-RU" sz="1100"/>
          </a:p>
          <a:p>
            <a:pPr>
              <a:defRPr lang="kk-KZ"/>
            </a:pPr>
            <a:r>
              <a:rPr lang="kk-KZ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Calibri" pitchFamily="2" charset="-52"/>
              </a:rPr>
              <a:t>консолидация финансовой отчетности по республиканскому бюджету</a:t>
            </a:r>
            <a:endParaRPr lang="ru-RU"/>
          </a:p>
        </p:txBody>
      </p:sp>
      <p:sp>
        <p:nvSpPr>
          <p:cNvPr id="10" name="Объект 20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AAAAA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eIQAAFRkAAPBIAABNKQAAEAAAACYAAAAIAAAAAaAAAP8fAAA="/>
              </a:ext>
            </a:extLst>
          </p:cNvSpPr>
          <p:nvPr>
            <p:ph idx="17"/>
          </p:nvPr>
        </p:nvSpPr>
        <p:spPr>
          <a:xfrm>
            <a:off x="5424170" y="4077335"/>
            <a:ext cx="6432550" cy="2636520"/>
          </a:xfr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171450" indent="-171450">
              <a:spcBef>
                <a:spcPts val="0"/>
              </a:spcBef>
              <a:buFont typeface="Arial" pitchFamily="2" charset="-52"/>
              <a:buChar char="•"/>
              <a:defRPr lang="ru-RU" sz="1100">
                <a:effectLst/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rPr lang="kk-KZ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о</a:t>
            </a:r>
            <a:r>
              <a:rPr lang="ru-RU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существление приема и проверки отчетов АРБП о дебиторской и кредиторской задолженностях;</a:t>
            </a:r>
          </a:p>
          <a:p>
            <a:pPr>
              <a:defRPr lang="ru-RU"/>
            </a:pPr>
            <a:r>
              <a:rPr lang="kk-KZ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о</a:t>
            </a:r>
            <a:r>
              <a:rPr lang="ru-RU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существление приема и проверки годовой, полугодовой бюджетной отчетности АРБП;</a:t>
            </a:r>
          </a:p>
          <a:p>
            <a:pPr>
              <a:defRPr lang="ru-RU"/>
            </a:pPr>
            <a:r>
              <a:rPr lang="kk-KZ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о</a:t>
            </a:r>
            <a:r>
              <a:rPr lang="ru-RU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существление приема и проверки годовых отчетов </a:t>
            </a:r>
            <a:r>
              <a:rPr lang="kk-KZ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ТОК</a:t>
            </a:r>
            <a:r>
              <a:rPr lang="ru-RU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 о кассовом исполнении республиканского бюджета и об остатках на счетах государственных учреждений;</a:t>
            </a:r>
          </a:p>
          <a:p>
            <a:pPr>
              <a:defRPr lang="ru-RU"/>
            </a:pPr>
            <a:r>
              <a:rPr lang="kk-KZ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с</a:t>
            </a:r>
            <a:r>
              <a:rPr lang="ru-RU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верка полугодовых, годовых отчетов АРБП с данными, сформированными в ИИСК;</a:t>
            </a:r>
          </a:p>
          <a:p>
            <a:pPr>
              <a:defRPr lang="ru-RU"/>
            </a:pPr>
            <a:r>
              <a:rPr lang="ru-RU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 </a:t>
            </a:r>
            <a:r>
              <a:rPr lang="kk-KZ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</a:t>
            </a:r>
            <a:r>
              <a:rPr lang="ru-RU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одготовка на основании отчетов АРБП сводных отчетов об исполнении планов поступлений и расходов денег от реализации товаров, (работ, услуг) и о поступлении и расходовании денег от филантропической деятельности и (или) спонсорской деятельности, и (или) меценатской деятельности;</a:t>
            </a:r>
          </a:p>
          <a:p>
            <a:pPr>
              <a:defRPr lang="ru-RU"/>
            </a:pPr>
            <a:r>
              <a:rPr lang="kk-KZ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</a:t>
            </a:r>
            <a:r>
              <a:rPr lang="ru-RU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одготовка сводных отчетов о дебиторской и кредиторской задолженностях;</a:t>
            </a:r>
          </a:p>
          <a:p>
            <a:pPr>
              <a:defRPr lang="ru-RU"/>
            </a:pPr>
            <a:r>
              <a:rPr lang="kk-KZ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у</a:t>
            </a:r>
            <a:r>
              <a:rPr lang="ru-RU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частие в подготовке годового отчета Правительства Республики Казахстан об исполнении республиканского бюджета;</a:t>
            </a:r>
          </a:p>
          <a:p>
            <a:pPr>
              <a:defRPr lang="ru-RU"/>
            </a:pPr>
            <a:r>
              <a:rPr lang="kk-KZ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п</a:t>
            </a:r>
            <a:r>
              <a:rPr lang="ru-RU" sz="1000" kern="400000">
                <a:solidFill>
                  <a:srgbClr val="000000"/>
                </a:solidFill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редоставление структурным подразделениям Министерства финансов  РК </a:t>
            </a:r>
            <a:r>
              <a:rPr lang="ru-RU" sz="1000">
                <a:latin typeface="Times New Roman" pitchFamily="1" charset="-52"/>
                <a:ea typeface="Calibri" pitchFamily="2" charset="-52"/>
                <a:cs typeface="Times New Roman" pitchFamily="1" charset="-52"/>
              </a:rPr>
              <a:t> </a:t>
            </a:r>
          </a:p>
          <a:p>
            <a:pPr>
              <a:defRPr lang="ru-RU"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NhFAAAAJ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r>
              <a:rPr lang="ru-RU" smtClean="0"/>
              <a:t>24.04.2020</a:t>
            </a:r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37B0EE8-A6DE-2EF8-90C3-50AD408D6605}" type="slidenum">
              <a:rPr/>
              <a:pPr>
                <a:defRPr lang="ru-RU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eBQAAhQoAAM5FAAARHAAAEAAAACYAAAAIAAAAgYAAAAAAAAA="/>
              </a:ext>
            </a:extLst>
          </p:cNvSpPr>
          <p:nvPr>
            <p:ph type="title"/>
          </p:nvPr>
        </p:nvSpPr>
        <p:spPr>
          <a:xfrm>
            <a:off x="831850" y="1710055"/>
            <a:ext cx="10515600" cy="2852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ru-RU" sz="60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BI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eBQAAPBwAAM5FAAB2JQAAEAAAACYAAAAIAAAAAYAAAAAAAAA="/>
              </a:ext>
            </a:extLst>
          </p:cNvSpPr>
          <p:nvPr>
            <p:ph idx="1"/>
          </p:nvPr>
        </p:nvSpPr>
        <p:spPr>
          <a:xfrm>
            <a:off x="831850" y="4589780"/>
            <a:ext cx="10515600" cy="1499870"/>
          </a:xfrm>
        </p:spPr>
        <p:txBody>
          <a:bodyPr/>
          <a:lstStyle>
            <a:lvl1pPr marL="0" indent="0">
              <a:buNone/>
              <a:defRPr lang="ru-RU" sz="2400">
                <a:solidFill>
                  <a:srgbClr val="8C8C8C"/>
                </a:solidFill>
              </a:defRPr>
            </a:lvl1pPr>
            <a:lvl2pPr marL="457200" indent="0">
              <a:buNone/>
              <a:defRPr lang="ru-RU" sz="2000">
                <a:solidFill>
                  <a:srgbClr val="8C8C8C"/>
                </a:solidFill>
              </a:defRPr>
            </a:lvl2pPr>
            <a:lvl3pPr marL="914400" indent="0">
              <a:buNone/>
              <a:defRPr lang="ru-RU" sz="1800">
                <a:solidFill>
                  <a:srgbClr val="8C8C8C"/>
                </a:solidFill>
              </a:defRPr>
            </a:lvl3pPr>
            <a:lvl4pPr marL="1371600" indent="0">
              <a:buNone/>
              <a:defRPr lang="ru-RU" sz="1600">
                <a:solidFill>
                  <a:srgbClr val="8C8C8C"/>
                </a:solidFill>
              </a:defRPr>
            </a:lvl4pPr>
            <a:lvl5pPr marL="1828800" indent="0">
              <a:buNone/>
              <a:defRPr lang="ru-RU" sz="1600">
                <a:solidFill>
                  <a:srgbClr val="8C8C8C"/>
                </a:solidFill>
              </a:defRPr>
            </a:lvl5pPr>
            <a:lvl6pPr marL="2286000" indent="0">
              <a:buNone/>
              <a:defRPr lang="ru-RU" sz="1600">
                <a:solidFill>
                  <a:srgbClr val="8C8C8C"/>
                </a:solidFill>
              </a:defRPr>
            </a:lvl6pPr>
            <a:lvl7pPr marL="2743200" indent="0">
              <a:buNone/>
              <a:defRPr lang="ru-RU" sz="1600">
                <a:solidFill>
                  <a:srgbClr val="8C8C8C"/>
                </a:solidFill>
              </a:defRPr>
            </a:lvl7pPr>
            <a:lvl8pPr marL="3200400" indent="0">
              <a:buNone/>
              <a:defRPr lang="ru-RU" sz="1600">
                <a:solidFill>
                  <a:srgbClr val="8C8C8C"/>
                </a:solidFill>
              </a:defRPr>
            </a:lvl8pPr>
            <a:lvl9pPr marL="3657600" indent="0">
              <a:buNone/>
              <a:defRPr lang="ru-RU" sz="16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r>
              <a:rPr lang="ru-RU" smtClean="0"/>
              <a:t>24.04.2020</a:t>
            </a:r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37B1E9B-D5DE-2EE8-90C3-23BD508D6676}" type="slidenum">
              <a:rPr/>
              <a:pPr>
                <a:defRPr lang="ru-RU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AglAAAAJgAAEAAAACYAAAAIAAAAAQAAAAAAAAA="/>
              </a:ext>
            </a:extLst>
          </p:cNvSpPr>
          <p:nvPr>
            <p:ph idx="1"/>
          </p:nvPr>
        </p:nvSpPr>
        <p:spPr>
          <a:xfrm>
            <a:off x="838200" y="1825625"/>
            <a:ext cx="5181600" cy="435165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Объект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CkENQ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OwsAANhFAAAAJgAAEAAAACYAAAAIAAAAAQAAAAAAAAA="/>
              </a:ext>
            </a:extLst>
          </p:cNvSpPr>
          <p:nvPr>
            <p:ph idx="2"/>
          </p:nvPr>
        </p:nvSpPr>
        <p:spPr>
          <a:xfrm>
            <a:off x="6172200" y="1825625"/>
            <a:ext cx="5181600" cy="435165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E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r>
              <a:rPr lang="ru-RU" smtClean="0"/>
              <a:t>24.04.2020</a:t>
            </a:r>
            <a:endParaRPr/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37B2305-4BDE-2ED5-90C3-BD806D8D66E8}" type="slidenum">
              <a:rPr/>
              <a:pPr>
                <a:defRPr lang="ru-RU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PwIAANtFAABnCgAAEAAAACYAAAAIAAAAAQAAAAAAAAA="/>
              </a:ext>
            </a:extLst>
          </p:cNvSpPr>
          <p:nvPr>
            <p:ph type="title"/>
          </p:nvPr>
        </p:nvSpPr>
        <p:spPr>
          <a:xfrm>
            <a:off x="840105" y="365125"/>
            <a:ext cx="10515600" cy="1325880"/>
          </a:xfrm>
        </p:spPr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WAoAAOUkAABpDwAAEAAAACYAAAAIAAAAgYAAAAAAAAA="/>
              </a:ext>
            </a:extLst>
          </p:cNvSpPr>
          <p:nvPr>
            <p:ph idx="1"/>
          </p:nvPr>
        </p:nvSpPr>
        <p:spPr>
          <a:xfrm>
            <a:off x="840105" y="1681480"/>
            <a:ext cx="5157470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ru-RU" sz="2400" b="1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Объект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aQ8AAOUkAAAUJgAAEAAAACYAAAAIAAAAAQAAAAAAAAA="/>
              </a:ext>
            </a:extLst>
          </p:cNvSpPr>
          <p:nvPr>
            <p:ph idx="2"/>
          </p:nvPr>
        </p:nvSpPr>
        <p:spPr>
          <a:xfrm>
            <a:off x="840105" y="2505075"/>
            <a:ext cx="5157470" cy="368490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Текст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WAoAANtFAABpDwAAEAAAACYAAAAIAAAAgYAAAAAAAAA="/>
              </a:ext>
            </a:extLst>
          </p:cNvSpPr>
          <p:nvPr>
            <p:ph idx="3"/>
          </p:nvPr>
        </p:nvSpPr>
        <p:spPr>
          <a:xfrm>
            <a:off x="6172200" y="1681480"/>
            <a:ext cx="5183505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ru-RU" sz="2400" b="1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Объект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aQ8AANtFAAAUJgAAEAAAACYAAAAIAAAAAQAAAAAAAAA="/>
              </a:ext>
            </a:extLst>
          </p:cNvSpPr>
          <p:nvPr>
            <p:ph idx="4"/>
          </p:nvPr>
        </p:nvSpPr>
        <p:spPr>
          <a:xfrm>
            <a:off x="6172200" y="2505075"/>
            <a:ext cx="5183505" cy="368490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Дата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r>
              <a:rPr lang="ru-RU" smtClean="0"/>
              <a:t>24.04.2020</a:t>
            </a:r>
            <a:endParaRPr/>
          </a:p>
        </p:txBody>
      </p:sp>
      <p:sp>
        <p:nvSpPr>
          <p:cNvPr id="8" name="Нижний колонтитул 7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9" name="Номер слайда 8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37B3000-4EDE-2EC6-90C3-B8937E8D66ED}" type="slidenum">
              <a:rPr/>
              <a:pPr>
                <a:defRPr lang="ru-RU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Дата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r>
              <a:rPr lang="ru-RU" smtClean="0"/>
              <a:t>24.04.2020</a:t>
            </a:r>
            <a:endParaRPr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5" name="Номер слайда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37B4E92-DCDE-2EB8-90C3-2AED008D667F}" type="slidenum">
              <a:rPr/>
              <a:pPr>
                <a:defRPr lang="ru-RU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r>
              <a:rPr lang="ru-RU" smtClean="0"/>
              <a:t>24.04.2020</a:t>
            </a:r>
            <a:endParaRPr/>
          </a:p>
        </p:txBody>
      </p:sp>
      <p:sp>
        <p:nvSpPr>
          <p:cNvPr id="3" name="Нижний колонтитул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37B745A-14DE-2E82-90C3-E2D73A8D66B7}" type="slidenum">
              <a:rPr/>
              <a:pPr>
                <a:defRPr lang="ru-RU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0AIAAFsdAACoDAAAEAAAACYAAAAIAAAAgYAAAAAAAAA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ru-RU" sz="3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HwAAEwYAANtFAAAOJAAAEAAAACYAAAAIAAAAAYAAAAAAAAA="/>
              </a:ext>
            </a:extLst>
          </p:cNvSpPr>
          <p:nvPr>
            <p:ph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>
              <a:defRPr lang="ru-RU" sz="3200"/>
            </a:lvl1pPr>
            <a:lvl2pPr>
              <a:defRPr lang="ru-RU" sz="2800"/>
            </a:lvl2pPr>
            <a:lvl3pPr>
              <a:defRPr lang="ru-RU" sz="2400"/>
            </a:lvl3pPr>
            <a:lvl4pPr>
              <a:defRPr lang="ru-RU" sz="2000"/>
            </a:lvl4pPr>
            <a:lvl5pPr>
              <a:defRPr lang="ru-RU" sz="2000"/>
            </a:lvl5pPr>
            <a:lvl6pPr>
              <a:defRPr lang="ru-RU" sz="2000"/>
            </a:lvl6pPr>
            <a:lvl7pPr>
              <a:defRPr lang="ru-RU" sz="2000"/>
            </a:lvl7pPr>
            <a:lvl8pPr>
              <a:defRPr lang="ru-RU" sz="2000"/>
            </a:lvl8pPr>
            <a:lvl9pPr>
              <a:defRPr lang="ru-RU" sz="2000"/>
            </a:lvl9pPr>
          </a:lstStyle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qAwAAFsdAAAbJAAAEAAAACYAAAAIAAAAAYAAAAAAAAA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ru-RU" sz="1600"/>
            </a:lvl1pPr>
            <a:lvl2pPr marL="457200" indent="0">
              <a:buNone/>
              <a:defRPr lang="ru-RU" sz="1400"/>
            </a:lvl2pPr>
            <a:lvl3pPr marL="914400" indent="0">
              <a:buNone/>
              <a:defRPr lang="ru-RU" sz="1200"/>
            </a:lvl3pPr>
            <a:lvl4pPr marL="1371600" indent="0">
              <a:buNone/>
              <a:defRPr lang="ru-RU" sz="1000"/>
            </a:lvl4pPr>
            <a:lvl5pPr marL="1828800" indent="0">
              <a:buNone/>
              <a:defRPr lang="ru-RU" sz="1000"/>
            </a:lvl5pPr>
            <a:lvl6pPr marL="2286000" indent="0">
              <a:buNone/>
              <a:defRPr lang="ru-RU" sz="1000"/>
            </a:lvl6pPr>
            <a:lvl7pPr marL="2743200" indent="0">
              <a:buNone/>
              <a:defRPr lang="ru-RU" sz="1000"/>
            </a:lvl7pPr>
            <a:lvl8pPr marL="3200400" indent="0">
              <a:buNone/>
              <a:defRPr lang="ru-RU" sz="1000"/>
            </a:lvl8pPr>
            <a:lvl9pPr marL="3657600" indent="0">
              <a:buNone/>
              <a:defRPr lang="ru-RU" sz="10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r>
              <a:rPr lang="ru-RU" smtClean="0"/>
              <a:t>24.04.2020</a:t>
            </a:r>
            <a:endParaRPr/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37B6E9C-D2DE-2E98-90C3-24CD208D6671}" type="slidenum">
              <a:rPr/>
              <a:pPr>
                <a:defRPr lang="ru-RU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0AIAAFsdAACoDAAAEAAAACYAAAAIAAAAgYAAAAAAAAA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ru-RU" sz="3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Рисунок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HwAAEwYAANtFAAAOJAAAEAAAACYAAAAIAAAAAYAAAAAAAAA="/>
              </a:ext>
            </a:extLst>
          </p:cNvSpPr>
          <p:nvPr>
            <p:ph type="pic"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 marL="0" indent="0">
              <a:buNone/>
              <a:defRPr lang="ru-RU" sz="3200"/>
            </a:lvl1pPr>
            <a:lvl2pPr marL="457200" indent="0">
              <a:buNone/>
              <a:defRPr lang="ru-RU" sz="2800"/>
            </a:lvl2pPr>
            <a:lvl3pPr marL="914400" indent="0">
              <a:buNone/>
              <a:defRPr lang="ru-RU" sz="2400"/>
            </a:lvl3pPr>
            <a:lvl4pPr marL="1371600" indent="0">
              <a:buNone/>
              <a:defRPr lang="ru-RU" sz="2000"/>
            </a:lvl4pPr>
            <a:lvl5pPr marL="1828800" indent="0">
              <a:buNone/>
              <a:defRPr lang="ru-RU" sz="2000"/>
            </a:lvl5pPr>
            <a:lvl6pPr marL="2286000" indent="0">
              <a:buNone/>
              <a:defRPr lang="ru-RU" sz="2000"/>
            </a:lvl6pPr>
            <a:lvl7pPr marL="2743200" indent="0">
              <a:buNone/>
              <a:defRPr lang="ru-RU" sz="2000"/>
            </a:lvl7pPr>
            <a:lvl8pPr marL="3200400" indent="0">
              <a:buNone/>
              <a:defRPr lang="ru-RU" sz="2000"/>
            </a:lvl8pPr>
            <a:lvl9pPr marL="3657600" indent="0">
              <a:buNone/>
              <a:defRPr lang="ru-RU" sz="2000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qAwAAFsdAAAbJAAAEAAAACYAAAAIAAAAAYAAAAAAAAA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ru-RU" sz="1600"/>
            </a:lvl1pPr>
            <a:lvl2pPr marL="457200" indent="0">
              <a:buNone/>
              <a:defRPr lang="ru-RU" sz="1400"/>
            </a:lvl2pPr>
            <a:lvl3pPr marL="914400" indent="0">
              <a:buNone/>
              <a:defRPr lang="ru-RU" sz="1200"/>
            </a:lvl3pPr>
            <a:lvl4pPr marL="1371600" indent="0">
              <a:buNone/>
              <a:defRPr lang="ru-RU" sz="1000"/>
            </a:lvl4pPr>
            <a:lvl5pPr marL="1828800" indent="0">
              <a:buNone/>
              <a:defRPr lang="ru-RU" sz="1000"/>
            </a:lvl5pPr>
            <a:lvl6pPr marL="2286000" indent="0">
              <a:buNone/>
              <a:defRPr lang="ru-RU" sz="1000"/>
            </a:lvl6pPr>
            <a:lvl7pPr marL="2743200" indent="0">
              <a:buNone/>
              <a:defRPr lang="ru-RU" sz="1000"/>
            </a:lvl7pPr>
            <a:lvl8pPr marL="3200400" indent="0">
              <a:buNone/>
              <a:defRPr lang="ru-RU" sz="1000"/>
            </a:lvl8pPr>
            <a:lvl9pPr marL="3657600" indent="0">
              <a:buNone/>
              <a:defRPr lang="ru-RU" sz="10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r>
              <a:rPr lang="ru-RU" smtClean="0"/>
              <a:t>24.04.2020</a:t>
            </a:r>
            <a:endParaRPr/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37B238B-C5DE-2ED5-90C3-33806D8D6666}" type="slidenum">
              <a:rPr/>
              <a:pPr>
                <a:defRPr lang="ru-RU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NJI75Q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PwIAANhFAABnCgAAEAAAACYAAAAIAAAAvy8AAAAAAAA="/>
              </a:ext>
            </a:extLst>
          </p:cNvSpPr>
          <p:nvPr>
            <p:ph type="title"/>
          </p:nvPr>
        </p:nvSpPr>
        <p:spPr>
          <a:xfrm>
            <a:off x="838200" y="365125"/>
            <a:ext cx="10515600" cy="132588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UAAEg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OwsAANhFAAAAJgAAEAAAACYAAAAIAAAAPy8AAAAAAAA="/>
              </a:ext>
            </a:extLst>
          </p:cNvSpPr>
          <p:nvPr>
            <p:ph type="body" idx="1"/>
          </p:nvPr>
        </p:nvSpPr>
        <p:spPr>
          <a:xfrm>
            <a:off x="838200" y="1825625"/>
            <a:ext cx="10515600" cy="435165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ONG86M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GicAAAgWAABZKQAAEAAAACYAAAAIAAAAv48AAAAAAAA="/>
              </a:ext>
            </a:extLst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l">
              <a:defRPr lang="ru-RU" sz="1200">
                <a:solidFill>
                  <a:srgbClr val="8C8C8C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rPr lang="ru-RU" smtClean="0"/>
              <a:t>24.04.2020</a:t>
            </a:r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RaBg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YGAAAGicAACgyAABZKQAAEAAAACYAAAAIAAAAv48AAAAAAAA="/>
              </a:ext>
            </a:extLst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ctr">
              <a:defRPr lang="ru-RU" sz="1200">
                <a:solidFill>
                  <a:srgbClr val="8C8C8C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hK1kQ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4NAAAGicAANhFAABZKQAAEAAAACYAAAAIAAAAv48AAAAAAAA="/>
              </a:ext>
            </a:extLst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r">
              <a:defRPr lang="ru-RU" sz="1200">
                <a:solidFill>
                  <a:srgbClr val="8C8C8C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337B3E2D-63DE-2EC8-90C3-959D708D66C0}" type="slidenum">
              <a:rPr/>
              <a:pPr>
                <a:defRPr lang="ru-RU"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marL="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spc="0" baseline="0">
          <a:solidFill>
            <a:schemeClr val="tx1"/>
          </a:solidFill>
          <a:effectLst/>
          <a:latin typeface="Calibri Light" pitchFamily="2" charset="-52"/>
          <a:ea typeface="Calibri Light" pitchFamily="2" charset="-52"/>
          <a:cs typeface="Calibri Light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titleStyle>
    <p:bodyStyle>
      <a:lvl1pPr marL="228600" marR="0" indent="-228600" algn="l" defTabSz="91440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2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1pPr>
      <a:lvl2pPr marL="685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24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1143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20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600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20574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5146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971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429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886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jpe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jpeg"/><Relationship Id="rId4" Type="http://schemas.openxmlformats.org/officeDocument/2006/relationships/image" Target="../media/image12.png"/><Relationship Id="rId9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TChikanaev\Desktop\1489676325.jp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NgYAAF4GAADmBQAAnwYAAAAAAABkAAAAZAAAAAAAAAAjAAAABAAAAGQAAAAXAAAAFAAAAAAAAAAAAAAA/38AAP9/AAAAAAAACQAAAAQAAADwddF9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CR8AAOcAAADRKwAARA0AABAAAAAmAAAACAAAAP//////////"/>
              </a:ext>
            </a:extLst>
          </p:cNvPicPr>
          <p:nvPr/>
        </p:nvPicPr>
        <p:blipFill>
          <a:blip r:embed="rId3"/>
          <a:srcRect l="15900" t="16300" r="15100" b="16950"/>
          <a:stretch>
            <a:fillRect/>
          </a:stretch>
        </p:blipFill>
        <p:spPr>
          <a:xfrm>
            <a:off x="5045075" y="146685"/>
            <a:ext cx="2077720" cy="2009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 4"/>
          <p:cNvSpPr>
            <a:extLst>
              <a:ext uri="smNativeData">
                <pr:smNativeData xmlns="" xmlns:p14="http://schemas.microsoft.com/office/powerpoint/2010/main" xmlns:pr="smNativeData" val="SMDATA_13_WTCk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EgdHk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ARBAAANAIAABAeAADiBwAAECAAACYAAAAIAAAA//////////8="/>
              </a:ext>
            </a:extLst>
          </p:cNvSpPr>
          <p:nvPr/>
        </p:nvSpPr>
        <p:spPr>
          <a:xfrm>
            <a:off x="661035" y="358140"/>
            <a:ext cx="4225925" cy="9232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ru-RU"/>
            </a:pPr>
            <a:r>
              <a:rPr lang="kk-KZ" b="1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Қазақстан Республикасы </a:t>
            </a:r>
            <a:r>
              <a:t/>
            </a:r>
            <a:br/>
            <a:r>
              <a:rPr lang="kk-KZ" b="1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Қаржы министрлігінің Қазынашылық комитеті</a:t>
            </a:r>
          </a:p>
        </p:txBody>
      </p:sp>
      <p:sp>
        <p:nvSpPr>
          <p:cNvPr id="4" name="TextBox 5"/>
          <p:cNvSpPr>
            <a:extLst>
              <a:ext uri="smNativeData">
                <pr:smNativeData xmlns="" xmlns:p14="http://schemas.microsoft.com/office/powerpoint/2010/main" xmlns:pr="smNativeData" val="SMDATA_13_WTCk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QgdHk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DKLAAANAIAAONGAADiBwAAECAAACYAAAAIAAAA//////////8="/>
              </a:ext>
            </a:extLst>
          </p:cNvSpPr>
          <p:nvPr/>
        </p:nvSpPr>
        <p:spPr>
          <a:xfrm>
            <a:off x="7280910" y="358140"/>
            <a:ext cx="4242435" cy="9232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ru-RU"/>
            </a:pPr>
            <a:r>
              <a:rPr lang="kk-KZ" b="1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Комитет казначейства Министерства финансов </a:t>
            </a:r>
            <a:r>
              <a:t/>
            </a:r>
            <a:br/>
            <a:r>
              <a:rPr lang="kk-KZ" b="1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Республики Казахстан</a:t>
            </a:r>
            <a:endParaRPr lang="ru-RU" b="1">
              <a:solidFill>
                <a:srgbClr val="344050"/>
              </a:solidFill>
              <a:latin typeface="Arial" pitchFamily="2" charset="-52"/>
              <a:ea typeface="Calibri" pitchFamily="2" charset="-52"/>
              <a:cs typeface="Arial" pitchFamily="2" charset="-52"/>
            </a:endParaRPr>
          </a:p>
        </p:txBody>
      </p:sp>
      <p:sp>
        <p:nvSpPr>
          <p:cNvPr id="5" name="TextBox 6"/>
          <p:cNvSpPr>
            <a:extLst>
              <a:ext uri="smNativeData">
                <pr:smNativeData xmlns="" xmlns:p14="http://schemas.microsoft.com/office/powerpoint/2010/main" xmlns:pr="smNativeData" val="SMDATA_13_WTCkXhMAAAAlAAAAZAAAAE0AAAAAkAAAAEgAAACQAAAASAAAAAAAAAAAAAAAAAAAAAEAAABQAAAAAAAAAAAA4D8AAAAAAADgPwAAAAAAAOA/AAAAAAAA4D8AAAAAAADgPwAAAAAAAOA/AAAAAAAA4D8AAAAAAADgPwAAAAAAAOA/AAAAAAAA4D8CAAAAjAAAAAEAAAAAAAAA3+z3AP///wgAAAAAAAAAAAAAAAAAAAAAAAAAAAAAAAAAAAAAZAAAAAEAAABAAAAAAAAAAAAAAAAAAAAAAAAAAAAAAAAAAAAAAAAAAAAAAAAAAAAAAAAAAAAAAAAAAAAAAAAAAAAAAAAAAAAAAAAAAAAAAAAAAAAAAAAAAAAAAAAAAAAAFAAAADwAAAABAAAAAAAAAFub1Qw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xpZEYMAAAAEAAAAAAAAAAAAAAAAAAAAAAAAAAeAAAAaAAAAAAAAAAAAAAAAAAAAAAAAAAAAAAAECcAABAnAAAAAAAAAAAAAAAAAAAAAAAAAAAAAAAAAAAAAAAAAAAAABQAAAAAAAAAwMD/AAAAAABkAAAAMgAAAAAAAABkAAAAAAAAAH9/fwAKAAAAHwAAAFQAAADf7PcA////AQAAAAAAAAAAAAAAAAAAAAAAAAAAAAAAAAAAAAAAAAAAW5vVBX9/fwDn5uYDzMzMAMDA/wB/f38AAAAAAAAAAAAAAAAAAAAAAAAAAAAhAAAAGAAAABQAAACPBgAAmRAAAEtEAACpGwAAACAAACYAAAAIAAAA//////////8="/>
              </a:ext>
            </a:extLst>
          </p:cNvSpPr>
          <p:nvPr/>
        </p:nvSpPr>
        <p:spPr>
          <a:xfrm>
            <a:off x="1066165" y="2698115"/>
            <a:ext cx="10035540" cy="1798320"/>
          </a:xfrm>
          <a:prstGeom prst="rect">
            <a:avLst/>
          </a:prstGeom>
          <a:solidFill>
            <a:srgbClr val="DFECF7"/>
          </a:solidFill>
          <a:ln w="12700" cap="flat" cmpd="sng" algn="ctr">
            <a:solidFill>
              <a:schemeClr val="accent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ru-RU">
                <a:solidFill>
                  <a:srgbClr val="000000"/>
                </a:solidFill>
              </a:defRPr>
            </a:pPr>
            <a:r>
              <a:rPr lang="ru-RU" sz="2800" b="1">
                <a:solidFill>
                  <a:schemeClr val="tx1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Меры реагирования  на проблемы обусловленные </a:t>
            </a:r>
            <a:r>
              <a:rPr lang="ru-RU" sz="2800" b="1">
                <a:solidFill>
                  <a:srgbClr val="FF000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пандемией COVID-19</a:t>
            </a:r>
            <a:r>
              <a:rPr lang="ru-RU" sz="2800" b="1">
                <a:solidFill>
                  <a:schemeClr val="tx1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 предпринимаемые</a:t>
            </a:r>
          </a:p>
          <a:p>
            <a:pPr algn="ctr">
              <a:defRPr lang="ru-RU">
                <a:solidFill>
                  <a:srgbClr val="000000"/>
                </a:solidFill>
              </a:defRPr>
            </a:pPr>
            <a:r>
              <a:rPr lang="ru-RU" sz="2800" b="1">
                <a:solidFill>
                  <a:schemeClr val="tx1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Комитетом казначейства Министерства финансов Республики Казахстан меры</a:t>
            </a:r>
          </a:p>
        </p:txBody>
      </p:sp>
      <p:sp>
        <p:nvSpPr>
          <p:cNvPr id="6" name="TextBox 7"/>
          <p:cNvSpPr>
            <a:extLst>
              <a:ext uri="smNativeData">
                <pr:smNativeData xmlns="" xmlns:p14="http://schemas.microsoft.com/office/powerpoint/2010/main" xmlns:pr="smNativeData" val="SMDATA_13_WTCk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CcHAAAyyUAAD4uAAALKAAAACAAACYAAAAIAAAA//////////8="/>
              </a:ext>
            </a:extLst>
          </p:cNvSpPr>
          <p:nvPr/>
        </p:nvSpPr>
        <p:spPr>
          <a:xfrm>
            <a:off x="4650740" y="6143625"/>
            <a:ext cx="286639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ru-RU"/>
            </a:pPr>
            <a:r>
              <a:rPr lang="ru-RU" b="1" dirty="0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Нур-Султан, 2020</a:t>
            </a:r>
          </a:p>
        </p:txBody>
      </p:sp>
      <p:sp>
        <p:nvSpPr>
          <p:cNvPr id="7" name="TextBox 1"/>
          <p:cNvSpPr>
            <a:extLst>
              <a:ext uri="smNativeData">
                <pr:smNativeData xmlns="" xmlns:p14="http://schemas.microsoft.com/office/powerpoint/2010/main" xmlns:pr="smNativeData" val="SMDATA_13_WTCk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D0DAAAkBwAALo9AADwHwAAACAAACYAAAAIAAAA//////////8="/>
              </a:ext>
            </a:extLst>
          </p:cNvSpPr>
          <p:nvPr/>
        </p:nvSpPr>
        <p:spPr>
          <a:xfrm>
            <a:off x="2105660" y="4643120"/>
            <a:ext cx="7928610" cy="5486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ru-RU"/>
            </a:pPr>
            <a:r>
              <a:rPr lang="ru-RU" sz="1600" b="1" dirty="0">
                <a:solidFill>
                  <a:schemeClr val="accent5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Докладчик:</a:t>
            </a:r>
            <a:r>
              <a:rPr lang="ru-RU" sz="1600" b="1" dirty="0">
                <a:latin typeface="Arial" pitchFamily="2" charset="-52"/>
                <a:ea typeface="Calibri" pitchFamily="2" charset="-52"/>
                <a:cs typeface="Arial" pitchFamily="2" charset="-52"/>
              </a:rPr>
              <a:t> Ашуев Айдын Жумабекович</a:t>
            </a:r>
          </a:p>
          <a:p>
            <a:pPr algn="ctr">
              <a:defRPr lang="ru-RU"/>
            </a:pPr>
            <a:r>
              <a:rPr lang="ru-RU" sz="1400" b="1" dirty="0">
                <a:latin typeface="Arial" pitchFamily="2" charset="-52"/>
                <a:ea typeface="Calibri" pitchFamily="2" charset="-52"/>
                <a:cs typeface="Arial" pitchFamily="2" charset="-52"/>
              </a:rPr>
              <a:t>Председатель Комитета казначейства Министерства финансов Республики Казахстан</a:t>
            </a:r>
          </a:p>
        </p:txBody>
      </p:sp>
      <p:sp>
        <p:nvSpPr>
          <p:cNvPr id="8" name="Прямоугольник 17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EAAAAAAAAA////CP///wgAAAAAAAAAAAAAAAAAAAAAAAAAAAAAAAAAAAAAZAAAAAEAAABAAAAAAAAAAAAAAAAAAAAAAAAAAAAAAAAAAAAAAAAAAAAAAAAAAAAAAAAAAAAAAAAAAAAAAAAAAAAAAAAAAAAAAAAAAAAAAAAAAAAAAAAAAAAAAAAAAAAAFAAAADwAAAABAAAAAAAAAP///wg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////AX9/fwDn5uYDzMzMAMDA/wB/f38AAAAAAAAAAAAAAAAAAAAAAAAAAAAhAAAAGAAAABQAAABLRAAAgBwAAPxJAACXIwAAEAAAACYAAAAIAAAA//////////8="/>
              </a:ext>
            </a:extLst>
          </p:cNvSpPr>
          <p:nvPr/>
        </p:nvSpPr>
        <p:spPr>
          <a:xfrm>
            <a:off x="11101705" y="4632960"/>
            <a:ext cx="925195" cy="115252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Прямоугольник1"/>
          <p:cNvSpPr>
            <a:extLst>
              <a:ext uri="smNativeData">
                <pr:smNativeData xmlns="" xmlns:p14="http://schemas.microsoft.com/office/powerpoint/2010/main" xmlns:pr="smNativeData" val="SMDATA_13_WTCk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lsZT4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C/FAAAKg4AAB42AABqEAAAACAAACYAAAAIAAAA//////////8="/>
              </a:ext>
            </a:extLst>
          </p:cNvSpPr>
          <p:nvPr/>
        </p:nvSpPr>
        <p:spPr>
          <a:xfrm>
            <a:off x="3372485" y="2399070"/>
            <a:ext cx="542480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ru-RU"/>
            </a:pPr>
            <a:r>
              <a:rPr sz="1400" b="1" dirty="0">
                <a:solidFill>
                  <a:schemeClr val="accent5"/>
                </a:solidFill>
                <a:latin typeface="Arial" pitchFamily="2" charset="-52"/>
                <a:cs typeface="Arial" pitchFamily="2" charset="-52"/>
              </a:rPr>
              <a:t>На видеоконференцию PEMPAL 29 апреля 2020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EAAAAAAAAAvNfvAP///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RlZlQMAAAAEAAAAAAAAAAAAAAAAAAAAAAAAAAeAAAAaAAAAAAAAAAAAAAAAAAAAAAAAAAAAAAAECcAABAnAAAAAAAAAAAAAAAAAAAAAAAAAAAAAAAAAAAAAAAAAAAAABQAAAAAAAAAwMD/AAAAAABkAAAAMgAAAAAAAABkAAAAAAAAAH9/fwAKAAAAHwAAAFQAAAC81+8A////AQAAAAAAAAAAAAAAAAAAAAAAAAAAAAAAAAAAAAAAAAAAnMTnAH9/fwDn5uYDzMzMAMDA/wB/f38AAAAAAAAAAAAAAAAAAAAAAAAAAAAhAAAAGAAAABQAAACOBQAAdQAAAN9JAAArBQAAEAAAACYAAAAIAAAA//////////8="/>
              </a:ext>
            </a:extLst>
          </p:cNvSpPr>
          <p:nvPr/>
        </p:nvSpPr>
        <p:spPr>
          <a:xfrm>
            <a:off x="902970" y="74295"/>
            <a:ext cx="11105515" cy="765810"/>
          </a:xfrm>
          <a:prstGeom prst="rect">
            <a:avLst/>
          </a:prstGeom>
          <a:solidFill>
            <a:srgbClr val="BCD7EF"/>
          </a:solidFill>
          <a:ln w="1270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</a:defRPr>
            </a:pPr>
            <a:r>
              <a:rPr lang="ru-RU" sz="2800" b="1" dirty="0" err="1" smtClean="0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Calibri" pitchFamily="2" charset="-52"/>
              </a:rPr>
              <a:t>Коронавирус</a:t>
            </a:r>
            <a:r>
              <a:rPr lang="ru-RU" sz="2800" b="1" dirty="0" smtClean="0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Calibri" pitchFamily="2" charset="-52"/>
              </a:rPr>
              <a:t> </a:t>
            </a:r>
            <a:r>
              <a:rPr lang="ru-RU" sz="2800" b="1" dirty="0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Calibri" pitchFamily="2" charset="-52"/>
              </a:rPr>
              <a:t>в Казахстане: хронология событий </a:t>
            </a:r>
            <a:endParaRPr lang="ru-RU" sz="4400" b="1" dirty="0">
              <a:solidFill>
                <a:srgbClr val="344050"/>
              </a:solidFill>
              <a:latin typeface="Arial" pitchFamily="2" charset="-52"/>
              <a:ea typeface="Calibri" pitchFamily="2" charset="-52"/>
              <a:cs typeface="Calibri" pitchFamily="2" charset="-52"/>
            </a:endParaRPr>
          </a:p>
        </p:txBody>
      </p:sp>
      <p:pic>
        <p:nvPicPr>
          <p:cNvPr id="3" name="Picture 2" descr="C:\Users\TChikanaev\Desktop\1489676325.jp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JzE5wAe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NgYAAF4GAADmBQAAnwY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JzE5wB/f38A5+bmA8zMzADAwP8Af39/AAAAAAAAAAAAAAAAAP///wAAAAAAIQAAABgAAAAUAAAAngAAAH8AAACOBQAAKwUAABAAAAAmAAAACAAAAP//////////"/>
              </a:ext>
            </a:extLst>
          </p:cNvPicPr>
          <p:nvPr/>
        </p:nvPicPr>
        <p:blipFill>
          <a:blip r:embed="rId2"/>
          <a:srcRect l="15900" t="16300" r="15100" b="16950"/>
          <a:stretch>
            <a:fillRect/>
          </a:stretch>
        </p:blipFill>
        <p:spPr>
          <a:xfrm>
            <a:off x="100330" y="80645"/>
            <a:ext cx="802640" cy="759460"/>
          </a:xfrm>
          <a:prstGeom prst="rect">
            <a:avLst/>
          </a:prstGeom>
          <a:noFill/>
          <a:ln w="1905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</p:pic>
      <p:sp>
        <p:nvSpPr>
          <p:cNvPr id="4" name="object 19"/>
          <p:cNvSpPr>
            <a:extLst>
              <a:ext uri="smNativeData">
                <pr:smNativeData xmlns="" xmlns:p14="http://schemas.microsoft.com/office/powerpoint/2010/main" xmlns:pr="smNativeData" val="SMDATA_13_WTCkXhMAAAAlAAAACwAAAA0AAAAAAAAAAAAAAAAAAAAAAAAAAAAAAAAAAAAAAAAAAAEAAABQAAAAAAAAAAAA4D8AAAAAAADgPwAAAAAAAOA/AAAAAAAA4D8AAAAAAADgPwAAAAAAAOA/AAAAAAAA4D8AAAAAAADgPwAAAAAAAOA/AAAAAAAA4D8CAAAAjAAAAAEAAAAAAAAAVILC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rdBAAMAAAAEAAAAAAAAAAAAAAAAAAAAAAAAAAeAAAAaAAAAAAAAAAAAAAAAAAAAAAAAAAAAAAAECcAABAnAAAAAAAAAAAAAAAAAAAAAAAAAAAAAAAAAAAAAAAAAAAAABQAAAAAAAAAwMD/AAAAAABkAAAAMgAAAAAAAABkAAAAAAAAAH9/fwAKAAAAHwAAAFQAAABUgsIA////AQAAAAAAAAAAAAAAAAAAAAAAAAAAAAAAAAAAAAAAAAAAAAAAAn9/fwDn5uYDzMzMAMDA/wB/f38AAAAAAAAAAAAAAAAAAAAAAAAAAAAhAAAAGAAAABQAAADtLgAAXRIAAAMyAABzFQAAEAAAACYAAAAIAAAA//////////8="/>
              </a:ext>
            </a:extLst>
          </p:cNvSpPr>
          <p:nvPr/>
        </p:nvSpPr>
        <p:spPr>
          <a:xfrm>
            <a:off x="7628255" y="2949623"/>
            <a:ext cx="501650" cy="501650"/>
          </a:xfrm>
          <a:custGeom>
            <a:avLst/>
            <a:gdLst/>
            <a:ahLst/>
            <a:cxnLst/>
            <a:rect l="0" t="0" r="501650" b="501650"/>
            <a:pathLst>
              <a:path w="501650" h="501650">
                <a:moveTo>
                  <a:pt x="250825" y="0"/>
                </a:moveTo>
                <a:lnTo>
                  <a:pt x="205746" y="4041"/>
                </a:lnTo>
                <a:lnTo>
                  <a:pt x="163292" y="15700"/>
                </a:lnTo>
                <a:lnTo>
                  <a:pt x="124228" y="34233"/>
                </a:lnTo>
                <a:lnTo>
                  <a:pt x="89229" y="58990"/>
                </a:lnTo>
                <a:lnTo>
                  <a:pt x="58990" y="89229"/>
                </a:lnTo>
                <a:lnTo>
                  <a:pt x="34233" y="124228"/>
                </a:lnTo>
                <a:lnTo>
                  <a:pt x="15700" y="163292"/>
                </a:lnTo>
                <a:lnTo>
                  <a:pt x="4041" y="205746"/>
                </a:lnTo>
                <a:lnTo>
                  <a:pt x="0" y="250825"/>
                </a:lnTo>
                <a:lnTo>
                  <a:pt x="4041" y="295904"/>
                </a:lnTo>
                <a:lnTo>
                  <a:pt x="15700" y="338335"/>
                </a:lnTo>
                <a:lnTo>
                  <a:pt x="34233" y="377422"/>
                </a:lnTo>
                <a:lnTo>
                  <a:pt x="58990" y="412421"/>
                </a:lnTo>
                <a:lnTo>
                  <a:pt x="89229" y="442660"/>
                </a:lnTo>
                <a:lnTo>
                  <a:pt x="124228" y="467394"/>
                </a:lnTo>
                <a:lnTo>
                  <a:pt x="163292" y="485950"/>
                </a:lnTo>
                <a:lnTo>
                  <a:pt x="205746" y="497609"/>
                </a:lnTo>
                <a:lnTo>
                  <a:pt x="250825" y="501650"/>
                </a:lnTo>
                <a:lnTo>
                  <a:pt x="295904" y="497609"/>
                </a:lnTo>
                <a:lnTo>
                  <a:pt x="338335" y="485950"/>
                </a:lnTo>
                <a:lnTo>
                  <a:pt x="377422" y="467394"/>
                </a:lnTo>
                <a:lnTo>
                  <a:pt x="412421" y="442660"/>
                </a:lnTo>
                <a:lnTo>
                  <a:pt x="442660" y="412421"/>
                </a:lnTo>
                <a:lnTo>
                  <a:pt x="467394" y="377422"/>
                </a:lnTo>
                <a:lnTo>
                  <a:pt x="485950" y="338335"/>
                </a:lnTo>
                <a:lnTo>
                  <a:pt x="497586" y="295904"/>
                </a:lnTo>
                <a:lnTo>
                  <a:pt x="501627" y="250825"/>
                </a:lnTo>
                <a:lnTo>
                  <a:pt x="497586" y="205746"/>
                </a:lnTo>
                <a:lnTo>
                  <a:pt x="485950" y="163292"/>
                </a:lnTo>
                <a:lnTo>
                  <a:pt x="467394" y="124228"/>
                </a:lnTo>
                <a:lnTo>
                  <a:pt x="442660" y="89229"/>
                </a:lnTo>
                <a:lnTo>
                  <a:pt x="412421" y="58990"/>
                </a:lnTo>
                <a:lnTo>
                  <a:pt x="377422" y="34233"/>
                </a:lnTo>
                <a:lnTo>
                  <a:pt x="338335" y="15700"/>
                </a:lnTo>
                <a:lnTo>
                  <a:pt x="295904" y="4041"/>
                </a:lnTo>
                <a:lnTo>
                  <a:pt x="250825" y="0"/>
                </a:lnTo>
                <a:close/>
              </a:path>
            </a:pathLst>
          </a:custGeom>
          <a:solidFill>
            <a:srgbClr val="5482C2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5" name="object 21"/>
          <p:cNvSpPr>
            <a:extLst>
              <a:ext uri="smNativeData">
                <pr:smNativeData xmlns="" xmlns:p14="http://schemas.microsoft.com/office/powerpoint/2010/main" xmlns:pr="smNativeData" val="SMDATA_13_WTCkXhMAAAAlAAAACwAAAA0AAAAAAAAAAAAAAAAAAAAAAAAAAAAAAAAAAAAAAAAAAAEAAABQAAAAAAAAAAAA4D8AAAAAAADgPwAAAAAAAOA/AAAAAAAA4D8AAAAAAADgPwAAAAAAAOA/AAAAAAAA4D8AAAAAAADgPwAAAAAAAOA/AAAAAAAA4D8CAAAAjAAAAAEAAAAAAAAAVILC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EYpBQAMAAAAEAAAAAAAAAAAAAAAAAAAAAAAAAAeAAAAaAAAAAAAAAAAAAAAAAAAAAAAAAAAAAAAECcAABAnAAAAAAAAAAAAAAAAAAAAAAAAAAAAAAAAAAAAAAAAAAAAABQAAAAAAAAAwMD/AAAAAABkAAAAMgAAAAAAAABkAAAAAAAAAH9/fwAKAAAAHwAAAFQAAABUgsIA////AQAAAAAAAAAAAAAAAAAAAAAAAAAAAAAAAAAAAAAAAAAAAAAAAn9/fwDn5uYDzMzMAMDA/wB/f38AAAAAAAAAAAAAAAAAAAAAAAAAAAAhAAAAGAAAABQAAADrLgAAFRcAAAEyAAArGgAAEAAAACYAAAAIAAAA//////////8="/>
              </a:ext>
            </a:extLst>
          </p:cNvSpPr>
          <p:nvPr/>
        </p:nvSpPr>
        <p:spPr>
          <a:xfrm>
            <a:off x="7626985" y="3583533"/>
            <a:ext cx="501650" cy="501650"/>
          </a:xfrm>
          <a:custGeom>
            <a:avLst/>
            <a:gdLst/>
            <a:ahLst/>
            <a:cxnLst/>
            <a:rect l="0" t="0" r="501650" b="501650"/>
            <a:pathLst>
              <a:path w="501650" h="501650">
                <a:moveTo>
                  <a:pt x="250825" y="0"/>
                </a:moveTo>
                <a:lnTo>
                  <a:pt x="205746" y="4041"/>
                </a:lnTo>
                <a:lnTo>
                  <a:pt x="163292" y="15700"/>
                </a:lnTo>
                <a:lnTo>
                  <a:pt x="124228" y="34256"/>
                </a:lnTo>
                <a:lnTo>
                  <a:pt x="89229" y="58990"/>
                </a:lnTo>
                <a:lnTo>
                  <a:pt x="58990" y="89229"/>
                </a:lnTo>
                <a:lnTo>
                  <a:pt x="34233" y="124228"/>
                </a:lnTo>
                <a:lnTo>
                  <a:pt x="15700" y="163315"/>
                </a:lnTo>
                <a:lnTo>
                  <a:pt x="4041" y="205746"/>
                </a:lnTo>
                <a:lnTo>
                  <a:pt x="0" y="250825"/>
                </a:lnTo>
                <a:lnTo>
                  <a:pt x="4041" y="295904"/>
                </a:lnTo>
                <a:lnTo>
                  <a:pt x="15700" y="338358"/>
                </a:lnTo>
                <a:lnTo>
                  <a:pt x="34233" y="377422"/>
                </a:lnTo>
                <a:lnTo>
                  <a:pt x="58990" y="412421"/>
                </a:lnTo>
                <a:lnTo>
                  <a:pt x="89229" y="442660"/>
                </a:lnTo>
                <a:lnTo>
                  <a:pt x="124228" y="467417"/>
                </a:lnTo>
                <a:lnTo>
                  <a:pt x="163292" y="485950"/>
                </a:lnTo>
                <a:lnTo>
                  <a:pt x="205746" y="497609"/>
                </a:lnTo>
                <a:lnTo>
                  <a:pt x="250825" y="501650"/>
                </a:lnTo>
                <a:lnTo>
                  <a:pt x="295904" y="497609"/>
                </a:lnTo>
                <a:lnTo>
                  <a:pt x="338335" y="485950"/>
                </a:lnTo>
                <a:lnTo>
                  <a:pt x="377422" y="467417"/>
                </a:lnTo>
                <a:lnTo>
                  <a:pt x="412421" y="442660"/>
                </a:lnTo>
                <a:lnTo>
                  <a:pt x="442660" y="412421"/>
                </a:lnTo>
                <a:lnTo>
                  <a:pt x="467394" y="377422"/>
                </a:lnTo>
                <a:lnTo>
                  <a:pt x="485950" y="338358"/>
                </a:lnTo>
                <a:lnTo>
                  <a:pt x="497586" y="295904"/>
                </a:lnTo>
                <a:lnTo>
                  <a:pt x="501627" y="250825"/>
                </a:lnTo>
                <a:lnTo>
                  <a:pt x="497586" y="205746"/>
                </a:lnTo>
                <a:lnTo>
                  <a:pt x="485950" y="163315"/>
                </a:lnTo>
                <a:lnTo>
                  <a:pt x="467394" y="124228"/>
                </a:lnTo>
                <a:lnTo>
                  <a:pt x="442660" y="89229"/>
                </a:lnTo>
                <a:lnTo>
                  <a:pt x="412421" y="58990"/>
                </a:lnTo>
                <a:lnTo>
                  <a:pt x="377422" y="34256"/>
                </a:lnTo>
                <a:lnTo>
                  <a:pt x="338335" y="15700"/>
                </a:lnTo>
                <a:lnTo>
                  <a:pt x="295904" y="4041"/>
                </a:lnTo>
                <a:lnTo>
                  <a:pt x="250825" y="0"/>
                </a:lnTo>
                <a:close/>
              </a:path>
            </a:pathLst>
          </a:custGeom>
          <a:solidFill>
            <a:srgbClr val="5482C2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7" name="Кривая4"/>
          <p:cNvSpPr>
            <a:extLst>
              <a:ext uri="smNativeData">
                <pr:smNativeData xmlns="" xmlns:p14="http://schemas.microsoft.com/office/powerpoint/2010/main" xmlns:pr="smNativeData" val="SMDATA_13_WTCkXhMAAAAlAAAACwAAAA0AAAAAAAAAAAAAAAAAAAAAAAAAAAAAAAAAAAAAAAAAAAEAAABQAAAAAAAAAAAA4D8AAAAAAADgPwAAAAAAAOA/AAAAAAAA4D8AAAAAAADgPwAAAAAAAOA/AAAAAAAA4D8AAAAAAADgPwAAAAAAAOA/AAAAAAAA4D8CAAAAjAAAAAEAAAAAAAAAktBQ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S0FAA////AQAAAAAAAAAAAAAAAAAAAAAAAAAAAAAAAAAAAAAAAAAAAAAAAn9/fwDn5uYDzMzMAMDA/wB/f38AAAAAAAAAAAAAAAAAAAAAAAAAAAAhAAAAGAAAABQAAABSAAAAVxwAAKsEAACyIAAAEAAAACYAAAAIAAAA//////////8="/>
              </a:ext>
            </a:extLst>
          </p:cNvSpPr>
          <p:nvPr/>
        </p:nvSpPr>
        <p:spPr>
          <a:xfrm>
            <a:off x="52070" y="4606925"/>
            <a:ext cx="706755" cy="708025"/>
          </a:xfrm>
          <a:custGeom>
            <a:avLst/>
            <a:gdLst/>
            <a:ahLst/>
            <a:cxnLst/>
            <a:rect l="0" t="0" r="706755" b="708025"/>
            <a:pathLst>
              <a:path w="706755" h="708025">
                <a:moveTo>
                  <a:pt x="353181" y="0"/>
                </a:moveTo>
                <a:lnTo>
                  <a:pt x="305246" y="3245"/>
                </a:lnTo>
                <a:lnTo>
                  <a:pt x="259274" y="12652"/>
                </a:lnTo>
                <a:lnTo>
                  <a:pt x="215691" y="27796"/>
                </a:lnTo>
                <a:lnTo>
                  <a:pt x="174920" y="48316"/>
                </a:lnTo>
                <a:lnTo>
                  <a:pt x="137359" y="73719"/>
                </a:lnTo>
                <a:lnTo>
                  <a:pt x="103428" y="103646"/>
                </a:lnTo>
                <a:lnTo>
                  <a:pt x="73587" y="137605"/>
                </a:lnTo>
                <a:lnTo>
                  <a:pt x="48229" y="175236"/>
                </a:lnTo>
                <a:lnTo>
                  <a:pt x="27746" y="216111"/>
                </a:lnTo>
                <a:lnTo>
                  <a:pt x="12629" y="259773"/>
                </a:lnTo>
                <a:lnTo>
                  <a:pt x="3239" y="305794"/>
                </a:lnTo>
                <a:lnTo>
                  <a:pt x="0" y="353815"/>
                </a:lnTo>
                <a:lnTo>
                  <a:pt x="3239" y="401836"/>
                </a:lnTo>
                <a:lnTo>
                  <a:pt x="12629" y="447891"/>
                </a:lnTo>
                <a:lnTo>
                  <a:pt x="27746" y="491552"/>
                </a:lnTo>
                <a:lnTo>
                  <a:pt x="48229" y="532395"/>
                </a:lnTo>
                <a:lnTo>
                  <a:pt x="73587" y="570025"/>
                </a:lnTo>
                <a:lnTo>
                  <a:pt x="103428" y="603984"/>
                </a:lnTo>
                <a:lnTo>
                  <a:pt x="137359" y="633911"/>
                </a:lnTo>
                <a:lnTo>
                  <a:pt x="174920" y="659315"/>
                </a:lnTo>
                <a:lnTo>
                  <a:pt x="215691" y="679835"/>
                </a:lnTo>
                <a:lnTo>
                  <a:pt x="259274" y="694978"/>
                </a:lnTo>
                <a:lnTo>
                  <a:pt x="305246" y="704386"/>
                </a:lnTo>
                <a:lnTo>
                  <a:pt x="353181" y="707631"/>
                </a:lnTo>
                <a:lnTo>
                  <a:pt x="401116" y="704386"/>
                </a:lnTo>
                <a:lnTo>
                  <a:pt x="447055" y="694978"/>
                </a:lnTo>
                <a:lnTo>
                  <a:pt x="490638" y="679835"/>
                </a:lnTo>
                <a:lnTo>
                  <a:pt x="531440" y="659315"/>
                </a:lnTo>
                <a:lnTo>
                  <a:pt x="569003" y="633911"/>
                </a:lnTo>
                <a:lnTo>
                  <a:pt x="602901" y="603984"/>
                </a:lnTo>
                <a:lnTo>
                  <a:pt x="632774" y="570025"/>
                </a:lnTo>
                <a:lnTo>
                  <a:pt x="658132" y="532395"/>
                </a:lnTo>
                <a:lnTo>
                  <a:pt x="678582" y="491552"/>
                </a:lnTo>
                <a:lnTo>
                  <a:pt x="693732" y="447891"/>
                </a:lnTo>
                <a:lnTo>
                  <a:pt x="703123" y="401836"/>
                </a:lnTo>
                <a:lnTo>
                  <a:pt x="706362" y="353815"/>
                </a:lnTo>
                <a:lnTo>
                  <a:pt x="703123" y="305794"/>
                </a:lnTo>
                <a:lnTo>
                  <a:pt x="693732" y="259773"/>
                </a:lnTo>
                <a:lnTo>
                  <a:pt x="678582" y="216111"/>
                </a:lnTo>
                <a:lnTo>
                  <a:pt x="658132" y="175236"/>
                </a:lnTo>
                <a:lnTo>
                  <a:pt x="632774" y="137605"/>
                </a:lnTo>
                <a:lnTo>
                  <a:pt x="602901" y="103646"/>
                </a:lnTo>
                <a:lnTo>
                  <a:pt x="569003" y="73719"/>
                </a:lnTo>
                <a:lnTo>
                  <a:pt x="531440" y="48316"/>
                </a:lnTo>
                <a:lnTo>
                  <a:pt x="490638" y="27796"/>
                </a:lnTo>
                <a:lnTo>
                  <a:pt x="447055" y="12652"/>
                </a:lnTo>
                <a:lnTo>
                  <a:pt x="401116" y="3245"/>
                </a:lnTo>
                <a:lnTo>
                  <a:pt x="353181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8" name="object 42"/>
          <p:cNvSpPr>
            <a:extLst>
              <a:ext uri="smNativeData">
                <pr:smNativeData xmlns="" xmlns:p14="http://schemas.microsoft.com/office/powerpoint/2010/main" xmlns:pr="smNativeData" val="SMDATA_13_WTCkXhMAAAAlAAAAZAAAAE0AAAAAAAAAABQ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5zaGk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B1AAAAKR0AAEkEAAB9HwAAECAAACYAAAAIAAAA//////////8="/>
              </a:ext>
            </a:extLst>
          </p:cNvSpPr>
          <p:nvPr/>
        </p:nvSpPr>
        <p:spPr>
          <a:xfrm>
            <a:off x="74295" y="4740275"/>
            <a:ext cx="622300" cy="3784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700" rIns="0" bIns="0" numCol="1" spcCol="215900" anchor="t"/>
          <a:lstStyle/>
          <a:p>
            <a:pPr marL="12700" algn="ctr">
              <a:spcBef>
                <a:spcPts val="100"/>
              </a:spcBef>
              <a:spcAft>
                <a:spcPts val="0"/>
              </a:spcAft>
              <a:defRPr lang="ru-RU" sz="1200" b="1">
                <a:solidFill>
                  <a:schemeClr val="bg1"/>
                </a:solidFill>
                <a:latin typeface="Arial" pitchFamily="2" charset="-52"/>
                <a:ea typeface="Calibri" pitchFamily="2" charset="-52"/>
                <a:cs typeface="Calibri" pitchFamily="2" charset="-52"/>
              </a:defRPr>
            </a:pPr>
            <a:r>
              <a:t>26 января</a:t>
            </a:r>
          </a:p>
        </p:txBody>
      </p:sp>
      <p:sp>
        <p:nvSpPr>
          <p:cNvPr id="9" name="object 55"/>
          <p:cNvSpPr>
            <a:extLst>
              <a:ext uri="smNativeData">
                <pr:smNativeData xmlns="" xmlns:p14="http://schemas.microsoft.com/office/powerpoint/2010/main" xmlns:pr="smNativeData" val="SMDATA_13_WTCkXhMAAAAlAAAAZAAAAE0AAAAAAAAAACkAAAAAAAAAA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Mgbm8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BTBQAAExwAAGsSAACCHgAAECAAACYAAAAIAAAA//////////8="/>
              </a:ext>
            </a:extLst>
          </p:cNvSpPr>
          <p:nvPr/>
        </p:nvSpPr>
        <p:spPr>
          <a:xfrm>
            <a:off x="865504" y="4668097"/>
            <a:ext cx="1757045" cy="5856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26035" rIns="0" bIns="0" numCol="1" spcCol="215900" anchor="t"/>
          <a:lstStyle/>
          <a:p>
            <a:pPr marL="12700" marR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/>
            </a:pPr>
            <a:r>
              <a:rPr lang="ru-RU" sz="1200" b="1" dirty="0">
                <a:solidFill>
                  <a:srgbClr val="231F20"/>
                </a:solidFill>
                <a:latin typeface="Arial" pitchFamily="2" charset="-52"/>
                <a:ea typeface="Calibri" pitchFamily="2" charset="-52"/>
                <a:cs typeface="Calibri" pitchFamily="2" charset="-52"/>
              </a:rPr>
              <a:t>Усилен </a:t>
            </a:r>
            <a:r>
              <a:rPr lang="ru-RU" sz="1200" b="1" dirty="0" smtClean="0">
                <a:solidFill>
                  <a:srgbClr val="231F20"/>
                </a:solidFill>
                <a:latin typeface="Arial" pitchFamily="2" charset="-52"/>
                <a:ea typeface="Calibri" pitchFamily="2" charset="-52"/>
                <a:cs typeface="Calibri" pitchFamily="2" charset="-52"/>
              </a:rPr>
              <a:t>санитарно- эпидемиологический </a:t>
            </a:r>
            <a:r>
              <a:rPr lang="ru-RU" sz="1200" b="1" dirty="0">
                <a:solidFill>
                  <a:srgbClr val="231F20"/>
                </a:solidFill>
                <a:latin typeface="Arial" pitchFamily="2" charset="-52"/>
                <a:ea typeface="Calibri" pitchFamily="2" charset="-52"/>
                <a:cs typeface="Calibri" pitchFamily="2" charset="-52"/>
              </a:rPr>
              <a:t>контроль на границах </a:t>
            </a:r>
            <a:endParaRPr lang="ru-RU" sz="1200" b="1" dirty="0">
              <a:latin typeface="Arial" pitchFamily="2" charset="-52"/>
              <a:ea typeface="Calibri" pitchFamily="2" charset="-52"/>
              <a:cs typeface="Calibri" pitchFamily="2" charset="-52"/>
            </a:endParaRPr>
          </a:p>
        </p:txBody>
      </p:sp>
      <p:sp>
        <p:nvSpPr>
          <p:cNvPr id="11" name="object 58"/>
          <p:cNvSpPr>
            <a:extLst>
              <a:ext uri="smNativeData">
                <pr:smNativeData xmlns="" xmlns:p14="http://schemas.microsoft.com/office/powerpoint/2010/main" xmlns:pr="smNativeData" val="SMDATA_13_WTCkXhMAAAAlAAAAZAAAAE0AAAAAAAAAACkAAAAAAAAAA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xhOng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BTBQAADCQAAOASAADBKAAAECAAACYAAAAIAAAA//////////8="/>
              </a:ext>
            </a:extLst>
          </p:cNvSpPr>
          <p:nvPr/>
        </p:nvSpPr>
        <p:spPr>
          <a:xfrm>
            <a:off x="865505" y="5859780"/>
            <a:ext cx="2202815" cy="765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26035" rIns="0" bIns="0" numCol="1" spcCol="215900" anchor="t"/>
          <a:lstStyle/>
          <a:p>
            <a:pPr marL="127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/>
            </a:pPr>
            <a:r>
              <a:rPr lang="ru-RU" sz="1200" b="1">
                <a:latin typeface="Arial" pitchFamily="2" charset="-52"/>
                <a:ea typeface="Calibri" pitchFamily="2" charset="-52"/>
                <a:cs typeface="Calibri" pitchFamily="2" charset="-52"/>
              </a:rPr>
              <a:t>При правительстве РК создана межведомственная комиссия из числа госорганов</a:t>
            </a:r>
          </a:p>
        </p:txBody>
      </p:sp>
      <p:sp>
        <p:nvSpPr>
          <p:cNvPr id="12" name="object 80"/>
          <p:cNvSpPr>
            <a:extLst>
              <a:ext uri="smNativeData">
                <pr:smNativeData xmlns="" xmlns:p14="http://schemas.microsoft.com/office/powerpoint/2010/main" xmlns:pr="smNativeData" val="SMDATA_13_WTCkXhMAAAAlAAAAZAAAAA0AAAAAAAAAAAAAAAAAAAAAAAAAAAAAAAAAAAAAAAAAAAEAAABQAAAAAAAAAAAA4D8AAAAAAADgPwAAAAAAAOA/AAAAAAAA4D8AAAAAAADgPwAAAAAAAOA/AAAAAAAA4D8AAAAAAADgPwAAAAAAAOA/AAAAAAAA4D8CAAAAjAAAAAEAAAACAAAA////AP///wgAAAAAAAAAAJ0IxPvC8JlNo9EZD4z52nkB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C1SVSIMAAAAEAAAAAAAAAAAAAAAAAAAAAAAAAAeAAAAaAAAAAEAAAAAAAAAAAAAAAAAAAAAAAAAECcAABAnAAAAAAAAAAAAAAAAAAAAAAAAAAAAAAAAAAAAAAAAAAAAABQAAAAAAAAAwMD/AAAAAABkAAAAMgAAAAAAAABkAAAAAAAAAH9/fwAKAAAAHwAAAFQAAAD///8A////AQAAAAAAAAAAAAAAAAAAAAAAAAAAAAAAAAAAAAAAAAAAAAAAAn9/fwDn5uYDzMzMAMDA/wB/f38AAAAAAAAAAAAAAAAAAAAAAAAAAAAhAAAAGAAAABQAAACQAQAAJAYAAD0RAAArGgAAEAAAACYAAAAIAAAA//////////8="/>
              </a:ext>
            </a:extLst>
          </p:cNvSpPr>
          <p:nvPr/>
        </p:nvSpPr>
        <p:spPr>
          <a:xfrm>
            <a:off x="254000" y="998220"/>
            <a:ext cx="2548255" cy="3255645"/>
          </a:xfrm>
          <a:prstGeom prst="rect">
            <a:avLst/>
          </a:prstGeom>
          <a:blipFill rotWithShape="1">
            <a:blip r:embed="rId3" cstate="print"/>
            <a:srcRect/>
            <a:stretch/>
          </a:blip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/>
            </a:pPr>
            <a:endParaRPr/>
          </a:p>
        </p:txBody>
      </p:sp>
      <p:sp>
        <p:nvSpPr>
          <p:cNvPr id="13" name="Кривая2"/>
          <p:cNvSpPr>
            <a:extLst>
              <a:ext uri="smNativeData">
                <pr:smNativeData xmlns="" xmlns:p14="http://schemas.microsoft.com/office/powerpoint/2010/main" xmlns:pr="smNativeData" val="SMDATA_13_WTCkXhMAAAAlAAAACwAAAA0AAAAAAAAAAAAAAAAAAAAAAAAAAAAAAAAAAAAAAAAAAAEAAABQAAAAAAAAAAAA4D8AAAAAAADgPwAAAAAAAOA/AAAAAAAA4D8AAAAAAADgPwAAAAAAAOA/AAAAAAAA4D8AAAAAAADgPwAAAAAAAOA/AAAAAAAA4D8CAAAAjAAAAAEAAAAAAAAAVILC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oAIAAMAAAAEAAAAAAAAAAAAAAAAAAAAAAAAAAeAAAAaAAAAAAAAAAAAAAAAAAAAAAAAAAAAAAAECcAABAnAAAAAAAAAAAAAAAAAAAAAAAAAAAAAAAAAAAAAAAAAAAAABQAAAAAAAAAwMD/AAAAAABkAAAAMgAAAAAAAABkAAAAAAAAAH9/fwAKAAAAHwAAAFQAAABUgsIA////AQAAAAAAAAAAAAAAAAAAAAAAAAAAAAAAAAAAAAAAAAAAAAAAAn9/fwDn5uYDzMzMAMDA/wB/f38AAAAAAAAAAAAAAAAAAAAAAAAAAAAhAAAAGAAAABQAAAD1LgAAaw0AAAsyAACBEAAAEAAAACYAAAAIAAAA//////////8="/>
              </a:ext>
            </a:extLst>
          </p:cNvSpPr>
          <p:nvPr/>
        </p:nvSpPr>
        <p:spPr>
          <a:xfrm>
            <a:off x="7633335" y="2181225"/>
            <a:ext cx="501650" cy="501650"/>
          </a:xfrm>
          <a:custGeom>
            <a:avLst/>
            <a:gdLst/>
            <a:ahLst/>
            <a:cxnLst/>
            <a:rect l="0" t="0" r="501650" b="501650"/>
            <a:pathLst>
              <a:path w="501650" h="501650">
                <a:moveTo>
                  <a:pt x="250825" y="0"/>
                </a:moveTo>
                <a:lnTo>
                  <a:pt x="205746" y="4041"/>
                </a:lnTo>
                <a:lnTo>
                  <a:pt x="163292" y="15700"/>
                </a:lnTo>
                <a:lnTo>
                  <a:pt x="124228" y="34233"/>
                </a:lnTo>
                <a:lnTo>
                  <a:pt x="89229" y="58990"/>
                </a:lnTo>
                <a:lnTo>
                  <a:pt x="58990" y="89229"/>
                </a:lnTo>
                <a:lnTo>
                  <a:pt x="34233" y="124228"/>
                </a:lnTo>
                <a:lnTo>
                  <a:pt x="15700" y="163292"/>
                </a:lnTo>
                <a:lnTo>
                  <a:pt x="4041" y="205746"/>
                </a:lnTo>
                <a:lnTo>
                  <a:pt x="0" y="250825"/>
                </a:lnTo>
                <a:lnTo>
                  <a:pt x="4041" y="295904"/>
                </a:lnTo>
                <a:lnTo>
                  <a:pt x="15700" y="338335"/>
                </a:lnTo>
                <a:lnTo>
                  <a:pt x="34233" y="377422"/>
                </a:lnTo>
                <a:lnTo>
                  <a:pt x="58990" y="412421"/>
                </a:lnTo>
                <a:lnTo>
                  <a:pt x="89229" y="442660"/>
                </a:lnTo>
                <a:lnTo>
                  <a:pt x="124228" y="467394"/>
                </a:lnTo>
                <a:lnTo>
                  <a:pt x="163292" y="485950"/>
                </a:lnTo>
                <a:lnTo>
                  <a:pt x="205746" y="497586"/>
                </a:lnTo>
                <a:lnTo>
                  <a:pt x="250825" y="501627"/>
                </a:lnTo>
                <a:lnTo>
                  <a:pt x="295904" y="497586"/>
                </a:lnTo>
                <a:lnTo>
                  <a:pt x="338335" y="485950"/>
                </a:lnTo>
                <a:lnTo>
                  <a:pt x="377422" y="467394"/>
                </a:lnTo>
                <a:lnTo>
                  <a:pt x="412421" y="442660"/>
                </a:lnTo>
                <a:lnTo>
                  <a:pt x="442660" y="412421"/>
                </a:lnTo>
                <a:lnTo>
                  <a:pt x="467394" y="377422"/>
                </a:lnTo>
                <a:lnTo>
                  <a:pt x="485950" y="338335"/>
                </a:lnTo>
                <a:lnTo>
                  <a:pt x="497586" y="295904"/>
                </a:lnTo>
                <a:lnTo>
                  <a:pt x="501627" y="250825"/>
                </a:lnTo>
                <a:lnTo>
                  <a:pt x="497586" y="205746"/>
                </a:lnTo>
                <a:lnTo>
                  <a:pt x="485950" y="163292"/>
                </a:lnTo>
                <a:lnTo>
                  <a:pt x="467394" y="124228"/>
                </a:lnTo>
                <a:lnTo>
                  <a:pt x="442660" y="89229"/>
                </a:lnTo>
                <a:lnTo>
                  <a:pt x="412421" y="58990"/>
                </a:lnTo>
                <a:lnTo>
                  <a:pt x="377422" y="34233"/>
                </a:lnTo>
                <a:lnTo>
                  <a:pt x="338335" y="15700"/>
                </a:lnTo>
                <a:lnTo>
                  <a:pt x="295904" y="4041"/>
                </a:lnTo>
                <a:lnTo>
                  <a:pt x="250825" y="0"/>
                </a:lnTo>
                <a:close/>
              </a:path>
            </a:pathLst>
          </a:custGeom>
          <a:solidFill>
            <a:srgbClr val="5482C2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14" name="object 26"/>
          <p:cNvSpPr>
            <a:extLst>
              <a:ext uri="smNativeData">
                <pr:smNativeData xmlns="" xmlns:p14="http://schemas.microsoft.com/office/powerpoint/2010/main" xmlns:pr="smNativeData" val="SMDATA_13_WTCkXhMAAAAlAAAACwAAAA0AAAAAAAAAAAAAAAAAAAAAAAAAAAAAAAAAAAAAAAAAAAEAAABQAAAAAAAAAAAA4D8AAAAAAADgPwAAAAAAAOA/AAAAAAAA4D8AAAAAAADgPwAAAAAAAOA/AAAAAAAA4D8AAAAAAADgPwAAAAAAAOA/AAAAAAAA4D8CAAAAjAAAAAEAAAAAAAAAVILC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IAAAAAMAAAAEAAAAAAAAAAAAAAAAAAAAAAAAAAeAAAAaAAAAAAAAAAAAAAAAAAAAAAAAAAAAAAAECcAABAnAAAAAAAAAAAAAAAAAAAAAAAAAAAAAAAAAAAAAAAAAAAAABQAAAAAAAAAwMD/AAAAAABkAAAAMgAAAAAAAABkAAAAAAAAAH9/fwAKAAAAHwAAAFQAAABUgsIA////AQAAAAAAAAAAAAAAAAAAAAAAAAAAAAAAAAAAAAAAAAAAAAAAAn9/fwDn5uYDzMzMAMDA/wB/f38AAAAAAAAAAAAAAAAAAAAAAAAAAAAhAAAAGAAAABQAAADhAAAAXiMAAPcDAAB0JgAAEAAAACYAAAAIAAAA//////////8="/>
              </a:ext>
            </a:extLst>
          </p:cNvSpPr>
          <p:nvPr/>
        </p:nvSpPr>
        <p:spPr>
          <a:xfrm>
            <a:off x="142875" y="5749290"/>
            <a:ext cx="501650" cy="501650"/>
          </a:xfrm>
          <a:custGeom>
            <a:avLst/>
            <a:gdLst/>
            <a:ahLst/>
            <a:cxnLst/>
            <a:rect l="0" t="0" r="501650" b="501650"/>
            <a:pathLst>
              <a:path w="501650" h="501650">
                <a:moveTo>
                  <a:pt x="250825" y="0"/>
                </a:moveTo>
                <a:lnTo>
                  <a:pt x="205746" y="4041"/>
                </a:lnTo>
                <a:lnTo>
                  <a:pt x="163292" y="15700"/>
                </a:lnTo>
                <a:lnTo>
                  <a:pt x="124228" y="34233"/>
                </a:lnTo>
                <a:lnTo>
                  <a:pt x="89229" y="58990"/>
                </a:lnTo>
                <a:lnTo>
                  <a:pt x="58990" y="89229"/>
                </a:lnTo>
                <a:lnTo>
                  <a:pt x="34233" y="124228"/>
                </a:lnTo>
                <a:lnTo>
                  <a:pt x="15700" y="163292"/>
                </a:lnTo>
                <a:lnTo>
                  <a:pt x="4041" y="205746"/>
                </a:lnTo>
                <a:lnTo>
                  <a:pt x="0" y="250825"/>
                </a:lnTo>
                <a:lnTo>
                  <a:pt x="4041" y="295904"/>
                </a:lnTo>
                <a:lnTo>
                  <a:pt x="15700" y="338358"/>
                </a:lnTo>
                <a:lnTo>
                  <a:pt x="34233" y="377422"/>
                </a:lnTo>
                <a:lnTo>
                  <a:pt x="58990" y="412421"/>
                </a:lnTo>
                <a:lnTo>
                  <a:pt x="89229" y="442660"/>
                </a:lnTo>
                <a:lnTo>
                  <a:pt x="124228" y="467394"/>
                </a:lnTo>
                <a:lnTo>
                  <a:pt x="163292" y="485950"/>
                </a:lnTo>
                <a:lnTo>
                  <a:pt x="205746" y="497609"/>
                </a:lnTo>
                <a:lnTo>
                  <a:pt x="250825" y="501650"/>
                </a:lnTo>
                <a:lnTo>
                  <a:pt x="295904" y="497609"/>
                </a:lnTo>
                <a:lnTo>
                  <a:pt x="338358" y="485950"/>
                </a:lnTo>
                <a:lnTo>
                  <a:pt x="377422" y="467394"/>
                </a:lnTo>
                <a:lnTo>
                  <a:pt x="412421" y="442660"/>
                </a:lnTo>
                <a:lnTo>
                  <a:pt x="442660" y="412421"/>
                </a:lnTo>
                <a:lnTo>
                  <a:pt x="467417" y="377422"/>
                </a:lnTo>
                <a:lnTo>
                  <a:pt x="485950" y="338358"/>
                </a:lnTo>
                <a:lnTo>
                  <a:pt x="497609" y="295904"/>
                </a:lnTo>
                <a:lnTo>
                  <a:pt x="501650" y="250825"/>
                </a:lnTo>
                <a:lnTo>
                  <a:pt x="497609" y="205746"/>
                </a:lnTo>
                <a:lnTo>
                  <a:pt x="485950" y="163292"/>
                </a:lnTo>
                <a:lnTo>
                  <a:pt x="467417" y="124228"/>
                </a:lnTo>
                <a:lnTo>
                  <a:pt x="442660" y="89229"/>
                </a:lnTo>
                <a:lnTo>
                  <a:pt x="412421" y="58990"/>
                </a:lnTo>
                <a:lnTo>
                  <a:pt x="377422" y="34233"/>
                </a:lnTo>
                <a:lnTo>
                  <a:pt x="338358" y="15700"/>
                </a:lnTo>
                <a:lnTo>
                  <a:pt x="295904" y="4041"/>
                </a:lnTo>
                <a:lnTo>
                  <a:pt x="250825" y="0"/>
                </a:lnTo>
                <a:close/>
              </a:path>
            </a:pathLst>
          </a:custGeom>
          <a:solidFill>
            <a:srgbClr val="5482C2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15" name="Прямоугольник2"/>
          <p:cNvSpPr>
            <a:extLst>
              <a:ext uri="smNativeData">
                <pr:smNativeData xmlns="" xmlns:p14="http://schemas.microsoft.com/office/powerpoint/2010/main" xmlns:pr="smNativeData" val="SMDATA_13_WTCkXhMAAAAlAAAAZAAAAE0AAAAAAAAAABQ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C8yMDE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ARAQAA6iMAAKoDAACzJQAAECAAACYAAAAIAAAA//////////8="/>
              </a:ext>
            </a:extLst>
          </p:cNvSpPr>
          <p:nvPr/>
        </p:nvSpPr>
        <p:spPr>
          <a:xfrm>
            <a:off x="173355" y="5838190"/>
            <a:ext cx="422275" cy="2901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700" rIns="0" bIns="0" numCol="1" spcCol="215900" anchor="t"/>
          <a:lstStyle/>
          <a:p>
            <a:pPr marL="12700" algn="ctr">
              <a:spcBef>
                <a:spcPts val="100"/>
              </a:spcBef>
              <a:spcAft>
                <a:spcPts val="0"/>
              </a:spcAft>
              <a:defRPr lang="ru-RU"/>
            </a:pPr>
            <a:r>
              <a:rPr lang="ru-RU" sz="900" b="1">
                <a:solidFill>
                  <a:schemeClr val="bg1"/>
                </a:solidFill>
                <a:latin typeface="Arial" pitchFamily="2" charset="-52"/>
                <a:ea typeface="Calibri" pitchFamily="2" charset="-52"/>
                <a:cs typeface="Calibri" pitchFamily="2" charset="-52"/>
              </a:rPr>
              <a:t>27 января</a:t>
            </a:r>
          </a:p>
        </p:txBody>
      </p:sp>
      <p:sp>
        <p:nvSpPr>
          <p:cNvPr id="16" name="Кривая1"/>
          <p:cNvSpPr>
            <a:extLst>
              <a:ext uri="smNativeData">
                <pr:smNativeData xmlns="" xmlns:p14="http://schemas.microsoft.com/office/powerpoint/2010/main" xmlns:pr="smNativeData" val="SMDATA_13_WTCkXhMAAAAlAAAACwAAAA0AAAAAAAAAAAAAAAAAAAAAAAAAAAAAAAAAAAAAAAAAAAEAAABQAAAAAAAAAAAA4D8AAAAAAADgPwAAAAAAAOA/AAAAAAAA4D8AAAAAAADgPwAAAAAAAOA/AAAAAAAA4D8AAAAAAADgPwAAAAAAAOA/AAAAAAAA4D8CAAAAjAAAAAEAAAAAAAAAVILC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UgsIA////AQAAAAAAAAAAAAAAAAAAAAAAAAAAAAAAAAAAAAAAAAAAAAAAAn9/fwDn5uYDzMzMAMDA/wB/f38AAAAAAAAAAAAAAAAAAAAAAAAAAAAhAAAAGAAAABQAAADoLgAAmRsAAP4xAACvHgAAEAAAACYAAAAIAAAA//////////8="/>
              </a:ext>
            </a:extLst>
          </p:cNvSpPr>
          <p:nvPr/>
        </p:nvSpPr>
        <p:spPr>
          <a:xfrm>
            <a:off x="7660592" y="4788127"/>
            <a:ext cx="501650" cy="501650"/>
          </a:xfrm>
          <a:custGeom>
            <a:avLst/>
            <a:gdLst/>
            <a:ahLst/>
            <a:cxnLst/>
            <a:rect l="0" t="0" r="501650" b="501650"/>
            <a:pathLst>
              <a:path w="501650" h="501650">
                <a:moveTo>
                  <a:pt x="250825" y="0"/>
                </a:moveTo>
                <a:lnTo>
                  <a:pt x="205746" y="4041"/>
                </a:lnTo>
                <a:lnTo>
                  <a:pt x="163292" y="15700"/>
                </a:lnTo>
                <a:lnTo>
                  <a:pt x="124228" y="34256"/>
                </a:lnTo>
                <a:lnTo>
                  <a:pt x="89229" y="58990"/>
                </a:lnTo>
                <a:lnTo>
                  <a:pt x="58990" y="89229"/>
                </a:lnTo>
                <a:lnTo>
                  <a:pt x="34233" y="124228"/>
                </a:lnTo>
                <a:lnTo>
                  <a:pt x="15700" y="163315"/>
                </a:lnTo>
                <a:lnTo>
                  <a:pt x="4041" y="205746"/>
                </a:lnTo>
                <a:lnTo>
                  <a:pt x="0" y="250825"/>
                </a:lnTo>
                <a:lnTo>
                  <a:pt x="4041" y="295904"/>
                </a:lnTo>
                <a:lnTo>
                  <a:pt x="15700" y="338358"/>
                </a:lnTo>
                <a:lnTo>
                  <a:pt x="34233" y="377422"/>
                </a:lnTo>
                <a:lnTo>
                  <a:pt x="58990" y="412421"/>
                </a:lnTo>
                <a:lnTo>
                  <a:pt x="89229" y="442660"/>
                </a:lnTo>
                <a:lnTo>
                  <a:pt x="124228" y="467417"/>
                </a:lnTo>
                <a:lnTo>
                  <a:pt x="163292" y="485950"/>
                </a:lnTo>
                <a:lnTo>
                  <a:pt x="205746" y="497609"/>
                </a:lnTo>
                <a:lnTo>
                  <a:pt x="250825" y="501650"/>
                </a:lnTo>
                <a:lnTo>
                  <a:pt x="295904" y="497609"/>
                </a:lnTo>
                <a:lnTo>
                  <a:pt x="338358" y="485950"/>
                </a:lnTo>
                <a:lnTo>
                  <a:pt x="377422" y="467417"/>
                </a:lnTo>
                <a:lnTo>
                  <a:pt x="412421" y="442660"/>
                </a:lnTo>
                <a:lnTo>
                  <a:pt x="442660" y="412421"/>
                </a:lnTo>
                <a:lnTo>
                  <a:pt x="467417" y="377422"/>
                </a:lnTo>
                <a:lnTo>
                  <a:pt x="485950" y="338358"/>
                </a:lnTo>
                <a:lnTo>
                  <a:pt x="497609" y="295904"/>
                </a:lnTo>
                <a:lnTo>
                  <a:pt x="501650" y="250825"/>
                </a:lnTo>
                <a:lnTo>
                  <a:pt x="497609" y="205746"/>
                </a:lnTo>
                <a:lnTo>
                  <a:pt x="485950" y="163315"/>
                </a:lnTo>
                <a:lnTo>
                  <a:pt x="467417" y="124228"/>
                </a:lnTo>
                <a:lnTo>
                  <a:pt x="442660" y="89229"/>
                </a:lnTo>
                <a:lnTo>
                  <a:pt x="412421" y="58990"/>
                </a:lnTo>
                <a:lnTo>
                  <a:pt x="377422" y="34256"/>
                </a:lnTo>
                <a:lnTo>
                  <a:pt x="338358" y="15700"/>
                </a:lnTo>
                <a:lnTo>
                  <a:pt x="295904" y="4041"/>
                </a:lnTo>
                <a:lnTo>
                  <a:pt x="250825" y="0"/>
                </a:lnTo>
                <a:close/>
              </a:path>
            </a:pathLst>
          </a:custGeom>
          <a:solidFill>
            <a:srgbClr val="5482C2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18" name="Прямоугольник 2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EAAAAAAAAA/1BQA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o9InEMAAAAEAAAAAAAAAAAAAAAAAAAAAAAAAAeAAAAaAAAAAAAAAAAAAAAAAAAAAAAAAAAAAAAECcAABAnAAAAAAAAAAAAAAAAAAAAAAAAAAAAAAAAAAAAAAAAAAAAABQAAAAAAAAAwMD/AAAAAABkAAAAMgAAAAAAAABkAAAAAAAAAH9/fwAKAAAAHwAAAFQAAAD/UFAA////AQAAAAAAAAAAAAAAAAAAAAAAAAAAAAAAAAAAAAAAAAAARHOeAH9/fwDn5uYDzMzMAMDA/wB/f38AAAAAAAAAAAAAAAAAAAAAAAAAAAAhAAAAGAAAABQAAABcEwAAsgUAANBHAAAIDAAAAAAAACYAAAAIAAAA//////////8="/>
              </a:ext>
            </a:extLst>
          </p:cNvSpPr>
          <p:nvPr/>
        </p:nvSpPr>
        <p:spPr>
          <a:xfrm>
            <a:off x="3147060" y="925830"/>
            <a:ext cx="8526780" cy="102997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</a:defRPr>
            </a:pPr>
            <a:r>
              <a:rPr lang="ru-RU" sz="2000" b="1" dirty="0">
                <a:latin typeface="Arial" pitchFamily="2" charset="-52"/>
                <a:ea typeface="Calibri" pitchFamily="2" charset="-52"/>
                <a:cs typeface="Calibri" pitchFamily="2" charset="-52"/>
              </a:rPr>
              <a:t>Инфицированных – </a:t>
            </a:r>
            <a:r>
              <a:rPr lang="ru-RU" sz="2000" b="1" dirty="0" smtClean="0">
                <a:latin typeface="Arial" pitchFamily="2" charset="-52"/>
                <a:ea typeface="Calibri" pitchFamily="2" charset="-52"/>
                <a:cs typeface="Calibri" pitchFamily="2" charset="-52"/>
              </a:rPr>
              <a:t>3063, </a:t>
            </a:r>
            <a:r>
              <a:rPr lang="ru-RU" sz="2000" b="1" dirty="0">
                <a:latin typeface="Arial" pitchFamily="2" charset="-52"/>
                <a:ea typeface="Calibri" pitchFamily="2" charset="-52"/>
                <a:cs typeface="Calibri" pitchFamily="2" charset="-52"/>
              </a:rPr>
              <a:t>вылечившихся – </a:t>
            </a:r>
            <a:r>
              <a:rPr lang="ru-RU" sz="2000" b="1" dirty="0" smtClean="0">
                <a:latin typeface="Arial" pitchFamily="2" charset="-52"/>
              </a:rPr>
              <a:t>774</a:t>
            </a:r>
            <a:r>
              <a:rPr lang="ru-RU" sz="2000" b="1" dirty="0" smtClean="0">
                <a:latin typeface="Arial" pitchFamily="2" charset="-52"/>
                <a:ea typeface="Calibri" pitchFamily="2" charset="-52"/>
                <a:cs typeface="Calibri" pitchFamily="2" charset="-52"/>
              </a:rPr>
              <a:t>, </a:t>
            </a:r>
            <a:r>
              <a:rPr lang="ru-RU" sz="2000" b="1" dirty="0">
                <a:latin typeface="Arial" pitchFamily="2" charset="-52"/>
                <a:ea typeface="Calibri" pitchFamily="2" charset="-52"/>
                <a:cs typeface="Calibri" pitchFamily="2" charset="-52"/>
              </a:rPr>
              <a:t>скончались – </a:t>
            </a:r>
            <a:r>
              <a:rPr lang="ru-RU" sz="2000" b="1" dirty="0" smtClean="0">
                <a:latin typeface="Arial" pitchFamily="2" charset="-52"/>
                <a:ea typeface="Calibri" pitchFamily="2" charset="-52"/>
                <a:cs typeface="Calibri" pitchFamily="2" charset="-52"/>
              </a:rPr>
              <a:t>25</a:t>
            </a:r>
            <a:endParaRPr lang="ru-RU" sz="2000" b="1" dirty="0">
              <a:latin typeface="Arial" pitchFamily="2" charset="-52"/>
              <a:ea typeface="Calibri" pitchFamily="2" charset="-52"/>
              <a:cs typeface="Calibri" pitchFamily="2" charset="-52"/>
            </a:endParaRPr>
          </a:p>
          <a:p>
            <a:pPr algn="ctr">
              <a:defRPr lang="ru-RU">
                <a:solidFill>
                  <a:srgbClr val="FFFFFF"/>
                </a:solidFill>
              </a:defRPr>
            </a:pPr>
            <a:endParaRPr lang="ru-RU" sz="1200" b="1" i="1" dirty="0">
              <a:solidFill>
                <a:schemeClr val="bg1"/>
              </a:solidFill>
              <a:latin typeface="Arial" pitchFamily="2" charset="-52"/>
              <a:ea typeface="Calibri" pitchFamily="2" charset="-52"/>
              <a:cs typeface="Calibri" pitchFamily="2" charset="-52"/>
            </a:endParaRPr>
          </a:p>
          <a:p>
            <a:pPr algn="ctr">
              <a:defRPr lang="ru-RU">
                <a:solidFill>
                  <a:srgbClr val="FFFFFF"/>
                </a:solidFill>
              </a:defRPr>
            </a:pPr>
            <a:r>
              <a:rPr lang="ru-RU" sz="1200" b="1" i="1">
                <a:solidFill>
                  <a:schemeClr val="bg1"/>
                </a:solidFill>
                <a:latin typeface="Arial" pitchFamily="2" charset="-52"/>
                <a:ea typeface="Calibri" pitchFamily="2" charset="-52"/>
                <a:cs typeface="Calibri" pitchFamily="2" charset="-52"/>
              </a:rPr>
              <a:t>По </a:t>
            </a:r>
            <a:r>
              <a:rPr lang="ru-RU" sz="1200" b="1" i="1" smtClean="0">
                <a:solidFill>
                  <a:schemeClr val="bg1"/>
                </a:solidFill>
                <a:latin typeface="Arial" pitchFamily="2" charset="-52"/>
                <a:ea typeface="Calibri" pitchFamily="2" charset="-52"/>
                <a:cs typeface="Calibri" pitchFamily="2" charset="-52"/>
              </a:rPr>
              <a:t>состоянию на </a:t>
            </a:r>
            <a:r>
              <a:rPr lang="ru-RU" sz="1200" b="1" i="1" dirty="0" smtClean="0">
                <a:solidFill>
                  <a:schemeClr val="bg1"/>
                </a:solidFill>
                <a:latin typeface="Arial" pitchFamily="2" charset="-52"/>
                <a:ea typeface="Calibri" pitchFamily="2" charset="-52"/>
                <a:cs typeface="Calibri" pitchFamily="2" charset="-52"/>
              </a:rPr>
              <a:t>29.04.2020г</a:t>
            </a:r>
            <a:r>
              <a:rPr lang="ru-RU" sz="1200" b="1" i="1" dirty="0">
                <a:solidFill>
                  <a:schemeClr val="bg1"/>
                </a:solidFill>
                <a:latin typeface="Arial" pitchFamily="2" charset="-52"/>
                <a:ea typeface="Calibri" pitchFamily="2" charset="-52"/>
                <a:cs typeface="Calibri" pitchFamily="2" charset="-52"/>
              </a:rPr>
              <a:t>.</a:t>
            </a:r>
            <a:r>
              <a:rPr lang="ru-RU" sz="1600" b="1" dirty="0">
                <a:solidFill>
                  <a:schemeClr val="bg1"/>
                </a:solidFill>
                <a:latin typeface="Arial" pitchFamily="2" charset="-52"/>
                <a:ea typeface="Calibri" pitchFamily="2" charset="-52"/>
                <a:cs typeface="Calibri" pitchFamily="2" charset="-52"/>
              </a:rPr>
              <a:t> </a:t>
            </a:r>
          </a:p>
        </p:txBody>
      </p:sp>
      <p:sp>
        <p:nvSpPr>
          <p:cNvPr id="19" name="object 18"/>
          <p:cNvSpPr>
            <a:extLst>
              <a:ext uri="smNativeData">
                <pr:smNativeData xmlns="" xmlns:p14="http://schemas.microsoft.com/office/powerpoint/2010/main" xmlns:pr="smNativeData" val="SMDATA_13_WTCkXhMAAAAlAAAACwAAAA0AAAAAAAAAAAAAAAAAAAAAAAAAAAAAAAAAAAAAAAAAAAEAAABQAAAAAAAAAAAA4D8AAAAAAADgPwAAAAAAAOA/AAAAAAAA4D8AAAAAAADgPwAAAAAAAOA/AAAAAAAA4D8AAAAAAADgPwAAAAAAAOA/AAAAAAAA4D8CAAAAjAAAAAEAAAAAAAAAVILC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NDvgwsMAAAAEAAAAAAAAAAAAAAAAAAAAAAAAAAeAAAAaAAAAAAAAAAAAAAAAAAAAAAAAAAAAAAAECcAABAnAAAAAAAAAAAAAAAAAAAAAAAAAAAAAAAAAAAAAAAAAAAAABQAAAAAAAAAwMD/AAAAAABkAAAAMgAAAAAAAABkAAAAAAAAAH9/fwAKAAAAHwAAAFQAAABUgsIA////AQAAAAAAAAAAAAAAAAAAAAAAAAAAAAAAAAAAAAAAAAAAAAAAAn9/fwDn5uYDzMzMAMDA/wB/f38AAAAAAAAAAAAAAAAAAAAAAAAAAAAhAAAAGAAAABQAAAAbEwAA/A0AADEWAAASEQAAEAAAACYAAAAIAAAA//////////8="/>
              </a:ext>
            </a:extLst>
          </p:cNvSpPr>
          <p:nvPr/>
        </p:nvSpPr>
        <p:spPr>
          <a:xfrm>
            <a:off x="3105785" y="2273300"/>
            <a:ext cx="501650" cy="501650"/>
          </a:xfrm>
          <a:custGeom>
            <a:avLst/>
            <a:gdLst/>
            <a:ahLst/>
            <a:cxnLst/>
            <a:rect l="0" t="0" r="501650" b="501650"/>
            <a:pathLst>
              <a:path w="501650" h="501650">
                <a:moveTo>
                  <a:pt x="250825" y="0"/>
                </a:moveTo>
                <a:lnTo>
                  <a:pt x="205746" y="4041"/>
                </a:lnTo>
                <a:lnTo>
                  <a:pt x="163292" y="15700"/>
                </a:lnTo>
                <a:lnTo>
                  <a:pt x="124228" y="34256"/>
                </a:lnTo>
                <a:lnTo>
                  <a:pt x="89229" y="58990"/>
                </a:lnTo>
                <a:lnTo>
                  <a:pt x="58990" y="89229"/>
                </a:lnTo>
                <a:lnTo>
                  <a:pt x="34233" y="124228"/>
                </a:lnTo>
                <a:lnTo>
                  <a:pt x="15700" y="163315"/>
                </a:lnTo>
                <a:lnTo>
                  <a:pt x="4041" y="205746"/>
                </a:lnTo>
                <a:lnTo>
                  <a:pt x="0" y="250825"/>
                </a:lnTo>
                <a:lnTo>
                  <a:pt x="4041" y="295904"/>
                </a:lnTo>
                <a:lnTo>
                  <a:pt x="15700" y="338358"/>
                </a:lnTo>
                <a:lnTo>
                  <a:pt x="34233" y="377422"/>
                </a:lnTo>
                <a:lnTo>
                  <a:pt x="58990" y="412421"/>
                </a:lnTo>
                <a:lnTo>
                  <a:pt x="89229" y="442660"/>
                </a:lnTo>
                <a:lnTo>
                  <a:pt x="124228" y="467417"/>
                </a:lnTo>
                <a:lnTo>
                  <a:pt x="163292" y="485950"/>
                </a:lnTo>
                <a:lnTo>
                  <a:pt x="205746" y="497609"/>
                </a:lnTo>
                <a:lnTo>
                  <a:pt x="250825" y="501650"/>
                </a:lnTo>
                <a:lnTo>
                  <a:pt x="295904" y="497609"/>
                </a:lnTo>
                <a:lnTo>
                  <a:pt x="338358" y="485950"/>
                </a:lnTo>
                <a:lnTo>
                  <a:pt x="377422" y="467417"/>
                </a:lnTo>
                <a:lnTo>
                  <a:pt x="412421" y="442660"/>
                </a:lnTo>
                <a:lnTo>
                  <a:pt x="442660" y="412421"/>
                </a:lnTo>
                <a:lnTo>
                  <a:pt x="467417" y="377422"/>
                </a:lnTo>
                <a:lnTo>
                  <a:pt x="485950" y="338358"/>
                </a:lnTo>
                <a:lnTo>
                  <a:pt x="497609" y="295904"/>
                </a:lnTo>
                <a:lnTo>
                  <a:pt x="501650" y="250825"/>
                </a:lnTo>
                <a:lnTo>
                  <a:pt x="497609" y="205746"/>
                </a:lnTo>
                <a:lnTo>
                  <a:pt x="485950" y="163315"/>
                </a:lnTo>
                <a:lnTo>
                  <a:pt x="467417" y="124228"/>
                </a:lnTo>
                <a:lnTo>
                  <a:pt x="442660" y="89229"/>
                </a:lnTo>
                <a:lnTo>
                  <a:pt x="412421" y="58990"/>
                </a:lnTo>
                <a:lnTo>
                  <a:pt x="377422" y="34256"/>
                </a:lnTo>
                <a:lnTo>
                  <a:pt x="338358" y="15700"/>
                </a:lnTo>
                <a:lnTo>
                  <a:pt x="295904" y="4041"/>
                </a:lnTo>
                <a:lnTo>
                  <a:pt x="250825" y="0"/>
                </a:lnTo>
                <a:close/>
              </a:path>
            </a:pathLst>
          </a:custGeom>
          <a:solidFill>
            <a:srgbClr val="5482C2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20" name="object 20"/>
          <p:cNvSpPr>
            <a:extLst>
              <a:ext uri="smNativeData">
                <pr:smNativeData xmlns="" xmlns:p14="http://schemas.microsoft.com/office/powerpoint/2010/main" xmlns:pr="smNativeData" val="SMDATA_13_WTCkXhMAAAAlAAAACwAAAA0AAAAAAAAAAAAAAAAAAAAAAAAAAAAAAAAAAAAAAAAAAAEAAABQAAAAAAAAAAAA4D8AAAAAAADgPwAAAAAAAOA/AAAAAAAA4D8AAAAAAADgPwAAAAAAAOA/AAAAAAAA4D8AAAAAAADgPwAAAAAAAOA/AAAAAAAA4D8CAAAAjAAAAAEAAAAAAAAAVILC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jvgwsMAAAAEAAAAAAAAAAAAAAAAAAAAAAAAAAeAAAAaAAAAAAAAAAAAAAAAAAAAAAAAAAAAAAAECcAABAnAAAAAAAAAAAAAAAAAAAAAAAAAAAAAAAAAAAAAAAAAAAAABQAAAAAAAAAwMD/AAAAAABkAAAAMgAAAAAAAABkAAAAAAAAAH9/fwAKAAAAHwAAAFQAAABUgsIA////AQAAAAAAAAAAAAAAAAAAAAAAAAAAAAAAAAAAAAAAAAAAAAAAAn9/fwDn5uYDzMzMAMDA/wB/f38AAAAAAAAAAAAAAAAAAAAAAAAAAAAhAAAAGAAAABQAAAAdEwAARBIAADMWAABaFQAAEAAAACYAAAAIAAAA//////////8="/>
              </a:ext>
            </a:extLst>
          </p:cNvSpPr>
          <p:nvPr/>
        </p:nvSpPr>
        <p:spPr>
          <a:xfrm>
            <a:off x="3107055" y="2969260"/>
            <a:ext cx="501650" cy="501650"/>
          </a:xfrm>
          <a:custGeom>
            <a:avLst/>
            <a:gdLst/>
            <a:ahLst/>
            <a:cxnLst/>
            <a:rect l="0" t="0" r="501650" b="501650"/>
            <a:pathLst>
              <a:path w="501650" h="501650">
                <a:moveTo>
                  <a:pt x="250825" y="0"/>
                </a:moveTo>
                <a:lnTo>
                  <a:pt x="205746" y="4041"/>
                </a:lnTo>
                <a:lnTo>
                  <a:pt x="163292" y="15700"/>
                </a:lnTo>
                <a:lnTo>
                  <a:pt x="124228" y="34233"/>
                </a:lnTo>
                <a:lnTo>
                  <a:pt x="89229" y="58990"/>
                </a:lnTo>
                <a:lnTo>
                  <a:pt x="58990" y="89229"/>
                </a:lnTo>
                <a:lnTo>
                  <a:pt x="34233" y="124228"/>
                </a:lnTo>
                <a:lnTo>
                  <a:pt x="15700" y="163292"/>
                </a:lnTo>
                <a:lnTo>
                  <a:pt x="4041" y="205746"/>
                </a:lnTo>
                <a:lnTo>
                  <a:pt x="0" y="250825"/>
                </a:lnTo>
                <a:lnTo>
                  <a:pt x="4041" y="295904"/>
                </a:lnTo>
                <a:lnTo>
                  <a:pt x="15700" y="338335"/>
                </a:lnTo>
                <a:lnTo>
                  <a:pt x="34233" y="377422"/>
                </a:lnTo>
                <a:lnTo>
                  <a:pt x="58990" y="412421"/>
                </a:lnTo>
                <a:lnTo>
                  <a:pt x="89229" y="442660"/>
                </a:lnTo>
                <a:lnTo>
                  <a:pt x="124228" y="467394"/>
                </a:lnTo>
                <a:lnTo>
                  <a:pt x="163292" y="485950"/>
                </a:lnTo>
                <a:lnTo>
                  <a:pt x="205746" y="497609"/>
                </a:lnTo>
                <a:lnTo>
                  <a:pt x="250825" y="501650"/>
                </a:lnTo>
                <a:lnTo>
                  <a:pt x="295904" y="497609"/>
                </a:lnTo>
                <a:lnTo>
                  <a:pt x="338358" y="485950"/>
                </a:lnTo>
                <a:lnTo>
                  <a:pt x="377422" y="467394"/>
                </a:lnTo>
                <a:lnTo>
                  <a:pt x="412421" y="442660"/>
                </a:lnTo>
                <a:lnTo>
                  <a:pt x="442660" y="412421"/>
                </a:lnTo>
                <a:lnTo>
                  <a:pt x="467417" y="377422"/>
                </a:lnTo>
                <a:lnTo>
                  <a:pt x="485950" y="338335"/>
                </a:lnTo>
                <a:lnTo>
                  <a:pt x="497609" y="295904"/>
                </a:lnTo>
                <a:lnTo>
                  <a:pt x="501650" y="250825"/>
                </a:lnTo>
                <a:lnTo>
                  <a:pt x="497609" y="205746"/>
                </a:lnTo>
                <a:lnTo>
                  <a:pt x="485950" y="163292"/>
                </a:lnTo>
                <a:lnTo>
                  <a:pt x="467417" y="124228"/>
                </a:lnTo>
                <a:lnTo>
                  <a:pt x="442660" y="89229"/>
                </a:lnTo>
                <a:lnTo>
                  <a:pt x="412421" y="58990"/>
                </a:lnTo>
                <a:lnTo>
                  <a:pt x="377422" y="34233"/>
                </a:lnTo>
                <a:lnTo>
                  <a:pt x="338358" y="15700"/>
                </a:lnTo>
                <a:lnTo>
                  <a:pt x="295904" y="4041"/>
                </a:lnTo>
                <a:lnTo>
                  <a:pt x="250825" y="0"/>
                </a:lnTo>
                <a:close/>
              </a:path>
            </a:pathLst>
          </a:custGeom>
          <a:solidFill>
            <a:srgbClr val="5482C2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21" name="object 22"/>
          <p:cNvSpPr>
            <a:extLst>
              <a:ext uri="smNativeData">
                <pr:smNativeData xmlns="" xmlns:p14="http://schemas.microsoft.com/office/powerpoint/2010/main" xmlns:pr="smNativeData" val="SMDATA_13_WTCkXhMAAAAlAAAACwAAAA0AAAAAAAAAAAAAAAAAAAAAAAAAAAAAAAAAAAAAAAAAAAEAAABQAAAAAAAAAAAA4D8AAAAAAADgPwAAAAAAAOA/AAAAAAAA4D8AAAAAAADgPwAAAAAAAOA/AAAAAAAA4D8AAAAAAADgPwAAAAAAAOA/AAAAAAAA4D8CAAAAjAAAAAEAAAAAAAAAVILC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FQAMwAMAAAAEAAAAAAAAAAAAAAAAAAAAAAAAAAeAAAAaAAAAAAAAAAAAAAAAAAAAAAAAAAAAAAAECcAABAnAAAAAAAAAAAAAAAAAAAAAAAAAAAAAAAAAAAAAAAAAAAAABQAAAAAAAAAwMD/AAAAAABkAAAAMgAAAAAAAABkAAAAAAAAAH9/fwAKAAAAHwAAAFQAAABUgsIA////AQAAAAAAAAAAAAAAAAAAAAAAAAAAAAAAAAAAAAAAAAAAAAAAAn9/fwDn5uYDzMzMAMDA/wB/f38AAAAAAAAAAAAAAAAAAAAAAAAAAAAhAAAAGAAAABQAAAAbEwAAABcAADEWAAAWGgAAEAAAACYAAAAIAAAA//////////8="/>
              </a:ext>
            </a:extLst>
          </p:cNvSpPr>
          <p:nvPr/>
        </p:nvSpPr>
        <p:spPr>
          <a:xfrm>
            <a:off x="3105785" y="3738880"/>
            <a:ext cx="501650" cy="501650"/>
          </a:xfrm>
          <a:custGeom>
            <a:avLst/>
            <a:gdLst/>
            <a:ahLst/>
            <a:cxnLst/>
            <a:rect l="0" t="0" r="501650" b="501650"/>
            <a:pathLst>
              <a:path w="501650" h="501650">
                <a:moveTo>
                  <a:pt x="250825" y="0"/>
                </a:moveTo>
                <a:lnTo>
                  <a:pt x="205746" y="4041"/>
                </a:lnTo>
                <a:lnTo>
                  <a:pt x="163292" y="15700"/>
                </a:lnTo>
                <a:lnTo>
                  <a:pt x="124228" y="34256"/>
                </a:lnTo>
                <a:lnTo>
                  <a:pt x="89229" y="58990"/>
                </a:lnTo>
                <a:lnTo>
                  <a:pt x="58990" y="89229"/>
                </a:lnTo>
                <a:lnTo>
                  <a:pt x="34233" y="124228"/>
                </a:lnTo>
                <a:lnTo>
                  <a:pt x="15700" y="163315"/>
                </a:lnTo>
                <a:lnTo>
                  <a:pt x="4041" y="205746"/>
                </a:lnTo>
                <a:lnTo>
                  <a:pt x="0" y="250825"/>
                </a:lnTo>
                <a:lnTo>
                  <a:pt x="4041" y="295904"/>
                </a:lnTo>
                <a:lnTo>
                  <a:pt x="15700" y="338358"/>
                </a:lnTo>
                <a:lnTo>
                  <a:pt x="34233" y="377422"/>
                </a:lnTo>
                <a:lnTo>
                  <a:pt x="58990" y="412421"/>
                </a:lnTo>
                <a:lnTo>
                  <a:pt x="89229" y="442660"/>
                </a:lnTo>
                <a:lnTo>
                  <a:pt x="124228" y="467417"/>
                </a:lnTo>
                <a:lnTo>
                  <a:pt x="163292" y="485950"/>
                </a:lnTo>
                <a:lnTo>
                  <a:pt x="205746" y="497609"/>
                </a:lnTo>
                <a:lnTo>
                  <a:pt x="250825" y="501650"/>
                </a:lnTo>
                <a:lnTo>
                  <a:pt x="295904" y="497609"/>
                </a:lnTo>
                <a:lnTo>
                  <a:pt x="338358" y="485950"/>
                </a:lnTo>
                <a:lnTo>
                  <a:pt x="377422" y="467417"/>
                </a:lnTo>
                <a:lnTo>
                  <a:pt x="412421" y="442660"/>
                </a:lnTo>
                <a:lnTo>
                  <a:pt x="442660" y="412421"/>
                </a:lnTo>
                <a:lnTo>
                  <a:pt x="467417" y="377422"/>
                </a:lnTo>
                <a:lnTo>
                  <a:pt x="485950" y="338358"/>
                </a:lnTo>
                <a:lnTo>
                  <a:pt x="497609" y="295904"/>
                </a:lnTo>
                <a:lnTo>
                  <a:pt x="501650" y="250825"/>
                </a:lnTo>
                <a:lnTo>
                  <a:pt x="497609" y="205746"/>
                </a:lnTo>
                <a:lnTo>
                  <a:pt x="485950" y="163315"/>
                </a:lnTo>
                <a:lnTo>
                  <a:pt x="467417" y="124228"/>
                </a:lnTo>
                <a:lnTo>
                  <a:pt x="442660" y="89229"/>
                </a:lnTo>
                <a:lnTo>
                  <a:pt x="412421" y="58990"/>
                </a:lnTo>
                <a:lnTo>
                  <a:pt x="377422" y="34256"/>
                </a:lnTo>
                <a:lnTo>
                  <a:pt x="338358" y="15700"/>
                </a:lnTo>
                <a:lnTo>
                  <a:pt x="295904" y="4041"/>
                </a:lnTo>
                <a:lnTo>
                  <a:pt x="250825" y="0"/>
                </a:lnTo>
                <a:close/>
              </a:path>
            </a:pathLst>
          </a:custGeom>
          <a:solidFill>
            <a:srgbClr val="5482C2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22" name="object 23"/>
          <p:cNvSpPr>
            <a:extLst>
              <a:ext uri="smNativeData">
                <pr:smNativeData xmlns="" xmlns:p14="http://schemas.microsoft.com/office/powerpoint/2010/main" xmlns:pr="smNativeData" val="SMDATA_13_WTCkXhMAAAAlAAAACwAAAA0AAAAAAAAAAAAAAAAAAAAAAAAAAAAAAAAAAAAAAAAAAAEAAABQAAAAAAAAAAAA4D8AAAAAAADgPwAAAAAAAOA/AAAAAAAA4D8AAAAAAADgPwAAAAAAAOA/AAAAAAAA4D8AAAAAAADgPwAAAAAAAOA/AAAAAAAA4D8CAAAAjAAAAAEAAAAAAAAAVILC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jvgwsMAAAAEAAAAAAAAAAAAAAAAAAAAAAAAAAeAAAAaAAAAAAAAAAAAAAAAAAAAAAAAAAAAAAAECcAABAnAAAAAAAAAAAAAAAAAAAAAAAAAAAAAAAAAAAAAAAAAAAAABQAAAAAAAAAwMD/AAAAAABkAAAAMgAAAAAAAABkAAAAAAAAAH9/fwAKAAAAHwAAAFQAAABUgsIA////AQAAAAAAAAAAAAAAAAAAAAAAAAAAAAAAAAAAAAAAAAAAAAAAAn9/fwDn5uYDzMzMAMDA/wB/f38AAAAAAAAAAAAAAAAAAAAAAAAAAAAhAAAAGAAAABQAAAAWEwAAvRsAACwWAADTHgAAEAAAACYAAAAIAAAA//////////8="/>
              </a:ext>
            </a:extLst>
          </p:cNvSpPr>
          <p:nvPr/>
        </p:nvSpPr>
        <p:spPr>
          <a:xfrm>
            <a:off x="3102610" y="4509135"/>
            <a:ext cx="501650" cy="501650"/>
          </a:xfrm>
          <a:custGeom>
            <a:avLst/>
            <a:gdLst/>
            <a:ahLst/>
            <a:cxnLst/>
            <a:rect l="0" t="0" r="501650" b="501650"/>
            <a:pathLst>
              <a:path w="501650" h="501650">
                <a:moveTo>
                  <a:pt x="250825" y="0"/>
                </a:moveTo>
                <a:lnTo>
                  <a:pt x="205746" y="4041"/>
                </a:lnTo>
                <a:lnTo>
                  <a:pt x="163292" y="15700"/>
                </a:lnTo>
                <a:lnTo>
                  <a:pt x="124228" y="34233"/>
                </a:lnTo>
                <a:lnTo>
                  <a:pt x="89229" y="58990"/>
                </a:lnTo>
                <a:lnTo>
                  <a:pt x="58990" y="89229"/>
                </a:lnTo>
                <a:lnTo>
                  <a:pt x="34233" y="124228"/>
                </a:lnTo>
                <a:lnTo>
                  <a:pt x="15700" y="163292"/>
                </a:lnTo>
                <a:lnTo>
                  <a:pt x="4041" y="205746"/>
                </a:lnTo>
                <a:lnTo>
                  <a:pt x="0" y="250825"/>
                </a:lnTo>
                <a:lnTo>
                  <a:pt x="4041" y="295904"/>
                </a:lnTo>
                <a:lnTo>
                  <a:pt x="15700" y="338335"/>
                </a:lnTo>
                <a:lnTo>
                  <a:pt x="34233" y="377422"/>
                </a:lnTo>
                <a:lnTo>
                  <a:pt x="58990" y="412421"/>
                </a:lnTo>
                <a:lnTo>
                  <a:pt x="89229" y="442660"/>
                </a:lnTo>
                <a:lnTo>
                  <a:pt x="124228" y="467394"/>
                </a:lnTo>
                <a:lnTo>
                  <a:pt x="163292" y="485950"/>
                </a:lnTo>
                <a:lnTo>
                  <a:pt x="205746" y="497586"/>
                </a:lnTo>
                <a:lnTo>
                  <a:pt x="250825" y="501627"/>
                </a:lnTo>
                <a:lnTo>
                  <a:pt x="295904" y="497586"/>
                </a:lnTo>
                <a:lnTo>
                  <a:pt x="338335" y="485950"/>
                </a:lnTo>
                <a:lnTo>
                  <a:pt x="377422" y="467394"/>
                </a:lnTo>
                <a:lnTo>
                  <a:pt x="412421" y="442660"/>
                </a:lnTo>
                <a:lnTo>
                  <a:pt x="442660" y="412421"/>
                </a:lnTo>
                <a:lnTo>
                  <a:pt x="467394" y="377422"/>
                </a:lnTo>
                <a:lnTo>
                  <a:pt x="485950" y="338335"/>
                </a:lnTo>
                <a:lnTo>
                  <a:pt x="497586" y="295904"/>
                </a:lnTo>
                <a:lnTo>
                  <a:pt x="501627" y="250825"/>
                </a:lnTo>
                <a:lnTo>
                  <a:pt x="497586" y="205746"/>
                </a:lnTo>
                <a:lnTo>
                  <a:pt x="485950" y="163292"/>
                </a:lnTo>
                <a:lnTo>
                  <a:pt x="467394" y="124228"/>
                </a:lnTo>
                <a:lnTo>
                  <a:pt x="442660" y="89229"/>
                </a:lnTo>
                <a:lnTo>
                  <a:pt x="412421" y="58990"/>
                </a:lnTo>
                <a:lnTo>
                  <a:pt x="377422" y="34233"/>
                </a:lnTo>
                <a:lnTo>
                  <a:pt x="338335" y="15700"/>
                </a:lnTo>
                <a:lnTo>
                  <a:pt x="295904" y="4041"/>
                </a:lnTo>
                <a:lnTo>
                  <a:pt x="250825" y="0"/>
                </a:lnTo>
                <a:close/>
              </a:path>
            </a:pathLst>
          </a:custGeom>
          <a:solidFill>
            <a:srgbClr val="5482C2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23" name="object 25"/>
          <p:cNvSpPr>
            <a:extLst>
              <a:ext uri="smNativeData">
                <pr:smNativeData xmlns="" xmlns:p14="http://schemas.microsoft.com/office/powerpoint/2010/main" xmlns:pr="smNativeData" val="SMDATA_13_WTCkXhMAAAAlAAAACwAAAA0AAAAAAAAAAAAAAAAAAAAAAAAAAAAAAAAAAAAAAAAAAAEAAABQAAAAAAAAAAAA4D8AAAAAAADgPwAAAAAAAOA/AAAAAAAA4D8AAAAAAADgPwAAAAAAAOA/AAAAAAAA4D8AAAAAAADgPwAAAAAAAOA/AAAAAAAA4D8CAAAAjAAAAAEAAAAAAAAAVILC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IAAAAAMAAAAEAAAAAAAAAAAAAAAAAAAAAAAAAAeAAAAaAAAAAAAAAAAAAAAAAAAAAAAAAAAAAAAECcAABAnAAAAAAAAAAAAAAAAAAAAAAAAAAAAAAAAAAAAAAAAAAAAABQAAAAAAAAAwMD/AAAAAABkAAAAMgAAAAAAAABkAAAAAAAAAH9/fwAKAAAAHwAAAFQAAABUgsIA////AQAAAAAAAAAAAAAAAAAAAAAAAAAAAAAAAAAAAAAAAAAAAAAAAn9/fwDn5uYDzMzMAMDA/wB/f38AAAAAAAAAAAAAAAAAAAAAAAAAAAAhAAAAGAAAABQAAAAEEwAAgiAAABoWAACYIwAAEAAAACYAAAAIAAAA//////////8="/>
              </a:ext>
            </a:extLst>
          </p:cNvSpPr>
          <p:nvPr/>
        </p:nvSpPr>
        <p:spPr>
          <a:xfrm>
            <a:off x="3091180" y="5284470"/>
            <a:ext cx="501650" cy="501650"/>
          </a:xfrm>
          <a:custGeom>
            <a:avLst/>
            <a:gdLst/>
            <a:ahLst/>
            <a:cxnLst/>
            <a:rect l="0" t="0" r="501650" b="501650"/>
            <a:pathLst>
              <a:path w="501650" h="501650">
                <a:moveTo>
                  <a:pt x="250825" y="0"/>
                </a:moveTo>
                <a:lnTo>
                  <a:pt x="205746" y="4041"/>
                </a:lnTo>
                <a:lnTo>
                  <a:pt x="163292" y="15700"/>
                </a:lnTo>
                <a:lnTo>
                  <a:pt x="124228" y="34233"/>
                </a:lnTo>
                <a:lnTo>
                  <a:pt x="89229" y="58990"/>
                </a:lnTo>
                <a:lnTo>
                  <a:pt x="58990" y="89229"/>
                </a:lnTo>
                <a:lnTo>
                  <a:pt x="34233" y="124228"/>
                </a:lnTo>
                <a:lnTo>
                  <a:pt x="15700" y="163292"/>
                </a:lnTo>
                <a:lnTo>
                  <a:pt x="4041" y="205746"/>
                </a:lnTo>
                <a:lnTo>
                  <a:pt x="0" y="250825"/>
                </a:lnTo>
                <a:lnTo>
                  <a:pt x="4041" y="295904"/>
                </a:lnTo>
                <a:lnTo>
                  <a:pt x="15700" y="338358"/>
                </a:lnTo>
                <a:lnTo>
                  <a:pt x="34233" y="377422"/>
                </a:lnTo>
                <a:lnTo>
                  <a:pt x="58990" y="412421"/>
                </a:lnTo>
                <a:lnTo>
                  <a:pt x="89229" y="442660"/>
                </a:lnTo>
                <a:lnTo>
                  <a:pt x="124228" y="467394"/>
                </a:lnTo>
                <a:lnTo>
                  <a:pt x="163292" y="485950"/>
                </a:lnTo>
                <a:lnTo>
                  <a:pt x="205746" y="497609"/>
                </a:lnTo>
                <a:lnTo>
                  <a:pt x="250825" y="501650"/>
                </a:lnTo>
                <a:lnTo>
                  <a:pt x="295904" y="497609"/>
                </a:lnTo>
                <a:lnTo>
                  <a:pt x="338335" y="485950"/>
                </a:lnTo>
                <a:lnTo>
                  <a:pt x="377422" y="467394"/>
                </a:lnTo>
                <a:lnTo>
                  <a:pt x="412421" y="442660"/>
                </a:lnTo>
                <a:lnTo>
                  <a:pt x="442660" y="412421"/>
                </a:lnTo>
                <a:lnTo>
                  <a:pt x="467394" y="377422"/>
                </a:lnTo>
                <a:lnTo>
                  <a:pt x="485950" y="338358"/>
                </a:lnTo>
                <a:lnTo>
                  <a:pt x="497586" y="295904"/>
                </a:lnTo>
                <a:lnTo>
                  <a:pt x="501627" y="250825"/>
                </a:lnTo>
                <a:lnTo>
                  <a:pt x="497586" y="205746"/>
                </a:lnTo>
                <a:lnTo>
                  <a:pt x="485950" y="163292"/>
                </a:lnTo>
                <a:lnTo>
                  <a:pt x="467394" y="124228"/>
                </a:lnTo>
                <a:lnTo>
                  <a:pt x="442660" y="89229"/>
                </a:lnTo>
                <a:lnTo>
                  <a:pt x="412421" y="58990"/>
                </a:lnTo>
                <a:lnTo>
                  <a:pt x="377422" y="34233"/>
                </a:lnTo>
                <a:lnTo>
                  <a:pt x="338335" y="15700"/>
                </a:lnTo>
                <a:lnTo>
                  <a:pt x="295904" y="4041"/>
                </a:lnTo>
                <a:lnTo>
                  <a:pt x="250825" y="0"/>
                </a:lnTo>
                <a:close/>
              </a:path>
            </a:pathLst>
          </a:custGeom>
          <a:solidFill>
            <a:srgbClr val="5482C2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24" name="object 24"/>
          <p:cNvSpPr>
            <a:extLst>
              <a:ext uri="smNativeData">
                <pr:smNativeData xmlns="" xmlns:p14="http://schemas.microsoft.com/office/powerpoint/2010/main" xmlns:pr="smNativeData" val="SMDATA_13_WTCkXhMAAAAlAAAACwAAAA0AAAAAAAAAAAAAAAAAAAAAAAAAAAAAAAAAAAAAAAAAAAEAAABQAAAAAAAAAAAA4D8AAAAAAADgPwAAAAAAAOA/AAAAAAAA4D8AAAAAAADgPwAAAAAAAOA/AAAAAAAA4D8AAAAAAADgPwAAAAAAAOA/AAAAAAAA4D8CAAAAjAAAAAEAAAAAAAAAVILC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oAIAAMAAAAEAAAAAAAAAAAAAAAAAAAAAAAAAAeAAAAaAAAAAAAAAAAAAAAAAAAAAAAAAAAAAAAECcAABAnAAAAAAAAAAAAAAAAAAAAAAAAAAAAAAAAAAAAAAAAAAAAABQAAAAAAAAAwMD/AAAAAABkAAAAMgAAAAAAAABkAAAAAAAAAH9/fwAKAAAAHwAAAFQAAABUgsIA////AQAAAAAAAAAAAAAAAAAAAAAAAAAAAAAAAAAAAAAAAAAAAAAAAn9/fwDn5uYDzMzMAMDA/wB/f38AAAAAAAAAAAAAAAAAAAAAAAAAAAAhAAAAGAAAABQAAADxEgAAGSUAAAcWAAAvKAAAEAAAACYAAAAIAAAA//////////8="/>
              </a:ext>
            </a:extLst>
          </p:cNvSpPr>
          <p:nvPr/>
        </p:nvSpPr>
        <p:spPr>
          <a:xfrm>
            <a:off x="3079115" y="6030595"/>
            <a:ext cx="501650" cy="501650"/>
          </a:xfrm>
          <a:custGeom>
            <a:avLst/>
            <a:gdLst/>
            <a:ahLst/>
            <a:cxnLst/>
            <a:rect l="0" t="0" r="501650" b="501650"/>
            <a:pathLst>
              <a:path w="501650" h="501650">
                <a:moveTo>
                  <a:pt x="250825" y="0"/>
                </a:moveTo>
                <a:lnTo>
                  <a:pt x="205746" y="4041"/>
                </a:lnTo>
                <a:lnTo>
                  <a:pt x="163292" y="15700"/>
                </a:lnTo>
                <a:lnTo>
                  <a:pt x="124228" y="34233"/>
                </a:lnTo>
                <a:lnTo>
                  <a:pt x="89229" y="58990"/>
                </a:lnTo>
                <a:lnTo>
                  <a:pt x="58990" y="89229"/>
                </a:lnTo>
                <a:lnTo>
                  <a:pt x="34233" y="124228"/>
                </a:lnTo>
                <a:lnTo>
                  <a:pt x="15700" y="163292"/>
                </a:lnTo>
                <a:lnTo>
                  <a:pt x="4041" y="205746"/>
                </a:lnTo>
                <a:lnTo>
                  <a:pt x="0" y="250825"/>
                </a:lnTo>
                <a:lnTo>
                  <a:pt x="4041" y="295904"/>
                </a:lnTo>
                <a:lnTo>
                  <a:pt x="15700" y="338335"/>
                </a:lnTo>
                <a:lnTo>
                  <a:pt x="34233" y="377422"/>
                </a:lnTo>
                <a:lnTo>
                  <a:pt x="58990" y="412421"/>
                </a:lnTo>
                <a:lnTo>
                  <a:pt x="89229" y="442660"/>
                </a:lnTo>
                <a:lnTo>
                  <a:pt x="124228" y="467394"/>
                </a:lnTo>
                <a:lnTo>
                  <a:pt x="163292" y="485950"/>
                </a:lnTo>
                <a:lnTo>
                  <a:pt x="205746" y="497586"/>
                </a:lnTo>
                <a:lnTo>
                  <a:pt x="250825" y="501627"/>
                </a:lnTo>
                <a:lnTo>
                  <a:pt x="295904" y="497586"/>
                </a:lnTo>
                <a:lnTo>
                  <a:pt x="338358" y="485950"/>
                </a:lnTo>
                <a:lnTo>
                  <a:pt x="377422" y="467394"/>
                </a:lnTo>
                <a:lnTo>
                  <a:pt x="412421" y="442660"/>
                </a:lnTo>
                <a:lnTo>
                  <a:pt x="442660" y="412421"/>
                </a:lnTo>
                <a:lnTo>
                  <a:pt x="467417" y="377422"/>
                </a:lnTo>
                <a:lnTo>
                  <a:pt x="485950" y="338335"/>
                </a:lnTo>
                <a:lnTo>
                  <a:pt x="497609" y="295904"/>
                </a:lnTo>
                <a:lnTo>
                  <a:pt x="501650" y="250825"/>
                </a:lnTo>
                <a:lnTo>
                  <a:pt x="497609" y="205746"/>
                </a:lnTo>
                <a:lnTo>
                  <a:pt x="485950" y="163292"/>
                </a:lnTo>
                <a:lnTo>
                  <a:pt x="467417" y="124228"/>
                </a:lnTo>
                <a:lnTo>
                  <a:pt x="442660" y="89229"/>
                </a:lnTo>
                <a:lnTo>
                  <a:pt x="412421" y="58990"/>
                </a:lnTo>
                <a:lnTo>
                  <a:pt x="377422" y="34233"/>
                </a:lnTo>
                <a:lnTo>
                  <a:pt x="338358" y="15700"/>
                </a:lnTo>
                <a:lnTo>
                  <a:pt x="295904" y="4041"/>
                </a:lnTo>
                <a:lnTo>
                  <a:pt x="250825" y="0"/>
                </a:lnTo>
                <a:close/>
              </a:path>
            </a:pathLst>
          </a:custGeom>
          <a:solidFill>
            <a:srgbClr val="5482C2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25" name="object 27"/>
          <p:cNvSpPr>
            <a:extLst>
              <a:ext uri="smNativeData">
                <pr:smNativeData xmlns="" xmlns:p14="http://schemas.microsoft.com/office/powerpoint/2010/main" xmlns:pr="smNativeData" val="SMDATA_13_WTCkXhMAAAAlAAAACwAAAA0AAAAAAAAAAAAAAAAAAAAAAAAAAAAAAAAAAAAAAAAAAAEAAABQAAAAAAAAAAAA4D8AAAAAAADgPwAAAAAAAOA/AAAAAAAA4D8AAAAAAADgPwAAAAAAAOA/AAAAAAAA4D8AAAAAAADgPwAAAAAAAOA/AAAAAAAA4D8CAAAAjAAAAAEAAAAAAAAAktBQ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S0FAA////AQAAAAAAAAAAAAAAAAAAAAAAAAAAAAAAAAAAAAAAAAAAAAAAAn9/fwDn5uYDzMzMAMDA/wB/f38AAAAAAAAAAAAAAAAAAAAAAAAAAAAhAAAAGAAAABQAAAAvLgAA6iQAAIgyAABFKQAAEAAAACYAAAAIAAAA//////////8="/>
              </a:ext>
            </a:extLst>
          </p:cNvSpPr>
          <p:nvPr/>
        </p:nvSpPr>
        <p:spPr>
          <a:xfrm>
            <a:off x="7578629" y="6036262"/>
            <a:ext cx="706755" cy="708025"/>
          </a:xfrm>
          <a:custGeom>
            <a:avLst/>
            <a:gdLst/>
            <a:ahLst/>
            <a:cxnLst/>
            <a:rect l="0" t="0" r="706755" b="708025"/>
            <a:pathLst>
              <a:path w="706755" h="708025">
                <a:moveTo>
                  <a:pt x="353181" y="0"/>
                </a:moveTo>
                <a:lnTo>
                  <a:pt x="305246" y="3245"/>
                </a:lnTo>
                <a:lnTo>
                  <a:pt x="259274" y="12652"/>
                </a:lnTo>
                <a:lnTo>
                  <a:pt x="215691" y="27796"/>
                </a:lnTo>
                <a:lnTo>
                  <a:pt x="174920" y="48316"/>
                </a:lnTo>
                <a:lnTo>
                  <a:pt x="137359" y="73719"/>
                </a:lnTo>
                <a:lnTo>
                  <a:pt x="103428" y="103646"/>
                </a:lnTo>
                <a:lnTo>
                  <a:pt x="73587" y="137605"/>
                </a:lnTo>
                <a:lnTo>
                  <a:pt x="48229" y="175236"/>
                </a:lnTo>
                <a:lnTo>
                  <a:pt x="27746" y="216111"/>
                </a:lnTo>
                <a:lnTo>
                  <a:pt x="12629" y="259773"/>
                </a:lnTo>
                <a:lnTo>
                  <a:pt x="3239" y="305794"/>
                </a:lnTo>
                <a:lnTo>
                  <a:pt x="0" y="353815"/>
                </a:lnTo>
                <a:lnTo>
                  <a:pt x="3239" y="401836"/>
                </a:lnTo>
                <a:lnTo>
                  <a:pt x="12629" y="447891"/>
                </a:lnTo>
                <a:lnTo>
                  <a:pt x="27746" y="491552"/>
                </a:lnTo>
                <a:lnTo>
                  <a:pt x="48229" y="532395"/>
                </a:lnTo>
                <a:lnTo>
                  <a:pt x="73587" y="570025"/>
                </a:lnTo>
                <a:lnTo>
                  <a:pt x="103428" y="603984"/>
                </a:lnTo>
                <a:lnTo>
                  <a:pt x="137359" y="633911"/>
                </a:lnTo>
                <a:lnTo>
                  <a:pt x="174920" y="659315"/>
                </a:lnTo>
                <a:lnTo>
                  <a:pt x="215691" y="679835"/>
                </a:lnTo>
                <a:lnTo>
                  <a:pt x="259274" y="694978"/>
                </a:lnTo>
                <a:lnTo>
                  <a:pt x="305246" y="704386"/>
                </a:lnTo>
                <a:lnTo>
                  <a:pt x="353181" y="707631"/>
                </a:lnTo>
                <a:lnTo>
                  <a:pt x="401116" y="704386"/>
                </a:lnTo>
                <a:lnTo>
                  <a:pt x="447055" y="694978"/>
                </a:lnTo>
                <a:lnTo>
                  <a:pt x="490638" y="679835"/>
                </a:lnTo>
                <a:lnTo>
                  <a:pt x="531440" y="659315"/>
                </a:lnTo>
                <a:lnTo>
                  <a:pt x="569003" y="633911"/>
                </a:lnTo>
                <a:lnTo>
                  <a:pt x="602901" y="603984"/>
                </a:lnTo>
                <a:lnTo>
                  <a:pt x="632774" y="570025"/>
                </a:lnTo>
                <a:lnTo>
                  <a:pt x="658132" y="532395"/>
                </a:lnTo>
                <a:lnTo>
                  <a:pt x="678582" y="491552"/>
                </a:lnTo>
                <a:lnTo>
                  <a:pt x="693732" y="447891"/>
                </a:lnTo>
                <a:lnTo>
                  <a:pt x="703123" y="401836"/>
                </a:lnTo>
                <a:lnTo>
                  <a:pt x="706362" y="353815"/>
                </a:lnTo>
                <a:lnTo>
                  <a:pt x="703123" y="305794"/>
                </a:lnTo>
                <a:lnTo>
                  <a:pt x="693732" y="259773"/>
                </a:lnTo>
                <a:lnTo>
                  <a:pt x="678582" y="216111"/>
                </a:lnTo>
                <a:lnTo>
                  <a:pt x="658132" y="175236"/>
                </a:lnTo>
                <a:lnTo>
                  <a:pt x="632774" y="137605"/>
                </a:lnTo>
                <a:lnTo>
                  <a:pt x="602901" y="103646"/>
                </a:lnTo>
                <a:lnTo>
                  <a:pt x="569003" y="73719"/>
                </a:lnTo>
                <a:lnTo>
                  <a:pt x="531440" y="48316"/>
                </a:lnTo>
                <a:lnTo>
                  <a:pt x="490638" y="27796"/>
                </a:lnTo>
                <a:lnTo>
                  <a:pt x="447055" y="12652"/>
                </a:lnTo>
                <a:lnTo>
                  <a:pt x="401116" y="3245"/>
                </a:lnTo>
                <a:lnTo>
                  <a:pt x="353181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26" name="Прямоугольник1"/>
          <p:cNvSpPr>
            <a:extLst>
              <a:ext uri="smNativeData">
                <pr:smNativeData xmlns="" xmlns:p14="http://schemas.microsoft.com/office/powerpoint/2010/main" xmlns:pr="smNativeData" val="SMDATA_13_WTCk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JIAAz4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A5FgAA/w4AAPkqAADPEQAAECAAACYAAAAIAAAA//////////8="/>
              </a:ext>
            </a:extLst>
          </p:cNvSpPr>
          <p:nvPr/>
        </p:nvSpPr>
        <p:spPr>
          <a:xfrm>
            <a:off x="3643630" y="2454275"/>
            <a:ext cx="337312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ru-RU"/>
            </a:pPr>
            <a:r>
              <a:rPr lang="kk-KZ" sz="1200" b="1" dirty="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Отменен отборочный чемпионат Азии по водному поло</a:t>
            </a:r>
            <a:endParaRPr lang="ru-RU" sz="1200" b="1" dirty="0">
              <a:solidFill>
                <a:srgbClr val="231F20"/>
              </a:solidFill>
              <a:latin typeface="Arial" pitchFamily="2" charset="-52"/>
              <a:ea typeface="Arial Black" pitchFamily="2" charset="-52"/>
              <a:cs typeface="Arial" pitchFamily="2" charset="-52"/>
            </a:endParaRPr>
          </a:p>
        </p:txBody>
      </p:sp>
      <p:sp>
        <p:nvSpPr>
          <p:cNvPr id="27" name="Прямоугольник3"/>
          <p:cNvSpPr>
            <a:extLst>
              <a:ext uri="smNativeData">
                <pr:smNativeData xmlns="" xmlns:p14="http://schemas.microsoft.com/office/powerpoint/2010/main" xmlns:pr="smNativeData" val="SMDATA_13_WTCkXhMAAAAlAAAAZAAAAE0AAAAAAAAAACkAAAAAAAAAA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JIAAz4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ChFgAAqgwAAIkrAAAZDwAAECAAACYAAAAIAAAA//////////8="/>
              </a:ext>
            </a:extLst>
          </p:cNvSpPr>
          <p:nvPr/>
        </p:nvSpPr>
        <p:spPr>
          <a:xfrm>
            <a:off x="3735705" y="2181225"/>
            <a:ext cx="3398520" cy="3956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26035" rIns="0" bIns="0" numCol="1" spcCol="215900" anchor="t"/>
          <a:lstStyle/>
          <a:p>
            <a:pPr indent="12700" defTabSz="716280">
              <a:tabLst/>
              <a:defRPr lang="ru-RU"/>
            </a:pPr>
            <a:r>
              <a:rPr lang="kk-KZ" sz="1200" b="1" dirty="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Приостановление выдачи </a:t>
            </a:r>
            <a:r>
              <a:rPr lang="kk-KZ" sz="1200" b="1" dirty="0" smtClean="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виз</a:t>
            </a:r>
            <a:endParaRPr lang="kk-KZ" sz="1200" b="1" dirty="0">
              <a:solidFill>
                <a:srgbClr val="231F20"/>
              </a:solidFill>
              <a:latin typeface="Arial" pitchFamily="2" charset="-52"/>
              <a:ea typeface="Arial Black" pitchFamily="2" charset="-52"/>
              <a:cs typeface="Arial" pitchFamily="2" charset="-52"/>
            </a:endParaRPr>
          </a:p>
        </p:txBody>
      </p:sp>
      <p:sp>
        <p:nvSpPr>
          <p:cNvPr id="28" name="Линия1"/>
          <p:cNvSpPr>
            <a:extLst>
              <a:ext uri="smNativeData">
                <pr:smNativeData xmlns="" xmlns:p14="http://schemas.microsoft.com/office/powerpoint/2010/main" xmlns:pr="smNativeData" val="SMDATA_13_WTCkXh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wAAAAAAAAAK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IKSA4w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CSFgAADQ8AAL4hAAANDwAAEAAAACYAAAAIAAAA//////////8="/>
              </a:ext>
            </a:extLst>
          </p:cNvSpPr>
          <p:nvPr/>
        </p:nvSpPr>
        <p:spPr>
          <a:xfrm>
            <a:off x="3787354" y="2463695"/>
            <a:ext cx="1816100" cy="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type="none"/>
            <a:tailEnd type="none"/>
          </a:ln>
          <a:effectLst/>
        </p:spPr>
      </p:sp>
      <p:sp>
        <p:nvSpPr>
          <p:cNvPr id="29" name="Прямоугольник4"/>
          <p:cNvSpPr>
            <a:extLst>
              <a:ext uri="smNativeData">
                <pr:smNativeData xmlns="" xmlns:p14="http://schemas.microsoft.com/office/powerpoint/2010/main" xmlns:pr="smNativeData" val="SMDATA_13_WTCkXhMAAAAlAAAAZAAAAE0AAAAAAAAAABQ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cBAAAMAAAAEAAAAEcyx/tQ190/KzeuGP2lNs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BdEwAAlA4AAPgVAABYEAAAECAAACYAAAAIAAAA//////////8="/>
              </a:ext>
            </a:extLst>
          </p:cNvSpPr>
          <p:nvPr/>
        </p:nvSpPr>
        <p:spPr>
          <a:xfrm>
            <a:off x="3147695" y="2369820"/>
            <a:ext cx="423545" cy="2870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700" rIns="0" bIns="0" numCol="1" spcCol="215900" anchor="t"/>
          <a:lstStyle/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/>
            </a:pPr>
            <a:r>
              <a:rPr lang="ru-RU" b="1">
                <a:solidFill>
                  <a:srgbClr val="FFFFFF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29 января </a:t>
            </a:r>
            <a:endParaRPr lang="ru-RU">
              <a:latin typeface="Arial" pitchFamily="2" charset="-52"/>
              <a:ea typeface="Calibri" pitchFamily="2" charset="-52"/>
              <a:cs typeface="Arial" pitchFamily="2" charset="-52"/>
            </a:endParaRPr>
          </a:p>
        </p:txBody>
      </p:sp>
      <p:sp>
        <p:nvSpPr>
          <p:cNvPr id="30" name="Прямоугольник5"/>
          <p:cNvSpPr>
            <a:extLst>
              <a:ext uri="smNativeData">
                <pr:smNativeData xmlns="" xmlns:p14="http://schemas.microsoft.com/office/powerpoint/2010/main" xmlns:pr="smNativeData" val="SMDATA_13_WTCkXhMAAAAlAAAAZAAAAE0AAAAAAAAAABQ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BKEwAAthIAAPwVAAB6FAAAECAAACYAAAAIAAAA//////////8="/>
              </a:ext>
            </a:extLst>
          </p:cNvSpPr>
          <p:nvPr/>
        </p:nvSpPr>
        <p:spPr>
          <a:xfrm>
            <a:off x="3135630" y="3041650"/>
            <a:ext cx="438150" cy="2870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700" rIns="0" bIns="0" numCol="1" spcCol="215900" anchor="t"/>
          <a:lstStyle/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/>
            </a:pPr>
            <a:r>
              <a:rPr lang="ru-RU" b="1">
                <a:solidFill>
                  <a:srgbClr val="FFFFFF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31 января </a:t>
            </a:r>
            <a:endParaRPr lang="ru-RU">
              <a:latin typeface="Arial" pitchFamily="2" charset="-52"/>
              <a:ea typeface="Calibri" pitchFamily="2" charset="-52"/>
              <a:cs typeface="Arial" pitchFamily="2" charset="-52"/>
            </a:endParaRPr>
          </a:p>
        </p:txBody>
      </p:sp>
      <p:sp>
        <p:nvSpPr>
          <p:cNvPr id="31" name="Прямоугольник6"/>
          <p:cNvSpPr>
            <a:extLst>
              <a:ext uri="smNativeData">
                <pr:smNativeData xmlns="" xmlns:p14="http://schemas.microsoft.com/office/powerpoint/2010/main" xmlns:pr="smNativeData" val="SMDATA_13_WTCkXhMAAAAlAAAAZAAAAE0AAAAAAAAAACkAAAAAAAAAA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B0FgAAQhIAANoqAACbFQAAECAAACYAAAAIAAAA//////////8="/>
              </a:ext>
            </a:extLst>
          </p:cNvSpPr>
          <p:nvPr/>
        </p:nvSpPr>
        <p:spPr>
          <a:xfrm>
            <a:off x="3731895" y="2967990"/>
            <a:ext cx="3315970" cy="5441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26035" rIns="0" bIns="0" numCol="1" spcCol="215900" anchor="t"/>
          <a:lstStyle/>
          <a:p>
            <a:pPr marL="12700" defTabSz="716280">
              <a:tabLst/>
              <a:defRPr lang="ru-RU"/>
            </a:pPr>
            <a:r>
              <a:rPr lang="kk-KZ" sz="1200" b="1" dirty="0">
                <a:latin typeface="Arial" pitchFamily="2" charset="-52"/>
                <a:ea typeface="Arial Black" pitchFamily="2" charset="-52"/>
                <a:cs typeface="Arial" pitchFamily="2" charset="-52"/>
              </a:rPr>
              <a:t>Второй этап усиления санэпид контроля</a:t>
            </a:r>
          </a:p>
          <a:p>
            <a:pPr marL="12700" defTabSz="716280">
              <a:tabLst/>
              <a:defRPr lang="ru-RU"/>
            </a:pPr>
            <a:r>
              <a:rPr lang="kk-KZ" sz="1100" dirty="0">
                <a:latin typeface="Arial" pitchFamily="2" charset="-52"/>
                <a:ea typeface="Arial Black" pitchFamily="2" charset="-52"/>
                <a:cs typeface="Arial" pitchFamily="2" charset="-52"/>
              </a:rPr>
              <a:t>(</a:t>
            </a:r>
            <a:r>
              <a:rPr lang="kk-KZ" sz="1100" i="1" dirty="0">
                <a:latin typeface="Arial" pitchFamily="2" charset="-52"/>
                <a:ea typeface="Arial Black" pitchFamily="2" charset="-52"/>
                <a:cs typeface="Arial" pitchFamily="2" charset="-52"/>
              </a:rPr>
              <a:t>пункты пропусков на всех границах, лабораторная диагностика</a:t>
            </a:r>
            <a:r>
              <a:rPr lang="kk-KZ" sz="1100" dirty="0">
                <a:latin typeface="Arial" pitchFamily="2" charset="-52"/>
                <a:ea typeface="Arial Black" pitchFamily="2" charset="-52"/>
                <a:cs typeface="Arial" pitchFamily="2" charset="-52"/>
              </a:rPr>
              <a:t>)</a:t>
            </a:r>
            <a:endParaRPr lang="ru-RU" sz="1100" dirty="0">
              <a:latin typeface="Arial" pitchFamily="2" charset="-52"/>
              <a:ea typeface="Arial Black" pitchFamily="2" charset="-52"/>
              <a:cs typeface="Arial" pitchFamily="2" charset="-52"/>
            </a:endParaRPr>
          </a:p>
        </p:txBody>
      </p:sp>
      <p:sp>
        <p:nvSpPr>
          <p:cNvPr id="32" name="Прямоугольник7"/>
          <p:cNvSpPr>
            <a:extLst>
              <a:ext uri="smNativeData">
                <pr:smNativeData xmlns="" xmlns:p14="http://schemas.microsoft.com/office/powerpoint/2010/main" xmlns:pr="smNativeData" val="SMDATA_13_WTCkXhMAAAAlAAAAZAAAAE0AAAAAAAAAABQ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cB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DGEgAAWBcAAGoWAAAwGQAAECAAACYAAAAIAAAA//////////8="/>
              </a:ext>
            </a:extLst>
          </p:cNvSpPr>
          <p:nvPr/>
        </p:nvSpPr>
        <p:spPr>
          <a:xfrm>
            <a:off x="3051810" y="3794760"/>
            <a:ext cx="591820" cy="299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700" rIns="0" bIns="0" numCol="1" spcCol="215900" anchor="t"/>
          <a:lstStyle/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/>
            </a:pPr>
            <a:r>
              <a:rPr lang="ru-RU" b="1">
                <a:solidFill>
                  <a:schemeClr val="bg1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2</a:t>
            </a:r>
          </a:p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/>
            </a:pPr>
            <a:r>
              <a:rPr lang="ru-RU" b="1">
                <a:solidFill>
                  <a:schemeClr val="bg1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февраля</a:t>
            </a:r>
          </a:p>
        </p:txBody>
      </p:sp>
      <p:sp>
        <p:nvSpPr>
          <p:cNvPr id="33" name="Прямоугольник8"/>
          <p:cNvSpPr>
            <a:extLst>
              <a:ext uri="smNativeData">
                <pr:smNativeData xmlns="" xmlns:p14="http://schemas.microsoft.com/office/powerpoint/2010/main" xmlns:pr="smNativeData" val="SMDATA_13_WTCkXhMAAAAlAAAAZAAAAE0AAAAAAAAAACkAAAAAAAAAA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cB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C5FgAAVxcAAC8rAADAGQAAECAAACYAAAAIAAAA//////////8="/>
              </a:ext>
            </a:extLst>
          </p:cNvSpPr>
          <p:nvPr/>
        </p:nvSpPr>
        <p:spPr>
          <a:xfrm>
            <a:off x="3713480" y="3826639"/>
            <a:ext cx="3326130" cy="391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26035" rIns="0" bIns="0" numCol="1" spcCol="215900" anchor="t"/>
          <a:lstStyle/>
          <a:p>
            <a:pPr marL="12700">
              <a:defRPr lang="ru-RU"/>
            </a:pPr>
            <a:r>
              <a:rPr lang="ru-RU" sz="1200" b="1" dirty="0" smtClean="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Начата эвакуация </a:t>
            </a:r>
            <a:r>
              <a:rPr lang="ru-RU" sz="1200" b="1" dirty="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граждан Казахстана из </a:t>
            </a:r>
            <a:r>
              <a:rPr lang="ru-RU" sz="1200" b="1" dirty="0" smtClean="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зарубежных стран</a:t>
            </a:r>
            <a:endParaRPr lang="ru-RU" sz="1200" dirty="0">
              <a:latin typeface="Arial" pitchFamily="2" charset="-52"/>
              <a:ea typeface="Arial Black" pitchFamily="2" charset="-52"/>
              <a:cs typeface="Arial" pitchFamily="2" charset="-52"/>
            </a:endParaRPr>
          </a:p>
        </p:txBody>
      </p:sp>
      <p:sp>
        <p:nvSpPr>
          <p:cNvPr id="34" name="Прямоугольник9"/>
          <p:cNvSpPr>
            <a:extLst>
              <a:ext uri="smNativeData">
                <pr:smNativeData xmlns="" xmlns:p14="http://schemas.microsoft.com/office/powerpoint/2010/main" xmlns:pr="smNativeData" val="SMDATA_13_WTCkXhMAAAAlAAAAZAAAAE0AAAAAAAAAABQ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DsEgAAFhwAAEgWAADuHQAAECAAACYAAAAIAAAA//////////8="/>
              </a:ext>
            </a:extLst>
          </p:cNvSpPr>
          <p:nvPr/>
        </p:nvSpPr>
        <p:spPr>
          <a:xfrm>
            <a:off x="3075940" y="4565650"/>
            <a:ext cx="546100" cy="299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700" rIns="0" bIns="0" numCol="1" spcCol="215900" anchor="t"/>
          <a:lstStyle/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 b="1">
                <a:solidFill>
                  <a:schemeClr val="bg1"/>
                </a:solidFill>
                <a:latin typeface="Arial" pitchFamily="2" charset="-52"/>
                <a:ea typeface="Calibri" pitchFamily="2" charset="-52"/>
                <a:cs typeface="Arial" pitchFamily="2" charset="-52"/>
              </a:defRPr>
            </a:pPr>
            <a:r>
              <a:t>20 </a:t>
            </a:r>
          </a:p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 b="1">
                <a:solidFill>
                  <a:schemeClr val="bg1"/>
                </a:solidFill>
                <a:latin typeface="Arial" pitchFamily="2" charset="-52"/>
                <a:ea typeface="Calibri" pitchFamily="2" charset="-52"/>
                <a:cs typeface="Arial" pitchFamily="2" charset="-52"/>
              </a:defRPr>
            </a:pPr>
            <a:r>
              <a:t>февраля</a:t>
            </a:r>
          </a:p>
        </p:txBody>
      </p:sp>
      <p:sp>
        <p:nvSpPr>
          <p:cNvPr id="35" name="Прямоугольник10"/>
          <p:cNvSpPr>
            <a:extLst>
              <a:ext uri="smNativeData">
                <pr:smNativeData xmlns="" xmlns:p14="http://schemas.microsoft.com/office/powerpoint/2010/main" xmlns:pr="smNativeData" val="SMDATA_13_WTCkXhMAAAAlAAAAZAAAAE0AAAAAAAAAACkAAAAAAAAAA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cB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7FgAAuBsAAGIrAABBHwAAECAAACYAAAAIAAAA//////////8="/>
              </a:ext>
            </a:extLst>
          </p:cNvSpPr>
          <p:nvPr/>
        </p:nvSpPr>
        <p:spPr>
          <a:xfrm>
            <a:off x="3735705" y="4483240"/>
            <a:ext cx="3316605" cy="574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26035" rIns="0" bIns="0" numCol="1" spcCol="215900" anchor="t"/>
          <a:lstStyle/>
          <a:p>
            <a:pPr marL="12700">
              <a:defRPr lang="ru-RU"/>
            </a:pPr>
            <a:r>
              <a:rPr lang="ru-RU" sz="1200" b="1" dirty="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Внедрена методика ранжирования стран по 3 категориям</a:t>
            </a:r>
          </a:p>
          <a:p>
            <a:pPr marL="12700">
              <a:defRPr lang="ru-RU"/>
            </a:pPr>
            <a:r>
              <a:rPr lang="ru-RU" sz="1200" dirty="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(</a:t>
            </a:r>
            <a:r>
              <a:rPr lang="ru-RU" sz="1200" i="1" dirty="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медицинский мониторинг</a:t>
            </a:r>
            <a:r>
              <a:rPr lang="ru-RU" sz="1200" dirty="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)</a:t>
            </a:r>
            <a:endParaRPr lang="ru-RU" sz="1200" dirty="0">
              <a:latin typeface="Arial" pitchFamily="2" charset="-52"/>
              <a:ea typeface="Arial Black" pitchFamily="2" charset="-52"/>
              <a:cs typeface="Arial" pitchFamily="2" charset="-52"/>
            </a:endParaRPr>
          </a:p>
        </p:txBody>
      </p:sp>
      <p:sp>
        <p:nvSpPr>
          <p:cNvPr id="36" name="Прямоугольник11"/>
          <p:cNvSpPr>
            <a:extLst>
              <a:ext uri="smNativeData">
                <pr:smNativeData xmlns="" xmlns:p14="http://schemas.microsoft.com/office/powerpoint/2010/main" xmlns:pr="smNativeData" val="SMDATA_13_WTCkXhMAAAAlAAAAZAAAAE0AAAAAAAAAABQ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AYEwAABCEAAMoVAADcIgAAECAAACYAAAAIAAAA//////////8="/>
              </a:ext>
            </a:extLst>
          </p:cNvSpPr>
          <p:nvPr/>
        </p:nvSpPr>
        <p:spPr>
          <a:xfrm>
            <a:off x="3103880" y="5367020"/>
            <a:ext cx="438150" cy="299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700" rIns="0" bIns="0" numCol="1" spcCol="215900" anchor="t"/>
          <a:lstStyle/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/>
            </a:pPr>
            <a:r>
              <a:rPr lang="ru-RU" b="1">
                <a:solidFill>
                  <a:srgbClr val="FFFFFF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1</a:t>
            </a:r>
          </a:p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/>
            </a:pPr>
            <a:r>
              <a:rPr lang="ru-RU" b="1">
                <a:solidFill>
                  <a:srgbClr val="FFFFFF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марта</a:t>
            </a:r>
            <a:endParaRPr lang="ru-RU">
              <a:latin typeface="Arial" pitchFamily="2" charset="-52"/>
              <a:ea typeface="Calibri" pitchFamily="2" charset="-52"/>
              <a:cs typeface="Arial" pitchFamily="2" charset="-52"/>
            </a:endParaRPr>
          </a:p>
        </p:txBody>
      </p:sp>
      <p:sp>
        <p:nvSpPr>
          <p:cNvPr id="37" name="Прямоугольник12"/>
          <p:cNvSpPr>
            <a:extLst>
              <a:ext uri="smNativeData">
                <pr:smNativeData xmlns="" xmlns:p14="http://schemas.microsoft.com/office/powerpoint/2010/main" xmlns:pr="smNativeData" val="SMDATA_13_WTCkXhMAAAAlAAAAZAAAAE0AAAAAAAAAACkAAAAAAAAAA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F4B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YFgAANyAAAD0rAACgIgAAECAAACYAAAAIAAAA//////////8="/>
              </a:ext>
            </a:extLst>
          </p:cNvSpPr>
          <p:nvPr/>
        </p:nvSpPr>
        <p:spPr>
          <a:xfrm>
            <a:off x="3713480" y="5202765"/>
            <a:ext cx="3315335" cy="391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26035" rIns="0" bIns="0" numCol="1" spcCol="215900" anchor="t"/>
          <a:lstStyle/>
          <a:p>
            <a:pPr marL="12700">
              <a:defRPr lang="ru-RU"/>
            </a:pPr>
            <a:r>
              <a:rPr lang="ru-RU" sz="1200" b="1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МЗ РК введен четвертый этап усиления (</a:t>
            </a:r>
            <a:r>
              <a:rPr lang="ru-RU" sz="1200" i="1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стационарный или домашний карантин</a:t>
            </a:r>
            <a:r>
              <a:rPr lang="ru-RU" sz="120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)</a:t>
            </a:r>
            <a:endParaRPr lang="ru-RU" sz="1200">
              <a:latin typeface="Arial" pitchFamily="2" charset="-52"/>
              <a:ea typeface="Arial Black" pitchFamily="2" charset="-52"/>
              <a:cs typeface="Arial" pitchFamily="2" charset="-52"/>
            </a:endParaRPr>
          </a:p>
        </p:txBody>
      </p:sp>
      <p:sp>
        <p:nvSpPr>
          <p:cNvPr id="38" name="Прямоугольник13"/>
          <p:cNvSpPr>
            <a:extLst>
              <a:ext uri="smNativeData">
                <pr:smNativeData xmlns="" xmlns:p14="http://schemas.microsoft.com/office/powerpoint/2010/main" xmlns:pr="smNativeData" val="SMDATA_13_WTCkXhMAAAAlAAAAZAAAAE0AAAAAAAAAACkAAAAAAAAAA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cB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pFgAAliIAAD8rAAD/JAAAECAAACYAAAAIAAAA//////////8="/>
              </a:ext>
            </a:extLst>
          </p:cNvSpPr>
          <p:nvPr/>
        </p:nvSpPr>
        <p:spPr>
          <a:xfrm>
            <a:off x="3724275" y="5588210"/>
            <a:ext cx="3305810" cy="391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26035" rIns="0" bIns="0" numCol="1" spcCol="215900" anchor="t"/>
          <a:lstStyle/>
          <a:p>
            <a:pPr marL="12700">
              <a:defRPr lang="ru-RU"/>
            </a:pPr>
            <a:r>
              <a:rPr lang="ru-RU" sz="1200" b="1" dirty="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Отменены все культурные и массовые мероприятия </a:t>
            </a:r>
          </a:p>
        </p:txBody>
      </p:sp>
      <p:sp>
        <p:nvSpPr>
          <p:cNvPr id="39" name="Прямоугольник14"/>
          <p:cNvSpPr>
            <a:extLst>
              <a:ext uri="smNativeData">
                <pr:smNativeData xmlns="" xmlns:p14="http://schemas.microsoft.com/office/powerpoint/2010/main" xmlns:pr="smNativeData" val="SMDATA_13_WTCkXhMAAAAlAAAAZAAAAE0AAAAAAAAAABQ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cB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AYEwAAoCUAAMgVAABkJwAAECAAACYAAAAIAAAA//////////8="/>
              </a:ext>
            </a:extLst>
          </p:cNvSpPr>
          <p:nvPr/>
        </p:nvSpPr>
        <p:spPr>
          <a:xfrm>
            <a:off x="3103880" y="6116320"/>
            <a:ext cx="436880" cy="2870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700" rIns="0" bIns="0" numCol="1" spcCol="215900" anchor="t"/>
          <a:lstStyle/>
          <a:p>
            <a:pPr marL="12700" algn="ctr">
              <a:spcBef>
                <a:spcPts val="100"/>
              </a:spcBef>
              <a:spcAft>
                <a:spcPts val="0"/>
              </a:spcAft>
              <a:defRPr lang="ru-RU"/>
            </a:pPr>
            <a:r>
              <a:rPr lang="ru-RU" sz="900" b="1">
                <a:solidFill>
                  <a:srgbClr val="FFFFFF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13 марта</a:t>
            </a:r>
            <a:endParaRPr lang="ru-RU" sz="1100">
              <a:latin typeface="Arial" pitchFamily="2" charset="-52"/>
              <a:ea typeface="Calibri" pitchFamily="2" charset="-52"/>
              <a:cs typeface="Arial" pitchFamily="2" charset="-52"/>
            </a:endParaRPr>
          </a:p>
        </p:txBody>
      </p:sp>
      <p:sp>
        <p:nvSpPr>
          <p:cNvPr id="40" name="Прямоугольник15"/>
          <p:cNvSpPr>
            <a:extLst>
              <a:ext uri="smNativeData">
                <pr:smNativeData xmlns="" xmlns:p14="http://schemas.microsoft.com/office/powerpoint/2010/main" xmlns:pr="smNativeData" val="SMDATA_13_WTCkXhMAAAAlAAAAZAAAAE0AAAAAAAAAACkAAAAAAAAAA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Cg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1FgAASCUAADsrAADxKQAAECAAACYAAAAIAAAA//////////8="/>
              </a:ext>
            </a:extLst>
          </p:cNvSpPr>
          <p:nvPr/>
        </p:nvSpPr>
        <p:spPr>
          <a:xfrm>
            <a:off x="3731895" y="6060440"/>
            <a:ext cx="3295650" cy="7575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26035" rIns="0" bIns="0" numCol="1" spcCol="215900" anchor="t"/>
          <a:lstStyle/>
          <a:p>
            <a:pPr marL="12700">
              <a:defRPr lang="ru-RU"/>
            </a:pPr>
            <a:r>
              <a:rPr lang="ru-RU" sz="1200" b="1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В Казахстане (</a:t>
            </a:r>
            <a:r>
              <a:rPr lang="ru-RU" sz="1100" i="1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Алматы и Нур-С</a:t>
            </a:r>
            <a:r>
              <a:rPr lang="ru-RU" sz="1200" i="1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ултане</a:t>
            </a:r>
            <a:r>
              <a:rPr lang="ru-RU" sz="1200" b="1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) обнаружены </a:t>
            </a:r>
            <a:r>
              <a:rPr lang="ru-RU" sz="1200" b="1">
                <a:solidFill>
                  <a:srgbClr val="FF000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первые случаи  заражения коронавирусом</a:t>
            </a:r>
            <a:r>
              <a:rPr lang="ru-RU" sz="1200">
                <a:solidFill>
                  <a:srgbClr val="231F20"/>
                </a:solidFill>
                <a:latin typeface="Arial Black" pitchFamily="2" charset="-52"/>
                <a:ea typeface="Arial Black" pitchFamily="2" charset="-52"/>
                <a:cs typeface="Arial Black" pitchFamily="2" charset="-52"/>
              </a:rPr>
              <a:t> </a:t>
            </a:r>
            <a:r>
              <a:rPr lang="ru-RU" sz="120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(</a:t>
            </a:r>
            <a:r>
              <a:rPr lang="ru-RU" sz="1200" i="1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прилетевших из Германии и Италии</a:t>
            </a:r>
            <a:r>
              <a:rPr lang="ru-RU" sz="120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)</a:t>
            </a:r>
          </a:p>
        </p:txBody>
      </p:sp>
      <p:sp>
        <p:nvSpPr>
          <p:cNvPr id="41" name="Прямоугольник16"/>
          <p:cNvSpPr>
            <a:extLst>
              <a:ext uri="smNativeData">
                <pr:smNativeData xmlns="" xmlns:p14="http://schemas.microsoft.com/office/powerpoint/2010/main" xmlns:pr="smNativeData" val="SMDATA_13_WTCkXhMAAAAlAAAAZAAAAE0AAAAAAAAAABQ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AmLwAA8Q0AANUxAAC1DwAAECAAACYAAAAIAAAA//////////8="/>
              </a:ext>
            </a:extLst>
          </p:cNvSpPr>
          <p:nvPr/>
        </p:nvSpPr>
        <p:spPr>
          <a:xfrm>
            <a:off x="7664450" y="2266315"/>
            <a:ext cx="436245" cy="2870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700" rIns="0" bIns="0" numCol="1" spcCol="215900" anchor="t"/>
          <a:lstStyle/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/>
            </a:pPr>
            <a:r>
              <a:rPr lang="ru-RU" b="1">
                <a:solidFill>
                  <a:srgbClr val="FFFFFF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16 марта</a:t>
            </a:r>
            <a:endParaRPr lang="ru-RU">
              <a:latin typeface="Arial" pitchFamily="2" charset="-52"/>
              <a:ea typeface="Calibri" pitchFamily="2" charset="-52"/>
              <a:cs typeface="Arial" pitchFamily="2" charset="-52"/>
            </a:endParaRPr>
          </a:p>
        </p:txBody>
      </p:sp>
      <p:sp>
        <p:nvSpPr>
          <p:cNvPr id="42" name="Прямоугольник17"/>
          <p:cNvSpPr>
            <a:extLst>
              <a:ext uri="smNativeData">
                <pr:smNativeData xmlns="" xmlns:p14="http://schemas.microsoft.com/office/powerpoint/2010/main" xmlns:pr="smNativeData" val="SMDATA_13_WTCkXhMAAAAlAAAAZAAAAE0AAAAAAAAAACkAAAAAAAAAA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C3MgAAeQwAACpJAAAuEQAAECAAACYAAAAIAAAA//////////8="/>
              </a:ext>
            </a:extLst>
          </p:cNvSpPr>
          <p:nvPr/>
        </p:nvSpPr>
        <p:spPr>
          <a:xfrm>
            <a:off x="8244205" y="2027555"/>
            <a:ext cx="3649345" cy="765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26035" rIns="0" bIns="0" numCol="1" spcCol="215900" anchor="t"/>
          <a:lstStyle/>
          <a:p>
            <a:pPr marL="12700" algn="just">
              <a:defRPr lang="ru-RU"/>
            </a:pPr>
            <a:r>
              <a:rPr lang="ru-RU" sz="1200" b="1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В Казахстане объявлен режим ЧП </a:t>
            </a:r>
          </a:p>
          <a:p>
            <a:pPr marL="12700" algn="just">
              <a:defRPr lang="ru-RU"/>
            </a:pPr>
            <a:r>
              <a:rPr lang="ru-RU" sz="120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(</a:t>
            </a:r>
            <a:r>
              <a:rPr lang="ru-RU" sz="1200" i="1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усилен общественный порядок, усилена охрана важных объектов, приостановлена крупная торговля и объекты массового скопления людей</a:t>
            </a:r>
            <a:r>
              <a:rPr lang="ru-RU" sz="120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)</a:t>
            </a:r>
          </a:p>
        </p:txBody>
      </p:sp>
      <p:sp>
        <p:nvSpPr>
          <p:cNvPr id="43" name="Прямоугольник18"/>
          <p:cNvSpPr>
            <a:extLst>
              <a:ext uri="smNativeData">
                <pr:smNativeData xmlns="" xmlns:p14="http://schemas.microsoft.com/office/powerpoint/2010/main" xmlns:pr="smNativeData" val="SMDATA_13_WTCkXhMAAAAlAAAAZAAAAE0AAAAAAAAAABQ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F8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D7LgAA6RIAAKsxAACtFAAAECAAACYAAAAIAAAA//////////8="/>
              </a:ext>
            </a:extLst>
          </p:cNvSpPr>
          <p:nvPr/>
        </p:nvSpPr>
        <p:spPr>
          <a:xfrm>
            <a:off x="7637145" y="3038523"/>
            <a:ext cx="436880" cy="2870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700" rIns="0" bIns="0" numCol="1" spcCol="215900" anchor="t"/>
          <a:lstStyle/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/>
            </a:pPr>
            <a:r>
              <a:rPr lang="ru-RU" b="1">
                <a:solidFill>
                  <a:schemeClr val="bg1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19 марта</a:t>
            </a:r>
          </a:p>
        </p:txBody>
      </p:sp>
      <p:sp>
        <p:nvSpPr>
          <p:cNvPr id="44" name="Прямоугольник19"/>
          <p:cNvSpPr>
            <a:extLst>
              <a:ext uri="smNativeData">
                <pr:smNativeData xmlns="" xmlns:p14="http://schemas.microsoft.com/office/powerpoint/2010/main" xmlns:pr="smNativeData" val="SMDATA_13_WTCk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BHMgAAfxEAAKFIAACPFgAAECAAACYAAAAIAAAA//////////8="/>
              </a:ext>
            </a:extLst>
          </p:cNvSpPr>
          <p:nvPr/>
        </p:nvSpPr>
        <p:spPr>
          <a:xfrm>
            <a:off x="8173085" y="2808653"/>
            <a:ext cx="3633470" cy="8229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 defTabSz="716280">
              <a:tabLst/>
              <a:defRPr lang="ru-RU"/>
            </a:pPr>
            <a:r>
              <a:rPr lang="ru-RU" sz="1200" b="1">
                <a:latin typeface="Arial" pitchFamily="2" charset="-52"/>
                <a:ea typeface="Arial Black" pitchFamily="2" charset="-52"/>
                <a:cs typeface="Arial" pitchFamily="2" charset="-52"/>
              </a:rPr>
              <a:t>Введен режим карантина в гг.Нур-Султан и Алматы </a:t>
            </a:r>
          </a:p>
          <a:p>
            <a:pPr algn="just" defTabSz="716280">
              <a:tabLst/>
              <a:defRPr lang="ru-RU"/>
            </a:pPr>
            <a:r>
              <a:rPr lang="ru-RU" sz="1200">
                <a:latin typeface="Arial" pitchFamily="2" charset="-52"/>
                <a:ea typeface="Arial Black" pitchFamily="2" charset="-52"/>
                <a:cs typeface="Arial" pitchFamily="2" charset="-52"/>
              </a:rPr>
              <a:t>(</a:t>
            </a:r>
            <a:r>
              <a:rPr lang="ru-RU" sz="1200" i="1">
                <a:latin typeface="Arial" pitchFamily="2" charset="-52"/>
                <a:ea typeface="Arial Black" pitchFamily="2" charset="-52"/>
                <a:cs typeface="Arial" pitchFamily="2" charset="-52"/>
              </a:rPr>
              <a:t>ограничен въезд/выезд транспортных средств</a:t>
            </a:r>
            <a:r>
              <a:rPr lang="ru-RU" sz="1200">
                <a:latin typeface="Arial" pitchFamily="2" charset="-52"/>
                <a:ea typeface="Arial Black" pitchFamily="2" charset="-52"/>
                <a:cs typeface="Arial" pitchFamily="2" charset="-52"/>
              </a:rPr>
              <a:t>)</a:t>
            </a:r>
          </a:p>
        </p:txBody>
      </p:sp>
      <p:sp>
        <p:nvSpPr>
          <p:cNvPr id="45" name="Прямоугольник20"/>
          <p:cNvSpPr>
            <a:extLst>
              <a:ext uri="smNativeData">
                <pr:smNativeData xmlns="" xmlns:p14="http://schemas.microsoft.com/office/powerpoint/2010/main" xmlns:pr="smNativeData" val="SMDATA_13_WTCkXhMAAAAlAAAAZAAAAE0AAAAAAAAAABQ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AkLwAAmxcAANMxAABfGQAAECAAACYAAAAIAAAA//////////8="/>
              </a:ext>
            </a:extLst>
          </p:cNvSpPr>
          <p:nvPr/>
        </p:nvSpPr>
        <p:spPr>
          <a:xfrm>
            <a:off x="7663180" y="3668623"/>
            <a:ext cx="436245" cy="2870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700" rIns="0" bIns="0" numCol="1" spcCol="215900" anchor="t"/>
          <a:lstStyle/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/>
            </a:pPr>
            <a:r>
              <a:rPr lang="ru-RU" b="1">
                <a:solidFill>
                  <a:srgbClr val="FFFFFF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26 марта</a:t>
            </a:r>
            <a:endParaRPr lang="ru-RU">
              <a:latin typeface="Arial" pitchFamily="2" charset="-52"/>
              <a:ea typeface="Calibri" pitchFamily="2" charset="-52"/>
              <a:cs typeface="Arial" pitchFamily="2" charset="-52"/>
            </a:endParaRPr>
          </a:p>
        </p:txBody>
      </p:sp>
      <p:sp>
        <p:nvSpPr>
          <p:cNvPr id="46" name="Прямоугольник21"/>
          <p:cNvSpPr>
            <a:extLst>
              <a:ext uri="smNativeData">
                <pr:smNativeData xmlns="" xmlns:p14="http://schemas.microsoft.com/office/powerpoint/2010/main" xmlns:pr="smNativeData" val="SMDATA_13_WTCkXhMAAAAlAAAAZAAAAE0AAAAAAAAAACkAAAAAAAAAA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CzMgAAUhcAAHxIAAC7GQAAECAAACYAAAAIAAAA//////////8="/>
              </a:ext>
            </a:extLst>
          </p:cNvSpPr>
          <p:nvPr/>
        </p:nvSpPr>
        <p:spPr>
          <a:xfrm>
            <a:off x="8241665" y="3622268"/>
            <a:ext cx="3541395" cy="391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26035" rIns="0" bIns="0" numCol="1" spcCol="215900" anchor="t"/>
          <a:lstStyle/>
          <a:p>
            <a:pPr marL="12700" algn="just">
              <a:defRPr lang="ru-RU"/>
            </a:pPr>
            <a:r>
              <a:rPr lang="ru-RU" sz="1200" b="1">
                <a:latin typeface="Arial" pitchFamily="2" charset="-52"/>
                <a:ea typeface="Arial Black" pitchFamily="2" charset="-52"/>
                <a:cs typeface="Arial" pitchFamily="2" charset="-52"/>
              </a:rPr>
              <a:t>Зарегистрирован </a:t>
            </a:r>
            <a:r>
              <a:rPr lang="ru-RU" sz="1200" b="1">
                <a:solidFill>
                  <a:srgbClr val="FF000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первый летальный исход </a:t>
            </a:r>
            <a:r>
              <a:rPr lang="ru-RU" sz="1200" b="1">
                <a:latin typeface="Arial" pitchFamily="2" charset="-52"/>
                <a:ea typeface="Arial Black" pitchFamily="2" charset="-52"/>
                <a:cs typeface="Arial" pitchFamily="2" charset="-52"/>
              </a:rPr>
              <a:t> в г.Нур-Султан</a:t>
            </a:r>
          </a:p>
        </p:txBody>
      </p:sp>
      <p:sp>
        <p:nvSpPr>
          <p:cNvPr id="47" name="Прямоугольник22"/>
          <p:cNvSpPr>
            <a:extLst>
              <a:ext uri="smNativeData">
                <pr:smNativeData xmlns="" xmlns:p14="http://schemas.microsoft.com/office/powerpoint/2010/main" xmlns:pr="smNativeData" val="SMDATA_13_WTCkXhMAAAAlAAAAZAAAAE0AAAAAAAAAABQ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D1LgAADxwAAKIxAADnHQAAECAAACYAAAAIAAAA//////////8="/>
              </a:ext>
            </a:extLst>
          </p:cNvSpPr>
          <p:nvPr/>
        </p:nvSpPr>
        <p:spPr>
          <a:xfrm>
            <a:off x="7668847" y="4863057"/>
            <a:ext cx="434975" cy="299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700" rIns="0" bIns="0" numCol="1" spcCol="215900" anchor="t"/>
          <a:lstStyle/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/>
            </a:pPr>
            <a:r>
              <a:rPr lang="ru-RU" b="1">
                <a:solidFill>
                  <a:srgbClr val="FFFFFF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с 1 </a:t>
            </a:r>
          </a:p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>
                <a:solidFill>
                  <a:srgbClr val="FFFFFF"/>
                </a:solidFill>
              </a:defRPr>
            </a:pPr>
            <a:r>
              <a:rPr lang="ru-RU" b="1">
                <a:latin typeface="Arial" pitchFamily="2" charset="-52"/>
                <a:ea typeface="Calibri" pitchFamily="2" charset="-52"/>
                <a:cs typeface="Arial" pitchFamily="2" charset="-52"/>
              </a:rPr>
              <a:t>апреля</a:t>
            </a:r>
            <a:endParaRPr lang="ru-RU">
              <a:latin typeface="Arial" pitchFamily="2" charset="-52"/>
              <a:ea typeface="Calibri" pitchFamily="2" charset="-52"/>
              <a:cs typeface="Arial" pitchFamily="2" charset="-52"/>
            </a:endParaRPr>
          </a:p>
        </p:txBody>
      </p:sp>
      <p:sp>
        <p:nvSpPr>
          <p:cNvPr id="48" name="Прямоугольник23"/>
          <p:cNvSpPr>
            <a:extLst>
              <a:ext uri="smNativeData">
                <pr:smNativeData xmlns="" xmlns:p14="http://schemas.microsoft.com/office/powerpoint/2010/main" xmlns:pr="smNativeData" val="SMDATA_13_WTCkXhMAAAAlAAAAZAAAAE0AAAAAAAAAACkAAAAAAAAAA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gMgAAlhsAAAJJAAAfHwAAECAAACYAAAAIAAAA//////////8="/>
              </a:ext>
            </a:extLst>
          </p:cNvSpPr>
          <p:nvPr/>
        </p:nvSpPr>
        <p:spPr>
          <a:xfrm>
            <a:off x="8270240" y="4732954"/>
            <a:ext cx="3597910" cy="574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26035" rIns="0" bIns="0" numCol="1" spcCol="215900" anchor="t"/>
          <a:lstStyle/>
          <a:p>
            <a:pPr marL="12700" algn="just">
              <a:defRPr lang="ru-RU"/>
            </a:pPr>
            <a:r>
              <a:rPr lang="ru-RU" sz="1200" b="1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Аэропорты гг. Нур-Султана и Алматы прекратили прием всех международных и эвакуационных рейсов</a:t>
            </a:r>
            <a:endParaRPr lang="ru-RU" sz="1200" b="1">
              <a:latin typeface="Arial" pitchFamily="2" charset="-52"/>
              <a:ea typeface="Arial Black" pitchFamily="2" charset="-52"/>
              <a:cs typeface="Arial" pitchFamily="2" charset="-52"/>
            </a:endParaRPr>
          </a:p>
        </p:txBody>
      </p:sp>
      <p:sp>
        <p:nvSpPr>
          <p:cNvPr id="51" name="Прямоугольник26"/>
          <p:cNvSpPr>
            <a:extLst>
              <a:ext uri="smNativeData">
                <pr:smNativeData xmlns="" xmlns:p14="http://schemas.microsoft.com/office/powerpoint/2010/main" xmlns:pr="smNativeData" val="SMDATA_13_WTCkXhMAAAAlAAAAZAAAAE0AAAAAAAAAACkAAAAAAAAAA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cB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nMgAAlCUAAPtIAABdKAAAECAAACYAAAAIAAAA//////////8="/>
              </a:ext>
            </a:extLst>
          </p:cNvSpPr>
          <p:nvPr/>
        </p:nvSpPr>
        <p:spPr>
          <a:xfrm>
            <a:off x="8345709" y="6144212"/>
            <a:ext cx="3589020" cy="452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26035" rIns="0" bIns="0" numCol="1" spcCol="215900" anchor="t"/>
          <a:lstStyle/>
          <a:p>
            <a:pPr marL="12700" algn="just">
              <a:defRPr lang="ru-RU"/>
            </a:pPr>
            <a:r>
              <a:rPr lang="ru-RU" sz="1400" b="1" dirty="0">
                <a:latin typeface="Arial" pitchFamily="2" charset="-52"/>
                <a:ea typeface="Calibri" pitchFamily="2" charset="-52"/>
                <a:cs typeface="Arial" pitchFamily="2" charset="-52"/>
              </a:rPr>
              <a:t>Президент РК объявил о продлении карантинного режима до </a:t>
            </a:r>
            <a:r>
              <a:rPr lang="ru-RU" sz="1400" b="1" dirty="0" smtClean="0">
                <a:latin typeface="Arial" pitchFamily="2" charset="-52"/>
                <a:ea typeface="Calibri" pitchFamily="2" charset="-52"/>
                <a:cs typeface="Arial" pitchFamily="2" charset="-52"/>
              </a:rPr>
              <a:t>11 мая </a:t>
            </a:r>
            <a:endParaRPr lang="ru-RU" sz="1400" b="1" dirty="0">
              <a:latin typeface="Arial" pitchFamily="2" charset="-52"/>
              <a:ea typeface="Calibri" pitchFamily="2" charset="-52"/>
              <a:cs typeface="Arial" pitchFamily="2" charset="-52"/>
            </a:endParaRPr>
          </a:p>
        </p:txBody>
      </p:sp>
      <p:sp>
        <p:nvSpPr>
          <p:cNvPr id="52" name="Прямоугольник27"/>
          <p:cNvSpPr>
            <a:extLst>
              <a:ext uri="smNativeData">
                <pr:smNativeData xmlns="" xmlns:p14="http://schemas.microsoft.com/office/powerpoint/2010/main" xmlns:pr="smNativeData" val="SMDATA_13_WTCkXhMAAAAlAAAAZAAAAE0AAAAAAAAAABQ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gA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CVLgAA0iUAADAyAAA6KAAAECAAACYAAAAIAAAA//////////8="/>
              </a:ext>
            </a:extLst>
          </p:cNvSpPr>
          <p:nvPr/>
        </p:nvSpPr>
        <p:spPr>
          <a:xfrm>
            <a:off x="7643399" y="6183582"/>
            <a:ext cx="586105" cy="3911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700" rIns="0" bIns="0" numCol="1" spcCol="215900" anchor="t"/>
          <a:lstStyle/>
          <a:p>
            <a:pPr marL="12700" algn="ctr">
              <a:spcBef>
                <a:spcPts val="100"/>
              </a:spcBef>
              <a:spcAft>
                <a:spcPts val="0"/>
              </a:spcAft>
              <a:defRPr lang="ru-RU" sz="1200"/>
            </a:pPr>
            <a:r>
              <a:rPr lang="ru-RU" b="1" dirty="0" smtClean="0">
                <a:solidFill>
                  <a:srgbClr val="FFFFFF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27 </a:t>
            </a:r>
            <a:endParaRPr lang="ru-RU" b="1" dirty="0">
              <a:solidFill>
                <a:srgbClr val="FFFFFF"/>
              </a:solidFill>
              <a:latin typeface="Arial" pitchFamily="2" charset="-52"/>
              <a:ea typeface="Calibri" pitchFamily="2" charset="-52"/>
              <a:cs typeface="Arial" pitchFamily="2" charset="-52"/>
            </a:endParaRPr>
          </a:p>
          <a:p>
            <a:pPr marL="12700" algn="ctr">
              <a:spcBef>
                <a:spcPts val="100"/>
              </a:spcBef>
              <a:spcAft>
                <a:spcPts val="0"/>
              </a:spcAft>
              <a:defRPr lang="ru-RU" sz="1200"/>
            </a:pPr>
            <a:r>
              <a:rPr lang="ru-RU" b="1" dirty="0">
                <a:solidFill>
                  <a:srgbClr val="FFFFFF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апреля</a:t>
            </a:r>
            <a:endParaRPr lang="ru-RU" dirty="0">
              <a:latin typeface="Arial" pitchFamily="2" charset="-52"/>
              <a:ea typeface="Calibri" pitchFamily="2" charset="-52"/>
              <a:cs typeface="Arial" pitchFamily="2" charset="-52"/>
            </a:endParaRPr>
          </a:p>
        </p:txBody>
      </p:sp>
      <p:sp>
        <p:nvSpPr>
          <p:cNvPr id="53" name="Линия1"/>
          <p:cNvSpPr>
            <a:extLst>
              <a:ext uri="smNativeData">
                <pr:smNativeData xmlns="" xmlns:p14="http://schemas.microsoft.com/office/powerpoint/2010/main" xmlns:pr="smNativeData" val="SMDATA_13_WTCkXh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wAAAAAAAAAK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IKSA4w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CSFgAADQ8AAL4hAAANDwAAEAAAACYAAAAIAAAA//////////8="/>
              </a:ext>
            </a:extLst>
          </p:cNvSpPr>
          <p:nvPr/>
        </p:nvSpPr>
        <p:spPr>
          <a:xfrm>
            <a:off x="3787354" y="5620553"/>
            <a:ext cx="1816100" cy="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type="none"/>
            <a:tailEnd type="none"/>
          </a:ln>
          <a:effectLst/>
        </p:spPr>
      </p:sp>
      <p:sp>
        <p:nvSpPr>
          <p:cNvPr id="54" name="Slide Number Placeholder 53"/>
          <p:cNvSpPr>
            <a:spLocks noGrp="1"/>
          </p:cNvSpPr>
          <p:nvPr>
            <p:ph type="sldNum" sz="quarter" idx="12"/>
          </p:nvPr>
        </p:nvSpPr>
        <p:spPr>
          <a:xfrm>
            <a:off x="9318172" y="6543209"/>
            <a:ext cx="2743200" cy="365125"/>
          </a:xfrm>
        </p:spPr>
        <p:txBody>
          <a:bodyPr/>
          <a:lstStyle/>
          <a:p>
            <a:pPr>
              <a:defRPr lang="ru-RU"/>
            </a:pPr>
            <a:r>
              <a:rPr lang="ru-RU" sz="1400" b="1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лайд </a:t>
            </a:r>
            <a:fld id="{337B0EE8-A6DE-2EF8-90C3-50AD408D6605}" type="slidenum">
              <a:rPr lang="ru-RU" sz="1400" b="1" smtClean="0">
                <a:latin typeface="Arial" pitchFamily="34" charset="0"/>
                <a:cs typeface="Arial" pitchFamily="34" charset="0"/>
              </a:rPr>
              <a:pPr>
                <a:defRPr lang="ru-RU"/>
              </a:pPr>
              <a:t>2</a:t>
            </a:fld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Кривая3"/>
          <p:cNvSpPr>
            <a:extLst>
              <a:ext uri="smNativeData">
                <pr:smNativeData xmlns="" xmlns:p14="http://schemas.microsoft.com/office/powerpoint/2010/main" xmlns:pr="smNativeData" val="SMDATA_13_WTCkXhMAAAAlAAAACwAAAA0AAAAAAAAAAAAAAAAAAAAAAAAAAAAAAAAAAAAAAAAAAAEAAABQAAAAAAAAAAAA4D8AAAAAAADgPwAAAAAAAOA/AAAAAAAA4D8AAAAAAADgPwAAAAAAAOA/AAAAAAAA4D8AAAAAAADgPwAAAAAAAOA/AAAAAAAA4D8CAAAAjAAAAAEAAAAAAAAAVILC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QA5hYMAAAAEAAAAAAAAAAAAAAAAAAAAAAAAAAeAAAAaAAAAAAAAAAAAAAAAAAAAAAAAAAAAAAAECcAABAnAAAAAAAAAAAAAAAAAAAAAAAAAAAAAAAAAAAAAAAAAAAAABQAAAAAAAAAwMD/AAAAAABkAAAAMgAAAAAAAABkAAAAAAAAAH9/fwAKAAAAHwAAAFQAAABUgsIA////AQAAAAAAAAAAAAAAAAAAAAAAAAAAAAAAAAAAAAAAAAAAAAAAAn9/fwDn5uYDzMzMAMDA/wB/f38AAAAAAAAAAAAAAAAAAAAAAAAAAAAhAAAAGAAAABQAAADtLgAAaSAAAAMyAAB/IwAAEAAAACYAAAAIAAAA//////////8="/>
              </a:ext>
            </a:extLst>
          </p:cNvSpPr>
          <p:nvPr/>
        </p:nvSpPr>
        <p:spPr>
          <a:xfrm>
            <a:off x="7686675" y="5448517"/>
            <a:ext cx="501650" cy="501650"/>
          </a:xfrm>
          <a:custGeom>
            <a:avLst/>
            <a:gdLst/>
            <a:ahLst/>
            <a:cxnLst/>
            <a:rect l="0" t="0" r="501650" b="501650"/>
            <a:pathLst>
              <a:path w="501650" h="501650">
                <a:moveTo>
                  <a:pt x="250825" y="0"/>
                </a:moveTo>
                <a:lnTo>
                  <a:pt x="205746" y="4041"/>
                </a:lnTo>
                <a:lnTo>
                  <a:pt x="163292" y="15700"/>
                </a:lnTo>
                <a:lnTo>
                  <a:pt x="124228" y="34233"/>
                </a:lnTo>
                <a:lnTo>
                  <a:pt x="89229" y="58990"/>
                </a:lnTo>
                <a:lnTo>
                  <a:pt x="58990" y="89229"/>
                </a:lnTo>
                <a:lnTo>
                  <a:pt x="34233" y="124228"/>
                </a:lnTo>
                <a:lnTo>
                  <a:pt x="15700" y="163292"/>
                </a:lnTo>
                <a:lnTo>
                  <a:pt x="4041" y="205746"/>
                </a:lnTo>
                <a:lnTo>
                  <a:pt x="0" y="250825"/>
                </a:lnTo>
                <a:lnTo>
                  <a:pt x="4041" y="295904"/>
                </a:lnTo>
                <a:lnTo>
                  <a:pt x="15700" y="338335"/>
                </a:lnTo>
                <a:lnTo>
                  <a:pt x="34233" y="377422"/>
                </a:lnTo>
                <a:lnTo>
                  <a:pt x="58990" y="412421"/>
                </a:lnTo>
                <a:lnTo>
                  <a:pt x="89229" y="442660"/>
                </a:lnTo>
                <a:lnTo>
                  <a:pt x="124228" y="467394"/>
                </a:lnTo>
                <a:lnTo>
                  <a:pt x="163292" y="485950"/>
                </a:lnTo>
                <a:lnTo>
                  <a:pt x="205746" y="497586"/>
                </a:lnTo>
                <a:lnTo>
                  <a:pt x="250825" y="501627"/>
                </a:lnTo>
                <a:lnTo>
                  <a:pt x="295904" y="497586"/>
                </a:lnTo>
                <a:lnTo>
                  <a:pt x="338358" y="485950"/>
                </a:lnTo>
                <a:lnTo>
                  <a:pt x="377422" y="467394"/>
                </a:lnTo>
                <a:lnTo>
                  <a:pt x="412421" y="442660"/>
                </a:lnTo>
                <a:lnTo>
                  <a:pt x="442660" y="412421"/>
                </a:lnTo>
                <a:lnTo>
                  <a:pt x="467417" y="377422"/>
                </a:lnTo>
                <a:lnTo>
                  <a:pt x="485950" y="338335"/>
                </a:lnTo>
                <a:lnTo>
                  <a:pt x="497609" y="295904"/>
                </a:lnTo>
                <a:lnTo>
                  <a:pt x="501650" y="250825"/>
                </a:lnTo>
                <a:lnTo>
                  <a:pt x="497609" y="205746"/>
                </a:lnTo>
                <a:lnTo>
                  <a:pt x="485950" y="163292"/>
                </a:lnTo>
                <a:lnTo>
                  <a:pt x="467417" y="124228"/>
                </a:lnTo>
                <a:lnTo>
                  <a:pt x="442660" y="89229"/>
                </a:lnTo>
                <a:lnTo>
                  <a:pt x="412421" y="58990"/>
                </a:lnTo>
                <a:lnTo>
                  <a:pt x="377422" y="34233"/>
                </a:lnTo>
                <a:lnTo>
                  <a:pt x="338358" y="15700"/>
                </a:lnTo>
                <a:lnTo>
                  <a:pt x="295904" y="4041"/>
                </a:lnTo>
                <a:lnTo>
                  <a:pt x="250825" y="0"/>
                </a:lnTo>
                <a:close/>
              </a:path>
            </a:pathLst>
          </a:custGeom>
          <a:solidFill>
            <a:srgbClr val="5482C2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56" name="Прямоугольник24"/>
          <p:cNvSpPr>
            <a:extLst>
              <a:ext uri="smNativeData">
                <pr:smNativeData xmlns="" xmlns:p14="http://schemas.microsoft.com/office/powerpoint/2010/main" xmlns:pr="smNativeData" val="SMDATA_13_WTCkXhMAAAAlAAAAZAAAAE0AAAAAAAAAABQ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cB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D7LgAAyiAAAKExAACiIgAAECAAACYAAAAIAAAA//////////8="/>
              </a:ext>
            </a:extLst>
          </p:cNvSpPr>
          <p:nvPr/>
        </p:nvSpPr>
        <p:spPr>
          <a:xfrm>
            <a:off x="7695565" y="5510112"/>
            <a:ext cx="430530" cy="299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700" rIns="0" bIns="0" numCol="1" spcCol="215900" anchor="t"/>
          <a:lstStyle/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/>
            </a:pPr>
            <a:r>
              <a:rPr lang="ru-RU" b="1">
                <a:solidFill>
                  <a:srgbClr val="FFFFFF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с 2</a:t>
            </a:r>
          </a:p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 b="1">
                <a:solidFill>
                  <a:srgbClr val="FFFFFF"/>
                </a:solidFill>
              </a:defRPr>
            </a:pP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апреля</a:t>
            </a:r>
          </a:p>
        </p:txBody>
      </p:sp>
      <p:sp>
        <p:nvSpPr>
          <p:cNvPr id="57" name="Прямоугольник25"/>
          <p:cNvSpPr>
            <a:extLst>
              <a:ext uri="smNativeData">
                <pr:smNativeData xmlns="" xmlns:p14="http://schemas.microsoft.com/office/powerpoint/2010/main" xmlns:pr="smNativeData" val="SMDATA_13_WTCkXhMAAAAlAAAAZAAAAE0AAAAAAAAAACkAAAAAAAAAA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JIAAz4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nMgAAyiAAAFdHAAAzIwAAECAAACYAAAAIAAAA//////////8="/>
              </a:ext>
            </a:extLst>
          </p:cNvSpPr>
          <p:nvPr/>
        </p:nvSpPr>
        <p:spPr>
          <a:xfrm>
            <a:off x="8328660" y="5411849"/>
            <a:ext cx="3322320" cy="434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26035" rIns="0" bIns="0" numCol="1" spcCol="215900" anchor="t"/>
          <a:lstStyle/>
          <a:p>
            <a:pPr marL="12700" algn="just">
              <a:defRPr lang="ru-RU"/>
            </a:pPr>
            <a:r>
              <a:rPr lang="ru-RU" sz="1200" b="1" dirty="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На карантин </a:t>
            </a:r>
            <a:r>
              <a:rPr lang="ru-RU" sz="1200" b="1" dirty="0" smtClean="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закрыты все города и области Казахстана</a:t>
            </a:r>
            <a:endParaRPr lang="ru-RU" sz="1200" b="1" dirty="0">
              <a:latin typeface="Arial" pitchFamily="2" charset="-52"/>
              <a:ea typeface="Arial Black" pitchFamily="2" charset="-52"/>
              <a:cs typeface="Arial" pitchFamily="2" charset="-52"/>
            </a:endParaRPr>
          </a:p>
        </p:txBody>
      </p:sp>
      <p:sp>
        <p:nvSpPr>
          <p:cNvPr id="58" name="Кривая3"/>
          <p:cNvSpPr>
            <a:extLst>
              <a:ext uri="smNativeData">
                <pr:smNativeData xmlns="" xmlns:p14="http://schemas.microsoft.com/office/powerpoint/2010/main" xmlns:pr="smNativeData" val="SMDATA_13_WTCkXhMAAAAlAAAACwAAAA0AAAAAAAAAAAAAAAAAAAAAAAAAAAAAAAAAAAAAAAAAAAEAAABQAAAAAAAAAAAA4D8AAAAAAADgPwAAAAAAAOA/AAAAAAAA4D8AAAAAAADgPwAAAAAAAOA/AAAAAAAA4D8AAAAAAADgPwAAAAAAAOA/AAAAAAAA4D8CAAAAjAAAAAEAAAAAAAAAVILC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QA5hYMAAAAEAAAAAAAAAAAAAAAAAAAAAAAAAAeAAAAaAAAAAAAAAAAAAAAAAAAAAAAAAAAAAAAECcAABAnAAAAAAAAAAAAAAAAAAAAAAAAAAAAAAAAAAAAAAAAAAAAABQAAAAAAAAAwMD/AAAAAABkAAAAMgAAAAAAAABkAAAAAAAAAH9/fwAKAAAAHwAAAFQAAABUgsIA////AQAAAAAAAAAAAAAAAAAAAAAAAAAAAAAAAAAAAAAAAAAAAAAAAn9/fwDn5uYDzMzMAMDA/wB/f38AAAAAAAAAAAAAAAAAAAAAAAAAAAAhAAAAGAAAABQAAADtLgAAaSAAAAMyAAB/IwAAEAAAACYAAAAIAAAA//////////8="/>
              </a:ext>
            </a:extLst>
          </p:cNvSpPr>
          <p:nvPr/>
        </p:nvSpPr>
        <p:spPr>
          <a:xfrm>
            <a:off x="7636546" y="4167505"/>
            <a:ext cx="501650" cy="501650"/>
          </a:xfrm>
          <a:custGeom>
            <a:avLst/>
            <a:gdLst/>
            <a:ahLst/>
            <a:cxnLst/>
            <a:rect l="0" t="0" r="501650" b="501650"/>
            <a:pathLst>
              <a:path w="501650" h="501650">
                <a:moveTo>
                  <a:pt x="250825" y="0"/>
                </a:moveTo>
                <a:lnTo>
                  <a:pt x="205746" y="4041"/>
                </a:lnTo>
                <a:lnTo>
                  <a:pt x="163292" y="15700"/>
                </a:lnTo>
                <a:lnTo>
                  <a:pt x="124228" y="34233"/>
                </a:lnTo>
                <a:lnTo>
                  <a:pt x="89229" y="58990"/>
                </a:lnTo>
                <a:lnTo>
                  <a:pt x="58990" y="89229"/>
                </a:lnTo>
                <a:lnTo>
                  <a:pt x="34233" y="124228"/>
                </a:lnTo>
                <a:lnTo>
                  <a:pt x="15700" y="163292"/>
                </a:lnTo>
                <a:lnTo>
                  <a:pt x="4041" y="205746"/>
                </a:lnTo>
                <a:lnTo>
                  <a:pt x="0" y="250825"/>
                </a:lnTo>
                <a:lnTo>
                  <a:pt x="4041" y="295904"/>
                </a:lnTo>
                <a:lnTo>
                  <a:pt x="15700" y="338335"/>
                </a:lnTo>
                <a:lnTo>
                  <a:pt x="34233" y="377422"/>
                </a:lnTo>
                <a:lnTo>
                  <a:pt x="58990" y="412421"/>
                </a:lnTo>
                <a:lnTo>
                  <a:pt x="89229" y="442660"/>
                </a:lnTo>
                <a:lnTo>
                  <a:pt x="124228" y="467394"/>
                </a:lnTo>
                <a:lnTo>
                  <a:pt x="163292" y="485950"/>
                </a:lnTo>
                <a:lnTo>
                  <a:pt x="205746" y="497586"/>
                </a:lnTo>
                <a:lnTo>
                  <a:pt x="250825" y="501627"/>
                </a:lnTo>
                <a:lnTo>
                  <a:pt x="295904" y="497586"/>
                </a:lnTo>
                <a:lnTo>
                  <a:pt x="338358" y="485950"/>
                </a:lnTo>
                <a:lnTo>
                  <a:pt x="377422" y="467394"/>
                </a:lnTo>
                <a:lnTo>
                  <a:pt x="412421" y="442660"/>
                </a:lnTo>
                <a:lnTo>
                  <a:pt x="442660" y="412421"/>
                </a:lnTo>
                <a:lnTo>
                  <a:pt x="467417" y="377422"/>
                </a:lnTo>
                <a:lnTo>
                  <a:pt x="485950" y="338335"/>
                </a:lnTo>
                <a:lnTo>
                  <a:pt x="497609" y="295904"/>
                </a:lnTo>
                <a:lnTo>
                  <a:pt x="501650" y="250825"/>
                </a:lnTo>
                <a:lnTo>
                  <a:pt x="497609" y="205746"/>
                </a:lnTo>
                <a:lnTo>
                  <a:pt x="485950" y="163292"/>
                </a:lnTo>
                <a:lnTo>
                  <a:pt x="467417" y="124228"/>
                </a:lnTo>
                <a:lnTo>
                  <a:pt x="442660" y="89229"/>
                </a:lnTo>
                <a:lnTo>
                  <a:pt x="412421" y="58990"/>
                </a:lnTo>
                <a:lnTo>
                  <a:pt x="377422" y="34233"/>
                </a:lnTo>
                <a:lnTo>
                  <a:pt x="338358" y="15700"/>
                </a:lnTo>
                <a:lnTo>
                  <a:pt x="295904" y="4041"/>
                </a:lnTo>
                <a:lnTo>
                  <a:pt x="250825" y="0"/>
                </a:lnTo>
                <a:close/>
              </a:path>
            </a:pathLst>
          </a:custGeom>
          <a:solidFill>
            <a:srgbClr val="5482C2"/>
          </a:solidFill>
          <a:ln>
            <a:noFill/>
          </a:ln>
          <a:effectLst/>
        </p:spPr>
        <p:txBody>
          <a:bodyPr vert="horz" wrap="square" lIns="0" tIns="0" rIns="0" bIns="0" numCol="1" spcCol="215900" anchor="t"/>
          <a:lstStyle/>
          <a:p>
            <a:pPr>
              <a:defRPr lang="ru-RU"/>
            </a:pPr>
            <a:endParaRPr/>
          </a:p>
        </p:txBody>
      </p:sp>
      <p:sp>
        <p:nvSpPr>
          <p:cNvPr id="59" name="Прямоугольник24"/>
          <p:cNvSpPr>
            <a:extLst>
              <a:ext uri="smNativeData">
                <pr:smNativeData xmlns="" xmlns:p14="http://schemas.microsoft.com/office/powerpoint/2010/main" xmlns:pr="smNativeData" val="SMDATA_13_WTCkXhMAAAAlAAAAZAAAAE0AAAAAAAAAABQAAAAAAAAAA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cBAAA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D7LgAAyiAAAKExAACiIgAAECAAACYAAAAIAAAA//////////8="/>
              </a:ext>
            </a:extLst>
          </p:cNvSpPr>
          <p:nvPr/>
        </p:nvSpPr>
        <p:spPr>
          <a:xfrm>
            <a:off x="7645436" y="4229100"/>
            <a:ext cx="430530" cy="299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700" rIns="0" bIns="0" numCol="1" spcCol="215900" anchor="t"/>
          <a:lstStyle/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/>
            </a:pPr>
            <a:r>
              <a:rPr lang="ru-RU" b="1" dirty="0">
                <a:solidFill>
                  <a:srgbClr val="FFFFFF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с </a:t>
            </a:r>
            <a:r>
              <a:rPr lang="ru-RU" b="1" dirty="0" smtClean="0">
                <a:solidFill>
                  <a:srgbClr val="FFFFFF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30</a:t>
            </a:r>
            <a:endParaRPr lang="ru-RU" b="1" dirty="0">
              <a:solidFill>
                <a:srgbClr val="FFFFFF"/>
              </a:solidFill>
              <a:latin typeface="Arial" pitchFamily="2" charset="-52"/>
              <a:ea typeface="Calibri" pitchFamily="2" charset="-52"/>
              <a:cs typeface="Arial" pitchFamily="2" charset="-52"/>
            </a:endParaRPr>
          </a:p>
          <a:p>
            <a:pPr marL="12700" algn="ctr">
              <a:spcBef>
                <a:spcPts val="100"/>
              </a:spcBef>
              <a:spcAft>
                <a:spcPts val="0"/>
              </a:spcAft>
              <a:defRPr lang="ru-RU" sz="900" b="1">
                <a:solidFill>
                  <a:srgbClr val="FFFFFF"/>
                </a:solidFill>
              </a:defRPr>
            </a:pPr>
            <a:r>
              <a:rPr lang="ru-RU" dirty="0" smtClean="0">
                <a:latin typeface="Arial" pitchFamily="2" charset="-52"/>
                <a:cs typeface="Arial" pitchFamily="2" charset="-52"/>
              </a:rPr>
              <a:t>марта</a:t>
            </a:r>
            <a:endParaRPr lang="ru-RU" dirty="0">
              <a:latin typeface="Arial" pitchFamily="2" charset="-52"/>
              <a:ea typeface="Calibri" pitchFamily="2" charset="-52"/>
              <a:cs typeface="Arial" pitchFamily="2" charset="-52"/>
            </a:endParaRPr>
          </a:p>
        </p:txBody>
      </p:sp>
      <p:sp>
        <p:nvSpPr>
          <p:cNvPr id="60" name="Прямоугольник25"/>
          <p:cNvSpPr>
            <a:extLst>
              <a:ext uri="smNativeData">
                <pr:smNativeData xmlns="" xmlns:p14="http://schemas.microsoft.com/office/powerpoint/2010/main" xmlns:pr="smNativeData" val="SMDATA_13_WTCkXhMAAAAlAAAAZAAAAE0AAAAAAAAAACkAAAAAAAAAA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JIAAz4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DnMgAAyiAAAFdHAAAzIwAAECAAACYAAAAIAAAA//////////8="/>
              </a:ext>
            </a:extLst>
          </p:cNvSpPr>
          <p:nvPr/>
        </p:nvSpPr>
        <p:spPr>
          <a:xfrm>
            <a:off x="8278531" y="4130837"/>
            <a:ext cx="3322320" cy="434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26035" rIns="0" bIns="0" numCol="1" spcCol="215900" anchor="t"/>
          <a:lstStyle/>
          <a:p>
            <a:pPr marL="12700" algn="just">
              <a:defRPr lang="ru-RU"/>
            </a:pPr>
            <a:r>
              <a:rPr lang="ru-RU" sz="1200" b="1" dirty="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На карантин были </a:t>
            </a:r>
            <a:r>
              <a:rPr lang="ru-RU" sz="1200" b="1" dirty="0" smtClean="0">
                <a:solidFill>
                  <a:srgbClr val="231F20"/>
                </a:solidFill>
                <a:latin typeface="Arial" pitchFamily="2" charset="-52"/>
                <a:ea typeface="Arial Black" pitchFamily="2" charset="-52"/>
                <a:cs typeface="Arial" pitchFamily="2" charset="-52"/>
              </a:rPr>
              <a:t>закрыты города Атырау и Караганда</a:t>
            </a:r>
            <a:endParaRPr lang="ru-RU" sz="1200" b="1" dirty="0">
              <a:solidFill>
                <a:srgbClr val="231F20"/>
              </a:solidFill>
              <a:latin typeface="Arial" pitchFamily="2" charset="-52"/>
              <a:ea typeface="Arial Black" pitchFamily="2" charset="-52"/>
              <a:cs typeface="Arial" pitchFamily="2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2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EAAAAAAAAAvNfvAP///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81+8A////AQAAAAAAAAAAAAAAAAAAAAAAAAAAAAAAAAAAAAAAAAAAnMTnAH9/fwDn5uYDzMzMAMDA/wB/f38AAAAAAAAAAAAAAAAAAAAAAAAAAAAhAAAAGAAAABQAAACOBQAAcwAAAN9JAAAoBQAAAAAAACYAAAAIAAAA//////////8="/>
              </a:ext>
            </a:extLst>
          </p:cNvSpPr>
          <p:nvPr/>
        </p:nvSpPr>
        <p:spPr>
          <a:xfrm>
            <a:off x="902970" y="73025"/>
            <a:ext cx="11105515" cy="765175"/>
          </a:xfrm>
          <a:prstGeom prst="rect">
            <a:avLst/>
          </a:prstGeom>
          <a:solidFill>
            <a:srgbClr val="BCD7EF"/>
          </a:solidFill>
          <a:ln w="1270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 sz="2400" b="1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Arial" pitchFamily="2" charset="-52"/>
              </a:defRPr>
            </a:pPr>
            <a:r>
              <a:rPr dirty="0" smtClean="0"/>
              <a:t>Содержание </a:t>
            </a:r>
            <a:r>
              <a:rPr dirty="0"/>
              <a:t>чрезвычайного положения  </a:t>
            </a:r>
          </a:p>
        </p:txBody>
      </p:sp>
      <p:pic>
        <p:nvPicPr>
          <p:cNvPr id="3" name="Picture 2" descr="C:\Users\TChikanaev\Desktop\1489676325.jp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JzE5wAe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NgYAAF4GAADmBQAAnwYAAAAAAABkAAAAZAAAAAAAAAAjAAAABAAAAGQAAAAXAAAAFAAAAAAAAAAAAAAA/38AAP9/AAAAAAAACQAAAAQAAAC71rEuDAAAABAAAAAAAAAAAAAAAAAAAAAAAAAAHgAAAGgAAAAAAAAAAAAAAAAAAAAAAAAAAAAAABAnAAAQJwAAAAAAAAAAAAAAAAAAAAAAAAAAAAAAAAAAAAAAAAAAAAAUAAAAAAAAAMDA/wAAAAAAZAAAADIAAAAAAAAAZAAAAAAAAAB/f38ACgAAAB8AAABUAAAAW5vVBf///wEAAAAAAAAAAAAAAAAAAAAAAAAAAAAAAAAAAAAAAAAAAJzE5wB/f38A5+bmA8zMzADAwP8Af39/AAAAAAAAAAAAAAAAAP///wAAAAAAIQAAABgAAAAUAAAAngAAAH8AAACOBQAAKwUAABAAAAAmAAAACAAAAP//////////"/>
              </a:ext>
            </a:extLst>
          </p:cNvPicPr>
          <p:nvPr/>
        </p:nvPicPr>
        <p:blipFill>
          <a:blip r:embed="rId3"/>
          <a:srcRect l="15900" t="16300" r="15100" b="16950"/>
          <a:stretch>
            <a:fillRect/>
          </a:stretch>
        </p:blipFill>
        <p:spPr>
          <a:xfrm>
            <a:off x="100330" y="80645"/>
            <a:ext cx="802640" cy="759460"/>
          </a:xfrm>
          <a:prstGeom prst="rect">
            <a:avLst/>
          </a:prstGeom>
          <a:noFill/>
          <a:ln w="1905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</p:pic>
      <p:sp>
        <p:nvSpPr>
          <p:cNvPr id="4" name="Прямоугольник 25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EAAAAAAAAAvNfvAP///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81+8A////AQAAAAAAAAAAAAAAAAAAAAAAAAAAAAAAAAAAAAAAAAAAnMTnAH9/fwDn5uYDzMzMAMDA/wB/f38AAAAAAAAAAAAAAAAAAAAAAAAAAAAhAAAAGAAAABQAAACeAAAA/icAAN9JAADrKQAAEAAAACYAAAAIAAAA//////////8="/>
              </a:ext>
            </a:extLst>
          </p:cNvSpPr>
          <p:nvPr/>
        </p:nvSpPr>
        <p:spPr>
          <a:xfrm>
            <a:off x="100330" y="6501130"/>
            <a:ext cx="11908155" cy="313055"/>
          </a:xfrm>
          <a:prstGeom prst="rect">
            <a:avLst/>
          </a:prstGeom>
          <a:solidFill>
            <a:srgbClr val="BCD7EF"/>
          </a:solidFill>
          <a:ln w="1270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r">
              <a:defRPr lang="ru-RU">
                <a:solidFill>
                  <a:srgbClr val="FFFFFF"/>
                </a:solidFill>
              </a:defRPr>
            </a:pPr>
            <a:endParaRPr lang="ru-RU">
              <a:solidFill>
                <a:srgbClr val="344050"/>
              </a:solidFill>
            </a:endParaRPr>
          </a:p>
        </p:txBody>
      </p:sp>
      <p:sp>
        <p:nvSpPr>
          <p:cNvPr id="5" name="Прямоугольник 8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AAAAAAAAAAFub1Qw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W5vVBX9/fwDn5uYDzMzMAMDA/wB/f38AAAAAAAAAAAAAAAAAAAAAAAAAAAAhAAAAGAAAABQAAACEAQAAJg0AAPlIAABJIwAAAAAAACYAAAAIAAAA//////////8="/>
              </a:ext>
            </a:extLst>
          </p:cNvSpPr>
          <p:nvPr/>
        </p:nvSpPr>
        <p:spPr>
          <a:xfrm>
            <a:off x="246380" y="2012450"/>
            <a:ext cx="11616055" cy="41441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>
              <a:defRPr lang="ru-RU">
                <a:solidFill>
                  <a:srgbClr val="000000"/>
                </a:solidFill>
              </a:defRPr>
            </a:pPr>
            <a:r>
              <a:rPr lang="ru-RU" sz="1600" dirty="0">
                <a:latin typeface="Arial" pitchFamily="2" charset="-52"/>
                <a:ea typeface="Calibri" pitchFamily="2" charset="-52"/>
                <a:cs typeface="Arial" pitchFamily="2" charset="-52"/>
              </a:rPr>
              <a:t>Указ Президента РК от 15 марта 2020 года №285</a:t>
            </a:r>
            <a:endParaRPr lang="en-US" sz="1600" dirty="0">
              <a:latin typeface="Arial" pitchFamily="2" charset="-52"/>
              <a:ea typeface="Calibri" pitchFamily="2" charset="-52"/>
              <a:cs typeface="Arial" pitchFamily="2" charset="-52"/>
            </a:endParaRPr>
          </a:p>
          <a:p>
            <a:pPr>
              <a:defRPr lang="ru-RU">
                <a:solidFill>
                  <a:srgbClr val="000000"/>
                </a:solidFill>
              </a:defRPr>
            </a:pPr>
            <a:endParaRPr lang="en-US" sz="1600" dirty="0">
              <a:latin typeface="Arial" pitchFamily="2" charset="-52"/>
              <a:ea typeface="Calibri" pitchFamily="2" charset="-52"/>
              <a:cs typeface="Arial" pitchFamily="2" charset="-52"/>
            </a:endParaRPr>
          </a:p>
          <a:p>
            <a:pPr>
              <a:defRPr lang="ru-RU">
                <a:solidFill>
                  <a:srgbClr val="000000"/>
                </a:solidFill>
              </a:defRPr>
            </a:pPr>
            <a:r>
              <a:rPr lang="ru-RU" sz="1600" b="1" dirty="0">
                <a:latin typeface="Arial" pitchFamily="2" charset="-52"/>
                <a:ea typeface="Calibri" pitchFamily="2" charset="-52"/>
                <a:cs typeface="Arial" pitchFamily="2" charset="-52"/>
              </a:rPr>
              <a:t>«О введении чрезвычайного положения в Республике Казахстан»:</a:t>
            </a:r>
            <a:endParaRPr lang="en-US" sz="1600" b="1" dirty="0">
              <a:latin typeface="Arial" pitchFamily="2" charset="-52"/>
              <a:ea typeface="Calibri" pitchFamily="2" charset="-52"/>
              <a:cs typeface="Arial" pitchFamily="2" charset="-52"/>
            </a:endParaRPr>
          </a:p>
          <a:p>
            <a:pPr>
              <a:defRPr lang="ru-RU">
                <a:solidFill>
                  <a:srgbClr val="000000"/>
                </a:solidFill>
              </a:defRPr>
            </a:pPr>
            <a:endParaRPr/>
          </a:p>
          <a:p>
            <a:pPr marL="342900" indent="-342900">
              <a:buFont typeface="+mj-lt"/>
              <a:buAutoNum type="arabicParenR"/>
              <a:defRPr lang="ru-RU">
                <a:solidFill>
                  <a:srgbClr val="000000"/>
                </a:solidFill>
              </a:defRPr>
            </a:pPr>
            <a:r>
              <a:rPr lang="ru-RU" sz="1600" dirty="0">
                <a:latin typeface="Arial" pitchFamily="2" charset="-52"/>
                <a:ea typeface="Calibri" pitchFamily="2" charset="-52"/>
                <a:cs typeface="Arial" pitchFamily="2" charset="-52"/>
              </a:rPr>
              <a:t>Усилить охрану общественного порядка, охрану особо важных государственных и стратегических, особорежимных, режимных и особо охраняемых объектов, а также объектов, обеспечивающих жизнедеятельность населения и функционирование транспорта;</a:t>
            </a:r>
          </a:p>
          <a:p>
            <a:pPr marL="342900" indent="-342900">
              <a:buFont typeface="+mj-lt"/>
              <a:buAutoNum type="arabicParenR"/>
              <a:defRPr lang="ru-RU">
                <a:solidFill>
                  <a:srgbClr val="000000"/>
                </a:solidFill>
              </a:defRPr>
            </a:pPr>
            <a:r>
              <a:rPr lang="ru-RU" sz="1600" dirty="0">
                <a:latin typeface="Arial" pitchFamily="2" charset="-52"/>
                <a:ea typeface="Calibri" pitchFamily="2" charset="-52"/>
                <a:cs typeface="Arial" pitchFamily="2" charset="-52"/>
              </a:rPr>
              <a:t>Ограничить функционирование крупных объектов торговли;</a:t>
            </a:r>
          </a:p>
          <a:p>
            <a:pPr marL="342900" indent="-342900">
              <a:buFont typeface="+mj-lt"/>
              <a:buAutoNum type="arabicParenR"/>
              <a:defRPr lang="ru-RU">
                <a:solidFill>
                  <a:srgbClr val="000000"/>
                </a:solidFill>
              </a:defRPr>
            </a:pPr>
            <a:r>
              <a:rPr lang="ru-RU" sz="1600" dirty="0">
                <a:latin typeface="Arial" pitchFamily="2" charset="-52"/>
                <a:ea typeface="Calibri" pitchFamily="2" charset="-52"/>
                <a:cs typeface="Arial" pitchFamily="2" charset="-52"/>
              </a:rPr>
              <a:t>Приостановить деятельность торгово-развлекательных центров, кинотеатров, театров, выставок и других объектов с массовым скоплением людей;</a:t>
            </a:r>
          </a:p>
          <a:p>
            <a:pPr marL="342900" indent="-342900">
              <a:buFont typeface="+mj-lt"/>
              <a:buAutoNum type="arabicParenR"/>
              <a:defRPr lang="ru-RU">
                <a:solidFill>
                  <a:srgbClr val="000000"/>
                </a:solidFill>
              </a:defRPr>
            </a:pPr>
            <a:r>
              <a:rPr lang="ru-RU" sz="1600" dirty="0">
                <a:latin typeface="Arial" pitchFamily="2" charset="-52"/>
                <a:ea typeface="Calibri" pitchFamily="2" charset="-52"/>
                <a:cs typeface="Arial" pitchFamily="2" charset="-52"/>
              </a:rPr>
              <a:t>Ввести карантин, осуществить масштабные санитарно-противоэпидемические мероприятия, в том числе с участием структурных подразделений Министерства обороны РК и органов внутренних дел, осуществляющих деятельность в сфере санитарно-эпидемиологического благополучия населения;</a:t>
            </a:r>
          </a:p>
          <a:p>
            <a:pPr marL="342900" indent="-342900">
              <a:buFont typeface="+mj-lt"/>
              <a:buAutoNum type="arabicParenR"/>
              <a:defRPr lang="ru-RU">
                <a:solidFill>
                  <a:srgbClr val="000000"/>
                </a:solidFill>
              </a:defRPr>
            </a:pPr>
            <a:r>
              <a:rPr lang="ru-RU" sz="1600" dirty="0">
                <a:latin typeface="Arial" pitchFamily="2" charset="-52"/>
                <a:ea typeface="Calibri" pitchFamily="2" charset="-52"/>
                <a:cs typeface="Arial" pitchFamily="2" charset="-52"/>
              </a:rPr>
              <a:t>Запретить проведение зрелищных, спортивных и других массовых мероприятий, а также семейных, памятных мероприятий;</a:t>
            </a:r>
          </a:p>
          <a:p>
            <a:pPr marL="342900" indent="-342900">
              <a:buFont typeface="+mj-lt"/>
              <a:buAutoNum type="arabicParenR"/>
              <a:defRPr lang="ru-RU">
                <a:solidFill>
                  <a:srgbClr val="000000"/>
                </a:solidFill>
              </a:defRPr>
            </a:pPr>
            <a:r>
              <a:rPr lang="ru-RU" sz="1600" dirty="0">
                <a:latin typeface="Arial" pitchFamily="2" charset="-52"/>
                <a:ea typeface="Calibri" pitchFamily="2" charset="-52"/>
                <a:cs typeface="Arial" pitchFamily="2" charset="-52"/>
              </a:rPr>
              <a:t>Установить ограничения на въезд на территорию РК, а также на выезд с ее территории всеми видами транспорта, за исключением персонала дипломатической службы Республики Казахстан и иностранных государств, а также членов делегаций международных организаций, направляющихся в РК по приглашению Министерства иностранных дел РК.</a:t>
            </a:r>
          </a:p>
        </p:txBody>
      </p:sp>
      <p:pic>
        <p:nvPicPr>
          <p:cNvPr id="6" name="Рисунок 10"/>
          <p:cNvPicPr>
            <a:extLst>
              <a:ext uri="smNativeData">
                <pr:smNativeData xmlns="" xmlns:p14="http://schemas.microsoft.com/office/powerpoint/2010/main" xmlns:pr="smNativeData" val="SMDATA_15_WTCkXhMAAAAlAAAAEQ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Bd3WpS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hiEAAG0FAAAkJwAAhAs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5449570" y="882015"/>
            <a:ext cx="913130" cy="98996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7" name="Slide Number Placeholder 53"/>
          <p:cNvSpPr txBox="1">
            <a:spLocks/>
          </p:cNvSpPr>
          <p:nvPr/>
        </p:nvSpPr>
        <p:spPr>
          <a:xfrm>
            <a:off x="9306813" y="6509915"/>
            <a:ext cx="2743200" cy="36512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marR="0" lvl="0" indent="0" algn="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-52"/>
              <a:buNone/>
              <a:tabLst/>
              <a:defRPr lang="ru-RU"/>
            </a:pPr>
            <a:r>
              <a:rPr kumimoji="0" lang="ru-RU" sz="1400" b="1" u="none" strike="noStrike" kern="1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2" charset="-52"/>
                <a:cs typeface="Arial" pitchFamily="34" charset="0"/>
              </a:rPr>
              <a:t>слайд </a:t>
            </a:r>
            <a:fld id="{337B0EE8-A6DE-2EF8-90C3-50AD408D6605}" type="slidenum">
              <a:rPr kumimoji="0" lang="ru-RU" sz="1400" b="1" u="none" strike="noStrike" kern="1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2" charset="-52"/>
                <a:cs typeface="Arial" pitchFamily="34" charset="0"/>
              </a:rPr>
              <a: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2" charset="-52"/>
                <a:buNone/>
                <a:tabLst/>
                <a:defRPr lang="ru-RU"/>
              </a:pPr>
              <a:t>3</a:t>
            </a:fld>
            <a:endParaRPr kumimoji="0" lang="ru-RU" sz="1800" b="1" u="none" strike="noStrike" kern="1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itchFamily="2" charset="-5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2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EAAAAAAAAAvNfvAP///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81+8A////AQAAAAAAAAAAAAAAAAAAAAAAAAAAAAAAAAAAAAAAAAAAnMTnAH9/fwDn5uYDzMzMAMDA/wB/f38AAAAAAAAAAAAAAAAAAAAAAAAAAAAhAAAAGAAAABQAAACOBQAAcwAAAN9JAAAoBQAAAAAAACYAAAAIAAAA//////////8="/>
              </a:ext>
            </a:extLst>
          </p:cNvSpPr>
          <p:nvPr/>
        </p:nvSpPr>
        <p:spPr>
          <a:xfrm>
            <a:off x="902970" y="73025"/>
            <a:ext cx="11105515" cy="765175"/>
          </a:xfrm>
          <a:prstGeom prst="rect">
            <a:avLst/>
          </a:prstGeom>
          <a:solidFill>
            <a:srgbClr val="BCD7EF"/>
          </a:solidFill>
          <a:ln w="1270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 sz="2400" b="1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Arial" pitchFamily="2" charset="-52"/>
              </a:defRPr>
            </a:pPr>
            <a:r>
              <a:rPr dirty="0" smtClean="0"/>
              <a:t>Превентивные </a:t>
            </a:r>
            <a:r>
              <a:rPr dirty="0"/>
              <a:t>меры на сложившуюся ситуацию со стороны </a:t>
            </a:r>
            <a:endParaRPr dirty="0" smtClean="0"/>
          </a:p>
          <a:p>
            <a:pPr algn="ctr">
              <a:defRPr lang="ru-RU" sz="2400" b="1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Arial" pitchFamily="2" charset="-52"/>
              </a:defRPr>
            </a:pPr>
            <a:r>
              <a:rPr dirty="0" smtClean="0"/>
              <a:t>Комитета </a:t>
            </a:r>
            <a:r>
              <a:rPr dirty="0"/>
              <a:t>казначейства </a:t>
            </a:r>
          </a:p>
        </p:txBody>
      </p:sp>
      <p:pic>
        <p:nvPicPr>
          <p:cNvPr id="3" name="Picture 2" descr="C:\Users\TChikanaev\Desktop\1489676325.jp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JzE5wAe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NgYAAF4GAADmBQAAnwYAAAAAAABkAAAAZAAAAAAAAAAjAAAABAAAAGQAAAAXAAAAFAAAAAAAAAAAAAAA/38AAP9/AAAAAAAACQAAAAQAAACkyTOPDAAAABAAAAAAAAAAAAAAAAAAAAAAAAAAHgAAAGgAAAAAAAAAAAAAAAAAAAAAAAAAAAAAABAnAAAQJwAAAAAAAAAAAAAAAAAAAAAAAAAAAAAAAAAAAAAAAAAAAAAUAAAAAAAAAMDA/wAAAAAAZAAAADIAAAAAAAAAZAAAAAAAAAB/f38ACgAAAB8AAABUAAAAW5vVBf///wEAAAAAAAAAAAAAAAAAAAAAAAAAAAAAAAAAAAAAAAAAAJzE5wB/f38A5+bmA8zMzADAwP8Af39/AAAAAAAAAAAAAAAAAP///wAAAAAAIQAAABgAAAAUAAAAngAAAH8AAACOBQAAKwUAABAAAAAmAAAACAAAAP//////////"/>
              </a:ext>
            </a:extLst>
          </p:cNvPicPr>
          <p:nvPr/>
        </p:nvPicPr>
        <p:blipFill>
          <a:blip r:embed="rId3"/>
          <a:srcRect l="15900" t="16300" r="15100" b="16950"/>
          <a:stretch>
            <a:fillRect/>
          </a:stretch>
        </p:blipFill>
        <p:spPr>
          <a:xfrm>
            <a:off x="100330" y="80645"/>
            <a:ext cx="802640" cy="759460"/>
          </a:xfrm>
          <a:prstGeom prst="rect">
            <a:avLst/>
          </a:prstGeom>
          <a:noFill/>
          <a:ln w="1905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</p:pic>
      <p:sp>
        <p:nvSpPr>
          <p:cNvPr id="4" name="Прямоугольник 25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EAAAAAAAAAvNfvAP///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p5eXkMAAAAEAAAAAAAAAAAAAAAAAAAAAAAAAAeAAAAaAAAAAAAAAAAAAAAAAAAAAAAAAAAAAAAECcAABAnAAAAAAAAAAAAAAAAAAAAAAAAAAAAAAAAAAAAAAAAAAAAABQAAAAAAAAAwMD/AAAAAABkAAAAMgAAAAAAAABkAAAAAAAAAH9/fwAKAAAAHwAAAFQAAAC81+8A////AQAAAAAAAAAAAAAAAAAAAAAAAAAAAAAAAAAAAAAAAAAAnMTnAH9/fwDn5uYDzMzMAMDA/wB/f38AAAAAAAAAAAAAAAAAAAAAAAAAAAAhAAAAGAAAABQAAACeAAAA/icAAN9JAADrKQAAEAAAACYAAAAIAAAA//////////8="/>
              </a:ext>
            </a:extLst>
          </p:cNvSpPr>
          <p:nvPr/>
        </p:nvSpPr>
        <p:spPr>
          <a:xfrm>
            <a:off x="100330" y="6501130"/>
            <a:ext cx="11908155" cy="313055"/>
          </a:xfrm>
          <a:prstGeom prst="rect">
            <a:avLst/>
          </a:prstGeom>
          <a:solidFill>
            <a:srgbClr val="BCD7EF"/>
          </a:solidFill>
          <a:ln w="1270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r">
              <a:defRPr lang="ru-RU">
                <a:solidFill>
                  <a:srgbClr val="FFFFFF"/>
                </a:solidFill>
              </a:defRPr>
            </a:pPr>
            <a:endParaRPr lang="ru-RU">
              <a:solidFill>
                <a:srgbClr val="344050"/>
              </a:solidFill>
            </a:endParaRPr>
          </a:p>
        </p:txBody>
      </p:sp>
      <p:sp>
        <p:nvSpPr>
          <p:cNvPr id="5" name="TextBox 1"/>
          <p:cNvSpPr>
            <a:extLst>
              <a:ext uri="smNativeData">
                <pr:smNativeData xmlns="" xmlns:p14="http://schemas.microsoft.com/office/powerpoint/2010/main" xmlns:pr="smNativeData" val="SMDATA_13_WTCk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B6AwAAbg0AADIMAAC0DwAAECAAACYAAAAIAAAA//////////8="/>
              </a:ext>
            </a:extLst>
          </p:cNvSpPr>
          <p:nvPr/>
        </p:nvSpPr>
        <p:spPr>
          <a:xfrm>
            <a:off x="565150" y="2183130"/>
            <a:ext cx="141732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ru-RU"/>
            </a:pPr>
            <a:r>
              <a:rPr lang="ru-RU" b="1">
                <a:latin typeface="Arial" pitchFamily="2" charset="-52"/>
                <a:ea typeface="Calibri" pitchFamily="2" charset="-52"/>
                <a:cs typeface="Arial" pitchFamily="2" charset="-52"/>
              </a:rPr>
              <a:t>Кадровые </a:t>
            </a:r>
          </a:p>
        </p:txBody>
      </p:sp>
      <p:sp>
        <p:nvSpPr>
          <p:cNvPr id="6" name="TextBox 5"/>
          <p:cNvSpPr>
            <a:extLst>
              <a:ext uri="smNativeData">
                <pr:smNativeData xmlns="" xmlns:p14="http://schemas.microsoft.com/office/powerpoint/2010/main" xmlns:pr="smNativeData" val="SMDATA_13_WTCk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CeAAAAXRoAAA4PAACjHAAAECAAACYAAAAIAAAA//////////8="/>
              </a:ext>
            </a:extLst>
          </p:cNvSpPr>
          <p:nvPr/>
        </p:nvSpPr>
        <p:spPr>
          <a:xfrm>
            <a:off x="100330" y="4285615"/>
            <a:ext cx="234696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algn="ctr">
              <a:defRPr lang="ru-RU"/>
            </a:pPr>
            <a:r>
              <a:rPr lang="ru-RU" b="1">
                <a:latin typeface="Arial" pitchFamily="2" charset="-52"/>
                <a:ea typeface="Calibri" pitchFamily="2" charset="-52"/>
                <a:cs typeface="Arial" pitchFamily="2" charset="-52"/>
              </a:rPr>
              <a:t>Организационные </a:t>
            </a:r>
          </a:p>
        </p:txBody>
      </p:sp>
      <p:sp>
        <p:nvSpPr>
          <p:cNvPr id="7" name="Прямоугольник 8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ERyxA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RHLEC39/fwDn5uYDzMzMAMDA/wB/f38AAAAAAAAAAAAAAAAAAAAAAAAAAAAhAAAAGAAAABQAAADwDwAA2AUAAN9JAAB9EgAAEAAAACYAAAAIAAAA//////////8="/>
              </a:ext>
            </a:extLst>
          </p:cNvSpPr>
          <p:nvPr/>
        </p:nvSpPr>
        <p:spPr>
          <a:xfrm>
            <a:off x="2590800" y="949960"/>
            <a:ext cx="9417685" cy="205549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5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285750" indent="-285750" algn="just">
              <a:buFont typeface="Arial" pitchFamily="2" charset="-52"/>
              <a:buChar char="•"/>
              <a:defRPr lang="ru-RU">
                <a:solidFill>
                  <a:srgbClr val="000000"/>
                </a:solidFill>
              </a:defRPr>
            </a:pP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разработан приказ Комитета от 19.03.2020г. №569 о режиме работы на период действия ЧП</a:t>
            </a:r>
          </a:p>
          <a:p>
            <a:pPr marL="285750" indent="-285750" algn="just">
              <a:buFont typeface="Arial" pitchFamily="2" charset="-52"/>
              <a:buChar char="•"/>
              <a:defRPr lang="ru-RU">
                <a:solidFill>
                  <a:srgbClr val="000000"/>
                </a:solidFill>
              </a:defRPr>
            </a:pP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в дистанционном режиме работы </a:t>
            </a:r>
            <a:r>
              <a:rPr lang="ru-RU" b="1">
                <a:latin typeface="Arial" pitchFamily="2" charset="-52"/>
                <a:ea typeface="Calibri" pitchFamily="2" charset="-52"/>
                <a:cs typeface="Arial" pitchFamily="2" charset="-52"/>
              </a:rPr>
              <a:t>77,4% сотрудников (</a:t>
            </a:r>
            <a:r>
              <a:rPr lang="ru-RU" sz="1400" i="1">
                <a:solidFill>
                  <a:srgbClr val="0070C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или 128 сотрудников</a:t>
            </a:r>
            <a:r>
              <a:rPr lang="ru-RU" b="1">
                <a:latin typeface="Arial" pitchFamily="2" charset="-52"/>
                <a:ea typeface="Calibri" pitchFamily="2" charset="-52"/>
                <a:cs typeface="Arial" pitchFamily="2" charset="-52"/>
              </a:rPr>
              <a:t>)</a:t>
            </a:r>
            <a:endParaRPr lang="ru-RU">
              <a:latin typeface="Arial" pitchFamily="2" charset="-52"/>
              <a:ea typeface="Calibri" pitchFamily="2" charset="-52"/>
              <a:cs typeface="Arial" pitchFamily="2" charset="-52"/>
            </a:endParaRPr>
          </a:p>
          <a:p>
            <a:pPr marL="284480" indent="-284480" algn="just">
              <a:defRPr lang="ru-RU">
                <a:solidFill>
                  <a:srgbClr val="000000"/>
                </a:solidFill>
              </a:defRPr>
            </a:pP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	(</a:t>
            </a:r>
            <a:r>
              <a:rPr lang="ru-RU" sz="1400" i="1">
                <a:solidFill>
                  <a:srgbClr val="0070C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блок госзакупок, вспомогательные управления и другие</a:t>
            </a: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)</a:t>
            </a:r>
          </a:p>
          <a:p>
            <a:pPr marL="285750" indent="-285750" algn="just">
              <a:buFont typeface="Arial" pitchFamily="2" charset="-52"/>
              <a:buChar char="•"/>
              <a:defRPr lang="ru-RU">
                <a:solidFill>
                  <a:srgbClr val="000000"/>
                </a:solidFill>
              </a:defRPr>
            </a:pP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по гибкому графику </a:t>
            </a:r>
            <a:r>
              <a:rPr lang="ru-RU" sz="1600">
                <a:latin typeface="Arial" pitchFamily="2" charset="-52"/>
                <a:ea typeface="Calibri" pitchFamily="2" charset="-52"/>
                <a:cs typeface="Arial" pitchFamily="2" charset="-52"/>
              </a:rPr>
              <a:t>с 9:00 до 17:30</a:t>
            </a: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 со взаимозаменяемостью и графику дежурств </a:t>
            </a:r>
            <a:r>
              <a:rPr lang="ru-RU" b="1">
                <a:latin typeface="Arial" pitchFamily="2" charset="-52"/>
                <a:ea typeface="Calibri" pitchFamily="2" charset="-52"/>
                <a:cs typeface="Arial" pitchFamily="2" charset="-52"/>
              </a:rPr>
              <a:t>22,4% или 42 сотрудника (</a:t>
            </a:r>
            <a:r>
              <a:rPr lang="ru-RU" sz="1400" i="1">
                <a:solidFill>
                  <a:srgbClr val="0070C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организована массовая сдача экспресс тестов на коронавирус</a:t>
            </a:r>
            <a:r>
              <a:rPr lang="ru-RU" b="1">
                <a:latin typeface="Arial" pitchFamily="2" charset="-52"/>
                <a:ea typeface="Calibri" pitchFamily="2" charset="-52"/>
                <a:cs typeface="Arial" pitchFamily="2" charset="-52"/>
              </a:rPr>
              <a:t>)</a:t>
            </a:r>
          </a:p>
          <a:p>
            <a:pPr marL="284480" indent="-284480" algn="just">
              <a:defRPr lang="ru-RU">
                <a:solidFill>
                  <a:srgbClr val="000000"/>
                </a:solidFill>
              </a:defRPr>
            </a:pP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	(</a:t>
            </a:r>
            <a:r>
              <a:rPr lang="ru-RU" sz="1400" i="1">
                <a:solidFill>
                  <a:srgbClr val="0070C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блок казначейских операций для обеспечения бесперебойной работы</a:t>
            </a: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)</a:t>
            </a:r>
          </a:p>
        </p:txBody>
      </p:sp>
      <p:sp>
        <p:nvSpPr>
          <p:cNvPr id="8" name="Прямоугольник 3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ERyxA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8AyAAMAAAAEAAAAAAAAAAAAAAAAAAAAAAAAAAeAAAAaAAAAAAAAAAAAAAAAAAAAAAAAAAAAAAAECcAABAnAAAAAAAAAAAAAAAAAAAAAAAAAAAAAAAAAAAAAAAAAAAAABQAAAAAAAAAwMD/AAAAAABkAAAAMgAAAAAAAABkAAAAAAAAAH9/fwAKAAAAHwAAAFQAAAD///8A////AQAAAAAAAAAAAAAAAAAAAAAAAAAAAAAAAAAAAAAAAAAARHLEC39/fwDn5uYDzMzMAMDA/wB/f38AAAAAAAAAAAAAAAAAAAAAAAAAAAAhAAAAGAAAABQAAADwDwAANxQAAN9JAAD7HwAAEAAAACYAAAAIAAAA//////////8="/>
              </a:ext>
            </a:extLst>
          </p:cNvSpPr>
          <p:nvPr/>
        </p:nvSpPr>
        <p:spPr>
          <a:xfrm>
            <a:off x="2590800" y="3454801"/>
            <a:ext cx="9417685" cy="161435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5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285750" indent="-285750" algn="just">
              <a:buFont typeface="Arial" pitchFamily="2" charset="-52"/>
              <a:buChar char="•"/>
              <a:defRPr lang="ru-RU">
                <a:solidFill>
                  <a:srgbClr val="000000"/>
                </a:solidFill>
              </a:defRPr>
            </a:pPr>
            <a:r>
              <a:rPr lang="kk-KZ" dirty="0" smtClean="0">
                <a:latin typeface="Arial" pitchFamily="2" charset="-52"/>
                <a:ea typeface="Calibri" pitchFamily="2" charset="-52"/>
                <a:cs typeface="Arial" pitchFamily="2" charset="-52"/>
              </a:rPr>
              <a:t>Обеспечение развозки сотрудников Комитета казначейства </a:t>
            </a:r>
            <a:endParaRPr lang="kk-KZ" dirty="0">
              <a:latin typeface="Arial" pitchFamily="2" charset="-52"/>
              <a:cs typeface="Arial" pitchFamily="2" charset="-52"/>
            </a:endParaRPr>
          </a:p>
          <a:p>
            <a:pPr marL="285750" indent="-285750" algn="just">
              <a:buFont typeface="Arial" pitchFamily="2" charset="-52"/>
              <a:buChar char="•"/>
              <a:defRPr lang="ru-RU">
                <a:solidFill>
                  <a:srgbClr val="000000"/>
                </a:solidFill>
              </a:defRPr>
            </a:pPr>
            <a:r>
              <a:rPr lang="ru-RU" dirty="0" smtClean="0">
                <a:latin typeface="Arial" pitchFamily="2" charset="-52"/>
                <a:ea typeface="Calibri" pitchFamily="2" charset="-52"/>
                <a:cs typeface="Arial" pitchFamily="2" charset="-52"/>
              </a:rPr>
              <a:t>Раздача </a:t>
            </a:r>
            <a:r>
              <a:rPr lang="ru-RU" dirty="0">
                <a:latin typeface="Arial" pitchFamily="2" charset="-52"/>
                <a:ea typeface="Calibri" pitchFamily="2" charset="-52"/>
                <a:cs typeface="Arial" pitchFamily="2" charset="-52"/>
              </a:rPr>
              <a:t>сотрудникам медицинских масок, перчаток и антисептиков по потребности работающим в здании</a:t>
            </a:r>
          </a:p>
          <a:p>
            <a:pPr marL="285750" indent="-285750" algn="just">
              <a:buFont typeface="Arial" pitchFamily="2" charset="-52"/>
              <a:buChar char="•"/>
              <a:defRPr lang="ru-RU">
                <a:solidFill>
                  <a:srgbClr val="000000"/>
                </a:solidFill>
              </a:defRPr>
            </a:pPr>
            <a:r>
              <a:rPr lang="ru-RU" dirty="0">
                <a:latin typeface="Arial" pitchFamily="2" charset="-52"/>
                <a:ea typeface="Calibri" pitchFamily="2" charset="-52"/>
                <a:cs typeface="Arial" pitchFamily="2" charset="-52"/>
              </a:rPr>
              <a:t>Установка в коридорах здания дозаторов и своевременная заправка антисептиком</a:t>
            </a:r>
          </a:p>
          <a:p>
            <a:pPr algn="just">
              <a:defRPr lang="ru-RU">
                <a:solidFill>
                  <a:srgbClr val="000000"/>
                </a:solidFill>
              </a:defRPr>
            </a:pPr>
            <a:r>
              <a:rPr lang="ru-RU" sz="1400" b="1" u="sng" dirty="0">
                <a:solidFill>
                  <a:srgbClr val="0070C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Справочно</a:t>
            </a:r>
            <a:r>
              <a:rPr lang="ru-RU" sz="1400" dirty="0">
                <a:solidFill>
                  <a:srgbClr val="0070C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: дозаторы в количестве 2 штук, антисептическая жидкость в количестве 110 литров, перчаток в количестве 500 пар, одноразовых масок в количестве 1000 штук полученные с МФ РК.</a:t>
            </a:r>
          </a:p>
        </p:txBody>
      </p:sp>
      <p:sp>
        <p:nvSpPr>
          <p:cNvPr id="9" name="Прямоугольник 4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AAAAAAAAAAAEAAABQAAAAAAAAAAAA4D8AAAAAAADgPwAAAAAAAOA/AAAAAAAA4D8AAAAAAADgPwAAAAAAAOA/AAAAAAAA4D8AAAAAAADgPwAAAAAAAOA/AAAAAAAA4D8CAAAAjAAAAAEAAAAAAAAA////AP///wgAAAAAAAAAAAAAAAAAAAAAAAAAAAAAAAAAAAAAZAAAAAEAAABAAAAAAAAAAAAAAAAAAAAAAAAAAAAAAAAAAAAAAAAAAAAAAAAAAAAAAAAAAAAAAAAAAAAAAAAAAAAAAAAAAAAAAAAAAAAAAAAAAAAAAAAAAAAAAAAAAAAAFAAAADwAAAABAAAAAAAAAERyxA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FzUVAMAAAAEAAAAAAAAAAAAAAAAAAAAAAAAAAeAAAAaAAAAAAAAAAAAAAAAAAAAAAAAAAAAAAAECcAABAnAAAAAAAAAAAAAAAAAAAAAAAAAAAAAAAAAAAAAAAAAAAAABQAAAAAAAAAwMD/AAAAAABkAAAAMgAAAAAAAABkAAAAAAAAAH9/fwAKAAAAHwAAAFQAAAD///8A////AQAAAAAAAAAAAAAAAAAAAAAAAAAAAAAAAAAAAAAAAAAARHLEC39/fwDn5uYDzMzMAMDA/wB/f38AAAAAAAAAAAAAAAAAAAAAAAAAAAAhAAAAGAAAABQAAADwDwAA2SIAAN9JAAAbJwAAEAAAACYAAAAIAAAA//////////8="/>
              </a:ext>
            </a:extLst>
          </p:cNvSpPr>
          <p:nvPr/>
        </p:nvSpPr>
        <p:spPr>
          <a:xfrm>
            <a:off x="2590800" y="5664835"/>
            <a:ext cx="9417685" cy="69215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5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285750" indent="-285750" algn="just">
              <a:buFont typeface="Arial" pitchFamily="2" charset="-52"/>
              <a:buChar char="•"/>
              <a:defRPr lang="ru-RU">
                <a:solidFill>
                  <a:srgbClr val="000000"/>
                </a:solidFill>
              </a:defRPr>
            </a:pP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Переход сотрудников в облачный документооборот Система электронного документооборота </a:t>
            </a:r>
            <a:r>
              <a:rPr lang="en-US">
                <a:latin typeface="Arial" pitchFamily="2" charset="-52"/>
                <a:ea typeface="Calibri" pitchFamily="2" charset="-52"/>
                <a:cs typeface="Arial" pitchFamily="2" charset="-52"/>
              </a:rPr>
              <a:t>Documentolog</a:t>
            </a:r>
            <a:endParaRPr lang="ru-RU">
              <a:latin typeface="Arial" pitchFamily="2" charset="-52"/>
              <a:ea typeface="Calibri" pitchFamily="2" charset="-52"/>
              <a:cs typeface="Arial" pitchFamily="2" charset="-52"/>
            </a:endParaRPr>
          </a:p>
        </p:txBody>
      </p:sp>
      <p:sp>
        <p:nvSpPr>
          <p:cNvPr id="10" name="Прямоугольник 7"/>
          <p:cNvSpPr>
            <a:extLst>
              <a:ext uri="smNativeData">
                <pr:smNativeData xmlns="" xmlns:p14="http://schemas.microsoft.com/office/powerpoint/2010/main" xmlns:pr="smNativeData" val="SMDATA_13_WTCk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IWFhYU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B2/v//6yMAADYRAADlJwAAECAAACYAAAAIAAAA//////////8="/>
              </a:ext>
            </a:extLst>
          </p:cNvSpPr>
          <p:nvPr/>
        </p:nvSpPr>
        <p:spPr>
          <a:xfrm>
            <a:off x="-250190" y="5838825"/>
            <a:ext cx="3048000" cy="646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ru-RU"/>
            </a:pPr>
            <a:r>
              <a:rPr lang="ru-RU" b="1">
                <a:solidFill>
                  <a:srgbClr val="00000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Информационно-технические</a:t>
            </a:r>
          </a:p>
        </p:txBody>
      </p:sp>
      <p:pic>
        <p:nvPicPr>
          <p:cNvPr id="11" name="Picture 2" descr="C:\Users\tchikanaev\Desktop\На ПЕМПАЛ информация\иконки\Без названия.jp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TwMAANUDAAD8AgAAbQMAAAAAAABkAAAAZAAAAAAAAAAjAAAABAAAAGQAAAAXAAAAFAAAAAAAAAAAAAAA/38AAP9/AAAAAAAACQAAAAQAAACLrUCK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GgUAAB4IAACTCgAAbg0AABAAAAAmAAAACAAAAP//////////"/>
              </a:ext>
            </a:extLst>
          </p:cNvPicPr>
          <p:nvPr/>
        </p:nvPicPr>
        <p:blipFill>
          <a:blip r:embed="rId4"/>
          <a:srcRect l="8470" t="9810" r="7640" b="8770"/>
          <a:stretch>
            <a:fillRect/>
          </a:stretch>
        </p:blipFill>
        <p:spPr>
          <a:xfrm>
            <a:off x="829310" y="1319530"/>
            <a:ext cx="889635" cy="8636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2" name="Picture 5" descr="C:\Users\tchikanaev\Desktop\На ПЕМПАЛ информация\иконки\Без названия (1).jp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D/////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hQUAAEofAAAnCgAA6yMAABAAAAAmAAAACAAAAP//////////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897255" y="5086350"/>
            <a:ext cx="753110" cy="7524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3" name="Picture 6" descr="C:\Users\tchikanaev\Desktop\На ПЕМПАЛ информация\иконки\372-3727240_why-do-japanese-people-wear-mask-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CTt0GS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hAQAALEUAAApCwAAXRoAABAAAAAmAAAACAAAAP//////////"/>
              </a:ext>
            </a:extLst>
          </p:cNvPicPr>
          <p:nvPr/>
        </p:nvPicPr>
        <p:blipFill>
          <a:blip r:embed="rId6"/>
          <a:stretch>
            <a:fillRect/>
          </a:stretch>
        </p:blipFill>
        <p:spPr>
          <a:xfrm>
            <a:off x="734060" y="3363595"/>
            <a:ext cx="1080135" cy="92202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4" name="Slide Number Placeholder 53"/>
          <p:cNvSpPr txBox="1">
            <a:spLocks/>
          </p:cNvSpPr>
          <p:nvPr/>
        </p:nvSpPr>
        <p:spPr>
          <a:xfrm>
            <a:off x="9306813" y="6509915"/>
            <a:ext cx="2743200" cy="36512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marR="0" lvl="0" indent="0" algn="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-52"/>
              <a:buNone/>
              <a:tabLst/>
              <a:defRPr lang="ru-RU"/>
            </a:pPr>
            <a:r>
              <a:rPr lang="ru-RU" sz="1400" b="1" dirty="0"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sz="1400" b="1" u="none" strike="noStrike" kern="1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2" charset="-52"/>
                <a:cs typeface="Arial" pitchFamily="34" charset="0"/>
              </a:rPr>
              <a:t>лайд </a:t>
            </a:r>
            <a:fld id="{337B0EE8-A6DE-2EF8-90C3-50AD408D6605}" type="slidenum">
              <a:rPr kumimoji="0" lang="ru-RU" sz="1400" b="1" u="none" strike="noStrike" kern="1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2" charset="-52"/>
                <a:cs typeface="Arial" pitchFamily="34" charset="0"/>
              </a:rPr>
              <a: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2" charset="-52"/>
                <a:buNone/>
                <a:tabLst/>
                <a:defRPr lang="ru-RU"/>
              </a:pPr>
              <a:t>4</a:t>
            </a:fld>
            <a:endParaRPr kumimoji="0" lang="ru-RU" sz="1800" b="1" u="none" strike="noStrike" kern="1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itchFamily="2" charset="-5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2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EAAAAAAAAAvNfvAP///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WN//YMAAAAEAAAAAAAAAAAAAAAAAAAAAAAAAAeAAAAaAAAAAAAAAAAAAAAAAAAAAAAAAAAAAAAECcAABAnAAAAAAAAAAAAAAAAAAAAAAAAAAAAAAAAAAAAAAAAAAAAABQAAAAAAAAAwMD/AAAAAABkAAAAMgAAAAAAAABkAAAAAAAAAH9/fwAKAAAAHwAAAFQAAAC81+8A////AQAAAAAAAAAAAAAAAAAAAAAAAAAAAAAAAAAAAAAAAAAAnMTnAH9/fwDn5uYDzMzMAMDA/wB/f38AAAAAAAAAAAAAAAAAAAAAAAAAAAAhAAAAGAAAABQAAACOBQAAcwAAAN9JAAAoBQAAAAAAACYAAAAIAAAA//////////8="/>
              </a:ext>
            </a:extLst>
          </p:cNvSpPr>
          <p:nvPr/>
        </p:nvSpPr>
        <p:spPr>
          <a:xfrm>
            <a:off x="902970" y="73025"/>
            <a:ext cx="11105515" cy="765175"/>
          </a:xfrm>
          <a:prstGeom prst="rect">
            <a:avLst/>
          </a:prstGeom>
          <a:solidFill>
            <a:srgbClr val="BCD7EF"/>
          </a:solidFill>
          <a:ln w="1270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</a:defRPr>
            </a:pPr>
            <a:r>
              <a:rPr lang="ru-RU" sz="2000" b="1" dirty="0" smtClean="0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Функционирование </a:t>
            </a:r>
            <a:r>
              <a:rPr lang="ru-RU" sz="2000" b="1" dirty="0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органов казначейства в условиях чрезвычайного положения</a:t>
            </a:r>
          </a:p>
          <a:p>
            <a:pPr algn="ctr">
              <a:defRPr lang="ru-RU">
                <a:solidFill>
                  <a:srgbClr val="FFFFFF"/>
                </a:solidFill>
              </a:defRPr>
            </a:pPr>
            <a:r>
              <a:rPr lang="ru-RU" sz="2000" b="1" dirty="0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(</a:t>
            </a:r>
            <a:r>
              <a:rPr lang="ru-RU" sz="2000" b="1" dirty="0">
                <a:solidFill>
                  <a:srgbClr val="FF000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блок казначейства</a:t>
            </a:r>
            <a:r>
              <a:rPr lang="ru-RU" sz="2000" b="1" dirty="0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) </a:t>
            </a:r>
          </a:p>
        </p:txBody>
      </p:sp>
      <p:pic>
        <p:nvPicPr>
          <p:cNvPr id="3" name="Изображение2" descr="C:\Users\TChikanaev\Desktop\1489676325.jp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JzE5wAe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NgYAAF4GAADmBQAAnwYAAAAAAABkAAAAZAAAAAAAAAAjAAAABAAAAGQAAAAXAAAAFAAAAAAAAAAAAAAA/38AAP9/AAAAAAAACQAAAAQAAAD/////DAAAABAAAAAAAAAAAAAAAAAAAAAAAAAAHgAAAGgAAAAAAAAAAAAAAAAAAAAAAAAAAAAAABAnAAAQJwAAAAAAAAAAAAAAAAAAAAAAAAAAAAAAAAAAAAAAAAAAAAAUAAAAAAAAAMDA/wAAAAAAZAAAADIAAAAAAAAAZAAAAAAAAAB/f38ACgAAAB8AAABUAAAAW5vVBf///wEAAAAAAAAAAAAAAAAAAAAAAAAAAAAAAAAAAAAAAAAAAJzE5wB/f38A5+bmA8zMzADAwP8Af39/AAAAAAAAAAAAAAAAAP///wAAAAAAIQAAABgAAAAUAAAAngAAAH8AAACOBQAAKwUAABAAAAAmAAAACAAAAP//////////"/>
              </a:ext>
            </a:extLst>
          </p:cNvPicPr>
          <p:nvPr/>
        </p:nvPicPr>
        <p:blipFill>
          <a:blip r:embed="rId3"/>
          <a:srcRect l="15900" t="16300" r="15100" b="16950"/>
          <a:stretch>
            <a:fillRect/>
          </a:stretch>
        </p:blipFill>
        <p:spPr>
          <a:xfrm>
            <a:off x="100330" y="80645"/>
            <a:ext cx="802640" cy="759460"/>
          </a:xfrm>
          <a:prstGeom prst="rect">
            <a:avLst/>
          </a:prstGeom>
          <a:noFill/>
          <a:ln w="1905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</p:pic>
      <p:sp>
        <p:nvSpPr>
          <p:cNvPr id="4" name="Прямоугольник 25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EAAAAAAAAAvNfvAP///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LLSJYcMAAAAEAAAAAAAAAAAAAAAAAAAAAAAAAAeAAAAaAAAAAAAAAAAAAAAAAAAAAAAAAAAAAAAECcAABAnAAAAAAAAAAAAAAAAAAAAAAAAAAAAAAAAAAAAAAAAAAAAABQAAAAAAAAAwMD/AAAAAABkAAAAMgAAAAAAAABkAAAAAAAAAH9/fwAKAAAAHwAAAFQAAAC81+8A////AQAAAAAAAAAAAAAAAAAAAAAAAAAAAAAAAAAAAAAAAAAAnMTnAH9/fwDn5uYDzMzMAMDA/wB/f38AAAAAAAAAAAAAAAAAAAAAAAAAAAAhAAAAGAAAABQAAACeAAAA/icAAN9JAADrKQAAEAAAACYAAAAIAAAA//////////8="/>
              </a:ext>
            </a:extLst>
          </p:cNvSpPr>
          <p:nvPr/>
        </p:nvSpPr>
        <p:spPr>
          <a:xfrm>
            <a:off x="100330" y="6501130"/>
            <a:ext cx="11908155" cy="313055"/>
          </a:xfrm>
          <a:prstGeom prst="rect">
            <a:avLst/>
          </a:prstGeom>
          <a:solidFill>
            <a:srgbClr val="BCD7EF"/>
          </a:solidFill>
          <a:ln w="1270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r">
              <a:defRPr lang="ru-RU">
                <a:solidFill>
                  <a:srgbClr val="FFFFFF"/>
                </a:solidFill>
              </a:defRPr>
            </a:pPr>
            <a:endParaRPr lang="ru-RU">
              <a:solidFill>
                <a:srgbClr val="344050"/>
              </a:solidFill>
            </a:endParaRPr>
          </a:p>
        </p:txBody>
      </p:sp>
      <p:sp>
        <p:nvSpPr>
          <p:cNvPr id="5" name="Прямоугольник 1"/>
          <p:cNvSpPr>
            <a:extLst>
              <a:ext uri="smNativeData">
                <pr:smNativeData xmlns="" xmlns:p14="http://schemas.microsoft.com/office/powerpoint/2010/main" xmlns:pr="smNativeData" val="SMDATA_13_WTCk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3///w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B4BAAA2QQAAN9JAAAZKAAAACAAACYAAAAIAAAA//////////8="/>
              </a:ext>
            </a:extLst>
          </p:cNvSpPr>
          <p:nvPr/>
        </p:nvSpPr>
        <p:spPr>
          <a:xfrm>
            <a:off x="726440" y="788035"/>
            <a:ext cx="11282045" cy="5730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ru-RU"/>
            </a:pPr>
            <a:r>
              <a:rPr lang="ru-RU" b="1" dirty="0">
                <a:latin typeface="Arial" pitchFamily="2" charset="-52"/>
                <a:ea typeface="Calibri" pitchFamily="2" charset="-52"/>
                <a:cs typeface="Arial" pitchFamily="2" charset="-52"/>
              </a:rPr>
              <a:t>По исполнению планов финансирования: </a:t>
            </a:r>
          </a:p>
          <a:p>
            <a:pPr marL="285750" indent="-285750" algn="just">
              <a:buFont typeface="Wingdings" pitchFamily="2" charset="2"/>
              <a:buChar char="Ø"/>
              <a:defRPr lang="ru-RU"/>
            </a:pPr>
            <a:r>
              <a:rPr lang="ru-RU" dirty="0">
                <a:latin typeface="Arial" pitchFamily="2" charset="-52"/>
                <a:ea typeface="Calibri" pitchFamily="2" charset="-52"/>
                <a:cs typeface="Arial" pitchFamily="2" charset="-52"/>
              </a:rPr>
              <a:t>упрощен процесс уточнения республиканского бюджета (</a:t>
            </a:r>
            <a:r>
              <a:rPr lang="ru-RU" sz="1400" i="1" dirty="0">
                <a:solidFill>
                  <a:srgbClr val="0070C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бюджетная заявка в упрощенном виде</a:t>
            </a:r>
            <a:r>
              <a:rPr lang="ru-RU" dirty="0">
                <a:latin typeface="Arial" pitchFamily="2" charset="-52"/>
                <a:ea typeface="Calibri" pitchFamily="2" charset="-52"/>
                <a:cs typeface="Arial" pitchFamily="2" charset="-52"/>
              </a:rPr>
              <a:t>);</a:t>
            </a:r>
          </a:p>
          <a:p>
            <a:pPr marL="285750" indent="-285750" algn="just">
              <a:buFont typeface="Wingdings" pitchFamily="2" charset="2"/>
              <a:buChar char="Ø"/>
              <a:defRPr lang="ru-RU"/>
            </a:pPr>
            <a:r>
              <a:rPr lang="ru-RU" dirty="0">
                <a:latin typeface="Arial" pitchFamily="2" charset="-52"/>
                <a:ea typeface="Calibri" pitchFamily="2" charset="-52"/>
                <a:cs typeface="Arial" pitchFamily="2" charset="-52"/>
              </a:rPr>
              <a:t>уточненный республиканский бюджет утверждается указом Президента РК (</a:t>
            </a:r>
            <a:r>
              <a:rPr lang="ru-RU" sz="1400" i="1" dirty="0">
                <a:solidFill>
                  <a:srgbClr val="0070C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до этого Законом «О республиканском бюджете на соответствующий финансовый год»</a:t>
            </a:r>
            <a:r>
              <a:rPr lang="ru-RU" dirty="0">
                <a:latin typeface="Arial" pitchFamily="2" charset="-52"/>
                <a:ea typeface="Calibri" pitchFamily="2" charset="-52"/>
                <a:cs typeface="Arial" pitchFamily="2" charset="-52"/>
              </a:rPr>
              <a:t>);</a:t>
            </a:r>
          </a:p>
          <a:p>
            <a:pPr marL="285750" indent="-285750" algn="just">
              <a:buFont typeface="Wingdings" pitchFamily="2" charset="2"/>
              <a:buChar char="Ø"/>
              <a:defRPr lang="ru-RU"/>
            </a:pPr>
            <a:r>
              <a:rPr lang="ru-RU" dirty="0">
                <a:latin typeface="Arial" pitchFamily="2" charset="-52"/>
                <a:ea typeface="Calibri" pitchFamily="2" charset="-52"/>
                <a:cs typeface="Arial" pitchFamily="2" charset="-52"/>
              </a:rPr>
              <a:t>органы казначейства наделены полномочиями по приостановлению приема документов госучреждений (</a:t>
            </a:r>
            <a:r>
              <a:rPr lang="ru-RU" sz="1400" i="1" dirty="0">
                <a:solidFill>
                  <a:srgbClr val="0070C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регистрации гражданско-правовых сделок, проведения платежей и переводов денег</a:t>
            </a:r>
            <a:r>
              <a:rPr lang="ru-RU" dirty="0">
                <a:latin typeface="Arial" pitchFamily="2" charset="-52"/>
                <a:ea typeface="Calibri" pitchFamily="2" charset="-52"/>
                <a:cs typeface="Arial" pitchFamily="2" charset="-52"/>
              </a:rPr>
              <a:t>) в случае перераспределения средств, а также недостаточности прогнозируемого объема поступлений.</a:t>
            </a:r>
          </a:p>
          <a:p>
            <a:pPr algn="just">
              <a:defRPr lang="ru-RU"/>
            </a:pPr>
            <a:r>
              <a:rPr lang="ru-RU" b="1" dirty="0">
                <a:latin typeface="Arial" pitchFamily="2" charset="-52"/>
                <a:ea typeface="Calibri" pitchFamily="2" charset="-52"/>
                <a:cs typeface="Arial" pitchFamily="2" charset="-52"/>
              </a:rPr>
              <a:t>По формированию отчетностей местных бюджетов: </a:t>
            </a:r>
          </a:p>
          <a:p>
            <a:pPr marL="285750" indent="-285750" algn="just">
              <a:buFont typeface="Wingdings" pitchFamily="2" charset="2"/>
              <a:buChar char="Ø"/>
              <a:defRPr lang="ru-RU"/>
            </a:pPr>
            <a:r>
              <a:rPr lang="ru-RU" dirty="0">
                <a:latin typeface="Arial" pitchFamily="2" charset="-52"/>
                <a:ea typeface="Calibri" pitchFamily="2" charset="-52"/>
                <a:cs typeface="Arial" pitchFamily="2" charset="-52"/>
              </a:rPr>
              <a:t>п</a:t>
            </a:r>
            <a:r>
              <a:rPr lang="kk-KZ" dirty="0">
                <a:latin typeface="Arial" pitchFamily="2" charset="-52"/>
                <a:ea typeface="Calibri" pitchFamily="2" charset="-52"/>
                <a:cs typeface="Arial" pitchFamily="2" charset="-52"/>
              </a:rPr>
              <a:t>родлен</a:t>
            </a:r>
            <a:r>
              <a:rPr lang="ru-RU" dirty="0">
                <a:latin typeface="Arial" pitchFamily="2" charset="-52"/>
                <a:ea typeface="Calibri" pitchFamily="2" charset="-52"/>
                <a:cs typeface="Arial" pitchFamily="2" charset="-52"/>
              </a:rPr>
              <a:t> срок сдачи отчетов о дебиторской и кредиторской задолженности до завершения карантина от местных исполнительных органов (</a:t>
            </a:r>
            <a:r>
              <a:rPr lang="kk-KZ" sz="1400" i="1" dirty="0">
                <a:solidFill>
                  <a:srgbClr val="0070C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Технические   проблемы, 70% </a:t>
            </a:r>
            <a:r>
              <a:rPr lang="ru-RU" sz="1400" i="1" dirty="0">
                <a:solidFill>
                  <a:srgbClr val="0070C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работников в МИО задействованных в формировании отчетностей находятся в удаленном режиме</a:t>
            </a:r>
            <a:r>
              <a:rPr lang="ru-RU" dirty="0">
                <a:latin typeface="Arial" pitchFamily="2" charset="-52"/>
                <a:ea typeface="Calibri" pitchFamily="2" charset="-52"/>
                <a:cs typeface="Arial" pitchFamily="2" charset="-52"/>
              </a:rPr>
              <a:t>).</a:t>
            </a:r>
          </a:p>
          <a:p>
            <a:pPr>
              <a:defRPr lang="ru-RU"/>
            </a:pPr>
            <a:r>
              <a:rPr lang="ru-RU" b="1" dirty="0">
                <a:latin typeface="Arial" pitchFamily="2" charset="-52"/>
                <a:ea typeface="Calibri" pitchFamily="2" charset="-52"/>
                <a:cs typeface="Arial" pitchFamily="2" charset="-52"/>
              </a:rPr>
              <a:t>По осуществлению платежных операций и учет поступлений:</a:t>
            </a:r>
          </a:p>
          <a:p>
            <a:pPr marL="285750" indent="-285750" algn="just">
              <a:buFont typeface="Wingdings" pitchFamily="2" charset="2"/>
              <a:buChar char="Ø"/>
              <a:defRPr lang="ru-RU"/>
            </a:pPr>
            <a:r>
              <a:rPr lang="ru-RU" dirty="0">
                <a:latin typeface="Arial" pitchFamily="2" charset="-52"/>
                <a:ea typeface="Calibri" pitchFamily="2" charset="-52"/>
                <a:cs typeface="Arial" pitchFamily="2" charset="-52"/>
              </a:rPr>
              <a:t>организован резервный центр (</a:t>
            </a:r>
            <a:r>
              <a:rPr lang="ru-RU" sz="1400" i="1" dirty="0">
                <a:solidFill>
                  <a:srgbClr val="0070C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Департамент казначейства по г.Нур-Султан</a:t>
            </a:r>
            <a:r>
              <a:rPr lang="ru-RU" dirty="0">
                <a:latin typeface="Arial" pitchFamily="2" charset="-52"/>
                <a:ea typeface="Calibri" pitchFamily="2" charset="-52"/>
                <a:cs typeface="Arial" pitchFamily="2" charset="-52"/>
              </a:rPr>
              <a:t>) пользователя платежной системы для обеспечения проведения платежей в случае нештатных ситуаций и невозможности использования основного центра (</a:t>
            </a:r>
            <a:r>
              <a:rPr lang="ru-RU" sz="1400" i="1" dirty="0">
                <a:solidFill>
                  <a:srgbClr val="0070C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09.04.2020г. во время санитарной обработки основного здания - закрытие опер.дня и распределение поступлений осуществлялось в резервном центре</a:t>
            </a:r>
            <a:r>
              <a:rPr lang="ru-RU" dirty="0">
                <a:latin typeface="Arial" pitchFamily="2" charset="-52"/>
                <a:ea typeface="Calibri" pitchFamily="2" charset="-52"/>
                <a:cs typeface="Arial" pitchFamily="2" charset="-52"/>
              </a:rPr>
              <a:t>).</a:t>
            </a:r>
          </a:p>
          <a:p>
            <a:pPr marL="285750" indent="-285750" algn="just">
              <a:buNone/>
              <a:defRPr lang="ru-RU" b="1">
                <a:latin typeface="Arial" pitchFamily="2" charset="-52"/>
                <a:ea typeface="Calibri" pitchFamily="2" charset="-52"/>
                <a:cs typeface="Arial" pitchFamily="2" charset="-52"/>
              </a:defRPr>
            </a:pPr>
            <a:r>
              <a:t>По управлению бюджетными деньгами:</a:t>
            </a:r>
          </a:p>
          <a:p>
            <a:pPr marL="285750" indent="-285750" algn="just">
              <a:buFont typeface="Wingdings" pitchFamily="2" charset="2"/>
              <a:buChar char="Ø"/>
              <a:defRPr lang="ru-RU">
                <a:latin typeface="Arial" pitchFamily="2" charset="-52"/>
                <a:ea typeface="Calibri" pitchFamily="2" charset="-52"/>
                <a:cs typeface="Arial" pitchFamily="2" charset="-52"/>
              </a:defRPr>
            </a:pPr>
            <a:r>
              <a:t>управление ликидностью осуществляется в прежнем режиме (</a:t>
            </a:r>
            <a:r>
              <a:rPr lang="ru-RU" sz="1400" i="1" dirty="0">
                <a:solidFill>
                  <a:srgbClr val="0070C0"/>
                </a:solidFill>
              </a:rPr>
              <a:t>прогнозирование потоков наличности на ЕКС и объемов потребности РБ в гарантированном трансферте из Нацфонда; мониторинг исполнения республиканского бюджета; мониторинг бюджетных изъятий в РБ; ежедневное закрытие операционного дня в ИИСК и проведение анализа по ЕКС</a:t>
            </a:r>
            <a:r>
              <a:t>).</a:t>
            </a:r>
          </a:p>
        </p:txBody>
      </p:sp>
      <p:pic>
        <p:nvPicPr>
          <p:cNvPr id="6" name="Picture 2" descr="C:\Users\tchikanaev\Desktop\На ПЕМПАЛ информация\иконки\legal-law-06-512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D///j/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iAAAACkIAAB4BAAAGQw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86360" y="1326515"/>
            <a:ext cx="640080" cy="64008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7" name="Picture 3" descr="C:\Users\tchikanaev\Desktop\На ПЕМПАЛ информация\иконки\38-380419_contract-icon-contract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dwgAAPUCAABSCAAA9AIAAAAAAABkAAAAZAAAAAAAAAAjAAAABAAAAGQAAAAXAAAAFAAAAAAAAAAAAAAA/38AAP9/AAAAAAAACQAAAAQAAADJ7Wy9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AAAAAD8SAAAcBAAAjxYAABAAAAAmAAAACAAAAP//////////"/>
              </a:ext>
            </a:extLst>
          </p:cNvPicPr>
          <p:nvPr/>
        </p:nvPicPr>
        <p:blipFill>
          <a:blip r:embed="rId5"/>
          <a:srcRect l="21670" t="7570" r="21300" b="7560"/>
          <a:stretch>
            <a:fillRect/>
          </a:stretch>
        </p:blipFill>
        <p:spPr>
          <a:xfrm>
            <a:off x="0" y="2966085"/>
            <a:ext cx="668020" cy="70104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8" name="Picture 4" descr="C:\Users\tchikanaev\Desktop\На ПЕМПАЛ информация\иконки\Fast-Transaction-Payment-Finance-512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Dc+X3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7wAAAD4aAAARBAAAYB0AABAAAAAmAAAACAAAAP//////////"/>
              </a:ext>
            </a:extLst>
          </p:cNvPicPr>
          <p:nvPr/>
        </p:nvPicPr>
        <p:blipFill>
          <a:blip r:embed="rId6"/>
          <a:stretch>
            <a:fillRect/>
          </a:stretch>
        </p:blipFill>
        <p:spPr>
          <a:xfrm>
            <a:off x="151765" y="4265930"/>
            <a:ext cx="509270" cy="50927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Изображение1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8B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Dn5uYKAAAAACgAAAAoAAAAZAAAAGQAAAAAAAAAzMzMAAAAAABQAAAAUAAAAGQAAABkAAAAAAAAAAcAAAA4AAAAAAAAAAAAAAAAAAAA////AAIAAAAAAAAAAAAAAAAAAAAAAAAAAAAAAAAAAABkAAAAZAAAAAAAAAAjAAAABAAAAGQAAAAXAAAAFAAAAAAAAAAAAAAA/38AAP9/AAAAAAAACQAAAAQAAADFAAAADAAAABAAAAAON9xwww0PwMcbb7zxxrs/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sQAAAGgiAAAeBAAA1CUAABAAAAAmAAAACAAAAP//////////"/>
              </a:ext>
            </a:extLst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2395" y="5593080"/>
            <a:ext cx="556895" cy="55626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" name="Slide Number Placeholder 53"/>
          <p:cNvSpPr txBox="1">
            <a:spLocks/>
          </p:cNvSpPr>
          <p:nvPr/>
        </p:nvSpPr>
        <p:spPr>
          <a:xfrm>
            <a:off x="9306813" y="6509915"/>
            <a:ext cx="2743200" cy="36512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marR="0" lvl="0" indent="0" algn="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-52"/>
              <a:buNone/>
              <a:tabLst/>
              <a:defRPr lang="ru-RU"/>
            </a:pPr>
            <a:r>
              <a:rPr lang="ru-RU" sz="1400" b="1" dirty="0"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sz="1400" b="1" u="none" strike="noStrike" kern="1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2" charset="-52"/>
                <a:cs typeface="Arial" pitchFamily="34" charset="0"/>
              </a:rPr>
              <a:t>лайд </a:t>
            </a:r>
            <a:fld id="{337B0EE8-A6DE-2EF8-90C3-50AD408D6605}" type="slidenum">
              <a:rPr kumimoji="0" lang="ru-RU" sz="1400" b="1" u="none" strike="noStrike" kern="1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2" charset="-52"/>
                <a:cs typeface="Arial" pitchFamily="34" charset="0"/>
              </a:rPr>
              <a: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2" charset="-52"/>
                <a:buNone/>
                <a:tabLst/>
                <a:defRPr lang="ru-RU"/>
              </a:pPr>
              <a:t>5</a:t>
            </a:fld>
            <a:endParaRPr kumimoji="0" lang="ru-RU" sz="1800" b="1" u="none" strike="noStrike" kern="1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itchFamily="2" charset="-5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2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EAAAAAAAAAvNfvAP///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N0zha8MAAAAEAAAAAAAAAAAAAAAAAAAAAAAAAAeAAAAaAAAAAAAAAAAAAAAAAAAAAAAAAAAAAAAECcAABAnAAAAAAAAAAAAAAAAAAAAAAAAAAAAAAAAAAAAAAAAAAAAABQAAAAAAAAAwMD/AAAAAABkAAAAMgAAAAAAAABkAAAAAAAAAH9/fwAKAAAAHwAAAFQAAAC81+8A////AQAAAAAAAAAAAAAAAAAAAAAAAAAAAAAAAAAAAAAAAAAAnMTnAH9/fwDn5uYDzMzMAMDA/wB/f38AAAAAAAAAAAAAAAAAAAAAAAAAAAAhAAAAGAAAABQAAACOBQAAcwAAAN9JAAAoBQAAAAAAACYAAAAIAAAA//////////8="/>
              </a:ext>
            </a:extLst>
          </p:cNvSpPr>
          <p:nvPr/>
        </p:nvSpPr>
        <p:spPr>
          <a:xfrm>
            <a:off x="902970" y="73025"/>
            <a:ext cx="11105515" cy="765175"/>
          </a:xfrm>
          <a:prstGeom prst="rect">
            <a:avLst/>
          </a:prstGeom>
          <a:solidFill>
            <a:srgbClr val="BCD7EF"/>
          </a:solidFill>
          <a:ln w="1270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</a:defRPr>
            </a:pPr>
            <a:r>
              <a:rPr lang="ru-RU" sz="2000" b="1" dirty="0" smtClean="0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Функционирование </a:t>
            </a:r>
            <a:r>
              <a:rPr lang="ru-RU" sz="2000" b="1" dirty="0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органов казначейства в условиях чрезвычайного положения (</a:t>
            </a:r>
            <a:r>
              <a:rPr lang="ru-RU" sz="2000" b="1" dirty="0">
                <a:solidFill>
                  <a:srgbClr val="FF000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блок государственных закупок</a:t>
            </a:r>
            <a:r>
              <a:rPr lang="ru-RU" sz="2000" b="1" dirty="0">
                <a:solidFill>
                  <a:srgbClr val="34405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)</a:t>
            </a:r>
          </a:p>
        </p:txBody>
      </p:sp>
      <p:pic>
        <p:nvPicPr>
          <p:cNvPr id="3" name="Picture 2" descr="C:\Users\TChikanaev\Desktop\1489676325.jp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JzE5wAe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NgYAAF4GAADmBQAAnwYAAAAAAABkAAAAZAAAAAAAAAAjAAAABAAAAGQAAAAXAAAAFAAAAAAAAAAAAAAA/38AAP9/AAAAAAAACQAAAAQAAAD/////DAAAABAAAAAAAAAAAAAAAAAAAAAAAAAAHgAAAGgAAAAAAAAAAAAAAAAAAAAAAAAAAAAAABAnAAAQJwAAAAAAAAAAAAAAAAAAAAAAAAAAAAAAAAAAAAAAAAAAAAAUAAAAAAAAAMDA/wAAAAAAZAAAADIAAAAAAAAAZAAAAAAAAAB/f38ACgAAAB8AAABUAAAAW5vVBf///wEAAAAAAAAAAAAAAAAAAAAAAAAAAAAAAAAAAAAAAAAAAJzE5wB/f38A5+bmA8zMzADAwP8Af39/AAAAAAAAAAAAAAAAAP///wAAAAAAIQAAABgAAAAUAAAAngAAAH8AAACOBQAAKwUAABAAAAAmAAAACAAAAP//////////"/>
              </a:ext>
            </a:extLst>
          </p:cNvPicPr>
          <p:nvPr/>
        </p:nvPicPr>
        <p:blipFill>
          <a:blip r:embed="rId3"/>
          <a:srcRect l="15900" t="16300" r="15100" b="16950"/>
          <a:stretch>
            <a:fillRect/>
          </a:stretch>
        </p:blipFill>
        <p:spPr>
          <a:xfrm>
            <a:off x="100330" y="80645"/>
            <a:ext cx="802640" cy="759460"/>
          </a:xfrm>
          <a:prstGeom prst="rect">
            <a:avLst/>
          </a:prstGeom>
          <a:noFill/>
          <a:ln w="1905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</p:pic>
      <p:sp>
        <p:nvSpPr>
          <p:cNvPr id="4" name="Прямоугольник 25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EAAAAAAAAAvNfvAP///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NLrhcsMAAAAEAAAAAAAAAAAAAAAAAAAAAAAAAAeAAAAaAAAAAAAAAAAAAAAAAAAAAAAAAAAAAAAECcAABAnAAAAAAAAAAAAAAAAAAAAAAAAAAAAAAAAAAAAAAAAAAAAABQAAAAAAAAAwMD/AAAAAABkAAAAMgAAAAAAAABkAAAAAAAAAH9/fwAKAAAAHwAAAFQAAAC81+8A////AQAAAAAAAAAAAAAAAAAAAAAAAAAAAAAAAAAAAAAAAAAAnMTnAH9/fwDn5uYDzMzMAMDA/wB/f38AAAAAAAAAAAAAAAAAAAAAAAAAAAAhAAAAGAAAABQAAACeAAAA/icAAN9JAADrKQAAEAAAACYAAAAIAAAA//////////8="/>
              </a:ext>
            </a:extLst>
          </p:cNvSpPr>
          <p:nvPr/>
        </p:nvSpPr>
        <p:spPr>
          <a:xfrm>
            <a:off x="100330" y="6501130"/>
            <a:ext cx="11908155" cy="313055"/>
          </a:xfrm>
          <a:prstGeom prst="rect">
            <a:avLst/>
          </a:prstGeom>
          <a:solidFill>
            <a:srgbClr val="BCD7EF"/>
          </a:solidFill>
          <a:ln w="1270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r">
              <a:defRPr lang="ru-RU">
                <a:solidFill>
                  <a:srgbClr val="FFFFFF"/>
                </a:solidFill>
              </a:defRPr>
            </a:pPr>
            <a:endParaRPr lang="ru-RU">
              <a:solidFill>
                <a:srgbClr val="344050"/>
              </a:solidFill>
            </a:endParaRPr>
          </a:p>
        </p:txBody>
      </p:sp>
      <p:sp>
        <p:nvSpPr>
          <p:cNvPr id="5" name="Прямоугольник 1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EAAAAAAAAA4fDZAP///wgAAAAAAAAAAAAAAAAAAAAAAAAAAAAAAAAAAAAAZAAAAAEAAABAAAAAAAAAAAAAAAAAAAAAAAAAAAAAAAAAAAAAAAAAAAAAAAAAAAAAAAAAAAAAAAAAAAAAAAAAAAAAAAAAAAAAAAAAAAAAAAAAAAAAAAAAAAAAAAAAAAAAFAAAADwAAAABAAAAAAAAAHCtRw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3+//sMAAAAEAAAAAAAAAAAAAAAAAAAAAAAAAAeAAAAaAAAAAAAAAAAAAAAAAAAAAAAAAAAAAAAECcAABAnAAAAAAAAAAAAAAAAAAAAAAAAAAAAAAAAAAAAAAAAAAAAABQAAAAAAAAAwMD/AAAAAABkAAAAMgAAAAAAAABkAAAAAAAAAH9/fwAKAAAAHwAAAFQAAADh8NkA////AQAAAAAAAAAAAAAAAAAAAAAAAAAAAAAAAAAAAAAAAAAAcK1HAH9/fwDn5uYDzMzMAMDA/wB/f38AAAAAAAAAAAAAAAAAAAAAAAAAAAAhAAAAGAAAABQAAADuDwAAaQUAANM7AADpBwAAEAAAACYAAAAIAAAA//////////8="/>
              </a:ext>
            </a:extLst>
          </p:cNvSpPr>
          <p:nvPr/>
        </p:nvSpPr>
        <p:spPr>
          <a:xfrm>
            <a:off x="2589530" y="879475"/>
            <a:ext cx="7135495" cy="406400"/>
          </a:xfrm>
          <a:prstGeom prst="rect">
            <a:avLst/>
          </a:prstGeom>
          <a:solidFill>
            <a:srgbClr val="E1F0D9"/>
          </a:solidFill>
          <a:ln w="12700" cap="flat" cmpd="sng" algn="ctr">
            <a:solidFill>
              <a:srgbClr val="70AD4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</a:defRPr>
            </a:pPr>
            <a:r>
              <a:rPr lang="ru-RU" b="1">
                <a:solidFill>
                  <a:srgbClr val="00206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Введение специального порядка государственных закупок</a:t>
            </a:r>
          </a:p>
        </p:txBody>
      </p:sp>
      <p:sp>
        <p:nvSpPr>
          <p:cNvPr id="6" name="TextBox 2"/>
          <p:cNvSpPr>
            <a:extLst>
              <a:ext uri="smNativeData">
                <pr:smNativeData xmlns="" xmlns:p14="http://schemas.microsoft.com/office/powerpoint/2010/main" xmlns:pr="smNativeData" val="SMDATA_13_WTCk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LfqSbw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BuBAAAEwoAAD4lAABXJQAAECAAACYAAAAIAAAA//////////8="/>
              </a:ext>
            </a:extLst>
          </p:cNvSpPr>
          <p:nvPr/>
        </p:nvSpPr>
        <p:spPr>
          <a:xfrm>
            <a:off x="720090" y="1637665"/>
            <a:ext cx="5334000" cy="4432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spcAft>
                <a:spcPts val="1200"/>
              </a:spcAft>
              <a:defRPr lang="ru-RU"/>
            </a:pP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Сокращение сроков проведения конкурса с 45-60 дней </a:t>
            </a:r>
            <a:r>
              <a:rPr lang="ru-RU" b="1">
                <a:latin typeface="Arial" pitchFamily="2" charset="-52"/>
                <a:ea typeface="Calibri" pitchFamily="2" charset="-52"/>
                <a:cs typeface="Arial" pitchFamily="2" charset="-52"/>
              </a:rPr>
              <a:t>до 7 дней;</a:t>
            </a:r>
          </a:p>
          <a:p>
            <a:pPr algn="just">
              <a:spcAft>
                <a:spcPts val="1200"/>
              </a:spcAft>
              <a:defRPr lang="ru-RU"/>
            </a:pP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Отмена требования по </a:t>
            </a:r>
            <a:r>
              <a:rPr lang="ru-RU" b="1">
                <a:latin typeface="Arial" pitchFamily="2" charset="-52"/>
                <a:ea typeface="Calibri" pitchFamily="2" charset="-52"/>
                <a:cs typeface="Arial" pitchFamily="2" charset="-52"/>
              </a:rPr>
              <a:t>внесению поставщиком обеспечения заявки</a:t>
            </a: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 и исполнения договора;</a:t>
            </a:r>
          </a:p>
          <a:p>
            <a:pPr algn="just">
              <a:spcAft>
                <a:spcPts val="1200"/>
              </a:spcAft>
              <a:defRPr lang="ru-RU"/>
            </a:pP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Отмена штрафных санкций и включения в реестр недобросовестных участников государственных закупок, в случае наступления </a:t>
            </a:r>
            <a:r>
              <a:rPr lang="ru-RU" b="1">
                <a:latin typeface="Arial" pitchFamily="2" charset="-52"/>
                <a:ea typeface="Calibri" pitchFamily="2" charset="-52"/>
                <a:cs typeface="Arial" pitchFamily="2" charset="-52"/>
              </a:rPr>
              <a:t>форс-мажорных обстоятельств в период кризисных ситуаций;</a:t>
            </a:r>
          </a:p>
          <a:p>
            <a:pPr algn="just">
              <a:spcAft>
                <a:spcPts val="1200"/>
              </a:spcAft>
              <a:defRPr lang="ru-RU"/>
            </a:pPr>
            <a:r>
              <a:rPr lang="ru-RU" b="1">
                <a:latin typeface="Arial" pitchFamily="2" charset="-52"/>
                <a:ea typeface="Calibri" pitchFamily="2" charset="-52"/>
                <a:cs typeface="Arial" pitchFamily="2" charset="-52"/>
              </a:rPr>
              <a:t>Усиление контроля </a:t>
            </a: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за выполнением государственными органам – закупщиками договорных обязательств в рамках государственных закупок;  </a:t>
            </a:r>
          </a:p>
        </p:txBody>
      </p:sp>
      <p:pic>
        <p:nvPicPr>
          <p:cNvPr id="7" name="Picture 2" descr="C:\Users\tchikanaev\Desktop\На ПЕМПАЛ информация\иконки\Без названия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D/////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RAAAAFQKAAADBAAAEw4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43180" y="1678940"/>
            <a:ext cx="608965" cy="60896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8" name="Прямоугольник 3"/>
          <p:cNvSpPr>
            <a:extLst>
              <a:ext uri="smNativeData">
                <pr:smNativeData xmlns="" xmlns:p14="http://schemas.microsoft.com/office/powerpoint/2010/main" xmlns:pr="smNativeData" val="SMDATA_13_WTCk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EKy3T4MAAAAEAAAAAAAAAAAAAAAAAAAAAAAAAAeAAAAaAAAAAAAAAAAAAAAAAAAAAAAAAAAAAAAECcAABAnAAAAAAAAAAAAAAAAAAAAAAAAAAAAAAAAAAAAAAAAAAAAABQAAAAAAAAAwMD/AAAAAABkAAAAMgAAAAAAAABkAAAAAAAAAH9/fwAKAAAAHwAAAFQAAAD///8A////AQAAAAAAAAAAAAAAAAAAAAAAAAAAAAAAAAAAAAAAAAAAAAAAAH9/fwDn5uYDzMzMAMDA/wB/f38AAAAAAAAAAAAAAAAAAAAAAAAAAAAhAAAAGAAAABQAAACnKwAAEwoAAN9JAABJJgAAECAAACYAAAAIAAAA//////////8="/>
              </a:ext>
            </a:extLst>
          </p:cNvSpPr>
          <p:nvPr/>
        </p:nvSpPr>
        <p:spPr>
          <a:xfrm>
            <a:off x="7096125" y="1637665"/>
            <a:ext cx="4912360" cy="4585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spcAft>
                <a:spcPts val="1200"/>
              </a:spcAft>
              <a:defRPr lang="ru-RU"/>
            </a:pP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Приоритетные государственные закупки (</a:t>
            </a:r>
            <a:r>
              <a:rPr lang="ru-RU" sz="1400" i="1">
                <a:solidFill>
                  <a:srgbClr val="0070C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маски, антисептики, медицинское оборудование, ремонт больниц и т.д.</a:t>
            </a: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) осуществляются </a:t>
            </a:r>
            <a:r>
              <a:rPr lang="ru-RU" b="1">
                <a:latin typeface="Arial" pitchFamily="2" charset="-52"/>
                <a:ea typeface="Calibri" pitchFamily="2" charset="-52"/>
                <a:cs typeface="Arial" pitchFamily="2" charset="-52"/>
              </a:rPr>
              <a:t>способом из одного источника </a:t>
            </a: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(</a:t>
            </a:r>
            <a:r>
              <a:rPr lang="ru-RU" sz="1400" i="1">
                <a:solidFill>
                  <a:srgbClr val="0070C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перечень товаров, работ и услуг разрешенных к закупу таким образом утверждается на заседаниях Межведомственной комиссии под председательством Первого Заместителя Премьер-Министра – министра финансов РК Смаилова А.А.</a:t>
            </a: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);  </a:t>
            </a:r>
          </a:p>
          <a:p>
            <a:pPr algn="just">
              <a:spcAft>
                <a:spcPts val="1200"/>
              </a:spcAft>
              <a:defRPr lang="ru-RU"/>
            </a:pP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Товары, производимые в Казахстане, будут закупаться только </a:t>
            </a:r>
            <a:r>
              <a:rPr lang="ru-RU" b="1">
                <a:latin typeface="Arial" pitchFamily="2" charset="-52"/>
                <a:ea typeface="Calibri" pitchFamily="2" charset="-52"/>
                <a:cs typeface="Arial" pitchFamily="2" charset="-52"/>
              </a:rPr>
              <a:t>у отечественных товаропроизводителей</a:t>
            </a: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, способом запроса ценовых предложений;</a:t>
            </a:r>
          </a:p>
          <a:p>
            <a:pPr algn="just">
              <a:spcAft>
                <a:spcPts val="1200"/>
              </a:spcAft>
              <a:defRPr lang="ru-RU"/>
            </a:pPr>
            <a:r>
              <a:rPr lang="ru-RU">
                <a:latin typeface="Arial" pitchFamily="2" charset="-52"/>
                <a:ea typeface="Calibri" pitchFamily="2" charset="-52"/>
                <a:cs typeface="Arial" pitchFamily="2" charset="-52"/>
              </a:rPr>
              <a:t>Установлены обязательства заказчиков по выплатам по фактически исполненным договорам </a:t>
            </a:r>
            <a:r>
              <a:rPr lang="ru-RU" b="1">
                <a:latin typeface="Arial" pitchFamily="2" charset="-52"/>
                <a:ea typeface="Calibri" pitchFamily="2" charset="-52"/>
                <a:cs typeface="Arial" pitchFamily="2" charset="-52"/>
              </a:rPr>
              <a:t>в течение 5 дней. </a:t>
            </a:r>
          </a:p>
        </p:txBody>
      </p:sp>
      <p:pic>
        <p:nvPicPr>
          <p:cNvPr id="9" name="Picture 3" descr="C:\Users\tchikanaev\Desktop\На ПЕМПАЛ информация\иконки\33-332773_budget-vector-money-icon-png-color-transparent-png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LwEAAEgBAADrAAAAbwIAAAAAAABkAAAAZAAAAAAAAAAjAAAABAAAAGQAAAAXAAAAFAAAAAAAAAAAAAAA/38AAP9/AAAAAAAACQAAAAQAAACo1WTK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ngAAAMQOAAAZBAAAaxIAABAAAAAmAAAACAAAAP//////////"/>
              </a:ext>
            </a:extLst>
          </p:cNvPicPr>
          <p:nvPr/>
        </p:nvPicPr>
        <p:blipFill>
          <a:blip r:embed="rId5"/>
          <a:srcRect l="3030" t="3280" r="2350" b="6230"/>
          <a:stretch>
            <a:fillRect/>
          </a:stretch>
        </p:blipFill>
        <p:spPr>
          <a:xfrm>
            <a:off x="100330" y="2400300"/>
            <a:ext cx="565785" cy="5937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0" name="Picture 4" descr="C:\Users\tchikanaev\Desktop\На ПЕМПАЛ информация\иконки\1642298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BvlBlo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OwAAAAcVAADwBAAAvBkAABAAAAAmAAAACAAAAP//////////"/>
              </a:ext>
            </a:extLst>
          </p:cNvPicPr>
          <p:nvPr/>
        </p:nvPicPr>
        <p:blipFill>
          <a:blip r:embed="rId6"/>
          <a:stretch>
            <a:fillRect/>
          </a:stretch>
        </p:blipFill>
        <p:spPr>
          <a:xfrm>
            <a:off x="37465" y="3418205"/>
            <a:ext cx="765175" cy="7651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1" name="Picture 6" descr="C:\Users\tchikanaev\Desktop\На ПЕМПАЛ информация\иконки\Без названия (1)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Cj1BFw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MCcAAFUKAACFKwAAqQ4AABAAAAAmAAAACAAAAP//////////"/>
              </a:ext>
            </a:extLst>
          </p:cNvPicPr>
          <p:nvPr/>
        </p:nvPicPr>
        <p:blipFill>
          <a:blip r:embed="rId7"/>
          <a:stretch>
            <a:fillRect/>
          </a:stretch>
        </p:blipFill>
        <p:spPr>
          <a:xfrm>
            <a:off x="6370320" y="1679575"/>
            <a:ext cx="704215" cy="70358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2" name="Picture 7" descr="C:\Users\tchikanaev\Desktop\На ПЕМПАЛ информация\иконки\221-2214035_conduct-business-transactions-at-gastech-business-contract-icon.pn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HwIAAI0BAAA8AgAAlAEAAAAAAABkAAAAZAAAAAAAAAAjAAAABAAAAGQAAAAXAAAAFAAAAAAAAAAAAAAA/38AAP9/AAAAAAAACQAAAAQAAAAjNyY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dQAAAPcdAAC2BAAAOyIAABAAAAAmAAAACAAAAP//////////"/>
              </a:ext>
            </a:extLst>
          </p:cNvPicPr>
          <p:nvPr/>
        </p:nvPicPr>
        <p:blipFill>
          <a:blip r:embed="rId8"/>
          <a:srcRect l="5430" t="3970" r="5720" b="4040"/>
          <a:stretch>
            <a:fillRect/>
          </a:stretch>
        </p:blipFill>
        <p:spPr>
          <a:xfrm>
            <a:off x="74295" y="4871085"/>
            <a:ext cx="691515" cy="69342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3" name="Picture 8" descr="C:\Users\tchikanaev\Desktop\На ПЕМПАЛ информация\иконки\3217.10-factory-icon-iconbunny.jp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PgUAAFoEAAD8BAAAbQQAAAAAAABkAAAAZAAAAAAAAAAjAAAABAAAAGQAAAAXAAAAFAAAAAAAAAAAAAAA/38AAP9/AAAAAAAACQAAAAQAAAD/////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ZicAAMAYAABPKwAA2hwAABAAAAAmAAAACAAAAP//////////"/>
              </a:ext>
            </a:extLst>
          </p:cNvPicPr>
          <p:nvPr/>
        </p:nvPicPr>
        <p:blipFill>
          <a:blip r:embed="rId9"/>
          <a:srcRect l="13420" t="11140" r="12760" b="11330"/>
          <a:stretch>
            <a:fillRect/>
          </a:stretch>
        </p:blipFill>
        <p:spPr>
          <a:xfrm>
            <a:off x="6404610" y="4023360"/>
            <a:ext cx="635635" cy="66675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4" name="Picture 10" descr="C:\Users\tchikanaev\Desktop\На ПЕМПАЛ информация\иконки\istockphoto-942510718-612x612.jp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XQYAAAAKAAA2BgAA0woAAAAAAABkAAAAZAAAAAAAAAAjAAAABAAAAGQAAAAXAAAAFAAAAAAAAAAAAAAA/38AAP9/AAAAAAAACQAAAAQAAAD/////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UCYAAIMgAABPKwAA8yMAABAAAAAmAAAACAAAAP//////////"/>
              </a:ext>
            </a:extLst>
          </p:cNvPicPr>
          <p:nvPr/>
        </p:nvPicPr>
        <p:blipFill>
          <a:blip r:embed="rId10"/>
          <a:srcRect l="16290" t="25600" r="15900" b="27710"/>
          <a:stretch>
            <a:fillRect/>
          </a:stretch>
        </p:blipFill>
        <p:spPr>
          <a:xfrm>
            <a:off x="6228080" y="5285105"/>
            <a:ext cx="812165" cy="5588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5" name="TextBox 5"/>
          <p:cNvSpPr>
            <a:extLst>
              <a:ext uri="smNativeData">
                <pr:smNativeData xmlns="" xmlns:p14="http://schemas.microsoft.com/office/powerpoint/2010/main" xmlns:pr="smNativeData" val="SMDATA_13_WTCk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Cc3SCw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AZBQAA7AcAAPlIAADRCQAAECAAACYAAAAIAAAA//////////8="/>
              </a:ext>
            </a:extLst>
          </p:cNvSpPr>
          <p:nvPr/>
        </p:nvSpPr>
        <p:spPr>
          <a:xfrm>
            <a:off x="828675" y="1287780"/>
            <a:ext cx="11033760" cy="3079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ru-RU"/>
            </a:pPr>
            <a:r>
              <a:rPr lang="ru-RU" sz="1400" i="1">
                <a:solidFill>
                  <a:srgbClr val="0070C0"/>
                </a:solidFill>
                <a:latin typeface="Arial" pitchFamily="2" charset="-52"/>
                <a:ea typeface="Calibri" pitchFamily="2" charset="-52"/>
                <a:cs typeface="Arial" pitchFamily="2" charset="-52"/>
              </a:rPr>
              <a:t>Постановление Правительства РК от 20.03.2020г. №127 «Об определении специального порядка государственных закупок» </a:t>
            </a:r>
          </a:p>
        </p:txBody>
      </p:sp>
      <p:sp>
        <p:nvSpPr>
          <p:cNvPr id="16" name="Slide Number Placeholder 53"/>
          <p:cNvSpPr txBox="1">
            <a:spLocks/>
          </p:cNvSpPr>
          <p:nvPr/>
        </p:nvSpPr>
        <p:spPr>
          <a:xfrm>
            <a:off x="9306813" y="6509915"/>
            <a:ext cx="2743200" cy="36512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 marL="0" marR="0" lvl="0" indent="0" algn="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-52"/>
              <a:buNone/>
              <a:tabLst/>
              <a:defRPr lang="ru-RU"/>
            </a:pPr>
            <a:r>
              <a:rPr lang="ru-RU" sz="1400" b="1" dirty="0"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sz="1400" b="1" u="none" strike="noStrike" kern="1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2" charset="-52"/>
                <a:cs typeface="Arial" pitchFamily="34" charset="0"/>
              </a:rPr>
              <a:t>лайд </a:t>
            </a:r>
            <a:fld id="{337B0EE8-A6DE-2EF8-90C3-50AD408D6605}" type="slidenum">
              <a:rPr kumimoji="0" lang="ru-RU" sz="1400" b="1" u="none" strike="noStrike" kern="1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Calibri" pitchFamily="2" charset="-52"/>
                <a:cs typeface="Arial" pitchFamily="34" charset="0"/>
              </a:rPr>
              <a: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2" charset="-52"/>
                <a:buNone/>
                <a:tabLst/>
                <a:defRPr lang="ru-RU"/>
              </a:pPr>
              <a:t>6</a:t>
            </a:fld>
            <a:endParaRPr kumimoji="0" lang="ru-RU" sz="1800" b="1" u="none" strike="noStrike" kern="1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Calibri" pitchFamily="2" charset="-5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EAAAAAAAAAvNfvAP///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IASQAMAAAAEAAAAAAAAAAAAAAAAAAAAAAAAAAeAAAAaAAAAAAAAAAAAAAAAAAAAAAAAAAAAAAAECcAABAnAAAAAAAAAAAAAAAAAAAAAAAAAAAAAAAAAAAAAAAAAAAAABQAAAAAAAAAwMD/AAAAAABkAAAAMgAAAAAAAABkAAAAAAAAAH9/fwAKAAAAHwAAAFQAAAC81+8A////AQAAAAAAAAAAAAAAAAAAAAAAAAAAAAAAAAAAAAAAAAAAnMTnAH9/fwDn5uYDzMzMAMDA/wB/f38AAAAAAAAAAAAAAAAAAAAAAAAAAAAhAAAAGAAAABQAAACOBQAAdQAAAN9JAAArBQAAEAAAACYAAAAIAAAA//////////8="/>
              </a:ext>
            </a:extLst>
          </p:cNvSpPr>
          <p:nvPr/>
        </p:nvSpPr>
        <p:spPr>
          <a:xfrm>
            <a:off x="902970" y="74295"/>
            <a:ext cx="11105515" cy="765810"/>
          </a:xfrm>
          <a:prstGeom prst="rect">
            <a:avLst/>
          </a:prstGeom>
          <a:solidFill>
            <a:srgbClr val="BCD7EF"/>
          </a:solidFill>
          <a:ln w="1270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ru-RU">
                <a:solidFill>
                  <a:srgbClr val="FFFFFF"/>
                </a:solidFill>
              </a:defRPr>
            </a:pPr>
            <a:endParaRPr lang="ru-RU" sz="2800" b="1">
              <a:solidFill>
                <a:srgbClr val="344050"/>
              </a:solidFill>
              <a:latin typeface="Arial" pitchFamily="2" charset="-52"/>
              <a:ea typeface="Calibri" pitchFamily="2" charset="-52"/>
              <a:cs typeface="Arial" pitchFamily="2" charset="-52"/>
            </a:endParaRPr>
          </a:p>
        </p:txBody>
      </p:sp>
      <p:pic>
        <p:nvPicPr>
          <p:cNvPr id="3" name="Picture 2" descr="C:\Users\TChikanaev\Desktop\1489676325.jpg"/>
          <p:cNvPicPr>
            <a:picLocks noChangeAspect="1"/>
            <a:extLst>
              <a:ext uri="smNativeData">
                <pr:smNativeData xmlns="" xmlns:p14="http://schemas.microsoft.com/office/powerpoint/2010/main" xmlns:pr="smNativeData" val="SMDATA_15_WTCkXh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JzE5wAe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NgYAAF4GAADmBQAAnwYAAAAAAABkAAAAZAAAAAAAAAAjAAAABAAAAGQAAAAXAAAAFAAAAAAAAAAAAAAA/38AAP9/AAAAAAAACQAAAAQAAAD/////DAAAABAAAAAAAAAAAAAAAAAAAAAAAAAAHgAAAGgAAAAAAAAAAAAAAAAAAAAAAAAAAAAAABAnAAAQJwAAAAAAAAAAAAAAAAAAAAAAAAAAAAAAAAAAAAAAAAAAAAAUAAAAAAAAAMDA/wAAAAAAZAAAADIAAAAAAAAAZAAAAAAAAAB/f38ACgAAAB8AAABUAAAAW5vVBf///wEAAAAAAAAAAAAAAAAAAAAAAAAAAAAAAAAAAAAAAAAAAJzE5wB/f38A5+bmA8zMzADAwP8Af39/AAAAAAAAAAAAAAAAAP///wAAAAAAIQAAABgAAAAUAAAAngAAAH8AAACOBQAAKwUAABAAAAAmAAAACAAAAP//////////"/>
              </a:ext>
            </a:extLst>
          </p:cNvPicPr>
          <p:nvPr/>
        </p:nvPicPr>
        <p:blipFill>
          <a:blip r:embed="rId2"/>
          <a:srcRect l="15900" t="16300" r="15100" b="16950"/>
          <a:stretch>
            <a:fillRect/>
          </a:stretch>
        </p:blipFill>
        <p:spPr>
          <a:xfrm>
            <a:off x="100330" y="80645"/>
            <a:ext cx="802640" cy="759460"/>
          </a:xfrm>
          <a:prstGeom prst="rect">
            <a:avLst/>
          </a:prstGeom>
          <a:noFill/>
          <a:ln w="1905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</p:pic>
      <p:sp>
        <p:nvSpPr>
          <p:cNvPr id="4" name="Прямоугольник 5"/>
          <p:cNvSpPr>
            <a:extLst>
              <a:ext uri="smNativeData">
                <pr:smNativeData xmlns="" xmlns:p14="http://schemas.microsoft.com/office/powerpoint/2010/main" xmlns:pr="smNativeData" val="SMDATA_13_WTCkXhMAAAAlAAAAZAAAAA0AAAAAkAAAAEgAAACQAAAASAAAAAAAAAABAAAAAAAAAAEAAABQAAAAAAAAAAAA4D8AAAAAAADgPwAAAAAAAOA/AAAAAAAA4D8AAAAAAADgPwAAAAAAAOA/AAAAAAAA4D8AAAAAAADgPwAAAAAAAOA/AAAAAAAA4D8CAAAAjAAAAAEAAAAAAAAAvNfvAP///wgAAAAAAAAAAAAAAAAAAAAAAAAAAAAAAAAAAAAAZAAAAAEAAABAAAAAAAAAAAAAAAAAAAAAAAAAAAAAAAAAAAAAAAAAAAAAAAAAAAAAAAAAAAAAAAAAAAAAAAAAAAAAAAAAAAAAAAAAAAAAAAAAAAAAAAAAAAAAAAAAAAAAFAAAADwAAAABAAAAAAAAAJzE5w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81+8A////AQAAAAAAAAAAAAAAAAAAAAAAAAAAAAAAAAAAAAAAAAAAnMTnAH9/fwDn5uYDzMzMAMDA/wB/f38AAAAAAAAAAAAAAAAAAAAAAAAAAAAhAAAAGAAAABQAAACeAAAA/icAAN9JAADrKQAAEAAAACYAAAAIAAAA//////////8="/>
              </a:ext>
            </a:extLst>
          </p:cNvSpPr>
          <p:nvPr/>
        </p:nvSpPr>
        <p:spPr>
          <a:xfrm>
            <a:off x="100330" y="6501130"/>
            <a:ext cx="11908155" cy="313055"/>
          </a:xfrm>
          <a:prstGeom prst="rect">
            <a:avLst/>
          </a:prstGeom>
          <a:solidFill>
            <a:srgbClr val="BCD7EF"/>
          </a:solidFill>
          <a:ln w="12700" cap="flat" cmpd="sng" algn="ctr">
            <a:solidFill>
              <a:srgbClr val="9CC4E7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r">
              <a:defRPr lang="ru-RU">
                <a:solidFill>
                  <a:srgbClr val="FFFFFF"/>
                </a:solidFill>
              </a:defRPr>
            </a:pPr>
            <a:endParaRPr lang="ru-RU" sz="2400">
              <a:solidFill>
                <a:srgbClr val="344050"/>
              </a:solidFill>
              <a:latin typeface="Arial" pitchFamily="2" charset="-52"/>
              <a:ea typeface="Calibri" pitchFamily="2" charset="-52"/>
              <a:cs typeface="Arial" pitchFamily="2" charset="-52"/>
            </a:endParaRPr>
          </a:p>
        </p:txBody>
      </p:sp>
      <p:sp>
        <p:nvSpPr>
          <p:cNvPr id="5" name="TextBox 2"/>
          <p:cNvSpPr>
            <a:extLst>
              <a:ext uri="smNativeData">
                <pr:smNativeData xmlns="" xmlns:p14="http://schemas.microsoft.com/office/powerpoint/2010/main" xmlns:pr="smNativeData" val="SMDATA_13_WTCkXh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EAcwAMAAAAEAAAAAAAAAAAAAAAAAAAAAAAAAAeAAAAaAAAAAAAAAAAAAAAAAAAAAAAAAAAAAAAECcAABAnAAAAAAAAAAAAAAAAAAAAAAAAAAAAAAAAAAAAAAAAAAAAABQAAAAAAAAAwMD/AAAAAABkAAAAMgAAAAAAAABkAAAAAAAAAH9/fwAKAAAAHwAAAFQAAABbm9UF////AQAAAAAAAAAAAAAAAAAAAAAAAAAAAAAAAAAAAAAAAAAAAAAAAH9/fwDn5uYDzMzMAMDA/wB/f38AAAAAAAAAAAAAAAAAAAAAAAAAAAAhAAAAGAAAABQAAACNEAAA8xIAADk4AACvFwAAECAAACYAAAAIAAAA//////////8="/>
              </a:ext>
            </a:extLst>
          </p:cNvSpPr>
          <p:nvPr/>
        </p:nvSpPr>
        <p:spPr>
          <a:xfrm>
            <a:off x="2690495" y="3080385"/>
            <a:ext cx="6449060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defRPr lang="ru-RU"/>
            </a:pPr>
            <a:r>
              <a:rPr lang="ru-RU" sz="4400" b="1">
                <a:latin typeface="Arial" pitchFamily="2" charset="-52"/>
                <a:ea typeface="Calibri" pitchFamily="2" charset="-52"/>
                <a:cs typeface="Arial" pitchFamily="2" charset="-52"/>
              </a:rPr>
              <a:t>Спасибо за внимание!</a:t>
            </a:r>
            <a:endParaRPr lang="ru-RU" sz="4400">
              <a:latin typeface="Arial" pitchFamily="2" charset="-52"/>
              <a:ea typeface="Calibri" pitchFamily="2" charset="-52"/>
              <a:cs typeface="Arial" pitchFamily="2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971</Words>
  <Application>Microsoft Office PowerPoint</Application>
  <PresentationFormat>Произвольный</PresentationFormat>
  <Paragraphs>114</Paragraphs>
  <Slides>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Presentation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Тенгиз Чиканаев</dc:creator>
  <cp:lastModifiedBy>Тенгиз Чиканаев</cp:lastModifiedBy>
  <cp:revision>17</cp:revision>
  <dcterms:created xsi:type="dcterms:W3CDTF">2019-02-22T06:04:50Z</dcterms:created>
  <dcterms:modified xsi:type="dcterms:W3CDTF">2020-04-29T04:37:55Z</dcterms:modified>
</cp:coreProperties>
</file>