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81" r:id="rId3"/>
    <p:sldId id="378" r:id="rId4"/>
    <p:sldId id="377" r:id="rId5"/>
    <p:sldId id="374" r:id="rId6"/>
    <p:sldId id="376" r:id="rId7"/>
    <p:sldId id="350" r:id="rId8"/>
  </p:sldIdLst>
  <p:sldSz cx="12192000" cy="6858000"/>
  <p:notesSz cx="6797675" cy="99282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="" xmlns:p14="http://schemas.microsoft.com/office/powerpoint/2010/main" xmlns:pr="smNativeData" dt="1587818585" val="976" rev64="64" revOS="4"/>
      <pr:smFileRevision xmlns="" xmlns:p14="http://schemas.microsoft.com/office/powerpoint/2010/main" xmlns:pr="smNativeData" dt="1587818585" val="101"/>
      <pr:guideOptions xmlns="" xmlns:p14="http://schemas.microsoft.com/office/powerpoint/2010/main" xmlns:pr="smNativeData" dt="1587818585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" d="100"/>
        <a:sy n="19" d="100"/>
      </p:scale>
      <p:origin x="0" y="0"/>
    </p:cViewPr>
  </p:sorterViewPr>
  <p:notesViewPr>
    <p:cSldViewPr snapToGrid="0">
      <p:cViewPr>
        <p:scale>
          <a:sx n="103" d="100"/>
          <a:sy n="103" d="100"/>
        </p:scale>
        <p:origin x="818" y="21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67277-5A5C-4258-9DD2-0AC5283B5C4F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AE2B0-BEC6-483A-98E1-7A91174CF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91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B8SAAAQAw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45765" cy="49784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wFwAAAAAAAM8pAAAQAwAAEAAAACYAAAAIAAAAP48AAAAAAAA="/>
              </a:ext>
            </a:extLst>
          </p:cNvSpPr>
          <p:nvPr>
            <p:ph type="dt" idx="1"/>
          </p:nvPr>
        </p:nvSpPr>
        <p:spPr>
          <a:xfrm>
            <a:off x="3850640" y="0"/>
            <a:ext cx="2945765" cy="49784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37B784B-05DE-2E8E-90C3-F3DB368D66A6}" type="datetime1">
              <a:rPr/>
              <a:pPr>
                <a:defRPr lang="ru-RU"/>
              </a:pPr>
              <a:t>24.04.2020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WTCk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cAgAApgcAADYnAAA+HAAAEAAAACYAAAAIAAAAvw8AAP8fAAA="/>
              </a:ext>
            </a:extLst>
          </p:cNvSpPr>
          <p:nvPr>
            <p:ph type="sldImg" idx="2"/>
          </p:nvPr>
        </p:nvSpPr>
        <p:spPr>
          <a:xfrm>
            <a:off x="424180" y="1243330"/>
            <a:ext cx="5949950" cy="334772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BAAAZB0AAKMlAABxNQAAEAAAACYAAAAIAAAAPw8AAP8fAAA="/>
              </a:ext>
            </a:extLst>
          </p:cNvSpPr>
          <p:nvPr>
            <p:ph type="body" idx="3"/>
          </p:nvPr>
        </p:nvSpPr>
        <p:spPr>
          <a:xfrm>
            <a:off x="680085" y="4777740"/>
            <a:ext cx="5438140" cy="39096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ByIG0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zoAAB8SAAATPQAAEAAAACYAAAAIAAAAv48AAP8fAAA="/>
              </a:ext>
            </a:extLst>
          </p:cNvSpPr>
          <p:nvPr>
            <p:ph type="ftr" sz="quarter" idx="4"/>
          </p:nvPr>
        </p:nvSpPr>
        <p:spPr>
          <a:xfrm>
            <a:off x="0" y="9430385"/>
            <a:ext cx="2945765" cy="497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AiLz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wFwAAAzoAAM8pAAATPQAAEAAAACYAAAAIAAAAv48AAP8fAAA="/>
              </a:ext>
            </a:extLst>
          </p:cNvSpPr>
          <p:nvPr>
            <p:ph type="sldNum" sz="quarter" idx="5"/>
          </p:nvPr>
        </p:nvSpPr>
        <p:spPr>
          <a:xfrm>
            <a:off x="3850640" y="9430385"/>
            <a:ext cx="2945765" cy="497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37B5867-29DE-2EAE-90C3-DFFB168D668A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7064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ru-RU"/>
            </a:pPr>
            <a:fld id="{337B5867-29DE-2EAE-90C3-DFFB168D668A}" type="slidenum">
              <a:rPr lang="ru-RU" smtClean="0"/>
              <a:pPr>
                <a:defRPr lang="ru-RU"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WTCk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cAgAApgcAADYnAAA+HAAAEAAAACYAAAAIAAAAAQAAAAAAAAA="/>
              </a:ext>
            </a:extLst>
          </p:cNvSpPr>
          <p:nvPr>
            <p:ph type="sldImg"/>
          </p:nvPr>
        </p:nvSpPr>
        <p:spPr>
          <a:xfrm>
            <a:off x="423863" y="1243013"/>
            <a:ext cx="5949950" cy="3348037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BAAAZB0AAKMlAABxNQAAEAAAACYAAAAIAAAAAQAAAAAAAAA="/>
              </a:ext>
            </a:extLst>
          </p:cNvSpPr>
          <p:nvPr>
            <p:ph type="body" idx="1"/>
          </p:nvPr>
        </p:nvSpPr>
        <p:spPr>
          <a:xfrm>
            <a:off x="680085" y="4777740"/>
            <a:ext cx="5438140" cy="3909695"/>
          </a:xfrm>
        </p:spPr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ru-RU"/>
            </a:pPr>
            <a:fld id="{337B5867-29DE-2EAE-90C3-DFFB168D668A}" type="slidenum">
              <a:rPr lang="ru-RU" smtClean="0"/>
              <a:pPr>
                <a:defRPr lang="ru-RU"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WTCk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KAhbaI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cAgAApgcAADYnAAA+HAAAEAAAACYAAAAIAAAAAQAAAAAAAAA="/>
              </a:ext>
            </a:extLst>
          </p:cNvSpPr>
          <p:nvPr>
            <p:ph type="sldImg"/>
          </p:nvPr>
        </p:nvSpPr>
        <p:spPr>
          <a:xfrm>
            <a:off x="423863" y="1243013"/>
            <a:ext cx="5949950" cy="3348037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BBts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BAAAZB0AAKMlAABxNQAAEAAAACYAAAAIAAAAAQAAAAAAAAA="/>
              </a:ext>
            </a:extLst>
          </p:cNvSpPr>
          <p:nvPr>
            <p:ph type="body" idx="1"/>
          </p:nvPr>
        </p:nvSpPr>
        <p:spPr>
          <a:xfrm>
            <a:off x="680085" y="4777740"/>
            <a:ext cx="5438140" cy="3909695"/>
          </a:xfrm>
        </p:spPr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ru-RU"/>
            </a:pPr>
            <a:fld id="{337B5867-29DE-2EAE-90C3-DFFB168D668A}" type="slidenum">
              <a:rPr lang="ru-RU" smtClean="0"/>
              <a:pPr>
                <a:defRPr lang="ru-RU"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WTCk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a55D4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cAgAApgcAADYnAAA+HAAAEAAAACYAAAAIAAAAAQAAAAAAAAA="/>
              </a:ext>
            </a:extLst>
          </p:cNvSpPr>
          <p:nvPr>
            <p:ph type="sldImg"/>
          </p:nvPr>
        </p:nvSpPr>
        <p:spPr>
          <a:xfrm>
            <a:off x="423863" y="1243013"/>
            <a:ext cx="5949950" cy="3348037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NhRTg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BAAAZB0AAKMlAABxNQAAEAAAACYAAAAIAAAAAQAAAAAAAAA="/>
              </a:ext>
            </a:extLst>
          </p:cNvSpPr>
          <p:nvPr>
            <p:ph type="body" idx="1"/>
          </p:nvPr>
        </p:nvSpPr>
        <p:spPr>
          <a:xfrm>
            <a:off x="680085" y="4777740"/>
            <a:ext cx="5438140" cy="3909695"/>
          </a:xfrm>
        </p:spPr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ru-RU"/>
            </a:pPr>
            <a:fld id="{337B5867-29DE-2EAE-90C3-DFFB168D668A}" type="slidenum">
              <a:rPr lang="ru-RU" smtClean="0"/>
              <a:pPr>
                <a:defRPr lang="ru-RU"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WTCk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cAgAApgcAADYnAAA+HAAAEAAAACYAAAAIAAAAAQAAAAAAAAA="/>
              </a:ext>
            </a:extLst>
          </p:cNvSpPr>
          <p:nvPr>
            <p:ph type="sldImg"/>
          </p:nvPr>
        </p:nvSpPr>
        <p:spPr>
          <a:xfrm>
            <a:off x="423863" y="1243013"/>
            <a:ext cx="5949950" cy="3348037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b4ju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vBAAAZB0AAKMlAABxNQAAEAAAACYAAAAIAAAAAQAAAAAAAAA="/>
              </a:ext>
            </a:extLst>
          </p:cNvSpPr>
          <p:nvPr>
            <p:ph type="body" idx="1"/>
          </p:nvPr>
        </p:nvSpPr>
        <p:spPr>
          <a:xfrm>
            <a:off x="680085" y="4777740"/>
            <a:ext cx="5438140" cy="3909695"/>
          </a:xfrm>
        </p:spPr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ru-RU"/>
            </a:pPr>
            <a:fld id="{337B5867-29DE-2EAE-90C3-DFFB168D668A}" type="slidenum">
              <a:rPr lang="ru-RU" smtClean="0"/>
              <a:pPr>
                <a:defRPr lang="ru-RU"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fBB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UAsU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ru-RU" sz="2400"/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YAD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36D0-9EDE-2EC0-90C3-6895788D663D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262F-61DE-2ED0-90C3-9785688D66C2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1BBA-F4DE-2EED-90C3-02B8558D6657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gAAsQEAAPBIAAC0BAAAEAAAACYAAAAIAAAAAaAAAP8fAAA="/>
              </a:ext>
            </a:extLst>
          </p:cNvSpPr>
          <p:nvPr>
            <p:ph type="title"/>
          </p:nvPr>
        </p:nvSpPr>
        <p:spPr>
          <a:xfrm>
            <a:off x="335280" y="274955"/>
            <a:ext cx="11521440" cy="489585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>
              <a:defRPr lang="ru-RU" sz="2400" b="1" i="1">
                <a:latin typeface="Times New Roman" pitchFamily="1" charset="-52"/>
                <a:ea typeface="Calibri Light" pitchFamily="2" charset="-52"/>
                <a:cs typeface="Calibri Light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Управление отчетности по республиканскому бюджету</a:t>
            </a:r>
          </a:p>
        </p:txBody>
      </p:sp>
      <p:sp>
        <p:nvSpPr>
          <p:cNvPr id="3" name="Объект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gAAlwUAANIdAABdBwAAEAAAACYAAAAIAAAAAaAAAAAAAAA="/>
              </a:ext>
            </a:extLst>
          </p:cNvSpPr>
          <p:nvPr>
            <p:ph idx="10"/>
          </p:nvPr>
        </p:nvSpPr>
        <p:spPr>
          <a:xfrm>
            <a:off x="335280" y="908685"/>
            <a:ext cx="4512310" cy="28829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buNone/>
              <a:defRPr lang="ru-RU" sz="2000" b="1" i="1">
                <a:latin typeface="Times New Roman" pitchFamily="1" charset="-52"/>
                <a:ea typeface="Calibri" pitchFamily="2" charset="-52"/>
                <a:cs typeface="Calibri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Задачи</a:t>
            </a:r>
          </a:p>
        </p:txBody>
      </p:sp>
      <p:sp>
        <p:nvSpPr>
          <p:cNvPr id="4" name="Объект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gAAzgcAANIdAAAbEQAAEAAAACYAAAAIAAAAAaAAAP8fAAA="/>
              </a:ext>
            </a:extLst>
          </p:cNvSpPr>
          <p:nvPr>
            <p:ph idx="11"/>
          </p:nvPr>
        </p:nvSpPr>
        <p:spPr>
          <a:xfrm>
            <a:off x="335280" y="1268730"/>
            <a:ext cx="4512310" cy="1511935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100" b="0" i="1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 lang="kk-KZ" sz="1800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>
              <a:defRPr lang="ru-RU"/>
            </a:pPr>
            <a:r>
              <a:rPr lang="kk-KZ" sz="1800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Обеспечение </a:t>
            </a:r>
          </a:p>
          <a:p>
            <a:pPr>
              <a:defRPr lang="ru-RU"/>
            </a:pPr>
            <a:r>
              <a:rPr lang="kk-KZ" sz="1800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ведения бюджетного учета</a:t>
            </a:r>
          </a:p>
          <a:p>
            <a:pPr>
              <a:defRPr lang="ru-RU"/>
            </a:pPr>
            <a:endParaRPr/>
          </a:p>
        </p:txBody>
      </p:sp>
      <p:sp>
        <p:nvSpPr>
          <p:cNvPr id="5" name="Объект 10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gAA/hEAANIdAACjGAAAEAAAACYAAAAIAAAAAYAAAP8fAAA="/>
              </a:ext>
            </a:extLst>
          </p:cNvSpPr>
          <p:nvPr>
            <p:ph idx="12"/>
          </p:nvPr>
        </p:nvSpPr>
        <p:spPr>
          <a:xfrm>
            <a:off x="335280" y="2924810"/>
            <a:ext cx="4512310" cy="1080135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kk-KZ" sz="1800" i="1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kk-KZ"/>
            </a:pPr>
            <a:r>
              <a:rPr lang="kk-KZ">
                <a:latin typeface="Times New Roman" pitchFamily="1" charset="-52"/>
                <a:ea typeface="Calibri" pitchFamily="2" charset="-52"/>
                <a:cs typeface="Calibri" pitchFamily="2" charset="-52"/>
              </a:rPr>
              <a:t>Консолидация </a:t>
            </a:r>
          </a:p>
          <a:p>
            <a:pPr>
              <a:defRPr lang="kk-KZ"/>
            </a:pPr>
            <a:r>
              <a:rPr lang="kk-KZ">
                <a:latin typeface="Times New Roman" pitchFamily="1" charset="-52"/>
                <a:ea typeface="Calibri" pitchFamily="2" charset="-52"/>
                <a:cs typeface="Calibri" pitchFamily="2" charset="-52"/>
              </a:rPr>
              <a:t>финансовой отчетности по республиканскому бюджету</a:t>
            </a:r>
            <a:endParaRPr lang="ru-RU"/>
          </a:p>
        </p:txBody>
      </p:sp>
      <p:sp>
        <p:nvSpPr>
          <p:cNvPr id="6" name="Объект 1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gAAFRkAANIdAAAHKQAAEAAAACYAAAAIAAAAAaAAAP8fAAA="/>
              </a:ext>
            </a:extLst>
          </p:cNvSpPr>
          <p:nvPr>
            <p:ph idx="13"/>
          </p:nvPr>
        </p:nvSpPr>
        <p:spPr>
          <a:xfrm>
            <a:off x="335280" y="4077335"/>
            <a:ext cx="4512310" cy="2592070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lang="ru-RU" sz="1800" i="1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 lang="ru-RU">
              <a:latin typeface="Times New Roman" pitchFamily="1" charset="-52"/>
              <a:ea typeface="Calibri" pitchFamily="2" charset="-52"/>
              <a:cs typeface="Calibri" pitchFamily="2" charset="-52"/>
            </a:endParaRPr>
          </a:p>
          <a:p>
            <a:pPr>
              <a:defRPr lang="ru-RU"/>
            </a:pPr>
            <a:r>
              <a:rPr lang="ru-RU">
                <a:latin typeface="Times New Roman" pitchFamily="1" charset="-52"/>
                <a:ea typeface="Calibri" pitchFamily="2" charset="-52"/>
                <a:cs typeface="Calibri" pitchFamily="2" charset="-52"/>
              </a:rPr>
              <a:t>Обеспечение </a:t>
            </a:r>
          </a:p>
          <a:p>
            <a:pPr>
              <a:defRPr lang="ru-RU"/>
            </a:pPr>
            <a:r>
              <a:rPr lang="ru-RU">
                <a:latin typeface="Times New Roman" pitchFamily="1" charset="-52"/>
                <a:ea typeface="Calibri" pitchFamily="2" charset="-52"/>
                <a:cs typeface="Calibri" pitchFamily="2" charset="-52"/>
              </a:rPr>
              <a:t>структурных подразделений Министерства финансов Республики Казахстан бюджетной отчетностью по республиканскому бюджету</a:t>
            </a:r>
          </a:p>
        </p:txBody>
      </p:sp>
      <p:sp>
        <p:nvSpPr>
          <p:cNvPr id="7" name="Объект 1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eIQAAlwUAAPBIAABdBwAAEAAAACYAAAAIAAAAAaAAAAAAAAA="/>
              </a:ext>
            </a:extLst>
          </p:cNvSpPr>
          <p:nvPr>
            <p:ph idx="14"/>
          </p:nvPr>
        </p:nvSpPr>
        <p:spPr>
          <a:xfrm>
            <a:off x="5424170" y="908685"/>
            <a:ext cx="6432550" cy="28829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buNone/>
              <a:defRPr lang="ru-RU" sz="2000" b="1" i="1">
                <a:latin typeface="Times New Roman" pitchFamily="1" charset="-52"/>
                <a:ea typeface="Calibri" pitchFamily="2" charset="-52"/>
                <a:cs typeface="Calibri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Функции</a:t>
            </a:r>
          </a:p>
        </p:txBody>
      </p:sp>
      <p:sp>
        <p:nvSpPr>
          <p:cNvPr id="8" name="Объект 1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IQAAzgcAAPBIAAAbEQAAEAAAACYAAAAIAAAAAaAAAP8fAAA="/>
              </a:ext>
            </a:extLst>
          </p:cNvSpPr>
          <p:nvPr>
            <p:ph idx="15"/>
          </p:nvPr>
        </p:nvSpPr>
        <p:spPr>
          <a:xfrm>
            <a:off x="5424170" y="1268730"/>
            <a:ext cx="6432550" cy="1511935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171450" indent="-171450">
              <a:buFont typeface="Arial" pitchFamily="2" charset="-52"/>
              <a:buChar char="•"/>
              <a:defRPr lang="kk-KZ" sz="1000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ежедневное ведение бюджетного учета, оформление учетных регистров;</a:t>
            </a:r>
            <a:endParaRPr lang="ru-RU" sz="1100"/>
          </a:p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подготовка отчетов по бюджетному учету;</a:t>
            </a:r>
            <a:endParaRPr lang="ru-RU" sz="1100"/>
          </a:p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сверка по итогам финансового года данных территориальных органов казначейства (далее - ТОК)  по доходам и расходам республиканского бюджета с данными </a:t>
            </a:r>
            <a:r>
              <a:rPr lang="ru-RU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Главной книги казначейства  </a:t>
            </a: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 администраторов республиканских бюджетных программ  (далее - АРБП);</a:t>
            </a:r>
            <a:endParaRPr lang="ru-RU" sz="1100"/>
          </a:p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Calibri" pitchFamily="2" charset="-52"/>
              </a:rPr>
              <a:t>сверка по итогам финансового года данных ТОК об остатках средств на контрольных счетах наличности и счетах государственных учреждений с данными </a:t>
            </a:r>
            <a:r>
              <a:rPr lang="ru-RU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Calibri" pitchFamily="2" charset="-52"/>
              </a:rPr>
              <a:t>Главной книги казначейства  </a:t>
            </a: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Calibri" pitchFamily="2" charset="-52"/>
              </a:rPr>
              <a:t>и АРБП</a:t>
            </a:r>
            <a:endParaRPr lang="ru-RU"/>
          </a:p>
        </p:txBody>
      </p:sp>
      <p:sp>
        <p:nvSpPr>
          <p:cNvPr id="9" name="Объект 1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IQAA/hEAAPBIAACjGAAAEAAAACYAAAAIAAAAAaAAAP8fAAA="/>
              </a:ext>
            </a:extLst>
          </p:cNvSpPr>
          <p:nvPr>
            <p:ph idx="16"/>
          </p:nvPr>
        </p:nvSpPr>
        <p:spPr>
          <a:xfrm>
            <a:off x="5424170" y="2924810"/>
            <a:ext cx="6432550" cy="1080135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171450" indent="-171450">
              <a:buFont typeface="Arial" pitchFamily="2" charset="-52"/>
              <a:buChar char="•"/>
              <a:defRPr lang="kk-KZ" sz="1000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установление сроков представления консолидированной финансовой отчетности для АРБП;</a:t>
            </a:r>
            <a:endParaRPr lang="ru-RU" sz="1100"/>
          </a:p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осуществление приема и проверки годовой, полугодовой консолидированной финансовой отчетности АРБП в соответствии с бюджетным законодательством Республики Казахстан;</a:t>
            </a:r>
            <a:endParaRPr lang="ru-RU" sz="1100"/>
          </a:p>
          <a:p>
            <a:pPr>
              <a:defRPr lang="kk-KZ"/>
            </a:pPr>
            <a:r>
              <a:rPr lang="kk-KZ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Calibri" pitchFamily="2" charset="-52"/>
              </a:rPr>
              <a:t>консолидация финансовой отчетности по республиканскому бюджету</a:t>
            </a:r>
            <a:endParaRPr lang="ru-RU"/>
          </a:p>
        </p:txBody>
      </p:sp>
      <p:sp>
        <p:nvSpPr>
          <p:cNvPr id="10" name="Объект 20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IQAAFRkAAPBIAABNKQAAEAAAACYAAAAIAAAAAaAAAP8fAAA="/>
              </a:ext>
            </a:extLst>
          </p:cNvSpPr>
          <p:nvPr>
            <p:ph idx="17"/>
          </p:nvPr>
        </p:nvSpPr>
        <p:spPr>
          <a:xfrm>
            <a:off x="5424170" y="4077335"/>
            <a:ext cx="6432550" cy="2636520"/>
          </a:xfr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171450" indent="-171450">
              <a:spcBef>
                <a:spcPts val="0"/>
              </a:spcBef>
              <a:buFont typeface="Arial" pitchFamily="2" charset="-52"/>
              <a:buChar char="•"/>
              <a:defRPr lang="ru-RU" sz="1100">
                <a:effectLst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существление приема и проверки отчетов АРБП о дебиторской и кредиторской задолженностях;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существление приема и проверки годовой, полугодовой бюджетной отчетности АРБП;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существление приема и проверки годовых отчетов </a:t>
            </a: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ТОК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о кассовом исполнении республиканского бюджета и об остатках на счетах государственных учреждений;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верка полугодовых, годовых отчетов АРБП с данными, сформированными в ИИСК;</a:t>
            </a:r>
          </a:p>
          <a:p>
            <a:pPr>
              <a:defRPr lang="ru-RU"/>
            </a:pP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одготовка на основании отчетов АРБП сводных отчетов об исполнении планов поступлений и расходов денег от реализации товаров, (работ, услуг) и о поступлении и расходовании денег от филантропической деятельности и (или) спонсорской деятельности, и (или) меценатской деятельности;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одготовка сводных отчетов о дебиторской и кредиторской задолженностях;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частие в подготовке годового отчета Правительства Республики Казахстан об исполнении республиканского бюджета;</a:t>
            </a:r>
          </a:p>
          <a:p>
            <a:pPr>
              <a:defRPr lang="ru-RU"/>
            </a:pPr>
            <a:r>
              <a:rPr lang="kk-KZ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</a:t>
            </a:r>
            <a:r>
              <a:rPr lang="ru-RU" sz="1000" kern="400000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редоставление структурным подразделениям Министерства финансов  РК </a:t>
            </a:r>
            <a:r>
              <a:rPr lang="ru-RU" sz="1000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 </a:t>
            </a:r>
          </a:p>
          <a:p>
            <a:pPr>
              <a:defRPr lang="ru-RU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0EE8-A6DE-2EF8-90C3-50AD408D6605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B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ru-RU" sz="2400">
                <a:solidFill>
                  <a:srgbClr val="8C8C8C"/>
                </a:solidFill>
              </a:defRPr>
            </a:lvl1pPr>
            <a:lvl2pPr marL="457200" indent="0">
              <a:buNone/>
              <a:defRPr lang="ru-RU" sz="2000">
                <a:solidFill>
                  <a:srgbClr val="8C8C8C"/>
                </a:solidFill>
              </a:defRPr>
            </a:lvl2pPr>
            <a:lvl3pPr marL="914400" indent="0">
              <a:buNone/>
              <a:defRPr lang="ru-RU" sz="1800">
                <a:solidFill>
                  <a:srgbClr val="8C8C8C"/>
                </a:solidFill>
              </a:defRPr>
            </a:lvl3pPr>
            <a:lvl4pPr marL="1371600" indent="0">
              <a:buNone/>
              <a:defRPr lang="ru-RU" sz="1600">
                <a:solidFill>
                  <a:srgbClr val="8C8C8C"/>
                </a:solidFill>
              </a:defRPr>
            </a:lvl4pPr>
            <a:lvl5pPr marL="1828800" indent="0">
              <a:buNone/>
              <a:defRPr lang="ru-RU" sz="1600">
                <a:solidFill>
                  <a:srgbClr val="8C8C8C"/>
                </a:solidFill>
              </a:defRPr>
            </a:lvl5pPr>
            <a:lvl6pPr marL="2286000" indent="0">
              <a:buNone/>
              <a:defRPr lang="ru-RU" sz="1600">
                <a:solidFill>
                  <a:srgbClr val="8C8C8C"/>
                </a:solidFill>
              </a:defRPr>
            </a:lvl6pPr>
            <a:lvl7pPr marL="2743200" indent="0">
              <a:buNone/>
              <a:defRPr lang="ru-RU" sz="1600">
                <a:solidFill>
                  <a:srgbClr val="8C8C8C"/>
                </a:solidFill>
              </a:defRPr>
            </a:lvl7pPr>
            <a:lvl8pPr marL="3200400" indent="0">
              <a:buNone/>
              <a:defRPr lang="ru-RU" sz="1600">
                <a:solidFill>
                  <a:srgbClr val="8C8C8C"/>
                </a:solidFill>
              </a:defRPr>
            </a:lvl8pPr>
            <a:lvl9pPr marL="3657600" indent="0">
              <a:buNone/>
              <a:defRPr lang="ru-RU" sz="16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1E9B-D5DE-2EE8-90C3-23BD508D6676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kEN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2305-4BDE-2ED5-90C3-BD806D8D66E8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3000-4EDE-2EC6-90C3-B8937E8D66ED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4E92-DCDE-2EB8-90C3-2AED008D667F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745A-14DE-2E82-90C3-E2D73A8D66B7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ru-RU" sz="3200"/>
            </a:lvl1pPr>
            <a:lvl2pPr>
              <a:defRPr lang="ru-RU" sz="2800"/>
            </a:lvl2pPr>
            <a:lvl3pPr>
              <a:defRPr lang="ru-RU" sz="2400"/>
            </a:lvl3pPr>
            <a:lvl4pPr>
              <a:defRPr lang="ru-RU" sz="2000"/>
            </a:lvl4pPr>
            <a:lvl5pPr>
              <a:defRPr lang="ru-RU" sz="20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6E9C-D2DE-2E98-90C3-24CD208D6671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ru-RU" sz="3200"/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37B238B-C5DE-2ED5-90C3-33806D8D6666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JI75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UAAEg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NG86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lang="ru-RU" smtClean="0"/>
              <a:t>24.04.2020</a:t>
            </a:r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RaB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hK1k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37B3E2D-63DE-2EC8-90C3-959D708D66C0}" type="slidenum">
              <a:rPr/>
              <a:pPr>
                <a:defRPr lang="ru-RU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 Light" pitchFamily="2" charset="-52"/>
          <a:ea typeface="Calibri Light" pitchFamily="2" charset="-52"/>
          <a:cs typeface="Calibri Light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DwddF9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CR8AAOcAAADRKwAARA0AABAAAAAmAAAACAAAAP//////////"/>
              </a:ext>
            </a:extLst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>
          <a:xfrm>
            <a:off x="5045075" y="146685"/>
            <a:ext cx="2077720" cy="2009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4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EgdHk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RBAAANAIAABAeAADiBwAAECAAACYAAAAIAAAA//////////8="/>
              </a:ext>
            </a:extLst>
          </p:cNvSpPr>
          <p:nvPr/>
        </p:nvSpPr>
        <p:spPr>
          <a:xfrm>
            <a:off x="661035" y="358140"/>
            <a:ext cx="4225925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kk-KZ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Қазақстан Республикасы </a:t>
            </a:r>
            <a:r>
              <a:t/>
            </a:r>
            <a:br/>
            <a:r>
              <a:rPr lang="kk-KZ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Қаржы министрлігінің Қазынашылық комитеті</a:t>
            </a:r>
          </a:p>
        </p:txBody>
      </p:sp>
      <p:sp>
        <p:nvSpPr>
          <p:cNvPr id="4" name="TextBox 5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QgdHk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KLAAANAIAAONGAADiBwAAECAAACYAAAAIAAAA//////////8="/>
              </a:ext>
            </a:extLst>
          </p:cNvSpPr>
          <p:nvPr/>
        </p:nvSpPr>
        <p:spPr>
          <a:xfrm>
            <a:off x="7280910" y="358140"/>
            <a:ext cx="4242435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kk-KZ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Комитет казначейства Министерства финансов </a:t>
            </a:r>
            <a:r>
              <a:t/>
            </a:r>
            <a:br/>
            <a:r>
              <a:rPr lang="kk-KZ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Республики Казахстан</a:t>
            </a:r>
            <a:endParaRPr lang="ru-RU" b="1">
              <a:solidFill>
                <a:srgbClr val="344050"/>
              </a:solidFill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5" name="TextBox 6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EAAAAAAAAA3+z3AP///wgAAAAAAAAAAAAAAAAAAAAAAAAAAAAAAAAAAAAAZAAAAAEAAABAAAAAAAAAAAAAAAAAAAAAAAAAAAAAAAAAAAAAAAAAAAAAAAAAAAAAAAAAAAAAAAAAAAAAAAAAAAAAAAAAAAAAAAAAAAAAAAAAAAAAAAAAAAAAAAAAAAAAFAAAADwAAAABAAAAAAAAAFub1Qw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xpZEYMAAAAEAAAAAAAAAAAAAAAAAAAAAAAAAAeAAAAaAAAAAAAAAAAAAAAAAAAAAAAAAAAAAAAECcAABAnAAAAAAAAAAAAAAAAAAAAAAAAAAAAAAAAAAAAAAAAAAAAABQAAAAAAAAAwMD/AAAAAABkAAAAMgAAAAAAAABkAAAAAAAAAH9/fwAKAAAAHwAAAFQAAADf7PcA////AQAAAAAAAAAAAAAAAAAAAAAAAAAAAAAAAAAAAAAAAAAAW5vVBX9/fwDn5uYDzMzMAMDA/wB/f38AAAAAAAAAAAAAAAAAAAAAAAAAAAAhAAAAGAAAABQAAACPBgAAmRAAAEtEAACpGwAAACAAACYAAAAIAAAA//////////8="/>
              </a:ext>
            </a:extLst>
          </p:cNvSpPr>
          <p:nvPr/>
        </p:nvSpPr>
        <p:spPr>
          <a:xfrm>
            <a:off x="1066165" y="2698115"/>
            <a:ext cx="10035540" cy="1798320"/>
          </a:xfrm>
          <a:prstGeom prst="rect">
            <a:avLst/>
          </a:prstGeom>
          <a:solidFill>
            <a:srgbClr val="DFECF7"/>
          </a:solidFill>
          <a:ln w="127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>
                <a:solidFill>
                  <a:srgbClr val="000000"/>
                </a:solidFill>
              </a:defRPr>
            </a:pPr>
            <a:r>
              <a:rPr lang="ru-RU" sz="2800" b="1">
                <a:solidFill>
                  <a:schemeClr val="tx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Меры реагирования  на проблемы обусловленные </a:t>
            </a:r>
            <a:r>
              <a:rPr lang="ru-RU" sz="2800" b="1">
                <a:solidFill>
                  <a:srgbClr val="FF00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пандемией COVID-19</a:t>
            </a:r>
            <a:r>
              <a:rPr lang="ru-RU" sz="2800" b="1">
                <a:solidFill>
                  <a:schemeClr val="tx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предпринимаемые</a:t>
            </a:r>
          </a:p>
          <a:p>
            <a:pPr algn="ctr">
              <a:defRPr lang="ru-RU">
                <a:solidFill>
                  <a:srgbClr val="000000"/>
                </a:solidFill>
              </a:defRPr>
            </a:pPr>
            <a:r>
              <a:rPr lang="ru-RU" sz="2800" b="1">
                <a:solidFill>
                  <a:schemeClr val="tx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Комитетом казначейства Министерства финансов Республики Казахстан меры</a:t>
            </a:r>
          </a:p>
        </p:txBody>
      </p:sp>
      <p:sp>
        <p:nvSpPr>
          <p:cNvPr id="6" name="TextBox 7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cHAAAyyUAAD4uAAALKAAAACAAACYAAAAIAAAA//////////8="/>
              </a:ext>
            </a:extLst>
          </p:cNvSpPr>
          <p:nvPr/>
        </p:nvSpPr>
        <p:spPr>
          <a:xfrm>
            <a:off x="4650740" y="6143625"/>
            <a:ext cx="286639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Нур-Султан, 2020</a:t>
            </a:r>
          </a:p>
        </p:txBody>
      </p:sp>
      <p:sp>
        <p:nvSpPr>
          <p:cNvPr id="7" name="TextBox 1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0DAAAkBwAALo9AADwHwAAACAAACYAAAAIAAAA//////////8="/>
              </a:ext>
            </a:extLst>
          </p:cNvSpPr>
          <p:nvPr/>
        </p:nvSpPr>
        <p:spPr>
          <a:xfrm>
            <a:off x="2105660" y="4643120"/>
            <a:ext cx="792861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sz="1600" b="1" dirty="0">
                <a:solidFill>
                  <a:schemeClr val="accent5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Докладчик:</a:t>
            </a:r>
            <a:r>
              <a:rPr lang="ru-RU" sz="1600" b="1" dirty="0">
                <a:latin typeface="Arial" pitchFamily="2" charset="-52"/>
                <a:ea typeface="Calibri" pitchFamily="2" charset="-52"/>
                <a:cs typeface="Arial" pitchFamily="2" charset="-52"/>
              </a:rPr>
              <a:t> Ашуев Айдын Жумабекович</a:t>
            </a:r>
          </a:p>
          <a:p>
            <a:pPr algn="ctr">
              <a:defRPr lang="ru-RU"/>
            </a:pPr>
            <a:r>
              <a:rPr lang="ru-RU" sz="1400" b="1" dirty="0">
                <a:latin typeface="Arial" pitchFamily="2" charset="-52"/>
                <a:ea typeface="Calibri" pitchFamily="2" charset="-52"/>
                <a:cs typeface="Arial" pitchFamily="2" charset="-52"/>
              </a:rPr>
              <a:t>Председатель Комитета казначейства Министерства финансов Республики Казахстан</a:t>
            </a:r>
          </a:p>
        </p:txBody>
      </p:sp>
      <p:sp>
        <p:nvSpPr>
          <p:cNvPr id="8" name="Прямоугольник 17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BLRAAAgBwAAPxJAACXIwAAEAAAACYAAAAIAAAA//////////8="/>
              </a:ext>
            </a:extLst>
          </p:cNvSpPr>
          <p:nvPr/>
        </p:nvSpPr>
        <p:spPr>
          <a:xfrm>
            <a:off x="11101705" y="4632960"/>
            <a:ext cx="925195" cy="11525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Прямоугольник1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lsZT4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/FAAAKg4AAB42AABqEAAAACAAACYAAAAIAAAA//////////8="/>
              </a:ext>
            </a:extLst>
          </p:cNvSpPr>
          <p:nvPr/>
        </p:nvSpPr>
        <p:spPr>
          <a:xfrm>
            <a:off x="3372485" y="2399070"/>
            <a:ext cx="542480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sz="1400" b="1" dirty="0">
                <a:solidFill>
                  <a:schemeClr val="accent5"/>
                </a:solidFill>
                <a:latin typeface="Arial" pitchFamily="2" charset="-52"/>
                <a:cs typeface="Arial" pitchFamily="2" charset="-52"/>
              </a:rPr>
              <a:t>На видеоконференцию PEMPAL 29 апреля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RlZlQ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dQAAAN9JAAArBQAAEAAAACYAAAAIAAAA//////////8="/>
              </a:ext>
            </a:extLst>
          </p:cNvSpPr>
          <p:nvPr/>
        </p:nvSpPr>
        <p:spPr>
          <a:xfrm>
            <a:off x="902970" y="74295"/>
            <a:ext cx="11105515" cy="765810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2800" b="1" dirty="0" err="1" smtClean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Коронавирус</a:t>
            </a:r>
            <a:r>
              <a:rPr lang="ru-RU" sz="2800" b="1" dirty="0" smtClean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 </a:t>
            </a:r>
            <a:r>
              <a:rPr lang="ru-RU" sz="28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в Казахстане: хронология событий </a:t>
            </a:r>
            <a:endParaRPr lang="ru-RU" sz="4400" b="1" dirty="0">
              <a:solidFill>
                <a:srgbClr val="344050"/>
              </a:solidFill>
              <a:latin typeface="Arial" pitchFamily="2" charset="-52"/>
              <a:ea typeface="Calibri" pitchFamily="2" charset="-52"/>
              <a:cs typeface="Calibri" pitchFamily="2" charset="-52"/>
            </a:endParaRPr>
          </a:p>
        </p:txBody>
      </p:sp>
      <p:pic>
        <p:nvPicPr>
          <p:cNvPr id="3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2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object 19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rdB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tLgAAXRIAAAMyAABzFQAAEAAAACYAAAAIAAAA//////////8="/>
              </a:ext>
            </a:extLst>
          </p:cNvSpPr>
          <p:nvPr/>
        </p:nvSpPr>
        <p:spPr>
          <a:xfrm>
            <a:off x="7628255" y="2949623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35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394" y="377422"/>
                </a:lnTo>
                <a:lnTo>
                  <a:pt x="485950" y="338335"/>
                </a:lnTo>
                <a:lnTo>
                  <a:pt x="497586" y="295904"/>
                </a:lnTo>
                <a:lnTo>
                  <a:pt x="501627" y="250825"/>
                </a:lnTo>
                <a:lnTo>
                  <a:pt x="497586" y="205746"/>
                </a:lnTo>
                <a:lnTo>
                  <a:pt x="485950" y="163292"/>
                </a:lnTo>
                <a:lnTo>
                  <a:pt x="467394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35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5" name="object 21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YpBQ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rLgAAFRcAAAEyAAArGgAAEAAAACYAAAAIAAAA//////////8="/>
              </a:ext>
            </a:extLst>
          </p:cNvSpPr>
          <p:nvPr/>
        </p:nvSpPr>
        <p:spPr>
          <a:xfrm>
            <a:off x="7626985" y="3583533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56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315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417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35" y="485950"/>
                </a:lnTo>
                <a:lnTo>
                  <a:pt x="377422" y="467417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394" y="377422"/>
                </a:lnTo>
                <a:lnTo>
                  <a:pt x="485950" y="338358"/>
                </a:lnTo>
                <a:lnTo>
                  <a:pt x="497586" y="295904"/>
                </a:lnTo>
                <a:lnTo>
                  <a:pt x="501627" y="250825"/>
                </a:lnTo>
                <a:lnTo>
                  <a:pt x="497586" y="205746"/>
                </a:lnTo>
                <a:lnTo>
                  <a:pt x="485950" y="163315"/>
                </a:lnTo>
                <a:lnTo>
                  <a:pt x="467394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56"/>
                </a:lnTo>
                <a:lnTo>
                  <a:pt x="338335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7" name="Кривая4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ktBQ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S0FAA////AQAAAAAAAAAAAAAAAAAAAAAAAAAAAAAAAAAAAAAAAAAAAAAAAn9/fwDn5uYDzMzMAMDA/wB/f38AAAAAAAAAAAAAAAAAAAAAAAAAAAAhAAAAGAAAABQAAABSAAAAVxwAAKsEAACyIAAAEAAAACYAAAAIAAAA//////////8="/>
              </a:ext>
            </a:extLst>
          </p:cNvSpPr>
          <p:nvPr/>
        </p:nvSpPr>
        <p:spPr>
          <a:xfrm>
            <a:off x="52070" y="4606925"/>
            <a:ext cx="706755" cy="708025"/>
          </a:xfrm>
          <a:custGeom>
            <a:avLst/>
            <a:gdLst/>
            <a:ahLst/>
            <a:cxnLst/>
            <a:rect l="0" t="0" r="706755" b="708025"/>
            <a:pathLst>
              <a:path w="706755" h="708025">
                <a:moveTo>
                  <a:pt x="353181" y="0"/>
                </a:moveTo>
                <a:lnTo>
                  <a:pt x="305246" y="3245"/>
                </a:lnTo>
                <a:lnTo>
                  <a:pt x="259274" y="12652"/>
                </a:lnTo>
                <a:lnTo>
                  <a:pt x="215691" y="27796"/>
                </a:lnTo>
                <a:lnTo>
                  <a:pt x="174920" y="48316"/>
                </a:lnTo>
                <a:lnTo>
                  <a:pt x="137359" y="73719"/>
                </a:lnTo>
                <a:lnTo>
                  <a:pt x="103428" y="103646"/>
                </a:lnTo>
                <a:lnTo>
                  <a:pt x="73587" y="137605"/>
                </a:lnTo>
                <a:lnTo>
                  <a:pt x="48229" y="175236"/>
                </a:lnTo>
                <a:lnTo>
                  <a:pt x="27746" y="216111"/>
                </a:lnTo>
                <a:lnTo>
                  <a:pt x="12629" y="259773"/>
                </a:lnTo>
                <a:lnTo>
                  <a:pt x="3239" y="305794"/>
                </a:lnTo>
                <a:lnTo>
                  <a:pt x="0" y="353815"/>
                </a:lnTo>
                <a:lnTo>
                  <a:pt x="3239" y="401836"/>
                </a:lnTo>
                <a:lnTo>
                  <a:pt x="12629" y="447891"/>
                </a:lnTo>
                <a:lnTo>
                  <a:pt x="27746" y="491552"/>
                </a:lnTo>
                <a:lnTo>
                  <a:pt x="48229" y="532395"/>
                </a:lnTo>
                <a:lnTo>
                  <a:pt x="73587" y="570025"/>
                </a:lnTo>
                <a:lnTo>
                  <a:pt x="103428" y="603984"/>
                </a:lnTo>
                <a:lnTo>
                  <a:pt x="137359" y="633911"/>
                </a:lnTo>
                <a:lnTo>
                  <a:pt x="174920" y="659315"/>
                </a:lnTo>
                <a:lnTo>
                  <a:pt x="215691" y="679835"/>
                </a:lnTo>
                <a:lnTo>
                  <a:pt x="259274" y="694978"/>
                </a:lnTo>
                <a:lnTo>
                  <a:pt x="305246" y="704386"/>
                </a:lnTo>
                <a:lnTo>
                  <a:pt x="353181" y="707631"/>
                </a:lnTo>
                <a:lnTo>
                  <a:pt x="401116" y="704386"/>
                </a:lnTo>
                <a:lnTo>
                  <a:pt x="447055" y="694978"/>
                </a:lnTo>
                <a:lnTo>
                  <a:pt x="490638" y="679835"/>
                </a:lnTo>
                <a:lnTo>
                  <a:pt x="531440" y="659315"/>
                </a:lnTo>
                <a:lnTo>
                  <a:pt x="569003" y="633911"/>
                </a:lnTo>
                <a:lnTo>
                  <a:pt x="602901" y="603984"/>
                </a:lnTo>
                <a:lnTo>
                  <a:pt x="632774" y="570025"/>
                </a:lnTo>
                <a:lnTo>
                  <a:pt x="658132" y="532395"/>
                </a:lnTo>
                <a:lnTo>
                  <a:pt x="678582" y="491552"/>
                </a:lnTo>
                <a:lnTo>
                  <a:pt x="693732" y="447891"/>
                </a:lnTo>
                <a:lnTo>
                  <a:pt x="703123" y="401836"/>
                </a:lnTo>
                <a:lnTo>
                  <a:pt x="706362" y="353815"/>
                </a:lnTo>
                <a:lnTo>
                  <a:pt x="703123" y="305794"/>
                </a:lnTo>
                <a:lnTo>
                  <a:pt x="693732" y="259773"/>
                </a:lnTo>
                <a:lnTo>
                  <a:pt x="678582" y="216111"/>
                </a:lnTo>
                <a:lnTo>
                  <a:pt x="658132" y="175236"/>
                </a:lnTo>
                <a:lnTo>
                  <a:pt x="632774" y="137605"/>
                </a:lnTo>
                <a:lnTo>
                  <a:pt x="602901" y="103646"/>
                </a:lnTo>
                <a:lnTo>
                  <a:pt x="569003" y="73719"/>
                </a:lnTo>
                <a:lnTo>
                  <a:pt x="531440" y="48316"/>
                </a:lnTo>
                <a:lnTo>
                  <a:pt x="490638" y="27796"/>
                </a:lnTo>
                <a:lnTo>
                  <a:pt x="447055" y="12652"/>
                </a:lnTo>
                <a:lnTo>
                  <a:pt x="401116" y="3245"/>
                </a:lnTo>
                <a:lnTo>
                  <a:pt x="353181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8" name="object 42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5zaGk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1AAAAKR0AAEkEAAB9HwAAECAAACYAAAAIAAAA//////////8="/>
              </a:ext>
            </a:extLst>
          </p:cNvSpPr>
          <p:nvPr/>
        </p:nvSpPr>
        <p:spPr>
          <a:xfrm>
            <a:off x="74295" y="4740275"/>
            <a:ext cx="622300" cy="3784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1200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pPr>
            <a:r>
              <a:t>26 января</a:t>
            </a:r>
          </a:p>
        </p:txBody>
      </p:sp>
      <p:sp>
        <p:nvSpPr>
          <p:cNvPr id="9" name="object 55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Mgbm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TBQAAExwAAGsSAACCHgAAECAAACYAAAAIAAAA//////////8="/>
              </a:ext>
            </a:extLst>
          </p:cNvSpPr>
          <p:nvPr/>
        </p:nvSpPr>
        <p:spPr>
          <a:xfrm>
            <a:off x="865504" y="4668097"/>
            <a:ext cx="1757045" cy="5856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/>
            </a:pP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Усилен </a:t>
            </a:r>
            <a:r>
              <a:rPr lang="ru-RU" sz="1200" b="1" dirty="0" smtClean="0">
                <a:solidFill>
                  <a:srgbClr val="231F2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санитарно- эпидемиологический </a:t>
            </a: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контроль на границах </a:t>
            </a:r>
            <a:endParaRPr lang="ru-RU" sz="1200" b="1" dirty="0">
              <a:latin typeface="Arial" pitchFamily="2" charset="-52"/>
              <a:ea typeface="Calibri" pitchFamily="2" charset="-52"/>
              <a:cs typeface="Calibri" pitchFamily="2" charset="-52"/>
            </a:endParaRPr>
          </a:p>
        </p:txBody>
      </p:sp>
      <p:sp>
        <p:nvSpPr>
          <p:cNvPr id="11" name="object 58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xhOng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TBQAADCQAAOASAADBKAAAECAAACYAAAAIAAAA//////////8="/>
              </a:ext>
            </a:extLst>
          </p:cNvSpPr>
          <p:nvPr/>
        </p:nvSpPr>
        <p:spPr>
          <a:xfrm>
            <a:off x="865505" y="5859780"/>
            <a:ext cx="2202815" cy="765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/>
            </a:pPr>
            <a:r>
              <a:rPr lang="ru-RU" sz="1200" b="1">
                <a:latin typeface="Arial" pitchFamily="2" charset="-52"/>
                <a:ea typeface="Calibri" pitchFamily="2" charset="-52"/>
                <a:cs typeface="Calibri" pitchFamily="2" charset="-52"/>
              </a:rPr>
              <a:t>При правительстве РК создана межведомственная комиссия из числа госорганов</a:t>
            </a:r>
          </a:p>
        </p:txBody>
      </p:sp>
      <p:sp>
        <p:nvSpPr>
          <p:cNvPr id="12" name="object 80"/>
          <p:cNvSpPr>
            <a:extLst>
              <a:ext uri="smNativeData">
                <pr:smNativeData xmlns="" xmlns:p14="http://schemas.microsoft.com/office/powerpoint/2010/main" xmlns:pr="smNativeData" val="SMDATA_13_WTCkXhMAAAAlAAAAZAAAAA0AAAAAAAAAAAAAAAAAAAAAAAAAAAAAAAAAAAAAAAAAAAEAAABQAAAAAAAAAAAA4D8AAAAAAADgPwAAAAAAAOA/AAAAAAAA4D8AAAAAAADgPwAAAAAAAOA/AAAAAAAA4D8AAAAAAADgPwAAAAAAAOA/AAAAAAAA4D8CAAAAjAAAAAEAAAACAAAA////AP///wgAAAAAAAAAAJ0IxPvC8JlNo9EZD4z52nkB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1SVSIMAAAAEAAAAAAAAAAAAAAAAAAAAAAAAAAeAAAAaAAAAAEAAAAAAAAAAAAAAAAAAAAAAAAAECcAABAnAAAAAAAAAAAAAAAAAAAAAAAAAAAAAAAAAAAAAAAAAAAAABQAAAAAAAAAwMD/AAAAAABkAAAAMgAAAAAAAABkAAAAAAAAAH9/fwAKAAAAHwAAAFQAAAD///8A////AQAAAAAAAAAAAAAAAAAAAAAAAAAAAAAAAAAAAAAAAAAAAAAAAn9/fwDn5uYDzMzMAMDA/wB/f38AAAAAAAAAAAAAAAAAAAAAAAAAAAAhAAAAGAAAABQAAACQAQAAJAYAAD0RAAArGgAAEAAAACYAAAAIAAAA//////////8="/>
              </a:ext>
            </a:extLst>
          </p:cNvSpPr>
          <p:nvPr/>
        </p:nvSpPr>
        <p:spPr>
          <a:xfrm>
            <a:off x="254000" y="998220"/>
            <a:ext cx="2548255" cy="3255645"/>
          </a:xfrm>
          <a:prstGeom prst="rect">
            <a:avLst/>
          </a:prstGeom>
          <a:blipFill rotWithShape="1">
            <a:blip r:embed="rId3" cstate="print"/>
            <a:srcRect/>
            <a:stretch/>
          </a:blip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/>
            </a:pPr>
            <a:endParaRPr/>
          </a:p>
        </p:txBody>
      </p:sp>
      <p:sp>
        <p:nvSpPr>
          <p:cNvPr id="13" name="Кривая2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oAI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1LgAAaw0AAAsyAACBEAAAEAAAACYAAAAIAAAA//////////8="/>
              </a:ext>
            </a:extLst>
          </p:cNvSpPr>
          <p:nvPr/>
        </p:nvSpPr>
        <p:spPr>
          <a:xfrm>
            <a:off x="7633335" y="2181225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586"/>
                </a:lnTo>
                <a:lnTo>
                  <a:pt x="250825" y="501627"/>
                </a:lnTo>
                <a:lnTo>
                  <a:pt x="295904" y="497586"/>
                </a:lnTo>
                <a:lnTo>
                  <a:pt x="338335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394" y="377422"/>
                </a:lnTo>
                <a:lnTo>
                  <a:pt x="485950" y="338335"/>
                </a:lnTo>
                <a:lnTo>
                  <a:pt x="497586" y="295904"/>
                </a:lnTo>
                <a:lnTo>
                  <a:pt x="501627" y="250825"/>
                </a:lnTo>
                <a:lnTo>
                  <a:pt x="497586" y="205746"/>
                </a:lnTo>
                <a:lnTo>
                  <a:pt x="485950" y="163292"/>
                </a:lnTo>
                <a:lnTo>
                  <a:pt x="467394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35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14" name="object 26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AAA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hAAAAXiMAAPcDAAB0JgAAEAAAACYAAAAIAAAA//////////8="/>
              </a:ext>
            </a:extLst>
          </p:cNvSpPr>
          <p:nvPr/>
        </p:nvSpPr>
        <p:spPr>
          <a:xfrm>
            <a:off x="142875" y="5749290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58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58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292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15" name="Прямоугольник2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8yMDE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RAQAA6iMAAKoDAACzJQAAECAAACYAAAAIAAAA//////////8="/>
              </a:ext>
            </a:extLst>
          </p:cNvSpPr>
          <p:nvPr/>
        </p:nvSpPr>
        <p:spPr>
          <a:xfrm>
            <a:off x="173355" y="5838190"/>
            <a:ext cx="422275" cy="2901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/>
            </a:pPr>
            <a:r>
              <a:rPr lang="ru-RU" sz="900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27 января</a:t>
            </a:r>
          </a:p>
        </p:txBody>
      </p:sp>
      <p:sp>
        <p:nvSpPr>
          <p:cNvPr id="16" name="Кривая1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oLgAAmRsAAP4xAACvHgAAEAAAACYAAAAIAAAA//////////8="/>
              </a:ext>
            </a:extLst>
          </p:cNvSpPr>
          <p:nvPr/>
        </p:nvSpPr>
        <p:spPr>
          <a:xfrm>
            <a:off x="7660592" y="4788127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56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315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417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58" y="485950"/>
                </a:lnTo>
                <a:lnTo>
                  <a:pt x="377422" y="467417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58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315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56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18" name="Прямоугольник 2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/1BQ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o9InEMAAAAEAAAAAAAAAAAAAAAAAAAAAAAAAAeAAAAaAAAAAAAAAAAAAAAAAAAAAAAAAAAAAAAECcAABAnAAAAAAAAAAAAAAAAAAAAAAAAAAAAAAAAAAAAAAAAAAAAABQAAAAAAAAAwMD/AAAAAABkAAAAMgAAAAAAAABkAAAAAAAAAH9/fwAKAAAAHwAAAFQAAAD/UFAA////AQAAAAAAAAAAAAAAAAAAAAAAAAAAAAAAAAAAAAAAAAAARHOeAH9/fwDn5uYDzMzMAMDA/wB/f38AAAAAAAAAAAAAAAAAAAAAAAAAAAAhAAAAGAAAABQAAABcEwAAsgUAANBHAAAIDAAAAAAAACYAAAAIAAAA//////////8="/>
              </a:ext>
            </a:extLst>
          </p:cNvSpPr>
          <p:nvPr/>
        </p:nvSpPr>
        <p:spPr>
          <a:xfrm>
            <a:off x="3147060" y="925830"/>
            <a:ext cx="8526780" cy="102997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2000" b="1" dirty="0">
                <a:latin typeface="Arial" pitchFamily="2" charset="-52"/>
                <a:ea typeface="Calibri" pitchFamily="2" charset="-52"/>
                <a:cs typeface="Calibri" pitchFamily="2" charset="-52"/>
              </a:rPr>
              <a:t>Инфицированных – </a:t>
            </a:r>
            <a:r>
              <a:rPr lang="ru-RU" sz="2000" b="1" dirty="0" smtClean="0">
                <a:latin typeface="Arial" pitchFamily="2" charset="-52"/>
                <a:ea typeface="Calibri" pitchFamily="2" charset="-52"/>
                <a:cs typeface="Calibri" pitchFamily="2" charset="-52"/>
              </a:rPr>
              <a:t>3063, </a:t>
            </a:r>
            <a:r>
              <a:rPr lang="ru-RU" sz="2000" b="1" dirty="0">
                <a:latin typeface="Arial" pitchFamily="2" charset="-52"/>
                <a:ea typeface="Calibri" pitchFamily="2" charset="-52"/>
                <a:cs typeface="Calibri" pitchFamily="2" charset="-52"/>
              </a:rPr>
              <a:t>вылечившихся – </a:t>
            </a:r>
            <a:r>
              <a:rPr lang="ru-RU" sz="2000" b="1" dirty="0" smtClean="0">
                <a:latin typeface="Arial" pitchFamily="2" charset="-52"/>
              </a:rPr>
              <a:t>774</a:t>
            </a:r>
            <a:r>
              <a:rPr lang="ru-RU" sz="2000" b="1" dirty="0" smtClean="0">
                <a:latin typeface="Arial" pitchFamily="2" charset="-52"/>
                <a:ea typeface="Calibri" pitchFamily="2" charset="-52"/>
                <a:cs typeface="Calibri" pitchFamily="2" charset="-52"/>
              </a:rPr>
              <a:t>, </a:t>
            </a:r>
            <a:r>
              <a:rPr lang="ru-RU" sz="2000" b="1" dirty="0">
                <a:latin typeface="Arial" pitchFamily="2" charset="-52"/>
                <a:ea typeface="Calibri" pitchFamily="2" charset="-52"/>
                <a:cs typeface="Calibri" pitchFamily="2" charset="-52"/>
              </a:rPr>
              <a:t>скончались – </a:t>
            </a:r>
            <a:r>
              <a:rPr lang="ru-RU" sz="2000" b="1" dirty="0" smtClean="0">
                <a:latin typeface="Arial" pitchFamily="2" charset="-52"/>
                <a:ea typeface="Calibri" pitchFamily="2" charset="-52"/>
                <a:cs typeface="Calibri" pitchFamily="2" charset="-52"/>
              </a:rPr>
              <a:t>25</a:t>
            </a:r>
            <a:endParaRPr lang="ru-RU" sz="2000" b="1" dirty="0">
              <a:latin typeface="Arial" pitchFamily="2" charset="-52"/>
              <a:ea typeface="Calibri" pitchFamily="2" charset="-52"/>
              <a:cs typeface="Calibri" pitchFamily="2" charset="-52"/>
            </a:endParaRPr>
          </a:p>
          <a:p>
            <a:pPr algn="ctr">
              <a:defRPr lang="ru-RU">
                <a:solidFill>
                  <a:srgbClr val="FFFFFF"/>
                </a:solidFill>
              </a:defRPr>
            </a:pPr>
            <a:endParaRPr lang="ru-RU" sz="1200" b="1" i="1" dirty="0">
              <a:solidFill>
                <a:schemeClr val="bg1"/>
              </a:solidFill>
              <a:latin typeface="Arial" pitchFamily="2" charset="-52"/>
              <a:ea typeface="Calibri" pitchFamily="2" charset="-52"/>
              <a:cs typeface="Calibri" pitchFamily="2" charset="-52"/>
            </a:endParaRPr>
          </a:p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1200" b="1" i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По </a:t>
            </a:r>
            <a:r>
              <a:rPr lang="ru-RU" sz="1200" b="1" i="1" smtClean="0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состоянию на 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29.04.2020г</a:t>
            </a:r>
            <a:r>
              <a:rPr lang="ru-RU" sz="1200" b="1" i="1" dirty="0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.</a:t>
            </a:r>
            <a:r>
              <a:rPr lang="ru-RU" sz="1600" b="1" dirty="0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Calibri" pitchFamily="2" charset="-52"/>
              </a:rPr>
              <a:t> </a:t>
            </a:r>
          </a:p>
        </p:txBody>
      </p:sp>
      <p:sp>
        <p:nvSpPr>
          <p:cNvPr id="19" name="object 18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Dvgws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AbEwAA/A0AADEWAAASEQAAEAAAACYAAAAIAAAA//////////8="/>
              </a:ext>
            </a:extLst>
          </p:cNvSpPr>
          <p:nvPr/>
        </p:nvSpPr>
        <p:spPr>
          <a:xfrm>
            <a:off x="3105785" y="2273300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56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315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417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58" y="485950"/>
                </a:lnTo>
                <a:lnTo>
                  <a:pt x="377422" y="467417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58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315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56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0" name="object 20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jvgws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AdEwAARBIAADMWAABaFQAAEAAAACYAAAAIAAAA//////////8="/>
              </a:ext>
            </a:extLst>
          </p:cNvSpPr>
          <p:nvPr/>
        </p:nvSpPr>
        <p:spPr>
          <a:xfrm>
            <a:off x="3107055" y="2969260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58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35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292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1" name="object 22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QAMw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AbEwAAABcAADEWAAAWGgAAEAAAACYAAAAIAAAA//////////8="/>
              </a:ext>
            </a:extLst>
          </p:cNvSpPr>
          <p:nvPr/>
        </p:nvSpPr>
        <p:spPr>
          <a:xfrm>
            <a:off x="3105785" y="3738880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56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315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417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58" y="485950"/>
                </a:lnTo>
                <a:lnTo>
                  <a:pt x="377422" y="467417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58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315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56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2" name="object 23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jvgws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AWEwAAvRsAACwWAADTHgAAEAAAACYAAAAIAAAA//////////8="/>
              </a:ext>
            </a:extLst>
          </p:cNvSpPr>
          <p:nvPr/>
        </p:nvSpPr>
        <p:spPr>
          <a:xfrm>
            <a:off x="3102610" y="4509135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586"/>
                </a:lnTo>
                <a:lnTo>
                  <a:pt x="250825" y="501627"/>
                </a:lnTo>
                <a:lnTo>
                  <a:pt x="295904" y="497586"/>
                </a:lnTo>
                <a:lnTo>
                  <a:pt x="338335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394" y="377422"/>
                </a:lnTo>
                <a:lnTo>
                  <a:pt x="485950" y="338335"/>
                </a:lnTo>
                <a:lnTo>
                  <a:pt x="497586" y="295904"/>
                </a:lnTo>
                <a:lnTo>
                  <a:pt x="501627" y="250825"/>
                </a:lnTo>
                <a:lnTo>
                  <a:pt x="497586" y="205746"/>
                </a:lnTo>
                <a:lnTo>
                  <a:pt x="485950" y="163292"/>
                </a:lnTo>
                <a:lnTo>
                  <a:pt x="467394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35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3" name="object 25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AAA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AEEwAAgiAAABoWAACYIwAAEAAAACYAAAAIAAAA//////////8="/>
              </a:ext>
            </a:extLst>
          </p:cNvSpPr>
          <p:nvPr/>
        </p:nvSpPr>
        <p:spPr>
          <a:xfrm>
            <a:off x="3091180" y="5284470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58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609"/>
                </a:lnTo>
                <a:lnTo>
                  <a:pt x="250825" y="501650"/>
                </a:lnTo>
                <a:lnTo>
                  <a:pt x="295904" y="497609"/>
                </a:lnTo>
                <a:lnTo>
                  <a:pt x="338335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394" y="377422"/>
                </a:lnTo>
                <a:lnTo>
                  <a:pt x="485950" y="338358"/>
                </a:lnTo>
                <a:lnTo>
                  <a:pt x="497586" y="295904"/>
                </a:lnTo>
                <a:lnTo>
                  <a:pt x="501627" y="250825"/>
                </a:lnTo>
                <a:lnTo>
                  <a:pt x="497586" y="205746"/>
                </a:lnTo>
                <a:lnTo>
                  <a:pt x="485950" y="163292"/>
                </a:lnTo>
                <a:lnTo>
                  <a:pt x="467394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35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4" name="object 24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oAIAA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xEgAAGSUAAAcWAAAvKAAAEAAAACYAAAAIAAAA//////////8="/>
              </a:ext>
            </a:extLst>
          </p:cNvSpPr>
          <p:nvPr/>
        </p:nvSpPr>
        <p:spPr>
          <a:xfrm>
            <a:off x="3079115" y="6030595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586"/>
                </a:lnTo>
                <a:lnTo>
                  <a:pt x="250825" y="501627"/>
                </a:lnTo>
                <a:lnTo>
                  <a:pt x="295904" y="497586"/>
                </a:lnTo>
                <a:lnTo>
                  <a:pt x="338358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35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292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5" name="object 27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ktBQ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S0FAA////AQAAAAAAAAAAAAAAAAAAAAAAAAAAAAAAAAAAAAAAAAAAAAAAAn9/fwDn5uYDzMzMAMDA/wB/f38AAAAAAAAAAAAAAAAAAAAAAAAAAAAhAAAAGAAAABQAAAAvLgAA6iQAAIgyAABFKQAAEAAAACYAAAAIAAAA//////////8="/>
              </a:ext>
            </a:extLst>
          </p:cNvSpPr>
          <p:nvPr/>
        </p:nvSpPr>
        <p:spPr>
          <a:xfrm>
            <a:off x="7578629" y="6036262"/>
            <a:ext cx="706755" cy="708025"/>
          </a:xfrm>
          <a:custGeom>
            <a:avLst/>
            <a:gdLst/>
            <a:ahLst/>
            <a:cxnLst/>
            <a:rect l="0" t="0" r="706755" b="708025"/>
            <a:pathLst>
              <a:path w="706755" h="708025">
                <a:moveTo>
                  <a:pt x="353181" y="0"/>
                </a:moveTo>
                <a:lnTo>
                  <a:pt x="305246" y="3245"/>
                </a:lnTo>
                <a:lnTo>
                  <a:pt x="259274" y="12652"/>
                </a:lnTo>
                <a:lnTo>
                  <a:pt x="215691" y="27796"/>
                </a:lnTo>
                <a:lnTo>
                  <a:pt x="174920" y="48316"/>
                </a:lnTo>
                <a:lnTo>
                  <a:pt x="137359" y="73719"/>
                </a:lnTo>
                <a:lnTo>
                  <a:pt x="103428" y="103646"/>
                </a:lnTo>
                <a:lnTo>
                  <a:pt x="73587" y="137605"/>
                </a:lnTo>
                <a:lnTo>
                  <a:pt x="48229" y="175236"/>
                </a:lnTo>
                <a:lnTo>
                  <a:pt x="27746" y="216111"/>
                </a:lnTo>
                <a:lnTo>
                  <a:pt x="12629" y="259773"/>
                </a:lnTo>
                <a:lnTo>
                  <a:pt x="3239" y="305794"/>
                </a:lnTo>
                <a:lnTo>
                  <a:pt x="0" y="353815"/>
                </a:lnTo>
                <a:lnTo>
                  <a:pt x="3239" y="401836"/>
                </a:lnTo>
                <a:lnTo>
                  <a:pt x="12629" y="447891"/>
                </a:lnTo>
                <a:lnTo>
                  <a:pt x="27746" y="491552"/>
                </a:lnTo>
                <a:lnTo>
                  <a:pt x="48229" y="532395"/>
                </a:lnTo>
                <a:lnTo>
                  <a:pt x="73587" y="570025"/>
                </a:lnTo>
                <a:lnTo>
                  <a:pt x="103428" y="603984"/>
                </a:lnTo>
                <a:lnTo>
                  <a:pt x="137359" y="633911"/>
                </a:lnTo>
                <a:lnTo>
                  <a:pt x="174920" y="659315"/>
                </a:lnTo>
                <a:lnTo>
                  <a:pt x="215691" y="679835"/>
                </a:lnTo>
                <a:lnTo>
                  <a:pt x="259274" y="694978"/>
                </a:lnTo>
                <a:lnTo>
                  <a:pt x="305246" y="704386"/>
                </a:lnTo>
                <a:lnTo>
                  <a:pt x="353181" y="707631"/>
                </a:lnTo>
                <a:lnTo>
                  <a:pt x="401116" y="704386"/>
                </a:lnTo>
                <a:lnTo>
                  <a:pt x="447055" y="694978"/>
                </a:lnTo>
                <a:lnTo>
                  <a:pt x="490638" y="679835"/>
                </a:lnTo>
                <a:lnTo>
                  <a:pt x="531440" y="659315"/>
                </a:lnTo>
                <a:lnTo>
                  <a:pt x="569003" y="633911"/>
                </a:lnTo>
                <a:lnTo>
                  <a:pt x="602901" y="603984"/>
                </a:lnTo>
                <a:lnTo>
                  <a:pt x="632774" y="570025"/>
                </a:lnTo>
                <a:lnTo>
                  <a:pt x="658132" y="532395"/>
                </a:lnTo>
                <a:lnTo>
                  <a:pt x="678582" y="491552"/>
                </a:lnTo>
                <a:lnTo>
                  <a:pt x="693732" y="447891"/>
                </a:lnTo>
                <a:lnTo>
                  <a:pt x="703123" y="401836"/>
                </a:lnTo>
                <a:lnTo>
                  <a:pt x="706362" y="353815"/>
                </a:lnTo>
                <a:lnTo>
                  <a:pt x="703123" y="305794"/>
                </a:lnTo>
                <a:lnTo>
                  <a:pt x="693732" y="259773"/>
                </a:lnTo>
                <a:lnTo>
                  <a:pt x="678582" y="216111"/>
                </a:lnTo>
                <a:lnTo>
                  <a:pt x="658132" y="175236"/>
                </a:lnTo>
                <a:lnTo>
                  <a:pt x="632774" y="137605"/>
                </a:lnTo>
                <a:lnTo>
                  <a:pt x="602901" y="103646"/>
                </a:lnTo>
                <a:lnTo>
                  <a:pt x="569003" y="73719"/>
                </a:lnTo>
                <a:lnTo>
                  <a:pt x="531440" y="48316"/>
                </a:lnTo>
                <a:lnTo>
                  <a:pt x="490638" y="27796"/>
                </a:lnTo>
                <a:lnTo>
                  <a:pt x="447055" y="12652"/>
                </a:lnTo>
                <a:lnTo>
                  <a:pt x="401116" y="3245"/>
                </a:lnTo>
                <a:lnTo>
                  <a:pt x="353181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26" name="Прямоугольник1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IAAz4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5FgAA/w4AAPkqAADPEQAAECAAACYAAAAIAAAA//////////8="/>
              </a:ext>
            </a:extLst>
          </p:cNvSpPr>
          <p:nvPr/>
        </p:nvSpPr>
        <p:spPr>
          <a:xfrm>
            <a:off x="3643630" y="2454275"/>
            <a:ext cx="337312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kk-KZ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Отменен отборочный чемпионат Азии по водному поло</a:t>
            </a:r>
            <a:endParaRPr lang="ru-RU" sz="1200" b="1" dirty="0">
              <a:solidFill>
                <a:srgbClr val="231F20"/>
              </a:solidFill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27" name="Прямоугольник3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IAAz4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hFgAAqgwAAIkrAAAZDwAAECAAACYAAAAIAAAA//////////8="/>
              </a:ext>
            </a:extLst>
          </p:cNvSpPr>
          <p:nvPr/>
        </p:nvSpPr>
        <p:spPr>
          <a:xfrm>
            <a:off x="3735705" y="2181225"/>
            <a:ext cx="3398520" cy="395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indent="12700" defTabSz="716280">
              <a:tabLst/>
              <a:defRPr lang="ru-RU"/>
            </a:pPr>
            <a:r>
              <a:rPr lang="kk-KZ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Приостановление выдачи </a:t>
            </a:r>
            <a:r>
              <a:rPr lang="kk-KZ" sz="1200" b="1" dirty="0" smtClean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виз</a:t>
            </a:r>
            <a:endParaRPr lang="kk-KZ" sz="1200" b="1" dirty="0">
              <a:solidFill>
                <a:srgbClr val="231F20"/>
              </a:solidFill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28" name="Линия1"/>
          <p:cNvSpPr>
            <a:extLst>
              <a:ext uri="smNativeData">
                <pr:smNativeData xmlns="" xmlns:p14="http://schemas.microsoft.com/office/powerpoint/2010/main" xmlns:pr="smNativeData" val="SMDATA_13_WTCk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wAAAAAAAAAK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KSA4w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SFgAADQ8AAL4hAAANDwAAEAAAACYAAAAIAAAA//////////8="/>
              </a:ext>
            </a:extLst>
          </p:cNvSpPr>
          <p:nvPr/>
        </p:nvSpPr>
        <p:spPr>
          <a:xfrm>
            <a:off x="3787354" y="2463695"/>
            <a:ext cx="18161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type="none"/>
            <a:tailEnd type="none"/>
          </a:ln>
          <a:effectLst/>
        </p:spPr>
      </p:sp>
      <p:sp>
        <p:nvSpPr>
          <p:cNvPr id="29" name="Прямоугольник4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Ecyx/tQ190/KzeuGP2lNs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dEwAAlA4AAPgVAABYEAAAECAAACYAAAAIAAAA//////////8="/>
              </a:ext>
            </a:extLst>
          </p:cNvSpPr>
          <p:nvPr/>
        </p:nvSpPr>
        <p:spPr>
          <a:xfrm>
            <a:off x="3147695" y="2369820"/>
            <a:ext cx="423545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29 января 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30" name="Прямоугольник5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KEwAAthIAAPwVAAB6FAAAECAAACYAAAAIAAAA//////////8="/>
              </a:ext>
            </a:extLst>
          </p:cNvSpPr>
          <p:nvPr/>
        </p:nvSpPr>
        <p:spPr>
          <a:xfrm>
            <a:off x="3135630" y="3041650"/>
            <a:ext cx="438150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31 января 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31" name="Прямоугольник6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0FgAAQhIAANoqAACbFQAAECAAACYAAAAIAAAA//////////8="/>
              </a:ext>
            </a:extLst>
          </p:cNvSpPr>
          <p:nvPr/>
        </p:nvSpPr>
        <p:spPr>
          <a:xfrm>
            <a:off x="3731895" y="2967990"/>
            <a:ext cx="3315970" cy="5441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defTabSz="716280">
              <a:tabLst/>
              <a:defRPr lang="ru-RU"/>
            </a:pPr>
            <a:r>
              <a:rPr lang="kk-KZ" sz="1200" b="1" dirty="0">
                <a:latin typeface="Arial" pitchFamily="2" charset="-52"/>
                <a:ea typeface="Arial Black" pitchFamily="2" charset="-52"/>
                <a:cs typeface="Arial" pitchFamily="2" charset="-52"/>
              </a:rPr>
              <a:t>Второй этап усиления санэпид контроля</a:t>
            </a:r>
          </a:p>
          <a:p>
            <a:pPr marL="12700" defTabSz="716280">
              <a:tabLst/>
              <a:defRPr lang="ru-RU"/>
            </a:pPr>
            <a:r>
              <a:rPr lang="kk-KZ" sz="1100" dirty="0">
                <a:latin typeface="Arial" pitchFamily="2" charset="-52"/>
                <a:ea typeface="Arial Black" pitchFamily="2" charset="-52"/>
                <a:cs typeface="Arial" pitchFamily="2" charset="-52"/>
              </a:rPr>
              <a:t>(</a:t>
            </a:r>
            <a:r>
              <a:rPr lang="kk-KZ" sz="1100" i="1" dirty="0">
                <a:latin typeface="Arial" pitchFamily="2" charset="-52"/>
                <a:ea typeface="Arial Black" pitchFamily="2" charset="-52"/>
                <a:cs typeface="Arial" pitchFamily="2" charset="-52"/>
              </a:rPr>
              <a:t>пункты пропусков на всех границах, лабораторная диагностика</a:t>
            </a:r>
            <a:r>
              <a:rPr lang="kk-KZ" sz="1100" dirty="0"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  <a:endParaRPr lang="ru-RU" sz="1100" dirty="0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32" name="Прямоугольник7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GEgAAWBcAAGoWAAAwGQAAECAAACYAAAAIAAAA//////////8="/>
              </a:ext>
            </a:extLst>
          </p:cNvSpPr>
          <p:nvPr/>
        </p:nvSpPr>
        <p:spPr>
          <a:xfrm>
            <a:off x="3051810" y="3794760"/>
            <a:ext cx="591820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2</a:t>
            </a: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февраля</a:t>
            </a:r>
          </a:p>
        </p:txBody>
      </p:sp>
      <p:sp>
        <p:nvSpPr>
          <p:cNvPr id="33" name="Прямоугольник8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5FgAAVxcAAC8rAADAGQAAECAAACYAAAAIAAAA//////////8="/>
              </a:ext>
            </a:extLst>
          </p:cNvSpPr>
          <p:nvPr/>
        </p:nvSpPr>
        <p:spPr>
          <a:xfrm>
            <a:off x="3713480" y="3826639"/>
            <a:ext cx="3326130" cy="391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>
              <a:defRPr lang="ru-RU"/>
            </a:pPr>
            <a:r>
              <a:rPr lang="ru-RU" sz="1200" b="1" dirty="0" smtClean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Начата эвакуация </a:t>
            </a: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граждан Казахстана из </a:t>
            </a:r>
            <a:r>
              <a:rPr lang="ru-RU" sz="1200" b="1" dirty="0" smtClean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зарубежных стран</a:t>
            </a:r>
            <a:endParaRPr lang="ru-RU" sz="1200" dirty="0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34" name="Прямоугольник9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sEgAAFhwAAEgWAADuHQAAECAAACYAAAAIAAAA//////////8="/>
              </a:ext>
            </a:extLst>
          </p:cNvSpPr>
          <p:nvPr/>
        </p:nvSpPr>
        <p:spPr>
          <a:xfrm>
            <a:off x="3075940" y="4565650"/>
            <a:ext cx="546100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t>20 </a:t>
            </a: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t>февраля</a:t>
            </a:r>
          </a:p>
        </p:txBody>
      </p:sp>
      <p:sp>
        <p:nvSpPr>
          <p:cNvPr id="35" name="Прямоугольник10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7FgAAuBsAAGIrAABBHwAAECAAACYAAAAIAAAA//////////8="/>
              </a:ext>
            </a:extLst>
          </p:cNvSpPr>
          <p:nvPr/>
        </p:nvSpPr>
        <p:spPr>
          <a:xfrm>
            <a:off x="3735705" y="4483240"/>
            <a:ext cx="3316605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>
              <a:defRPr lang="ru-RU"/>
            </a:pP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Внедрена методика ранжирования стран по 3 категориям</a:t>
            </a:r>
          </a:p>
          <a:p>
            <a:pPr marL="12700">
              <a:defRPr lang="ru-RU"/>
            </a:pPr>
            <a:r>
              <a:rPr lang="ru-RU" sz="1200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(</a:t>
            </a:r>
            <a:r>
              <a:rPr lang="ru-RU" sz="1200" i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медицинский мониторинг</a:t>
            </a:r>
            <a:r>
              <a:rPr lang="ru-RU" sz="1200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  <a:endParaRPr lang="ru-RU" sz="1200" dirty="0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36" name="Прямоугольник11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YEwAABCEAAMoVAADcIgAAECAAACYAAAAIAAAA//////////8="/>
              </a:ext>
            </a:extLst>
          </p:cNvSpPr>
          <p:nvPr/>
        </p:nvSpPr>
        <p:spPr>
          <a:xfrm>
            <a:off x="3103880" y="5367020"/>
            <a:ext cx="438150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1</a:t>
            </a: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марта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37" name="Прямоугольник12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4B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YFgAANyAAAD0rAACgIgAAECAAACYAAAAIAAAA//////////8="/>
              </a:ext>
            </a:extLst>
          </p:cNvSpPr>
          <p:nvPr/>
        </p:nvSpPr>
        <p:spPr>
          <a:xfrm>
            <a:off x="3713480" y="5202765"/>
            <a:ext cx="3315335" cy="391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>
              <a:defRPr lang="ru-RU"/>
            </a:pPr>
            <a:r>
              <a:rPr lang="ru-RU" sz="1200" b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МЗ РК введен четвертый этап усиления (</a:t>
            </a:r>
            <a:r>
              <a:rPr lang="ru-RU" sz="1200" i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стационарный или домашний карантин</a:t>
            </a:r>
            <a:r>
              <a:rPr lang="ru-RU" sz="120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  <a:endParaRPr lang="ru-RU" sz="1200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38" name="Прямоугольник13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B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pFgAAliIAAD8rAAD/JAAAECAAACYAAAAIAAAA//////////8="/>
              </a:ext>
            </a:extLst>
          </p:cNvSpPr>
          <p:nvPr/>
        </p:nvSpPr>
        <p:spPr>
          <a:xfrm>
            <a:off x="3724275" y="5588210"/>
            <a:ext cx="3305810" cy="391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>
              <a:defRPr lang="ru-RU"/>
            </a:pP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Отменены все культурные и массовые мероприятия </a:t>
            </a:r>
          </a:p>
        </p:txBody>
      </p:sp>
      <p:sp>
        <p:nvSpPr>
          <p:cNvPr id="39" name="Прямоугольник14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B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YEwAAoCUAAMgVAABkJwAAECAAACYAAAAIAAAA//////////8="/>
              </a:ext>
            </a:extLst>
          </p:cNvSpPr>
          <p:nvPr/>
        </p:nvSpPr>
        <p:spPr>
          <a:xfrm>
            <a:off x="3103880" y="6116320"/>
            <a:ext cx="436880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/>
            </a:pPr>
            <a:r>
              <a:rPr lang="ru-RU" sz="900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13 марта</a:t>
            </a:r>
            <a:endParaRPr lang="ru-RU" sz="1100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40" name="Прямоугольник15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1FgAASCUAADsrAADxKQAAECAAACYAAAAIAAAA//////////8="/>
              </a:ext>
            </a:extLst>
          </p:cNvSpPr>
          <p:nvPr/>
        </p:nvSpPr>
        <p:spPr>
          <a:xfrm>
            <a:off x="3731895" y="6060440"/>
            <a:ext cx="3295650" cy="757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>
              <a:defRPr lang="ru-RU"/>
            </a:pPr>
            <a:r>
              <a:rPr lang="ru-RU" sz="1200" b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В Казахстане (</a:t>
            </a:r>
            <a:r>
              <a:rPr lang="ru-RU" sz="1100" i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Алматы и Нур-С</a:t>
            </a:r>
            <a:r>
              <a:rPr lang="ru-RU" sz="1200" i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ултане</a:t>
            </a:r>
            <a:r>
              <a:rPr lang="ru-RU" sz="1200" b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) обнаружены </a:t>
            </a:r>
            <a:r>
              <a:rPr lang="ru-RU" sz="1200" b="1">
                <a:solidFill>
                  <a:srgbClr val="FF000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первые случаи  заражения коронавирусом</a:t>
            </a:r>
            <a:r>
              <a:rPr lang="ru-RU" sz="1200">
                <a:solidFill>
                  <a:srgbClr val="231F20"/>
                </a:solidFill>
                <a:latin typeface="Arial Black" pitchFamily="2" charset="-52"/>
                <a:ea typeface="Arial Black" pitchFamily="2" charset="-52"/>
                <a:cs typeface="Arial Black" pitchFamily="2" charset="-52"/>
              </a:rPr>
              <a:t> </a:t>
            </a:r>
            <a:r>
              <a:rPr lang="ru-RU" sz="120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(</a:t>
            </a:r>
            <a:r>
              <a:rPr lang="ru-RU" sz="1200" i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прилетевших из Германии и Италии</a:t>
            </a:r>
            <a:r>
              <a:rPr lang="ru-RU" sz="120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</a:p>
        </p:txBody>
      </p:sp>
      <p:sp>
        <p:nvSpPr>
          <p:cNvPr id="41" name="Прямоугольник16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mLwAA8Q0AANUxAAC1DwAAECAAACYAAAAIAAAA//////////8="/>
              </a:ext>
            </a:extLst>
          </p:cNvSpPr>
          <p:nvPr/>
        </p:nvSpPr>
        <p:spPr>
          <a:xfrm>
            <a:off x="7664450" y="2266315"/>
            <a:ext cx="436245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16 марта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42" name="Прямоугольник17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3MgAAeQwAACpJAAAuEQAAECAAACYAAAAIAAAA//////////8="/>
              </a:ext>
            </a:extLst>
          </p:cNvSpPr>
          <p:nvPr/>
        </p:nvSpPr>
        <p:spPr>
          <a:xfrm>
            <a:off x="8244205" y="2027555"/>
            <a:ext cx="3649345" cy="765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200" b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В Казахстане объявлен режим ЧП </a:t>
            </a:r>
          </a:p>
          <a:p>
            <a:pPr marL="12700" algn="just">
              <a:defRPr lang="ru-RU"/>
            </a:pPr>
            <a:r>
              <a:rPr lang="ru-RU" sz="120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(</a:t>
            </a:r>
            <a:r>
              <a:rPr lang="ru-RU" sz="1200" i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усилен общественный порядок, усилена охрана важных объектов, приостановлена крупная торговля и объекты массового скопления людей</a:t>
            </a:r>
            <a:r>
              <a:rPr lang="ru-RU" sz="120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</a:p>
        </p:txBody>
      </p:sp>
      <p:sp>
        <p:nvSpPr>
          <p:cNvPr id="43" name="Прямоугольник18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8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7LgAA6RIAAKsxAACtFAAAECAAACYAAAAIAAAA//////////8="/>
              </a:ext>
            </a:extLst>
          </p:cNvSpPr>
          <p:nvPr/>
        </p:nvSpPr>
        <p:spPr>
          <a:xfrm>
            <a:off x="7637145" y="3038523"/>
            <a:ext cx="436880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chemeClr val="bg1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19 марта</a:t>
            </a:r>
          </a:p>
        </p:txBody>
      </p:sp>
      <p:sp>
        <p:nvSpPr>
          <p:cNvPr id="44" name="Прямоугольник19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HMgAAfxEAAKFIAACPFgAAECAAACYAAAAIAAAA//////////8="/>
              </a:ext>
            </a:extLst>
          </p:cNvSpPr>
          <p:nvPr/>
        </p:nvSpPr>
        <p:spPr>
          <a:xfrm>
            <a:off x="8173085" y="2808653"/>
            <a:ext cx="3633470" cy="822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 defTabSz="716280">
              <a:tabLst/>
              <a:defRPr lang="ru-RU"/>
            </a:pPr>
            <a:r>
              <a:rPr lang="ru-RU" sz="1200" b="1">
                <a:latin typeface="Arial" pitchFamily="2" charset="-52"/>
                <a:ea typeface="Arial Black" pitchFamily="2" charset="-52"/>
                <a:cs typeface="Arial" pitchFamily="2" charset="-52"/>
              </a:rPr>
              <a:t>Введен режим карантина в гг.Нур-Султан и Алматы </a:t>
            </a:r>
          </a:p>
          <a:p>
            <a:pPr algn="just" defTabSz="716280">
              <a:tabLst/>
              <a:defRPr lang="ru-RU"/>
            </a:pPr>
            <a:r>
              <a:rPr lang="ru-RU" sz="1200">
                <a:latin typeface="Arial" pitchFamily="2" charset="-52"/>
                <a:ea typeface="Arial Black" pitchFamily="2" charset="-52"/>
                <a:cs typeface="Arial" pitchFamily="2" charset="-52"/>
              </a:rPr>
              <a:t>(</a:t>
            </a:r>
            <a:r>
              <a:rPr lang="ru-RU" sz="1200" i="1">
                <a:latin typeface="Arial" pitchFamily="2" charset="-52"/>
                <a:ea typeface="Arial Black" pitchFamily="2" charset="-52"/>
                <a:cs typeface="Arial" pitchFamily="2" charset="-52"/>
              </a:rPr>
              <a:t>ограничен въезд/выезд транспортных средств</a:t>
            </a:r>
            <a:r>
              <a:rPr lang="ru-RU" sz="1200">
                <a:latin typeface="Arial" pitchFamily="2" charset="-52"/>
                <a:ea typeface="Arial Black" pitchFamily="2" charset="-52"/>
                <a:cs typeface="Arial" pitchFamily="2" charset="-52"/>
              </a:rPr>
              <a:t>)</a:t>
            </a:r>
          </a:p>
        </p:txBody>
      </p:sp>
      <p:sp>
        <p:nvSpPr>
          <p:cNvPr id="45" name="Прямоугольник20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kLwAAmxcAANMxAABfGQAAECAAACYAAAAIAAAA//////////8="/>
              </a:ext>
            </a:extLst>
          </p:cNvSpPr>
          <p:nvPr/>
        </p:nvSpPr>
        <p:spPr>
          <a:xfrm>
            <a:off x="7663180" y="3668623"/>
            <a:ext cx="436245" cy="2870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26 марта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46" name="Прямоугольник21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zMgAAUhcAAHxIAAC7GQAAECAAACYAAAAIAAAA//////////8="/>
              </a:ext>
            </a:extLst>
          </p:cNvSpPr>
          <p:nvPr/>
        </p:nvSpPr>
        <p:spPr>
          <a:xfrm>
            <a:off x="8241665" y="3622268"/>
            <a:ext cx="3541395" cy="391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200" b="1">
                <a:latin typeface="Arial" pitchFamily="2" charset="-52"/>
                <a:ea typeface="Arial Black" pitchFamily="2" charset="-52"/>
                <a:cs typeface="Arial" pitchFamily="2" charset="-52"/>
              </a:rPr>
              <a:t>Зарегистрирован </a:t>
            </a:r>
            <a:r>
              <a:rPr lang="ru-RU" sz="1200" b="1">
                <a:solidFill>
                  <a:srgbClr val="FF000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первый летальный исход </a:t>
            </a:r>
            <a:r>
              <a:rPr lang="ru-RU" sz="1200" b="1">
                <a:latin typeface="Arial" pitchFamily="2" charset="-52"/>
                <a:ea typeface="Arial Black" pitchFamily="2" charset="-52"/>
                <a:cs typeface="Arial" pitchFamily="2" charset="-52"/>
              </a:rPr>
              <a:t> в г.Нур-Султан</a:t>
            </a:r>
          </a:p>
        </p:txBody>
      </p:sp>
      <p:sp>
        <p:nvSpPr>
          <p:cNvPr id="47" name="Прямоугольник22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1LgAADxwAAKIxAADnHQAAECAAACYAAAAIAAAA//////////8="/>
              </a:ext>
            </a:extLst>
          </p:cNvSpPr>
          <p:nvPr/>
        </p:nvSpPr>
        <p:spPr>
          <a:xfrm>
            <a:off x="7668847" y="4863057"/>
            <a:ext cx="434975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с 1 </a:t>
            </a: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>
                <a:solidFill>
                  <a:srgbClr val="FFFFFF"/>
                </a:solidFill>
              </a:defRPr>
            </a:pP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апреля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48" name="Прямоугольник23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gMgAAlhsAAAJJAAAfHwAAECAAACYAAAAIAAAA//////////8="/>
              </a:ext>
            </a:extLst>
          </p:cNvSpPr>
          <p:nvPr/>
        </p:nvSpPr>
        <p:spPr>
          <a:xfrm>
            <a:off x="8270240" y="4732954"/>
            <a:ext cx="3597910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200" b="1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Аэропорты гг. Нур-Султана и Алматы прекратили прием всех международных и эвакуационных рейсов</a:t>
            </a:r>
            <a:endParaRPr lang="ru-RU" sz="1200" b="1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51" name="Прямоугольник26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nMgAAlCUAAPtIAABdKAAAECAAACYAAAAIAAAA//////////8="/>
              </a:ext>
            </a:extLst>
          </p:cNvSpPr>
          <p:nvPr/>
        </p:nvSpPr>
        <p:spPr>
          <a:xfrm>
            <a:off x="8345709" y="6144212"/>
            <a:ext cx="3589020" cy="452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400" b="1" dirty="0">
                <a:latin typeface="Arial" pitchFamily="2" charset="-52"/>
                <a:ea typeface="Calibri" pitchFamily="2" charset="-52"/>
                <a:cs typeface="Arial" pitchFamily="2" charset="-52"/>
              </a:rPr>
              <a:t>Президент РК объявил о продлении карантинного режима до </a:t>
            </a:r>
            <a:r>
              <a:rPr lang="ru-RU" sz="1400" b="1" dirty="0" smtClean="0">
                <a:latin typeface="Arial" pitchFamily="2" charset="-52"/>
                <a:ea typeface="Calibri" pitchFamily="2" charset="-52"/>
                <a:cs typeface="Arial" pitchFamily="2" charset="-52"/>
              </a:rPr>
              <a:t>11 мая </a:t>
            </a:r>
            <a:endParaRPr lang="ru-RU" sz="1400" b="1" dirty="0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52" name="Прямоугольник27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g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VLgAA0iUAADAyAAA6KAAAECAAACYAAAAIAAAA//////////8="/>
              </a:ext>
            </a:extLst>
          </p:cNvSpPr>
          <p:nvPr/>
        </p:nvSpPr>
        <p:spPr>
          <a:xfrm>
            <a:off x="7643399" y="6183582"/>
            <a:ext cx="586105" cy="3911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1200"/>
            </a:pPr>
            <a:r>
              <a:rPr lang="ru-RU" b="1" dirty="0" smtClean="0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27 </a:t>
            </a:r>
            <a:endParaRPr lang="ru-RU" b="1" dirty="0">
              <a:solidFill>
                <a:srgbClr val="FFFFFF"/>
              </a:solidFill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1200"/>
            </a:pPr>
            <a:r>
              <a:rPr lang="ru-RU" b="1" dirty="0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апреля</a:t>
            </a:r>
            <a:endParaRPr lang="ru-RU" dirty="0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53" name="Линия1"/>
          <p:cNvSpPr>
            <a:extLst>
              <a:ext uri="smNativeData">
                <pr:smNativeData xmlns="" xmlns:p14="http://schemas.microsoft.com/office/powerpoint/2010/main" xmlns:pr="smNativeData" val="SMDATA_13_WTCk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wAAAAAAAAAK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KSA4w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SFgAADQ8AAL4hAAANDwAAEAAAACYAAAAIAAAA//////////8="/>
              </a:ext>
            </a:extLst>
          </p:cNvSpPr>
          <p:nvPr/>
        </p:nvSpPr>
        <p:spPr>
          <a:xfrm>
            <a:off x="3787354" y="5620553"/>
            <a:ext cx="18161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type="none"/>
            <a:tailEnd type="none"/>
          </a:ln>
          <a:effectLst/>
        </p:spPr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9318172" y="6543209"/>
            <a:ext cx="2743200" cy="365125"/>
          </a:xfrm>
        </p:spPr>
        <p:txBody>
          <a:bodyPr/>
          <a:lstStyle/>
          <a:p>
            <a:pPr>
              <a:defRPr lang="ru-RU"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лайд </a:t>
            </a:r>
            <a:fld id="{337B0EE8-A6DE-2EF8-90C3-50AD408D6605}" type="slidenum">
              <a:rPr lang="ru-RU" sz="1400" b="1" smtClean="0">
                <a:latin typeface="Arial" pitchFamily="34" charset="0"/>
                <a:cs typeface="Arial" pitchFamily="34" charset="0"/>
              </a:rPr>
              <a:pPr>
                <a:defRPr lang="ru-RU"/>
              </a:pPr>
              <a:t>2</a:t>
            </a:fld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Кривая3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QA5hY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tLgAAaSAAAAMyAAB/IwAAEAAAACYAAAAIAAAA//////////8="/>
              </a:ext>
            </a:extLst>
          </p:cNvSpPr>
          <p:nvPr/>
        </p:nvSpPr>
        <p:spPr>
          <a:xfrm>
            <a:off x="7686675" y="5448517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586"/>
                </a:lnTo>
                <a:lnTo>
                  <a:pt x="250825" y="501627"/>
                </a:lnTo>
                <a:lnTo>
                  <a:pt x="295904" y="497586"/>
                </a:lnTo>
                <a:lnTo>
                  <a:pt x="338358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35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292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56" name="Прямоугольник24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7LgAAyiAAAKExAACiIgAAECAAACYAAAAIAAAA//////////8="/>
              </a:ext>
            </a:extLst>
          </p:cNvSpPr>
          <p:nvPr/>
        </p:nvSpPr>
        <p:spPr>
          <a:xfrm>
            <a:off x="7695565" y="5510112"/>
            <a:ext cx="430530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с 2</a:t>
            </a: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 b="1">
                <a:solidFill>
                  <a:srgbClr val="FFFFFF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апреля</a:t>
            </a:r>
          </a:p>
        </p:txBody>
      </p:sp>
      <p:sp>
        <p:nvSpPr>
          <p:cNvPr id="57" name="Прямоугольник25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IAAz4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nMgAAyiAAAFdHAAAzIwAAECAAACYAAAAIAAAA//////////8="/>
              </a:ext>
            </a:extLst>
          </p:cNvSpPr>
          <p:nvPr/>
        </p:nvSpPr>
        <p:spPr>
          <a:xfrm>
            <a:off x="8328660" y="5411849"/>
            <a:ext cx="3322320" cy="434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На карантин </a:t>
            </a:r>
            <a:r>
              <a:rPr lang="ru-RU" sz="1200" b="1" dirty="0" smtClean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закрыты все города и области Казахстана</a:t>
            </a:r>
            <a:endParaRPr lang="ru-RU" sz="1200" b="1" dirty="0"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  <p:sp>
        <p:nvSpPr>
          <p:cNvPr id="58" name="Кривая3"/>
          <p:cNvSpPr>
            <a:extLst>
              <a:ext uri="smNativeData">
                <pr:smNativeData xmlns="" xmlns:p14="http://schemas.microsoft.com/office/powerpoint/2010/main" xmlns:pr="smNativeData" val="SMDATA_13_WTCkXhMAAAAlAAAACwAAAA0AAAAAAAAAAAAAAAAAAAAAAAAAAAAAAAAAAAAAAAAAAAEAAABQAAAAAAAAAAAA4D8AAAAAAADgPwAAAAAAAOA/AAAAAAAA4D8AAAAAAADgPwAAAAAAAOA/AAAAAAAA4D8AAAAAAADgPwAAAAAAAOA/AAAAAAAA4D8CAAAAjAAAAAEAAAAAAAAAVILC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QA5hYMAAAAEAAAAAAAAAAAAAAAAAAAAAAAAAAeAAAAaAAAAAAAAAAAAAAAAAAAAAAAAAAAAAAAECcAABAnAAAAAAAAAAAAAAAAAAAAAAAAAAAAAAAAAAAAAAAAAAAAABQAAAAAAAAAwMD/AAAAAABkAAAAMgAAAAAAAABkAAAAAAAAAH9/fwAKAAAAHwAAAFQAAABUgsIA////AQAAAAAAAAAAAAAAAAAAAAAAAAAAAAAAAAAAAAAAAAAAAAAAAn9/fwDn5uYDzMzMAMDA/wB/f38AAAAAAAAAAAAAAAAAAAAAAAAAAAAhAAAAGAAAABQAAADtLgAAaSAAAAMyAAB/IwAAEAAAACYAAAAIAAAA//////////8="/>
              </a:ext>
            </a:extLst>
          </p:cNvSpPr>
          <p:nvPr/>
        </p:nvSpPr>
        <p:spPr>
          <a:xfrm>
            <a:off x="7636546" y="4167505"/>
            <a:ext cx="501650" cy="501650"/>
          </a:xfrm>
          <a:custGeom>
            <a:avLst/>
            <a:gdLst/>
            <a:ahLst/>
            <a:cxnLst/>
            <a:rect l="0" t="0" r="501650" b="501650"/>
            <a:pathLst>
              <a:path w="501650" h="501650">
                <a:moveTo>
                  <a:pt x="250825" y="0"/>
                </a:moveTo>
                <a:lnTo>
                  <a:pt x="205746" y="4041"/>
                </a:lnTo>
                <a:lnTo>
                  <a:pt x="163292" y="15700"/>
                </a:lnTo>
                <a:lnTo>
                  <a:pt x="124228" y="34233"/>
                </a:lnTo>
                <a:lnTo>
                  <a:pt x="89229" y="58990"/>
                </a:lnTo>
                <a:lnTo>
                  <a:pt x="58990" y="89229"/>
                </a:lnTo>
                <a:lnTo>
                  <a:pt x="34233" y="124228"/>
                </a:lnTo>
                <a:lnTo>
                  <a:pt x="15700" y="163292"/>
                </a:lnTo>
                <a:lnTo>
                  <a:pt x="4041" y="205746"/>
                </a:lnTo>
                <a:lnTo>
                  <a:pt x="0" y="250825"/>
                </a:lnTo>
                <a:lnTo>
                  <a:pt x="4041" y="295904"/>
                </a:lnTo>
                <a:lnTo>
                  <a:pt x="15700" y="338335"/>
                </a:lnTo>
                <a:lnTo>
                  <a:pt x="34233" y="377422"/>
                </a:lnTo>
                <a:lnTo>
                  <a:pt x="58990" y="412421"/>
                </a:lnTo>
                <a:lnTo>
                  <a:pt x="89229" y="442660"/>
                </a:lnTo>
                <a:lnTo>
                  <a:pt x="124228" y="467394"/>
                </a:lnTo>
                <a:lnTo>
                  <a:pt x="163292" y="485950"/>
                </a:lnTo>
                <a:lnTo>
                  <a:pt x="205746" y="497586"/>
                </a:lnTo>
                <a:lnTo>
                  <a:pt x="250825" y="501627"/>
                </a:lnTo>
                <a:lnTo>
                  <a:pt x="295904" y="497586"/>
                </a:lnTo>
                <a:lnTo>
                  <a:pt x="338358" y="485950"/>
                </a:lnTo>
                <a:lnTo>
                  <a:pt x="377422" y="467394"/>
                </a:lnTo>
                <a:lnTo>
                  <a:pt x="412421" y="442660"/>
                </a:lnTo>
                <a:lnTo>
                  <a:pt x="442660" y="412421"/>
                </a:lnTo>
                <a:lnTo>
                  <a:pt x="467417" y="377422"/>
                </a:lnTo>
                <a:lnTo>
                  <a:pt x="485950" y="338335"/>
                </a:lnTo>
                <a:lnTo>
                  <a:pt x="497609" y="295904"/>
                </a:lnTo>
                <a:lnTo>
                  <a:pt x="501650" y="250825"/>
                </a:lnTo>
                <a:lnTo>
                  <a:pt x="497609" y="205746"/>
                </a:lnTo>
                <a:lnTo>
                  <a:pt x="485950" y="163292"/>
                </a:lnTo>
                <a:lnTo>
                  <a:pt x="467417" y="124228"/>
                </a:lnTo>
                <a:lnTo>
                  <a:pt x="442660" y="89229"/>
                </a:lnTo>
                <a:lnTo>
                  <a:pt x="412421" y="58990"/>
                </a:lnTo>
                <a:lnTo>
                  <a:pt x="377422" y="34233"/>
                </a:lnTo>
                <a:lnTo>
                  <a:pt x="338358" y="15700"/>
                </a:lnTo>
                <a:lnTo>
                  <a:pt x="295904" y="4041"/>
                </a:lnTo>
                <a:lnTo>
                  <a:pt x="250825" y="0"/>
                </a:lnTo>
                <a:close/>
              </a:path>
            </a:pathLst>
          </a:custGeom>
          <a:solidFill>
            <a:srgbClr val="5482C2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>
              <a:defRPr lang="ru-RU"/>
            </a:pPr>
            <a:endParaRPr/>
          </a:p>
        </p:txBody>
      </p:sp>
      <p:sp>
        <p:nvSpPr>
          <p:cNvPr id="59" name="Прямоугольник24"/>
          <p:cNvSpPr>
            <a:extLst>
              <a:ext uri="smNativeData">
                <pr:smNativeData xmlns="" xmlns:p14="http://schemas.microsoft.com/office/powerpoint/2010/main" xmlns:pr="smNativeData" val="SMDATA_13_WTCkXh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cB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7LgAAyiAAAKExAACiIgAAECAAACYAAAAIAAAA//////////8="/>
              </a:ext>
            </a:extLst>
          </p:cNvSpPr>
          <p:nvPr/>
        </p:nvSpPr>
        <p:spPr>
          <a:xfrm>
            <a:off x="7645436" y="4229100"/>
            <a:ext cx="430530" cy="29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/>
            </a:pPr>
            <a:r>
              <a:rPr lang="ru-RU" b="1" dirty="0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с </a:t>
            </a:r>
            <a:r>
              <a:rPr lang="ru-RU" b="1" dirty="0" smtClean="0">
                <a:solidFill>
                  <a:srgbClr val="FFFFF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30</a:t>
            </a:r>
            <a:endParaRPr lang="ru-RU" b="1" dirty="0">
              <a:solidFill>
                <a:srgbClr val="FFFFFF"/>
              </a:solidFill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 marL="12700" algn="ctr">
              <a:spcBef>
                <a:spcPts val="100"/>
              </a:spcBef>
              <a:spcAft>
                <a:spcPts val="0"/>
              </a:spcAft>
              <a:defRPr lang="ru-RU" sz="900" b="1">
                <a:solidFill>
                  <a:srgbClr val="FFFFFF"/>
                </a:solidFill>
              </a:defRPr>
            </a:pPr>
            <a:r>
              <a:rPr lang="ru-RU" dirty="0" smtClean="0">
                <a:latin typeface="Arial" pitchFamily="2" charset="-52"/>
                <a:cs typeface="Arial" pitchFamily="2" charset="-52"/>
              </a:rPr>
              <a:t>марта</a:t>
            </a:r>
            <a:endParaRPr lang="ru-RU" dirty="0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60" name="Прямоугольник25"/>
          <p:cNvSpPr>
            <a:extLst>
              <a:ext uri="smNativeData">
                <pr:smNativeData xmlns="" xmlns:p14="http://schemas.microsoft.com/office/powerpoint/2010/main" xmlns:pr="smNativeData" val="SMDATA_13_WTCkXhMAAAAlAAAAZAAAAE0AAAAAAAAAACkAAAAAAAAAA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IAAz4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nMgAAyiAAAFdHAAAzIwAAECAAACYAAAAIAAAA//////////8="/>
              </a:ext>
            </a:extLst>
          </p:cNvSpPr>
          <p:nvPr/>
        </p:nvSpPr>
        <p:spPr>
          <a:xfrm>
            <a:off x="8278531" y="4130837"/>
            <a:ext cx="3322320" cy="434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6035" rIns="0" bIns="0" numCol="1" spcCol="215900" anchor="t"/>
          <a:lstStyle/>
          <a:p>
            <a:pPr marL="12700" algn="just">
              <a:defRPr lang="ru-RU"/>
            </a:pPr>
            <a:r>
              <a:rPr lang="ru-RU" sz="1200" b="1" dirty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На карантин были </a:t>
            </a:r>
            <a:r>
              <a:rPr lang="ru-RU" sz="1200" b="1" dirty="0" smtClean="0">
                <a:solidFill>
                  <a:srgbClr val="231F20"/>
                </a:solidFill>
                <a:latin typeface="Arial" pitchFamily="2" charset="-52"/>
                <a:ea typeface="Arial Black" pitchFamily="2" charset="-52"/>
                <a:cs typeface="Arial" pitchFamily="2" charset="-52"/>
              </a:rPr>
              <a:t>закрыты города Атырау и Караганда</a:t>
            </a:r>
            <a:endParaRPr lang="ru-RU" sz="1200" b="1" dirty="0">
              <a:solidFill>
                <a:srgbClr val="231F20"/>
              </a:solidFill>
              <a:latin typeface="Arial" pitchFamily="2" charset="-52"/>
              <a:ea typeface="Arial Black" pitchFamily="2" charset="-52"/>
              <a:cs typeface="Arial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cwAAAN9JAAAoBQAAAAAAACYAAAAIAAAA//////////8="/>
              </a:ext>
            </a:extLst>
          </p:cNvSpPr>
          <p:nvPr/>
        </p:nvSpPr>
        <p:spPr>
          <a:xfrm>
            <a:off x="902970" y="73025"/>
            <a:ext cx="11105515" cy="76517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 sz="2400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rPr dirty="0" smtClean="0"/>
              <a:t>Содержание </a:t>
            </a:r>
            <a:r>
              <a:rPr dirty="0"/>
              <a:t>чрезвычайного положения  </a:t>
            </a:r>
          </a:p>
        </p:txBody>
      </p:sp>
      <p:pic>
        <p:nvPicPr>
          <p:cNvPr id="3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C71rEu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Прямоугольник 25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eAAAA/icAAN9JAADrKQAAEAAAACYAAAAIAAAA//////////8="/>
              </a:ext>
            </a:extLst>
          </p:cNvSpPr>
          <p:nvPr/>
        </p:nvSpPr>
        <p:spPr>
          <a:xfrm>
            <a:off x="100330" y="6501130"/>
            <a:ext cx="11908155" cy="31305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r">
              <a:defRPr lang="ru-RU">
                <a:solidFill>
                  <a:srgbClr val="FFFFFF"/>
                </a:solidFill>
              </a:defRPr>
            </a:pPr>
            <a:endParaRPr lang="ru-RU">
              <a:solidFill>
                <a:srgbClr val="344050"/>
              </a:solidFill>
            </a:endParaRPr>
          </a:p>
        </p:txBody>
      </p:sp>
      <p:sp>
        <p:nvSpPr>
          <p:cNvPr id="5" name="Прямоугольник 8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AAAAAAAAAAFub1Qw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W5vVBX9/fwDn5uYDzMzMAMDA/wB/f38AAAAAAAAAAAAAAAAAAAAAAAAAAAAhAAAAGAAAABQAAACEAQAAJg0AAPlIAABJIwAAAAAAACYAAAAIAAAA//////////8="/>
              </a:ext>
            </a:extLst>
          </p:cNvSpPr>
          <p:nvPr/>
        </p:nvSpPr>
        <p:spPr>
          <a:xfrm>
            <a:off x="246380" y="2012450"/>
            <a:ext cx="11616055" cy="41441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Указ Президента РК от 15 марта 2020 года №285</a:t>
            </a:r>
            <a:endParaRPr lang="en-US" sz="1600" dirty="0"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>
              <a:defRPr lang="ru-RU">
                <a:solidFill>
                  <a:srgbClr val="000000"/>
                </a:solidFill>
              </a:defRPr>
            </a:pPr>
            <a:endParaRPr lang="en-US" sz="1600" dirty="0"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>
              <a:defRPr lang="ru-RU">
                <a:solidFill>
                  <a:srgbClr val="000000"/>
                </a:solidFill>
              </a:defRPr>
            </a:pPr>
            <a:r>
              <a:rPr lang="ru-RU" sz="1600" b="1" dirty="0">
                <a:latin typeface="Arial" pitchFamily="2" charset="-52"/>
                <a:ea typeface="Calibri" pitchFamily="2" charset="-52"/>
                <a:cs typeface="Arial" pitchFamily="2" charset="-52"/>
              </a:rPr>
              <a:t>«О введении чрезвычайного положения в Республике Казахстан»:</a:t>
            </a:r>
            <a:endParaRPr lang="en-US" sz="1600" b="1" dirty="0"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>
              <a:defRPr lang="ru-RU">
                <a:solidFill>
                  <a:srgbClr val="000000"/>
                </a:solidFill>
              </a:defRPr>
            </a:pPr>
            <a:endParaRPr/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Усилить охрану общественного порядка, охрану особо важных государственных и стратегических, особорежимных, режимных и особо охраняемых объектов, а также объектов, обеспечивающих жизнедеятельность населения и функционирование транспорта;</a:t>
            </a:r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Ограничить функционирование крупных объектов торговли;</a:t>
            </a:r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Приостановить деятельность торгово-развлекательных центров, кинотеатров, театров, выставок и других объектов с массовым скоплением людей;</a:t>
            </a:r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Ввести карантин, осуществить масштабные санитарно-противоэпидемические мероприятия, в том числе с участием структурных подразделений Министерства обороны РК и органов внутренних дел, осуществляющих деятельность в сфере санитарно-эпидемиологического благополучия населения;</a:t>
            </a:r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Запретить проведение зрелищных, спортивных и других массовых мероприятий, а также семейных, памятных мероприятий;</a:t>
            </a:r>
          </a:p>
          <a:p>
            <a:pPr marL="342900" indent="-342900">
              <a:buFont typeface="+mj-lt"/>
              <a:buAutoNum type="arabicParenR"/>
              <a:defRPr lang="ru-RU">
                <a:solidFill>
                  <a:srgbClr val="000000"/>
                </a:solidFill>
              </a:defRPr>
            </a:pPr>
            <a:r>
              <a:rPr lang="ru-RU" sz="1600" dirty="0">
                <a:latin typeface="Arial" pitchFamily="2" charset="-52"/>
                <a:ea typeface="Calibri" pitchFamily="2" charset="-52"/>
                <a:cs typeface="Arial" pitchFamily="2" charset="-52"/>
              </a:rPr>
              <a:t>Установить ограничения на въезд на территорию РК, а также на выезд с ее территории всеми видами транспорта, за исключением персонала дипломатической службы Республики Казахстан и иностранных государств, а также членов делегаций международных организаций, направляющихся в РК по приглашению Министерства иностранных дел РК.</a:t>
            </a:r>
          </a:p>
        </p:txBody>
      </p:sp>
      <p:pic>
        <p:nvPicPr>
          <p:cNvPr id="6" name="Рисунок 10"/>
          <p:cNvPicPr>
            <a:extLst>
              <a:ext uri="smNativeData">
                <pr:smNativeData xmlns="" xmlns:p14="http://schemas.microsoft.com/office/powerpoint/2010/main" xmlns:pr="smNativeData" val="SMDATA_15_WTCkXhMAAAAlAAAAEQ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d3WpS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hiEAAG0FAAAkJwAAhAs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5449570" y="882015"/>
            <a:ext cx="913130" cy="9899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Slide Number Placeholder 53"/>
          <p:cNvSpPr txBox="1">
            <a:spLocks/>
          </p:cNvSpPr>
          <p:nvPr/>
        </p:nvSpPr>
        <p:spPr>
          <a:xfrm>
            <a:off x="9306813" y="6509915"/>
            <a:ext cx="2743200" cy="365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None/>
              <a:tabLst/>
              <a:defRPr lang="ru-RU"/>
            </a:pPr>
            <a:r>
              <a:rPr kumimoji="0" lang="ru-RU" sz="1400" b="1" u="none" strike="noStrike" kern="1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t>слайд </a:t>
            </a:r>
            <a:fld id="{337B0EE8-A6DE-2EF8-90C3-50AD408D6605}" type="slidenum">
              <a:rPr kumimoji="0" lang="ru-RU" sz="1400" b="1" u="none" strike="noStrike" kern="1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2" charset="-52"/>
                <a:buNone/>
                <a:tabLst/>
                <a:defRPr lang="ru-RU"/>
              </a:pPr>
              <a:t>3</a:t>
            </a:fld>
            <a:endParaRPr kumimoji="0" lang="ru-RU" sz="1800" b="1" u="none" strike="noStrike" kern="1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2" charset="-5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cwAAAN9JAAAoBQAAAAAAACYAAAAIAAAA//////////8="/>
              </a:ext>
            </a:extLst>
          </p:cNvSpPr>
          <p:nvPr/>
        </p:nvSpPr>
        <p:spPr>
          <a:xfrm>
            <a:off x="902970" y="73025"/>
            <a:ext cx="11105515" cy="76517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 sz="2400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rPr dirty="0" smtClean="0"/>
              <a:t>Превентивные </a:t>
            </a:r>
            <a:r>
              <a:rPr dirty="0"/>
              <a:t>меры на сложившуюся ситуацию со стороны </a:t>
            </a:r>
            <a:endParaRPr dirty="0" smtClean="0"/>
          </a:p>
          <a:p>
            <a:pPr algn="ctr">
              <a:defRPr lang="ru-RU" sz="2400" b="1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rPr dirty="0" smtClean="0"/>
              <a:t>Комитета </a:t>
            </a:r>
            <a:r>
              <a:rPr dirty="0"/>
              <a:t>казначейства </a:t>
            </a:r>
          </a:p>
        </p:txBody>
      </p:sp>
      <p:pic>
        <p:nvPicPr>
          <p:cNvPr id="3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CkyTOP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Прямоугольник 25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p5eXk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eAAAA/icAAN9JAADrKQAAEAAAACYAAAAIAAAA//////////8="/>
              </a:ext>
            </a:extLst>
          </p:cNvSpPr>
          <p:nvPr/>
        </p:nvSpPr>
        <p:spPr>
          <a:xfrm>
            <a:off x="100330" y="6501130"/>
            <a:ext cx="11908155" cy="31305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r">
              <a:defRPr lang="ru-RU">
                <a:solidFill>
                  <a:srgbClr val="FFFFFF"/>
                </a:solidFill>
              </a:defRPr>
            </a:pPr>
            <a:endParaRPr lang="ru-RU">
              <a:solidFill>
                <a:srgbClr val="344050"/>
              </a:solidFill>
            </a:endParaRPr>
          </a:p>
        </p:txBody>
      </p:sp>
      <p:sp>
        <p:nvSpPr>
          <p:cNvPr id="5" name="TextBox 1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B6AwAAbg0AADIMAAC0DwAAECAAACYAAAAIAAAA//////////8="/>
              </a:ext>
            </a:extLst>
          </p:cNvSpPr>
          <p:nvPr/>
        </p:nvSpPr>
        <p:spPr>
          <a:xfrm>
            <a:off x="565150" y="2183130"/>
            <a:ext cx="141732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Кадровые </a:t>
            </a:r>
          </a:p>
        </p:txBody>
      </p:sp>
      <p:sp>
        <p:nvSpPr>
          <p:cNvPr id="6" name="TextBox 5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eAAAAXRoAAA4PAACjHAAAECAAACYAAAAIAAAA//////////8="/>
              </a:ext>
            </a:extLst>
          </p:cNvSpPr>
          <p:nvPr/>
        </p:nvSpPr>
        <p:spPr>
          <a:xfrm>
            <a:off x="100330" y="4285615"/>
            <a:ext cx="234696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defRPr lang="ru-RU"/>
            </a:pP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Организационные </a:t>
            </a:r>
          </a:p>
        </p:txBody>
      </p:sp>
      <p:sp>
        <p:nvSpPr>
          <p:cNvPr id="7" name="Прямоугольник 8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RHLEC39/fwDn5uYDzMzMAMDA/wB/f38AAAAAAAAAAAAAAAAAAAAAAAAAAAAhAAAAGAAAABQAAADwDwAA2AUAAN9JAAB9EgAAEAAAACYAAAAIAAAA//////////8="/>
              </a:ext>
            </a:extLst>
          </p:cNvSpPr>
          <p:nvPr/>
        </p:nvSpPr>
        <p:spPr>
          <a:xfrm>
            <a:off x="2590800" y="949960"/>
            <a:ext cx="9417685" cy="205549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разработан приказ Комитета от 19.03.2020г. №569 о режиме работы на период действия ЧП</a:t>
            </a:r>
          </a:p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в дистанционном режиме работы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77,4% сотрудников 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или 128 сотрудников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)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 marL="284480" indent="-284480" algn="just"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	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блок госзакупок, вспомогательные управления и другие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)</a:t>
            </a:r>
          </a:p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по гибкому графику </a:t>
            </a:r>
            <a:r>
              <a:rPr lang="ru-RU" sz="1600">
                <a:latin typeface="Arial" pitchFamily="2" charset="-52"/>
                <a:ea typeface="Calibri" pitchFamily="2" charset="-52"/>
                <a:cs typeface="Arial" pitchFamily="2" charset="-52"/>
              </a:rPr>
              <a:t>с 9:00 до 17:30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 со взаимозаменяемостью и графику дежурств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22,4% или 42 сотрудника 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организована массовая сдача экспресс тестов на коронавирус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)</a:t>
            </a:r>
          </a:p>
          <a:p>
            <a:pPr marL="284480" indent="-284480" algn="just"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	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блок казначейских операций для обеспечения бесперебойной работы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)</a:t>
            </a:r>
          </a:p>
        </p:txBody>
      </p:sp>
      <p:sp>
        <p:nvSpPr>
          <p:cNvPr id="8" name="Прямоугольник 3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8AyAAMAAAAEAAAAAAAAAAAAAAAAAAAAAAAAAAeAAAAaAAAAAAAAAAAAAAAAAAAAAAAAAAAAAAAECcAABAnAAAAAAAAAAAAAAAAAAAAAAAAAAAAAAAAAAAAAAAAAAAAABQAAAAAAAAAwMD/AAAAAABkAAAAMgAAAAAAAABkAAAAAAAAAH9/fwAKAAAAHwAAAFQAAAD///8A////AQAAAAAAAAAAAAAAAAAAAAAAAAAAAAAAAAAAAAAAAAAARHLEC39/fwDn5uYDzMzMAMDA/wB/f38AAAAAAAAAAAAAAAAAAAAAAAAAAAAhAAAAGAAAABQAAADwDwAANxQAAN9JAAD7HwAAEAAAACYAAAAIAAAA//////////8="/>
              </a:ext>
            </a:extLst>
          </p:cNvSpPr>
          <p:nvPr/>
        </p:nvSpPr>
        <p:spPr>
          <a:xfrm>
            <a:off x="2590800" y="3454801"/>
            <a:ext cx="9417685" cy="161435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kk-KZ" dirty="0" smtClean="0">
                <a:latin typeface="Arial" pitchFamily="2" charset="-52"/>
                <a:ea typeface="Calibri" pitchFamily="2" charset="-52"/>
                <a:cs typeface="Arial" pitchFamily="2" charset="-52"/>
              </a:rPr>
              <a:t>Обеспечение развозки сотрудников Комитета казначейства </a:t>
            </a:r>
            <a:endParaRPr lang="kk-KZ" dirty="0">
              <a:latin typeface="Arial" pitchFamily="2" charset="-52"/>
              <a:cs typeface="Arial" pitchFamily="2" charset="-52"/>
            </a:endParaRPr>
          </a:p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 dirty="0" smtClean="0">
                <a:latin typeface="Arial" pitchFamily="2" charset="-52"/>
                <a:ea typeface="Calibri" pitchFamily="2" charset="-52"/>
                <a:cs typeface="Arial" pitchFamily="2" charset="-52"/>
              </a:rPr>
              <a:t>Раздача 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сотрудникам медицинских масок, перчаток и антисептиков по потребности работающим в здании</a:t>
            </a:r>
          </a:p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Установка в коридорах здания дозаторов и своевременная заправка антисептиком</a:t>
            </a:r>
          </a:p>
          <a:p>
            <a:pPr algn="just">
              <a:defRPr lang="ru-RU">
                <a:solidFill>
                  <a:srgbClr val="000000"/>
                </a:solidFill>
              </a:defRPr>
            </a:pPr>
            <a:r>
              <a:rPr lang="ru-RU" sz="1400" b="1" u="sng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Справочно</a:t>
            </a:r>
            <a:r>
              <a:rPr lang="ru-RU" sz="1400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: дозаторы в количестве 2 штук, антисептическая жидкость в количестве 110 литров, перчаток в количестве 500 пар, одноразовых масок в количестве 1000 штук полученные с МФ РК.</a:t>
            </a:r>
          </a:p>
        </p:txBody>
      </p:sp>
      <p:sp>
        <p:nvSpPr>
          <p:cNvPr id="9" name="Прямоугольник 4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A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FzUVAMAAAAEAAAAAAAAAAAAAAAAAAAAAAAAAAeAAAAaAAAAAAAAAAAAAAAAAAAAAAAAAAAAAAAECcAABAnAAAAAAAAAAAAAAAAAAAAAAAAAAAAAAAAAAAAAAAAAAAAABQAAAAAAAAAwMD/AAAAAABkAAAAMgAAAAAAAABkAAAAAAAAAH9/fwAKAAAAHwAAAFQAAAD///8A////AQAAAAAAAAAAAAAAAAAAAAAAAAAAAAAAAAAAAAAAAAAARHLEC39/fwDn5uYDzMzMAMDA/wB/f38AAAAAAAAAAAAAAAAAAAAAAAAAAAAhAAAAGAAAABQAAADwDwAA2SIAAN9JAAAbJwAAEAAAACYAAAAIAAAA//////////8="/>
              </a:ext>
            </a:extLst>
          </p:cNvSpPr>
          <p:nvPr/>
        </p:nvSpPr>
        <p:spPr>
          <a:xfrm>
            <a:off x="2590800" y="5664835"/>
            <a:ext cx="9417685" cy="69215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 algn="just">
              <a:buFont typeface="Arial" pitchFamily="2" charset="-52"/>
              <a:buChar char="•"/>
              <a:defRPr lang="ru-RU">
                <a:solidFill>
                  <a:srgbClr val="000000"/>
                </a:solidFill>
              </a:defRPr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Переход сотрудников в облачный документооборот Система электронного документооборота </a:t>
            </a:r>
            <a:r>
              <a:rPr lang="en-US">
                <a:latin typeface="Arial" pitchFamily="2" charset="-52"/>
                <a:ea typeface="Calibri" pitchFamily="2" charset="-52"/>
                <a:cs typeface="Arial" pitchFamily="2" charset="-52"/>
              </a:rPr>
              <a:t>Documentolog</a:t>
            </a:r>
            <a:endParaRPr lang="ru-RU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10" name="Прямоугольник 7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WFhYU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2/v//6yMAADYRAADlJwAAECAAACYAAAAIAAAA//////////8="/>
              </a:ext>
            </a:extLst>
          </p:cNvSpPr>
          <p:nvPr/>
        </p:nvSpPr>
        <p:spPr>
          <a:xfrm>
            <a:off x="-250190" y="5838825"/>
            <a:ext cx="304800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b="1">
                <a:solidFill>
                  <a:srgbClr val="0000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Информационно-технические</a:t>
            </a:r>
          </a:p>
        </p:txBody>
      </p:sp>
      <p:pic>
        <p:nvPicPr>
          <p:cNvPr id="11" name="Picture 2" descr="C:\Users\tchikanaev\Desktop\На ПЕМПАЛ информация\иконки\Без названия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TwMAANUDAAD8AgAAbQMAAAAAAABkAAAAZAAAAAAAAAAjAAAABAAAAGQAAAAXAAAAFAAAAAAAAAAAAAAA/38AAP9/AAAAAAAACQAAAAQAAACLrUCK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gUAAB4IAACTCgAAbg0AABAAAAAmAAAACAAAAP//////////"/>
              </a:ext>
            </a:extLst>
          </p:cNvPicPr>
          <p:nvPr/>
        </p:nvPicPr>
        <p:blipFill>
          <a:blip r:embed="rId4"/>
          <a:srcRect l="8470" t="9810" r="7640" b="8770"/>
          <a:stretch>
            <a:fillRect/>
          </a:stretch>
        </p:blipFill>
        <p:spPr>
          <a:xfrm>
            <a:off x="829310" y="1319530"/>
            <a:ext cx="889635" cy="8636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5" descr="C:\Users\tchikanaev\Desktop\На ПЕМПАЛ информация\иконки\Без названия (1)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hQUAAEofAAAnCgAA6yM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897255" y="5086350"/>
            <a:ext cx="753110" cy="752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" name="Picture 6" descr="C:\Users\tchikanaev\Desktop\На ПЕМПАЛ информация\иконки\372-3727240_why-do-japanese-people-wear-mask-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CTt0GS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hAQAALEUAAApCwAAXRo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734060" y="3363595"/>
            <a:ext cx="1080135" cy="92202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4" name="Slide Number Placeholder 53"/>
          <p:cNvSpPr txBox="1">
            <a:spLocks/>
          </p:cNvSpPr>
          <p:nvPr/>
        </p:nvSpPr>
        <p:spPr>
          <a:xfrm>
            <a:off x="9306813" y="6509915"/>
            <a:ext cx="2743200" cy="365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None/>
              <a:tabLst/>
              <a:defRPr lang="ru-RU"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1400" b="1" u="none" strike="noStrike" kern="1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t>лайд </a:t>
            </a:r>
            <a:fld id="{337B0EE8-A6DE-2EF8-90C3-50AD408D6605}" type="slidenum">
              <a:rPr kumimoji="0" lang="ru-RU" sz="1400" b="1" u="none" strike="noStrike" kern="1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2" charset="-52"/>
                <a:buNone/>
                <a:tabLst/>
                <a:defRPr lang="ru-RU"/>
              </a:pPr>
              <a:t>4</a:t>
            </a:fld>
            <a:endParaRPr kumimoji="0" lang="ru-RU" sz="1800" b="1" u="none" strike="noStrike" kern="1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2" charset="-5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WN//Y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cwAAAN9JAAAoBQAAAAAAACYAAAAIAAAA//////////8="/>
              </a:ext>
            </a:extLst>
          </p:cNvSpPr>
          <p:nvPr/>
        </p:nvSpPr>
        <p:spPr>
          <a:xfrm>
            <a:off x="902970" y="73025"/>
            <a:ext cx="11105515" cy="76517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2000" b="1" dirty="0" smtClean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Функционирование </a:t>
            </a:r>
            <a:r>
              <a:rPr lang="ru-RU" sz="20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органов казначейства в условиях чрезвычайного положения</a:t>
            </a:r>
          </a:p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20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(</a:t>
            </a:r>
            <a:r>
              <a:rPr lang="ru-RU" sz="2000" b="1" dirty="0">
                <a:solidFill>
                  <a:srgbClr val="FF00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блок казначейства</a:t>
            </a:r>
            <a:r>
              <a:rPr lang="ru-RU" sz="20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) </a:t>
            </a:r>
          </a:p>
        </p:txBody>
      </p:sp>
      <p:pic>
        <p:nvPicPr>
          <p:cNvPr id="3" name="Изображение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Прямоугольник 25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LSJYc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eAAAA/icAAN9JAADrKQAAEAAAACYAAAAIAAAA//////////8="/>
              </a:ext>
            </a:extLst>
          </p:cNvSpPr>
          <p:nvPr/>
        </p:nvSpPr>
        <p:spPr>
          <a:xfrm>
            <a:off x="100330" y="6501130"/>
            <a:ext cx="11908155" cy="31305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r">
              <a:defRPr lang="ru-RU">
                <a:solidFill>
                  <a:srgbClr val="FFFFFF"/>
                </a:solidFill>
              </a:defRPr>
            </a:pPr>
            <a:endParaRPr lang="ru-RU">
              <a:solidFill>
                <a:srgbClr val="344050"/>
              </a:solidFill>
            </a:endParaRPr>
          </a:p>
        </p:txBody>
      </p:sp>
      <p:sp>
        <p:nvSpPr>
          <p:cNvPr id="5" name="Прямоугольник 1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3///w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4BAAA2QQAAN9JAAAZKAAAACAAACYAAAAIAAAA//////////8="/>
              </a:ext>
            </a:extLst>
          </p:cNvSpPr>
          <p:nvPr/>
        </p:nvSpPr>
        <p:spPr>
          <a:xfrm>
            <a:off x="726440" y="788035"/>
            <a:ext cx="11282045" cy="57302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ru-RU" b="1" dirty="0">
                <a:latin typeface="Arial" pitchFamily="2" charset="-52"/>
                <a:ea typeface="Calibri" pitchFamily="2" charset="-52"/>
                <a:cs typeface="Arial" pitchFamily="2" charset="-52"/>
              </a:rPr>
              <a:t>По исполнению планов финансирования: </a:t>
            </a:r>
          </a:p>
          <a:p>
            <a:pPr marL="285750" indent="-285750" algn="just">
              <a:buFont typeface="Wingdings" pitchFamily="2" charset="2"/>
              <a:buChar char="Ø"/>
              <a:defRPr lang="ru-RU"/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упрощен процесс уточнения республиканского бюджета (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бюджетная заявка в упрощенном виде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  <a:defRPr lang="ru-RU"/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уточненный республиканский бюджет утверждается указом Президента РК (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до этого Законом «О республиканском бюджете на соответствующий финансовый год»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  <a:defRPr lang="ru-RU"/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органы казначейства наделены полномочиями по приостановлению приема документов госучреждений (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регистрации гражданско-правовых сделок, проведения платежей и переводов денег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 в случае перераспределения средств, а также недостаточности прогнозируемого объема поступлений.</a:t>
            </a:r>
          </a:p>
          <a:p>
            <a:pPr algn="just">
              <a:defRPr lang="ru-RU"/>
            </a:pPr>
            <a:r>
              <a:rPr lang="ru-RU" b="1" dirty="0">
                <a:latin typeface="Arial" pitchFamily="2" charset="-52"/>
                <a:ea typeface="Calibri" pitchFamily="2" charset="-52"/>
                <a:cs typeface="Arial" pitchFamily="2" charset="-52"/>
              </a:rPr>
              <a:t>По формированию отчетностей местных бюджетов: </a:t>
            </a:r>
          </a:p>
          <a:p>
            <a:pPr marL="285750" indent="-285750" algn="just">
              <a:buFont typeface="Wingdings" pitchFamily="2" charset="2"/>
              <a:buChar char="Ø"/>
              <a:defRPr lang="ru-RU"/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п</a:t>
            </a:r>
            <a:r>
              <a:rPr lang="kk-KZ" dirty="0">
                <a:latin typeface="Arial" pitchFamily="2" charset="-52"/>
                <a:ea typeface="Calibri" pitchFamily="2" charset="-52"/>
                <a:cs typeface="Arial" pitchFamily="2" charset="-52"/>
              </a:rPr>
              <a:t>родлен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 срок сдачи отчетов о дебиторской и кредиторской задолженности до завершения карантина от местных исполнительных органов (</a:t>
            </a:r>
            <a:r>
              <a:rPr lang="kk-KZ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Технические   проблемы, 70% 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работников в МИО задействованных в формировании отчетностей находятся в удаленном режиме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).</a:t>
            </a:r>
          </a:p>
          <a:p>
            <a:pPr>
              <a:defRPr lang="ru-RU"/>
            </a:pPr>
            <a:r>
              <a:rPr lang="ru-RU" b="1" dirty="0">
                <a:latin typeface="Arial" pitchFamily="2" charset="-52"/>
                <a:ea typeface="Calibri" pitchFamily="2" charset="-52"/>
                <a:cs typeface="Arial" pitchFamily="2" charset="-52"/>
              </a:rPr>
              <a:t>По осуществлению платежных операций и учет поступлений:</a:t>
            </a:r>
          </a:p>
          <a:p>
            <a:pPr marL="285750" indent="-285750" algn="just">
              <a:buFont typeface="Wingdings" pitchFamily="2" charset="2"/>
              <a:buChar char="Ø"/>
              <a:defRPr lang="ru-RU"/>
            </a:pP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организован резервный центр (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Департамент казначейства по г.Нур-Султан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 пользователя платежной системы для обеспечения проведения платежей в случае нештатных ситуаций и невозможности использования основного центра (</a:t>
            </a:r>
            <a:r>
              <a:rPr lang="ru-RU" sz="1400" i="1" dirty="0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09.04.2020г. во время санитарной обработки основного здания - закрытие опер.дня и распределение поступлений осуществлялось в резервном центре</a:t>
            </a:r>
            <a:r>
              <a:rPr lang="ru-RU" dirty="0">
                <a:latin typeface="Arial" pitchFamily="2" charset="-52"/>
                <a:ea typeface="Calibri" pitchFamily="2" charset="-52"/>
                <a:cs typeface="Arial" pitchFamily="2" charset="-52"/>
              </a:rPr>
              <a:t>).</a:t>
            </a:r>
          </a:p>
          <a:p>
            <a:pPr marL="285750" indent="-285750" algn="just">
              <a:buNone/>
              <a:defRPr lang="ru-RU" b="1"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t>По управлению бюджетными деньгами:</a:t>
            </a:r>
          </a:p>
          <a:p>
            <a:pPr marL="285750" indent="-285750" algn="just">
              <a:buFont typeface="Wingdings" pitchFamily="2" charset="2"/>
              <a:buChar char="Ø"/>
              <a:defRPr lang="ru-RU">
                <a:latin typeface="Arial" pitchFamily="2" charset="-52"/>
                <a:ea typeface="Calibri" pitchFamily="2" charset="-52"/>
                <a:cs typeface="Arial" pitchFamily="2" charset="-52"/>
              </a:defRPr>
            </a:pPr>
            <a:r>
              <a:t>управление ликидностью осуществляется в прежнем режиме (</a:t>
            </a:r>
            <a:r>
              <a:rPr lang="ru-RU" sz="1400" i="1" dirty="0">
                <a:solidFill>
                  <a:srgbClr val="0070C0"/>
                </a:solidFill>
              </a:rPr>
              <a:t>прогнозирование потоков наличности на ЕКС и объемов потребности РБ в гарантированном трансферте из Нацфонда; мониторинг исполнения республиканского бюджета; мониторинг бюджетных изъятий в РБ; ежедневное закрытие операционного дня в ИИСК и проведение анализа по ЕКС</a:t>
            </a:r>
            <a:r>
              <a:t>).</a:t>
            </a:r>
          </a:p>
        </p:txBody>
      </p:sp>
      <p:pic>
        <p:nvPicPr>
          <p:cNvPr id="6" name="Picture 2" descr="C:\Users\tchikanaev\Desktop\На ПЕМПАЛ информация\иконки\legal-law-06-512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///j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iAAAACkIAAB4BAAAGQw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86360" y="1326515"/>
            <a:ext cx="640080" cy="64008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3" descr="C:\Users\tchikanaev\Desktop\На ПЕМПАЛ информация\иконки\38-380419_contract-icon-contract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dwgAAPUCAABSCAAA9AIAAAAAAABkAAAAZAAAAAAAAAAjAAAABAAAAGQAAAAXAAAAFAAAAAAAAAAAAAAA/38AAP9/AAAAAAAACQAAAAQAAADJ7Wy9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AAAAAD8SAAAcBAAAjxYAABAAAAAmAAAACAAAAP//////////"/>
              </a:ext>
            </a:extLst>
          </p:cNvPicPr>
          <p:nvPr/>
        </p:nvPicPr>
        <p:blipFill>
          <a:blip r:embed="rId5"/>
          <a:srcRect l="21670" t="7570" r="21300" b="7560"/>
          <a:stretch>
            <a:fillRect/>
          </a:stretch>
        </p:blipFill>
        <p:spPr>
          <a:xfrm>
            <a:off x="0" y="2966085"/>
            <a:ext cx="668020" cy="70104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4" descr="C:\Users\tchikanaev\Desktop\На ПЕМПАЛ информация\иконки\Fast-Transaction-Payment-Finance-512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c+X3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7wAAAD4aAAARBAAAYB0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151765" y="4265930"/>
            <a:ext cx="509270" cy="5092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Изображение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n5uYKAAAAACgAAAAoAAAAZAAAAGQAAAAAAAAAzMzMAAAAAABQAAAAUAAAAGQAAABkAAAAAAAAAAcAAAA4AAAAAAAAAAAAAAAAAAAA////AAIAAAAAAAAAAAAAAAAAAAAAAAAAAAAAAAAAAABkAAAAZAAAAAAAAAAjAAAABAAAAGQAAAAXAAAAFAAAAAAAAAAAAAAA/38AAP9/AAAAAAAACQAAAAQAAADFAAAADAAAABAAAAAON9xwww0PwMcbb7zxxrs/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sQAAAGgiAAAeBAAA1CUAABAAAAAmAAAACAAAAP//////////"/>
              </a:ext>
            </a:extLst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395" y="5593080"/>
            <a:ext cx="556895" cy="55626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Slide Number Placeholder 53"/>
          <p:cNvSpPr txBox="1">
            <a:spLocks/>
          </p:cNvSpPr>
          <p:nvPr/>
        </p:nvSpPr>
        <p:spPr>
          <a:xfrm>
            <a:off x="9306813" y="6509915"/>
            <a:ext cx="2743200" cy="365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None/>
              <a:tabLst/>
              <a:defRPr lang="ru-RU"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1400" b="1" u="none" strike="noStrike" kern="1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t>лайд </a:t>
            </a:r>
            <a:fld id="{337B0EE8-A6DE-2EF8-90C3-50AD408D6605}" type="slidenum">
              <a:rPr kumimoji="0" lang="ru-RU" sz="1400" b="1" u="none" strike="noStrike" kern="1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2" charset="-52"/>
                <a:buNone/>
                <a:tabLst/>
                <a:defRPr lang="ru-RU"/>
              </a:pPr>
              <a:t>5</a:t>
            </a:fld>
            <a:endParaRPr kumimoji="0" lang="ru-RU" sz="1800" b="1" u="none" strike="noStrike" kern="1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2" charset="-5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0zha8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cwAAAN9JAAAoBQAAAAAAACYAAAAIAAAA//////////8="/>
              </a:ext>
            </a:extLst>
          </p:cNvSpPr>
          <p:nvPr/>
        </p:nvSpPr>
        <p:spPr>
          <a:xfrm>
            <a:off x="902970" y="73025"/>
            <a:ext cx="11105515" cy="76517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sz="2000" b="1" dirty="0" smtClean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Функционирование </a:t>
            </a:r>
            <a:r>
              <a:rPr lang="ru-RU" sz="20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органов казначейства в условиях чрезвычайного положения (</a:t>
            </a:r>
            <a:r>
              <a:rPr lang="ru-RU" sz="2000" b="1" dirty="0">
                <a:solidFill>
                  <a:srgbClr val="FF00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блок государственных закупок</a:t>
            </a:r>
            <a:r>
              <a:rPr lang="ru-RU" sz="2000" b="1" dirty="0">
                <a:solidFill>
                  <a:srgbClr val="34405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)</a:t>
            </a:r>
          </a:p>
        </p:txBody>
      </p:sp>
      <p:pic>
        <p:nvPicPr>
          <p:cNvPr id="3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Прямоугольник 25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Lrhcs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eAAAA/icAAN9JAADrKQAAEAAAACYAAAAIAAAA//////////8="/>
              </a:ext>
            </a:extLst>
          </p:cNvSpPr>
          <p:nvPr/>
        </p:nvSpPr>
        <p:spPr>
          <a:xfrm>
            <a:off x="100330" y="6501130"/>
            <a:ext cx="11908155" cy="31305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r">
              <a:defRPr lang="ru-RU">
                <a:solidFill>
                  <a:srgbClr val="FFFFFF"/>
                </a:solidFill>
              </a:defRPr>
            </a:pPr>
            <a:endParaRPr lang="ru-RU">
              <a:solidFill>
                <a:srgbClr val="344050"/>
              </a:solidFill>
            </a:endParaRPr>
          </a:p>
        </p:txBody>
      </p:sp>
      <p:sp>
        <p:nvSpPr>
          <p:cNvPr id="5" name="Прямоугольник 1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4fDZAP///wgAAAAAAAAAAAAAAAAAAAAAAAAAAAAAAAAAAAAAZAAAAAEAAABAAAAAAAAAAAAAAAAAAAAAAAAAAAAAAAAAAAAAAAAAAAAAAAAAAAAAAAAAAAAAAAAAAAAAAAAAAAAAAAAAAAAAAAAAAAAAAAAAAAAAAAAAAAAAAAAAAAAAFAAAADwAAAABAAAAAAAAAHCtR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3+//sMAAAAEAAAAAAAAAAAAAAAAAAAAAAAAAAeAAAAaAAAAAAAAAAAAAAAAAAAAAAAAAAAAAAAECcAABAnAAAAAAAAAAAAAAAAAAAAAAAAAAAAAAAAAAAAAAAAAAAAABQAAAAAAAAAwMD/AAAAAABkAAAAMgAAAAAAAABkAAAAAAAAAH9/fwAKAAAAHwAAAFQAAADh8NkA////AQAAAAAAAAAAAAAAAAAAAAAAAAAAAAAAAAAAAAAAAAAAcK1HAH9/fwDn5uYDzMzMAMDA/wB/f38AAAAAAAAAAAAAAAAAAAAAAAAAAAAhAAAAGAAAABQAAADuDwAAaQUAANM7AADpBwAAEAAAACYAAAAIAAAA//////////8="/>
              </a:ext>
            </a:extLst>
          </p:cNvSpPr>
          <p:nvPr/>
        </p:nvSpPr>
        <p:spPr>
          <a:xfrm>
            <a:off x="2589530" y="879475"/>
            <a:ext cx="7135495" cy="406400"/>
          </a:xfrm>
          <a:prstGeom prst="rect">
            <a:avLst/>
          </a:prstGeom>
          <a:solidFill>
            <a:srgbClr val="E1F0D9"/>
          </a:solidFill>
          <a:ln w="127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r>
              <a:rPr lang="ru-RU" b="1">
                <a:solidFill>
                  <a:srgbClr val="00206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Введение специального порядка государственных закупок</a:t>
            </a:r>
          </a:p>
        </p:txBody>
      </p:sp>
      <p:sp>
        <p:nvSpPr>
          <p:cNvPr id="6" name="TextBox 2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fqSbw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BuBAAAEwoAAD4lAABXJQAAECAAACYAAAAIAAAA//////////8="/>
              </a:ext>
            </a:extLst>
          </p:cNvSpPr>
          <p:nvPr/>
        </p:nvSpPr>
        <p:spPr>
          <a:xfrm>
            <a:off x="720090" y="1637665"/>
            <a:ext cx="5334000" cy="4432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Сокращение сроков проведения конкурса с 45-60 дней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до 7 дней;</a:t>
            </a:r>
          </a:p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Отмена требования по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внесению поставщиком обеспечения заявки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 и исполнения договора;</a:t>
            </a:r>
          </a:p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Отмена штрафных санкций и включения в реестр недобросовестных участников государственных закупок, в случае наступления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форс-мажорных обстоятельств в период кризисных ситуаций;</a:t>
            </a:r>
          </a:p>
          <a:p>
            <a:pPr algn="just">
              <a:spcAft>
                <a:spcPts val="1200"/>
              </a:spcAft>
              <a:defRPr lang="ru-RU"/>
            </a:pP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Усиление контроля 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за выполнением государственными органам – закупщиками договорных обязательств в рамках государственных закупок;  </a:t>
            </a:r>
          </a:p>
        </p:txBody>
      </p:sp>
      <p:pic>
        <p:nvPicPr>
          <p:cNvPr id="7" name="Picture 2" descr="C:\Users\tchikanaev\Desktop\На ПЕМПАЛ информация\иконки\Без названия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RAAAAFQKAAADBAAAEw4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43180" y="1678940"/>
            <a:ext cx="608965" cy="6089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Прямоугольник 3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Ky3T4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nKwAAEwoAAN9JAABJJgAAECAAACYAAAAIAAAA//////////8="/>
              </a:ext>
            </a:extLst>
          </p:cNvSpPr>
          <p:nvPr/>
        </p:nvSpPr>
        <p:spPr>
          <a:xfrm>
            <a:off x="7096125" y="1637665"/>
            <a:ext cx="4912360" cy="4585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Приоритетные государственные закупки 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маски, антисептики, медицинское оборудование, ремонт больниц и т.д.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) осуществляются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способом из одного источника 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(</a:t>
            </a: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перечень товаров, работ и услуг разрешенных к закупу таким образом утверждается на заседаниях Межведомственной комиссии под председательством Первого Заместителя Премьер-Министра – министра финансов РК Смаилова А.А.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);  </a:t>
            </a:r>
          </a:p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Товары, производимые в Казахстане, будут закупаться только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у отечественных товаропроизводителей</a:t>
            </a: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, способом запроса ценовых предложений;</a:t>
            </a:r>
          </a:p>
          <a:p>
            <a:pPr algn="just">
              <a:spcAft>
                <a:spcPts val="1200"/>
              </a:spcAft>
              <a:defRPr lang="ru-RU"/>
            </a:pPr>
            <a:r>
              <a:rPr lang="ru-RU">
                <a:latin typeface="Arial" pitchFamily="2" charset="-52"/>
                <a:ea typeface="Calibri" pitchFamily="2" charset="-52"/>
                <a:cs typeface="Arial" pitchFamily="2" charset="-52"/>
              </a:rPr>
              <a:t>Установлены обязательства заказчиков по выплатам по фактически исполненным договорам </a:t>
            </a:r>
            <a:r>
              <a:rPr lang="ru-RU" b="1">
                <a:latin typeface="Arial" pitchFamily="2" charset="-52"/>
                <a:ea typeface="Calibri" pitchFamily="2" charset="-52"/>
                <a:cs typeface="Arial" pitchFamily="2" charset="-52"/>
              </a:rPr>
              <a:t>в течение 5 дней. </a:t>
            </a:r>
          </a:p>
        </p:txBody>
      </p:sp>
      <p:pic>
        <p:nvPicPr>
          <p:cNvPr id="9" name="Picture 3" descr="C:\Users\tchikanaev\Desktop\На ПЕМПАЛ информация\иконки\33-332773_budget-vector-money-icon-png-color-transparent-png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LwEAAEgBAADrAAAAbwIAAAAAAABkAAAAZAAAAAAAAAAjAAAABAAAAGQAAAAXAAAAFAAAAAAAAAAAAAAA/38AAP9/AAAAAAAACQAAAAQAAACo1WTK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ngAAAMQOAAAZBAAAaxIAABAAAAAmAAAACAAAAP//////////"/>
              </a:ext>
            </a:extLst>
          </p:cNvPicPr>
          <p:nvPr/>
        </p:nvPicPr>
        <p:blipFill>
          <a:blip r:embed="rId5"/>
          <a:srcRect l="3030" t="3280" r="2350" b="6230"/>
          <a:stretch>
            <a:fillRect/>
          </a:stretch>
        </p:blipFill>
        <p:spPr>
          <a:xfrm>
            <a:off x="100330" y="2400300"/>
            <a:ext cx="565785" cy="5937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4" descr="C:\Users\tchikanaev\Desktop\На ПЕМПАЛ информация\иконки\1642298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vlBlo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OwAAAAcVAADwBAAAvBk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37465" y="3418205"/>
            <a:ext cx="765175" cy="7651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Picture 6" descr="C:\Users\tchikanaev\Desktop\На ПЕМПАЛ информация\иконки\Без названия (1)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Cj1BFw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MCcAAFUKAACFKwAAqQ4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6370320" y="1679575"/>
            <a:ext cx="704215" cy="70358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7" descr="C:\Users\tchikanaev\Desktop\На ПЕМПАЛ информация\иконки\221-2214035_conduct-business-transactions-at-gastech-business-contract-icon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HwIAAI0BAAA8AgAAlAEAAAAAAABkAAAAZAAAAAAAAAAjAAAABAAAAGQAAAAXAAAAFAAAAAAAAAAAAAAA/38AAP9/AAAAAAAACQAAAAQAAAAjNyY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dQAAAPcdAAC2BAAAOyIAABAAAAAmAAAACAAAAP//////////"/>
              </a:ext>
            </a:extLst>
          </p:cNvPicPr>
          <p:nvPr/>
        </p:nvPicPr>
        <p:blipFill>
          <a:blip r:embed="rId8"/>
          <a:srcRect l="5430" t="3970" r="5720" b="4040"/>
          <a:stretch>
            <a:fillRect/>
          </a:stretch>
        </p:blipFill>
        <p:spPr>
          <a:xfrm>
            <a:off x="74295" y="4871085"/>
            <a:ext cx="691515" cy="6934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" name="Picture 8" descr="C:\Users\tchikanaev\Desktop\На ПЕМПАЛ информация\иконки\3217.10-factory-icon-iconbunny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PgUAAFoEAAD8BAAAbQQ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ZicAAMAYAABPKwAA2hwAABAAAAAmAAAACAAAAP//////////"/>
              </a:ext>
            </a:extLst>
          </p:cNvPicPr>
          <p:nvPr/>
        </p:nvPicPr>
        <p:blipFill>
          <a:blip r:embed="rId9"/>
          <a:srcRect l="13420" t="11140" r="12760" b="11330"/>
          <a:stretch>
            <a:fillRect/>
          </a:stretch>
        </p:blipFill>
        <p:spPr>
          <a:xfrm>
            <a:off x="6404610" y="4023360"/>
            <a:ext cx="635635" cy="6667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4" name="Picture 10" descr="C:\Users\tchikanaev\Desktop\На ПЕМПАЛ информация\иконки\istockphoto-942510718-612x612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XQYAAAAKAAA2BgAA0wo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UCYAAIMgAABPKwAA8yMAABAAAAAmAAAACAAAAP//////////"/>
              </a:ext>
            </a:extLst>
          </p:cNvPicPr>
          <p:nvPr/>
        </p:nvPicPr>
        <p:blipFill>
          <a:blip r:embed="rId10"/>
          <a:srcRect l="16290" t="25600" r="15900" b="27710"/>
          <a:stretch>
            <a:fillRect/>
          </a:stretch>
        </p:blipFill>
        <p:spPr>
          <a:xfrm>
            <a:off x="6228080" y="5285105"/>
            <a:ext cx="812165" cy="5588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TextBox 5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c3SCw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ZBQAA7AcAAPlIAADRCQAAECAAACYAAAAIAAAA//////////8="/>
              </a:ext>
            </a:extLst>
          </p:cNvSpPr>
          <p:nvPr/>
        </p:nvSpPr>
        <p:spPr>
          <a:xfrm>
            <a:off x="828675" y="1287780"/>
            <a:ext cx="1103376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rPr lang="ru-RU" sz="1400" i="1">
                <a:solidFill>
                  <a:srgbClr val="0070C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Постановление Правительства РК от 20.03.2020г. №127 «Об определении специального порядка государственных закупок» </a:t>
            </a:r>
          </a:p>
        </p:txBody>
      </p:sp>
      <p:sp>
        <p:nvSpPr>
          <p:cNvPr id="16" name="Slide Number Placeholder 53"/>
          <p:cNvSpPr txBox="1">
            <a:spLocks/>
          </p:cNvSpPr>
          <p:nvPr/>
        </p:nvSpPr>
        <p:spPr>
          <a:xfrm>
            <a:off x="9306813" y="6509915"/>
            <a:ext cx="2743200" cy="365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None/>
              <a:tabLst/>
              <a:defRPr lang="ru-RU"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1400" b="1" u="none" strike="noStrike" kern="1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t>лайд </a:t>
            </a:r>
            <a:fld id="{337B0EE8-A6DE-2EF8-90C3-50AD408D6605}" type="slidenum">
              <a:rPr kumimoji="0" lang="ru-RU" sz="1400" b="1" u="none" strike="noStrike" kern="1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2" charset="-52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2" charset="-52"/>
                <a:buNone/>
                <a:tabLst/>
                <a:defRPr lang="ru-RU"/>
              </a:pPr>
              <a:t>6</a:t>
            </a:fld>
            <a:endParaRPr kumimoji="0" lang="ru-RU" sz="1800" b="1" u="none" strike="noStrike" kern="1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2" charset="-5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IASQA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OBQAAdQAAAN9JAAArBQAAEAAAACYAAAAIAAAA//////////8="/>
              </a:ext>
            </a:extLst>
          </p:cNvSpPr>
          <p:nvPr/>
        </p:nvSpPr>
        <p:spPr>
          <a:xfrm>
            <a:off x="902970" y="74295"/>
            <a:ext cx="11105515" cy="765810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</a:defRPr>
            </a:pPr>
            <a:endParaRPr lang="ru-RU" sz="2800" b="1">
              <a:solidFill>
                <a:srgbClr val="344050"/>
              </a:solidFill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pic>
        <p:nvPicPr>
          <p:cNvPr id="3" name="Picture 2" descr="C:\Users\TChikanaev\Desktop\1489676325.jp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WTCk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NgYAAF4GAADmBQAAnwY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JzE5wB/f38A5+bmA8zMzADAwP8Af39/AAAAAAAAAAAAAAAAAP///wAAAAAAIQAAABgAAAAUAAAAngAAAH8AAACOBQAAKwUAABAAAAAmAAAACAAAAP//////////"/>
              </a:ext>
            </a:extLst>
          </p:cNvPicPr>
          <p:nvPr/>
        </p:nvPicPr>
        <p:blipFill>
          <a:blip r:embed="rId2"/>
          <a:srcRect l="15900" t="16300" r="15100" b="16950"/>
          <a:stretch>
            <a:fillRect/>
          </a:stretch>
        </p:blipFill>
        <p:spPr>
          <a:xfrm>
            <a:off x="100330" y="80645"/>
            <a:ext cx="802640" cy="759460"/>
          </a:xfrm>
          <a:prstGeom prst="rect">
            <a:avLst/>
          </a:prstGeom>
          <a:noFill/>
          <a:ln w="1905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</p:pic>
      <p:sp>
        <p:nvSpPr>
          <p:cNvPr id="4" name="Прямоугольник 5"/>
          <p:cNvSpPr>
            <a:extLst>
              <a:ext uri="smNativeData">
                <pr:smNativeData xmlns="" xmlns:p14="http://schemas.microsoft.com/office/powerpoint/2010/main" xmlns:pr="smNativeData" val="SMDATA_13_WTCkXhMAAAAlAAAAZAAAAA0AAAAAkAAAAEgAAACQAAAASAAAAAAAAAABAAAAAAAAAAEAAABQAAAAAAAAAAAA4D8AAAAAAADgPwAAAAAAAOA/AAAAAAAA4D8AAAAAAADgPwAAAAAAAOA/AAAAAAAA4D8AAAAAAADgPwAAAAAAAOA/AAAAAAAA4D8CAAAAjAAAAAEAAAAAAAAAvNfvAP///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81+8A////AQAAAAAAAAAAAAAAAAAAAAAAAAAAAAAAAAAAAAAAAAAAnMTnAH9/fwDn5uYDzMzMAMDA/wB/f38AAAAAAAAAAAAAAAAAAAAAAAAAAAAhAAAAGAAAABQAAACeAAAA/icAAN9JAADrKQAAEAAAACYAAAAIAAAA//////////8="/>
              </a:ext>
            </a:extLst>
          </p:cNvSpPr>
          <p:nvPr/>
        </p:nvSpPr>
        <p:spPr>
          <a:xfrm>
            <a:off x="100330" y="6501130"/>
            <a:ext cx="11908155" cy="313055"/>
          </a:xfrm>
          <a:prstGeom prst="rect">
            <a:avLst/>
          </a:prstGeom>
          <a:solidFill>
            <a:srgbClr val="BCD7EF"/>
          </a:solidFill>
          <a:ln w="12700" cap="flat" cmpd="sng" algn="ctr">
            <a:solidFill>
              <a:srgbClr val="9CC4E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r">
              <a:defRPr lang="ru-RU">
                <a:solidFill>
                  <a:srgbClr val="FFFFFF"/>
                </a:solidFill>
              </a:defRPr>
            </a:pPr>
            <a:endParaRPr lang="ru-RU" sz="2400">
              <a:solidFill>
                <a:srgbClr val="344050"/>
              </a:solidFill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sp>
        <p:nvSpPr>
          <p:cNvPr id="5" name="TextBox 2"/>
          <p:cNvSpPr>
            <a:extLst>
              <a:ext uri="smNativeData">
                <pr:smNativeData xmlns="" xmlns:p14="http://schemas.microsoft.com/office/powerpoint/2010/main" xmlns:pr="smNativeData" val="SMDATA_13_WTCk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EAcw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NEAAA8xIAADk4AACvFwAAECAAACYAAAAIAAAA//////////8="/>
              </a:ext>
            </a:extLst>
          </p:cNvSpPr>
          <p:nvPr/>
        </p:nvSpPr>
        <p:spPr>
          <a:xfrm>
            <a:off x="2690495" y="3080385"/>
            <a:ext cx="6449060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rPr lang="ru-RU" sz="4400" b="1">
                <a:latin typeface="Arial" pitchFamily="2" charset="-52"/>
                <a:ea typeface="Calibri" pitchFamily="2" charset="-52"/>
                <a:cs typeface="Arial" pitchFamily="2" charset="-52"/>
              </a:rPr>
              <a:t>Спасибо за внимание!</a:t>
            </a:r>
            <a:endParaRPr lang="ru-RU" sz="4400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971</Words>
  <Application>Microsoft Office PowerPoint</Application>
  <PresentationFormat>Произвольный</PresentationFormat>
  <Paragraphs>114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Тенгиз Чиканаев</dc:creator>
  <cp:lastModifiedBy>Тенгиз Чиканаев</cp:lastModifiedBy>
  <cp:revision>17</cp:revision>
  <dcterms:created xsi:type="dcterms:W3CDTF">2019-02-22T06:04:50Z</dcterms:created>
  <dcterms:modified xsi:type="dcterms:W3CDTF">2020-04-29T04:37:55Z</dcterms:modified>
</cp:coreProperties>
</file>