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2" r:id="rId6"/>
    <p:sldId id="263" r:id="rId7"/>
    <p:sldId id="260" r:id="rId8"/>
    <p:sldId id="261"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6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CF71-AEB8-4EA0-A60F-44073FB0B0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928C28-22B9-4789-BA3B-2348084904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8D7FA3-FBF7-4FFF-BBAE-A2AAA7969984}"/>
              </a:ext>
            </a:extLst>
          </p:cNvPr>
          <p:cNvSpPr>
            <a:spLocks noGrp="1"/>
          </p:cNvSpPr>
          <p:nvPr>
            <p:ph type="dt" sz="half" idx="10"/>
          </p:nvPr>
        </p:nvSpPr>
        <p:spPr/>
        <p:txBody>
          <a:bodyPr/>
          <a:lstStyle/>
          <a:p>
            <a:fld id="{DD548FF8-B3BE-4337-A87B-681A5E7B9C4B}" type="datetimeFigureOut">
              <a:rPr lang="en-US" smtClean="0"/>
              <a:t>4/28/2020</a:t>
            </a:fld>
            <a:endParaRPr lang="en-US"/>
          </a:p>
        </p:txBody>
      </p:sp>
      <p:sp>
        <p:nvSpPr>
          <p:cNvPr id="5" name="Footer Placeholder 4">
            <a:extLst>
              <a:ext uri="{FF2B5EF4-FFF2-40B4-BE49-F238E27FC236}">
                <a16:creationId xmlns:a16="http://schemas.microsoft.com/office/drawing/2014/main" id="{12D4FFA6-70A5-41E9-B52B-181907222D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28AF39-6F91-4883-A393-286497295C83}"/>
              </a:ext>
            </a:extLst>
          </p:cNvPr>
          <p:cNvSpPr>
            <a:spLocks noGrp="1"/>
          </p:cNvSpPr>
          <p:nvPr>
            <p:ph type="sldNum" sz="quarter" idx="12"/>
          </p:nvPr>
        </p:nvSpPr>
        <p:spPr/>
        <p:txBody>
          <a:bodyPr/>
          <a:lstStyle/>
          <a:p>
            <a:fld id="{954B9AC2-9BD4-4425-AEA3-2A1CD33AD3BC}" type="slidenum">
              <a:rPr lang="en-US" smtClean="0"/>
              <a:t>‹#›</a:t>
            </a:fld>
            <a:endParaRPr lang="en-US"/>
          </a:p>
        </p:txBody>
      </p:sp>
    </p:spTree>
    <p:extLst>
      <p:ext uri="{BB962C8B-B14F-4D97-AF65-F5344CB8AC3E}">
        <p14:creationId xmlns:p14="http://schemas.microsoft.com/office/powerpoint/2010/main" val="346593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796F7-FD3D-406E-B4CD-FB35794712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D43476-1E3F-4FB9-8D18-A3674DB16C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DE29EE-0407-47B2-B7B4-B252A05D5F3A}"/>
              </a:ext>
            </a:extLst>
          </p:cNvPr>
          <p:cNvSpPr>
            <a:spLocks noGrp="1"/>
          </p:cNvSpPr>
          <p:nvPr>
            <p:ph type="dt" sz="half" idx="10"/>
          </p:nvPr>
        </p:nvSpPr>
        <p:spPr/>
        <p:txBody>
          <a:bodyPr/>
          <a:lstStyle/>
          <a:p>
            <a:fld id="{DD548FF8-B3BE-4337-A87B-681A5E7B9C4B}" type="datetimeFigureOut">
              <a:rPr lang="en-US" smtClean="0"/>
              <a:t>4/28/2020</a:t>
            </a:fld>
            <a:endParaRPr lang="en-US"/>
          </a:p>
        </p:txBody>
      </p:sp>
      <p:sp>
        <p:nvSpPr>
          <p:cNvPr id="5" name="Footer Placeholder 4">
            <a:extLst>
              <a:ext uri="{FF2B5EF4-FFF2-40B4-BE49-F238E27FC236}">
                <a16:creationId xmlns:a16="http://schemas.microsoft.com/office/drawing/2014/main" id="{C8BA4FE1-9CA0-45EC-B6AF-0775835F13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C7F4D1-8A95-4C2D-B2C7-73EB8A196706}"/>
              </a:ext>
            </a:extLst>
          </p:cNvPr>
          <p:cNvSpPr>
            <a:spLocks noGrp="1"/>
          </p:cNvSpPr>
          <p:nvPr>
            <p:ph type="sldNum" sz="quarter" idx="12"/>
          </p:nvPr>
        </p:nvSpPr>
        <p:spPr/>
        <p:txBody>
          <a:bodyPr/>
          <a:lstStyle/>
          <a:p>
            <a:fld id="{954B9AC2-9BD4-4425-AEA3-2A1CD33AD3BC}" type="slidenum">
              <a:rPr lang="en-US" smtClean="0"/>
              <a:t>‹#›</a:t>
            </a:fld>
            <a:endParaRPr lang="en-US"/>
          </a:p>
        </p:txBody>
      </p:sp>
    </p:spTree>
    <p:extLst>
      <p:ext uri="{BB962C8B-B14F-4D97-AF65-F5344CB8AC3E}">
        <p14:creationId xmlns:p14="http://schemas.microsoft.com/office/powerpoint/2010/main" val="1878236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2B6A86-5FB7-4F10-B264-181B4D39A8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8CCAD8-2D66-43DB-BDF9-299FF1CFB1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237EC1-4105-49CE-9687-49C71CF575AE}"/>
              </a:ext>
            </a:extLst>
          </p:cNvPr>
          <p:cNvSpPr>
            <a:spLocks noGrp="1"/>
          </p:cNvSpPr>
          <p:nvPr>
            <p:ph type="dt" sz="half" idx="10"/>
          </p:nvPr>
        </p:nvSpPr>
        <p:spPr/>
        <p:txBody>
          <a:bodyPr/>
          <a:lstStyle/>
          <a:p>
            <a:fld id="{DD548FF8-B3BE-4337-A87B-681A5E7B9C4B}" type="datetimeFigureOut">
              <a:rPr lang="en-US" smtClean="0"/>
              <a:t>4/28/2020</a:t>
            </a:fld>
            <a:endParaRPr lang="en-US"/>
          </a:p>
        </p:txBody>
      </p:sp>
      <p:sp>
        <p:nvSpPr>
          <p:cNvPr id="5" name="Footer Placeholder 4">
            <a:extLst>
              <a:ext uri="{FF2B5EF4-FFF2-40B4-BE49-F238E27FC236}">
                <a16:creationId xmlns:a16="http://schemas.microsoft.com/office/drawing/2014/main" id="{C189DFEE-E314-40A2-82DE-09CF7AF2FE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B3030B-B73E-4665-B53E-DB888F7E91EA}"/>
              </a:ext>
            </a:extLst>
          </p:cNvPr>
          <p:cNvSpPr>
            <a:spLocks noGrp="1"/>
          </p:cNvSpPr>
          <p:nvPr>
            <p:ph type="sldNum" sz="quarter" idx="12"/>
          </p:nvPr>
        </p:nvSpPr>
        <p:spPr/>
        <p:txBody>
          <a:bodyPr/>
          <a:lstStyle/>
          <a:p>
            <a:fld id="{954B9AC2-9BD4-4425-AEA3-2A1CD33AD3BC}" type="slidenum">
              <a:rPr lang="en-US" smtClean="0"/>
              <a:t>‹#›</a:t>
            </a:fld>
            <a:endParaRPr lang="en-US"/>
          </a:p>
        </p:txBody>
      </p:sp>
    </p:spTree>
    <p:extLst>
      <p:ext uri="{BB962C8B-B14F-4D97-AF65-F5344CB8AC3E}">
        <p14:creationId xmlns:p14="http://schemas.microsoft.com/office/powerpoint/2010/main" val="3941465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A124D-B03C-40D5-8191-C4530AC7BF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39DFFC-FFBE-4701-A94B-6BB65174E3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E72E10-39A1-47B3-A5D1-08DF6DDA474E}"/>
              </a:ext>
            </a:extLst>
          </p:cNvPr>
          <p:cNvSpPr>
            <a:spLocks noGrp="1"/>
          </p:cNvSpPr>
          <p:nvPr>
            <p:ph type="dt" sz="half" idx="10"/>
          </p:nvPr>
        </p:nvSpPr>
        <p:spPr/>
        <p:txBody>
          <a:bodyPr/>
          <a:lstStyle/>
          <a:p>
            <a:fld id="{DD548FF8-B3BE-4337-A87B-681A5E7B9C4B}" type="datetimeFigureOut">
              <a:rPr lang="en-US" smtClean="0"/>
              <a:t>4/28/2020</a:t>
            </a:fld>
            <a:endParaRPr lang="en-US"/>
          </a:p>
        </p:txBody>
      </p:sp>
      <p:sp>
        <p:nvSpPr>
          <p:cNvPr id="5" name="Footer Placeholder 4">
            <a:extLst>
              <a:ext uri="{FF2B5EF4-FFF2-40B4-BE49-F238E27FC236}">
                <a16:creationId xmlns:a16="http://schemas.microsoft.com/office/drawing/2014/main" id="{92F56FD3-79F9-4316-9D37-FD903A0E7A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DBB55A-780C-45D0-987A-7AA440B1186F}"/>
              </a:ext>
            </a:extLst>
          </p:cNvPr>
          <p:cNvSpPr>
            <a:spLocks noGrp="1"/>
          </p:cNvSpPr>
          <p:nvPr>
            <p:ph type="sldNum" sz="quarter" idx="12"/>
          </p:nvPr>
        </p:nvSpPr>
        <p:spPr/>
        <p:txBody>
          <a:bodyPr/>
          <a:lstStyle/>
          <a:p>
            <a:fld id="{954B9AC2-9BD4-4425-AEA3-2A1CD33AD3BC}" type="slidenum">
              <a:rPr lang="en-US" smtClean="0"/>
              <a:t>‹#›</a:t>
            </a:fld>
            <a:endParaRPr lang="en-US"/>
          </a:p>
        </p:txBody>
      </p:sp>
    </p:spTree>
    <p:extLst>
      <p:ext uri="{BB962C8B-B14F-4D97-AF65-F5344CB8AC3E}">
        <p14:creationId xmlns:p14="http://schemas.microsoft.com/office/powerpoint/2010/main" val="1008763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F5130-B650-402B-8AF4-83726C477E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705E93-D4D9-499C-B535-D383723D99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9BCFAC-17F2-445E-BBBD-6FBEF3ABF4B7}"/>
              </a:ext>
            </a:extLst>
          </p:cNvPr>
          <p:cNvSpPr>
            <a:spLocks noGrp="1"/>
          </p:cNvSpPr>
          <p:nvPr>
            <p:ph type="dt" sz="half" idx="10"/>
          </p:nvPr>
        </p:nvSpPr>
        <p:spPr/>
        <p:txBody>
          <a:bodyPr/>
          <a:lstStyle/>
          <a:p>
            <a:fld id="{DD548FF8-B3BE-4337-A87B-681A5E7B9C4B}" type="datetimeFigureOut">
              <a:rPr lang="en-US" smtClean="0"/>
              <a:t>4/28/2020</a:t>
            </a:fld>
            <a:endParaRPr lang="en-US"/>
          </a:p>
        </p:txBody>
      </p:sp>
      <p:sp>
        <p:nvSpPr>
          <p:cNvPr id="5" name="Footer Placeholder 4">
            <a:extLst>
              <a:ext uri="{FF2B5EF4-FFF2-40B4-BE49-F238E27FC236}">
                <a16:creationId xmlns:a16="http://schemas.microsoft.com/office/drawing/2014/main" id="{4A4A41FE-4CD0-49B0-AF74-E1E4A88F3E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2BE41E-CB7A-47CC-B175-8B5427BD3D00}"/>
              </a:ext>
            </a:extLst>
          </p:cNvPr>
          <p:cNvSpPr>
            <a:spLocks noGrp="1"/>
          </p:cNvSpPr>
          <p:nvPr>
            <p:ph type="sldNum" sz="quarter" idx="12"/>
          </p:nvPr>
        </p:nvSpPr>
        <p:spPr/>
        <p:txBody>
          <a:bodyPr/>
          <a:lstStyle/>
          <a:p>
            <a:fld id="{954B9AC2-9BD4-4425-AEA3-2A1CD33AD3BC}" type="slidenum">
              <a:rPr lang="en-US" smtClean="0"/>
              <a:t>‹#›</a:t>
            </a:fld>
            <a:endParaRPr lang="en-US"/>
          </a:p>
        </p:txBody>
      </p:sp>
    </p:spTree>
    <p:extLst>
      <p:ext uri="{BB962C8B-B14F-4D97-AF65-F5344CB8AC3E}">
        <p14:creationId xmlns:p14="http://schemas.microsoft.com/office/powerpoint/2010/main" val="1630334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E9853-1708-498E-9593-5229342686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8ED027-5D8F-4825-9493-574F9A650B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C10278-3EC2-44FB-B4D1-FB97A61AE1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EA975C-CDF6-4716-8763-077D3D89B61B}"/>
              </a:ext>
            </a:extLst>
          </p:cNvPr>
          <p:cNvSpPr>
            <a:spLocks noGrp="1"/>
          </p:cNvSpPr>
          <p:nvPr>
            <p:ph type="dt" sz="half" idx="10"/>
          </p:nvPr>
        </p:nvSpPr>
        <p:spPr/>
        <p:txBody>
          <a:bodyPr/>
          <a:lstStyle/>
          <a:p>
            <a:fld id="{DD548FF8-B3BE-4337-A87B-681A5E7B9C4B}" type="datetimeFigureOut">
              <a:rPr lang="en-US" smtClean="0"/>
              <a:t>4/28/2020</a:t>
            </a:fld>
            <a:endParaRPr lang="en-US"/>
          </a:p>
        </p:txBody>
      </p:sp>
      <p:sp>
        <p:nvSpPr>
          <p:cNvPr id="6" name="Footer Placeholder 5">
            <a:extLst>
              <a:ext uri="{FF2B5EF4-FFF2-40B4-BE49-F238E27FC236}">
                <a16:creationId xmlns:a16="http://schemas.microsoft.com/office/drawing/2014/main" id="{76FD734E-8C05-4852-8D0D-C3CFF541B6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8F3B75-C9DF-4355-B3C5-572EFF1ACAF0}"/>
              </a:ext>
            </a:extLst>
          </p:cNvPr>
          <p:cNvSpPr>
            <a:spLocks noGrp="1"/>
          </p:cNvSpPr>
          <p:nvPr>
            <p:ph type="sldNum" sz="quarter" idx="12"/>
          </p:nvPr>
        </p:nvSpPr>
        <p:spPr/>
        <p:txBody>
          <a:bodyPr/>
          <a:lstStyle/>
          <a:p>
            <a:fld id="{954B9AC2-9BD4-4425-AEA3-2A1CD33AD3BC}" type="slidenum">
              <a:rPr lang="en-US" smtClean="0"/>
              <a:t>‹#›</a:t>
            </a:fld>
            <a:endParaRPr lang="en-US"/>
          </a:p>
        </p:txBody>
      </p:sp>
    </p:spTree>
    <p:extLst>
      <p:ext uri="{BB962C8B-B14F-4D97-AF65-F5344CB8AC3E}">
        <p14:creationId xmlns:p14="http://schemas.microsoft.com/office/powerpoint/2010/main" val="1595953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796AC-693E-4C46-8360-FDFF47DF20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690330-D114-4B3A-9C77-8207A6DA4A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CF77F8-280A-41BA-8F54-0C5A0ACEC7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D1BFA5-A83A-4BEB-B283-7966A5DCEF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DB3FA-6FB8-4ED1-B7AF-9673F3B7F9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E01A8A-10E3-4970-A0DF-9A917C2C8941}"/>
              </a:ext>
            </a:extLst>
          </p:cNvPr>
          <p:cNvSpPr>
            <a:spLocks noGrp="1"/>
          </p:cNvSpPr>
          <p:nvPr>
            <p:ph type="dt" sz="half" idx="10"/>
          </p:nvPr>
        </p:nvSpPr>
        <p:spPr/>
        <p:txBody>
          <a:bodyPr/>
          <a:lstStyle/>
          <a:p>
            <a:fld id="{DD548FF8-B3BE-4337-A87B-681A5E7B9C4B}" type="datetimeFigureOut">
              <a:rPr lang="en-US" smtClean="0"/>
              <a:t>4/28/2020</a:t>
            </a:fld>
            <a:endParaRPr lang="en-US"/>
          </a:p>
        </p:txBody>
      </p:sp>
      <p:sp>
        <p:nvSpPr>
          <p:cNvPr id="8" name="Footer Placeholder 7">
            <a:extLst>
              <a:ext uri="{FF2B5EF4-FFF2-40B4-BE49-F238E27FC236}">
                <a16:creationId xmlns:a16="http://schemas.microsoft.com/office/drawing/2014/main" id="{50137EAE-FAD5-4962-AB06-F8F531897B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2EFFE7-B7B8-4D56-84E0-90BC4D77C05F}"/>
              </a:ext>
            </a:extLst>
          </p:cNvPr>
          <p:cNvSpPr>
            <a:spLocks noGrp="1"/>
          </p:cNvSpPr>
          <p:nvPr>
            <p:ph type="sldNum" sz="quarter" idx="12"/>
          </p:nvPr>
        </p:nvSpPr>
        <p:spPr/>
        <p:txBody>
          <a:bodyPr/>
          <a:lstStyle/>
          <a:p>
            <a:fld id="{954B9AC2-9BD4-4425-AEA3-2A1CD33AD3BC}" type="slidenum">
              <a:rPr lang="en-US" smtClean="0"/>
              <a:t>‹#›</a:t>
            </a:fld>
            <a:endParaRPr lang="en-US"/>
          </a:p>
        </p:txBody>
      </p:sp>
    </p:spTree>
    <p:extLst>
      <p:ext uri="{BB962C8B-B14F-4D97-AF65-F5344CB8AC3E}">
        <p14:creationId xmlns:p14="http://schemas.microsoft.com/office/powerpoint/2010/main" val="3671273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85D5F-C92A-4E1D-8DEE-E0F7CD9409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F486A8-B215-450C-8B26-05D069BFE7FD}"/>
              </a:ext>
            </a:extLst>
          </p:cNvPr>
          <p:cNvSpPr>
            <a:spLocks noGrp="1"/>
          </p:cNvSpPr>
          <p:nvPr>
            <p:ph type="dt" sz="half" idx="10"/>
          </p:nvPr>
        </p:nvSpPr>
        <p:spPr/>
        <p:txBody>
          <a:bodyPr/>
          <a:lstStyle/>
          <a:p>
            <a:fld id="{DD548FF8-B3BE-4337-A87B-681A5E7B9C4B}" type="datetimeFigureOut">
              <a:rPr lang="en-US" smtClean="0"/>
              <a:t>4/28/2020</a:t>
            </a:fld>
            <a:endParaRPr lang="en-US"/>
          </a:p>
        </p:txBody>
      </p:sp>
      <p:sp>
        <p:nvSpPr>
          <p:cNvPr id="4" name="Footer Placeholder 3">
            <a:extLst>
              <a:ext uri="{FF2B5EF4-FFF2-40B4-BE49-F238E27FC236}">
                <a16:creationId xmlns:a16="http://schemas.microsoft.com/office/drawing/2014/main" id="{40DA04B4-C2A0-47FE-A921-25CEF43C07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943608-CF59-481D-91A1-02749FA4CD41}"/>
              </a:ext>
            </a:extLst>
          </p:cNvPr>
          <p:cNvSpPr>
            <a:spLocks noGrp="1"/>
          </p:cNvSpPr>
          <p:nvPr>
            <p:ph type="sldNum" sz="quarter" idx="12"/>
          </p:nvPr>
        </p:nvSpPr>
        <p:spPr/>
        <p:txBody>
          <a:bodyPr/>
          <a:lstStyle/>
          <a:p>
            <a:fld id="{954B9AC2-9BD4-4425-AEA3-2A1CD33AD3BC}" type="slidenum">
              <a:rPr lang="en-US" smtClean="0"/>
              <a:t>‹#›</a:t>
            </a:fld>
            <a:endParaRPr lang="en-US"/>
          </a:p>
        </p:txBody>
      </p:sp>
    </p:spTree>
    <p:extLst>
      <p:ext uri="{BB962C8B-B14F-4D97-AF65-F5344CB8AC3E}">
        <p14:creationId xmlns:p14="http://schemas.microsoft.com/office/powerpoint/2010/main" val="4787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039545-CC25-495A-A8CB-273375B56E39}"/>
              </a:ext>
            </a:extLst>
          </p:cNvPr>
          <p:cNvSpPr>
            <a:spLocks noGrp="1"/>
          </p:cNvSpPr>
          <p:nvPr>
            <p:ph type="dt" sz="half" idx="10"/>
          </p:nvPr>
        </p:nvSpPr>
        <p:spPr/>
        <p:txBody>
          <a:bodyPr/>
          <a:lstStyle/>
          <a:p>
            <a:fld id="{DD548FF8-B3BE-4337-A87B-681A5E7B9C4B}" type="datetimeFigureOut">
              <a:rPr lang="en-US" smtClean="0"/>
              <a:t>4/28/2020</a:t>
            </a:fld>
            <a:endParaRPr lang="en-US"/>
          </a:p>
        </p:txBody>
      </p:sp>
      <p:sp>
        <p:nvSpPr>
          <p:cNvPr id="3" name="Footer Placeholder 2">
            <a:extLst>
              <a:ext uri="{FF2B5EF4-FFF2-40B4-BE49-F238E27FC236}">
                <a16:creationId xmlns:a16="http://schemas.microsoft.com/office/drawing/2014/main" id="{45DD8C23-9847-4D55-A7F7-79AED85FF4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5B5DEB-A1F7-4192-9B13-F97C1E6C751C}"/>
              </a:ext>
            </a:extLst>
          </p:cNvPr>
          <p:cNvSpPr>
            <a:spLocks noGrp="1"/>
          </p:cNvSpPr>
          <p:nvPr>
            <p:ph type="sldNum" sz="quarter" idx="12"/>
          </p:nvPr>
        </p:nvSpPr>
        <p:spPr/>
        <p:txBody>
          <a:bodyPr/>
          <a:lstStyle/>
          <a:p>
            <a:fld id="{954B9AC2-9BD4-4425-AEA3-2A1CD33AD3BC}" type="slidenum">
              <a:rPr lang="en-US" smtClean="0"/>
              <a:t>‹#›</a:t>
            </a:fld>
            <a:endParaRPr lang="en-US"/>
          </a:p>
        </p:txBody>
      </p:sp>
    </p:spTree>
    <p:extLst>
      <p:ext uri="{BB962C8B-B14F-4D97-AF65-F5344CB8AC3E}">
        <p14:creationId xmlns:p14="http://schemas.microsoft.com/office/powerpoint/2010/main" val="1852109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50E07-8EB5-4FE4-BAF0-6DFDB588F7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5549BE-A593-4E16-BECB-1685AFE965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A7216E-2AB8-4134-ABFF-4288BA533F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BE139A-B25C-4D71-8FBA-15E0D8AD870E}"/>
              </a:ext>
            </a:extLst>
          </p:cNvPr>
          <p:cNvSpPr>
            <a:spLocks noGrp="1"/>
          </p:cNvSpPr>
          <p:nvPr>
            <p:ph type="dt" sz="half" idx="10"/>
          </p:nvPr>
        </p:nvSpPr>
        <p:spPr/>
        <p:txBody>
          <a:bodyPr/>
          <a:lstStyle/>
          <a:p>
            <a:fld id="{DD548FF8-B3BE-4337-A87B-681A5E7B9C4B}" type="datetimeFigureOut">
              <a:rPr lang="en-US" smtClean="0"/>
              <a:t>4/28/2020</a:t>
            </a:fld>
            <a:endParaRPr lang="en-US"/>
          </a:p>
        </p:txBody>
      </p:sp>
      <p:sp>
        <p:nvSpPr>
          <p:cNvPr id="6" name="Footer Placeholder 5">
            <a:extLst>
              <a:ext uri="{FF2B5EF4-FFF2-40B4-BE49-F238E27FC236}">
                <a16:creationId xmlns:a16="http://schemas.microsoft.com/office/drawing/2014/main" id="{FBAEA570-42A8-4844-932E-756C893E76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12F366-B86A-4B0F-95C9-4F7CA39492AF}"/>
              </a:ext>
            </a:extLst>
          </p:cNvPr>
          <p:cNvSpPr>
            <a:spLocks noGrp="1"/>
          </p:cNvSpPr>
          <p:nvPr>
            <p:ph type="sldNum" sz="quarter" idx="12"/>
          </p:nvPr>
        </p:nvSpPr>
        <p:spPr/>
        <p:txBody>
          <a:bodyPr/>
          <a:lstStyle/>
          <a:p>
            <a:fld id="{954B9AC2-9BD4-4425-AEA3-2A1CD33AD3BC}" type="slidenum">
              <a:rPr lang="en-US" smtClean="0"/>
              <a:t>‹#›</a:t>
            </a:fld>
            <a:endParaRPr lang="en-US"/>
          </a:p>
        </p:txBody>
      </p:sp>
    </p:spTree>
    <p:extLst>
      <p:ext uri="{BB962C8B-B14F-4D97-AF65-F5344CB8AC3E}">
        <p14:creationId xmlns:p14="http://schemas.microsoft.com/office/powerpoint/2010/main" val="2371612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5B126-9790-487A-AD2C-49E44838C8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DC0836-35E6-4FE1-9B65-A6D3C5C25F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05CA00-3EC5-40AC-80BB-6DF244AB55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A8BAD2-9435-4082-AE09-4FBA1A245A8B}"/>
              </a:ext>
            </a:extLst>
          </p:cNvPr>
          <p:cNvSpPr>
            <a:spLocks noGrp="1"/>
          </p:cNvSpPr>
          <p:nvPr>
            <p:ph type="dt" sz="half" idx="10"/>
          </p:nvPr>
        </p:nvSpPr>
        <p:spPr/>
        <p:txBody>
          <a:bodyPr/>
          <a:lstStyle/>
          <a:p>
            <a:fld id="{DD548FF8-B3BE-4337-A87B-681A5E7B9C4B}" type="datetimeFigureOut">
              <a:rPr lang="en-US" smtClean="0"/>
              <a:t>4/28/2020</a:t>
            </a:fld>
            <a:endParaRPr lang="en-US"/>
          </a:p>
        </p:txBody>
      </p:sp>
      <p:sp>
        <p:nvSpPr>
          <p:cNvPr id="6" name="Footer Placeholder 5">
            <a:extLst>
              <a:ext uri="{FF2B5EF4-FFF2-40B4-BE49-F238E27FC236}">
                <a16:creationId xmlns:a16="http://schemas.microsoft.com/office/drawing/2014/main" id="{C3A515F5-939B-4927-9164-FB8D3487D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B9324C-6A68-43C3-963F-037D7DF01A63}"/>
              </a:ext>
            </a:extLst>
          </p:cNvPr>
          <p:cNvSpPr>
            <a:spLocks noGrp="1"/>
          </p:cNvSpPr>
          <p:nvPr>
            <p:ph type="sldNum" sz="quarter" idx="12"/>
          </p:nvPr>
        </p:nvSpPr>
        <p:spPr/>
        <p:txBody>
          <a:bodyPr/>
          <a:lstStyle/>
          <a:p>
            <a:fld id="{954B9AC2-9BD4-4425-AEA3-2A1CD33AD3BC}" type="slidenum">
              <a:rPr lang="en-US" smtClean="0"/>
              <a:t>‹#›</a:t>
            </a:fld>
            <a:endParaRPr lang="en-US"/>
          </a:p>
        </p:txBody>
      </p:sp>
    </p:spTree>
    <p:extLst>
      <p:ext uri="{BB962C8B-B14F-4D97-AF65-F5344CB8AC3E}">
        <p14:creationId xmlns:p14="http://schemas.microsoft.com/office/powerpoint/2010/main" val="3267831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4DD225-91F1-4798-954E-EEDBA4396C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71A0C2-6CFD-4D74-AC3A-57F3D9B2B2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F09691-7BE2-41CE-8D39-DEEFEBA3E6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48FF8-B3BE-4337-A87B-681A5E7B9C4B}" type="datetimeFigureOut">
              <a:rPr lang="en-US" smtClean="0"/>
              <a:t>4/28/2020</a:t>
            </a:fld>
            <a:endParaRPr lang="en-US"/>
          </a:p>
        </p:txBody>
      </p:sp>
      <p:sp>
        <p:nvSpPr>
          <p:cNvPr id="5" name="Footer Placeholder 4">
            <a:extLst>
              <a:ext uri="{FF2B5EF4-FFF2-40B4-BE49-F238E27FC236}">
                <a16:creationId xmlns:a16="http://schemas.microsoft.com/office/drawing/2014/main" id="{20537474-31EC-4B06-A3FA-915E84C0FC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0947BA-2862-4A54-B550-843F6AF801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4B9AC2-9BD4-4425-AEA3-2A1CD33AD3BC}" type="slidenum">
              <a:rPr lang="en-US" smtClean="0"/>
              <a:t>‹#›</a:t>
            </a:fld>
            <a:endParaRPr lang="en-US"/>
          </a:p>
        </p:txBody>
      </p:sp>
    </p:spTree>
    <p:extLst>
      <p:ext uri="{BB962C8B-B14F-4D97-AF65-F5344CB8AC3E}">
        <p14:creationId xmlns:p14="http://schemas.microsoft.com/office/powerpoint/2010/main" val="1125331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8">
            <a:extLst>
              <a:ext uri="{FF2B5EF4-FFF2-40B4-BE49-F238E27FC236}">
                <a16:creationId xmlns:a16="http://schemas.microsoft.com/office/drawing/2014/main" id="{D738610F-8B78-41F0-ACD6-EE69677D11DD}"/>
              </a:ext>
            </a:extLst>
          </p:cNvPr>
          <p:cNvSpPr>
            <a:spLocks noChangeArrowheads="1"/>
          </p:cNvSpPr>
          <p:nvPr/>
        </p:nvSpPr>
        <p:spPr bwMode="auto">
          <a:xfrm>
            <a:off x="0" y="136791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en-US"/>
          </a:p>
        </p:txBody>
      </p:sp>
      <p:pic>
        <p:nvPicPr>
          <p:cNvPr id="2055" name="Picture 3">
            <a:extLst>
              <a:ext uri="{FF2B5EF4-FFF2-40B4-BE49-F238E27FC236}">
                <a16:creationId xmlns:a16="http://schemas.microsoft.com/office/drawing/2014/main" id="{A5472828-1C9C-4CEC-B6F0-58F0F11A581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56419" y="358997"/>
            <a:ext cx="1279155" cy="140997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9">
            <a:extLst>
              <a:ext uri="{FF2B5EF4-FFF2-40B4-BE49-F238E27FC236}">
                <a16:creationId xmlns:a16="http://schemas.microsoft.com/office/drawing/2014/main" id="{8483366A-C857-4727-B6A6-AC8EE2E7EB69}"/>
              </a:ext>
            </a:extLst>
          </p:cNvPr>
          <p:cNvSpPr>
            <a:spLocks noChangeArrowheads="1"/>
          </p:cNvSpPr>
          <p:nvPr/>
        </p:nvSpPr>
        <p:spPr bwMode="auto">
          <a:xfrm>
            <a:off x="2069893" y="1768975"/>
            <a:ext cx="8052205"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r>
              <a:rPr lang="en-US" sz="2400" b="1" dirty="0" err="1">
                <a:latin typeface="Book Antiqua" panose="02040602050305030304" pitchFamily="18" charset="0"/>
                <a:ea typeface="MS Mincho" panose="02020609040205080304" pitchFamily="49" charset="-128"/>
                <a:cs typeface="Book Antiqua" panose="02040602050305030304" pitchFamily="18" charset="0"/>
              </a:rPr>
              <a:t>Republika</a:t>
            </a:r>
            <a:r>
              <a:rPr lang="en-US" sz="2400" b="1" dirty="0">
                <a:latin typeface="Book Antiqua" panose="02040602050305030304" pitchFamily="18" charset="0"/>
                <a:ea typeface="MS Mincho" panose="02020609040205080304" pitchFamily="49" charset="-128"/>
                <a:cs typeface="Book Antiqua" panose="02040602050305030304" pitchFamily="18" charset="0"/>
              </a:rPr>
              <a:t> e </a:t>
            </a:r>
            <a:r>
              <a:rPr lang="en-US" sz="2400" b="1" dirty="0" err="1">
                <a:latin typeface="Book Antiqua" panose="02040602050305030304" pitchFamily="18" charset="0"/>
                <a:ea typeface="MS Mincho" panose="02020609040205080304" pitchFamily="49" charset="-128"/>
                <a:cs typeface="Book Antiqua" panose="02040602050305030304" pitchFamily="18" charset="0"/>
              </a:rPr>
              <a:t>Kosovës</a:t>
            </a:r>
            <a:endParaRPr lang="en-US" dirty="0">
              <a:latin typeface="Times New Roman" panose="02020603050405020304" pitchFamily="18" charset="0"/>
              <a:ea typeface="Times New Roman" panose="02020603050405020304" pitchFamily="18" charset="0"/>
            </a:endParaRPr>
          </a:p>
          <a:p>
            <a:pPr algn="ctr"/>
            <a:r>
              <a:rPr lang="en-US" sz="2000" b="1" dirty="0" err="1">
                <a:latin typeface="Book Antiqua" panose="02040602050305030304" pitchFamily="18" charset="0"/>
                <a:ea typeface="Batang" panose="020B0503020000020004" pitchFamily="18" charset="-127"/>
                <a:cs typeface="Book Antiqua" panose="02040602050305030304" pitchFamily="18" charset="0"/>
              </a:rPr>
              <a:t>Republika</a:t>
            </a:r>
            <a:r>
              <a:rPr lang="en-US" sz="2000" b="1" dirty="0">
                <a:latin typeface="Book Antiqua" panose="02040602050305030304" pitchFamily="18" charset="0"/>
                <a:ea typeface="Batang" panose="020B0503020000020004" pitchFamily="18" charset="-127"/>
                <a:cs typeface="Book Antiqua" panose="02040602050305030304" pitchFamily="18" charset="0"/>
              </a:rPr>
              <a:t> </a:t>
            </a:r>
            <a:r>
              <a:rPr lang="en-US" sz="2000" b="1" dirty="0" err="1">
                <a:latin typeface="Book Antiqua" panose="02040602050305030304" pitchFamily="18" charset="0"/>
                <a:ea typeface="Batang" panose="020B0503020000020004" pitchFamily="18" charset="-127"/>
                <a:cs typeface="Book Antiqua" panose="02040602050305030304" pitchFamily="18" charset="0"/>
              </a:rPr>
              <a:t>Kosova</a:t>
            </a:r>
            <a:r>
              <a:rPr lang="en-US" sz="2000" b="1" dirty="0">
                <a:latin typeface="Book Antiqua" panose="02040602050305030304" pitchFamily="18" charset="0"/>
                <a:ea typeface="Batang" panose="020B0503020000020004" pitchFamily="18" charset="-127"/>
                <a:cs typeface="Book Antiqua" panose="02040602050305030304" pitchFamily="18" charset="0"/>
              </a:rPr>
              <a:t> - </a:t>
            </a:r>
            <a:r>
              <a:rPr lang="en-US" sz="2000" b="1" dirty="0">
                <a:latin typeface="Book Antiqua" panose="02040602050305030304" pitchFamily="18" charset="0"/>
                <a:ea typeface="MS Mincho" panose="02020609040205080304" pitchFamily="49" charset="-128"/>
                <a:cs typeface="Book Antiqua" panose="02040602050305030304" pitchFamily="18" charset="0"/>
              </a:rPr>
              <a:t>Republic of Kosovo</a:t>
            </a:r>
            <a:endParaRPr lang="en-US" dirty="0">
              <a:latin typeface="Times New Roman" panose="02020603050405020304" pitchFamily="18" charset="0"/>
              <a:ea typeface="Times New Roman" panose="02020603050405020304" pitchFamily="18" charset="0"/>
            </a:endParaRPr>
          </a:p>
          <a:p>
            <a:pPr algn="ctr"/>
            <a:r>
              <a:rPr lang="sq-AL" i="1" dirty="0">
                <a:latin typeface="Book Antiqua" panose="02040602050305030304" pitchFamily="18" charset="0"/>
                <a:ea typeface="MS Mincho" panose="02020609040205080304" pitchFamily="49" charset="-128"/>
                <a:cs typeface="Book Antiqua" panose="02040602050305030304" pitchFamily="18" charset="0"/>
              </a:rPr>
              <a:t>Qeveria - Vlada - Government</a:t>
            </a:r>
            <a:endParaRPr lang="en-US" b="1" dirty="0">
              <a:latin typeface="Times New Roman" panose="02020603050405020304" pitchFamily="18" charset="0"/>
              <a:ea typeface="MS Mincho" panose="02020609040205080304" pitchFamily="49" charset="-128"/>
            </a:endParaRPr>
          </a:p>
          <a:p>
            <a:pPr algn="ctr"/>
            <a:r>
              <a:rPr lang="pt-BR" b="1" dirty="0">
                <a:latin typeface="Book Antiqua" panose="02040602050305030304" pitchFamily="18" charset="0"/>
                <a:ea typeface="MS Mincho" panose="02020609040205080304" pitchFamily="49" charset="-128"/>
                <a:cs typeface="Book Antiqua" panose="02040602050305030304" pitchFamily="18" charset="0"/>
              </a:rPr>
              <a:t>Ministria e Financave dhe Transfereve</a:t>
            </a:r>
            <a:endParaRPr lang="en-US" dirty="0">
              <a:latin typeface="Times New Roman" panose="02020603050405020304" pitchFamily="18" charset="0"/>
              <a:ea typeface="Times New Roman" panose="02020603050405020304" pitchFamily="18" charset="0"/>
            </a:endParaRPr>
          </a:p>
          <a:p>
            <a:pPr algn="ctr"/>
            <a:r>
              <a:rPr lang="sr-Latn-BA" b="1" dirty="0">
                <a:latin typeface="Book Antiqua" panose="02040602050305030304" pitchFamily="18" charset="0"/>
                <a:ea typeface="MS Mincho" panose="02020609040205080304" pitchFamily="49" charset="-128"/>
                <a:cs typeface="Book Antiqua" panose="02040602050305030304" pitchFamily="18" charset="0"/>
              </a:rPr>
              <a:t>Ministarstvo za  Finansije i Transfere </a:t>
            </a:r>
            <a:r>
              <a:rPr lang="sq-AL" b="1" dirty="0">
                <a:latin typeface="Book Antiqua" panose="02040602050305030304" pitchFamily="18" charset="0"/>
                <a:ea typeface="MS Mincho" panose="02020609040205080304" pitchFamily="49" charset="-128"/>
                <a:cs typeface="Book Antiqua" panose="02040602050305030304" pitchFamily="18" charset="0"/>
              </a:rPr>
              <a:t>– </a:t>
            </a:r>
            <a:r>
              <a:rPr lang="en-US" b="1" dirty="0">
                <a:latin typeface="Book Antiqua" panose="02040602050305030304" pitchFamily="18" charset="0"/>
                <a:ea typeface="MS Mincho" panose="02020609040205080304" pitchFamily="49" charset="-128"/>
                <a:cs typeface="Book Antiqua" panose="02040602050305030304" pitchFamily="18" charset="0"/>
              </a:rPr>
              <a:t>Ministry of  Finance and Transfers </a:t>
            </a:r>
            <a:endParaRPr lang="en-US" dirty="0">
              <a:latin typeface="Times New Roman" panose="02020603050405020304" pitchFamily="18" charset="0"/>
              <a:ea typeface="Times New Roman" panose="02020603050405020304" pitchFamily="18" charset="0"/>
            </a:endParaRPr>
          </a:p>
          <a:p>
            <a:pPr algn="ctr"/>
            <a:r>
              <a:rPr lang="sq-AL" i="1" dirty="0">
                <a:latin typeface="Times New Roman" panose="02020603050405020304" pitchFamily="18" charset="0"/>
                <a:ea typeface="MS Mincho" panose="02020609040205080304" pitchFamily="49" charset="-128"/>
              </a:rPr>
              <a:t>Thesari i Kosovës – Trezor Kosova – Treasury of Kosovo</a:t>
            </a:r>
            <a:endParaRPr lang="en-US" dirty="0">
              <a:latin typeface="Times New Roman" panose="02020603050405020304" pitchFamily="18" charset="0"/>
              <a:ea typeface="Times New Roman" panose="02020603050405020304" pitchFamily="18" charset="0"/>
            </a:endParaRPr>
          </a:p>
        </p:txBody>
      </p:sp>
      <p:sp>
        <p:nvSpPr>
          <p:cNvPr id="11" name="Subtitle 10">
            <a:extLst>
              <a:ext uri="{FF2B5EF4-FFF2-40B4-BE49-F238E27FC236}">
                <a16:creationId xmlns:a16="http://schemas.microsoft.com/office/drawing/2014/main" id="{EA574607-2FCF-4B94-AB7C-5E169C140B9B}"/>
              </a:ext>
            </a:extLst>
          </p:cNvPr>
          <p:cNvSpPr>
            <a:spLocks noGrp="1"/>
          </p:cNvSpPr>
          <p:nvPr>
            <p:ph type="subTitle" idx="1"/>
          </p:nvPr>
        </p:nvSpPr>
        <p:spPr>
          <a:xfrm>
            <a:off x="1523995" y="4621708"/>
            <a:ext cx="9144000" cy="630498"/>
          </a:xfrm>
        </p:spPr>
        <p:txBody>
          <a:bodyPr>
            <a:normAutofit/>
          </a:bodyPr>
          <a:lstStyle/>
          <a:p>
            <a:r>
              <a:rPr lang="en-US" sz="3200" dirty="0"/>
              <a:t>Treasury of Kosovo - Response to COVID-19 </a:t>
            </a:r>
          </a:p>
        </p:txBody>
      </p:sp>
      <p:sp>
        <p:nvSpPr>
          <p:cNvPr id="15" name="Subtitle 10">
            <a:extLst>
              <a:ext uri="{FF2B5EF4-FFF2-40B4-BE49-F238E27FC236}">
                <a16:creationId xmlns:a16="http://schemas.microsoft.com/office/drawing/2014/main" id="{7B9DE062-B9F3-42AC-BA97-AF272A3F6448}"/>
              </a:ext>
            </a:extLst>
          </p:cNvPr>
          <p:cNvSpPr txBox="1">
            <a:spLocks/>
          </p:cNvSpPr>
          <p:nvPr/>
        </p:nvSpPr>
        <p:spPr>
          <a:xfrm>
            <a:off x="1524000" y="6227502"/>
            <a:ext cx="9144000" cy="63049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April 2020</a:t>
            </a:r>
          </a:p>
        </p:txBody>
      </p:sp>
    </p:spTree>
    <p:extLst>
      <p:ext uri="{BB962C8B-B14F-4D97-AF65-F5344CB8AC3E}">
        <p14:creationId xmlns:p14="http://schemas.microsoft.com/office/powerpoint/2010/main" val="26260233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5A81FE-90E2-426B-9AB7-7E6E149AD15C}"/>
              </a:ext>
            </a:extLst>
          </p:cNvPr>
          <p:cNvSpPr>
            <a:spLocks noGrp="1"/>
          </p:cNvSpPr>
          <p:nvPr>
            <p:ph idx="1"/>
          </p:nvPr>
        </p:nvSpPr>
        <p:spPr>
          <a:xfrm>
            <a:off x="639193" y="662649"/>
            <a:ext cx="9641150" cy="5454065"/>
          </a:xfrm>
          <a:ln>
            <a:solidFill>
              <a:schemeClr val="bg1"/>
            </a:solidFill>
          </a:ln>
        </p:spPr>
        <p:style>
          <a:lnRef idx="2">
            <a:schemeClr val="accent1"/>
          </a:lnRef>
          <a:fillRef idx="1">
            <a:schemeClr val="lt1"/>
          </a:fillRef>
          <a:effectRef idx="0">
            <a:schemeClr val="accent1"/>
          </a:effectRef>
          <a:fontRef idx="minor">
            <a:schemeClr val="dk1"/>
          </a:fontRef>
        </p:style>
        <p:txBody>
          <a:bodyPr>
            <a:normAutofit/>
          </a:bodyPr>
          <a:lstStyle/>
          <a:p>
            <a:endParaRPr lang="en-US" sz="2000" dirty="0"/>
          </a:p>
          <a:p>
            <a:r>
              <a:rPr lang="en-US" sz="2400" dirty="0"/>
              <a:t>The same as the rest of the world, Kosovo is also facing the coronavirus pandemic. All public institutions except health care, police and emergency responders, from March 27, 2020 have been operating with reduced office staff. </a:t>
            </a:r>
          </a:p>
          <a:p>
            <a:endParaRPr lang="en-US" sz="2400" dirty="0"/>
          </a:p>
          <a:p>
            <a:endParaRPr lang="en-US" sz="2400" dirty="0"/>
          </a:p>
          <a:p>
            <a:r>
              <a:rPr lang="en-US" sz="2400" dirty="0"/>
              <a:t>In order to ensure the continuation of work, Kosovo Treasury has compiled a list of essential staff who have been provided with movement permits in order for them to go to the office. Every working day, in the Treasury offices, there are one or two senior management officials and one, two or more (as needed) officials from each division. The rest of the staff works remotely and </a:t>
            </a:r>
            <a:r>
              <a:rPr lang="en-US" sz="2400" dirty="0">
                <a:solidFill>
                  <a:schemeClr val="tx1"/>
                </a:solidFill>
              </a:rPr>
              <a:t>are very efficient on the answers required of them.</a:t>
            </a:r>
          </a:p>
          <a:p>
            <a:pPr marL="0" indent="0">
              <a:buNone/>
            </a:pPr>
            <a:endParaRPr lang="en-US" sz="2400" dirty="0"/>
          </a:p>
        </p:txBody>
      </p:sp>
      <p:pic>
        <p:nvPicPr>
          <p:cNvPr id="4" name="Picture 3">
            <a:extLst>
              <a:ext uri="{FF2B5EF4-FFF2-40B4-BE49-F238E27FC236}">
                <a16:creationId xmlns:a16="http://schemas.microsoft.com/office/drawing/2014/main" id="{51977CBA-B0D9-4C17-8344-F73FDD51BB6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27406" y="280709"/>
            <a:ext cx="1279155" cy="1409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00379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5A81FE-90E2-426B-9AB7-7E6E149AD15C}"/>
              </a:ext>
            </a:extLst>
          </p:cNvPr>
          <p:cNvSpPr>
            <a:spLocks noGrp="1"/>
          </p:cNvSpPr>
          <p:nvPr>
            <p:ph idx="1"/>
          </p:nvPr>
        </p:nvSpPr>
        <p:spPr>
          <a:xfrm>
            <a:off x="639191" y="662649"/>
            <a:ext cx="9605639" cy="5454065"/>
          </a:xfrm>
        </p:spPr>
        <p:txBody>
          <a:bodyPr>
            <a:normAutofit fontScale="77500" lnSpcReduction="20000"/>
          </a:bodyPr>
          <a:lstStyle/>
          <a:p>
            <a:endParaRPr lang="en-US" sz="2000" dirty="0"/>
          </a:p>
          <a:p>
            <a:r>
              <a:rPr lang="en-US" dirty="0"/>
              <a:t>In terms of operating functions, revenues and payments, we can say that from the beginning there were no obstacles and everything is functioning normally. A great advantage for Kosovo Treasury is the fact that KFMIS (Kosovo Financial Management Information System) is directly linked to the payment system of the Central Bank of Kosovo. Therefore, in terms of domestic and international receipts and payments, everything is functioning quickly and without any obstacles.</a:t>
            </a:r>
          </a:p>
          <a:p>
            <a:pPr marL="0" indent="0">
              <a:buNone/>
            </a:pPr>
            <a:endParaRPr lang="en-US" dirty="0"/>
          </a:p>
          <a:p>
            <a:r>
              <a:rPr lang="en-US" dirty="0"/>
              <a:t>Revenues are received and recorded on time and payments are made without any delay. In addition to regular payments and receipts, during this period, Kosovo Treasury has accepted and executed payments and compensations that are specifically dedicated to COVID-19. Financial statements for 2019 were submitted on time (BEFORE March 31, 2020), revenues, expenses and the daily balance are recorded and reported every day.</a:t>
            </a:r>
          </a:p>
          <a:p>
            <a:pPr marL="0" indent="0">
              <a:buNone/>
            </a:pPr>
            <a:endParaRPr lang="en-US" dirty="0"/>
          </a:p>
          <a:p>
            <a:r>
              <a:rPr lang="en-US" dirty="0"/>
              <a:t>Via the official e-mail, Kosovo Treasury staff communicates with all budgetary organizations, banks and other institutions as needed. So we can say that even during the current situation of the pandemic, Kosovo Treasury is functioning normally without any interruptions on the workflow and duties of the Treasury.</a:t>
            </a:r>
          </a:p>
        </p:txBody>
      </p:sp>
      <p:pic>
        <p:nvPicPr>
          <p:cNvPr id="4" name="Picture 3">
            <a:extLst>
              <a:ext uri="{FF2B5EF4-FFF2-40B4-BE49-F238E27FC236}">
                <a16:creationId xmlns:a16="http://schemas.microsoft.com/office/drawing/2014/main" id="{51977CBA-B0D9-4C17-8344-F73FDD51BB6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27406" y="280709"/>
            <a:ext cx="1279155" cy="1409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52956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5A81FE-90E2-426B-9AB7-7E6E149AD15C}"/>
              </a:ext>
            </a:extLst>
          </p:cNvPr>
          <p:cNvSpPr>
            <a:spLocks noGrp="1"/>
          </p:cNvSpPr>
          <p:nvPr>
            <p:ph idx="1"/>
          </p:nvPr>
        </p:nvSpPr>
        <p:spPr>
          <a:xfrm>
            <a:off x="639192" y="662649"/>
            <a:ext cx="9794345" cy="5480243"/>
          </a:xfrm>
        </p:spPr>
        <p:txBody>
          <a:bodyPr>
            <a:normAutofit/>
          </a:bodyPr>
          <a:lstStyle/>
          <a:p>
            <a:endParaRPr lang="en-US" sz="2400" dirty="0"/>
          </a:p>
          <a:p>
            <a:r>
              <a:rPr lang="en-US" sz="2400" dirty="0"/>
              <a:t>In order to manage the revenues for COVID-19, Kosovo Treasury, on behalf of the Republic of Kosovo, opened an official bank account dedicated for the receipt and identification of funds dedicated in the fight against the COVID-19 pandemic (loans, grants and donations). The bank account was opened in order to increase transparency and accountability to the public and our partners, regarding the contribution and management of these funds.</a:t>
            </a:r>
          </a:p>
          <a:p>
            <a:pPr marL="0" indent="0">
              <a:buNone/>
            </a:pPr>
            <a:endParaRPr lang="en-US" sz="2400" dirty="0"/>
          </a:p>
          <a:p>
            <a:r>
              <a:rPr lang="en-US" sz="2400" dirty="0"/>
              <a:t>The opened bank account is part of the Treasury Single Account in the Central Bank of Kosovo. The bank account is operational from April 1, 2020, where all the domestic and international transfers can be performed.</a:t>
            </a:r>
          </a:p>
          <a:p>
            <a:endParaRPr lang="en-US" dirty="0"/>
          </a:p>
        </p:txBody>
      </p:sp>
      <p:pic>
        <p:nvPicPr>
          <p:cNvPr id="4" name="Picture 3">
            <a:extLst>
              <a:ext uri="{FF2B5EF4-FFF2-40B4-BE49-F238E27FC236}">
                <a16:creationId xmlns:a16="http://schemas.microsoft.com/office/drawing/2014/main" id="{51977CBA-B0D9-4C17-8344-F73FDD51BB6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27406" y="280709"/>
            <a:ext cx="1279155" cy="1409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54944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5A81FE-90E2-426B-9AB7-7E6E149AD15C}"/>
              </a:ext>
            </a:extLst>
          </p:cNvPr>
          <p:cNvSpPr>
            <a:spLocks noGrp="1"/>
          </p:cNvSpPr>
          <p:nvPr>
            <p:ph idx="1"/>
          </p:nvPr>
        </p:nvSpPr>
        <p:spPr>
          <a:xfrm>
            <a:off x="639192" y="662649"/>
            <a:ext cx="9614517" cy="5454065"/>
          </a:xfrm>
        </p:spPr>
        <p:txBody>
          <a:bodyPr>
            <a:normAutofit/>
          </a:bodyPr>
          <a:lstStyle/>
          <a:p>
            <a:endParaRPr lang="en-US" sz="2000" dirty="0"/>
          </a:p>
          <a:p>
            <a:r>
              <a:rPr lang="en-US" sz="2400" dirty="0"/>
              <a:t>For revenues, allocations and reporting of expenditures for the COVID-19 pandemic, Kosovo Treasury in KFMIS opened a special code for the COVID-19 project. Through this code in KFMIS, it is possible at any time to generate a revenue and expenditure report for COVID-19.</a:t>
            </a:r>
          </a:p>
          <a:p>
            <a:endParaRPr lang="en-US" sz="2400" dirty="0"/>
          </a:p>
          <a:p>
            <a:r>
              <a:rPr lang="en-US" sz="2400" dirty="0"/>
              <a:t>So we can say that even during this pandemic, Kosovo Treasury is functioning normally without any interruptions on the workflow and duties of the Treasury.</a:t>
            </a:r>
          </a:p>
          <a:p>
            <a:endParaRPr lang="en-US" sz="2400" dirty="0"/>
          </a:p>
          <a:p>
            <a:r>
              <a:rPr lang="en-US" sz="2400" dirty="0"/>
              <a:t>  Fortunately, no one from the Treasury staff is infected with COVID-19.</a:t>
            </a:r>
          </a:p>
        </p:txBody>
      </p:sp>
      <p:pic>
        <p:nvPicPr>
          <p:cNvPr id="4" name="Picture 3">
            <a:extLst>
              <a:ext uri="{FF2B5EF4-FFF2-40B4-BE49-F238E27FC236}">
                <a16:creationId xmlns:a16="http://schemas.microsoft.com/office/drawing/2014/main" id="{51977CBA-B0D9-4C17-8344-F73FDD51BB6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27406" y="280709"/>
            <a:ext cx="1279155" cy="1409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49307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5A81FE-90E2-426B-9AB7-7E6E149AD15C}"/>
              </a:ext>
            </a:extLst>
          </p:cNvPr>
          <p:cNvSpPr>
            <a:spLocks noGrp="1"/>
          </p:cNvSpPr>
          <p:nvPr>
            <p:ph idx="1"/>
          </p:nvPr>
        </p:nvSpPr>
        <p:spPr>
          <a:xfrm>
            <a:off x="1" y="2953567"/>
            <a:ext cx="12192000" cy="1172956"/>
          </a:xfrm>
        </p:spPr>
        <p:txBody>
          <a:bodyPr>
            <a:normAutofit/>
          </a:bodyPr>
          <a:lstStyle/>
          <a:p>
            <a:pPr marL="0" indent="0" algn="ctr">
              <a:buNone/>
            </a:pPr>
            <a:r>
              <a:rPr lang="en-US" sz="3600" dirty="0"/>
              <a:t>Thank you!</a:t>
            </a:r>
            <a:endParaRPr lang="en-US" sz="4000" dirty="0"/>
          </a:p>
        </p:txBody>
      </p:sp>
      <p:pic>
        <p:nvPicPr>
          <p:cNvPr id="4" name="Picture 3">
            <a:extLst>
              <a:ext uri="{FF2B5EF4-FFF2-40B4-BE49-F238E27FC236}">
                <a16:creationId xmlns:a16="http://schemas.microsoft.com/office/drawing/2014/main" id="{51977CBA-B0D9-4C17-8344-F73FDD51BB6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56423" y="759876"/>
            <a:ext cx="1279155" cy="1409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6308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D135C35F46F242ABD78D63C2151323" ma:contentTypeVersion="13" ma:contentTypeDescription="Create a new document." ma:contentTypeScope="" ma:versionID="b3a7077da9a13a0dcf64ed5d677f5a41">
  <xsd:schema xmlns:xsd="http://www.w3.org/2001/XMLSchema" xmlns:xs="http://www.w3.org/2001/XMLSchema" xmlns:p="http://schemas.microsoft.com/office/2006/metadata/properties" xmlns:ns3="0c867391-8214-4b58-86b3-de07547409f9" xmlns:ns4="fddef6a8-5936-4909-96e0-2ad7a6b1720b" targetNamespace="http://schemas.microsoft.com/office/2006/metadata/properties" ma:root="true" ma:fieldsID="03ecbc61110ecc952e27b8a8955585fd" ns3:_="" ns4:_="">
    <xsd:import namespace="0c867391-8214-4b58-86b3-de07547409f9"/>
    <xsd:import namespace="fddef6a8-5936-4909-96e0-2ad7a6b1720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867391-8214-4b58-86b3-de07547409f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def6a8-5936-4909-96e0-2ad7a6b1720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E20383-5B68-4229-A53C-B525697F22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867391-8214-4b58-86b3-de07547409f9"/>
    <ds:schemaRef ds:uri="fddef6a8-5936-4909-96e0-2ad7a6b172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42E2E87-1956-4A33-BDF4-5BF8BA3120BD}">
  <ds:schemaRefs>
    <ds:schemaRef ds:uri="http://schemas.microsoft.com/sharepoint/v3/contenttype/forms"/>
  </ds:schemaRefs>
</ds:datastoreItem>
</file>

<file path=customXml/itemProps3.xml><?xml version="1.0" encoding="utf-8"?>
<ds:datastoreItem xmlns:ds="http://schemas.openxmlformats.org/officeDocument/2006/customXml" ds:itemID="{7AC67C67-56F6-4735-9BA9-47A7F5A2FA37}">
  <ds:schemaRefs>
    <ds:schemaRef ds:uri="http://purl.org/dc/elements/1.1/"/>
    <ds:schemaRef ds:uri="0c867391-8214-4b58-86b3-de07547409f9"/>
    <ds:schemaRef ds:uri="http://schemas.microsoft.com/office/2006/metadata/properties"/>
    <ds:schemaRef ds:uri="fddef6a8-5936-4909-96e0-2ad7a6b1720b"/>
    <ds:schemaRef ds:uri="http://purl.org/dc/dcmitype/"/>
    <ds:schemaRef ds:uri="http://schemas.openxmlformats.org/package/2006/metadata/core-properties"/>
    <ds:schemaRef ds:uri="http://www.w3.org/XML/1998/namespace"/>
    <ds:schemaRef ds:uri="http://schemas.microsoft.com/office/2006/documentManagement/typ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231</TotalTime>
  <Words>588</Words>
  <Application>Microsoft Office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Book Antiqua</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Arben.Rama</dc:creator>
  <cp:lastModifiedBy>Yelena Slizhevskaya</cp:lastModifiedBy>
  <cp:revision>20</cp:revision>
  <dcterms:created xsi:type="dcterms:W3CDTF">2020-04-27T17:52:32Z</dcterms:created>
  <dcterms:modified xsi:type="dcterms:W3CDTF">2020-04-28T07:55:53Z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0x01010000D135C35F46F242ABD78D63C2151323</vt:lpwstr>
  </property>
</Properties>
</file>