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2" r:id="rId6"/>
    <p:sldId id="263" r:id="rId7"/>
    <p:sldId id="260" r:id="rId8"/>
    <p:sldId id="261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9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CF71-AEB8-4EA0-A60F-44073FB0B0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928C28-22B9-4789-BA3B-2348084904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D7FA3-FBF7-4FFF-BBAE-A2AAA7969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8FF8-B3BE-4337-A87B-681A5E7B9C4B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D4FFA6-70A5-41E9-B52B-181907222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28AF39-6F91-4883-A393-286497295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B9AC2-9BD4-4425-AEA3-2A1CD33AD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931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796F7-FD3D-406E-B4CD-FB3579471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D43476-1E3F-4FB9-8D18-A3674DB16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DE29EE-0407-47B2-B7B4-B252A05D5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8FF8-B3BE-4337-A87B-681A5E7B9C4B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BA4FE1-9CA0-45EC-B6AF-0775835F1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C7F4D1-8A95-4C2D-B2C7-73EB8A196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B9AC2-9BD4-4425-AEA3-2A1CD33AD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236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2B6A86-5FB7-4F10-B264-181B4D39A8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8CCAD8-2D66-43DB-BDF9-299FF1CFB1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37EC1-4105-49CE-9687-49C71CF57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8FF8-B3BE-4337-A87B-681A5E7B9C4B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89DFEE-E314-40A2-82DE-09CF7AF2F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030B-B73E-4665-B53E-DB888F7E9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B9AC2-9BD4-4425-AEA3-2A1CD33AD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465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A124D-B03C-40D5-8191-C4530AC7B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39DFFC-FFBE-4701-A94B-6BB65174E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E72E10-39A1-47B3-A5D1-08DF6DDA4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8FF8-B3BE-4337-A87B-681A5E7B9C4B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F56FD3-79F9-4316-9D37-FD903A0E7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DBB55A-780C-45D0-987A-7AA440B11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B9AC2-9BD4-4425-AEA3-2A1CD33AD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763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F5130-B650-402B-8AF4-83726C477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705E93-D4D9-499C-B535-D383723D9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BCFAC-17F2-445E-BBBD-6FBEF3ABF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8FF8-B3BE-4337-A87B-681A5E7B9C4B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4A41FE-4CD0-49B0-AF74-E1E4A88F3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2BE41E-CB7A-47CC-B175-8B5427BD3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B9AC2-9BD4-4425-AEA3-2A1CD33AD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334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E9853-1708-498E-9593-522934268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ED027-5D8F-4825-9493-574F9A650B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C10278-3EC2-44FB-B4D1-FB97A61AE1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A975C-CDF6-4716-8763-077D3D89B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8FF8-B3BE-4337-A87B-681A5E7B9C4B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FD734E-8C05-4852-8D0D-C3CFF541B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8F3B75-C9DF-4355-B3C5-572EFF1AC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B9AC2-9BD4-4425-AEA3-2A1CD33AD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953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796AC-693E-4C46-8360-FDFF47DF2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690330-D114-4B3A-9C77-8207A6DA4A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CF77F8-280A-41BA-8F54-0C5A0ACEC7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D1BFA5-A83A-4BEB-B283-7966A5DCEF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CDB3FA-6FB8-4ED1-B7AF-9673F3B7F9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E01A8A-10E3-4970-A0DF-9A917C2C8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8FF8-B3BE-4337-A87B-681A5E7B9C4B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137EAE-FAD5-4962-AB06-F8F531897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2EFFE7-B7B8-4D56-84E0-90BC4D77C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B9AC2-9BD4-4425-AEA3-2A1CD33AD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273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85D5F-C92A-4E1D-8DEE-E0F7CD940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F486A8-B215-450C-8B26-05D069BFE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8FF8-B3BE-4337-A87B-681A5E7B9C4B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DA04B4-C2A0-47FE-A921-25CEF43C0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943608-CF59-481D-91A1-02749FA4C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B9AC2-9BD4-4425-AEA3-2A1CD33AD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7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039545-CC25-495A-A8CB-273375B56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8FF8-B3BE-4337-A87B-681A5E7B9C4B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DD8C23-9847-4D55-A7F7-79AED85FF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5B5DEB-A1F7-4192-9B13-F97C1E6C7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B9AC2-9BD4-4425-AEA3-2A1CD33AD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109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50E07-8EB5-4FE4-BAF0-6DFDB588F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549BE-A593-4E16-BECB-1685AFE96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A7216E-2AB8-4134-ABFF-4288BA533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BE139A-B25C-4D71-8FBA-15E0D8AD8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8FF8-B3BE-4337-A87B-681A5E7B9C4B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AEA570-42A8-4844-932E-756C893E7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12F366-B86A-4B0F-95C9-4F7CA3949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B9AC2-9BD4-4425-AEA3-2A1CD33AD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612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5B126-9790-487A-AD2C-49E44838C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DC0836-35E6-4FE1-9B65-A6D3C5C25F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05CA00-3EC5-40AC-80BB-6DF244AB55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A8BAD2-9435-4082-AE09-4FBA1A245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8FF8-B3BE-4337-A87B-681A5E7B9C4B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A515F5-939B-4927-9164-FB8D3487D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B9324C-6A68-43C3-963F-037D7DF01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B9AC2-9BD4-4425-AEA3-2A1CD33AD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831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4DD225-91F1-4798-954E-EEDBA4396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71A0C2-6CFD-4D74-AC3A-57F3D9B2B2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F09691-7BE2-41CE-8D39-DEEFEBA3E6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48FF8-B3BE-4337-A87B-681A5E7B9C4B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537474-31EC-4B06-A3FA-915E84C0FC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947BA-2862-4A54-B550-843F6AF801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B9AC2-9BD4-4425-AEA3-2A1CD33AD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331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8">
            <a:extLst>
              <a:ext uri="{FF2B5EF4-FFF2-40B4-BE49-F238E27FC236}">
                <a16:creationId xmlns:a16="http://schemas.microsoft.com/office/drawing/2014/main" id="{D738610F-8B78-41F0-ACD6-EE69677D11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6791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pic>
        <p:nvPicPr>
          <p:cNvPr id="2055" name="Picture 3">
            <a:extLst>
              <a:ext uri="{FF2B5EF4-FFF2-40B4-BE49-F238E27FC236}">
                <a16:creationId xmlns:a16="http://schemas.microsoft.com/office/drawing/2014/main" id="{A5472828-1C9C-4CEC-B6F0-58F0F11A58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6419" y="358997"/>
            <a:ext cx="1279155" cy="1409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9">
            <a:extLst>
              <a:ext uri="{FF2B5EF4-FFF2-40B4-BE49-F238E27FC236}">
                <a16:creationId xmlns:a16="http://schemas.microsoft.com/office/drawing/2014/main" id="{8483366A-C857-4727-B6A6-AC8EE2E7EB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6211" y="2061362"/>
            <a:ext cx="4719562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400" b="1" dirty="0" smtClean="0">
                <a:latin typeface="Book Antiqua" panose="02040602050305030304" pitchFamily="18" charset="0"/>
                <a:ea typeface="MS Mincho" panose="02020609040205080304" pitchFamily="49" charset="-128"/>
                <a:cs typeface="Book Antiqua" panose="02040602050305030304" pitchFamily="18" charset="0"/>
              </a:rPr>
              <a:t>Республика Косово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i="1" dirty="0" smtClean="0">
                <a:latin typeface="Book Antiqua" panose="02040602050305030304" pitchFamily="18" charset="0"/>
                <a:ea typeface="MS Mincho" panose="02020609040205080304" pitchFamily="49" charset="-128"/>
                <a:cs typeface="Book Antiqua" panose="02040602050305030304" pitchFamily="18" charset="0"/>
              </a:rPr>
              <a:t>Правительство </a:t>
            </a:r>
          </a:p>
          <a:p>
            <a:pPr algn="ctr"/>
            <a:r>
              <a:rPr lang="ru-RU" b="1" dirty="0" smtClean="0">
                <a:latin typeface="Book Antiqua" panose="02040602050305030304" pitchFamily="18" charset="0"/>
                <a:ea typeface="MS Mincho" panose="02020609040205080304" pitchFamily="49" charset="-128"/>
                <a:cs typeface="Book Antiqua" panose="02040602050305030304" pitchFamily="18" charset="0"/>
              </a:rPr>
              <a:t>Министерство финансов и трансфертов</a:t>
            </a:r>
          </a:p>
          <a:p>
            <a:pPr algn="ctr"/>
            <a:r>
              <a:rPr lang="ru-RU" i="1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>Казначейство Косово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Subtitle 10">
            <a:extLst>
              <a:ext uri="{FF2B5EF4-FFF2-40B4-BE49-F238E27FC236}">
                <a16:creationId xmlns:a16="http://schemas.microsoft.com/office/drawing/2014/main" id="{EA574607-2FCF-4B94-AB7C-5E169C140B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5" y="4621708"/>
            <a:ext cx="9144000" cy="630498"/>
          </a:xfrm>
        </p:spPr>
        <p:txBody>
          <a:bodyPr>
            <a:normAutofit fontScale="77500" lnSpcReduction="20000"/>
          </a:bodyPr>
          <a:lstStyle/>
          <a:p>
            <a:r>
              <a:rPr lang="ru-RU" sz="3200" dirty="0" smtClean="0"/>
              <a:t>Казначейство Косово: меры реагирования на пандемию</a:t>
            </a:r>
            <a:r>
              <a:rPr lang="en-US" sz="3200" dirty="0" smtClean="0"/>
              <a:t> </a:t>
            </a:r>
            <a:r>
              <a:rPr lang="en-US" sz="3200" dirty="0"/>
              <a:t>COVID-19 </a:t>
            </a:r>
          </a:p>
        </p:txBody>
      </p:sp>
      <p:sp>
        <p:nvSpPr>
          <p:cNvPr id="15" name="Subtitle 10">
            <a:extLst>
              <a:ext uri="{FF2B5EF4-FFF2-40B4-BE49-F238E27FC236}">
                <a16:creationId xmlns:a16="http://schemas.microsoft.com/office/drawing/2014/main" id="{7B9DE062-B9F3-42AC-BA97-AF272A3F6448}"/>
              </a:ext>
            </a:extLst>
          </p:cNvPr>
          <p:cNvSpPr txBox="1">
            <a:spLocks/>
          </p:cNvSpPr>
          <p:nvPr/>
        </p:nvSpPr>
        <p:spPr>
          <a:xfrm>
            <a:off x="1524000" y="6227502"/>
            <a:ext cx="9144000" cy="630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</a:t>
            </a:r>
            <a:r>
              <a:rPr lang="ru-RU" dirty="0" smtClean="0"/>
              <a:t>прель </a:t>
            </a:r>
            <a:r>
              <a:rPr lang="en-US" dirty="0" smtClean="0"/>
              <a:t>2020</a:t>
            </a:r>
            <a:r>
              <a:rPr lang="ru-RU" dirty="0" smtClean="0"/>
              <a:t> г.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02330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A81FE-90E2-426B-9AB7-7E6E149AD1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193" y="662649"/>
            <a:ext cx="9641150" cy="5454065"/>
          </a:xfr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endParaRPr lang="en-US" sz="2000" dirty="0"/>
          </a:p>
          <a:p>
            <a:r>
              <a:rPr lang="ru-RU" sz="2400" dirty="0" smtClean="0"/>
              <a:t>Подобно другим странам, Косово столкнулось с проблемой пандемии </a:t>
            </a:r>
            <a:r>
              <a:rPr lang="ru-RU" sz="2400" dirty="0" err="1" smtClean="0"/>
              <a:t>коронавируса</a:t>
            </a:r>
            <a:r>
              <a:rPr lang="ru-RU" sz="2400" dirty="0" smtClean="0"/>
              <a:t>. С 27 марта 2020 года все государственные учреждения, за исключением структур здравоохранения, правоохранительных органов и чрезвычайных служб, работают в условиях сокращённого присутствия персонала на рабочих местах.</a:t>
            </a:r>
            <a:r>
              <a:rPr lang="en-US" sz="2400" dirty="0" smtClean="0"/>
              <a:t> 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ru-RU" sz="2400" dirty="0" smtClean="0"/>
              <a:t>В целях обеспечения непрерывности работы Казначейством Косово был составлен список ключевых сотрудников, которым предоставили пропуска, дающие право на перемещение, чтобы они могли приходить на работу. Каждый рабочий день в здании Казначейства находится 1-2 старших должностных лица и по 1, 2 или более (по необходимости) сотрудников каждого подразделения. Остальной персонал работает в удалённом режиме</a:t>
            </a:r>
            <a:r>
              <a:rPr lang="ru-RU" sz="2400" dirty="0"/>
              <a:t> </a:t>
            </a:r>
            <a:r>
              <a:rPr lang="ru-RU" sz="2400" dirty="0" smtClean="0"/>
              <a:t>и эффективно выполняет свои обязанности.</a:t>
            </a:r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977CBA-B0D9-4C17-8344-F73FDD51BB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7406" y="280709"/>
            <a:ext cx="1279155" cy="1409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003793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A81FE-90E2-426B-9AB7-7E6E149AD1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191" y="662649"/>
            <a:ext cx="9605639" cy="5454065"/>
          </a:xfrm>
        </p:spPr>
        <p:txBody>
          <a:bodyPr>
            <a:normAutofit fontScale="70000" lnSpcReduction="20000"/>
          </a:bodyPr>
          <a:lstStyle/>
          <a:p>
            <a:endParaRPr lang="en-US" sz="2000" dirty="0"/>
          </a:p>
          <a:p>
            <a:r>
              <a:rPr lang="ru-RU" dirty="0" smtClean="0"/>
              <a:t>С точки зрения операционных функций, доходов и платежей, можно сказать, что с самого начала не было каких-либо препятствий, и вся работа выполняется в штатном режиме. Существенным преимуществом для Казначейства Косово является то, что  </a:t>
            </a:r>
            <a:r>
              <a:rPr lang="en-US" dirty="0" smtClean="0"/>
              <a:t>KFMIS (</a:t>
            </a:r>
            <a:r>
              <a:rPr lang="ru-RU" dirty="0" smtClean="0"/>
              <a:t>ИСУГФ Косово) напрямую связана с системой платежей Центрального банка Косово. Поэтому в части внутренних и внешних платежей всё функционирует оперативно и беспрепятственно.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ru-RU" dirty="0" smtClean="0"/>
              <a:t>Доходы поступают </a:t>
            </a:r>
            <a:r>
              <a:rPr lang="ru-RU" dirty="0" smtClean="0"/>
              <a:t>и от</a:t>
            </a:r>
            <a:r>
              <a:rPr lang="ru-RU" dirty="0" smtClean="0"/>
              <a:t>ражаются своевременно, платежи осуществляются без задержек. </a:t>
            </a:r>
            <a:r>
              <a:rPr lang="ru-RU" dirty="0" smtClean="0"/>
              <a:t>Помимо регулярных платежей и поступлений в этот период Казначейство Косово  акцептовало и исполнило платежи и компенсации, связанные с </a:t>
            </a:r>
            <a:r>
              <a:rPr lang="en-US" dirty="0" smtClean="0"/>
              <a:t>COVID-19</a:t>
            </a:r>
            <a:r>
              <a:rPr lang="en-US" dirty="0"/>
              <a:t>. </a:t>
            </a:r>
            <a:r>
              <a:rPr lang="ru-RU" dirty="0" smtClean="0"/>
              <a:t>Финансовые отчёты за 2019 год были поданы своевременно (ДО 31 марта 2020 г.); доходы, расходы и ежедневные остатки на счетах фиксируются и отражаются каждый день.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ru-RU" dirty="0" smtClean="0"/>
              <a:t>При необходимости сотрудники Казначейства Косово посредством официально</a:t>
            </a:r>
            <a:r>
              <a:rPr lang="ru-RU" dirty="0" smtClean="0"/>
              <a:t>й электронной почты</a:t>
            </a:r>
            <a:r>
              <a:rPr lang="ru-RU" dirty="0" smtClean="0"/>
              <a:t> взаимодействуют со всеми бюджетными организациями, </a:t>
            </a:r>
            <a:r>
              <a:rPr lang="ru-RU" dirty="0"/>
              <a:t>б</a:t>
            </a:r>
            <a:r>
              <a:rPr lang="ru-RU" dirty="0" smtClean="0"/>
              <a:t>анками и прочими структурами. Таким образом, даже в условиях пандемии Казначейство Косово функционирует в нормальном режиме, осуществляя свои полномочия и выполняя свои обязанности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977CBA-B0D9-4C17-8344-F73FDD51BB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7406" y="280709"/>
            <a:ext cx="1279155" cy="1409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529564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A81FE-90E2-426B-9AB7-7E6E149AD1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192" y="662649"/>
            <a:ext cx="9794345" cy="5480243"/>
          </a:xfrm>
        </p:spPr>
        <p:txBody>
          <a:bodyPr>
            <a:normAutofit/>
          </a:bodyPr>
          <a:lstStyle/>
          <a:p>
            <a:endParaRPr lang="en-US" sz="2400" dirty="0"/>
          </a:p>
          <a:p>
            <a:r>
              <a:rPr lang="ru-RU" sz="2400" dirty="0" smtClean="0"/>
              <a:t>В целях управления средствами, поступающими на </a:t>
            </a:r>
            <a:r>
              <a:rPr lang="ru-RU" sz="2400" dirty="0" smtClean="0"/>
              <a:t>цели борьбы с </a:t>
            </a:r>
            <a:r>
              <a:rPr lang="en-US" sz="2400" dirty="0" smtClean="0"/>
              <a:t> </a:t>
            </a:r>
            <a:r>
              <a:rPr lang="ru-RU" sz="2400" dirty="0" smtClean="0"/>
              <a:t>пандемией </a:t>
            </a:r>
            <a:r>
              <a:rPr lang="en-US" sz="2400" dirty="0" smtClean="0"/>
              <a:t>COVID-19</a:t>
            </a:r>
            <a:r>
              <a:rPr lang="en-US" sz="2400" dirty="0"/>
              <a:t>, </a:t>
            </a:r>
            <a:r>
              <a:rPr lang="ru-RU" sz="2400" dirty="0" smtClean="0"/>
              <a:t>Казначейство Косово от  имени Республики Косово открыто официальный банковский счёт, на который поступают и отражаются соответствующие средства</a:t>
            </a:r>
            <a:r>
              <a:rPr lang="en-US" sz="2400" dirty="0" smtClean="0"/>
              <a:t> (</a:t>
            </a:r>
            <a:r>
              <a:rPr lang="ru-RU" sz="2400" dirty="0" smtClean="0"/>
              <a:t>кредиты, гранты и пожертвования).</a:t>
            </a:r>
            <a:r>
              <a:rPr lang="en-US" sz="2400" dirty="0" smtClean="0"/>
              <a:t> </a:t>
            </a:r>
            <a:r>
              <a:rPr lang="ru-RU" sz="2400" dirty="0" smtClean="0"/>
              <a:t>Этот счёт был открыт для того, чтобы обеспечить более высокий уровень прозрачности и подотчётности перед общественностью и партнёрами в связи с поступлением средств и управлением ими.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r>
              <a:rPr lang="ru-RU" sz="2400" dirty="0" smtClean="0"/>
              <a:t>Открытый банковский счёт является частью единого казначейского счёта (ЕКС) в Центральном банке Косово. Счёт действует с 1 апреля 2020 года; с его помощью могут осуществляться все внутренние и международные переводы средств.</a:t>
            </a:r>
            <a:endParaRPr lang="en-US" sz="2400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977CBA-B0D9-4C17-8344-F73FDD51BB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7406" y="280709"/>
            <a:ext cx="1279155" cy="1409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549440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A81FE-90E2-426B-9AB7-7E6E149AD1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192" y="662649"/>
            <a:ext cx="9614517" cy="5454065"/>
          </a:xfrm>
        </p:spPr>
        <p:txBody>
          <a:bodyPr>
            <a:normAutofit/>
          </a:bodyPr>
          <a:lstStyle/>
          <a:p>
            <a:endParaRPr lang="en-US" sz="2000" dirty="0"/>
          </a:p>
          <a:p>
            <a:r>
              <a:rPr lang="ru-RU" sz="2400" dirty="0" smtClean="0"/>
              <a:t>Для отражения доходов, ассигновани</a:t>
            </a:r>
            <a:r>
              <a:rPr lang="ru-RU" sz="2400" dirty="0" smtClean="0"/>
              <a:t>й и расходов, связанных с пандемией </a:t>
            </a:r>
            <a:r>
              <a:rPr lang="en-US" sz="2400" dirty="0" smtClean="0"/>
              <a:t>COVID-19</a:t>
            </a:r>
            <a:r>
              <a:rPr lang="ru-RU" sz="2400" dirty="0" smtClean="0"/>
              <a:t>, Казначейство Косово присвоило проекту по борьбе с </a:t>
            </a:r>
            <a:r>
              <a:rPr lang="ru-RU" sz="2400" dirty="0" err="1" smtClean="0"/>
              <a:t>коронавирусом</a:t>
            </a:r>
            <a:r>
              <a:rPr lang="ru-RU" sz="2400" dirty="0" smtClean="0"/>
              <a:t> специальный код в ИСУГФ. Благодаря этому коду теперь в любое время можно составить отчёт по доходам </a:t>
            </a:r>
            <a:r>
              <a:rPr lang="ru-RU" sz="2400" smtClean="0"/>
              <a:t>и расходам</a:t>
            </a:r>
            <a:r>
              <a:rPr lang="ru-RU" sz="2400" dirty="0" smtClean="0"/>
              <a:t>, связанным с </a:t>
            </a:r>
            <a:r>
              <a:rPr lang="en-US" sz="2400" dirty="0" smtClean="0"/>
              <a:t>COVID-19</a:t>
            </a:r>
            <a:r>
              <a:rPr lang="ru-RU" sz="2400" dirty="0" smtClean="0"/>
              <a:t>.</a:t>
            </a:r>
            <a:endParaRPr lang="en-US" sz="2400" dirty="0"/>
          </a:p>
          <a:p>
            <a:endParaRPr lang="en-US" sz="2400" dirty="0"/>
          </a:p>
          <a:p>
            <a:r>
              <a:rPr lang="ru-RU" sz="2400" dirty="0" smtClean="0"/>
              <a:t>Итак, можно сказать, что даже несмотря на пандемию, Казначейство Косово работает нормально, без перебоев, выполняя все свои функции и обязанности.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 </a:t>
            </a:r>
            <a:r>
              <a:rPr lang="ru-RU" sz="2400" dirty="0" smtClean="0"/>
              <a:t>К счастью, никто из сотрудников Казначейства Косово не был инфицирован</a:t>
            </a:r>
            <a:r>
              <a:rPr lang="en-US" sz="2400" dirty="0" smtClean="0"/>
              <a:t> </a:t>
            </a:r>
            <a:r>
              <a:rPr lang="en-US" sz="2400" dirty="0"/>
              <a:t>COVID-19.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977CBA-B0D9-4C17-8344-F73FDD51BB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7406" y="280709"/>
            <a:ext cx="1279155" cy="1409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493079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A81FE-90E2-426B-9AB7-7E6E149AD1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953567"/>
            <a:ext cx="12192000" cy="11729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smtClean="0"/>
              <a:t>Спасибо за внимание!</a:t>
            </a:r>
            <a:endParaRPr lang="en-US" sz="4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977CBA-B0D9-4C17-8344-F73FDD51BB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6423" y="759876"/>
            <a:ext cx="1279155" cy="1409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663086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D135C35F46F242ABD78D63C2151323" ma:contentTypeVersion="13" ma:contentTypeDescription="Create a new document." ma:contentTypeScope="" ma:versionID="b3a7077da9a13a0dcf64ed5d677f5a41">
  <xsd:schema xmlns:xsd="http://www.w3.org/2001/XMLSchema" xmlns:xs="http://www.w3.org/2001/XMLSchema" xmlns:p="http://schemas.microsoft.com/office/2006/metadata/properties" xmlns:ns3="0c867391-8214-4b58-86b3-de07547409f9" xmlns:ns4="fddef6a8-5936-4909-96e0-2ad7a6b1720b" targetNamespace="http://schemas.microsoft.com/office/2006/metadata/properties" ma:root="true" ma:fieldsID="03ecbc61110ecc952e27b8a8955585fd" ns3:_="" ns4:_="">
    <xsd:import namespace="0c867391-8214-4b58-86b3-de07547409f9"/>
    <xsd:import namespace="fddef6a8-5936-4909-96e0-2ad7a6b1720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867391-8214-4b58-86b3-de07547409f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def6a8-5936-4909-96e0-2ad7a6b172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CE20383-5B68-4229-A53C-B525697F22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867391-8214-4b58-86b3-de07547409f9"/>
    <ds:schemaRef ds:uri="fddef6a8-5936-4909-96e0-2ad7a6b172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AC67C67-56F6-4735-9BA9-47A7F5A2FA37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0c867391-8214-4b58-86b3-de07547409f9"/>
    <ds:schemaRef ds:uri="http://schemas.microsoft.com/office/2006/documentManagement/types"/>
    <ds:schemaRef ds:uri="http://schemas.microsoft.com/office/infopath/2007/PartnerControls"/>
    <ds:schemaRef ds:uri="fddef6a8-5936-4909-96e0-2ad7a6b1720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42E2E87-1956-4A33-BDF4-5BF8BA3120B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490</Words>
  <Application>Microsoft Office PowerPoint</Application>
  <PresentationFormat>Широкоэкранный</PresentationFormat>
  <Paragraphs>28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Book Antiqua</vt:lpstr>
      <vt:lpstr>Calibri</vt:lpstr>
      <vt:lpstr>Calibri Light</vt:lpstr>
      <vt:lpstr>MS Mincho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Arben.Rama</dc:creator>
  <cp:lastModifiedBy>Yana</cp:lastModifiedBy>
  <cp:revision>27</cp:revision>
  <dcterms:created xsi:type="dcterms:W3CDTF">2020-04-27T17:52:32Z</dcterms:created>
  <dcterms:modified xsi:type="dcterms:W3CDTF">2020-05-01T16:37:08Z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0x01010000D135C35F46F242ABD78D63C2151323</vt:lpwstr>
  </property>
</Properties>
</file>