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2">
  <p:sldMasterIdLst>
    <p:sldMasterId id="2147483696" r:id="rId4"/>
  </p:sldMasterIdLst>
  <p:notesMasterIdLst>
    <p:notesMasterId r:id="rId34"/>
  </p:notesMasterIdLst>
  <p:handoutMasterIdLst>
    <p:handoutMasterId r:id="rId35"/>
  </p:handoutMasterIdLst>
  <p:sldIdLst>
    <p:sldId id="256" r:id="rId5"/>
    <p:sldId id="1653" r:id="rId6"/>
    <p:sldId id="589" r:id="rId7"/>
    <p:sldId id="790" r:id="rId8"/>
    <p:sldId id="1620" r:id="rId9"/>
    <p:sldId id="1624" r:id="rId10"/>
    <p:sldId id="793" r:id="rId11"/>
    <p:sldId id="1666" r:id="rId12"/>
    <p:sldId id="1667" r:id="rId13"/>
    <p:sldId id="1655" r:id="rId14"/>
    <p:sldId id="1660" r:id="rId15"/>
    <p:sldId id="1663" r:id="rId16"/>
    <p:sldId id="1664" r:id="rId17"/>
    <p:sldId id="1662" r:id="rId18"/>
    <p:sldId id="528" r:id="rId19"/>
    <p:sldId id="1654" r:id="rId20"/>
    <p:sldId id="1646" r:id="rId21"/>
    <p:sldId id="1665" r:id="rId22"/>
    <p:sldId id="1635" r:id="rId23"/>
    <p:sldId id="1638" r:id="rId24"/>
    <p:sldId id="1641" r:id="rId25"/>
    <p:sldId id="1640" r:id="rId26"/>
    <p:sldId id="1639" r:id="rId27"/>
    <p:sldId id="264" r:id="rId28"/>
    <p:sldId id="1651" r:id="rId29"/>
    <p:sldId id="1642" r:id="rId30"/>
    <p:sldId id="1657" r:id="rId31"/>
    <p:sldId id="1668" r:id="rId32"/>
    <p:sldId id="607" r:id="rId3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b353911" initials="jw" lastIdx="2" clrIdx="0"/>
  <p:cmAuthor id="1" name="Gert van der Linde" initials="GVDL" lastIdx="6" clrIdx="1"/>
  <p:cmAuthor id="2" name="Kimberly D. Johns" initials="KDJ" lastIdx="16" clrIdx="2">
    <p:extLst>
      <p:ext uri="{19B8F6BF-5375-455C-9EA6-DF929625EA0E}">
        <p15:presenceInfo xmlns:p15="http://schemas.microsoft.com/office/powerpoint/2012/main" userId="S::kjohns1@worldbank.org::3b33bfd4-4616-4aa2-ae8c-9424fa26046f" providerId="AD"/>
      </p:ext>
    </p:extLst>
  </p:cmAuthor>
  <p:cmAuthor id="3" name="Cem Dener" initials="CD" lastIdx="2" clrIdx="3">
    <p:extLst>
      <p:ext uri="{19B8F6BF-5375-455C-9EA6-DF929625EA0E}">
        <p15:presenceInfo xmlns:p15="http://schemas.microsoft.com/office/powerpoint/2012/main" userId="S::cdener@worldbank.org::0765be42-3028-429d-83ca-0174742c1381" providerId="AD"/>
      </p:ext>
    </p:extLst>
  </p:cmAuthor>
  <p:cmAuthor id="4" name="Yana" initials="Y" lastIdx="0" clrIdx="4">
    <p:extLst>
      <p:ext uri="{19B8F6BF-5375-455C-9EA6-DF929625EA0E}">
        <p15:presenceInfo xmlns:p15="http://schemas.microsoft.com/office/powerpoint/2012/main" userId="Y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CC"/>
    <a:srgbClr val="FFFFCC"/>
    <a:srgbClr val="009999"/>
    <a:srgbClr val="93B68D"/>
    <a:srgbClr val="CCFFCC"/>
    <a:srgbClr val="CE5772"/>
    <a:srgbClr val="FF0066"/>
    <a:srgbClr val="0000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6FD726-F94A-4540-B825-E7C710D7F585}" v="3" dt="2021-06-07T08:23:26.5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58" autoAdjust="0"/>
    <p:restoredTop sz="95380" autoAdjust="0"/>
  </p:normalViewPr>
  <p:slideViewPr>
    <p:cSldViewPr snapToGrid="0">
      <p:cViewPr varScale="1">
        <p:scale>
          <a:sx n="55" d="100"/>
          <a:sy n="55" d="100"/>
        </p:scale>
        <p:origin x="288" y="2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elena Slizhevskaya" userId="c31c118f-cc09-4814-95e2-f268a72c0a23" providerId="ADAL" clId="{706FD726-F94A-4540-B825-E7C710D7F585}"/>
    <pc:docChg chg="undo custSel modSld">
      <pc:chgData name="Yelena Slizhevskaya" userId="c31c118f-cc09-4814-95e2-f268a72c0a23" providerId="ADAL" clId="{706FD726-F94A-4540-B825-E7C710D7F585}" dt="2021-06-07T08:31:51.259" v="1165" actId="6549"/>
      <pc:docMkLst>
        <pc:docMk/>
      </pc:docMkLst>
      <pc:sldChg chg="modSp mod">
        <pc:chgData name="Yelena Slizhevskaya" userId="c31c118f-cc09-4814-95e2-f268a72c0a23" providerId="ADAL" clId="{706FD726-F94A-4540-B825-E7C710D7F585}" dt="2021-06-07T07:54:41.403" v="84" actId="20577"/>
        <pc:sldMkLst>
          <pc:docMk/>
          <pc:sldMk cId="0" sldId="256"/>
        </pc:sldMkLst>
        <pc:spChg chg="mod">
          <ac:chgData name="Yelena Slizhevskaya" userId="c31c118f-cc09-4814-95e2-f268a72c0a23" providerId="ADAL" clId="{706FD726-F94A-4540-B825-E7C710D7F585}" dt="2021-06-07T07:54:41.403" v="84" actId="20577"/>
          <ac:spMkLst>
            <pc:docMk/>
            <pc:sldMk cId="0" sldId="256"/>
            <ac:spMk id="8" creationId="{8F0DD505-A425-4FAB-B092-CA7DBB2A32F8}"/>
          </ac:spMkLst>
        </pc:spChg>
        <pc:spChg chg="mod">
          <ac:chgData name="Yelena Slizhevskaya" userId="c31c118f-cc09-4814-95e2-f268a72c0a23" providerId="ADAL" clId="{706FD726-F94A-4540-B825-E7C710D7F585}" dt="2021-06-07T07:53:20.810" v="28" actId="6549"/>
          <ac:spMkLst>
            <pc:docMk/>
            <pc:sldMk cId="0" sldId="256"/>
            <ac:spMk id="17" creationId="{00000000-0000-0000-0000-000000000000}"/>
          </ac:spMkLst>
        </pc:spChg>
      </pc:sldChg>
      <pc:sldChg chg="modSp mod">
        <pc:chgData name="Yelena Slizhevskaya" userId="c31c118f-cc09-4814-95e2-f268a72c0a23" providerId="ADAL" clId="{706FD726-F94A-4540-B825-E7C710D7F585}" dt="2021-06-07T07:57:41.723" v="91" actId="20577"/>
        <pc:sldMkLst>
          <pc:docMk/>
          <pc:sldMk cId="1854471411" sldId="589"/>
        </pc:sldMkLst>
        <pc:spChg chg="mod">
          <ac:chgData name="Yelena Slizhevskaya" userId="c31c118f-cc09-4814-95e2-f268a72c0a23" providerId="ADAL" clId="{706FD726-F94A-4540-B825-E7C710D7F585}" dt="2021-06-07T07:57:41.723" v="91" actId="20577"/>
          <ac:spMkLst>
            <pc:docMk/>
            <pc:sldMk cId="1854471411" sldId="589"/>
            <ac:spMk id="2" creationId="{E6917DAC-052F-451F-A3A6-FEE0C78A808A}"/>
          </ac:spMkLst>
        </pc:spChg>
      </pc:sldChg>
      <pc:sldChg chg="modSp mod">
        <pc:chgData name="Yelena Slizhevskaya" userId="c31c118f-cc09-4814-95e2-f268a72c0a23" providerId="ADAL" clId="{706FD726-F94A-4540-B825-E7C710D7F585}" dt="2021-06-07T08:01:35.905" v="245" actId="6549"/>
        <pc:sldMkLst>
          <pc:docMk/>
          <pc:sldMk cId="2196036782" sldId="790"/>
        </pc:sldMkLst>
        <pc:spChg chg="mod">
          <ac:chgData name="Yelena Slizhevskaya" userId="c31c118f-cc09-4814-95e2-f268a72c0a23" providerId="ADAL" clId="{706FD726-F94A-4540-B825-E7C710D7F585}" dt="2021-06-07T07:59:02.626" v="115" actId="20577"/>
          <ac:spMkLst>
            <pc:docMk/>
            <pc:sldMk cId="2196036782" sldId="790"/>
            <ac:spMk id="5" creationId="{9E46A307-47E8-4C68-A6DA-D41C865A8BCB}"/>
          </ac:spMkLst>
        </pc:spChg>
        <pc:spChg chg="mod">
          <ac:chgData name="Yelena Slizhevskaya" userId="c31c118f-cc09-4814-95e2-f268a72c0a23" providerId="ADAL" clId="{706FD726-F94A-4540-B825-E7C710D7F585}" dt="2021-06-07T08:01:35.905" v="245" actId="6549"/>
          <ac:spMkLst>
            <pc:docMk/>
            <pc:sldMk cId="2196036782" sldId="790"/>
            <ac:spMk id="6" creationId="{5D0DD807-A08A-4621-9BDA-0081BC7F07FA}"/>
          </ac:spMkLst>
        </pc:spChg>
        <pc:spChg chg="mod">
          <ac:chgData name="Yelena Slizhevskaya" userId="c31c118f-cc09-4814-95e2-f268a72c0a23" providerId="ADAL" clId="{706FD726-F94A-4540-B825-E7C710D7F585}" dt="2021-06-07T08:00:02.279" v="158" actId="20577"/>
          <ac:spMkLst>
            <pc:docMk/>
            <pc:sldMk cId="2196036782" sldId="790"/>
            <ac:spMk id="19" creationId="{27511B23-4125-439F-83F5-2C62795A2584}"/>
          </ac:spMkLst>
        </pc:spChg>
        <pc:spChg chg="mod">
          <ac:chgData name="Yelena Slizhevskaya" userId="c31c118f-cc09-4814-95e2-f268a72c0a23" providerId="ADAL" clId="{706FD726-F94A-4540-B825-E7C710D7F585}" dt="2021-06-07T08:00:10.746" v="160" actId="20577"/>
          <ac:spMkLst>
            <pc:docMk/>
            <pc:sldMk cId="2196036782" sldId="790"/>
            <ac:spMk id="20" creationId="{37052C7A-56FF-438A-8CFE-D0418D2B94DC}"/>
          </ac:spMkLst>
        </pc:spChg>
      </pc:sldChg>
      <pc:sldChg chg="modSp mod">
        <pc:chgData name="Yelena Slizhevskaya" userId="c31c118f-cc09-4814-95e2-f268a72c0a23" providerId="ADAL" clId="{706FD726-F94A-4540-B825-E7C710D7F585}" dt="2021-06-07T08:17:08.029" v="655" actId="6549"/>
        <pc:sldMkLst>
          <pc:docMk/>
          <pc:sldMk cId="838957845" sldId="793"/>
        </pc:sldMkLst>
        <pc:spChg chg="mod">
          <ac:chgData name="Yelena Slizhevskaya" userId="c31c118f-cc09-4814-95e2-f268a72c0a23" providerId="ADAL" clId="{706FD726-F94A-4540-B825-E7C710D7F585}" dt="2021-06-07T08:17:08.029" v="655" actId="6549"/>
          <ac:spMkLst>
            <pc:docMk/>
            <pc:sldMk cId="838957845" sldId="793"/>
            <ac:spMk id="2" creationId="{239FF5DA-A228-4176-91E4-EA0A75DB32AD}"/>
          </ac:spMkLst>
        </pc:spChg>
      </pc:sldChg>
      <pc:sldChg chg="modSp mod">
        <pc:chgData name="Yelena Slizhevskaya" userId="c31c118f-cc09-4814-95e2-f268a72c0a23" providerId="ADAL" clId="{706FD726-F94A-4540-B825-E7C710D7F585}" dt="2021-06-07T08:11:25.576" v="469" actId="20577"/>
        <pc:sldMkLst>
          <pc:docMk/>
          <pc:sldMk cId="2977409393" sldId="1620"/>
        </pc:sldMkLst>
        <pc:spChg chg="mod">
          <ac:chgData name="Yelena Slizhevskaya" userId="c31c118f-cc09-4814-95e2-f268a72c0a23" providerId="ADAL" clId="{706FD726-F94A-4540-B825-E7C710D7F585}" dt="2021-06-07T08:06:39.259" v="276" actId="1076"/>
          <ac:spMkLst>
            <pc:docMk/>
            <pc:sldMk cId="2977409393" sldId="1620"/>
            <ac:spMk id="3" creationId="{6EE2432D-444C-46BF-9AFF-6A8A65B41673}"/>
          </ac:spMkLst>
        </pc:spChg>
        <pc:spChg chg="mod">
          <ac:chgData name="Yelena Slizhevskaya" userId="c31c118f-cc09-4814-95e2-f268a72c0a23" providerId="ADAL" clId="{706FD726-F94A-4540-B825-E7C710D7F585}" dt="2021-06-07T08:08:53.149" v="333" actId="6549"/>
          <ac:spMkLst>
            <pc:docMk/>
            <pc:sldMk cId="2977409393" sldId="1620"/>
            <ac:spMk id="14" creationId="{2328648D-83A5-4A9F-9A45-93F5F50F8B12}"/>
          </ac:spMkLst>
        </pc:spChg>
        <pc:spChg chg="mod">
          <ac:chgData name="Yelena Slizhevskaya" userId="c31c118f-cc09-4814-95e2-f268a72c0a23" providerId="ADAL" clId="{706FD726-F94A-4540-B825-E7C710D7F585}" dt="2021-06-07T08:04:40.240" v="260" actId="6549"/>
          <ac:spMkLst>
            <pc:docMk/>
            <pc:sldMk cId="2977409393" sldId="1620"/>
            <ac:spMk id="15" creationId="{00000000-0000-0000-0000-000000000000}"/>
          </ac:spMkLst>
        </pc:spChg>
        <pc:spChg chg="mod">
          <ac:chgData name="Yelena Slizhevskaya" userId="c31c118f-cc09-4814-95e2-f268a72c0a23" providerId="ADAL" clId="{706FD726-F94A-4540-B825-E7C710D7F585}" dt="2021-06-07T08:11:25.576" v="469" actId="20577"/>
          <ac:spMkLst>
            <pc:docMk/>
            <pc:sldMk cId="2977409393" sldId="1620"/>
            <ac:spMk id="19" creationId="{EF15E02B-921F-43B7-B609-F3CB27D7F374}"/>
          </ac:spMkLst>
        </pc:spChg>
        <pc:spChg chg="mod">
          <ac:chgData name="Yelena Slizhevskaya" userId="c31c118f-cc09-4814-95e2-f268a72c0a23" providerId="ADAL" clId="{706FD726-F94A-4540-B825-E7C710D7F585}" dt="2021-06-07T08:10:34.963" v="434" actId="6549"/>
          <ac:spMkLst>
            <pc:docMk/>
            <pc:sldMk cId="2977409393" sldId="1620"/>
            <ac:spMk id="20" creationId="{D59641F1-17DD-4C91-A32D-9AA4A319B5F0}"/>
          </ac:spMkLst>
        </pc:spChg>
        <pc:spChg chg="mod">
          <ac:chgData name="Yelena Slizhevskaya" userId="c31c118f-cc09-4814-95e2-f268a72c0a23" providerId="ADAL" clId="{706FD726-F94A-4540-B825-E7C710D7F585}" dt="2021-06-07T08:07:05.645" v="277" actId="948"/>
          <ac:spMkLst>
            <pc:docMk/>
            <pc:sldMk cId="2977409393" sldId="1620"/>
            <ac:spMk id="21" creationId="{88091624-CBC8-45F2-9490-2E60E6DFFAEB}"/>
          </ac:spMkLst>
        </pc:spChg>
        <pc:grpChg chg="mod">
          <ac:chgData name="Yelena Slizhevskaya" userId="c31c118f-cc09-4814-95e2-f268a72c0a23" providerId="ADAL" clId="{706FD726-F94A-4540-B825-E7C710D7F585}" dt="2021-06-07T08:06:35.211" v="275" actId="14100"/>
          <ac:grpSpMkLst>
            <pc:docMk/>
            <pc:sldMk cId="2977409393" sldId="1620"/>
            <ac:grpSpMk id="4" creationId="{DF1C68C2-6C18-4E4D-8E99-74BA1329001B}"/>
          </ac:grpSpMkLst>
        </pc:grpChg>
      </pc:sldChg>
      <pc:sldChg chg="modSp mod">
        <pc:chgData name="Yelena Slizhevskaya" userId="c31c118f-cc09-4814-95e2-f268a72c0a23" providerId="ADAL" clId="{706FD726-F94A-4540-B825-E7C710D7F585}" dt="2021-06-07T08:15:12.891" v="556" actId="6549"/>
        <pc:sldMkLst>
          <pc:docMk/>
          <pc:sldMk cId="1909203189" sldId="1624"/>
        </pc:sldMkLst>
        <pc:spChg chg="mod">
          <ac:chgData name="Yelena Slizhevskaya" userId="c31c118f-cc09-4814-95e2-f268a72c0a23" providerId="ADAL" clId="{706FD726-F94A-4540-B825-E7C710D7F585}" dt="2021-06-07T08:11:54.543" v="475" actId="20577"/>
          <ac:spMkLst>
            <pc:docMk/>
            <pc:sldMk cId="1909203189" sldId="1624"/>
            <ac:spMk id="15" creationId="{00000000-0000-0000-0000-000000000000}"/>
          </ac:spMkLst>
        </pc:spChg>
        <pc:spChg chg="mod">
          <ac:chgData name="Yelena Slizhevskaya" userId="c31c118f-cc09-4814-95e2-f268a72c0a23" providerId="ADAL" clId="{706FD726-F94A-4540-B825-E7C710D7F585}" dt="2021-06-07T08:13:13.937" v="503" actId="6549"/>
          <ac:spMkLst>
            <pc:docMk/>
            <pc:sldMk cId="1909203189" sldId="1624"/>
            <ac:spMk id="38" creationId="{F1954F97-04E5-4187-BC8F-5FBF83E92FF7}"/>
          </ac:spMkLst>
        </pc:spChg>
        <pc:spChg chg="mod">
          <ac:chgData name="Yelena Slizhevskaya" userId="c31c118f-cc09-4814-95e2-f268a72c0a23" providerId="ADAL" clId="{706FD726-F94A-4540-B825-E7C710D7F585}" dt="2021-06-07T08:15:12.891" v="556" actId="6549"/>
          <ac:spMkLst>
            <pc:docMk/>
            <pc:sldMk cId="1909203189" sldId="1624"/>
            <ac:spMk id="40" creationId="{7CE8BB49-B4EC-4678-9BC5-CDD54AC68D3D}"/>
          </ac:spMkLst>
        </pc:spChg>
        <pc:spChg chg="mod">
          <ac:chgData name="Yelena Slizhevskaya" userId="c31c118f-cc09-4814-95e2-f268a72c0a23" providerId="ADAL" clId="{706FD726-F94A-4540-B825-E7C710D7F585}" dt="2021-06-07T08:12:08.710" v="482" actId="6549"/>
          <ac:spMkLst>
            <pc:docMk/>
            <pc:sldMk cId="1909203189" sldId="1624"/>
            <ac:spMk id="53" creationId="{639B624D-B04A-4905-818D-4C1501A0C545}"/>
          </ac:spMkLst>
        </pc:spChg>
      </pc:sldChg>
      <pc:sldChg chg="modSp mod">
        <pc:chgData name="Yelena Slizhevskaya" userId="c31c118f-cc09-4814-95e2-f268a72c0a23" providerId="ADAL" clId="{706FD726-F94A-4540-B825-E7C710D7F585}" dt="2021-06-07T08:30:33.654" v="1094" actId="6549"/>
        <pc:sldMkLst>
          <pc:docMk/>
          <pc:sldMk cId="3265658710" sldId="1638"/>
        </pc:sldMkLst>
        <pc:spChg chg="mod">
          <ac:chgData name="Yelena Slizhevskaya" userId="c31c118f-cc09-4814-95e2-f268a72c0a23" providerId="ADAL" clId="{706FD726-F94A-4540-B825-E7C710D7F585}" dt="2021-06-07T08:30:33.654" v="1094" actId="6549"/>
          <ac:spMkLst>
            <pc:docMk/>
            <pc:sldMk cId="3265658710" sldId="1638"/>
            <ac:spMk id="3" creationId="{A418B19C-42B0-4575-A1CB-2AC435A37FA5}"/>
          </ac:spMkLst>
        </pc:spChg>
        <pc:spChg chg="mod">
          <ac:chgData name="Yelena Slizhevskaya" userId="c31c118f-cc09-4814-95e2-f268a72c0a23" providerId="ADAL" clId="{706FD726-F94A-4540-B825-E7C710D7F585}" dt="2021-06-07T08:29:07.342" v="1024" actId="6549"/>
          <ac:spMkLst>
            <pc:docMk/>
            <pc:sldMk cId="3265658710" sldId="1638"/>
            <ac:spMk id="15" creationId="{00000000-0000-0000-0000-000000000000}"/>
          </ac:spMkLst>
        </pc:spChg>
      </pc:sldChg>
      <pc:sldChg chg="modSp mod">
        <pc:chgData name="Yelena Slizhevskaya" userId="c31c118f-cc09-4814-95e2-f268a72c0a23" providerId="ADAL" clId="{706FD726-F94A-4540-B825-E7C710D7F585}" dt="2021-06-07T08:31:51.259" v="1165" actId="6549"/>
        <pc:sldMkLst>
          <pc:docMk/>
          <pc:sldMk cId="710561146" sldId="1639"/>
        </pc:sldMkLst>
        <pc:spChg chg="mod">
          <ac:chgData name="Yelena Slizhevskaya" userId="c31c118f-cc09-4814-95e2-f268a72c0a23" providerId="ADAL" clId="{706FD726-F94A-4540-B825-E7C710D7F585}" dt="2021-06-07T08:31:51.259" v="1165" actId="6549"/>
          <ac:spMkLst>
            <pc:docMk/>
            <pc:sldMk cId="710561146" sldId="1639"/>
            <ac:spMk id="27" creationId="{FCF85B24-D241-4C42-9EE0-887535210F9A}"/>
          </ac:spMkLst>
        </pc:spChg>
      </pc:sldChg>
      <pc:sldChg chg="modSp mod">
        <pc:chgData name="Yelena Slizhevskaya" userId="c31c118f-cc09-4814-95e2-f268a72c0a23" providerId="ADAL" clId="{706FD726-F94A-4540-B825-E7C710D7F585}" dt="2021-06-07T08:31:40.100" v="1146" actId="6549"/>
        <pc:sldMkLst>
          <pc:docMk/>
          <pc:sldMk cId="701904129" sldId="1640"/>
        </pc:sldMkLst>
        <pc:spChg chg="mod">
          <ac:chgData name="Yelena Slizhevskaya" userId="c31c118f-cc09-4814-95e2-f268a72c0a23" providerId="ADAL" clId="{706FD726-F94A-4540-B825-E7C710D7F585}" dt="2021-06-07T08:31:40.100" v="1146" actId="6549"/>
          <ac:spMkLst>
            <pc:docMk/>
            <pc:sldMk cId="701904129" sldId="1640"/>
            <ac:spMk id="15" creationId="{00000000-0000-0000-0000-000000000000}"/>
          </ac:spMkLst>
        </pc:spChg>
      </pc:sldChg>
      <pc:sldChg chg="modSp mod">
        <pc:chgData name="Yelena Slizhevskaya" userId="c31c118f-cc09-4814-95e2-f268a72c0a23" providerId="ADAL" clId="{706FD726-F94A-4540-B825-E7C710D7F585}" dt="2021-06-07T08:31:29.735" v="1127" actId="20577"/>
        <pc:sldMkLst>
          <pc:docMk/>
          <pc:sldMk cId="3730600603" sldId="1641"/>
        </pc:sldMkLst>
        <pc:spChg chg="mod">
          <ac:chgData name="Yelena Slizhevskaya" userId="c31c118f-cc09-4814-95e2-f268a72c0a23" providerId="ADAL" clId="{706FD726-F94A-4540-B825-E7C710D7F585}" dt="2021-06-07T08:31:29.735" v="1127" actId="20577"/>
          <ac:spMkLst>
            <pc:docMk/>
            <pc:sldMk cId="3730600603" sldId="1641"/>
            <ac:spMk id="15" creationId="{00000000-0000-0000-0000-000000000000}"/>
          </ac:spMkLst>
        </pc:spChg>
      </pc:sldChg>
      <pc:sldChg chg="modSp mod">
        <pc:chgData name="Yelena Slizhevskaya" userId="c31c118f-cc09-4814-95e2-f268a72c0a23" providerId="ADAL" clId="{706FD726-F94A-4540-B825-E7C710D7F585}" dt="2021-06-07T08:27:48.479" v="998" actId="20577"/>
        <pc:sldMkLst>
          <pc:docMk/>
          <pc:sldMk cId="2845360755" sldId="1646"/>
        </pc:sldMkLst>
        <pc:spChg chg="mod">
          <ac:chgData name="Yelena Slizhevskaya" userId="c31c118f-cc09-4814-95e2-f268a72c0a23" providerId="ADAL" clId="{706FD726-F94A-4540-B825-E7C710D7F585}" dt="2021-06-07T08:27:48.479" v="998" actId="20577"/>
          <ac:spMkLst>
            <pc:docMk/>
            <pc:sldMk cId="2845360755" sldId="1646"/>
            <ac:spMk id="32" creationId="{A10E3347-9ED0-41C1-9099-6852CAED09F4}"/>
          </ac:spMkLst>
        </pc:spChg>
        <pc:spChg chg="mod">
          <ac:chgData name="Yelena Slizhevskaya" userId="c31c118f-cc09-4814-95e2-f268a72c0a23" providerId="ADAL" clId="{706FD726-F94A-4540-B825-E7C710D7F585}" dt="2021-06-07T08:27:31.031" v="986" actId="6549"/>
          <ac:spMkLst>
            <pc:docMk/>
            <pc:sldMk cId="2845360755" sldId="1646"/>
            <ac:spMk id="34" creationId="{BFAF5D92-1266-40D1-A982-C3E7C7871B56}"/>
          </ac:spMkLst>
        </pc:spChg>
      </pc:sldChg>
      <pc:sldChg chg="modSp mod">
        <pc:chgData name="Yelena Slizhevskaya" userId="c31c118f-cc09-4814-95e2-f268a72c0a23" providerId="ADAL" clId="{706FD726-F94A-4540-B825-E7C710D7F585}" dt="2021-06-07T08:20:46.110" v="793" actId="20577"/>
        <pc:sldMkLst>
          <pc:docMk/>
          <pc:sldMk cId="834162755" sldId="1660"/>
        </pc:sldMkLst>
        <pc:spChg chg="mod">
          <ac:chgData name="Yelena Slizhevskaya" userId="c31c118f-cc09-4814-95e2-f268a72c0a23" providerId="ADAL" clId="{706FD726-F94A-4540-B825-E7C710D7F585}" dt="2021-06-07T08:20:06.375" v="741" actId="6549"/>
          <ac:spMkLst>
            <pc:docMk/>
            <pc:sldMk cId="834162755" sldId="1660"/>
            <ac:spMk id="65" creationId="{1D34ABF5-CD2E-49FC-83D8-DB49D1451114}"/>
          </ac:spMkLst>
        </pc:spChg>
        <pc:spChg chg="mod">
          <ac:chgData name="Yelena Slizhevskaya" userId="c31c118f-cc09-4814-95e2-f268a72c0a23" providerId="ADAL" clId="{706FD726-F94A-4540-B825-E7C710D7F585}" dt="2021-06-07T08:20:46.110" v="793" actId="20577"/>
          <ac:spMkLst>
            <pc:docMk/>
            <pc:sldMk cId="834162755" sldId="1660"/>
            <ac:spMk id="91" creationId="{BE17E774-AD73-490E-A783-6542FB0B11D8}"/>
          </ac:spMkLst>
        </pc:spChg>
        <pc:spChg chg="mod">
          <ac:chgData name="Yelena Slizhevskaya" userId="c31c118f-cc09-4814-95e2-f268a72c0a23" providerId="ADAL" clId="{706FD726-F94A-4540-B825-E7C710D7F585}" dt="2021-06-07T08:19:26.155" v="701" actId="255"/>
          <ac:spMkLst>
            <pc:docMk/>
            <pc:sldMk cId="834162755" sldId="1660"/>
            <ac:spMk id="203" creationId="{4A36F503-317A-4F51-AFE8-D6A3410E9474}"/>
          </ac:spMkLst>
        </pc:spChg>
      </pc:sldChg>
      <pc:sldChg chg="modSp mod">
        <pc:chgData name="Yelena Slizhevskaya" userId="c31c118f-cc09-4814-95e2-f268a72c0a23" providerId="ADAL" clId="{706FD726-F94A-4540-B825-E7C710D7F585}" dt="2021-06-07T08:26:09.419" v="932" actId="6549"/>
        <pc:sldMkLst>
          <pc:docMk/>
          <pc:sldMk cId="3192228166" sldId="1662"/>
        </pc:sldMkLst>
        <pc:spChg chg="mod">
          <ac:chgData name="Yelena Slizhevskaya" userId="c31c118f-cc09-4814-95e2-f268a72c0a23" providerId="ADAL" clId="{706FD726-F94A-4540-B825-E7C710D7F585}" dt="2021-06-07T08:26:09.419" v="932" actId="6549"/>
          <ac:spMkLst>
            <pc:docMk/>
            <pc:sldMk cId="3192228166" sldId="1662"/>
            <ac:spMk id="116" creationId="{D906310D-36B2-4452-806D-496F85897624}"/>
          </ac:spMkLst>
        </pc:spChg>
      </pc:sldChg>
      <pc:sldChg chg="modSp mod">
        <pc:chgData name="Yelena Slizhevskaya" userId="c31c118f-cc09-4814-95e2-f268a72c0a23" providerId="ADAL" clId="{706FD726-F94A-4540-B825-E7C710D7F585}" dt="2021-06-07T08:23:26.546" v="860" actId="14100"/>
        <pc:sldMkLst>
          <pc:docMk/>
          <pc:sldMk cId="4058044969" sldId="1663"/>
        </pc:sldMkLst>
        <pc:spChg chg="mod">
          <ac:chgData name="Yelena Slizhevskaya" userId="c31c118f-cc09-4814-95e2-f268a72c0a23" providerId="ADAL" clId="{706FD726-F94A-4540-B825-E7C710D7F585}" dt="2021-06-07T08:22:36.965" v="837" actId="14100"/>
          <ac:spMkLst>
            <pc:docMk/>
            <pc:sldMk cId="4058044969" sldId="1663"/>
            <ac:spMk id="59" creationId="{37AE59EC-8DB6-4F21-844F-DE5ADA43585D}"/>
          </ac:spMkLst>
        </pc:spChg>
        <pc:spChg chg="mod">
          <ac:chgData name="Yelena Slizhevskaya" userId="c31c118f-cc09-4814-95e2-f268a72c0a23" providerId="ADAL" clId="{706FD726-F94A-4540-B825-E7C710D7F585}" dt="2021-06-07T08:22:36.965" v="837" actId="14100"/>
          <ac:spMkLst>
            <pc:docMk/>
            <pc:sldMk cId="4058044969" sldId="1663"/>
            <ac:spMk id="60" creationId="{2909463F-952F-4D57-90FD-0D5CDD4EFE41}"/>
          </ac:spMkLst>
        </pc:spChg>
        <pc:spChg chg="mod">
          <ac:chgData name="Yelena Slizhevskaya" userId="c31c118f-cc09-4814-95e2-f268a72c0a23" providerId="ADAL" clId="{706FD726-F94A-4540-B825-E7C710D7F585}" dt="2021-06-07T08:22:36.965" v="837" actId="14100"/>
          <ac:spMkLst>
            <pc:docMk/>
            <pc:sldMk cId="4058044969" sldId="1663"/>
            <ac:spMk id="61" creationId="{FD878D94-BF8C-45F8-A54C-2E0B872D03F4}"/>
          </ac:spMkLst>
        </pc:spChg>
        <pc:spChg chg="mod">
          <ac:chgData name="Yelena Slizhevskaya" userId="c31c118f-cc09-4814-95e2-f268a72c0a23" providerId="ADAL" clId="{706FD726-F94A-4540-B825-E7C710D7F585}" dt="2021-06-07T08:22:36.965" v="837" actId="14100"/>
          <ac:spMkLst>
            <pc:docMk/>
            <pc:sldMk cId="4058044969" sldId="1663"/>
            <ac:spMk id="62" creationId="{AD1FB102-0ADF-48A7-9B34-816E8458908F}"/>
          </ac:spMkLst>
        </pc:spChg>
        <pc:spChg chg="mod">
          <ac:chgData name="Yelena Slizhevskaya" userId="c31c118f-cc09-4814-95e2-f268a72c0a23" providerId="ADAL" clId="{706FD726-F94A-4540-B825-E7C710D7F585}" dt="2021-06-07T08:22:36.965" v="837" actId="14100"/>
          <ac:spMkLst>
            <pc:docMk/>
            <pc:sldMk cId="4058044969" sldId="1663"/>
            <ac:spMk id="63" creationId="{52D8EC6D-35CC-46E6-A2FF-78F476A91E8E}"/>
          </ac:spMkLst>
        </pc:spChg>
        <pc:spChg chg="mod">
          <ac:chgData name="Yelena Slizhevskaya" userId="c31c118f-cc09-4814-95e2-f268a72c0a23" providerId="ADAL" clId="{706FD726-F94A-4540-B825-E7C710D7F585}" dt="2021-06-07T08:22:36.965" v="837" actId="14100"/>
          <ac:spMkLst>
            <pc:docMk/>
            <pc:sldMk cId="4058044969" sldId="1663"/>
            <ac:spMk id="64" creationId="{2D3DDE0F-782C-4620-BC2B-194DBB872DCD}"/>
          </ac:spMkLst>
        </pc:spChg>
        <pc:spChg chg="mod">
          <ac:chgData name="Yelena Slizhevskaya" userId="c31c118f-cc09-4814-95e2-f268a72c0a23" providerId="ADAL" clId="{706FD726-F94A-4540-B825-E7C710D7F585}" dt="2021-06-07T08:22:55.531" v="840" actId="20577"/>
          <ac:spMkLst>
            <pc:docMk/>
            <pc:sldMk cId="4058044969" sldId="1663"/>
            <ac:spMk id="65" creationId="{F7F5162E-EF06-43CE-8822-3708E949EBD4}"/>
          </ac:spMkLst>
        </pc:spChg>
        <pc:spChg chg="mod">
          <ac:chgData name="Yelena Slizhevskaya" userId="c31c118f-cc09-4814-95e2-f268a72c0a23" providerId="ADAL" clId="{706FD726-F94A-4540-B825-E7C710D7F585}" dt="2021-06-07T08:23:05.924" v="846" actId="6549"/>
          <ac:spMkLst>
            <pc:docMk/>
            <pc:sldMk cId="4058044969" sldId="1663"/>
            <ac:spMk id="67" creationId="{FB2EC8BD-7841-4150-A250-1088AFB72720}"/>
          </ac:spMkLst>
        </pc:spChg>
        <pc:spChg chg="mod">
          <ac:chgData name="Yelena Slizhevskaya" userId="c31c118f-cc09-4814-95e2-f268a72c0a23" providerId="ADAL" clId="{706FD726-F94A-4540-B825-E7C710D7F585}" dt="2021-06-07T08:23:26.546" v="860" actId="14100"/>
          <ac:spMkLst>
            <pc:docMk/>
            <pc:sldMk cId="4058044969" sldId="1663"/>
            <ac:spMk id="84" creationId="{00CC760C-1618-49D7-A3F5-6D2EEC3787E6}"/>
          </ac:spMkLst>
        </pc:spChg>
        <pc:spChg chg="mod">
          <ac:chgData name="Yelena Slizhevskaya" userId="c31c118f-cc09-4814-95e2-f268a72c0a23" providerId="ADAL" clId="{706FD726-F94A-4540-B825-E7C710D7F585}" dt="2021-06-07T08:23:26.546" v="860" actId="14100"/>
          <ac:spMkLst>
            <pc:docMk/>
            <pc:sldMk cId="4058044969" sldId="1663"/>
            <ac:spMk id="85" creationId="{E6A8CEEB-AAD1-4A70-A01A-3B2B4A21A7D5}"/>
          </ac:spMkLst>
        </pc:spChg>
        <pc:spChg chg="mod">
          <ac:chgData name="Yelena Slizhevskaya" userId="c31c118f-cc09-4814-95e2-f268a72c0a23" providerId="ADAL" clId="{706FD726-F94A-4540-B825-E7C710D7F585}" dt="2021-06-07T08:21:16.418" v="808" actId="6549"/>
          <ac:spMkLst>
            <pc:docMk/>
            <pc:sldMk cId="4058044969" sldId="1663"/>
            <ac:spMk id="182" creationId="{CCEB36D1-37C2-41D7-8DF2-D23157A2F4FB}"/>
          </ac:spMkLst>
        </pc:spChg>
        <pc:grpChg chg="mod">
          <ac:chgData name="Yelena Slizhevskaya" userId="c31c118f-cc09-4814-95e2-f268a72c0a23" providerId="ADAL" clId="{706FD726-F94A-4540-B825-E7C710D7F585}" dt="2021-06-07T08:22:36.965" v="837" actId="14100"/>
          <ac:grpSpMkLst>
            <pc:docMk/>
            <pc:sldMk cId="4058044969" sldId="1663"/>
            <ac:grpSpMk id="58" creationId="{54B30622-00CF-4BC7-A8B0-33AC5EED3A84}"/>
          </ac:grpSpMkLst>
        </pc:grpChg>
        <pc:grpChg chg="mod">
          <ac:chgData name="Yelena Slizhevskaya" userId="c31c118f-cc09-4814-95e2-f268a72c0a23" providerId="ADAL" clId="{706FD726-F94A-4540-B825-E7C710D7F585}" dt="2021-06-07T08:23:26.546" v="860" actId="14100"/>
          <ac:grpSpMkLst>
            <pc:docMk/>
            <pc:sldMk cId="4058044969" sldId="1663"/>
            <ac:grpSpMk id="83" creationId="{7BDD5EE1-A8C7-4AFF-9A3C-B7F6C895F021}"/>
          </ac:grpSpMkLst>
        </pc:grpChg>
      </pc:sldChg>
      <pc:sldChg chg="modSp mod">
        <pc:chgData name="Yelena Slizhevskaya" userId="c31c118f-cc09-4814-95e2-f268a72c0a23" providerId="ADAL" clId="{706FD726-F94A-4540-B825-E7C710D7F585}" dt="2021-06-07T08:25:23.807" v="900" actId="6549"/>
        <pc:sldMkLst>
          <pc:docMk/>
          <pc:sldMk cId="520976575" sldId="1664"/>
        </pc:sldMkLst>
        <pc:spChg chg="mod">
          <ac:chgData name="Yelena Slizhevskaya" userId="c31c118f-cc09-4814-95e2-f268a72c0a23" providerId="ADAL" clId="{706FD726-F94A-4540-B825-E7C710D7F585}" dt="2021-06-07T08:25:23.807" v="900" actId="6549"/>
          <ac:spMkLst>
            <pc:docMk/>
            <pc:sldMk cId="520976575" sldId="1664"/>
            <ac:spMk id="220" creationId="{F9C2B631-4F03-4E80-A0F2-D1E4DA1F26D6}"/>
          </ac:spMkLst>
        </pc:spChg>
        <pc:spChg chg="mod">
          <ac:chgData name="Yelena Slizhevskaya" userId="c31c118f-cc09-4814-95e2-f268a72c0a23" providerId="ADAL" clId="{706FD726-F94A-4540-B825-E7C710D7F585}" dt="2021-06-07T08:24:22.977" v="863" actId="14100"/>
          <ac:spMkLst>
            <pc:docMk/>
            <pc:sldMk cId="520976575" sldId="1664"/>
            <ac:spMk id="277" creationId="{184C486C-4AAD-4DA3-BC6C-51E3F6DC3C13}"/>
          </ac:spMkLst>
        </pc:spChg>
      </pc:sldChg>
      <pc:sldChg chg="modSp mod">
        <pc:chgData name="Yelena Slizhevskaya" userId="c31c118f-cc09-4814-95e2-f268a72c0a23" providerId="ADAL" clId="{706FD726-F94A-4540-B825-E7C710D7F585}" dt="2021-06-07T08:28:22.735" v="1001" actId="20577"/>
        <pc:sldMkLst>
          <pc:docMk/>
          <pc:sldMk cId="2610520772" sldId="1665"/>
        </pc:sldMkLst>
        <pc:spChg chg="mod">
          <ac:chgData name="Yelena Slizhevskaya" userId="c31c118f-cc09-4814-95e2-f268a72c0a23" providerId="ADAL" clId="{706FD726-F94A-4540-B825-E7C710D7F585}" dt="2021-06-07T08:28:22.735" v="1001" actId="20577"/>
          <ac:spMkLst>
            <pc:docMk/>
            <pc:sldMk cId="2610520772" sldId="1665"/>
            <ac:spMk id="3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454" cy="496411"/>
          </a:xfrm>
          <a:prstGeom prst="rect">
            <a:avLst/>
          </a:prstGeom>
        </p:spPr>
        <p:txBody>
          <a:bodyPr vert="horz" lIns="91650" tIns="45825" rIns="91650" bIns="45825" rtlCol="0"/>
          <a:lstStyle>
            <a:lvl1pPr algn="l">
              <a:defRPr sz="1200"/>
            </a:lvl1pPr>
          </a:lstStyle>
          <a:p>
            <a:endParaRPr lang="en-US" dirty="0"/>
          </a:p>
        </p:txBody>
      </p:sp>
      <p:sp>
        <p:nvSpPr>
          <p:cNvPr id="3" name="Date Placeholder 2"/>
          <p:cNvSpPr>
            <a:spLocks noGrp="1"/>
          </p:cNvSpPr>
          <p:nvPr>
            <p:ph type="dt" sz="quarter" idx="1"/>
          </p:nvPr>
        </p:nvSpPr>
        <p:spPr>
          <a:xfrm>
            <a:off x="3850680" y="0"/>
            <a:ext cx="2945454" cy="496411"/>
          </a:xfrm>
          <a:prstGeom prst="rect">
            <a:avLst/>
          </a:prstGeom>
        </p:spPr>
        <p:txBody>
          <a:bodyPr vert="horz" lIns="91650" tIns="45825" rIns="91650" bIns="45825" rtlCol="0"/>
          <a:lstStyle>
            <a:lvl1pPr algn="r">
              <a:defRPr sz="1200"/>
            </a:lvl1pPr>
          </a:lstStyle>
          <a:p>
            <a:fld id="{06A6F9D9-C3C4-4845-81A3-C6FECAF1727D}" type="datetimeFigureOut">
              <a:rPr lang="en-US" smtClean="0"/>
              <a:pPr/>
              <a:t>6/7/2021</a:t>
            </a:fld>
            <a:endParaRPr lang="en-US" dirty="0"/>
          </a:p>
        </p:txBody>
      </p:sp>
      <p:sp>
        <p:nvSpPr>
          <p:cNvPr id="4" name="Footer Placeholder 3"/>
          <p:cNvSpPr>
            <a:spLocks noGrp="1"/>
          </p:cNvSpPr>
          <p:nvPr>
            <p:ph type="ftr" sz="quarter" idx="2"/>
          </p:nvPr>
        </p:nvSpPr>
        <p:spPr>
          <a:xfrm>
            <a:off x="0" y="9430115"/>
            <a:ext cx="2945454" cy="496411"/>
          </a:xfrm>
          <a:prstGeom prst="rect">
            <a:avLst/>
          </a:prstGeom>
        </p:spPr>
        <p:txBody>
          <a:bodyPr vert="horz" lIns="91650" tIns="45825" rIns="91650" bIns="458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680" y="9430115"/>
            <a:ext cx="2945454" cy="496411"/>
          </a:xfrm>
          <a:prstGeom prst="rect">
            <a:avLst/>
          </a:prstGeom>
        </p:spPr>
        <p:txBody>
          <a:bodyPr vert="horz" lIns="91650" tIns="45825" rIns="91650" bIns="45825" rtlCol="0" anchor="b"/>
          <a:lstStyle>
            <a:lvl1pPr algn="r">
              <a:defRPr sz="1200"/>
            </a:lvl1pPr>
          </a:lstStyle>
          <a:p>
            <a:fld id="{0C4AC303-F656-4CA2-9242-E989723535A5}" type="slidenum">
              <a:rPr lang="en-US" smtClean="0"/>
              <a:pPr/>
              <a:t>‹#›</a:t>
            </a:fld>
            <a:endParaRPr lang="en-US" dirty="0"/>
          </a:p>
        </p:txBody>
      </p:sp>
    </p:spTree>
    <p:extLst>
      <p:ext uri="{BB962C8B-B14F-4D97-AF65-F5344CB8AC3E}">
        <p14:creationId xmlns:p14="http://schemas.microsoft.com/office/powerpoint/2010/main" val="197109951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3172" tIns="46586" rIns="93172" bIns="46586" rtlCol="0"/>
          <a:lstStyle>
            <a:lvl1pPr algn="l">
              <a:defRPr sz="1200"/>
            </a:lvl1pPr>
          </a:lstStyle>
          <a:p>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3172" tIns="46586" rIns="93172" bIns="46586" rtlCol="0"/>
          <a:lstStyle>
            <a:lvl1pPr algn="r">
              <a:defRPr sz="1200"/>
            </a:lvl1pPr>
          </a:lstStyle>
          <a:p>
            <a:fld id="{4D0F13E7-81C4-49F8-AE56-2169D445AA82}" type="datetimeFigureOut">
              <a:rPr lang="en-US" smtClean="0"/>
              <a:pPr/>
              <a:t>6/7/2021</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3172" tIns="46586" rIns="93172" bIns="465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30091"/>
            <a:ext cx="2945659" cy="496411"/>
          </a:xfrm>
          <a:prstGeom prst="rect">
            <a:avLst/>
          </a:prstGeom>
        </p:spPr>
        <p:txBody>
          <a:bodyPr vert="horz" lIns="93172" tIns="46586" rIns="93172"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3172" tIns="46586" rIns="93172" bIns="46586" rtlCol="0" anchor="b"/>
          <a:lstStyle>
            <a:lvl1pPr algn="r">
              <a:defRPr sz="1200"/>
            </a:lvl1pPr>
          </a:lstStyle>
          <a:p>
            <a:fld id="{DE2F7A96-C20A-47A4-B256-A23E2C6F0B62}" type="slidenum">
              <a:rPr lang="en-US" smtClean="0"/>
              <a:pPr/>
              <a:t>‹#›</a:t>
            </a:fld>
            <a:endParaRPr lang="en-US" dirty="0"/>
          </a:p>
        </p:txBody>
      </p:sp>
    </p:spTree>
    <p:extLst>
      <p:ext uri="{BB962C8B-B14F-4D97-AF65-F5344CB8AC3E}">
        <p14:creationId xmlns:p14="http://schemas.microsoft.com/office/powerpoint/2010/main" val="163793049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1515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9641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5783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8575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8909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The aim of the GTMI is to capture aspects of the foundational areas of GovTech (core government operations, service delivery, and citizen engagement) and GovTech enablers in a consolidated manner. </a:t>
            </a:r>
          </a:p>
          <a:p>
            <a:endParaRPr lang="en-US" dirty="0"/>
          </a:p>
        </p:txBody>
      </p:sp>
    </p:spTree>
    <p:extLst>
      <p:ext uri="{BB962C8B-B14F-4D97-AF65-F5344CB8AC3E}">
        <p14:creationId xmlns:p14="http://schemas.microsoft.com/office/powerpoint/2010/main" val="2853309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8873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2796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1702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1154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4859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6945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s-ES_tradnl" b="1" dirty="0"/>
              <a:t>NARRATION </a:t>
            </a:r>
          </a:p>
          <a:p>
            <a:endParaRPr lang="es-ES_tradnl" b="1" dirty="0"/>
          </a:p>
          <a:p>
            <a:r>
              <a:rPr lang="en-US" sz="1200" kern="1200" dirty="0">
                <a:solidFill>
                  <a:schemeClr val="tx1"/>
                </a:solidFill>
                <a:effectLst/>
                <a:latin typeface="+mn-lt"/>
                <a:ea typeface="+mn-ea"/>
                <a:cs typeface="+mn-cs"/>
              </a:rPr>
              <a:t>The WBG has demonstrated comparative advantage, in terms of global knowledge and experience, to support our client countries to develop effective GovTech solutions in the following areas.</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COVID-19 recovery and resilience</a:t>
            </a:r>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GovTech solutions are crucial for ensuring the </a:t>
            </a:r>
            <a:r>
              <a:rPr lang="en-US" sz="1200" b="1" kern="1200" dirty="0">
                <a:solidFill>
                  <a:schemeClr val="tx1"/>
                </a:solidFill>
                <a:effectLst/>
                <a:latin typeface="+mn-lt"/>
                <a:ea typeface="+mn-ea"/>
                <a:cs typeface="+mn-cs"/>
              </a:rPr>
              <a:t>continuity of core government operations</a:t>
            </a:r>
            <a:r>
              <a:rPr lang="en-US" sz="1200" kern="1200" dirty="0">
                <a:solidFill>
                  <a:schemeClr val="tx1"/>
                </a:solidFill>
                <a:effectLst/>
                <a:latin typeface="+mn-lt"/>
                <a:ea typeface="+mn-ea"/>
                <a:cs typeface="+mn-cs"/>
              </a:rPr>
              <a:t> and secure remote access for government officials, </a:t>
            </a:r>
            <a:r>
              <a:rPr lang="en-US" sz="1200" b="1" kern="1200" dirty="0">
                <a:solidFill>
                  <a:schemeClr val="tx1"/>
                </a:solidFill>
                <a:effectLst/>
                <a:latin typeface="+mn-lt"/>
                <a:ea typeface="+mn-ea"/>
                <a:cs typeface="+mn-cs"/>
              </a:rPr>
              <a:t>supporting vulnerable people and businesses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deploying less expensive and more reliable ICT infrastructure solutions—government cloud, mobile/portable data centers</a:t>
            </a:r>
            <a:r>
              <a:rPr lang="en-US" sz="1200" kern="1200" dirty="0">
                <a:solidFill>
                  <a:schemeClr val="tx1"/>
                </a:solidFill>
                <a:effectLst/>
                <a:latin typeface="+mn-lt"/>
                <a:ea typeface="+mn-ea"/>
                <a:cs typeface="+mn-cs"/>
              </a:rPr>
              <a:t>—for rapid modernization of existing systems and services.</a:t>
            </a:r>
          </a:p>
          <a:p>
            <a:endParaRPr lang="en-US" sz="1200" kern="1200" dirty="0">
              <a:solidFill>
                <a:schemeClr val="tx1"/>
              </a:solidFill>
              <a:effectLst/>
              <a:latin typeface="+mn-lt"/>
              <a:ea typeface="+mn-ea"/>
              <a:cs typeface="+mn-cs"/>
            </a:endParaRPr>
          </a:p>
          <a:p>
            <a:r>
              <a:rPr lang="en-US" b="1" dirty="0"/>
              <a:t>NOTES FOR PRODUCTION TEAM</a:t>
            </a:r>
            <a:endParaRPr lang="en-US" dirty="0">
              <a:ea typeface="+mn-ea"/>
              <a:cs typeface="+mn-cs"/>
            </a:endParaRPr>
          </a:p>
          <a:p>
            <a:endParaRPr lang="en-US" sz="1200" b="0" kern="1200" dirty="0">
              <a:solidFill>
                <a:schemeClr val="tx1"/>
              </a:solidFill>
              <a:effectLst/>
              <a:latin typeface="+mn-lt"/>
              <a:ea typeface="+mn-ea"/>
              <a:cs typeface="+mn-cs"/>
            </a:endParaRPr>
          </a:p>
          <a:p>
            <a:pPr marL="171450" indent="-171450">
              <a:buFont typeface="Arial,Sans-Serif"/>
              <a:buChar char="•"/>
            </a:pPr>
            <a:r>
              <a:rPr lang="en-US" dirty="0"/>
              <a:t>Please display the title from the start </a:t>
            </a:r>
          </a:p>
          <a:p>
            <a:pPr marL="171450" indent="-171450">
              <a:buFont typeface="Arial,Sans-Serif"/>
              <a:buChar char="•"/>
            </a:pPr>
            <a:r>
              <a:rPr lang="en-US" dirty="0"/>
              <a:t>Display an image first</a:t>
            </a:r>
          </a:p>
          <a:p>
            <a:pPr marL="171450" indent="-171450">
              <a:buFont typeface="Arial,Sans-Serif"/>
              <a:buChar char="•"/>
            </a:pPr>
            <a:r>
              <a:rPr lang="es-ES" dirty="0" err="1"/>
              <a:t>Display</a:t>
            </a:r>
            <a:r>
              <a:rPr lang="es-ES" dirty="0"/>
              <a:t> </a:t>
            </a:r>
            <a:r>
              <a:rPr lang="es-ES" dirty="0" err="1"/>
              <a:t>or</a:t>
            </a:r>
            <a:r>
              <a:rPr lang="es-ES" dirty="0"/>
              <a:t> </a:t>
            </a:r>
            <a:r>
              <a:rPr lang="es-ES" dirty="0" err="1"/>
              <a:t>highlight</a:t>
            </a:r>
            <a:r>
              <a:rPr lang="es-ES" dirty="0"/>
              <a:t> </a:t>
            </a:r>
            <a:r>
              <a:rPr lang="es-ES" dirty="0" err="1"/>
              <a:t>the</a:t>
            </a:r>
            <a:r>
              <a:rPr lang="es-ES" dirty="0"/>
              <a:t> </a:t>
            </a:r>
            <a:r>
              <a:rPr lang="es-ES" dirty="0" err="1"/>
              <a:t>different</a:t>
            </a:r>
            <a:r>
              <a:rPr lang="es-ES" dirty="0"/>
              <a:t> </a:t>
            </a:r>
            <a:r>
              <a:rPr lang="es-ES" dirty="0" err="1"/>
              <a:t>segments</a:t>
            </a:r>
            <a:r>
              <a:rPr lang="es-ES" dirty="0"/>
              <a:t> as </a:t>
            </a:r>
            <a:r>
              <a:rPr lang="es-ES" dirty="0" err="1"/>
              <a:t>they</a:t>
            </a:r>
            <a:r>
              <a:rPr lang="es-ES" dirty="0"/>
              <a:t> are </a:t>
            </a:r>
            <a:r>
              <a:rPr lang="es-ES" dirty="0" err="1"/>
              <a:t>mentioned</a:t>
            </a:r>
            <a:r>
              <a:rPr lang="es-ES" dirty="0"/>
              <a:t> in </a:t>
            </a:r>
            <a:r>
              <a:rPr lang="es-ES" dirty="0" err="1"/>
              <a:t>the</a:t>
            </a:r>
            <a:r>
              <a:rPr lang="es-ES" dirty="0"/>
              <a:t> </a:t>
            </a:r>
            <a:r>
              <a:rPr lang="es-ES" b="0" kern="1200" dirty="0" err="1">
                <a:effectLst/>
              </a:rPr>
              <a:t>narration</a:t>
            </a:r>
            <a:r>
              <a:rPr lang="es-ES" dirty="0"/>
              <a:t> (</a:t>
            </a:r>
            <a:r>
              <a:rPr lang="es-ES" dirty="0" err="1"/>
              <a:t>marked</a:t>
            </a:r>
            <a:r>
              <a:rPr lang="es-ES" dirty="0"/>
              <a:t> in </a:t>
            </a:r>
            <a:r>
              <a:rPr lang="es-ES" dirty="0" err="1"/>
              <a:t>bold</a:t>
            </a:r>
            <a:r>
              <a:rPr lang="es-ES" dirty="0"/>
              <a:t> in </a:t>
            </a:r>
            <a:r>
              <a:rPr lang="es-ES" dirty="0" err="1"/>
              <a:t>the</a:t>
            </a:r>
            <a:r>
              <a:rPr lang="es-ES" dirty="0"/>
              <a:t> </a:t>
            </a:r>
            <a:r>
              <a:rPr lang="es-ES" dirty="0" err="1"/>
              <a:t>latter</a:t>
            </a:r>
            <a:r>
              <a:rPr lang="es-ES" dirty="0"/>
              <a:t> </a:t>
            </a:r>
            <a:r>
              <a:rPr lang="es-ES" dirty="0" err="1"/>
              <a:t>for</a:t>
            </a:r>
            <a:r>
              <a:rPr lang="es-ES" dirty="0"/>
              <a:t> </a:t>
            </a:r>
            <a:r>
              <a:rPr lang="es-ES" dirty="0" err="1"/>
              <a:t>easy</a:t>
            </a:r>
            <a:r>
              <a:rPr lang="es-ES" dirty="0"/>
              <a:t> </a:t>
            </a:r>
            <a:r>
              <a:rPr lang="es-ES" dirty="0" err="1"/>
              <a:t>identification</a:t>
            </a:r>
            <a:r>
              <a:rPr lang="es-ES" dirty="0"/>
              <a:t>). </a:t>
            </a:r>
            <a:endParaRPr lang="en-US" dirty="0"/>
          </a:p>
          <a:p>
            <a:endParaRPr lang="en-US" b="0" kern="1200" dirty="0">
              <a:effectLst/>
              <a:ea typeface="+mn-ea"/>
              <a:cs typeface="+mn-cs"/>
            </a:endParaRPr>
          </a:p>
          <a:p>
            <a:endParaRPr lang="en-US" sz="1200" b="0" kern="1200" dirty="0">
              <a:solidFill>
                <a:schemeClr val="tx1"/>
              </a:solidFill>
              <a:effectLst/>
              <a:latin typeface="+mn-lt"/>
              <a:cs typeface="Calibri"/>
            </a:endParaRPr>
          </a:p>
          <a:p>
            <a:r>
              <a:rPr lang="en-US" sz="1200" b="1" kern="1200" dirty="0">
                <a:solidFill>
                  <a:schemeClr val="tx1"/>
                </a:solidFill>
                <a:effectLst/>
                <a:latin typeface="+mn-lt"/>
                <a:ea typeface="+mn-ea"/>
                <a:cs typeface="+mn-cs"/>
              </a:rPr>
              <a:t>Image sources</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https://worldbankgroup-my.sharepoint.com/:i:/r/personal/dcattoval_worldbank_org/Documents/GovTech%20Photos/male-surgeon-using-digital-tablet-operation-room.jpg?csf=1&amp;web=1&amp;e=mAY6Xn</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https://worldbankgroup-my.sharepoint.com/:i:/r/personal/dcattoval_worldbank_org/Documents/GovTech%20Photos/medical-team-discussing-digital-tablet.jpg?csf=1&amp;web=1&amp;e=DDifyH</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https://blogs.worldbank.org/governance/government-accounting-crossroads-emerging-opportunities-during-covid-19</a:t>
            </a:r>
          </a:p>
          <a:p>
            <a:endParaRPr lang="en-GT"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9D8ED76-FC29-8842-B064-0A55F4AF5612}" type="slidenum">
              <a:rPr lang="es-ES_tradnl" smtClean="0"/>
              <a:t>23</a:t>
            </a:fld>
            <a:endParaRPr lang="es-ES_tradnl"/>
          </a:p>
        </p:txBody>
      </p:sp>
    </p:spTree>
    <p:extLst>
      <p:ext uri="{BB962C8B-B14F-4D97-AF65-F5344CB8AC3E}">
        <p14:creationId xmlns:p14="http://schemas.microsoft.com/office/powerpoint/2010/main" val="2421570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FF0DD-E9F7-431E-8070-FEA08546CC7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hyperlink" Target="mailto:ohw113@kpfis.or.kr" TargetMode="External"/><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hyperlink" Target="mailto:berkamp@kpfis.or.kr"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png"/><Relationship Id="rId5" Type="http://schemas.openxmlformats.org/officeDocument/2006/relationships/image" Target="../media/image29.emf"/><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jpeg"/></Relationships>
</file>

<file path=ppt/slides/_rels/slide1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41.png"/><Relationship Id="rId3" Type="http://schemas.openxmlformats.org/officeDocument/2006/relationships/image" Target="../media/image4.jpg"/><Relationship Id="rId7" Type="http://schemas.openxmlformats.org/officeDocument/2006/relationships/image" Target="../media/image38.png"/><Relationship Id="rId12"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40.png"/><Relationship Id="rId5" Type="http://schemas.openxmlformats.org/officeDocument/2006/relationships/image" Target="../media/image37.png"/><Relationship Id="rId10" Type="http://schemas.openxmlformats.org/officeDocument/2006/relationships/image" Target="../media/image7.svg"/><Relationship Id="rId4" Type="http://schemas.openxmlformats.org/officeDocument/2006/relationships/image" Target="../media/image5.jpg"/><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4.jpg"/><Relationship Id="rId7" Type="http://schemas.openxmlformats.org/officeDocument/2006/relationships/image" Target="../media/image4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cloud.gov.au/" TargetMode="External"/><Relationship Id="rId3" Type="http://schemas.openxmlformats.org/officeDocument/2006/relationships/image" Target="../media/image4.jpg"/><Relationship Id="rId7"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hyperlink" Target="http://www.nirs.go.kr/eng/index.jsp" TargetMode="External"/><Relationship Id="rId10" Type="http://schemas.openxmlformats.org/officeDocument/2006/relationships/image" Target="../media/image13.svg"/><Relationship Id="rId4" Type="http://schemas.openxmlformats.org/officeDocument/2006/relationships/image" Target="../media/image5.jpg"/><Relationship Id="rId9" Type="http://schemas.openxmlformats.org/officeDocument/2006/relationships/image" Target="../media/image40.png"/></Relationships>
</file>

<file path=ppt/slides/_rels/slide21.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jpg"/><Relationship Id="rId7" Type="http://schemas.openxmlformats.org/officeDocument/2006/relationships/hyperlink" Target="https://services.india.gov.i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hyperlink" Target="https://gobiernodigital.mintic.gov.co/portal/" TargetMode="External"/><Relationship Id="rId10" Type="http://schemas.openxmlformats.org/officeDocument/2006/relationships/image" Target="../media/image7.svg"/><Relationship Id="rId4" Type="http://schemas.openxmlformats.org/officeDocument/2006/relationships/image" Target="../media/image5.jpg"/><Relationship Id="rId9" Type="http://schemas.openxmlformats.org/officeDocument/2006/relationships/image" Target="../media/image39.png"/></Relationships>
</file>

<file path=ppt/slides/_rels/slide22.xml.rels><?xml version="1.0" encoding="UTF-8" standalone="yes"?>
<Relationships xmlns="http://schemas.openxmlformats.org/package/2006/relationships"><Relationship Id="rId8" Type="http://schemas.openxmlformats.org/officeDocument/2006/relationships/hyperlink" Target="https://www.digitalaustria.gv.at/" TargetMode="External"/><Relationship Id="rId3" Type="http://schemas.openxmlformats.org/officeDocument/2006/relationships/image" Target="../media/image4.jpg"/><Relationship Id="rId7" Type="http://schemas.openxmlformats.org/officeDocument/2006/relationships/image" Target="../media/image5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hyperlink" Target="https://falabr.cgu.gov.br/publico/Manifestacao/SelecionarTipoManifestacao.aspx" TargetMode="External"/><Relationship Id="rId10" Type="http://schemas.openxmlformats.org/officeDocument/2006/relationships/image" Target="../media/image9.svg"/><Relationship Id="rId4" Type="http://schemas.openxmlformats.org/officeDocument/2006/relationships/image" Target="../media/image5.jpg"/><Relationship Id="rId9" Type="http://schemas.openxmlformats.org/officeDocument/2006/relationships/image" Target="../media/image37.png"/></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jpg"/><Relationship Id="rId7" Type="http://schemas.openxmlformats.org/officeDocument/2006/relationships/hyperlink" Target="https://www.argentina.gob.ar/jefatura/innovacion-publica/laboratoriodegobiern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hyperlink" Target="https://digitalswitzerland.com/" TargetMode="External"/><Relationship Id="rId10" Type="http://schemas.openxmlformats.org/officeDocument/2006/relationships/image" Target="../media/image4.jpg"/><Relationship Id="rId4" Type="http://schemas.openxmlformats.org/officeDocument/2006/relationships/image" Target="../media/image53.jpeg"/><Relationship Id="rId9" Type="http://schemas.openxmlformats.org/officeDocument/2006/relationships/image" Target="../media/image11.sv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57.jp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jpg"/><Relationship Id="rId7"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4.jpg"/><Relationship Id="rId4" Type="http://schemas.openxmlformats.org/officeDocument/2006/relationships/image" Target="../media/image58.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2.jpg"/><Relationship Id="rId4" Type="http://schemas.openxmlformats.org/officeDocument/2006/relationships/image" Target="../media/image5.jpg"/></Relationships>
</file>

<file path=ppt/slides/_rels/slide27.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4.jpg"/><Relationship Id="rId7" Type="http://schemas.openxmlformats.org/officeDocument/2006/relationships/image" Target="../media/image6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5.jpg"/></Relationships>
</file>

<file path=ppt/slides/_rels/slide29.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worldbank.org/en/programs/govtech"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hyperlink" Target="https://openknowledge.worldbank.org/handle/10986/33649"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openknowledge.worldbank.org/handle/10986/33705" TargetMode="External"/><Relationship Id="rId5" Type="http://schemas.openxmlformats.org/officeDocument/2006/relationships/hyperlink" Target="http://documents1.worldbank.org/curated/en/267801591908669145/pdf/COVID-19-Role-of-Supreme-Audit-Institutions-SAIs-in-Governments-Response-to-COVID-19-Emergency-and-Post-Emergency-Phases.pdf" TargetMode="External"/><Relationship Id="rId4" Type="http://schemas.openxmlformats.org/officeDocument/2006/relationships/hyperlink" Target="https://www.worldbank.org/en/topic/governance/brief/governance-institutions-covid-19-response-resourc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sv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5.jpg"/><Relationship Id="rId10" Type="http://schemas.openxmlformats.org/officeDocument/2006/relationships/image" Target="../media/image12.png"/><Relationship Id="rId4" Type="http://schemas.openxmlformats.org/officeDocument/2006/relationships/image" Target="../media/image4.jpg"/><Relationship Id="rId9"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open.finance.gov.mk/" TargetMode="External"/><Relationship Id="rId3" Type="http://schemas.openxmlformats.org/officeDocument/2006/relationships/image" Target="../media/image14.png"/><Relationship Id="rId7" Type="http://schemas.openxmlformats.org/officeDocument/2006/relationships/image" Target="../media/image16.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finansiskatransparentnost.koronavirus.gov.mk/#/payments-details" TargetMode="External"/><Relationship Id="rId5" Type="http://schemas.openxmlformats.org/officeDocument/2006/relationships/hyperlink" Target="http://www.ujp.gov.mk/" TargetMode="Externa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jp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5.jp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914730" y="3754820"/>
            <a:ext cx="8229600" cy="73152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0" y="2487653"/>
            <a:ext cx="9144000" cy="12801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0" y="2496385"/>
            <a:ext cx="9052560" cy="1231106"/>
          </a:xfrm>
          <a:prstGeom prst="rect">
            <a:avLst/>
          </a:prstGeom>
          <a:noFill/>
        </p:spPr>
        <p:txBody>
          <a:bodyPr wrap="square" lIns="0" tIns="0" rIns="0" bIns="0" rtlCol="0">
            <a:spAutoFit/>
          </a:bodyPr>
          <a:lstStyle/>
          <a:p>
            <a:pPr algn="ctr"/>
            <a:r>
              <a:rPr lang="ru-RU" sz="40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Меры реагирования на </a:t>
            </a:r>
            <a:r>
              <a:rPr lang="en-US" sz="40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COVID-19:</a:t>
            </a:r>
            <a:r>
              <a:rPr lang="ru-RU" sz="40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 возможности</a:t>
            </a:r>
            <a:r>
              <a:rPr lang="en-US" sz="40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GovTech</a:t>
            </a:r>
            <a:endParaRPr lang="en-US" sz="40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endParaRPr>
          </a:p>
        </p:txBody>
      </p:sp>
      <p:sp>
        <p:nvSpPr>
          <p:cNvPr id="10" name="TextBox 9"/>
          <p:cNvSpPr txBox="1"/>
          <p:nvPr/>
        </p:nvSpPr>
        <p:spPr>
          <a:xfrm>
            <a:off x="1024268" y="3935914"/>
            <a:ext cx="8010525" cy="369332"/>
          </a:xfrm>
          <a:prstGeom prst="rect">
            <a:avLst/>
          </a:prstGeom>
          <a:noFill/>
        </p:spPr>
        <p:txBody>
          <a:bodyPr wrap="square" rtlCol="0">
            <a:spAutoFit/>
          </a:bodyPr>
          <a:lstStyle/>
          <a:p>
            <a:pPr algn="r"/>
            <a:r>
              <a:rPr lang="en-US" b="1" spc="300"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7</a:t>
            </a:r>
            <a:r>
              <a:rPr lang="ru-RU" b="1" spc="300"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 июня </a:t>
            </a:r>
            <a:r>
              <a:rPr lang="en-US" b="1" spc="300"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2021</a:t>
            </a:r>
            <a:r>
              <a:rPr lang="ru-RU" b="1" spc="300"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 г.</a:t>
            </a:r>
            <a:endParaRPr lang="en-US" b="1" spc="300"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endParaRPr>
          </a:p>
        </p:txBody>
      </p:sp>
      <p:pic>
        <p:nvPicPr>
          <p:cNvPr id="7" name="Picture 3">
            <a:extLst>
              <a:ext uri="{FF2B5EF4-FFF2-40B4-BE49-F238E27FC236}">
                <a16:creationId xmlns:a16="http://schemas.microsoft.com/office/drawing/2014/main" id="{081E9D38-8972-4B54-846C-3F26F4BAC7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102" y="5744775"/>
            <a:ext cx="3229277"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1">
            <a:extLst>
              <a:ext uri="{FF2B5EF4-FFF2-40B4-BE49-F238E27FC236}">
                <a16:creationId xmlns:a16="http://schemas.microsoft.com/office/drawing/2014/main" id="{8F0DD505-A425-4FAB-B092-CA7DBB2A32F8}"/>
              </a:ext>
            </a:extLst>
          </p:cNvPr>
          <p:cNvSpPr txBox="1">
            <a:spLocks/>
          </p:cNvSpPr>
          <p:nvPr/>
        </p:nvSpPr>
        <p:spPr>
          <a:xfrm>
            <a:off x="4826000" y="5297566"/>
            <a:ext cx="3876898" cy="108728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ru-RU" altLang="en-US" sz="2000" b="1" dirty="0">
                <a:solidFill>
                  <a:srgbClr val="0000CC"/>
                </a:solidFill>
                <a:cs typeface="Arial" panose="020B0604020202020204" pitchFamily="34" charset="0"/>
              </a:rPr>
              <a:t>Чем </a:t>
            </a:r>
            <a:r>
              <a:rPr lang="ru-RU" altLang="en-US" sz="2000" b="1" dirty="0" err="1">
                <a:solidFill>
                  <a:srgbClr val="0000CC"/>
                </a:solidFill>
                <a:cs typeface="Arial" panose="020B0604020202020204" pitchFamily="34" charset="0"/>
              </a:rPr>
              <a:t>Денер</a:t>
            </a:r>
            <a:endParaRPr lang="en-US" altLang="en-US" sz="2000" b="1" dirty="0">
              <a:solidFill>
                <a:srgbClr val="0000CC"/>
              </a:solidFill>
              <a:cs typeface="Arial" panose="020B0604020202020204" pitchFamily="34" charset="0"/>
            </a:endParaRPr>
          </a:p>
          <a:p>
            <a:pPr marL="0" indent="0" algn="r">
              <a:spcBef>
                <a:spcPts val="0"/>
              </a:spcBef>
              <a:buNone/>
            </a:pPr>
            <a:r>
              <a:rPr lang="ru-RU" altLang="en-US" sz="1800" dirty="0">
                <a:solidFill>
                  <a:srgbClr val="0000CC"/>
                </a:solidFill>
                <a:cs typeface="Arial" panose="020B0604020202020204" pitchFamily="34" charset="0"/>
              </a:rPr>
              <a:t>Ведущий специалист по вопросам государственного управления; руководитель направления</a:t>
            </a:r>
            <a:r>
              <a:rPr lang="en-US" altLang="en-US" sz="1800" dirty="0">
                <a:solidFill>
                  <a:srgbClr val="0000CC"/>
                </a:solidFill>
                <a:cs typeface="Arial" panose="020B0604020202020204" pitchFamily="34" charset="0"/>
              </a:rPr>
              <a:t> </a:t>
            </a:r>
            <a:r>
              <a:rPr lang="en-US" altLang="en-US" sz="1800" dirty="0" err="1">
                <a:solidFill>
                  <a:srgbClr val="0000CC"/>
                </a:solidFill>
                <a:cs typeface="Arial" panose="020B0604020202020204" pitchFamily="34" charset="0"/>
              </a:rPr>
              <a:t>GovTech</a:t>
            </a:r>
            <a:r>
              <a:rPr lang="ru-RU" altLang="en-US" sz="1800" dirty="0">
                <a:solidFill>
                  <a:srgbClr val="0000CC"/>
                </a:solidFill>
                <a:cs typeface="Arial" panose="020B0604020202020204" pitchFamily="34" charset="0"/>
              </a:rPr>
              <a:t>, Всемирный банк</a:t>
            </a:r>
            <a:endParaRPr lang="en-US" altLang="en-US" sz="1800" dirty="0">
              <a:solidFill>
                <a:srgbClr val="0000CC"/>
              </a:solidFill>
              <a:cs typeface="Arial" panose="020B0604020202020204" pitchFamily="34" charset="0"/>
            </a:endParaRPr>
          </a:p>
        </p:txBody>
      </p:sp>
      <p:sp>
        <p:nvSpPr>
          <p:cNvPr id="11" name="Rectangle 10">
            <a:extLst>
              <a:ext uri="{FF2B5EF4-FFF2-40B4-BE49-F238E27FC236}">
                <a16:creationId xmlns:a16="http://schemas.microsoft.com/office/drawing/2014/main" id="{3E1BE442-945B-4A69-822E-F24C8FD52212}"/>
              </a:ext>
            </a:extLst>
          </p:cNvPr>
          <p:cNvSpPr/>
          <p:nvPr/>
        </p:nvSpPr>
        <p:spPr>
          <a:xfrm>
            <a:off x="2174655" y="969135"/>
            <a:ext cx="4794709" cy="707886"/>
          </a:xfrm>
          <a:prstGeom prst="rect">
            <a:avLst/>
          </a:prstGeom>
        </p:spPr>
        <p:txBody>
          <a:bodyPr wrap="none">
            <a:spAutoFit/>
          </a:bodyPr>
          <a:lstStyle/>
          <a:p>
            <a:pPr algn="ctr"/>
            <a:r>
              <a:rPr lang="ru-RU" sz="2000" b="1" dirty="0">
                <a:solidFill>
                  <a:srgbClr val="C00000"/>
                </a:solidFill>
              </a:rPr>
              <a:t>Казначейское сообщество </a:t>
            </a:r>
            <a:r>
              <a:rPr lang="en-US" sz="2000" b="1" dirty="0">
                <a:solidFill>
                  <a:srgbClr val="C00000"/>
                </a:solidFill>
              </a:rPr>
              <a:t>PEMPAL</a:t>
            </a:r>
          </a:p>
          <a:p>
            <a:pPr algn="ctr"/>
            <a:r>
              <a:rPr lang="ru-RU" sz="2000" b="1" dirty="0">
                <a:solidFill>
                  <a:srgbClr val="C00000"/>
                </a:solidFill>
              </a:rPr>
              <a:t>Ежегодное пленарное заседание</a:t>
            </a:r>
            <a:r>
              <a:rPr lang="en-US" sz="2000" b="1" dirty="0">
                <a:solidFill>
                  <a:srgbClr val="C00000"/>
                </a:solidFill>
              </a:rPr>
              <a:t> 2021</a:t>
            </a:r>
            <a:r>
              <a:rPr lang="ru-RU" sz="2000" b="1" dirty="0">
                <a:solidFill>
                  <a:srgbClr val="C00000"/>
                </a:solidFill>
              </a:rPr>
              <a:t> г.</a:t>
            </a:r>
            <a:endParaRPr lang="en-US" sz="2000" b="1" dirty="0">
              <a:solidFill>
                <a:srgbClr val="C00000"/>
              </a:solidFill>
            </a:endParaRPr>
          </a:p>
        </p:txBody>
      </p:sp>
      <p:pic>
        <p:nvPicPr>
          <p:cNvPr id="12" name="Picture 11">
            <a:extLst>
              <a:ext uri="{FF2B5EF4-FFF2-40B4-BE49-F238E27FC236}">
                <a16:creationId xmlns:a16="http://schemas.microsoft.com/office/drawing/2014/main" id="{A236AAAE-2EEA-4A5F-866E-B48F8EEC0A5C}"/>
              </a:ext>
            </a:extLst>
          </p:cNvPr>
          <p:cNvPicPr>
            <a:picLocks noChangeAspect="1"/>
          </p:cNvPicPr>
          <p:nvPr/>
        </p:nvPicPr>
        <p:blipFill>
          <a:blip r:embed="rId4"/>
          <a:stretch>
            <a:fillRect/>
          </a:stretch>
        </p:blipFill>
        <p:spPr>
          <a:xfrm>
            <a:off x="1371600" y="226567"/>
            <a:ext cx="6400800" cy="73133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9</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ru-RU" sz="2400" b="1" dirty="0">
                  <a:solidFill>
                    <a:schemeClr val="bg1"/>
                  </a:solidFill>
                  <a:cs typeface="Helvetica" panose="020B0604020202020204" pitchFamily="34" charset="0"/>
                </a:rPr>
                <a:t>Меры реагирования на </a:t>
              </a:r>
              <a:r>
                <a:rPr lang="en-US" sz="2400" b="1" dirty="0">
                  <a:solidFill>
                    <a:schemeClr val="bg1"/>
                  </a:solidFill>
                  <a:cs typeface="Helvetica" panose="020B0604020202020204" pitchFamily="34" charset="0"/>
                </a:rPr>
                <a:t>COVID-19: GovTech</a:t>
              </a:r>
              <a:endParaRPr lang="en-US" sz="2400" b="1" dirty="0">
                <a:solidFill>
                  <a:schemeClr val="bg1"/>
                </a:solidFill>
                <a:latin typeface="+mj-lt"/>
                <a:cs typeface="Helvetica" panose="020B0604020202020204" pitchFamily="34" charset="0"/>
              </a:endParaRP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0" name="Text Box 14">
            <a:extLst>
              <a:ext uri="{FF2B5EF4-FFF2-40B4-BE49-F238E27FC236}">
                <a16:creationId xmlns:a16="http://schemas.microsoft.com/office/drawing/2014/main" id="{85D5BD5B-48D0-459E-B703-B95E71D4BC1B}"/>
              </a:ext>
            </a:extLst>
          </p:cNvPr>
          <p:cNvSpPr txBox="1">
            <a:spLocks noChangeArrowheads="1"/>
          </p:cNvSpPr>
          <p:nvPr/>
        </p:nvSpPr>
        <p:spPr bwMode="auto">
          <a:xfrm>
            <a:off x="1231900" y="1244600"/>
            <a:ext cx="6642100" cy="5032147"/>
          </a:xfrm>
          <a:prstGeom prst="rect">
            <a:avLst/>
          </a:prstGeom>
          <a:noFill/>
          <a:ln w="9525">
            <a:noFill/>
            <a:miter lim="800000"/>
            <a:headEnd/>
            <a:tailEnd/>
          </a:ln>
        </p:spPr>
        <p:txBody>
          <a:bodyPr wrap="square">
            <a:spAutoFit/>
          </a:bodyPr>
          <a:lstStyle/>
          <a:p>
            <a:pPr marL="341313" indent="-341313" algn="ctr">
              <a:spcAft>
                <a:spcPts val="600"/>
              </a:spcAft>
              <a:tabLst>
                <a:tab pos="1790700" algn="l"/>
              </a:tabLst>
            </a:pPr>
            <a:r>
              <a:rPr lang="ru-RU" sz="2800" b="1" dirty="0">
                <a:solidFill>
                  <a:srgbClr val="00B0F0"/>
                </a:solidFill>
                <a:effectLst/>
              </a:rPr>
              <a:t>Содержание</a:t>
            </a:r>
            <a:endParaRPr lang="tr-TR" sz="2800" b="1" dirty="0">
              <a:solidFill>
                <a:srgbClr val="00B0F0"/>
              </a:solidFill>
              <a:effectLst/>
            </a:endParaRPr>
          </a:p>
          <a:p>
            <a:pPr marL="342900" indent="-342900">
              <a:lnSpc>
                <a:spcPct val="150000"/>
              </a:lnSpc>
              <a:buSzPct val="80000"/>
              <a:buFont typeface="Wingdings 3" panose="05040102010807070707" pitchFamily="18" charset="2"/>
              <a:buChar char=""/>
              <a:tabLst>
                <a:tab pos="1790700" algn="l"/>
              </a:tabLst>
            </a:pPr>
            <a:r>
              <a:rPr lang="ru-RU" sz="2400" b="1" dirty="0">
                <a:solidFill>
                  <a:schemeClr val="bg1">
                    <a:lumMod val="75000"/>
                  </a:schemeClr>
                </a:solidFill>
              </a:rPr>
              <a:t>Меры реагирования на </a:t>
            </a:r>
            <a:r>
              <a:rPr lang="en-US" sz="2400" b="1" dirty="0">
                <a:solidFill>
                  <a:schemeClr val="bg1">
                    <a:lumMod val="75000"/>
                  </a:schemeClr>
                </a:solidFill>
              </a:rPr>
              <a:t>COVID-19</a:t>
            </a:r>
            <a:r>
              <a:rPr lang="ru-RU" sz="2400" b="1" dirty="0">
                <a:solidFill>
                  <a:schemeClr val="bg1">
                    <a:lumMod val="75000"/>
                  </a:schemeClr>
                </a:solidFill>
              </a:rPr>
              <a:t> в области </a:t>
            </a:r>
            <a:r>
              <a:rPr lang="en-US" sz="2400" b="1" dirty="0" err="1">
                <a:solidFill>
                  <a:schemeClr val="bg1">
                    <a:lumMod val="75000"/>
                  </a:schemeClr>
                </a:solidFill>
              </a:rPr>
              <a:t>GovTech</a:t>
            </a:r>
            <a:endParaRPr lang="en-US" sz="2400" b="1" dirty="0">
              <a:solidFill>
                <a:schemeClr val="bg1">
                  <a:lumMod val="75000"/>
                </a:schemeClr>
              </a:solidFill>
            </a:endParaRPr>
          </a:p>
          <a:p>
            <a:pPr marL="342900" indent="-342900">
              <a:lnSpc>
                <a:spcPct val="150000"/>
              </a:lnSpc>
              <a:buSzPct val="80000"/>
              <a:buFont typeface="Wingdings 3" panose="05040102010807070707" pitchFamily="18" charset="2"/>
              <a:buChar char=""/>
              <a:tabLst>
                <a:tab pos="1790700" algn="l"/>
              </a:tabLst>
            </a:pPr>
            <a:r>
              <a:rPr lang="en-US" sz="2400" b="1" dirty="0" err="1">
                <a:solidFill>
                  <a:srgbClr val="0000CC"/>
                </a:solidFill>
              </a:rPr>
              <a:t>dBrain</a:t>
            </a:r>
            <a:r>
              <a:rPr lang="ru-RU" sz="2400" b="1" dirty="0">
                <a:solidFill>
                  <a:srgbClr val="0000CC"/>
                </a:solidFill>
              </a:rPr>
              <a:t> нового поколения</a:t>
            </a:r>
            <a:endParaRPr lang="en-US" sz="2400" b="1" dirty="0">
              <a:solidFill>
                <a:srgbClr val="0000CC"/>
              </a:solidFill>
            </a:endParaRPr>
          </a:p>
          <a:p>
            <a:pPr algn="ctr">
              <a:lnSpc>
                <a:spcPct val="150000"/>
              </a:lnSpc>
              <a:buSzPct val="80000"/>
              <a:tabLst>
                <a:tab pos="1790700" algn="l"/>
              </a:tabLst>
            </a:pPr>
            <a:endParaRPr lang="en-US" sz="2400" b="1" dirty="0">
              <a:solidFill>
                <a:schemeClr val="bg1">
                  <a:lumMod val="75000"/>
                </a:schemeClr>
              </a:solidFill>
            </a:endParaRPr>
          </a:p>
          <a:p>
            <a:pPr algn="ctr">
              <a:lnSpc>
                <a:spcPct val="150000"/>
              </a:lnSpc>
              <a:buSzPct val="80000"/>
              <a:tabLst>
                <a:tab pos="1790700" algn="l"/>
              </a:tabLst>
            </a:pPr>
            <a:r>
              <a:rPr lang="ru-RU" sz="2400" b="1" dirty="0">
                <a:solidFill>
                  <a:schemeClr val="bg1">
                    <a:lumMod val="75000"/>
                  </a:schemeClr>
                </a:solidFill>
              </a:rPr>
              <a:t>Справочные материалы</a:t>
            </a:r>
            <a:endParaRPr lang="en-US" sz="2400" b="1" dirty="0">
              <a:solidFill>
                <a:schemeClr val="bg1">
                  <a:lumMod val="75000"/>
                </a:schemeClr>
              </a:solidFill>
            </a:endParaRPr>
          </a:p>
          <a:p>
            <a:pPr marL="342900" indent="-342900">
              <a:lnSpc>
                <a:spcPct val="150000"/>
              </a:lnSpc>
              <a:buSzPct val="80000"/>
              <a:buFont typeface="Wingdings 3" panose="05040102010807070707" pitchFamily="18" charset="2"/>
              <a:buChar char=""/>
              <a:tabLst>
                <a:tab pos="1790700" algn="l"/>
              </a:tabLst>
            </a:pPr>
            <a:r>
              <a:rPr lang="ru-RU" sz="2400" b="1" dirty="0">
                <a:solidFill>
                  <a:schemeClr val="bg1">
                    <a:lumMod val="75000"/>
                  </a:schemeClr>
                </a:solidFill>
              </a:rPr>
              <a:t>Индекс зрелости </a:t>
            </a:r>
            <a:r>
              <a:rPr lang="en-US" sz="2400" b="1" dirty="0" err="1">
                <a:solidFill>
                  <a:schemeClr val="bg1">
                    <a:lumMod val="75000"/>
                  </a:schemeClr>
                </a:solidFill>
              </a:rPr>
              <a:t>GovTech</a:t>
            </a:r>
            <a:endParaRPr lang="en-US" sz="2400" b="1" dirty="0">
              <a:solidFill>
                <a:schemeClr val="bg1">
                  <a:lumMod val="75000"/>
                </a:schemeClr>
              </a:solidFill>
            </a:endParaRPr>
          </a:p>
          <a:p>
            <a:pPr marL="342900" indent="-342900">
              <a:lnSpc>
                <a:spcPct val="150000"/>
              </a:lnSpc>
              <a:buSzPct val="80000"/>
              <a:buFont typeface="Wingdings 3" panose="05040102010807070707" pitchFamily="18" charset="2"/>
              <a:buChar char=""/>
              <a:tabLst>
                <a:tab pos="1790700" algn="l"/>
              </a:tabLst>
            </a:pPr>
            <a:r>
              <a:rPr lang="ru-RU" sz="2400" b="1" dirty="0">
                <a:solidFill>
                  <a:schemeClr val="bg1">
                    <a:lumMod val="75000"/>
                  </a:schemeClr>
                </a:solidFill>
              </a:rPr>
              <a:t>Дистанционный курс по </a:t>
            </a:r>
            <a:r>
              <a:rPr lang="en-US" sz="2400" b="1" dirty="0" err="1">
                <a:solidFill>
                  <a:schemeClr val="bg1">
                    <a:lumMod val="75000"/>
                  </a:schemeClr>
                </a:solidFill>
              </a:rPr>
              <a:t>GovTech</a:t>
            </a:r>
            <a:r>
              <a:rPr lang="ru-RU" sz="2400" b="1" dirty="0">
                <a:solidFill>
                  <a:schemeClr val="bg1">
                    <a:lumMod val="75000"/>
                  </a:schemeClr>
                </a:solidFill>
              </a:rPr>
              <a:t> в Каталоге обучающих программ (</a:t>
            </a:r>
            <a:r>
              <a:rPr lang="en-US" sz="2400" b="1" dirty="0">
                <a:solidFill>
                  <a:schemeClr val="bg1">
                    <a:lumMod val="75000"/>
                  </a:schemeClr>
                </a:solidFill>
              </a:rPr>
              <a:t>OLC</a:t>
            </a:r>
            <a:r>
              <a:rPr lang="ru-RU" sz="2400" b="1" dirty="0">
                <a:solidFill>
                  <a:schemeClr val="bg1">
                    <a:lumMod val="75000"/>
                  </a:schemeClr>
                </a:solidFill>
              </a:rPr>
              <a:t>)</a:t>
            </a:r>
            <a:r>
              <a:rPr lang="en-US" sz="2400" b="1" dirty="0">
                <a:solidFill>
                  <a:schemeClr val="bg1">
                    <a:lumMod val="75000"/>
                  </a:schemeClr>
                </a:solidFill>
              </a:rPr>
              <a:t> </a:t>
            </a:r>
          </a:p>
        </p:txBody>
      </p:sp>
    </p:spTree>
    <p:extLst>
      <p:ext uri="{BB962C8B-B14F-4D97-AF65-F5344CB8AC3E}">
        <p14:creationId xmlns:p14="http://schemas.microsoft.com/office/powerpoint/2010/main" val="636026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30485"/>
            <a:ext cx="2160000" cy="216000"/>
          </a:xfrm>
        </p:spPr>
        <p:txBody>
          <a:bodyPr/>
          <a:lstStyle/>
          <a:p>
            <a:fld id="{9A1FF0DD-E9F7-431E-8070-FEA08546CC76}" type="slidenum">
              <a:rPr lang="en-US" sz="1100" smtClean="0">
                <a:solidFill>
                  <a:srgbClr val="0000FF"/>
                </a:solidFill>
              </a:rPr>
              <a:pPr/>
              <a:t>10</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en-US" sz="2400" b="1" dirty="0" err="1">
                  <a:solidFill>
                    <a:schemeClr val="bg1"/>
                  </a:solidFill>
                  <a:latin typeface="+mj-lt"/>
                  <a:cs typeface="Helvetica" panose="020B0604020202020204" pitchFamily="34" charset="0"/>
                </a:rPr>
                <a:t>dBrain</a:t>
              </a:r>
              <a:r>
                <a:rPr lang="ru-RU" sz="2400" b="1" dirty="0">
                  <a:solidFill>
                    <a:schemeClr val="bg1"/>
                  </a:solidFill>
                  <a:latin typeface="+mj-lt"/>
                  <a:cs typeface="Helvetica" panose="020B0604020202020204" pitchFamily="34" charset="0"/>
                </a:rPr>
                <a:t> следующего поколения</a:t>
              </a:r>
              <a:endParaRPr lang="en-US" sz="2400" b="1" dirty="0">
                <a:solidFill>
                  <a:schemeClr val="bg1"/>
                </a:solidFill>
                <a:latin typeface="+mj-lt"/>
                <a:cs typeface="Helvetica" panose="020B0604020202020204" pitchFamily="34" charset="0"/>
              </a:endParaRP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70" name="Rectangle 169">
            <a:extLst>
              <a:ext uri="{FF2B5EF4-FFF2-40B4-BE49-F238E27FC236}">
                <a16:creationId xmlns:a16="http://schemas.microsoft.com/office/drawing/2014/main" id="{551CEE90-89D9-45CF-8FC6-D68BE79D304D}"/>
              </a:ext>
            </a:extLst>
          </p:cNvPr>
          <p:cNvSpPr/>
          <p:nvPr/>
        </p:nvSpPr>
        <p:spPr>
          <a:xfrm>
            <a:off x="226793" y="6590147"/>
            <a:ext cx="8696269" cy="246221"/>
          </a:xfrm>
          <a:prstGeom prst="rect">
            <a:avLst/>
          </a:prstGeom>
        </p:spPr>
        <p:txBody>
          <a:bodyPr wrap="square">
            <a:spAutoFit/>
          </a:bodyPr>
          <a:lstStyle/>
          <a:p>
            <a:pPr algn="ctr"/>
            <a:r>
              <a:rPr lang="ru-RU" sz="1000" i="1" dirty="0">
                <a:solidFill>
                  <a:srgbClr val="0000CC"/>
                </a:solidFill>
                <a:latin typeface="Calibri" panose="020F0502020204030204" pitchFamily="34" charset="0"/>
                <a:ea typeface="Calibri" panose="020F0502020204030204" pitchFamily="34" charset="0"/>
              </a:rPr>
              <a:t>Источник</a:t>
            </a:r>
            <a:r>
              <a:rPr lang="en-US" sz="1000" dirty="0">
                <a:solidFill>
                  <a:srgbClr val="0000CC"/>
                </a:solidFill>
                <a:latin typeface="Calibri" panose="020F0502020204030204" pitchFamily="34" charset="0"/>
                <a:ea typeface="Calibri" panose="020F0502020204030204" pitchFamily="34" charset="0"/>
              </a:rPr>
              <a:t>: </a:t>
            </a:r>
            <a:r>
              <a:rPr lang="ru-RU" sz="1000" dirty="0">
                <a:solidFill>
                  <a:srgbClr val="0000CC"/>
                </a:solidFill>
                <a:latin typeface="Calibri" panose="020F0502020204030204" pitchFamily="34" charset="0"/>
                <a:ea typeface="Calibri" panose="020F0502020204030204" pitchFamily="34" charset="0"/>
              </a:rPr>
              <a:t>семинар Сети ИСУГФ </a:t>
            </a:r>
            <a:r>
              <a:rPr lang="en-US" sz="1000" dirty="0">
                <a:solidFill>
                  <a:srgbClr val="0000CC"/>
                </a:solidFill>
                <a:latin typeface="Calibri" panose="020F0502020204030204" pitchFamily="34" charset="0"/>
                <a:ea typeface="Calibri" panose="020F0502020204030204" pitchFamily="34" charset="0"/>
              </a:rPr>
              <a:t>2021 </a:t>
            </a:r>
            <a:r>
              <a:rPr lang="ru-RU" sz="1000" dirty="0">
                <a:solidFill>
                  <a:srgbClr val="0000CC"/>
                </a:solidFill>
                <a:latin typeface="Calibri" panose="020F0502020204030204" pitchFamily="34" charset="0"/>
                <a:ea typeface="Calibri" panose="020F0502020204030204" pitchFamily="34" charset="0"/>
              </a:rPr>
              <a:t>г</a:t>
            </a:r>
            <a:r>
              <a:rPr lang="en-US" sz="1000" dirty="0">
                <a:solidFill>
                  <a:srgbClr val="333333"/>
                </a:solidFill>
                <a:latin typeface="Calibri" panose="020F0502020204030204" pitchFamily="34" charset="0"/>
                <a:ea typeface="Calibri" panose="020F0502020204030204" pitchFamily="34" charset="0"/>
              </a:rPr>
              <a:t>: </a:t>
            </a:r>
            <a:r>
              <a:rPr lang="ru-RU" sz="1000" dirty="0">
                <a:solidFill>
                  <a:srgbClr val="333333"/>
                </a:solidFill>
                <a:latin typeface="Calibri" panose="020F0502020204030204" pitchFamily="34" charset="0"/>
                <a:ea typeface="Calibri" panose="020F0502020204030204" pitchFamily="34" charset="0"/>
              </a:rPr>
              <a:t>презентация К</a:t>
            </a:r>
            <a:r>
              <a:rPr lang="en-US" sz="1000" dirty="0">
                <a:solidFill>
                  <a:srgbClr val="333333"/>
                </a:solidFill>
                <a:latin typeface="Calibri" panose="020F0502020204030204" pitchFamily="34" charset="0"/>
                <a:ea typeface="Calibri" panose="020F0502020204030204" pitchFamily="34" charset="0"/>
              </a:rPr>
              <a:t>PFIS “D.N.A. (Data, Networking, AI) of the Next Generation </a:t>
            </a:r>
            <a:r>
              <a:rPr lang="en-US" sz="1000" dirty="0" err="1">
                <a:solidFill>
                  <a:srgbClr val="333333"/>
                </a:solidFill>
                <a:latin typeface="Calibri" panose="020F0502020204030204" pitchFamily="34" charset="0"/>
                <a:ea typeface="Calibri" panose="020F0502020204030204" pitchFamily="34" charset="0"/>
              </a:rPr>
              <a:t>dBrain</a:t>
            </a:r>
            <a:r>
              <a:rPr lang="en-US" sz="1000" dirty="0">
                <a:solidFill>
                  <a:srgbClr val="333333"/>
                </a:solidFill>
                <a:latin typeface="Calibri" panose="020F0502020204030204" pitchFamily="34" charset="0"/>
                <a:ea typeface="Calibri" panose="020F0502020204030204" pitchFamily="34" charset="0"/>
              </a:rPr>
              <a:t>” (11</a:t>
            </a:r>
            <a:r>
              <a:rPr lang="ru-RU" sz="1000" dirty="0">
                <a:solidFill>
                  <a:srgbClr val="333333"/>
                </a:solidFill>
                <a:latin typeface="Calibri" panose="020F0502020204030204" pitchFamily="34" charset="0"/>
                <a:ea typeface="Calibri" panose="020F0502020204030204" pitchFamily="34" charset="0"/>
              </a:rPr>
              <a:t>.05.</a:t>
            </a:r>
            <a:r>
              <a:rPr lang="en-US" sz="1000" dirty="0">
                <a:solidFill>
                  <a:srgbClr val="333333"/>
                </a:solidFill>
                <a:latin typeface="Calibri" panose="020F0502020204030204" pitchFamily="34" charset="0"/>
                <a:ea typeface="Calibri" panose="020F0502020204030204" pitchFamily="34" charset="0"/>
              </a:rPr>
              <a:t>2021)</a:t>
            </a:r>
            <a:endParaRPr lang="en-US" sz="1000" dirty="0"/>
          </a:p>
        </p:txBody>
      </p:sp>
      <p:grpSp>
        <p:nvGrpSpPr>
          <p:cNvPr id="61" name="그룹 2">
            <a:extLst>
              <a:ext uri="{FF2B5EF4-FFF2-40B4-BE49-F238E27FC236}">
                <a16:creationId xmlns:a16="http://schemas.microsoft.com/office/drawing/2014/main" id="{334BE209-EB05-446F-8578-53E37CCFEE7A}"/>
              </a:ext>
            </a:extLst>
          </p:cNvPr>
          <p:cNvGrpSpPr/>
          <p:nvPr/>
        </p:nvGrpSpPr>
        <p:grpSpPr>
          <a:xfrm>
            <a:off x="260037" y="1658476"/>
            <a:ext cx="2916701" cy="4846320"/>
            <a:chOff x="270633" y="1895990"/>
            <a:chExt cx="3410413" cy="4956592"/>
          </a:xfrm>
        </p:grpSpPr>
        <p:grpSp>
          <p:nvGrpSpPr>
            <p:cNvPr id="62" name="그룹 4">
              <a:extLst>
                <a:ext uri="{FF2B5EF4-FFF2-40B4-BE49-F238E27FC236}">
                  <a16:creationId xmlns:a16="http://schemas.microsoft.com/office/drawing/2014/main" id="{9C539FE3-A1D0-429A-AAF1-9CA7C6DA9038}"/>
                </a:ext>
              </a:extLst>
            </p:cNvPr>
            <p:cNvGrpSpPr/>
            <p:nvPr/>
          </p:nvGrpSpPr>
          <p:grpSpPr>
            <a:xfrm>
              <a:off x="270633" y="1895990"/>
              <a:ext cx="3410413" cy="4956592"/>
              <a:chOff x="270632" y="1895990"/>
              <a:chExt cx="4954507" cy="4956592"/>
            </a:xfrm>
          </p:grpSpPr>
          <p:grpSp>
            <p:nvGrpSpPr>
              <p:cNvPr id="69" name="그룹 67">
                <a:extLst>
                  <a:ext uri="{FF2B5EF4-FFF2-40B4-BE49-F238E27FC236}">
                    <a16:creationId xmlns:a16="http://schemas.microsoft.com/office/drawing/2014/main" id="{1CB7F989-EC54-436B-AFF5-D8854F586FE4}"/>
                  </a:ext>
                </a:extLst>
              </p:cNvPr>
              <p:cNvGrpSpPr/>
              <p:nvPr/>
            </p:nvGrpSpPr>
            <p:grpSpPr>
              <a:xfrm>
                <a:off x="270632" y="1993997"/>
                <a:ext cx="4954507" cy="4858585"/>
                <a:chOff x="5702247" y="2311333"/>
                <a:chExt cx="3878369" cy="4718118"/>
              </a:xfrm>
            </p:grpSpPr>
            <p:sp>
              <p:nvSpPr>
                <p:cNvPr id="78" name="모서리가 둥근 직사각형 314">
                  <a:extLst>
                    <a:ext uri="{FF2B5EF4-FFF2-40B4-BE49-F238E27FC236}">
                      <a16:creationId xmlns:a16="http://schemas.microsoft.com/office/drawing/2014/main" id="{D5EC9D79-5AFA-4A77-B105-A926842BBC20}"/>
                    </a:ext>
                  </a:extLst>
                </p:cNvPr>
                <p:cNvSpPr/>
                <p:nvPr/>
              </p:nvSpPr>
              <p:spPr>
                <a:xfrm>
                  <a:off x="5702247" y="2325500"/>
                  <a:ext cx="3878369" cy="4689785"/>
                </a:xfrm>
                <a:prstGeom prst="roundRect">
                  <a:avLst>
                    <a:gd name="adj" fmla="val 0"/>
                  </a:avLst>
                </a:prstGeom>
                <a:solidFill>
                  <a:schemeClr val="bg1"/>
                </a:solidFill>
                <a:ln w="25400">
                  <a:noFill/>
                </a:ln>
                <a:effectLst>
                  <a:outerShdw dist="63500" algn="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88"/>
                  <a:endParaRPr lang="ko-KR" altLang="en-US" sz="1350" dirty="0">
                    <a:solidFill>
                      <a:prstClr val="white"/>
                    </a:solidFill>
                    <a:latin typeface="KoPub돋움체 Medium" panose="00000600000000000000" pitchFamily="2" charset="-127"/>
                    <a:ea typeface="KoPub돋움체 Medium" panose="02020603020101020101" pitchFamily="18" charset="-127"/>
                  </a:endParaRPr>
                </a:p>
              </p:txBody>
            </p:sp>
            <p:sp>
              <p:nvSpPr>
                <p:cNvPr id="79" name="모서리가 둥근 직사각형 324">
                  <a:extLst>
                    <a:ext uri="{FF2B5EF4-FFF2-40B4-BE49-F238E27FC236}">
                      <a16:creationId xmlns:a16="http://schemas.microsoft.com/office/drawing/2014/main" id="{A86B8E27-FA4E-4BF8-937B-A6DF54DD5201}"/>
                    </a:ext>
                  </a:extLst>
                </p:cNvPr>
                <p:cNvSpPr/>
                <p:nvPr/>
              </p:nvSpPr>
              <p:spPr>
                <a:xfrm>
                  <a:off x="5702247" y="2311333"/>
                  <a:ext cx="3878369" cy="4718118"/>
                </a:xfrm>
                <a:prstGeom prst="roundRect">
                  <a:avLst>
                    <a:gd name="adj" fmla="val 0"/>
                  </a:avLst>
                </a:prstGeom>
                <a:noFill/>
                <a:ln w="28575">
                  <a:solidFill>
                    <a:srgbClr val="005B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88"/>
                  <a:endParaRPr lang="ko-KR" altLang="en-US" sz="1350" dirty="0">
                    <a:solidFill>
                      <a:prstClr val="white"/>
                    </a:solidFill>
                    <a:latin typeface="KoPub돋움체 Medium" panose="00000600000000000000" pitchFamily="2" charset="-127"/>
                    <a:ea typeface="KoPub돋움체 Medium" panose="02020603020101020101" pitchFamily="18" charset="-127"/>
                  </a:endParaRPr>
                </a:p>
              </p:txBody>
            </p:sp>
          </p:grpSp>
          <p:grpSp>
            <p:nvGrpSpPr>
              <p:cNvPr id="70" name="그룹 70">
                <a:extLst>
                  <a:ext uri="{FF2B5EF4-FFF2-40B4-BE49-F238E27FC236}">
                    <a16:creationId xmlns:a16="http://schemas.microsoft.com/office/drawing/2014/main" id="{C25622FA-93F9-42D6-940D-4D9E18B0850C}"/>
                  </a:ext>
                </a:extLst>
              </p:cNvPr>
              <p:cNvGrpSpPr/>
              <p:nvPr/>
            </p:nvGrpSpPr>
            <p:grpSpPr>
              <a:xfrm>
                <a:off x="527083" y="1895990"/>
                <a:ext cx="4366276" cy="473301"/>
                <a:chOff x="1043280" y="2203799"/>
                <a:chExt cx="3807101" cy="473301"/>
              </a:xfrm>
            </p:grpSpPr>
            <p:sp>
              <p:nvSpPr>
                <p:cNvPr id="71" name="모서리가 둥근 직사각형 143">
                  <a:extLst>
                    <a:ext uri="{FF2B5EF4-FFF2-40B4-BE49-F238E27FC236}">
                      <a16:creationId xmlns:a16="http://schemas.microsoft.com/office/drawing/2014/main" id="{305E4ECA-4F76-4F89-8130-AF4351520020}"/>
                    </a:ext>
                  </a:extLst>
                </p:cNvPr>
                <p:cNvSpPr/>
                <p:nvPr/>
              </p:nvSpPr>
              <p:spPr>
                <a:xfrm flipH="1" flipV="1">
                  <a:off x="1140653" y="2312010"/>
                  <a:ext cx="3611076" cy="365090"/>
                </a:xfrm>
                <a:prstGeom prst="roundRect">
                  <a:avLst>
                    <a:gd name="adj" fmla="val 19819"/>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72" name="모서리가 둥근 직사각형 145">
                  <a:extLst>
                    <a:ext uri="{FF2B5EF4-FFF2-40B4-BE49-F238E27FC236}">
                      <a16:creationId xmlns:a16="http://schemas.microsoft.com/office/drawing/2014/main" id="{59EE3DAD-C34E-4FD3-8A09-3BD2040EA452}"/>
                    </a:ext>
                  </a:extLst>
                </p:cNvPr>
                <p:cNvSpPr/>
                <p:nvPr/>
              </p:nvSpPr>
              <p:spPr>
                <a:xfrm flipH="1" flipV="1">
                  <a:off x="1140692" y="2203799"/>
                  <a:ext cx="3610722" cy="296911"/>
                </a:xfrm>
                <a:prstGeom prst="roundRect">
                  <a:avLst>
                    <a:gd name="adj" fmla="val 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73" name="모서리가 둥근 직사각형 141">
                  <a:extLst>
                    <a:ext uri="{FF2B5EF4-FFF2-40B4-BE49-F238E27FC236}">
                      <a16:creationId xmlns:a16="http://schemas.microsoft.com/office/drawing/2014/main" id="{3F863B5B-F5CD-4354-9D82-87CA64417EBC}"/>
                    </a:ext>
                  </a:extLst>
                </p:cNvPr>
                <p:cNvSpPr/>
                <p:nvPr/>
              </p:nvSpPr>
              <p:spPr>
                <a:xfrm>
                  <a:off x="4606566" y="2203804"/>
                  <a:ext cx="243815" cy="93455"/>
                </a:xfrm>
                <a:prstGeom prst="roundRect">
                  <a:avLst>
                    <a:gd name="adj" fmla="val 5000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74" name="모서리가 둥근 직사각형 142">
                  <a:extLst>
                    <a:ext uri="{FF2B5EF4-FFF2-40B4-BE49-F238E27FC236}">
                      <a16:creationId xmlns:a16="http://schemas.microsoft.com/office/drawing/2014/main" id="{02761932-C842-413C-94F5-7D83BA50A29D}"/>
                    </a:ext>
                  </a:extLst>
                </p:cNvPr>
                <p:cNvSpPr/>
                <p:nvPr/>
              </p:nvSpPr>
              <p:spPr>
                <a:xfrm flipV="1">
                  <a:off x="1043280" y="2203804"/>
                  <a:ext cx="338013" cy="90510"/>
                </a:xfrm>
                <a:prstGeom prst="roundRect">
                  <a:avLst>
                    <a:gd name="adj" fmla="val 5000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75" name="순서도: 지연 80">
                  <a:extLst>
                    <a:ext uri="{FF2B5EF4-FFF2-40B4-BE49-F238E27FC236}">
                      <a16:creationId xmlns:a16="http://schemas.microsoft.com/office/drawing/2014/main" id="{70C322CA-31B5-4687-98B6-68E9E250A8B4}"/>
                    </a:ext>
                  </a:extLst>
                </p:cNvPr>
                <p:cNvSpPr/>
                <p:nvPr/>
              </p:nvSpPr>
              <p:spPr>
                <a:xfrm rot="5400000" flipH="1">
                  <a:off x="1045638" y="2202546"/>
                  <a:ext cx="92697" cy="97411"/>
                </a:xfrm>
                <a:prstGeom prst="flowChartDelay">
                  <a:avLst/>
                </a:prstGeom>
                <a:solidFill>
                  <a:schemeClr val="tx1">
                    <a:lumMod val="75000"/>
                    <a:lumOff val="25000"/>
                  </a:schemeClr>
                </a:solidFill>
                <a:ln w="6350">
                  <a:noFill/>
                </a:ln>
              </p:spPr>
              <p:txBody>
                <a:bodyPr vert="horz" wrap="square" lIns="79781" tIns="39891" rIns="79781" bIns="39891" numCol="1" anchor="ctr" anchorCtr="0" compatLnSpc="1">
                  <a:prstTxWarp prst="textNoShape">
                    <a:avLst/>
                  </a:prstTxWarp>
                </a:bodyPr>
                <a:lstStyle/>
                <a:p>
                  <a:pPr defTabSz="913088"/>
                  <a:endParaRPr lang="ko-KR" altLang="en-US" sz="1350" dirty="0">
                    <a:solidFill>
                      <a:prstClr val="black"/>
                    </a:solidFill>
                    <a:latin typeface="KoPub돋움체 Medium" panose="00000600000000000000" pitchFamily="2" charset="-127"/>
                    <a:ea typeface="KoPub돋움체 Medium" panose="02020603020101020101" pitchFamily="18" charset="-127"/>
                  </a:endParaRPr>
                </a:p>
              </p:txBody>
            </p:sp>
            <p:sp>
              <p:nvSpPr>
                <p:cNvPr id="76" name="순서도: 지연 81">
                  <a:extLst>
                    <a:ext uri="{FF2B5EF4-FFF2-40B4-BE49-F238E27FC236}">
                      <a16:creationId xmlns:a16="http://schemas.microsoft.com/office/drawing/2014/main" id="{50C0671A-178A-4B36-933A-CE88A38E70C5}"/>
                    </a:ext>
                  </a:extLst>
                </p:cNvPr>
                <p:cNvSpPr/>
                <p:nvPr/>
              </p:nvSpPr>
              <p:spPr>
                <a:xfrm rot="5400000" flipH="1">
                  <a:off x="4754328" y="2203542"/>
                  <a:ext cx="94690" cy="97411"/>
                </a:xfrm>
                <a:prstGeom prst="flowChartDelay">
                  <a:avLst/>
                </a:prstGeom>
                <a:solidFill>
                  <a:schemeClr val="tx1">
                    <a:lumMod val="75000"/>
                    <a:lumOff val="25000"/>
                  </a:schemeClr>
                </a:solidFill>
                <a:ln w="6350">
                  <a:noFill/>
                </a:ln>
              </p:spPr>
              <p:txBody>
                <a:bodyPr vert="horz" wrap="square" lIns="79781" tIns="39891" rIns="79781" bIns="39891" numCol="1" anchor="ctr" anchorCtr="0" compatLnSpc="1">
                  <a:prstTxWarp prst="textNoShape">
                    <a:avLst/>
                  </a:prstTxWarp>
                </a:bodyPr>
                <a:lstStyle/>
                <a:p>
                  <a:pPr defTabSz="913088"/>
                  <a:endParaRPr lang="ko-KR" altLang="en-US" sz="1350" dirty="0">
                    <a:solidFill>
                      <a:prstClr val="black"/>
                    </a:solidFill>
                    <a:latin typeface="KoPub돋움체 Medium" panose="00000600000000000000" pitchFamily="2" charset="-127"/>
                    <a:ea typeface="KoPub돋움체 Medium" panose="02020603020101020101" pitchFamily="18" charset="-127"/>
                  </a:endParaRPr>
                </a:p>
              </p:txBody>
            </p:sp>
            <p:sp>
              <p:nvSpPr>
                <p:cNvPr id="77" name="직사각형 82">
                  <a:extLst>
                    <a:ext uri="{FF2B5EF4-FFF2-40B4-BE49-F238E27FC236}">
                      <a16:creationId xmlns:a16="http://schemas.microsoft.com/office/drawing/2014/main" id="{601BCF13-8862-4F78-8267-425A4E494502}"/>
                    </a:ext>
                  </a:extLst>
                </p:cNvPr>
                <p:cNvSpPr/>
                <p:nvPr/>
              </p:nvSpPr>
              <p:spPr>
                <a:xfrm>
                  <a:off x="1722366" y="2324880"/>
                  <a:ext cx="2447660" cy="212476"/>
                </a:xfrm>
                <a:prstGeom prst="rect">
                  <a:avLst/>
                </a:prstGeom>
              </p:spPr>
              <p:txBody>
                <a:bodyPr wrap="none" lIns="0" tIns="0" rIns="0" bIns="0" anchor="ctr" anchorCtr="0">
                  <a:spAutoFit/>
                </a:bodyPr>
                <a:lstStyle/>
                <a:p>
                  <a:pPr algn="ctr" defTabSz="806446" fontAlgn="ctr">
                    <a:spcBef>
                      <a:spcPct val="0"/>
                    </a:spcBef>
                    <a:spcAft>
                      <a:spcPct val="0"/>
                    </a:spcAft>
                    <a:defRPr/>
                  </a:pPr>
                  <a:r>
                    <a:rPr kumimoji="1" lang="ru-RU" altLang="ko-KR" sz="1350" dirty="0">
                      <a:ln>
                        <a:solidFill>
                          <a:schemeClr val="bg1">
                            <a:alpha val="0"/>
                          </a:schemeClr>
                        </a:solidFill>
                      </a:ln>
                      <a:solidFill>
                        <a:prstClr val="white"/>
                      </a:solidFill>
                      <a:latin typeface="KoPub돋움체 Bold" panose="02020603020101020101" pitchFamily="18" charset="-127"/>
                      <a:ea typeface="KoPub돋움체 Bold" panose="02020603020101020101" pitchFamily="18" charset="-127"/>
                    </a:rPr>
                    <a:t>Действующая система</a:t>
                  </a:r>
                  <a:endParaRPr kumimoji="1" lang="ko-KR" altLang="en-US" sz="1350" dirty="0">
                    <a:ln>
                      <a:solidFill>
                        <a:schemeClr val="bg1">
                          <a:alpha val="0"/>
                        </a:schemeClr>
                      </a:solidFill>
                    </a:ln>
                    <a:solidFill>
                      <a:prstClr val="white"/>
                    </a:solidFill>
                    <a:latin typeface="KoPub돋움체 Bold" panose="02020603020101020101" pitchFamily="18" charset="-127"/>
                    <a:ea typeface="KoPub돋움체 Bold" panose="02020603020101020101" pitchFamily="18" charset="-127"/>
                  </a:endParaRPr>
                </a:p>
              </p:txBody>
            </p:sp>
          </p:grpSp>
        </p:grpSp>
        <p:sp>
          <p:nvSpPr>
            <p:cNvPr id="63" name="Rectangle 25">
              <a:extLst>
                <a:ext uri="{FF2B5EF4-FFF2-40B4-BE49-F238E27FC236}">
                  <a16:creationId xmlns:a16="http://schemas.microsoft.com/office/drawing/2014/main" id="{035125B1-3FB9-4DCD-B4F1-20D17293CC70}"/>
                </a:ext>
              </a:extLst>
            </p:cNvPr>
            <p:cNvSpPr>
              <a:spLocks noChangeArrowheads="1"/>
            </p:cNvSpPr>
            <p:nvPr/>
          </p:nvSpPr>
          <p:spPr bwMode="auto">
            <a:xfrm flipH="1">
              <a:off x="665154" y="2555741"/>
              <a:ext cx="2938665" cy="1314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nchorCtr="0">
              <a:spAutoFit/>
              <a:scene3d>
                <a:camera prst="orthographicFront"/>
                <a:lightRig rig="threePt" dir="t"/>
              </a:scene3d>
              <a:flatTx/>
            </a:bodyPr>
            <a:lstStyle>
              <a:lvl1pPr marL="139700" indent="-1397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1pPr>
              <a:lvl2pPr marL="742950" indent="-28575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2pPr>
              <a:lvl3pPr marL="11430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3pPr>
              <a:lvl4pPr marL="16002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4pPr>
              <a:lvl5pPr marL="20574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5pPr>
              <a:lvl6pPr marL="25146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6pPr>
              <a:lvl7pPr marL="29718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7pPr>
              <a:lvl8pPr marL="34290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8pPr>
              <a:lvl9pPr marL="38862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9pPr>
            </a:lstStyle>
            <a:p>
              <a:pPr marL="0" indent="0" defTabSz="760304" eaLnBrk="1" fontAlgn="base" hangingPunct="1">
                <a:spcBef>
                  <a:spcPts val="1368"/>
                </a:spcBef>
                <a:buClr>
                  <a:srgbClr val="4D4D4D"/>
                </a:buClr>
                <a:tabLst>
                  <a:tab pos="9661293" algn="l"/>
                </a:tabLst>
                <a:defRPr/>
              </a:pPr>
              <a:r>
                <a:rPr lang="ru-RU" altLang="ko-KR" sz="1197" b="1" spc="-34"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Акцент – на выполнение финансовых задач</a:t>
              </a:r>
              <a:r>
                <a:rPr lang="en-US" altLang="ko-KR" sz="1197" b="1" spc="-34"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a:t>
              </a:r>
              <a:r>
                <a:rPr lang="ru-RU" altLang="ko-KR" sz="1197" b="1" spc="-34"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 финансовая информация содержится только в </a:t>
              </a:r>
              <a:r>
                <a:rPr lang="en-US" altLang="ko-KR" sz="1197" b="1" spc="-34" baseline="0" dirty="0" err="1">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dBrain</a:t>
              </a:r>
              <a:endParaRPr lang="en-US" altLang="ko-KR" sz="1197" b="1" spc="-34"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a:p>
              <a:pPr marL="0" indent="0" defTabSz="760304" eaLnBrk="1" fontAlgn="base" hangingPunct="1">
                <a:spcBef>
                  <a:spcPts val="1368"/>
                </a:spcBef>
                <a:buClr>
                  <a:srgbClr val="4D4D4D"/>
                </a:buClr>
                <a:tabLst>
                  <a:tab pos="9661293" algn="l"/>
                </a:tabLst>
                <a:defRPr/>
              </a:pPr>
              <a:r>
                <a:rPr lang="ko-KR" altLang="en-US" sz="1197" b="1" spc="-34"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 ⇒ </a:t>
              </a:r>
              <a:r>
                <a:rPr lang="ru-RU" altLang="ko-KR" sz="1197" b="1" spc="-34"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недостаточный анализ и использование данных</a:t>
              </a:r>
              <a:endParaRPr lang="ko-KR" altLang="en-US" sz="1197" b="1" spc="-34"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sp>
          <p:nvSpPr>
            <p:cNvPr id="64" name="Freeform 33">
              <a:extLst>
                <a:ext uri="{FF2B5EF4-FFF2-40B4-BE49-F238E27FC236}">
                  <a16:creationId xmlns:a16="http://schemas.microsoft.com/office/drawing/2014/main" id="{296AB279-F0F7-4EB1-ACCA-6AFAA4DED7F2}"/>
                </a:ext>
              </a:extLst>
            </p:cNvPr>
            <p:cNvSpPr>
              <a:spLocks noEditPoints="1"/>
            </p:cNvSpPr>
            <p:nvPr/>
          </p:nvSpPr>
          <p:spPr bwMode="auto">
            <a:xfrm>
              <a:off x="372080" y="2735353"/>
              <a:ext cx="196125" cy="196126"/>
            </a:xfrm>
            <a:custGeom>
              <a:avLst/>
              <a:gdLst>
                <a:gd name="T0" fmla="*/ 220 w 440"/>
                <a:gd name="T1" fmla="*/ 0 h 441"/>
                <a:gd name="T2" fmla="*/ 0 w 440"/>
                <a:gd name="T3" fmla="*/ 220 h 441"/>
                <a:gd name="T4" fmla="*/ 220 w 440"/>
                <a:gd name="T5" fmla="*/ 441 h 441"/>
                <a:gd name="T6" fmla="*/ 440 w 440"/>
                <a:gd name="T7" fmla="*/ 220 h 441"/>
                <a:gd name="T8" fmla="*/ 220 w 440"/>
                <a:gd name="T9" fmla="*/ 0 h 441"/>
                <a:gd name="T10" fmla="*/ 200 w 440"/>
                <a:gd name="T11" fmla="*/ 330 h 441"/>
                <a:gd name="T12" fmla="*/ 93 w 440"/>
                <a:gd name="T13" fmla="*/ 222 h 441"/>
                <a:gd name="T14" fmla="*/ 120 w 440"/>
                <a:gd name="T15" fmla="*/ 200 h 441"/>
                <a:gd name="T16" fmla="*/ 182 w 440"/>
                <a:gd name="T17" fmla="*/ 248 h 441"/>
                <a:gd name="T18" fmla="*/ 341 w 440"/>
                <a:gd name="T19" fmla="*/ 111 h 441"/>
                <a:gd name="T20" fmla="*/ 347 w 440"/>
                <a:gd name="T21" fmla="*/ 126 h 441"/>
                <a:gd name="T22" fmla="*/ 200 w 440"/>
                <a:gd name="T23" fmla="*/ 33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0" h="441">
                  <a:moveTo>
                    <a:pt x="220" y="0"/>
                  </a:moveTo>
                  <a:cubicBezTo>
                    <a:pt x="98" y="0"/>
                    <a:pt x="0" y="99"/>
                    <a:pt x="0" y="220"/>
                  </a:cubicBezTo>
                  <a:cubicBezTo>
                    <a:pt x="0" y="342"/>
                    <a:pt x="98" y="441"/>
                    <a:pt x="220" y="441"/>
                  </a:cubicBezTo>
                  <a:cubicBezTo>
                    <a:pt x="342" y="441"/>
                    <a:pt x="440" y="342"/>
                    <a:pt x="440" y="220"/>
                  </a:cubicBezTo>
                  <a:cubicBezTo>
                    <a:pt x="440" y="99"/>
                    <a:pt x="342" y="0"/>
                    <a:pt x="220" y="0"/>
                  </a:cubicBezTo>
                  <a:close/>
                  <a:moveTo>
                    <a:pt x="200" y="330"/>
                  </a:moveTo>
                  <a:cubicBezTo>
                    <a:pt x="93" y="222"/>
                    <a:pt x="93" y="222"/>
                    <a:pt x="93" y="222"/>
                  </a:cubicBezTo>
                  <a:cubicBezTo>
                    <a:pt x="120" y="200"/>
                    <a:pt x="120" y="200"/>
                    <a:pt x="120" y="200"/>
                  </a:cubicBezTo>
                  <a:cubicBezTo>
                    <a:pt x="182" y="248"/>
                    <a:pt x="182" y="248"/>
                    <a:pt x="182" y="248"/>
                  </a:cubicBezTo>
                  <a:cubicBezTo>
                    <a:pt x="207" y="218"/>
                    <a:pt x="263" y="158"/>
                    <a:pt x="341" y="111"/>
                  </a:cubicBezTo>
                  <a:cubicBezTo>
                    <a:pt x="347" y="126"/>
                    <a:pt x="347" y="126"/>
                    <a:pt x="347" y="126"/>
                  </a:cubicBezTo>
                  <a:cubicBezTo>
                    <a:pt x="276" y="191"/>
                    <a:pt x="218" y="283"/>
                    <a:pt x="200" y="330"/>
                  </a:cubicBezTo>
                  <a:close/>
                </a:path>
              </a:pathLst>
            </a:custGeom>
            <a:solidFill>
              <a:srgbClr val="4445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flatTx/>
            </a:bodyPr>
            <a:lstStyle/>
            <a:p>
              <a:pPr defTabSz="1564054">
                <a:defRPr/>
              </a:pPr>
              <a:endParaRPr lang="ko-KR" altLang="en-US" sz="1350" spc="-34"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sp>
          <p:nvSpPr>
            <p:cNvPr id="65" name="Rectangle 25">
              <a:extLst>
                <a:ext uri="{FF2B5EF4-FFF2-40B4-BE49-F238E27FC236}">
                  <a16:creationId xmlns:a16="http://schemas.microsoft.com/office/drawing/2014/main" id="{1D34ABF5-CD2E-49FC-83D8-DB49D1451114}"/>
                </a:ext>
              </a:extLst>
            </p:cNvPr>
            <p:cNvSpPr>
              <a:spLocks noChangeArrowheads="1"/>
            </p:cNvSpPr>
            <p:nvPr/>
          </p:nvSpPr>
          <p:spPr bwMode="auto">
            <a:xfrm flipH="1">
              <a:off x="671024" y="4218505"/>
              <a:ext cx="2878005" cy="56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nchorCtr="0">
              <a:spAutoFit/>
              <a:scene3d>
                <a:camera prst="orthographicFront"/>
                <a:lightRig rig="threePt" dir="t"/>
              </a:scene3d>
              <a:flatTx/>
            </a:bodyPr>
            <a:lstStyle>
              <a:lvl1pPr marL="139700" indent="-1397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1pPr>
              <a:lvl2pPr marL="742950" indent="-28575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2pPr>
              <a:lvl3pPr marL="11430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3pPr>
              <a:lvl4pPr marL="16002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4pPr>
              <a:lvl5pPr marL="20574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5pPr>
              <a:lvl6pPr marL="25146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6pPr>
              <a:lvl7pPr marL="29718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7pPr>
              <a:lvl8pPr marL="34290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8pPr>
              <a:lvl9pPr marL="38862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9pPr>
            </a:lstStyle>
            <a:p>
              <a:pPr marL="0" indent="0" defTabSz="760304" eaLnBrk="1" fontAlgn="base" hangingPunct="1">
                <a:spcBef>
                  <a:spcPts val="1368"/>
                </a:spcBef>
                <a:buClr>
                  <a:srgbClr val="4D4D4D"/>
                </a:buClr>
                <a:tabLst>
                  <a:tab pos="9661293" algn="l"/>
                </a:tabLst>
                <a:defRPr/>
              </a:pPr>
              <a:r>
                <a:rPr lang="ru-RU" altLang="ko-KR" sz="1197" b="1" spc="-34"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Отсутствие многомерного анализа, визуализации результатов анализа</a:t>
              </a:r>
              <a:r>
                <a:rPr lang="en-US" altLang="ko-KR" sz="1197" b="1" spc="-34"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 </a:t>
              </a:r>
              <a:endParaRPr lang="ko-KR" altLang="en-US" sz="1197" b="1" spc="-34"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sp>
          <p:nvSpPr>
            <p:cNvPr id="66" name="Freeform 33">
              <a:extLst>
                <a:ext uri="{FF2B5EF4-FFF2-40B4-BE49-F238E27FC236}">
                  <a16:creationId xmlns:a16="http://schemas.microsoft.com/office/drawing/2014/main" id="{EF304810-04AA-4618-8916-08027C1C6402}"/>
                </a:ext>
              </a:extLst>
            </p:cNvPr>
            <p:cNvSpPr>
              <a:spLocks noEditPoints="1"/>
            </p:cNvSpPr>
            <p:nvPr/>
          </p:nvSpPr>
          <p:spPr bwMode="auto">
            <a:xfrm>
              <a:off x="372080" y="4316397"/>
              <a:ext cx="196125" cy="196126"/>
            </a:xfrm>
            <a:custGeom>
              <a:avLst/>
              <a:gdLst>
                <a:gd name="T0" fmla="*/ 220 w 440"/>
                <a:gd name="T1" fmla="*/ 0 h 441"/>
                <a:gd name="T2" fmla="*/ 0 w 440"/>
                <a:gd name="T3" fmla="*/ 220 h 441"/>
                <a:gd name="T4" fmla="*/ 220 w 440"/>
                <a:gd name="T5" fmla="*/ 441 h 441"/>
                <a:gd name="T6" fmla="*/ 440 w 440"/>
                <a:gd name="T7" fmla="*/ 220 h 441"/>
                <a:gd name="T8" fmla="*/ 220 w 440"/>
                <a:gd name="T9" fmla="*/ 0 h 441"/>
                <a:gd name="T10" fmla="*/ 200 w 440"/>
                <a:gd name="T11" fmla="*/ 330 h 441"/>
                <a:gd name="T12" fmla="*/ 93 w 440"/>
                <a:gd name="T13" fmla="*/ 222 h 441"/>
                <a:gd name="T14" fmla="*/ 120 w 440"/>
                <a:gd name="T15" fmla="*/ 200 h 441"/>
                <a:gd name="T16" fmla="*/ 182 w 440"/>
                <a:gd name="T17" fmla="*/ 248 h 441"/>
                <a:gd name="T18" fmla="*/ 341 w 440"/>
                <a:gd name="T19" fmla="*/ 111 h 441"/>
                <a:gd name="T20" fmla="*/ 347 w 440"/>
                <a:gd name="T21" fmla="*/ 126 h 441"/>
                <a:gd name="T22" fmla="*/ 200 w 440"/>
                <a:gd name="T23" fmla="*/ 33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0" h="441">
                  <a:moveTo>
                    <a:pt x="220" y="0"/>
                  </a:moveTo>
                  <a:cubicBezTo>
                    <a:pt x="98" y="0"/>
                    <a:pt x="0" y="99"/>
                    <a:pt x="0" y="220"/>
                  </a:cubicBezTo>
                  <a:cubicBezTo>
                    <a:pt x="0" y="342"/>
                    <a:pt x="98" y="441"/>
                    <a:pt x="220" y="441"/>
                  </a:cubicBezTo>
                  <a:cubicBezTo>
                    <a:pt x="342" y="441"/>
                    <a:pt x="440" y="342"/>
                    <a:pt x="440" y="220"/>
                  </a:cubicBezTo>
                  <a:cubicBezTo>
                    <a:pt x="440" y="99"/>
                    <a:pt x="342" y="0"/>
                    <a:pt x="220" y="0"/>
                  </a:cubicBezTo>
                  <a:close/>
                  <a:moveTo>
                    <a:pt x="200" y="330"/>
                  </a:moveTo>
                  <a:cubicBezTo>
                    <a:pt x="93" y="222"/>
                    <a:pt x="93" y="222"/>
                    <a:pt x="93" y="222"/>
                  </a:cubicBezTo>
                  <a:cubicBezTo>
                    <a:pt x="120" y="200"/>
                    <a:pt x="120" y="200"/>
                    <a:pt x="120" y="200"/>
                  </a:cubicBezTo>
                  <a:cubicBezTo>
                    <a:pt x="182" y="248"/>
                    <a:pt x="182" y="248"/>
                    <a:pt x="182" y="248"/>
                  </a:cubicBezTo>
                  <a:cubicBezTo>
                    <a:pt x="207" y="218"/>
                    <a:pt x="263" y="158"/>
                    <a:pt x="341" y="111"/>
                  </a:cubicBezTo>
                  <a:cubicBezTo>
                    <a:pt x="347" y="126"/>
                    <a:pt x="347" y="126"/>
                    <a:pt x="347" y="126"/>
                  </a:cubicBezTo>
                  <a:cubicBezTo>
                    <a:pt x="276" y="191"/>
                    <a:pt x="218" y="283"/>
                    <a:pt x="200" y="330"/>
                  </a:cubicBezTo>
                  <a:close/>
                </a:path>
              </a:pathLst>
            </a:custGeom>
            <a:solidFill>
              <a:srgbClr val="4445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flatTx/>
            </a:bodyPr>
            <a:lstStyle/>
            <a:p>
              <a:pPr defTabSz="1564054">
                <a:defRPr/>
              </a:pPr>
              <a:endParaRPr lang="ko-KR" altLang="en-US" sz="1350" spc="-34"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sp>
          <p:nvSpPr>
            <p:cNvPr id="67" name="Rectangle 25">
              <a:extLst>
                <a:ext uri="{FF2B5EF4-FFF2-40B4-BE49-F238E27FC236}">
                  <a16:creationId xmlns:a16="http://schemas.microsoft.com/office/drawing/2014/main" id="{87D3A1CA-9913-4F78-92FF-BA43E136C11E}"/>
                </a:ext>
              </a:extLst>
            </p:cNvPr>
            <p:cNvSpPr>
              <a:spLocks noChangeArrowheads="1"/>
            </p:cNvSpPr>
            <p:nvPr/>
          </p:nvSpPr>
          <p:spPr bwMode="auto">
            <a:xfrm flipH="1">
              <a:off x="671024" y="5371752"/>
              <a:ext cx="2781642" cy="376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nchorCtr="0">
              <a:spAutoFit/>
              <a:scene3d>
                <a:camera prst="orthographicFront"/>
                <a:lightRig rig="threePt" dir="t"/>
              </a:scene3d>
              <a:flatTx/>
            </a:bodyPr>
            <a:lstStyle>
              <a:lvl1pPr marL="139700" indent="-1397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1pPr>
              <a:lvl2pPr marL="742950" indent="-28575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2pPr>
              <a:lvl3pPr marL="11430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3pPr>
              <a:lvl4pPr marL="16002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4pPr>
              <a:lvl5pPr marL="20574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5pPr>
              <a:lvl6pPr marL="25146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6pPr>
              <a:lvl7pPr marL="29718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7pPr>
              <a:lvl8pPr marL="34290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8pPr>
              <a:lvl9pPr marL="38862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9pPr>
            </a:lstStyle>
            <a:p>
              <a:pPr marL="0" indent="0" defTabSz="760304" eaLnBrk="1" fontAlgn="base" hangingPunct="1">
                <a:spcBef>
                  <a:spcPts val="1368"/>
                </a:spcBef>
                <a:buClr>
                  <a:srgbClr val="4D4D4D"/>
                </a:buClr>
                <a:tabLst>
                  <a:tab pos="9661293" algn="l"/>
                </a:tabLst>
                <a:defRPr/>
              </a:pPr>
              <a:r>
                <a:rPr lang="ru-RU" altLang="ko-KR" sz="1197" b="1" spc="-34"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Данные не увязаны и не используются</a:t>
              </a:r>
              <a:endParaRPr lang="ko-KR" altLang="en-US" sz="1197" b="1" spc="-34"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sp>
          <p:nvSpPr>
            <p:cNvPr id="68" name="Freeform 33">
              <a:extLst>
                <a:ext uri="{FF2B5EF4-FFF2-40B4-BE49-F238E27FC236}">
                  <a16:creationId xmlns:a16="http://schemas.microsoft.com/office/drawing/2014/main" id="{11411BB3-E5F9-4A52-862B-9E24898DD646}"/>
                </a:ext>
              </a:extLst>
            </p:cNvPr>
            <p:cNvSpPr>
              <a:spLocks noEditPoints="1"/>
            </p:cNvSpPr>
            <p:nvPr/>
          </p:nvSpPr>
          <p:spPr bwMode="auto">
            <a:xfrm>
              <a:off x="372080" y="5401431"/>
              <a:ext cx="196125" cy="196126"/>
            </a:xfrm>
            <a:custGeom>
              <a:avLst/>
              <a:gdLst>
                <a:gd name="T0" fmla="*/ 220 w 440"/>
                <a:gd name="T1" fmla="*/ 0 h 441"/>
                <a:gd name="T2" fmla="*/ 0 w 440"/>
                <a:gd name="T3" fmla="*/ 220 h 441"/>
                <a:gd name="T4" fmla="*/ 220 w 440"/>
                <a:gd name="T5" fmla="*/ 441 h 441"/>
                <a:gd name="T6" fmla="*/ 440 w 440"/>
                <a:gd name="T7" fmla="*/ 220 h 441"/>
                <a:gd name="T8" fmla="*/ 220 w 440"/>
                <a:gd name="T9" fmla="*/ 0 h 441"/>
                <a:gd name="T10" fmla="*/ 200 w 440"/>
                <a:gd name="T11" fmla="*/ 330 h 441"/>
                <a:gd name="T12" fmla="*/ 93 w 440"/>
                <a:gd name="T13" fmla="*/ 222 h 441"/>
                <a:gd name="T14" fmla="*/ 120 w 440"/>
                <a:gd name="T15" fmla="*/ 200 h 441"/>
                <a:gd name="T16" fmla="*/ 182 w 440"/>
                <a:gd name="T17" fmla="*/ 248 h 441"/>
                <a:gd name="T18" fmla="*/ 341 w 440"/>
                <a:gd name="T19" fmla="*/ 111 h 441"/>
                <a:gd name="T20" fmla="*/ 347 w 440"/>
                <a:gd name="T21" fmla="*/ 126 h 441"/>
                <a:gd name="T22" fmla="*/ 200 w 440"/>
                <a:gd name="T23" fmla="*/ 33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0" h="441">
                  <a:moveTo>
                    <a:pt x="220" y="0"/>
                  </a:moveTo>
                  <a:cubicBezTo>
                    <a:pt x="98" y="0"/>
                    <a:pt x="0" y="99"/>
                    <a:pt x="0" y="220"/>
                  </a:cubicBezTo>
                  <a:cubicBezTo>
                    <a:pt x="0" y="342"/>
                    <a:pt x="98" y="441"/>
                    <a:pt x="220" y="441"/>
                  </a:cubicBezTo>
                  <a:cubicBezTo>
                    <a:pt x="342" y="441"/>
                    <a:pt x="440" y="342"/>
                    <a:pt x="440" y="220"/>
                  </a:cubicBezTo>
                  <a:cubicBezTo>
                    <a:pt x="440" y="99"/>
                    <a:pt x="342" y="0"/>
                    <a:pt x="220" y="0"/>
                  </a:cubicBezTo>
                  <a:close/>
                  <a:moveTo>
                    <a:pt x="200" y="330"/>
                  </a:moveTo>
                  <a:cubicBezTo>
                    <a:pt x="93" y="222"/>
                    <a:pt x="93" y="222"/>
                    <a:pt x="93" y="222"/>
                  </a:cubicBezTo>
                  <a:cubicBezTo>
                    <a:pt x="120" y="200"/>
                    <a:pt x="120" y="200"/>
                    <a:pt x="120" y="200"/>
                  </a:cubicBezTo>
                  <a:cubicBezTo>
                    <a:pt x="182" y="248"/>
                    <a:pt x="182" y="248"/>
                    <a:pt x="182" y="248"/>
                  </a:cubicBezTo>
                  <a:cubicBezTo>
                    <a:pt x="207" y="218"/>
                    <a:pt x="263" y="158"/>
                    <a:pt x="341" y="111"/>
                  </a:cubicBezTo>
                  <a:cubicBezTo>
                    <a:pt x="347" y="126"/>
                    <a:pt x="347" y="126"/>
                    <a:pt x="347" y="126"/>
                  </a:cubicBezTo>
                  <a:cubicBezTo>
                    <a:pt x="276" y="191"/>
                    <a:pt x="218" y="283"/>
                    <a:pt x="200" y="330"/>
                  </a:cubicBezTo>
                  <a:close/>
                </a:path>
              </a:pathLst>
            </a:custGeom>
            <a:solidFill>
              <a:srgbClr val="4445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flatTx/>
            </a:bodyPr>
            <a:lstStyle/>
            <a:p>
              <a:pPr defTabSz="1564054">
                <a:defRPr/>
              </a:pPr>
              <a:endParaRPr lang="ko-KR" altLang="en-US" sz="1350" spc="-34"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grpSp>
      <p:grpSp>
        <p:nvGrpSpPr>
          <p:cNvPr id="80" name="그룹 46">
            <a:extLst>
              <a:ext uri="{FF2B5EF4-FFF2-40B4-BE49-F238E27FC236}">
                <a16:creationId xmlns:a16="http://schemas.microsoft.com/office/drawing/2014/main" id="{56B6C630-232E-4DE0-B245-12D516231BEC}"/>
              </a:ext>
            </a:extLst>
          </p:cNvPr>
          <p:cNvGrpSpPr/>
          <p:nvPr/>
        </p:nvGrpSpPr>
        <p:grpSpPr>
          <a:xfrm>
            <a:off x="3542816" y="1754469"/>
            <a:ext cx="5427615" cy="4754880"/>
            <a:chOff x="5702247" y="2311333"/>
            <a:chExt cx="3878369" cy="9934199"/>
          </a:xfrm>
        </p:grpSpPr>
        <p:sp>
          <p:nvSpPr>
            <p:cNvPr id="81" name="모서리가 둥근 직사각형 314">
              <a:extLst>
                <a:ext uri="{FF2B5EF4-FFF2-40B4-BE49-F238E27FC236}">
                  <a16:creationId xmlns:a16="http://schemas.microsoft.com/office/drawing/2014/main" id="{5606129D-1A11-4F3B-93AE-F2700B082651}"/>
                </a:ext>
              </a:extLst>
            </p:cNvPr>
            <p:cNvSpPr/>
            <p:nvPr/>
          </p:nvSpPr>
          <p:spPr>
            <a:xfrm>
              <a:off x="5702247" y="2325501"/>
              <a:ext cx="3878369" cy="9890192"/>
            </a:xfrm>
            <a:prstGeom prst="roundRect">
              <a:avLst>
                <a:gd name="adj" fmla="val 0"/>
              </a:avLst>
            </a:prstGeom>
            <a:solidFill>
              <a:schemeClr val="bg1"/>
            </a:solidFill>
            <a:ln w="25400">
              <a:noFill/>
            </a:ln>
            <a:effectLst>
              <a:outerShdw dist="63500" algn="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88"/>
              <a:endParaRPr lang="ko-KR" altLang="en-US" sz="1350" dirty="0">
                <a:solidFill>
                  <a:prstClr val="white"/>
                </a:solidFill>
                <a:latin typeface="KoPub돋움체 Medium" panose="00000600000000000000" pitchFamily="2" charset="-127"/>
                <a:ea typeface="KoPub돋움체 Medium" panose="02020603020101020101" pitchFamily="18" charset="-127"/>
              </a:endParaRPr>
            </a:p>
          </p:txBody>
        </p:sp>
        <p:sp>
          <p:nvSpPr>
            <p:cNvPr id="82" name="모서리가 둥근 직사각형 324">
              <a:extLst>
                <a:ext uri="{FF2B5EF4-FFF2-40B4-BE49-F238E27FC236}">
                  <a16:creationId xmlns:a16="http://schemas.microsoft.com/office/drawing/2014/main" id="{8156D5DC-091B-448E-AA90-35C9E8D6EC89}"/>
                </a:ext>
              </a:extLst>
            </p:cNvPr>
            <p:cNvSpPr/>
            <p:nvPr/>
          </p:nvSpPr>
          <p:spPr>
            <a:xfrm>
              <a:off x="5702247" y="2311333"/>
              <a:ext cx="3878369" cy="9934199"/>
            </a:xfrm>
            <a:prstGeom prst="roundRect">
              <a:avLst>
                <a:gd name="adj" fmla="val 0"/>
              </a:avLst>
            </a:prstGeom>
            <a:noFill/>
            <a:ln w="28575">
              <a:solidFill>
                <a:srgbClr val="00B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88"/>
              <a:endParaRPr lang="ko-KR" altLang="en-US" sz="1350" dirty="0">
                <a:solidFill>
                  <a:prstClr val="white"/>
                </a:solidFill>
                <a:latin typeface="KoPub돋움체 Medium" panose="00000600000000000000" pitchFamily="2" charset="-127"/>
                <a:ea typeface="KoPub돋움체 Medium" panose="02020603020101020101" pitchFamily="18" charset="-127"/>
              </a:endParaRPr>
            </a:p>
          </p:txBody>
        </p:sp>
      </p:grpSp>
      <p:sp>
        <p:nvSpPr>
          <p:cNvPr id="83" name="모서리가 둥근 직사각형 143">
            <a:extLst>
              <a:ext uri="{FF2B5EF4-FFF2-40B4-BE49-F238E27FC236}">
                <a16:creationId xmlns:a16="http://schemas.microsoft.com/office/drawing/2014/main" id="{10C64BF6-A9C1-44A9-BFF3-0AF2F75385A9}"/>
              </a:ext>
            </a:extLst>
          </p:cNvPr>
          <p:cNvSpPr/>
          <p:nvPr/>
        </p:nvSpPr>
        <p:spPr>
          <a:xfrm flipH="1" flipV="1">
            <a:off x="3958565" y="1776744"/>
            <a:ext cx="4596119" cy="335527"/>
          </a:xfrm>
          <a:prstGeom prst="roundRect">
            <a:avLst>
              <a:gd name="adj" fmla="val 19819"/>
            </a:avLst>
          </a:prstGeom>
          <a:solidFill>
            <a:srgbClr val="005B8D">
              <a:alpha val="99000"/>
            </a:srgbClr>
          </a:solidFill>
          <a:ln>
            <a:noFill/>
          </a:ln>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84" name="모서리가 둥근 직사각형 145">
            <a:extLst>
              <a:ext uri="{FF2B5EF4-FFF2-40B4-BE49-F238E27FC236}">
                <a16:creationId xmlns:a16="http://schemas.microsoft.com/office/drawing/2014/main" id="{E9173FEA-C6BC-4582-BD22-6EB4A06CC241}"/>
              </a:ext>
            </a:extLst>
          </p:cNvPr>
          <p:cNvSpPr/>
          <p:nvPr/>
        </p:nvSpPr>
        <p:spPr>
          <a:xfrm flipH="1" flipV="1">
            <a:off x="3958665" y="1677295"/>
            <a:ext cx="4596019" cy="272869"/>
          </a:xfrm>
          <a:prstGeom prst="roundRect">
            <a:avLst>
              <a:gd name="adj" fmla="val 0"/>
            </a:avLst>
          </a:prstGeom>
          <a:solidFill>
            <a:srgbClr val="005B8D">
              <a:alpha val="99000"/>
            </a:srgbClr>
          </a:solidFill>
          <a:ln>
            <a:noFill/>
          </a:ln>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85" name="모서리가 둥근 직사각형 141">
            <a:extLst>
              <a:ext uri="{FF2B5EF4-FFF2-40B4-BE49-F238E27FC236}">
                <a16:creationId xmlns:a16="http://schemas.microsoft.com/office/drawing/2014/main" id="{3BC371AE-D764-40E4-A80B-E3EC62F6B793}"/>
              </a:ext>
            </a:extLst>
          </p:cNvPr>
          <p:cNvSpPr/>
          <p:nvPr/>
        </p:nvSpPr>
        <p:spPr>
          <a:xfrm>
            <a:off x="8393487" y="1677300"/>
            <a:ext cx="271334" cy="85888"/>
          </a:xfrm>
          <a:prstGeom prst="roundRect">
            <a:avLst>
              <a:gd name="adj" fmla="val 50000"/>
            </a:avLst>
          </a:prstGeom>
          <a:solidFill>
            <a:srgbClr val="005B8D"/>
          </a:solidFill>
          <a:ln>
            <a:noFill/>
          </a:ln>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86" name="모서리가 둥근 직사각형 142">
            <a:extLst>
              <a:ext uri="{FF2B5EF4-FFF2-40B4-BE49-F238E27FC236}">
                <a16:creationId xmlns:a16="http://schemas.microsoft.com/office/drawing/2014/main" id="{56C58DA9-9DC3-4946-BC67-66E12D7C6689}"/>
              </a:ext>
            </a:extLst>
          </p:cNvPr>
          <p:cNvSpPr/>
          <p:nvPr/>
        </p:nvSpPr>
        <p:spPr>
          <a:xfrm flipV="1">
            <a:off x="3841448" y="1677300"/>
            <a:ext cx="376163" cy="83181"/>
          </a:xfrm>
          <a:prstGeom prst="roundRect">
            <a:avLst>
              <a:gd name="adj" fmla="val 50000"/>
            </a:avLst>
          </a:prstGeom>
          <a:solidFill>
            <a:srgbClr val="005B8D"/>
          </a:solidFill>
          <a:ln>
            <a:noFill/>
          </a:ln>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87" name="순서도: 지연 64">
            <a:extLst>
              <a:ext uri="{FF2B5EF4-FFF2-40B4-BE49-F238E27FC236}">
                <a16:creationId xmlns:a16="http://schemas.microsoft.com/office/drawing/2014/main" id="{15FE7D98-B25D-4AD4-ACF3-43B4381A5DC5}"/>
              </a:ext>
            </a:extLst>
          </p:cNvPr>
          <p:cNvSpPr/>
          <p:nvPr/>
        </p:nvSpPr>
        <p:spPr>
          <a:xfrm rot="5400000" flipH="1">
            <a:off x="3853056" y="1666703"/>
            <a:ext cx="85191" cy="108405"/>
          </a:xfrm>
          <a:prstGeom prst="flowChartDelay">
            <a:avLst/>
          </a:prstGeom>
          <a:solidFill>
            <a:schemeClr val="tx1">
              <a:lumMod val="75000"/>
              <a:lumOff val="25000"/>
            </a:schemeClr>
          </a:solidFill>
          <a:ln w="6350">
            <a:noFill/>
          </a:ln>
        </p:spPr>
        <p:txBody>
          <a:bodyPr vert="horz" wrap="square" lIns="79781" tIns="39891" rIns="79781" bIns="39891" numCol="1" anchor="ctr" anchorCtr="0" compatLnSpc="1">
            <a:prstTxWarp prst="textNoShape">
              <a:avLst/>
            </a:prstTxWarp>
          </a:bodyPr>
          <a:lstStyle/>
          <a:p>
            <a:pPr defTabSz="913088"/>
            <a:endParaRPr lang="ko-KR" altLang="en-US" sz="1350" dirty="0">
              <a:solidFill>
                <a:prstClr val="black"/>
              </a:solidFill>
              <a:latin typeface="KoPub돋움체 Medium" panose="00000600000000000000" pitchFamily="2" charset="-127"/>
              <a:ea typeface="KoPub돋움체 Medium" panose="02020603020101020101" pitchFamily="18" charset="-127"/>
            </a:endParaRPr>
          </a:p>
        </p:txBody>
      </p:sp>
      <p:sp>
        <p:nvSpPr>
          <p:cNvPr id="88" name="순서도: 지연 65">
            <a:extLst>
              <a:ext uri="{FF2B5EF4-FFF2-40B4-BE49-F238E27FC236}">
                <a16:creationId xmlns:a16="http://schemas.microsoft.com/office/drawing/2014/main" id="{F38F544E-3EBF-455A-B739-745F479B2E28}"/>
              </a:ext>
            </a:extLst>
          </p:cNvPr>
          <p:cNvSpPr/>
          <p:nvPr/>
        </p:nvSpPr>
        <p:spPr>
          <a:xfrm rot="5400000" flipH="1">
            <a:off x="8567104" y="1667618"/>
            <a:ext cx="87023" cy="108405"/>
          </a:xfrm>
          <a:prstGeom prst="flowChartDelay">
            <a:avLst/>
          </a:prstGeom>
          <a:solidFill>
            <a:schemeClr val="tx1">
              <a:lumMod val="75000"/>
              <a:lumOff val="25000"/>
            </a:schemeClr>
          </a:solidFill>
          <a:ln w="6350">
            <a:noFill/>
          </a:ln>
        </p:spPr>
        <p:txBody>
          <a:bodyPr vert="horz" wrap="square" lIns="79781" tIns="39891" rIns="79781" bIns="39891" numCol="1" anchor="ctr" anchorCtr="0" compatLnSpc="1">
            <a:prstTxWarp prst="textNoShape">
              <a:avLst/>
            </a:prstTxWarp>
          </a:bodyPr>
          <a:lstStyle/>
          <a:p>
            <a:pPr defTabSz="913088"/>
            <a:endParaRPr lang="ko-KR" altLang="en-US" sz="1350" dirty="0">
              <a:solidFill>
                <a:prstClr val="black"/>
              </a:solidFill>
              <a:latin typeface="KoPub돋움체 Medium" panose="00000600000000000000" pitchFamily="2" charset="-127"/>
              <a:ea typeface="KoPub돋움체 Medium" panose="02020603020101020101" pitchFamily="18" charset="-127"/>
            </a:endParaRPr>
          </a:p>
        </p:txBody>
      </p:sp>
      <p:sp>
        <p:nvSpPr>
          <p:cNvPr id="89" name="직사각형 66">
            <a:extLst>
              <a:ext uri="{FF2B5EF4-FFF2-40B4-BE49-F238E27FC236}">
                <a16:creationId xmlns:a16="http://schemas.microsoft.com/office/drawing/2014/main" id="{8259CF99-1721-489B-ABF8-951C29AE5EE8}"/>
              </a:ext>
            </a:extLst>
          </p:cNvPr>
          <p:cNvSpPr/>
          <p:nvPr/>
        </p:nvSpPr>
        <p:spPr>
          <a:xfrm>
            <a:off x="5065407" y="1782333"/>
            <a:ext cx="2382447" cy="207749"/>
          </a:xfrm>
          <a:prstGeom prst="rect">
            <a:avLst/>
          </a:prstGeom>
        </p:spPr>
        <p:txBody>
          <a:bodyPr wrap="none" lIns="0" tIns="0" rIns="0" bIns="0" anchor="ctr" anchorCtr="0">
            <a:spAutoFit/>
          </a:bodyPr>
          <a:lstStyle/>
          <a:p>
            <a:pPr algn="ctr" defTabSz="806446" fontAlgn="ctr">
              <a:spcBef>
                <a:spcPct val="0"/>
              </a:spcBef>
              <a:spcAft>
                <a:spcPct val="0"/>
              </a:spcAft>
              <a:defRPr/>
            </a:pPr>
            <a:r>
              <a:rPr kumimoji="1" lang="ru-RU" altLang="ko-KR" sz="1350" dirty="0">
                <a:ln>
                  <a:solidFill>
                    <a:schemeClr val="bg1">
                      <a:alpha val="0"/>
                    </a:schemeClr>
                  </a:solidFill>
                </a:ln>
                <a:solidFill>
                  <a:prstClr val="white"/>
                </a:solidFill>
                <a:latin typeface="KoPub돋움체 Bold" panose="02020603020101020101" pitchFamily="18" charset="-127"/>
                <a:ea typeface="KoPub돋움체 Bold" panose="02020603020101020101" pitchFamily="18" charset="-127"/>
              </a:rPr>
              <a:t>Система следующего поколения</a:t>
            </a:r>
            <a:endParaRPr kumimoji="1" lang="ko-KR" altLang="en-US" sz="1350" dirty="0">
              <a:ln>
                <a:solidFill>
                  <a:schemeClr val="bg1">
                    <a:alpha val="0"/>
                  </a:schemeClr>
                </a:solidFill>
              </a:ln>
              <a:solidFill>
                <a:prstClr val="white"/>
              </a:solidFill>
              <a:latin typeface="KoPub돋움체 Bold" panose="02020603020101020101" pitchFamily="18" charset="-127"/>
              <a:ea typeface="KoPub돋움체 Bold" panose="02020603020101020101" pitchFamily="18" charset="-127"/>
            </a:endParaRPr>
          </a:p>
        </p:txBody>
      </p:sp>
      <p:sp>
        <p:nvSpPr>
          <p:cNvPr id="90" name="Freeform 33">
            <a:extLst>
              <a:ext uri="{FF2B5EF4-FFF2-40B4-BE49-F238E27FC236}">
                <a16:creationId xmlns:a16="http://schemas.microsoft.com/office/drawing/2014/main" id="{1B38BFC3-015D-4008-9255-CAC5FA124FA5}"/>
              </a:ext>
            </a:extLst>
          </p:cNvPr>
          <p:cNvSpPr>
            <a:spLocks noEditPoints="1"/>
          </p:cNvSpPr>
          <p:nvPr/>
        </p:nvSpPr>
        <p:spPr bwMode="auto">
          <a:xfrm>
            <a:off x="3646464" y="2151302"/>
            <a:ext cx="190309" cy="180245"/>
          </a:xfrm>
          <a:custGeom>
            <a:avLst/>
            <a:gdLst>
              <a:gd name="T0" fmla="*/ 220 w 440"/>
              <a:gd name="T1" fmla="*/ 0 h 441"/>
              <a:gd name="T2" fmla="*/ 0 w 440"/>
              <a:gd name="T3" fmla="*/ 220 h 441"/>
              <a:gd name="T4" fmla="*/ 220 w 440"/>
              <a:gd name="T5" fmla="*/ 441 h 441"/>
              <a:gd name="T6" fmla="*/ 440 w 440"/>
              <a:gd name="T7" fmla="*/ 220 h 441"/>
              <a:gd name="T8" fmla="*/ 220 w 440"/>
              <a:gd name="T9" fmla="*/ 0 h 441"/>
              <a:gd name="T10" fmla="*/ 200 w 440"/>
              <a:gd name="T11" fmla="*/ 330 h 441"/>
              <a:gd name="T12" fmla="*/ 93 w 440"/>
              <a:gd name="T13" fmla="*/ 222 h 441"/>
              <a:gd name="T14" fmla="*/ 120 w 440"/>
              <a:gd name="T15" fmla="*/ 200 h 441"/>
              <a:gd name="T16" fmla="*/ 182 w 440"/>
              <a:gd name="T17" fmla="*/ 248 h 441"/>
              <a:gd name="T18" fmla="*/ 341 w 440"/>
              <a:gd name="T19" fmla="*/ 111 h 441"/>
              <a:gd name="T20" fmla="*/ 347 w 440"/>
              <a:gd name="T21" fmla="*/ 126 h 441"/>
              <a:gd name="T22" fmla="*/ 200 w 440"/>
              <a:gd name="T23" fmla="*/ 33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0" h="441">
                <a:moveTo>
                  <a:pt x="220" y="0"/>
                </a:moveTo>
                <a:cubicBezTo>
                  <a:pt x="98" y="0"/>
                  <a:pt x="0" y="99"/>
                  <a:pt x="0" y="220"/>
                </a:cubicBezTo>
                <a:cubicBezTo>
                  <a:pt x="0" y="342"/>
                  <a:pt x="98" y="441"/>
                  <a:pt x="220" y="441"/>
                </a:cubicBezTo>
                <a:cubicBezTo>
                  <a:pt x="342" y="441"/>
                  <a:pt x="440" y="342"/>
                  <a:pt x="440" y="220"/>
                </a:cubicBezTo>
                <a:cubicBezTo>
                  <a:pt x="440" y="99"/>
                  <a:pt x="342" y="0"/>
                  <a:pt x="220" y="0"/>
                </a:cubicBezTo>
                <a:close/>
                <a:moveTo>
                  <a:pt x="200" y="330"/>
                </a:moveTo>
                <a:cubicBezTo>
                  <a:pt x="93" y="222"/>
                  <a:pt x="93" y="222"/>
                  <a:pt x="93" y="222"/>
                </a:cubicBezTo>
                <a:cubicBezTo>
                  <a:pt x="120" y="200"/>
                  <a:pt x="120" y="200"/>
                  <a:pt x="120" y="200"/>
                </a:cubicBezTo>
                <a:cubicBezTo>
                  <a:pt x="182" y="248"/>
                  <a:pt x="182" y="248"/>
                  <a:pt x="182" y="248"/>
                </a:cubicBezTo>
                <a:cubicBezTo>
                  <a:pt x="207" y="218"/>
                  <a:pt x="263" y="158"/>
                  <a:pt x="341" y="111"/>
                </a:cubicBezTo>
                <a:cubicBezTo>
                  <a:pt x="347" y="126"/>
                  <a:pt x="347" y="126"/>
                  <a:pt x="347" y="126"/>
                </a:cubicBezTo>
                <a:cubicBezTo>
                  <a:pt x="276" y="191"/>
                  <a:pt x="218" y="283"/>
                  <a:pt x="200" y="330"/>
                </a:cubicBezTo>
                <a:close/>
              </a:path>
            </a:pathLst>
          </a:custGeom>
          <a:solidFill>
            <a:srgbClr val="4445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flatTx/>
          </a:bodyPr>
          <a:lstStyle/>
          <a:p>
            <a:pPr defTabSz="1564054">
              <a:defRPr/>
            </a:pPr>
            <a:endParaRPr lang="ko-KR" altLang="en-US" sz="1350" spc="-34"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sp>
        <p:nvSpPr>
          <p:cNvPr id="91" name="Rectangle 25">
            <a:extLst>
              <a:ext uri="{FF2B5EF4-FFF2-40B4-BE49-F238E27FC236}">
                <a16:creationId xmlns:a16="http://schemas.microsoft.com/office/drawing/2014/main" id="{BE17E774-AD73-490E-A783-6542FB0B11D8}"/>
              </a:ext>
            </a:extLst>
          </p:cNvPr>
          <p:cNvSpPr>
            <a:spLocks noChangeArrowheads="1"/>
          </p:cNvSpPr>
          <p:nvPr/>
        </p:nvSpPr>
        <p:spPr bwMode="auto">
          <a:xfrm flipH="1">
            <a:off x="3935169" y="2165615"/>
            <a:ext cx="4958476" cy="184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nchorCtr="0">
            <a:spAutoFit/>
            <a:scene3d>
              <a:camera prst="orthographicFront"/>
              <a:lightRig rig="threePt" dir="t"/>
            </a:scene3d>
            <a:flatTx/>
          </a:bodyPr>
          <a:lstStyle>
            <a:lvl1pPr marL="139700" indent="-1397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1pPr>
            <a:lvl2pPr marL="742950" indent="-28575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2pPr>
            <a:lvl3pPr marL="11430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3pPr>
            <a:lvl4pPr marL="16002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4pPr>
            <a:lvl5pPr marL="20574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5pPr>
            <a:lvl6pPr marL="25146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6pPr>
            <a:lvl7pPr marL="29718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7pPr>
            <a:lvl8pPr marL="34290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8pPr>
            <a:lvl9pPr marL="38862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9pPr>
          </a:lstStyle>
          <a:p>
            <a:pPr marL="0" indent="0" defTabSz="760304" eaLnBrk="1" fontAlgn="base" hangingPunct="1">
              <a:spcBef>
                <a:spcPts val="1368"/>
              </a:spcBef>
              <a:buClr>
                <a:srgbClr val="4D4D4D"/>
              </a:buClr>
              <a:tabLst>
                <a:tab pos="9661293" algn="l"/>
              </a:tabLst>
              <a:defRPr/>
            </a:pPr>
            <a:r>
              <a:rPr lang="ru-RU" altLang="ko-KR" sz="1197" b="1" spc="-34" baseline="0" dirty="0" err="1">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Основанно</a:t>
            </a:r>
            <a:r>
              <a:rPr lang="ru-RU" altLang="ko-KR" sz="1197" b="1" spc="-34"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 ена данных принятие стратегических решений </a:t>
            </a:r>
            <a:endParaRPr lang="ko-KR" altLang="en-US" sz="1197" b="1" spc="-34"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sp>
        <p:nvSpPr>
          <p:cNvPr id="92" name="아래쪽 화살표 387">
            <a:extLst>
              <a:ext uri="{FF2B5EF4-FFF2-40B4-BE49-F238E27FC236}">
                <a16:creationId xmlns:a16="http://schemas.microsoft.com/office/drawing/2014/main" id="{619903FF-3DD6-496D-AA3F-7559A3F8AC09}"/>
              </a:ext>
            </a:extLst>
          </p:cNvPr>
          <p:cNvSpPr/>
          <p:nvPr/>
        </p:nvSpPr>
        <p:spPr>
          <a:xfrm rot="5400000" flipV="1">
            <a:off x="6129199" y="2753302"/>
            <a:ext cx="431164" cy="569513"/>
          </a:xfrm>
          <a:prstGeom prst="downArrow">
            <a:avLst>
              <a:gd name="adj1" fmla="val 56070"/>
              <a:gd name="adj2" fmla="val 49287"/>
            </a:avLst>
          </a:prstGeom>
          <a:gradFill flip="none" rotWithShape="1">
            <a:gsLst>
              <a:gs pos="0">
                <a:srgbClr val="215287">
                  <a:shade val="30000"/>
                  <a:satMod val="115000"/>
                </a:srgbClr>
              </a:gs>
              <a:gs pos="50000">
                <a:srgbClr val="215287">
                  <a:shade val="67500"/>
                  <a:satMod val="115000"/>
                </a:srgbClr>
              </a:gs>
              <a:gs pos="100000">
                <a:srgbClr val="215287">
                  <a:shade val="100000"/>
                  <a:satMod val="115000"/>
                </a:srgbClr>
              </a:gs>
            </a:gsLst>
            <a:lin ang="0" scaled="1"/>
            <a:tileRect/>
          </a:gradFill>
          <a:ln>
            <a:noFill/>
          </a:ln>
          <a:effectLst/>
        </p:spPr>
        <p:txBody>
          <a:bodyPr wrap="none" anchor="ctr"/>
          <a:lstStyle/>
          <a:p>
            <a:pPr algn="ctr" eaLnBrk="0" fontAlgn="base" latinLnBrk="0" hangingPunct="0">
              <a:spcBef>
                <a:spcPct val="0"/>
              </a:spcBef>
              <a:spcAft>
                <a:spcPct val="0"/>
              </a:spcAft>
            </a:pPr>
            <a:endParaRPr kumimoji="1" lang="ko-KR" altLang="en-US" sz="684" b="1" spc="-128" dirty="0">
              <a:ln>
                <a:solidFill>
                  <a:srgbClr val="1D7175">
                    <a:alpha val="0"/>
                  </a:srgbClr>
                </a:solidFill>
              </a:ln>
              <a:solidFill>
                <a:prstClr val="black">
                  <a:lumMod val="50000"/>
                  <a:lumOff val="50000"/>
                </a:prstClr>
              </a:solidFill>
              <a:latin typeface="KoPub돋움체 Medium" panose="00000600000000000000" pitchFamily="2" charset="-127"/>
              <a:ea typeface="KoPub돋움체 Medium" panose="00000600000000000000" pitchFamily="2" charset="-127"/>
            </a:endParaRPr>
          </a:p>
        </p:txBody>
      </p:sp>
      <p:sp>
        <p:nvSpPr>
          <p:cNvPr id="93" name="아래쪽 화살표 388">
            <a:extLst>
              <a:ext uri="{FF2B5EF4-FFF2-40B4-BE49-F238E27FC236}">
                <a16:creationId xmlns:a16="http://schemas.microsoft.com/office/drawing/2014/main" id="{47DC9571-D061-42D3-9A2A-257556EE9A32}"/>
              </a:ext>
            </a:extLst>
          </p:cNvPr>
          <p:cNvSpPr/>
          <p:nvPr/>
        </p:nvSpPr>
        <p:spPr>
          <a:xfrm rot="5400000" flipV="1">
            <a:off x="6129199" y="3860160"/>
            <a:ext cx="431164" cy="569513"/>
          </a:xfrm>
          <a:prstGeom prst="downArrow">
            <a:avLst>
              <a:gd name="adj1" fmla="val 56070"/>
              <a:gd name="adj2" fmla="val 49287"/>
            </a:avLst>
          </a:prstGeom>
          <a:gradFill flip="none" rotWithShape="1">
            <a:gsLst>
              <a:gs pos="0">
                <a:srgbClr val="215287">
                  <a:shade val="30000"/>
                  <a:satMod val="115000"/>
                </a:srgbClr>
              </a:gs>
              <a:gs pos="50000">
                <a:srgbClr val="215287">
                  <a:shade val="67500"/>
                  <a:satMod val="115000"/>
                </a:srgbClr>
              </a:gs>
              <a:gs pos="100000">
                <a:srgbClr val="215287">
                  <a:shade val="100000"/>
                  <a:satMod val="115000"/>
                </a:srgbClr>
              </a:gs>
            </a:gsLst>
            <a:lin ang="0" scaled="1"/>
            <a:tileRect/>
          </a:gradFill>
          <a:ln>
            <a:noFill/>
          </a:ln>
          <a:effectLst/>
        </p:spPr>
        <p:txBody>
          <a:bodyPr wrap="none" anchor="ctr"/>
          <a:lstStyle/>
          <a:p>
            <a:pPr algn="ctr" eaLnBrk="0" fontAlgn="base" latinLnBrk="0" hangingPunct="0">
              <a:spcBef>
                <a:spcPct val="0"/>
              </a:spcBef>
              <a:spcAft>
                <a:spcPct val="0"/>
              </a:spcAft>
            </a:pPr>
            <a:endParaRPr kumimoji="1" lang="ko-KR" altLang="en-US" sz="684" b="1" spc="-128" dirty="0">
              <a:ln>
                <a:solidFill>
                  <a:srgbClr val="1D7175">
                    <a:alpha val="0"/>
                  </a:srgbClr>
                </a:solidFill>
              </a:ln>
              <a:solidFill>
                <a:prstClr val="black">
                  <a:lumMod val="50000"/>
                  <a:lumOff val="50000"/>
                </a:prstClr>
              </a:solidFill>
              <a:latin typeface="KoPub돋움체 Medium" panose="00000600000000000000" pitchFamily="2" charset="-127"/>
              <a:ea typeface="KoPub돋움체 Medium" panose="00000600000000000000" pitchFamily="2" charset="-127"/>
            </a:endParaRPr>
          </a:p>
        </p:txBody>
      </p:sp>
      <p:sp>
        <p:nvSpPr>
          <p:cNvPr id="94" name="아래쪽 화살표 389">
            <a:extLst>
              <a:ext uri="{FF2B5EF4-FFF2-40B4-BE49-F238E27FC236}">
                <a16:creationId xmlns:a16="http://schemas.microsoft.com/office/drawing/2014/main" id="{C50A7A1D-9CFA-49DE-A6A6-6677460DD142}"/>
              </a:ext>
            </a:extLst>
          </p:cNvPr>
          <p:cNvSpPr/>
          <p:nvPr/>
        </p:nvSpPr>
        <p:spPr>
          <a:xfrm rot="5400000" flipV="1">
            <a:off x="6129199" y="4737730"/>
            <a:ext cx="431164" cy="569512"/>
          </a:xfrm>
          <a:prstGeom prst="downArrow">
            <a:avLst>
              <a:gd name="adj1" fmla="val 56070"/>
              <a:gd name="adj2" fmla="val 49287"/>
            </a:avLst>
          </a:prstGeom>
          <a:gradFill flip="none" rotWithShape="1">
            <a:gsLst>
              <a:gs pos="0">
                <a:srgbClr val="215287">
                  <a:shade val="30000"/>
                  <a:satMod val="115000"/>
                </a:srgbClr>
              </a:gs>
              <a:gs pos="50000">
                <a:srgbClr val="215287">
                  <a:shade val="67500"/>
                  <a:satMod val="115000"/>
                </a:srgbClr>
              </a:gs>
              <a:gs pos="100000">
                <a:srgbClr val="215287">
                  <a:shade val="100000"/>
                  <a:satMod val="115000"/>
                </a:srgbClr>
              </a:gs>
            </a:gsLst>
            <a:lin ang="0" scaled="1"/>
            <a:tileRect/>
          </a:gradFill>
          <a:ln>
            <a:noFill/>
          </a:ln>
          <a:effectLst/>
        </p:spPr>
        <p:txBody>
          <a:bodyPr wrap="none" anchor="ctr"/>
          <a:lstStyle/>
          <a:p>
            <a:pPr algn="ctr" eaLnBrk="0" fontAlgn="base" latinLnBrk="0" hangingPunct="0">
              <a:spcBef>
                <a:spcPct val="0"/>
              </a:spcBef>
              <a:spcAft>
                <a:spcPct val="0"/>
              </a:spcAft>
            </a:pPr>
            <a:endParaRPr kumimoji="1" lang="ko-KR" altLang="en-US" sz="684" b="1" spc="-128" dirty="0">
              <a:ln>
                <a:solidFill>
                  <a:srgbClr val="1D7175">
                    <a:alpha val="0"/>
                  </a:srgbClr>
                </a:solidFill>
              </a:ln>
              <a:solidFill>
                <a:prstClr val="black">
                  <a:lumMod val="50000"/>
                  <a:lumOff val="50000"/>
                </a:prstClr>
              </a:solidFill>
              <a:latin typeface="KoPub돋움체 Medium" panose="00000600000000000000" pitchFamily="2" charset="-127"/>
              <a:ea typeface="KoPub돋움체 Medium" panose="00000600000000000000" pitchFamily="2" charset="-127"/>
            </a:endParaRPr>
          </a:p>
        </p:txBody>
      </p:sp>
      <p:sp>
        <p:nvSpPr>
          <p:cNvPr id="95" name="아래쪽 화살표 390">
            <a:extLst>
              <a:ext uri="{FF2B5EF4-FFF2-40B4-BE49-F238E27FC236}">
                <a16:creationId xmlns:a16="http://schemas.microsoft.com/office/drawing/2014/main" id="{8E958495-77E1-4159-8301-CCA59ED0F230}"/>
              </a:ext>
            </a:extLst>
          </p:cNvPr>
          <p:cNvSpPr/>
          <p:nvPr/>
        </p:nvSpPr>
        <p:spPr>
          <a:xfrm rot="5400000" flipV="1">
            <a:off x="6129199" y="5666964"/>
            <a:ext cx="431164" cy="569513"/>
          </a:xfrm>
          <a:prstGeom prst="downArrow">
            <a:avLst>
              <a:gd name="adj1" fmla="val 56070"/>
              <a:gd name="adj2" fmla="val 49287"/>
            </a:avLst>
          </a:prstGeom>
          <a:gradFill flip="none" rotWithShape="1">
            <a:gsLst>
              <a:gs pos="0">
                <a:srgbClr val="215287">
                  <a:shade val="30000"/>
                  <a:satMod val="115000"/>
                </a:srgbClr>
              </a:gs>
              <a:gs pos="50000">
                <a:srgbClr val="215287">
                  <a:shade val="67500"/>
                  <a:satMod val="115000"/>
                </a:srgbClr>
              </a:gs>
              <a:gs pos="100000">
                <a:srgbClr val="215287">
                  <a:shade val="100000"/>
                  <a:satMod val="115000"/>
                </a:srgbClr>
              </a:gs>
            </a:gsLst>
            <a:lin ang="0" scaled="1"/>
            <a:tileRect/>
          </a:gradFill>
          <a:ln>
            <a:noFill/>
          </a:ln>
          <a:effectLst/>
        </p:spPr>
        <p:txBody>
          <a:bodyPr wrap="none" anchor="ctr"/>
          <a:lstStyle/>
          <a:p>
            <a:pPr algn="ctr" eaLnBrk="0" fontAlgn="base" latinLnBrk="0" hangingPunct="0">
              <a:spcBef>
                <a:spcPct val="0"/>
              </a:spcBef>
              <a:spcAft>
                <a:spcPct val="0"/>
              </a:spcAft>
            </a:pPr>
            <a:endParaRPr kumimoji="1" lang="ko-KR" altLang="en-US" sz="684" b="1" spc="-128" dirty="0">
              <a:ln>
                <a:solidFill>
                  <a:srgbClr val="1D7175">
                    <a:alpha val="0"/>
                  </a:srgbClr>
                </a:solidFill>
              </a:ln>
              <a:solidFill>
                <a:prstClr val="black">
                  <a:lumMod val="50000"/>
                  <a:lumOff val="50000"/>
                </a:prstClr>
              </a:solidFill>
              <a:latin typeface="KoPub돋움체 Medium" panose="00000600000000000000" pitchFamily="2" charset="-127"/>
              <a:ea typeface="KoPub돋움체 Medium" panose="00000600000000000000" pitchFamily="2" charset="-127"/>
            </a:endParaRPr>
          </a:p>
        </p:txBody>
      </p:sp>
      <p:sp>
        <p:nvSpPr>
          <p:cNvPr id="96" name="모서리가 둥근 직사각형 391">
            <a:extLst>
              <a:ext uri="{FF2B5EF4-FFF2-40B4-BE49-F238E27FC236}">
                <a16:creationId xmlns:a16="http://schemas.microsoft.com/office/drawing/2014/main" id="{C90084A0-7B35-4A2B-A222-3E202379B915}"/>
              </a:ext>
            </a:extLst>
          </p:cNvPr>
          <p:cNvSpPr/>
          <p:nvPr/>
        </p:nvSpPr>
        <p:spPr>
          <a:xfrm>
            <a:off x="3958564" y="2397978"/>
            <a:ext cx="1963457" cy="1280160"/>
          </a:xfrm>
          <a:prstGeom prst="roundRect">
            <a:avLst>
              <a:gd name="adj" fmla="val 11406"/>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en-US" altLang="ko-KR" sz="3421" b="1" spc="-128" dirty="0">
              <a:solidFill>
                <a:prstClr val="white"/>
              </a:solidFill>
              <a:latin typeface="KoPub돋움체 Medium" panose="00000600000000000000" pitchFamily="2" charset="-127"/>
              <a:ea typeface="KoPub돋움체 Medium" panose="00000600000000000000" pitchFamily="2" charset="-127"/>
            </a:endParaRPr>
          </a:p>
        </p:txBody>
      </p:sp>
      <p:sp>
        <p:nvSpPr>
          <p:cNvPr id="97" name="모서리가 둥근 직사각형 392">
            <a:extLst>
              <a:ext uri="{FF2B5EF4-FFF2-40B4-BE49-F238E27FC236}">
                <a16:creationId xmlns:a16="http://schemas.microsoft.com/office/drawing/2014/main" id="{2B4506E0-CF9F-421E-BFFB-334504E6BAAC}"/>
              </a:ext>
            </a:extLst>
          </p:cNvPr>
          <p:cNvSpPr/>
          <p:nvPr/>
        </p:nvSpPr>
        <p:spPr>
          <a:xfrm>
            <a:off x="3958564" y="3733436"/>
            <a:ext cx="1963457" cy="822960"/>
          </a:xfrm>
          <a:prstGeom prst="roundRect">
            <a:avLst>
              <a:gd name="adj" fmla="val 11406"/>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ko-KR" altLang="en-US" sz="3421" b="1" spc="-128" dirty="0">
              <a:solidFill>
                <a:prstClr val="white"/>
              </a:solidFill>
              <a:latin typeface="KoPub돋움체 Medium" panose="00000600000000000000" pitchFamily="2" charset="-127"/>
              <a:ea typeface="KoPub돋움체 Medium" panose="00000600000000000000" pitchFamily="2" charset="-127"/>
            </a:endParaRPr>
          </a:p>
        </p:txBody>
      </p:sp>
      <p:grpSp>
        <p:nvGrpSpPr>
          <p:cNvPr id="98" name="그룹 393">
            <a:extLst>
              <a:ext uri="{FF2B5EF4-FFF2-40B4-BE49-F238E27FC236}">
                <a16:creationId xmlns:a16="http://schemas.microsoft.com/office/drawing/2014/main" id="{5DDD9853-E116-41C0-A748-250ACDE25D94}"/>
              </a:ext>
            </a:extLst>
          </p:cNvPr>
          <p:cNvGrpSpPr/>
          <p:nvPr/>
        </p:nvGrpSpPr>
        <p:grpSpPr>
          <a:xfrm>
            <a:off x="4643854" y="2799985"/>
            <a:ext cx="587114" cy="556876"/>
            <a:chOff x="1827350" y="2772994"/>
            <a:chExt cx="618295" cy="604940"/>
          </a:xfrm>
          <a:solidFill>
            <a:schemeClr val="bg1"/>
          </a:solidFill>
        </p:grpSpPr>
        <p:sp>
          <p:nvSpPr>
            <p:cNvPr id="99" name="타원 394">
              <a:extLst>
                <a:ext uri="{FF2B5EF4-FFF2-40B4-BE49-F238E27FC236}">
                  <a16:creationId xmlns:a16="http://schemas.microsoft.com/office/drawing/2014/main" id="{81FB6BE0-2F2D-410B-89F8-1DA6D7982A81}"/>
                </a:ext>
              </a:extLst>
            </p:cNvPr>
            <p:cNvSpPr/>
            <p:nvPr/>
          </p:nvSpPr>
          <p:spPr>
            <a:xfrm>
              <a:off x="1827350" y="2772994"/>
              <a:ext cx="618295" cy="604940"/>
            </a:xfrm>
            <a:prstGeom prst="ellipse">
              <a:avLst/>
            </a:prstGeom>
            <a:grpFill/>
            <a:ln>
              <a:solidFill>
                <a:srgbClr val="08398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ko-KR" altLang="en-US" sz="3421" b="1" spc="-128" dirty="0">
                <a:solidFill>
                  <a:prstClr val="white"/>
                </a:solidFill>
                <a:latin typeface="KoPub돋움체 Medium" panose="00000600000000000000" pitchFamily="2" charset="-127"/>
                <a:ea typeface="KoPub돋움체 Medium" panose="00000600000000000000" pitchFamily="2" charset="-127"/>
              </a:endParaRPr>
            </a:p>
          </p:txBody>
        </p:sp>
        <p:sp>
          <p:nvSpPr>
            <p:cNvPr id="100" name="Rectangle 25">
              <a:extLst>
                <a:ext uri="{FF2B5EF4-FFF2-40B4-BE49-F238E27FC236}">
                  <a16:creationId xmlns:a16="http://schemas.microsoft.com/office/drawing/2014/main" id="{986D203F-2845-42BA-855E-E6A332E0CD4C}"/>
                </a:ext>
              </a:extLst>
            </p:cNvPr>
            <p:cNvSpPr>
              <a:spLocks noChangeArrowheads="1"/>
            </p:cNvSpPr>
            <p:nvPr/>
          </p:nvSpPr>
          <p:spPr bwMode="auto">
            <a:xfrm flipH="1">
              <a:off x="1910592" y="2843068"/>
              <a:ext cx="447954" cy="471839"/>
            </a:xfrm>
            <a:prstGeom prst="rect">
              <a:avLst/>
            </a:prstGeom>
            <a:noFill/>
            <a:ln w="9525" algn="ctr">
              <a:noFill/>
              <a:miter lim="800000"/>
              <a:headEnd/>
              <a:tailEnd/>
            </a:ln>
          </p:spPr>
          <p:txBody>
            <a:bodyPr wrap="square" lIns="0" tIns="0" rIns="0" bIns="0" anchor="t" anchorCtr="0">
              <a:spAutoFit/>
              <a:scene3d>
                <a:camera prst="orthographicFront"/>
                <a:lightRig rig="threePt" dir="t"/>
              </a:scene3d>
              <a:flatTx/>
            </a:bodyPr>
            <a:lstStyle/>
            <a:p>
              <a:pPr algn="ctr" defTabSz="380142" fontAlgn="base">
                <a:spcBef>
                  <a:spcPts val="214"/>
                </a:spcBef>
                <a:buClr>
                  <a:srgbClr val="4D4D4D"/>
                </a:buClr>
                <a:tabLst>
                  <a:tab pos="4830525" algn="l"/>
                </a:tabLst>
              </a:pPr>
              <a:r>
                <a:rPr kumimoji="1" lang="ru-RU" altLang="ko-KR" sz="941"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След. поколение</a:t>
              </a:r>
              <a:endParaRPr kumimoji="1" lang="en-US" altLang="ko-KR" sz="941"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grpSp>
      <p:grpSp>
        <p:nvGrpSpPr>
          <p:cNvPr id="101" name="그룹 396">
            <a:extLst>
              <a:ext uri="{FF2B5EF4-FFF2-40B4-BE49-F238E27FC236}">
                <a16:creationId xmlns:a16="http://schemas.microsoft.com/office/drawing/2014/main" id="{47BE840E-81C7-4799-8A75-B70746B2A10D}"/>
              </a:ext>
            </a:extLst>
          </p:cNvPr>
          <p:cNvGrpSpPr/>
          <p:nvPr/>
        </p:nvGrpSpPr>
        <p:grpSpPr>
          <a:xfrm>
            <a:off x="4308758" y="3930713"/>
            <a:ext cx="587114" cy="585553"/>
            <a:chOff x="204622" y="4045000"/>
            <a:chExt cx="618295" cy="636093"/>
          </a:xfrm>
          <a:solidFill>
            <a:schemeClr val="bg1"/>
          </a:solidFill>
        </p:grpSpPr>
        <p:sp>
          <p:nvSpPr>
            <p:cNvPr id="102" name="타원 397">
              <a:extLst>
                <a:ext uri="{FF2B5EF4-FFF2-40B4-BE49-F238E27FC236}">
                  <a16:creationId xmlns:a16="http://schemas.microsoft.com/office/drawing/2014/main" id="{71550DE4-B601-48CD-9C32-71161B3665B9}"/>
                </a:ext>
              </a:extLst>
            </p:cNvPr>
            <p:cNvSpPr/>
            <p:nvPr/>
          </p:nvSpPr>
          <p:spPr>
            <a:xfrm>
              <a:off x="204622" y="4045000"/>
              <a:ext cx="618295" cy="604940"/>
            </a:xfrm>
            <a:prstGeom prst="ellipse">
              <a:avLst/>
            </a:prstGeom>
            <a:grpFill/>
            <a:ln>
              <a:solidFill>
                <a:srgbClr val="08398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ko-KR" altLang="en-US" sz="3421" b="1" spc="-128" dirty="0">
                <a:solidFill>
                  <a:prstClr val="white"/>
                </a:solidFill>
                <a:latin typeface="KoPub돋움체 Medium" panose="00000600000000000000" pitchFamily="2" charset="-127"/>
                <a:ea typeface="KoPub돋움체 Medium" panose="00000600000000000000" pitchFamily="2" charset="-127"/>
              </a:endParaRPr>
            </a:p>
          </p:txBody>
        </p:sp>
        <p:sp>
          <p:nvSpPr>
            <p:cNvPr id="103" name="Rectangle 25">
              <a:extLst>
                <a:ext uri="{FF2B5EF4-FFF2-40B4-BE49-F238E27FC236}">
                  <a16:creationId xmlns:a16="http://schemas.microsoft.com/office/drawing/2014/main" id="{470D93AD-FC54-4A73-B416-7827C2B34FF8}"/>
                </a:ext>
              </a:extLst>
            </p:cNvPr>
            <p:cNvSpPr>
              <a:spLocks noChangeArrowheads="1"/>
            </p:cNvSpPr>
            <p:nvPr/>
          </p:nvSpPr>
          <p:spPr bwMode="auto">
            <a:xfrm flipH="1">
              <a:off x="239464" y="4195741"/>
              <a:ext cx="548609" cy="485352"/>
            </a:xfrm>
            <a:prstGeom prst="rect">
              <a:avLst/>
            </a:prstGeom>
            <a:noFill/>
            <a:ln w="9525" algn="ctr">
              <a:noFill/>
              <a:miter lim="800000"/>
              <a:headEnd/>
              <a:tailEnd/>
            </a:ln>
          </p:spPr>
          <p:txBody>
            <a:bodyPr wrap="square" lIns="0" tIns="0" rIns="0" bIns="0" anchor="t" anchorCtr="0">
              <a:spAutoFit/>
              <a:scene3d>
                <a:camera prst="orthographicFront"/>
                <a:lightRig rig="threePt" dir="t"/>
              </a:scene3d>
              <a:flatTx/>
            </a:bodyPr>
            <a:lstStyle/>
            <a:p>
              <a:pPr algn="ctr" defTabSz="380142" fontAlgn="base">
                <a:spcBef>
                  <a:spcPts val="214"/>
                </a:spcBef>
                <a:buClr>
                  <a:srgbClr val="4D4D4D"/>
                </a:buClr>
                <a:tabLst>
                  <a:tab pos="4830525" algn="l"/>
                </a:tabLst>
              </a:pPr>
              <a:r>
                <a:rPr kumimoji="1" lang="ru-RU" altLang="ko-KR" sz="941"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Местные финансы</a:t>
              </a:r>
              <a:endParaRPr kumimoji="1" lang="en-US" altLang="ko-KR" sz="941"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a:p>
              <a:pPr algn="ctr" defTabSz="380142" fontAlgn="base">
                <a:spcBef>
                  <a:spcPts val="214"/>
                </a:spcBef>
                <a:buClr>
                  <a:srgbClr val="4D4D4D"/>
                </a:buClr>
                <a:tabLst>
                  <a:tab pos="4830525" algn="l"/>
                </a:tabLst>
              </a:pPr>
              <a:r>
                <a:rPr kumimoji="1" lang="en-US" altLang="ko-KR" sz="855"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(e--</a:t>
              </a:r>
              <a:r>
                <a:rPr kumimoji="1" lang="en-US" altLang="ko-KR" sz="855" b="1" spc="-128" dirty="0" err="1">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Hojo</a:t>
              </a:r>
              <a:r>
                <a:rPr kumimoji="1" lang="en-US" altLang="ko-KR" sz="855"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a:t>
              </a:r>
            </a:p>
          </p:txBody>
        </p:sp>
      </p:grpSp>
      <p:grpSp>
        <p:nvGrpSpPr>
          <p:cNvPr id="104" name="그룹 399">
            <a:extLst>
              <a:ext uri="{FF2B5EF4-FFF2-40B4-BE49-F238E27FC236}">
                <a16:creationId xmlns:a16="http://schemas.microsoft.com/office/drawing/2014/main" id="{E093E24E-2D14-4616-9785-E3CD0740E020}"/>
              </a:ext>
            </a:extLst>
          </p:cNvPr>
          <p:cNvGrpSpPr/>
          <p:nvPr/>
        </p:nvGrpSpPr>
        <p:grpSpPr>
          <a:xfrm>
            <a:off x="4345113" y="2791829"/>
            <a:ext cx="403572" cy="317305"/>
            <a:chOff x="1612620" y="2537104"/>
            <a:chExt cx="415905" cy="345262"/>
          </a:xfrm>
        </p:grpSpPr>
        <p:sp>
          <p:nvSpPr>
            <p:cNvPr id="105" name="타원 400">
              <a:extLst>
                <a:ext uri="{FF2B5EF4-FFF2-40B4-BE49-F238E27FC236}">
                  <a16:creationId xmlns:a16="http://schemas.microsoft.com/office/drawing/2014/main" id="{DA3EF487-829D-4CB5-8EFF-19A41FFDAA6D}"/>
                </a:ext>
              </a:extLst>
            </p:cNvPr>
            <p:cNvSpPr/>
            <p:nvPr/>
          </p:nvSpPr>
          <p:spPr>
            <a:xfrm>
              <a:off x="1635277" y="2537104"/>
              <a:ext cx="338400" cy="3384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ko-KR" altLang="en-US" sz="3421" b="1" spc="-128" dirty="0">
                <a:solidFill>
                  <a:prstClr val="white"/>
                </a:solidFill>
                <a:latin typeface="KoPub돋움체 Medium" panose="00000600000000000000" pitchFamily="2" charset="-127"/>
                <a:ea typeface="KoPub돋움체 Medium" panose="00000600000000000000" pitchFamily="2" charset="-127"/>
              </a:endParaRPr>
            </a:p>
          </p:txBody>
        </p:sp>
        <p:sp>
          <p:nvSpPr>
            <p:cNvPr id="106" name="TextBox 105">
              <a:extLst>
                <a:ext uri="{FF2B5EF4-FFF2-40B4-BE49-F238E27FC236}">
                  <a16:creationId xmlns:a16="http://schemas.microsoft.com/office/drawing/2014/main" id="{B4D448A8-1C11-4C82-B539-305D9C6EF766}"/>
                </a:ext>
              </a:extLst>
            </p:cNvPr>
            <p:cNvSpPr txBox="1"/>
            <p:nvPr/>
          </p:nvSpPr>
          <p:spPr>
            <a:xfrm>
              <a:off x="1612620" y="2552775"/>
              <a:ext cx="415905" cy="329591"/>
            </a:xfrm>
            <a:prstGeom prst="rect">
              <a:avLst/>
            </a:prstGeom>
            <a:noFill/>
          </p:spPr>
          <p:txBody>
            <a:bodyPr wrap="none" rtlCol="0">
              <a:spAutoFit/>
            </a:bodyPr>
            <a:lstStyle/>
            <a:p>
              <a:r>
                <a:rPr kumimoji="1" lang="ru-RU" altLang="ko-KR" sz="684"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Общие </a:t>
              </a:r>
            </a:p>
            <a:p>
              <a:r>
                <a:rPr kumimoji="1" lang="ru-RU" altLang="ko-KR" sz="684"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счета</a:t>
              </a:r>
              <a:endParaRPr kumimoji="1" lang="ko-KR" altLang="en-US" sz="684"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grpSp>
      <p:grpSp>
        <p:nvGrpSpPr>
          <p:cNvPr id="107" name="그룹 402">
            <a:extLst>
              <a:ext uri="{FF2B5EF4-FFF2-40B4-BE49-F238E27FC236}">
                <a16:creationId xmlns:a16="http://schemas.microsoft.com/office/drawing/2014/main" id="{7821FEF3-C4CC-41A8-992B-C0D32596D33F}"/>
              </a:ext>
            </a:extLst>
          </p:cNvPr>
          <p:cNvGrpSpPr/>
          <p:nvPr/>
        </p:nvGrpSpPr>
        <p:grpSpPr>
          <a:xfrm>
            <a:off x="5153603" y="2785523"/>
            <a:ext cx="417950" cy="311433"/>
            <a:chOff x="1625075" y="2537104"/>
            <a:chExt cx="430722" cy="338873"/>
          </a:xfrm>
        </p:grpSpPr>
        <p:sp>
          <p:nvSpPr>
            <p:cNvPr id="108" name="타원 403">
              <a:extLst>
                <a:ext uri="{FF2B5EF4-FFF2-40B4-BE49-F238E27FC236}">
                  <a16:creationId xmlns:a16="http://schemas.microsoft.com/office/drawing/2014/main" id="{5C30EBD3-DAD9-40E0-A940-819C32CD8A7A}"/>
                </a:ext>
              </a:extLst>
            </p:cNvPr>
            <p:cNvSpPr/>
            <p:nvPr/>
          </p:nvSpPr>
          <p:spPr>
            <a:xfrm>
              <a:off x="1635277" y="2537104"/>
              <a:ext cx="338400" cy="3384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ko-KR" altLang="en-US" sz="3421" b="1" spc="-128" dirty="0">
                <a:solidFill>
                  <a:prstClr val="white"/>
                </a:solidFill>
                <a:latin typeface="KoPub돋움체 Medium" panose="00000600000000000000" pitchFamily="2" charset="-127"/>
                <a:ea typeface="KoPub돋움체 Medium" panose="00000600000000000000" pitchFamily="2" charset="-127"/>
              </a:endParaRPr>
            </a:p>
          </p:txBody>
        </p:sp>
        <p:sp>
          <p:nvSpPr>
            <p:cNvPr id="109" name="TextBox 108">
              <a:extLst>
                <a:ext uri="{FF2B5EF4-FFF2-40B4-BE49-F238E27FC236}">
                  <a16:creationId xmlns:a16="http://schemas.microsoft.com/office/drawing/2014/main" id="{33A05D6B-26BE-4E3B-A620-9AC84366FF87}"/>
                </a:ext>
              </a:extLst>
            </p:cNvPr>
            <p:cNvSpPr txBox="1"/>
            <p:nvPr/>
          </p:nvSpPr>
          <p:spPr>
            <a:xfrm>
              <a:off x="1625075" y="2546386"/>
              <a:ext cx="430722" cy="329591"/>
            </a:xfrm>
            <a:prstGeom prst="rect">
              <a:avLst/>
            </a:prstGeom>
            <a:noFill/>
          </p:spPr>
          <p:txBody>
            <a:bodyPr wrap="square" rtlCol="0">
              <a:spAutoFit/>
            </a:bodyPr>
            <a:lstStyle/>
            <a:p>
              <a:r>
                <a:rPr kumimoji="1" lang="ru-RU" altLang="ko-KR" sz="684"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Спец. счета</a:t>
              </a:r>
              <a:endParaRPr kumimoji="1" lang="ko-KR" altLang="en-US" sz="684"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grpSp>
      <p:grpSp>
        <p:nvGrpSpPr>
          <p:cNvPr id="110" name="그룹 405">
            <a:extLst>
              <a:ext uri="{FF2B5EF4-FFF2-40B4-BE49-F238E27FC236}">
                <a16:creationId xmlns:a16="http://schemas.microsoft.com/office/drawing/2014/main" id="{665D7E0F-6D43-4909-9152-BCE27A06E2F2}"/>
              </a:ext>
            </a:extLst>
          </p:cNvPr>
          <p:cNvGrpSpPr/>
          <p:nvPr/>
        </p:nvGrpSpPr>
        <p:grpSpPr>
          <a:xfrm>
            <a:off x="4719883" y="3295095"/>
            <a:ext cx="485878" cy="310999"/>
            <a:chOff x="1587219" y="2639164"/>
            <a:chExt cx="500725" cy="338400"/>
          </a:xfrm>
        </p:grpSpPr>
        <p:sp>
          <p:nvSpPr>
            <p:cNvPr id="111" name="타원 406">
              <a:extLst>
                <a:ext uri="{FF2B5EF4-FFF2-40B4-BE49-F238E27FC236}">
                  <a16:creationId xmlns:a16="http://schemas.microsoft.com/office/drawing/2014/main" id="{12FF177A-6601-4A75-BE05-62B11BB80932}"/>
                </a:ext>
              </a:extLst>
            </p:cNvPr>
            <p:cNvSpPr/>
            <p:nvPr/>
          </p:nvSpPr>
          <p:spPr>
            <a:xfrm>
              <a:off x="1643171" y="2639164"/>
              <a:ext cx="338400" cy="3384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ko-KR" altLang="en-US" sz="3421" b="1" spc="-128" dirty="0">
                <a:solidFill>
                  <a:prstClr val="white"/>
                </a:solidFill>
                <a:latin typeface="KoPub돋움체 Medium" panose="00000600000000000000" pitchFamily="2" charset="-127"/>
                <a:ea typeface="KoPub돋움체 Medium" panose="00000600000000000000" pitchFamily="2" charset="-127"/>
              </a:endParaRPr>
            </a:p>
          </p:txBody>
        </p:sp>
        <p:sp>
          <p:nvSpPr>
            <p:cNvPr id="112" name="TextBox 111">
              <a:extLst>
                <a:ext uri="{FF2B5EF4-FFF2-40B4-BE49-F238E27FC236}">
                  <a16:creationId xmlns:a16="http://schemas.microsoft.com/office/drawing/2014/main" id="{17B1CFD2-3A6E-4AEC-8F36-065626446D65}"/>
                </a:ext>
              </a:extLst>
            </p:cNvPr>
            <p:cNvSpPr txBox="1"/>
            <p:nvPr/>
          </p:nvSpPr>
          <p:spPr>
            <a:xfrm>
              <a:off x="1587219" y="2709516"/>
              <a:ext cx="500725" cy="215029"/>
            </a:xfrm>
            <a:prstGeom prst="rect">
              <a:avLst/>
            </a:prstGeom>
            <a:noFill/>
          </p:spPr>
          <p:txBody>
            <a:bodyPr wrap="square" rtlCol="0">
              <a:spAutoFit/>
            </a:bodyPr>
            <a:lstStyle/>
            <a:p>
              <a:r>
                <a:rPr kumimoji="1" lang="ru-RU" altLang="ko-KR" sz="684"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Финансы</a:t>
              </a:r>
              <a:endParaRPr kumimoji="1" lang="ko-KR" altLang="en-US" sz="684"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grpSp>
      <p:sp>
        <p:nvSpPr>
          <p:cNvPr id="113" name="Rectangle 25">
            <a:extLst>
              <a:ext uri="{FF2B5EF4-FFF2-40B4-BE49-F238E27FC236}">
                <a16:creationId xmlns:a16="http://schemas.microsoft.com/office/drawing/2014/main" id="{D948DFC7-2FF9-4017-BA01-29420405D5BD}"/>
              </a:ext>
            </a:extLst>
          </p:cNvPr>
          <p:cNvSpPr>
            <a:spLocks noChangeArrowheads="1"/>
          </p:cNvSpPr>
          <p:nvPr/>
        </p:nvSpPr>
        <p:spPr bwMode="auto">
          <a:xfrm flipH="1">
            <a:off x="3696912" y="2445286"/>
            <a:ext cx="2396928" cy="315727"/>
          </a:xfrm>
          <a:prstGeom prst="rect">
            <a:avLst/>
          </a:prstGeom>
          <a:noFill/>
          <a:ln>
            <a:noFill/>
          </a:ln>
        </p:spPr>
        <p:txBody>
          <a:bodyPr wrap="square" lIns="0" tIns="0" rIns="0" bIns="0" anchor="ctr" anchorCtr="0">
            <a:spAutoFit/>
            <a:scene3d>
              <a:camera prst="orthographicFront"/>
              <a:lightRig rig="threePt" dir="t"/>
            </a:scene3d>
            <a:flatTx/>
          </a:bodyPr>
          <a:lstStyle>
            <a:lvl1pPr marL="139700" indent="-1397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1pPr>
            <a:lvl2pPr marL="742950" indent="-28575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2pPr>
            <a:lvl3pPr marL="11430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3pPr>
            <a:lvl4pPr marL="16002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4pPr>
            <a:lvl5pPr marL="20574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5pPr>
            <a:lvl6pPr marL="25146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6pPr>
            <a:lvl7pPr marL="29718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7pPr>
            <a:lvl8pPr marL="34290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8pPr>
            <a:lvl9pPr marL="38862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9pPr>
          </a:lstStyle>
          <a:p>
            <a:pPr marL="0" indent="0" algn="ctr" eaLnBrk="1" fontAlgn="base" hangingPunct="1">
              <a:buClr>
                <a:srgbClr val="4D4D4D"/>
              </a:buClr>
            </a:pPr>
            <a:r>
              <a:rPr lang="ru-RU" altLang="ko-KR" sz="1026" b="1" spc="-86"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Финансы центрального уровня</a:t>
            </a:r>
            <a:r>
              <a:rPr lang="en-US" altLang="ko-KR" sz="1026" b="1" spc="-86"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 (</a:t>
            </a:r>
            <a:r>
              <a:rPr lang="ru-RU" altLang="ko-KR" sz="1026" b="1" spc="-86"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бюджет и бухучёт следующего поколения</a:t>
            </a:r>
            <a:r>
              <a:rPr lang="en-US" altLang="ko-KR" sz="1026" b="1" spc="-86"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a:t>
            </a:r>
          </a:p>
        </p:txBody>
      </p:sp>
      <p:sp>
        <p:nvSpPr>
          <p:cNvPr id="114" name="Rectangle 25">
            <a:extLst>
              <a:ext uri="{FF2B5EF4-FFF2-40B4-BE49-F238E27FC236}">
                <a16:creationId xmlns:a16="http://schemas.microsoft.com/office/drawing/2014/main" id="{CDD28565-11ED-428A-A337-B7AE585AC41D}"/>
              </a:ext>
            </a:extLst>
          </p:cNvPr>
          <p:cNvSpPr>
            <a:spLocks noChangeArrowheads="1"/>
          </p:cNvSpPr>
          <p:nvPr/>
        </p:nvSpPr>
        <p:spPr bwMode="auto">
          <a:xfrm flipH="1">
            <a:off x="4208710" y="3748656"/>
            <a:ext cx="1885131" cy="157864"/>
          </a:xfrm>
          <a:prstGeom prst="rect">
            <a:avLst/>
          </a:prstGeom>
          <a:noFill/>
          <a:ln>
            <a:noFill/>
          </a:ln>
        </p:spPr>
        <p:txBody>
          <a:bodyPr wrap="none" lIns="0" tIns="0" rIns="0" bIns="0" anchor="ctr" anchorCtr="0">
            <a:spAutoFit/>
            <a:scene3d>
              <a:camera prst="orthographicFront"/>
              <a:lightRig rig="threePt" dir="t"/>
            </a:scene3d>
            <a:flatTx/>
          </a:bodyPr>
          <a:lstStyle>
            <a:lvl1pPr marL="139700" indent="-1397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1pPr>
            <a:lvl2pPr marL="742950" indent="-28575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2pPr>
            <a:lvl3pPr marL="11430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3pPr>
            <a:lvl4pPr marL="16002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4pPr>
            <a:lvl5pPr marL="20574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5pPr>
            <a:lvl6pPr marL="25146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6pPr>
            <a:lvl7pPr marL="29718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7pPr>
            <a:lvl8pPr marL="34290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8pPr>
            <a:lvl9pPr marL="38862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9pPr>
          </a:lstStyle>
          <a:p>
            <a:pPr marL="0" indent="0" eaLnBrk="1" fontAlgn="base" hangingPunct="1">
              <a:spcBef>
                <a:spcPts val="684"/>
              </a:spcBef>
              <a:buClr>
                <a:srgbClr val="4D4D4D"/>
              </a:buClr>
            </a:pPr>
            <a:r>
              <a:rPr lang="ru-RU" altLang="ko-KR" sz="1026" b="1"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Увязка финансовых данных</a:t>
            </a:r>
            <a:endParaRPr lang="en-US" altLang="ko-KR" sz="1026" b="1"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sp>
        <p:nvSpPr>
          <p:cNvPr id="115" name="모서리가 둥근 직사각형 410">
            <a:extLst>
              <a:ext uri="{FF2B5EF4-FFF2-40B4-BE49-F238E27FC236}">
                <a16:creationId xmlns:a16="http://schemas.microsoft.com/office/drawing/2014/main" id="{7865A17E-7178-42DA-9B09-3DAD17731FE4}"/>
              </a:ext>
            </a:extLst>
          </p:cNvPr>
          <p:cNvSpPr/>
          <p:nvPr/>
        </p:nvSpPr>
        <p:spPr>
          <a:xfrm>
            <a:off x="3958564" y="4611006"/>
            <a:ext cx="1963457" cy="822960"/>
          </a:xfrm>
          <a:prstGeom prst="roundRect">
            <a:avLst>
              <a:gd name="adj" fmla="val 11406"/>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ko-KR" altLang="en-US" sz="3421" b="1" spc="-128" dirty="0">
              <a:solidFill>
                <a:prstClr val="white"/>
              </a:solidFill>
              <a:latin typeface="KoPub돋움체 Medium" panose="00000600000000000000" pitchFamily="2" charset="-127"/>
              <a:ea typeface="KoPub돋움체 Medium" panose="00000600000000000000" pitchFamily="2" charset="-127"/>
            </a:endParaRPr>
          </a:p>
        </p:txBody>
      </p:sp>
      <p:sp>
        <p:nvSpPr>
          <p:cNvPr id="116" name="모서리가 둥근 직사각형 411">
            <a:extLst>
              <a:ext uri="{FF2B5EF4-FFF2-40B4-BE49-F238E27FC236}">
                <a16:creationId xmlns:a16="http://schemas.microsoft.com/office/drawing/2014/main" id="{178ABA01-4099-4391-9B41-596EE3AD60B3}"/>
              </a:ext>
            </a:extLst>
          </p:cNvPr>
          <p:cNvSpPr/>
          <p:nvPr/>
        </p:nvSpPr>
        <p:spPr>
          <a:xfrm>
            <a:off x="3958564" y="5488834"/>
            <a:ext cx="1963457" cy="914400"/>
          </a:xfrm>
          <a:prstGeom prst="roundRect">
            <a:avLst>
              <a:gd name="adj" fmla="val 11406"/>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ko-KR" altLang="en-US" sz="3421" b="1" spc="-128" dirty="0">
              <a:solidFill>
                <a:prstClr val="white"/>
              </a:solidFill>
              <a:latin typeface="KoPub돋움체 Medium" panose="00000600000000000000" pitchFamily="2" charset="-127"/>
              <a:ea typeface="KoPub돋움체 Medium" panose="00000600000000000000" pitchFamily="2" charset="-127"/>
            </a:endParaRPr>
          </a:p>
        </p:txBody>
      </p:sp>
      <p:grpSp>
        <p:nvGrpSpPr>
          <p:cNvPr id="171" name="그룹 412">
            <a:extLst>
              <a:ext uri="{FF2B5EF4-FFF2-40B4-BE49-F238E27FC236}">
                <a16:creationId xmlns:a16="http://schemas.microsoft.com/office/drawing/2014/main" id="{E0880B77-888C-41DE-A340-7EAB12CDA3A4}"/>
              </a:ext>
            </a:extLst>
          </p:cNvPr>
          <p:cNvGrpSpPr/>
          <p:nvPr/>
        </p:nvGrpSpPr>
        <p:grpSpPr>
          <a:xfrm>
            <a:off x="5000788" y="3941111"/>
            <a:ext cx="620869" cy="556874"/>
            <a:chOff x="197382" y="4045000"/>
            <a:chExt cx="653843" cy="604940"/>
          </a:xfrm>
          <a:solidFill>
            <a:schemeClr val="bg1"/>
          </a:solidFill>
        </p:grpSpPr>
        <p:sp>
          <p:nvSpPr>
            <p:cNvPr id="172" name="타원 413">
              <a:extLst>
                <a:ext uri="{FF2B5EF4-FFF2-40B4-BE49-F238E27FC236}">
                  <a16:creationId xmlns:a16="http://schemas.microsoft.com/office/drawing/2014/main" id="{E06A6BE0-FF28-491B-829F-369EA1A25DFF}"/>
                </a:ext>
              </a:extLst>
            </p:cNvPr>
            <p:cNvSpPr/>
            <p:nvPr/>
          </p:nvSpPr>
          <p:spPr>
            <a:xfrm>
              <a:off x="204622" y="4045000"/>
              <a:ext cx="618295" cy="604940"/>
            </a:xfrm>
            <a:prstGeom prst="ellipse">
              <a:avLst/>
            </a:prstGeom>
            <a:grpFill/>
            <a:ln>
              <a:solidFill>
                <a:srgbClr val="08398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ko-KR" altLang="en-US" sz="3421" b="1" spc="-128" dirty="0">
                <a:solidFill>
                  <a:prstClr val="white"/>
                </a:solidFill>
                <a:latin typeface="KoPub돋움체 Medium" panose="00000600000000000000" pitchFamily="2" charset="-127"/>
                <a:ea typeface="KoPub돋움체 Medium" panose="00000600000000000000" pitchFamily="2" charset="-127"/>
              </a:endParaRPr>
            </a:p>
          </p:txBody>
        </p:sp>
        <p:sp>
          <p:nvSpPr>
            <p:cNvPr id="173" name="Rectangle 25">
              <a:extLst>
                <a:ext uri="{FF2B5EF4-FFF2-40B4-BE49-F238E27FC236}">
                  <a16:creationId xmlns:a16="http://schemas.microsoft.com/office/drawing/2014/main" id="{A3E159CC-DB3D-4F5F-ABF3-DE09162B9C64}"/>
                </a:ext>
              </a:extLst>
            </p:cNvPr>
            <p:cNvSpPr>
              <a:spLocks noChangeArrowheads="1"/>
            </p:cNvSpPr>
            <p:nvPr/>
          </p:nvSpPr>
          <p:spPr bwMode="auto">
            <a:xfrm flipH="1">
              <a:off x="197382" y="4127276"/>
              <a:ext cx="653843" cy="471840"/>
            </a:xfrm>
            <a:prstGeom prst="rect">
              <a:avLst/>
            </a:prstGeom>
            <a:noFill/>
            <a:ln w="9525" algn="ctr">
              <a:noFill/>
              <a:miter lim="800000"/>
              <a:headEnd/>
              <a:tailEnd/>
            </a:ln>
          </p:spPr>
          <p:txBody>
            <a:bodyPr wrap="square" lIns="0" tIns="0" rIns="0" bIns="0" anchor="t" anchorCtr="0">
              <a:spAutoFit/>
              <a:scene3d>
                <a:camera prst="orthographicFront"/>
                <a:lightRig rig="threePt" dir="t"/>
              </a:scene3d>
              <a:flatTx/>
            </a:bodyPr>
            <a:lstStyle/>
            <a:p>
              <a:pPr algn="ctr" defTabSz="380142" fontAlgn="base">
                <a:spcBef>
                  <a:spcPts val="214"/>
                </a:spcBef>
                <a:buClr>
                  <a:srgbClr val="4D4D4D"/>
                </a:buClr>
                <a:tabLst>
                  <a:tab pos="4830525" algn="l"/>
                </a:tabLst>
              </a:pPr>
              <a:r>
                <a:rPr kumimoji="1" lang="ru-RU" altLang="ko-KR" sz="941"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Финансы образования</a:t>
              </a:r>
              <a:r>
                <a:rPr kumimoji="1" lang="en-US" altLang="ko-KR" sz="855"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a:t>
              </a:r>
              <a:r>
                <a:rPr kumimoji="1" lang="en-US" altLang="ko-KR" sz="855" b="1" spc="-128" dirty="0" err="1">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EduFine</a:t>
              </a:r>
              <a:r>
                <a:rPr kumimoji="1" lang="en-US" altLang="ko-KR" sz="855"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a:t>
              </a:r>
            </a:p>
          </p:txBody>
        </p:sp>
      </p:grpSp>
      <p:sp>
        <p:nvSpPr>
          <p:cNvPr id="174" name="Rectangle 25">
            <a:extLst>
              <a:ext uri="{FF2B5EF4-FFF2-40B4-BE49-F238E27FC236}">
                <a16:creationId xmlns:a16="http://schemas.microsoft.com/office/drawing/2014/main" id="{53825100-8B35-441A-BCBC-8B7A966B2CDE}"/>
              </a:ext>
            </a:extLst>
          </p:cNvPr>
          <p:cNvSpPr>
            <a:spLocks noChangeArrowheads="1"/>
          </p:cNvSpPr>
          <p:nvPr/>
        </p:nvSpPr>
        <p:spPr bwMode="auto">
          <a:xfrm flipH="1">
            <a:off x="4337341" y="4631190"/>
            <a:ext cx="1413849" cy="157864"/>
          </a:xfrm>
          <a:prstGeom prst="rect">
            <a:avLst/>
          </a:prstGeom>
          <a:noFill/>
          <a:ln>
            <a:noFill/>
          </a:ln>
        </p:spPr>
        <p:txBody>
          <a:bodyPr wrap="none" lIns="0" tIns="0" rIns="0" bIns="0" anchor="ctr" anchorCtr="0">
            <a:spAutoFit/>
            <a:scene3d>
              <a:camera prst="orthographicFront"/>
              <a:lightRig rig="threePt" dir="t"/>
            </a:scene3d>
            <a:flatTx/>
          </a:bodyPr>
          <a:lstStyle>
            <a:lvl1pPr marL="139700" indent="-1397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1pPr>
            <a:lvl2pPr marL="742950" indent="-28575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2pPr>
            <a:lvl3pPr marL="11430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3pPr>
            <a:lvl4pPr marL="16002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4pPr>
            <a:lvl5pPr marL="20574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5pPr>
            <a:lvl6pPr marL="25146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6pPr>
            <a:lvl7pPr marL="29718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7pPr>
            <a:lvl8pPr marL="34290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8pPr>
            <a:lvl9pPr marL="38862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9pPr>
          </a:lstStyle>
          <a:p>
            <a:pPr marL="0" indent="0" eaLnBrk="1" fontAlgn="base" hangingPunct="1">
              <a:spcBef>
                <a:spcPts val="684"/>
              </a:spcBef>
              <a:buClr>
                <a:srgbClr val="4D4D4D"/>
              </a:buClr>
            </a:pPr>
            <a:r>
              <a:rPr lang="ru-RU" altLang="ko-KR" sz="1026" b="1"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Увязка </a:t>
            </a:r>
            <a:r>
              <a:rPr lang="ru-RU" altLang="ko-KR" sz="1026" b="1" baseline="0" dirty="0" err="1">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макроданных</a:t>
            </a:r>
            <a:endParaRPr lang="en-US" altLang="ko-KR" sz="1026" b="1"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grpSp>
        <p:nvGrpSpPr>
          <p:cNvPr id="175" name="그룹 416">
            <a:extLst>
              <a:ext uri="{FF2B5EF4-FFF2-40B4-BE49-F238E27FC236}">
                <a16:creationId xmlns:a16="http://schemas.microsoft.com/office/drawing/2014/main" id="{04AF739C-A930-4CB5-A010-88282262F679}"/>
              </a:ext>
            </a:extLst>
          </p:cNvPr>
          <p:cNvGrpSpPr/>
          <p:nvPr/>
        </p:nvGrpSpPr>
        <p:grpSpPr>
          <a:xfrm>
            <a:off x="4121417" y="4818010"/>
            <a:ext cx="523987" cy="496274"/>
            <a:chOff x="170014" y="4045000"/>
            <a:chExt cx="618295" cy="604940"/>
          </a:xfrm>
          <a:solidFill>
            <a:schemeClr val="bg1"/>
          </a:solidFill>
        </p:grpSpPr>
        <p:sp>
          <p:nvSpPr>
            <p:cNvPr id="176" name="타원 417">
              <a:extLst>
                <a:ext uri="{FF2B5EF4-FFF2-40B4-BE49-F238E27FC236}">
                  <a16:creationId xmlns:a16="http://schemas.microsoft.com/office/drawing/2014/main" id="{128D0DB8-05E0-4A5A-B4A9-A6DEE84BEB56}"/>
                </a:ext>
              </a:extLst>
            </p:cNvPr>
            <p:cNvSpPr/>
            <p:nvPr/>
          </p:nvSpPr>
          <p:spPr>
            <a:xfrm>
              <a:off x="170014" y="4045000"/>
              <a:ext cx="618295" cy="604940"/>
            </a:xfrm>
            <a:prstGeom prst="ellipse">
              <a:avLst/>
            </a:prstGeom>
            <a:grpFill/>
            <a:ln>
              <a:solidFill>
                <a:srgbClr val="08398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ko-KR" altLang="en-US" sz="3421" b="1" spc="-128" dirty="0">
                <a:solidFill>
                  <a:prstClr val="white"/>
                </a:solidFill>
                <a:latin typeface="KoPub돋움체 Medium" panose="00000600000000000000" pitchFamily="2" charset="-127"/>
                <a:ea typeface="KoPub돋움체 Medium" panose="00000600000000000000" pitchFamily="2" charset="-127"/>
              </a:endParaRPr>
            </a:p>
          </p:txBody>
        </p:sp>
        <p:sp>
          <p:nvSpPr>
            <p:cNvPr id="177" name="Rectangle 25">
              <a:extLst>
                <a:ext uri="{FF2B5EF4-FFF2-40B4-BE49-F238E27FC236}">
                  <a16:creationId xmlns:a16="http://schemas.microsoft.com/office/drawing/2014/main" id="{B4438F03-A74D-4D2D-80C1-4F5872BF4FFE}"/>
                </a:ext>
              </a:extLst>
            </p:cNvPr>
            <p:cNvSpPr>
              <a:spLocks noChangeArrowheads="1"/>
            </p:cNvSpPr>
            <p:nvPr/>
          </p:nvSpPr>
          <p:spPr bwMode="auto">
            <a:xfrm flipH="1">
              <a:off x="198529" y="4158617"/>
              <a:ext cx="548609" cy="352970"/>
            </a:xfrm>
            <a:prstGeom prst="rect">
              <a:avLst/>
            </a:prstGeom>
            <a:noFill/>
            <a:ln w="9525" algn="ctr">
              <a:noFill/>
              <a:miter lim="800000"/>
              <a:headEnd/>
              <a:tailEnd/>
            </a:ln>
          </p:spPr>
          <p:txBody>
            <a:bodyPr wrap="square" lIns="0" tIns="0" rIns="0" bIns="0" anchor="t" anchorCtr="0">
              <a:spAutoFit/>
              <a:scene3d>
                <a:camera prst="orthographicFront"/>
                <a:lightRig rig="threePt" dir="t"/>
              </a:scene3d>
              <a:flatTx/>
            </a:bodyPr>
            <a:lstStyle/>
            <a:p>
              <a:pPr algn="ctr" defTabSz="380142" fontAlgn="base">
                <a:spcBef>
                  <a:spcPts val="214"/>
                </a:spcBef>
                <a:buClr>
                  <a:srgbClr val="4D4D4D"/>
                </a:buClr>
                <a:tabLst>
                  <a:tab pos="4830525" algn="l"/>
                </a:tabLst>
              </a:pPr>
              <a:r>
                <a:rPr kumimoji="1" lang="ru-RU" altLang="ko-KR" sz="941"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Банк Кореи </a:t>
              </a:r>
              <a:endParaRPr kumimoji="1" lang="en-US" altLang="ko-KR" sz="941"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grpSp>
      <p:grpSp>
        <p:nvGrpSpPr>
          <p:cNvPr id="178" name="그룹 419">
            <a:extLst>
              <a:ext uri="{FF2B5EF4-FFF2-40B4-BE49-F238E27FC236}">
                <a16:creationId xmlns:a16="http://schemas.microsoft.com/office/drawing/2014/main" id="{8CD41E87-BB2A-4D87-A9DD-87F374C0F723}"/>
              </a:ext>
            </a:extLst>
          </p:cNvPr>
          <p:cNvGrpSpPr/>
          <p:nvPr/>
        </p:nvGrpSpPr>
        <p:grpSpPr>
          <a:xfrm>
            <a:off x="4679487" y="4820641"/>
            <a:ext cx="523987" cy="496274"/>
            <a:chOff x="195970" y="4053453"/>
            <a:chExt cx="618295" cy="604940"/>
          </a:xfrm>
          <a:solidFill>
            <a:schemeClr val="bg1"/>
          </a:solidFill>
        </p:grpSpPr>
        <p:sp>
          <p:nvSpPr>
            <p:cNvPr id="179" name="타원 420">
              <a:extLst>
                <a:ext uri="{FF2B5EF4-FFF2-40B4-BE49-F238E27FC236}">
                  <a16:creationId xmlns:a16="http://schemas.microsoft.com/office/drawing/2014/main" id="{1CCEE3D6-EC4B-46E1-B088-FE9023117FBF}"/>
                </a:ext>
              </a:extLst>
            </p:cNvPr>
            <p:cNvSpPr/>
            <p:nvPr/>
          </p:nvSpPr>
          <p:spPr>
            <a:xfrm>
              <a:off x="195970" y="4053453"/>
              <a:ext cx="618295" cy="604940"/>
            </a:xfrm>
            <a:prstGeom prst="ellipse">
              <a:avLst/>
            </a:prstGeom>
            <a:grpFill/>
            <a:ln>
              <a:solidFill>
                <a:srgbClr val="08398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ko-KR" altLang="en-US" sz="3421" b="1" spc="-128" dirty="0">
                <a:solidFill>
                  <a:prstClr val="white"/>
                </a:solidFill>
                <a:latin typeface="KoPub돋움체 Medium" panose="00000600000000000000" pitchFamily="2" charset="-127"/>
                <a:ea typeface="KoPub돋움체 Medium" panose="00000600000000000000" pitchFamily="2" charset="-127"/>
              </a:endParaRPr>
            </a:p>
          </p:txBody>
        </p:sp>
        <p:sp>
          <p:nvSpPr>
            <p:cNvPr id="180" name="Rectangle 25">
              <a:extLst>
                <a:ext uri="{FF2B5EF4-FFF2-40B4-BE49-F238E27FC236}">
                  <a16:creationId xmlns:a16="http://schemas.microsoft.com/office/drawing/2014/main" id="{3871F240-5F7F-40AB-B650-E19A1CBA3020}"/>
                </a:ext>
              </a:extLst>
            </p:cNvPr>
            <p:cNvSpPr>
              <a:spLocks noChangeArrowheads="1"/>
            </p:cNvSpPr>
            <p:nvPr/>
          </p:nvSpPr>
          <p:spPr bwMode="auto">
            <a:xfrm flipH="1">
              <a:off x="243634" y="4267496"/>
              <a:ext cx="548609" cy="176485"/>
            </a:xfrm>
            <a:prstGeom prst="rect">
              <a:avLst/>
            </a:prstGeom>
            <a:noFill/>
            <a:ln w="9525" algn="ctr">
              <a:noFill/>
              <a:miter lim="800000"/>
              <a:headEnd/>
              <a:tailEnd/>
            </a:ln>
          </p:spPr>
          <p:txBody>
            <a:bodyPr wrap="square" lIns="0" tIns="0" rIns="0" bIns="0" anchor="t" anchorCtr="0">
              <a:spAutoFit/>
              <a:scene3d>
                <a:camera prst="orthographicFront"/>
                <a:lightRig rig="threePt" dir="t"/>
              </a:scene3d>
              <a:flatTx/>
            </a:bodyPr>
            <a:lstStyle/>
            <a:p>
              <a:pPr algn="ctr" defTabSz="380142" fontAlgn="base">
                <a:spcBef>
                  <a:spcPts val="214"/>
                </a:spcBef>
                <a:buClr>
                  <a:srgbClr val="4D4D4D"/>
                </a:buClr>
                <a:tabLst>
                  <a:tab pos="4830525" algn="l"/>
                </a:tabLst>
              </a:pPr>
              <a:r>
                <a:rPr kumimoji="1" lang="ru-RU" altLang="ko-KR" sz="941" b="1"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ОЭСР</a:t>
              </a:r>
              <a:endParaRPr kumimoji="1" lang="en-US" altLang="ko-KR" sz="855" b="1"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grpSp>
      <p:grpSp>
        <p:nvGrpSpPr>
          <p:cNvPr id="181" name="그룹 422">
            <a:extLst>
              <a:ext uri="{FF2B5EF4-FFF2-40B4-BE49-F238E27FC236}">
                <a16:creationId xmlns:a16="http://schemas.microsoft.com/office/drawing/2014/main" id="{8D0EF66C-BEBB-4BF1-84AD-B876AE152229}"/>
              </a:ext>
            </a:extLst>
          </p:cNvPr>
          <p:cNvGrpSpPr/>
          <p:nvPr/>
        </p:nvGrpSpPr>
        <p:grpSpPr>
          <a:xfrm>
            <a:off x="4255857" y="5844623"/>
            <a:ext cx="665612" cy="496274"/>
            <a:chOff x="125442" y="4045000"/>
            <a:chExt cx="785410" cy="604940"/>
          </a:xfrm>
          <a:solidFill>
            <a:schemeClr val="bg1"/>
          </a:solidFill>
        </p:grpSpPr>
        <p:sp>
          <p:nvSpPr>
            <p:cNvPr id="182" name="타원 423">
              <a:extLst>
                <a:ext uri="{FF2B5EF4-FFF2-40B4-BE49-F238E27FC236}">
                  <a16:creationId xmlns:a16="http://schemas.microsoft.com/office/drawing/2014/main" id="{CC68BC0D-6F9D-4D60-966F-9EBFD3A4B17F}"/>
                </a:ext>
              </a:extLst>
            </p:cNvPr>
            <p:cNvSpPr/>
            <p:nvPr/>
          </p:nvSpPr>
          <p:spPr>
            <a:xfrm>
              <a:off x="204622" y="4045000"/>
              <a:ext cx="618295" cy="604940"/>
            </a:xfrm>
            <a:prstGeom prst="ellipse">
              <a:avLst/>
            </a:prstGeom>
            <a:grpFill/>
            <a:ln>
              <a:solidFill>
                <a:srgbClr val="08398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ko-KR" altLang="en-US" sz="3421" b="1" spc="-128" dirty="0">
                <a:solidFill>
                  <a:prstClr val="white"/>
                </a:solidFill>
                <a:latin typeface="KoPub돋움체 Medium" panose="00000600000000000000" pitchFamily="2" charset="-127"/>
                <a:ea typeface="KoPub돋움체 Medium" panose="00000600000000000000" pitchFamily="2" charset="-127"/>
              </a:endParaRPr>
            </a:p>
          </p:txBody>
        </p:sp>
        <p:sp>
          <p:nvSpPr>
            <p:cNvPr id="183" name="Rectangle 25">
              <a:extLst>
                <a:ext uri="{FF2B5EF4-FFF2-40B4-BE49-F238E27FC236}">
                  <a16:creationId xmlns:a16="http://schemas.microsoft.com/office/drawing/2014/main" id="{27101B5D-166F-4A01-A072-252840B27DDE}"/>
                </a:ext>
              </a:extLst>
            </p:cNvPr>
            <p:cNvSpPr>
              <a:spLocks noChangeArrowheads="1"/>
            </p:cNvSpPr>
            <p:nvPr/>
          </p:nvSpPr>
          <p:spPr bwMode="auto">
            <a:xfrm flipH="1">
              <a:off x="125442" y="4080864"/>
              <a:ext cx="785410" cy="352970"/>
            </a:xfrm>
            <a:prstGeom prst="rect">
              <a:avLst/>
            </a:prstGeom>
            <a:noFill/>
            <a:ln w="9525" algn="ctr">
              <a:noFill/>
              <a:miter lim="800000"/>
              <a:headEnd/>
              <a:tailEnd/>
            </a:ln>
          </p:spPr>
          <p:txBody>
            <a:bodyPr wrap="square" lIns="0" tIns="0" rIns="0" bIns="0" anchor="t" anchorCtr="0">
              <a:spAutoFit/>
              <a:scene3d>
                <a:camera prst="orthographicFront"/>
                <a:lightRig rig="threePt" dir="t"/>
              </a:scene3d>
              <a:flatTx/>
            </a:bodyPr>
            <a:lstStyle/>
            <a:p>
              <a:pPr algn="ctr" defTabSz="380142" fontAlgn="base">
                <a:buClr>
                  <a:srgbClr val="4D4D4D"/>
                </a:buClr>
                <a:tabLst>
                  <a:tab pos="4830525" algn="l"/>
                </a:tabLst>
              </a:pPr>
              <a:r>
                <a:rPr kumimoji="1" lang="ru-RU" altLang="ko-KR" sz="941"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Нац. </a:t>
              </a:r>
              <a:r>
                <a:rPr kumimoji="1" lang="ru-RU" altLang="ko-KR" sz="941" b="1" spc="-128" dirty="0" err="1">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упр</a:t>
              </a:r>
              <a:r>
                <a:rPr kumimoji="1" lang="ru-RU" altLang="ko-KR" sz="941"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-е статистики</a:t>
              </a:r>
              <a:endParaRPr kumimoji="1" lang="en-US" altLang="ko-KR" sz="855"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grpSp>
      <p:sp>
        <p:nvSpPr>
          <p:cNvPr id="184" name="Rectangle 25">
            <a:extLst>
              <a:ext uri="{FF2B5EF4-FFF2-40B4-BE49-F238E27FC236}">
                <a16:creationId xmlns:a16="http://schemas.microsoft.com/office/drawing/2014/main" id="{7A9F3C5E-C370-4966-A7A7-7D31EA63896E}"/>
              </a:ext>
            </a:extLst>
          </p:cNvPr>
          <p:cNvSpPr>
            <a:spLocks noChangeArrowheads="1"/>
          </p:cNvSpPr>
          <p:nvPr/>
        </p:nvSpPr>
        <p:spPr bwMode="auto">
          <a:xfrm flipH="1">
            <a:off x="3578989" y="5523352"/>
            <a:ext cx="2670603" cy="315727"/>
          </a:xfrm>
          <a:prstGeom prst="rect">
            <a:avLst/>
          </a:prstGeom>
          <a:noFill/>
          <a:ln>
            <a:noFill/>
          </a:ln>
        </p:spPr>
        <p:txBody>
          <a:bodyPr wrap="none" lIns="0" tIns="0" rIns="0" bIns="0" anchor="ctr" anchorCtr="0">
            <a:spAutoFit/>
            <a:scene3d>
              <a:camera prst="orthographicFront"/>
              <a:lightRig rig="threePt" dir="t"/>
            </a:scene3d>
            <a:flatTx/>
          </a:bodyPr>
          <a:lstStyle>
            <a:lvl1pPr marL="139700" indent="-1397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1pPr>
            <a:lvl2pPr marL="742950" indent="-28575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2pPr>
            <a:lvl3pPr marL="11430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3pPr>
            <a:lvl4pPr marL="16002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4pPr>
            <a:lvl5pPr marL="20574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5pPr>
            <a:lvl6pPr marL="25146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6pPr>
            <a:lvl7pPr marL="29718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7pPr>
            <a:lvl8pPr marL="34290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8pPr>
            <a:lvl9pPr marL="38862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9pPr>
          </a:lstStyle>
          <a:p>
            <a:pPr marL="0" indent="0" algn="ctr" eaLnBrk="1" fontAlgn="base" hangingPunct="1">
              <a:buClr>
                <a:srgbClr val="4D4D4D"/>
              </a:buClr>
            </a:pPr>
            <a:r>
              <a:rPr lang="ru-RU" altLang="ko-KR" sz="1026" b="1"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Увязка экономических, социальных, </a:t>
            </a:r>
          </a:p>
          <a:p>
            <a:pPr marL="0" indent="0" algn="ctr" eaLnBrk="1" fontAlgn="base" hangingPunct="1">
              <a:buClr>
                <a:srgbClr val="4D4D4D"/>
              </a:buClr>
            </a:pPr>
            <a:r>
              <a:rPr lang="ru-RU" altLang="ko-KR" sz="1026" b="1"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административных данных</a:t>
            </a:r>
            <a:endParaRPr lang="en-US" altLang="ko-KR" sz="1026" b="1"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grpSp>
        <p:nvGrpSpPr>
          <p:cNvPr id="185" name="그룹 442">
            <a:extLst>
              <a:ext uri="{FF2B5EF4-FFF2-40B4-BE49-F238E27FC236}">
                <a16:creationId xmlns:a16="http://schemas.microsoft.com/office/drawing/2014/main" id="{F9FF15C8-B4EC-410B-9D5C-AD3FC82D7C7B}"/>
              </a:ext>
            </a:extLst>
          </p:cNvPr>
          <p:cNvGrpSpPr/>
          <p:nvPr/>
        </p:nvGrpSpPr>
        <p:grpSpPr>
          <a:xfrm>
            <a:off x="4947737" y="5844621"/>
            <a:ext cx="673922" cy="496273"/>
            <a:chOff x="106884" y="4045000"/>
            <a:chExt cx="795212" cy="604940"/>
          </a:xfrm>
          <a:solidFill>
            <a:schemeClr val="bg1"/>
          </a:solidFill>
        </p:grpSpPr>
        <p:sp>
          <p:nvSpPr>
            <p:cNvPr id="186" name="타원 443">
              <a:extLst>
                <a:ext uri="{FF2B5EF4-FFF2-40B4-BE49-F238E27FC236}">
                  <a16:creationId xmlns:a16="http://schemas.microsoft.com/office/drawing/2014/main" id="{54E8E903-E601-4779-B22A-C456DC061516}"/>
                </a:ext>
              </a:extLst>
            </p:cNvPr>
            <p:cNvSpPr/>
            <p:nvPr/>
          </p:nvSpPr>
          <p:spPr>
            <a:xfrm>
              <a:off x="204622" y="4045000"/>
              <a:ext cx="618295" cy="604940"/>
            </a:xfrm>
            <a:prstGeom prst="ellipse">
              <a:avLst/>
            </a:prstGeom>
            <a:grpFill/>
            <a:ln>
              <a:solidFill>
                <a:srgbClr val="08398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ko-KR" altLang="en-US" sz="3421" b="1" spc="-128" dirty="0">
                <a:solidFill>
                  <a:prstClr val="white"/>
                </a:solidFill>
                <a:latin typeface="KoPub돋움체 Medium" panose="00000600000000000000" pitchFamily="2" charset="-127"/>
                <a:ea typeface="KoPub돋움체 Medium" panose="00000600000000000000" pitchFamily="2" charset="-127"/>
              </a:endParaRPr>
            </a:p>
          </p:txBody>
        </p:sp>
        <p:sp>
          <p:nvSpPr>
            <p:cNvPr id="187" name="Rectangle 25">
              <a:extLst>
                <a:ext uri="{FF2B5EF4-FFF2-40B4-BE49-F238E27FC236}">
                  <a16:creationId xmlns:a16="http://schemas.microsoft.com/office/drawing/2014/main" id="{18808A3D-4510-453F-AB01-0D73E13BDD63}"/>
                </a:ext>
              </a:extLst>
            </p:cNvPr>
            <p:cNvSpPr>
              <a:spLocks noChangeArrowheads="1"/>
            </p:cNvSpPr>
            <p:nvPr/>
          </p:nvSpPr>
          <p:spPr bwMode="auto">
            <a:xfrm flipH="1">
              <a:off x="106884" y="4175777"/>
              <a:ext cx="795212" cy="352971"/>
            </a:xfrm>
            <a:prstGeom prst="rect">
              <a:avLst/>
            </a:prstGeom>
            <a:noFill/>
            <a:ln w="9525" algn="ctr">
              <a:noFill/>
              <a:miter lim="800000"/>
              <a:headEnd/>
              <a:tailEnd/>
            </a:ln>
          </p:spPr>
          <p:txBody>
            <a:bodyPr wrap="square" lIns="0" tIns="0" rIns="0" bIns="0" anchor="t" anchorCtr="0">
              <a:spAutoFit/>
              <a:scene3d>
                <a:camera prst="orthographicFront"/>
                <a:lightRig rig="threePt" dir="t"/>
              </a:scene3d>
              <a:flatTx/>
            </a:bodyPr>
            <a:lstStyle/>
            <a:p>
              <a:pPr algn="ctr" defTabSz="380142" fontAlgn="base">
                <a:buClr>
                  <a:srgbClr val="4D4D4D"/>
                </a:buClr>
                <a:tabLst>
                  <a:tab pos="4830525" algn="l"/>
                </a:tabLst>
              </a:pPr>
              <a:r>
                <a:rPr kumimoji="1" lang="ru-RU" altLang="ko-KR" sz="941"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Каждый </a:t>
              </a:r>
            </a:p>
            <a:p>
              <a:pPr algn="ctr" defTabSz="380142" fontAlgn="base">
                <a:buClr>
                  <a:srgbClr val="4D4D4D"/>
                </a:buClr>
                <a:tabLst>
                  <a:tab pos="4830525" algn="l"/>
                </a:tabLst>
              </a:pPr>
              <a:r>
                <a:rPr kumimoji="1" lang="ru-RU" altLang="ko-KR" sz="941" b="1" spc="-128" dirty="0" err="1">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Деп</a:t>
              </a:r>
              <a:r>
                <a:rPr kumimoji="1" lang="ru-RU" altLang="ko-KR" sz="941"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-т</a:t>
              </a:r>
              <a:endParaRPr kumimoji="1" lang="en-US" altLang="ko-KR" sz="941"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grpSp>
      <p:grpSp>
        <p:nvGrpSpPr>
          <p:cNvPr id="188" name="그룹 445">
            <a:extLst>
              <a:ext uri="{FF2B5EF4-FFF2-40B4-BE49-F238E27FC236}">
                <a16:creationId xmlns:a16="http://schemas.microsoft.com/office/drawing/2014/main" id="{E46F9D3A-D43A-4618-8515-CC9B3DCFC62D}"/>
              </a:ext>
            </a:extLst>
          </p:cNvPr>
          <p:cNvGrpSpPr/>
          <p:nvPr/>
        </p:nvGrpSpPr>
        <p:grpSpPr>
          <a:xfrm>
            <a:off x="5242072" y="4820641"/>
            <a:ext cx="523987" cy="496274"/>
            <a:chOff x="204622" y="4045000"/>
            <a:chExt cx="618295" cy="604940"/>
          </a:xfrm>
          <a:solidFill>
            <a:schemeClr val="bg1"/>
          </a:solidFill>
        </p:grpSpPr>
        <p:sp>
          <p:nvSpPr>
            <p:cNvPr id="189" name="타원 446">
              <a:extLst>
                <a:ext uri="{FF2B5EF4-FFF2-40B4-BE49-F238E27FC236}">
                  <a16:creationId xmlns:a16="http://schemas.microsoft.com/office/drawing/2014/main" id="{72495CFA-5365-440C-8BE1-0031BBCE6C57}"/>
                </a:ext>
              </a:extLst>
            </p:cNvPr>
            <p:cNvSpPr/>
            <p:nvPr/>
          </p:nvSpPr>
          <p:spPr>
            <a:xfrm>
              <a:off x="204622" y="4045000"/>
              <a:ext cx="618295" cy="604940"/>
            </a:xfrm>
            <a:prstGeom prst="ellipse">
              <a:avLst/>
            </a:prstGeom>
            <a:grpFill/>
            <a:ln>
              <a:solidFill>
                <a:srgbClr val="08398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ko-KR" altLang="en-US" sz="3421" b="1" spc="-128" dirty="0">
                <a:solidFill>
                  <a:prstClr val="white"/>
                </a:solidFill>
                <a:latin typeface="KoPub돋움체 Medium" panose="00000600000000000000" pitchFamily="2" charset="-127"/>
                <a:ea typeface="KoPub돋움체 Medium" panose="00000600000000000000" pitchFamily="2" charset="-127"/>
              </a:endParaRPr>
            </a:p>
          </p:txBody>
        </p:sp>
        <p:sp>
          <p:nvSpPr>
            <p:cNvPr id="190" name="Rectangle 25">
              <a:extLst>
                <a:ext uri="{FF2B5EF4-FFF2-40B4-BE49-F238E27FC236}">
                  <a16:creationId xmlns:a16="http://schemas.microsoft.com/office/drawing/2014/main" id="{531C68C4-F477-4F90-B01C-19DDEED85FEA}"/>
                </a:ext>
              </a:extLst>
            </p:cNvPr>
            <p:cNvSpPr>
              <a:spLocks noChangeArrowheads="1"/>
            </p:cNvSpPr>
            <p:nvPr/>
          </p:nvSpPr>
          <p:spPr bwMode="auto">
            <a:xfrm flipH="1">
              <a:off x="268548" y="4262140"/>
              <a:ext cx="548609" cy="176485"/>
            </a:xfrm>
            <a:prstGeom prst="rect">
              <a:avLst/>
            </a:prstGeom>
            <a:noFill/>
            <a:ln w="9525" algn="ctr">
              <a:noFill/>
              <a:miter lim="800000"/>
              <a:headEnd/>
              <a:tailEnd/>
            </a:ln>
          </p:spPr>
          <p:txBody>
            <a:bodyPr wrap="square" lIns="0" tIns="0" rIns="0" bIns="0" anchor="t" anchorCtr="0">
              <a:spAutoFit/>
              <a:scene3d>
                <a:camera prst="orthographicFront"/>
                <a:lightRig rig="threePt" dir="t"/>
              </a:scene3d>
              <a:flatTx/>
            </a:bodyPr>
            <a:lstStyle/>
            <a:p>
              <a:pPr algn="ctr" defTabSz="380142" fontAlgn="base">
                <a:spcBef>
                  <a:spcPts val="214"/>
                </a:spcBef>
                <a:buClr>
                  <a:srgbClr val="4D4D4D"/>
                </a:buClr>
                <a:tabLst>
                  <a:tab pos="4830525" algn="l"/>
                </a:tabLst>
              </a:pPr>
              <a:r>
                <a:rPr kumimoji="1" lang="ru-RU" altLang="ko-KR" sz="941" b="1"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МВФ</a:t>
              </a:r>
              <a:endParaRPr kumimoji="1" lang="en-US" altLang="ko-KR" sz="855" b="1"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grpSp>
      <p:sp>
        <p:nvSpPr>
          <p:cNvPr id="191" name="모서리가 둥근 직사각형 103">
            <a:extLst>
              <a:ext uri="{FF2B5EF4-FFF2-40B4-BE49-F238E27FC236}">
                <a16:creationId xmlns:a16="http://schemas.microsoft.com/office/drawing/2014/main" id="{795976EE-ADFF-4745-9767-B8785EFAC502}"/>
              </a:ext>
            </a:extLst>
          </p:cNvPr>
          <p:cNvSpPr/>
          <p:nvPr/>
        </p:nvSpPr>
        <p:spPr>
          <a:xfrm>
            <a:off x="6738636" y="2397978"/>
            <a:ext cx="1920240" cy="1280160"/>
          </a:xfrm>
          <a:prstGeom prst="roundRect">
            <a:avLst>
              <a:gd name="adj" fmla="val 11406"/>
            </a:avLst>
          </a:prstGeom>
          <a:solidFill>
            <a:srgbClr val="DCE4F8"/>
          </a:solidFill>
          <a:ln>
            <a:solidFill>
              <a:srgbClr val="005B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en-US" altLang="ko-KR" sz="3421" b="1" spc="-128" dirty="0">
              <a:solidFill>
                <a:prstClr val="white"/>
              </a:solidFill>
              <a:latin typeface="KoPub돋움체 Medium" panose="00000600000000000000" pitchFamily="2" charset="-127"/>
              <a:ea typeface="KoPub돋움체 Medium" panose="00000600000000000000" pitchFamily="2" charset="-127"/>
            </a:endParaRPr>
          </a:p>
        </p:txBody>
      </p:sp>
      <p:sp>
        <p:nvSpPr>
          <p:cNvPr id="192" name="모서리가 둥근 직사각형 104">
            <a:extLst>
              <a:ext uri="{FF2B5EF4-FFF2-40B4-BE49-F238E27FC236}">
                <a16:creationId xmlns:a16="http://schemas.microsoft.com/office/drawing/2014/main" id="{1E9EA4E7-1131-48AC-88B6-E46D4FF26DB1}"/>
              </a:ext>
            </a:extLst>
          </p:cNvPr>
          <p:cNvSpPr/>
          <p:nvPr/>
        </p:nvSpPr>
        <p:spPr>
          <a:xfrm>
            <a:off x="6738636" y="3733436"/>
            <a:ext cx="1920240" cy="822960"/>
          </a:xfrm>
          <a:prstGeom prst="roundRect">
            <a:avLst>
              <a:gd name="adj" fmla="val 11406"/>
            </a:avLst>
          </a:prstGeom>
          <a:solidFill>
            <a:srgbClr val="DCE4F8"/>
          </a:solidFill>
          <a:ln>
            <a:solidFill>
              <a:srgbClr val="005B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en-US" altLang="ko-KR" sz="3421" b="1" spc="-128" dirty="0">
              <a:solidFill>
                <a:prstClr val="white"/>
              </a:solidFill>
              <a:latin typeface="KoPub돋움체 Medium" panose="00000600000000000000" pitchFamily="2" charset="-127"/>
              <a:ea typeface="KoPub돋움체 Medium" panose="00000600000000000000" pitchFamily="2" charset="-127"/>
            </a:endParaRPr>
          </a:p>
        </p:txBody>
      </p:sp>
      <p:sp>
        <p:nvSpPr>
          <p:cNvPr id="193" name="모서리가 둥근 직사각형 105">
            <a:extLst>
              <a:ext uri="{FF2B5EF4-FFF2-40B4-BE49-F238E27FC236}">
                <a16:creationId xmlns:a16="http://schemas.microsoft.com/office/drawing/2014/main" id="{88AAAF07-5C8F-44C1-BB37-986CA4130B30}"/>
              </a:ext>
            </a:extLst>
          </p:cNvPr>
          <p:cNvSpPr/>
          <p:nvPr/>
        </p:nvSpPr>
        <p:spPr>
          <a:xfrm>
            <a:off x="6738636" y="4611006"/>
            <a:ext cx="1920240" cy="822960"/>
          </a:xfrm>
          <a:prstGeom prst="roundRect">
            <a:avLst>
              <a:gd name="adj" fmla="val 11406"/>
            </a:avLst>
          </a:prstGeom>
          <a:solidFill>
            <a:srgbClr val="DCE4F8"/>
          </a:solidFill>
          <a:ln>
            <a:solidFill>
              <a:srgbClr val="005B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en-US" altLang="ko-KR" sz="3421" b="1" spc="-128" dirty="0">
              <a:solidFill>
                <a:prstClr val="white"/>
              </a:solidFill>
              <a:latin typeface="KoPub돋움체 Medium" panose="00000600000000000000" pitchFamily="2" charset="-127"/>
              <a:ea typeface="KoPub돋움체 Medium" panose="00000600000000000000" pitchFamily="2" charset="-127"/>
            </a:endParaRPr>
          </a:p>
        </p:txBody>
      </p:sp>
      <p:sp>
        <p:nvSpPr>
          <p:cNvPr id="194" name="모서리가 둥근 직사각형 106">
            <a:extLst>
              <a:ext uri="{FF2B5EF4-FFF2-40B4-BE49-F238E27FC236}">
                <a16:creationId xmlns:a16="http://schemas.microsoft.com/office/drawing/2014/main" id="{92BDEC4F-460D-4038-88E9-90A822FCD6C6}"/>
              </a:ext>
            </a:extLst>
          </p:cNvPr>
          <p:cNvSpPr/>
          <p:nvPr/>
        </p:nvSpPr>
        <p:spPr>
          <a:xfrm>
            <a:off x="6738636" y="5494520"/>
            <a:ext cx="1920240" cy="914400"/>
          </a:xfrm>
          <a:prstGeom prst="roundRect">
            <a:avLst>
              <a:gd name="adj" fmla="val 11406"/>
            </a:avLst>
          </a:prstGeom>
          <a:solidFill>
            <a:srgbClr val="DCE4F8"/>
          </a:solidFill>
          <a:ln>
            <a:solidFill>
              <a:srgbClr val="005B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en-US" altLang="ko-KR" sz="3421" b="1" spc="-128" dirty="0">
              <a:solidFill>
                <a:prstClr val="white"/>
              </a:solidFill>
              <a:latin typeface="KoPub돋움체 Medium" panose="00000600000000000000" pitchFamily="2" charset="-127"/>
              <a:ea typeface="KoPub돋움체 Medium" panose="00000600000000000000" pitchFamily="2" charset="-127"/>
            </a:endParaRPr>
          </a:p>
        </p:txBody>
      </p:sp>
      <p:sp>
        <p:nvSpPr>
          <p:cNvPr id="195" name="Rectangle 39">
            <a:extLst>
              <a:ext uri="{FF2B5EF4-FFF2-40B4-BE49-F238E27FC236}">
                <a16:creationId xmlns:a16="http://schemas.microsoft.com/office/drawing/2014/main" id="{622B38E5-9160-4591-8F93-B1CD46B2D955}"/>
              </a:ext>
            </a:extLst>
          </p:cNvPr>
          <p:cNvSpPr>
            <a:spLocks noChangeArrowheads="1"/>
          </p:cNvSpPr>
          <p:nvPr/>
        </p:nvSpPr>
        <p:spPr bwMode="auto">
          <a:xfrm>
            <a:off x="6996102" y="2759302"/>
            <a:ext cx="1405309" cy="552652"/>
          </a:xfrm>
          <a:prstGeom prst="rect">
            <a:avLst/>
          </a:prstGeom>
          <a:noFill/>
          <a:ln>
            <a:noFill/>
          </a:ln>
          <a:effectLst/>
          <a:extLst>
            <a:ext uri="{AF507438-7753-43E0-B8FC-AC1667EBCBE1}">
              <a14:hiddenEffects xmlns:a14="http://schemas.microsoft.com/office/drawing/2010/main">
                <a:effectLst>
                  <a:outerShdw dist="35921" dir="2700000" algn="ctr" rotWithShape="0">
                    <a:srgbClr val="CCFFFF">
                      <a:alpha val="50000"/>
                    </a:srgbClr>
                  </a:outerShdw>
                </a:effectLst>
              </a14:hiddenEffects>
            </a:ext>
          </a:extLst>
        </p:spPr>
        <p:txBody>
          <a:bodyPr wrap="square" lIns="0" tIns="0" rIns="0" bIns="0" anchor="ctr">
            <a:spAutoFit/>
            <a:scene3d>
              <a:camera prst="orthographicFront"/>
              <a:lightRig rig="threePt" dir="t"/>
            </a:scene3d>
            <a:sp3d>
              <a:bevelT w="0" h="0" prst="relaxedInset"/>
              <a:contourClr>
                <a:schemeClr val="bg1"/>
              </a:contourClr>
            </a:sp3d>
          </a:bodyPr>
          <a:lstStyle/>
          <a:p>
            <a:pPr algn="ctr" latinLnBrk="0">
              <a:defRPr/>
            </a:pPr>
            <a:r>
              <a:rPr lang="ru-RU" altLang="ko-KR" sz="1197" b="1" spc="-34" dirty="0">
                <a:ln>
                  <a:solidFill>
                    <a:srgbClr val="4F81BD">
                      <a:shade val="50000"/>
                      <a:alpha val="0"/>
                    </a:srgbClr>
                  </a:solidFill>
                </a:ln>
                <a:solidFill>
                  <a:prstClr val="black"/>
                </a:solidFill>
                <a:latin typeface="KoPub돋움체 Bold" panose="02020603020101020101" pitchFamily="18" charset="-127"/>
                <a:ea typeface="KoPub돋움체 Medium" panose="00000600000000000000" pitchFamily="2" charset="-127"/>
              </a:rPr>
              <a:t>Принятие финансовых решений</a:t>
            </a:r>
            <a:endParaRPr lang="ko-KR" altLang="en-US" sz="1197" b="1" spc="-34" dirty="0">
              <a:ln>
                <a:solidFill>
                  <a:srgbClr val="4F81BD">
                    <a:shade val="50000"/>
                    <a:alpha val="0"/>
                  </a:srgbClr>
                </a:solidFill>
              </a:ln>
              <a:solidFill>
                <a:prstClr val="black"/>
              </a:solidFill>
              <a:latin typeface="KoPub돋움체 Bold" panose="02020603020101020101" pitchFamily="18" charset="-127"/>
              <a:ea typeface="KoPub돋움체 Medium" panose="00000600000000000000" pitchFamily="2" charset="-127"/>
            </a:endParaRPr>
          </a:p>
        </p:txBody>
      </p:sp>
      <p:sp>
        <p:nvSpPr>
          <p:cNvPr id="196" name="Rectangle 39">
            <a:extLst>
              <a:ext uri="{FF2B5EF4-FFF2-40B4-BE49-F238E27FC236}">
                <a16:creationId xmlns:a16="http://schemas.microsoft.com/office/drawing/2014/main" id="{A8AC1D3C-B87C-49B0-A35D-77F56B4CF75A}"/>
              </a:ext>
            </a:extLst>
          </p:cNvPr>
          <p:cNvSpPr>
            <a:spLocks noChangeArrowheads="1"/>
          </p:cNvSpPr>
          <p:nvPr/>
        </p:nvSpPr>
        <p:spPr bwMode="auto">
          <a:xfrm>
            <a:off x="6877200" y="3799274"/>
            <a:ext cx="1643113" cy="552652"/>
          </a:xfrm>
          <a:prstGeom prst="rect">
            <a:avLst/>
          </a:prstGeom>
          <a:noFill/>
          <a:ln>
            <a:noFill/>
          </a:ln>
          <a:effectLst/>
          <a:extLst>
            <a:ext uri="{AF507438-7753-43E0-B8FC-AC1667EBCBE1}">
              <a14:hiddenEffects xmlns:a14="http://schemas.microsoft.com/office/drawing/2010/main">
                <a:effectLst>
                  <a:outerShdw dist="35921" dir="2700000" algn="ctr" rotWithShape="0">
                    <a:srgbClr val="CCFFFF">
                      <a:alpha val="50000"/>
                    </a:srgbClr>
                  </a:outerShdw>
                </a:effectLst>
              </a14:hiddenEffects>
            </a:ext>
          </a:extLst>
        </p:spPr>
        <p:txBody>
          <a:bodyPr wrap="square" lIns="0" tIns="0" rIns="0" bIns="0" anchor="ctr">
            <a:spAutoFit/>
            <a:scene3d>
              <a:camera prst="orthographicFront"/>
              <a:lightRig rig="threePt" dir="t"/>
            </a:scene3d>
            <a:sp3d>
              <a:bevelT w="0" h="0" prst="relaxedInset"/>
              <a:contourClr>
                <a:schemeClr val="bg1"/>
              </a:contourClr>
            </a:sp3d>
          </a:bodyPr>
          <a:lstStyle/>
          <a:p>
            <a:pPr algn="ctr" latinLnBrk="0">
              <a:defRPr/>
            </a:pPr>
            <a:r>
              <a:rPr lang="ru-RU" altLang="ko-KR" sz="1197" b="1" spc="-34" dirty="0">
                <a:ln>
                  <a:solidFill>
                    <a:srgbClr val="4F81BD">
                      <a:shade val="50000"/>
                      <a:alpha val="0"/>
                    </a:srgbClr>
                  </a:solidFill>
                </a:ln>
                <a:solidFill>
                  <a:prstClr val="black"/>
                </a:solidFill>
                <a:latin typeface="KoPub돋움체 Bold" panose="02020603020101020101" pitchFamily="18" charset="-127"/>
                <a:ea typeface="KoPub돋움체 Medium" panose="00000600000000000000" pitchFamily="2" charset="-127"/>
              </a:rPr>
              <a:t>Статистика/оценки финансовой информации</a:t>
            </a:r>
            <a:endParaRPr lang="ko-KR" altLang="en-US" sz="1197" b="1" spc="-34" dirty="0">
              <a:ln>
                <a:solidFill>
                  <a:srgbClr val="4F81BD">
                    <a:shade val="50000"/>
                    <a:alpha val="0"/>
                  </a:srgbClr>
                </a:solidFill>
              </a:ln>
              <a:solidFill>
                <a:prstClr val="black"/>
              </a:solidFill>
              <a:latin typeface="KoPub돋움체 Bold" panose="02020603020101020101" pitchFamily="18" charset="-127"/>
              <a:ea typeface="KoPub돋움체 Medium" panose="00000600000000000000" pitchFamily="2" charset="-127"/>
            </a:endParaRPr>
          </a:p>
        </p:txBody>
      </p:sp>
      <p:sp>
        <p:nvSpPr>
          <p:cNvPr id="197" name="Rectangle 39">
            <a:extLst>
              <a:ext uri="{FF2B5EF4-FFF2-40B4-BE49-F238E27FC236}">
                <a16:creationId xmlns:a16="http://schemas.microsoft.com/office/drawing/2014/main" id="{D507AAD5-C911-4368-A4F8-6427A6268841}"/>
              </a:ext>
            </a:extLst>
          </p:cNvPr>
          <p:cNvSpPr>
            <a:spLocks noChangeArrowheads="1"/>
          </p:cNvSpPr>
          <p:nvPr/>
        </p:nvSpPr>
        <p:spPr bwMode="auto">
          <a:xfrm>
            <a:off x="7102145" y="4746160"/>
            <a:ext cx="1193222" cy="552652"/>
          </a:xfrm>
          <a:prstGeom prst="rect">
            <a:avLst/>
          </a:prstGeom>
          <a:noFill/>
          <a:ln>
            <a:noFill/>
          </a:ln>
          <a:effectLst/>
          <a:extLst>
            <a:ext uri="{AF507438-7753-43E0-B8FC-AC1667EBCBE1}">
              <a14:hiddenEffects xmlns:a14="http://schemas.microsoft.com/office/drawing/2010/main">
                <a:effectLst>
                  <a:outerShdw dist="35921" dir="2700000" algn="ctr" rotWithShape="0">
                    <a:srgbClr val="CCFFFF">
                      <a:alpha val="50000"/>
                    </a:srgbClr>
                  </a:outerShdw>
                </a:effectLst>
              </a14:hiddenEffects>
            </a:ext>
          </a:extLst>
        </p:spPr>
        <p:txBody>
          <a:bodyPr wrap="square" lIns="0" tIns="0" rIns="0" bIns="0" anchor="ctr">
            <a:spAutoFit/>
            <a:scene3d>
              <a:camera prst="orthographicFront"/>
              <a:lightRig rig="threePt" dir="t"/>
            </a:scene3d>
            <a:sp3d>
              <a:bevelT w="0" h="0" prst="relaxedInset"/>
              <a:contourClr>
                <a:schemeClr val="bg1"/>
              </a:contourClr>
            </a:sp3d>
          </a:bodyPr>
          <a:lstStyle/>
          <a:p>
            <a:pPr algn="ctr" latinLnBrk="0">
              <a:defRPr/>
            </a:pPr>
            <a:r>
              <a:rPr lang="ru-RU" altLang="ko-KR" sz="1197" b="1" spc="-34" dirty="0">
                <a:ln>
                  <a:solidFill>
                    <a:srgbClr val="4F81BD">
                      <a:shade val="50000"/>
                      <a:alpha val="0"/>
                    </a:srgbClr>
                  </a:solidFill>
                </a:ln>
                <a:solidFill>
                  <a:prstClr val="black"/>
                </a:solidFill>
                <a:latin typeface="KoPub돋움체 Bold" panose="02020603020101020101" pitchFamily="18" charset="-127"/>
                <a:ea typeface="KoPub돋움체 Medium" panose="00000600000000000000" pitchFamily="2" charset="-127"/>
              </a:rPr>
              <a:t>Поддержка бюджетного планирования</a:t>
            </a:r>
            <a:endParaRPr lang="ko-KR" altLang="en-US" sz="1197" b="1" spc="-34" dirty="0">
              <a:ln>
                <a:solidFill>
                  <a:srgbClr val="4F81BD">
                    <a:shade val="50000"/>
                    <a:alpha val="0"/>
                  </a:srgbClr>
                </a:solidFill>
              </a:ln>
              <a:solidFill>
                <a:prstClr val="black"/>
              </a:solidFill>
              <a:latin typeface="KoPub돋움체 Bold" panose="02020603020101020101" pitchFamily="18" charset="-127"/>
              <a:ea typeface="KoPub돋움체 Medium" panose="00000600000000000000" pitchFamily="2" charset="-127"/>
            </a:endParaRPr>
          </a:p>
        </p:txBody>
      </p:sp>
      <p:sp>
        <p:nvSpPr>
          <p:cNvPr id="198" name="Rectangle 39">
            <a:extLst>
              <a:ext uri="{FF2B5EF4-FFF2-40B4-BE49-F238E27FC236}">
                <a16:creationId xmlns:a16="http://schemas.microsoft.com/office/drawing/2014/main" id="{2C4378C8-A24C-4DED-9058-F8C17EA65442}"/>
              </a:ext>
            </a:extLst>
          </p:cNvPr>
          <p:cNvSpPr>
            <a:spLocks noChangeArrowheads="1"/>
          </p:cNvSpPr>
          <p:nvPr/>
        </p:nvSpPr>
        <p:spPr bwMode="auto">
          <a:xfrm>
            <a:off x="7102145" y="5675394"/>
            <a:ext cx="1193222" cy="552652"/>
          </a:xfrm>
          <a:prstGeom prst="rect">
            <a:avLst/>
          </a:prstGeom>
          <a:noFill/>
          <a:ln>
            <a:noFill/>
          </a:ln>
          <a:effectLst/>
          <a:extLst>
            <a:ext uri="{AF507438-7753-43E0-B8FC-AC1667EBCBE1}">
              <a14:hiddenEffects xmlns:a14="http://schemas.microsoft.com/office/drawing/2010/main">
                <a:effectLst>
                  <a:outerShdw dist="35921" dir="2700000" algn="ctr" rotWithShape="0">
                    <a:srgbClr val="CCFFFF">
                      <a:alpha val="50000"/>
                    </a:srgbClr>
                  </a:outerShdw>
                </a:effectLst>
              </a14:hiddenEffects>
            </a:ext>
          </a:extLst>
        </p:spPr>
        <p:txBody>
          <a:bodyPr wrap="square" lIns="0" tIns="0" rIns="0" bIns="0" anchor="ctr">
            <a:spAutoFit/>
            <a:scene3d>
              <a:camera prst="orthographicFront"/>
              <a:lightRig rig="threePt" dir="t"/>
            </a:scene3d>
            <a:sp3d>
              <a:bevelT w="0" h="0" prst="relaxedInset"/>
              <a:contourClr>
                <a:schemeClr val="bg1"/>
              </a:contourClr>
            </a:sp3d>
          </a:bodyPr>
          <a:lstStyle/>
          <a:p>
            <a:pPr algn="ctr" latinLnBrk="0">
              <a:defRPr/>
            </a:pPr>
            <a:r>
              <a:rPr lang="ru-RU" altLang="ko-KR" sz="1197" b="1" spc="-34" dirty="0">
                <a:ln>
                  <a:solidFill>
                    <a:srgbClr val="4F81BD">
                      <a:shade val="50000"/>
                      <a:alpha val="0"/>
                    </a:srgbClr>
                  </a:solidFill>
                </a:ln>
                <a:solidFill>
                  <a:prstClr val="black"/>
                </a:solidFill>
                <a:latin typeface="KoPub돋움체 Bold" panose="02020603020101020101" pitchFamily="18" charset="-127"/>
                <a:ea typeface="KoPub돋움체 Medium" panose="00000600000000000000" pitchFamily="2" charset="-127"/>
              </a:rPr>
              <a:t>Раскрытие финансовой информации</a:t>
            </a:r>
            <a:endParaRPr lang="ko-KR" altLang="en-US" sz="1197" b="1" spc="-34" dirty="0">
              <a:ln>
                <a:solidFill>
                  <a:srgbClr val="4F81BD">
                    <a:shade val="50000"/>
                    <a:alpha val="0"/>
                  </a:srgbClr>
                </a:solidFill>
              </a:ln>
              <a:solidFill>
                <a:prstClr val="black"/>
              </a:solidFill>
              <a:latin typeface="KoPub돋움체 Bold" panose="02020603020101020101" pitchFamily="18" charset="-127"/>
              <a:ea typeface="KoPub돋움체 Medium" panose="00000600000000000000" pitchFamily="2" charset="-127"/>
            </a:endParaRPr>
          </a:p>
        </p:txBody>
      </p:sp>
      <p:sp>
        <p:nvSpPr>
          <p:cNvPr id="199" name="직사각형 3">
            <a:extLst>
              <a:ext uri="{FF2B5EF4-FFF2-40B4-BE49-F238E27FC236}">
                <a16:creationId xmlns:a16="http://schemas.microsoft.com/office/drawing/2014/main" id="{97315707-7417-4620-A922-44C9A5C9E3C3}"/>
              </a:ext>
            </a:extLst>
          </p:cNvPr>
          <p:cNvSpPr/>
          <p:nvPr/>
        </p:nvSpPr>
        <p:spPr>
          <a:xfrm>
            <a:off x="3063833" y="3560182"/>
            <a:ext cx="511443" cy="901340"/>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latin typeface="KoPub돋움체 Medium" panose="00000600000000000000" pitchFamily="2" charset="-127"/>
              <a:ea typeface="KoPub돋움체 Medium" panose="00000600000000000000" pitchFamily="2" charset="-127"/>
            </a:endParaRPr>
          </a:p>
        </p:txBody>
      </p:sp>
      <p:grpSp>
        <p:nvGrpSpPr>
          <p:cNvPr id="200" name="그룹 94">
            <a:extLst>
              <a:ext uri="{FF2B5EF4-FFF2-40B4-BE49-F238E27FC236}">
                <a16:creationId xmlns:a16="http://schemas.microsoft.com/office/drawing/2014/main" id="{1AB70A95-88E2-4540-A1CC-C7623E364D5A}"/>
              </a:ext>
            </a:extLst>
          </p:cNvPr>
          <p:cNvGrpSpPr/>
          <p:nvPr/>
        </p:nvGrpSpPr>
        <p:grpSpPr>
          <a:xfrm>
            <a:off x="3061772" y="3560182"/>
            <a:ext cx="635140" cy="901340"/>
            <a:chOff x="4539039" y="3855241"/>
            <a:chExt cx="424629" cy="1053910"/>
          </a:xfrm>
          <a:noFill/>
        </p:grpSpPr>
        <p:sp>
          <p:nvSpPr>
            <p:cNvPr id="201" name="Shape 200">
              <a:extLst>
                <a:ext uri="{FF2B5EF4-FFF2-40B4-BE49-F238E27FC236}">
                  <a16:creationId xmlns:a16="http://schemas.microsoft.com/office/drawing/2014/main" id="{6A5E97C7-1AD4-42F5-AFD8-F1C66EC7F5B1}"/>
                </a:ext>
              </a:extLst>
            </p:cNvPr>
            <p:cNvSpPr/>
            <p:nvPr/>
          </p:nvSpPr>
          <p:spPr>
            <a:xfrm>
              <a:off x="4539039" y="3855241"/>
              <a:ext cx="293761" cy="1053910"/>
            </a:xfrm>
            <a:custGeom>
              <a:avLst/>
              <a:gdLst/>
              <a:ahLst/>
              <a:cxnLst>
                <a:cxn ang="0">
                  <a:pos x="wd2" y="hd2"/>
                </a:cxn>
                <a:cxn ang="5400000">
                  <a:pos x="wd2" y="hd2"/>
                </a:cxn>
                <a:cxn ang="10800000">
                  <a:pos x="wd2" y="hd2"/>
                </a:cxn>
                <a:cxn ang="16200000">
                  <a:pos x="wd2" y="hd2"/>
                </a:cxn>
              </a:cxnLst>
              <a:rect l="0" t="0" r="r" b="b"/>
              <a:pathLst>
                <a:path w="21600" h="21600" extrusionOk="0">
                  <a:moveTo>
                    <a:pt x="189" y="0"/>
                  </a:moveTo>
                  <a:lnTo>
                    <a:pt x="21600" y="10724"/>
                  </a:lnTo>
                  <a:lnTo>
                    <a:pt x="0" y="21600"/>
                  </a:lnTo>
                </a:path>
              </a:pathLst>
            </a:custGeom>
            <a:grpFill/>
            <a:ln w="38100">
              <a:solidFill>
                <a:schemeClr val="tx1">
                  <a:alpha val="68000"/>
                </a:schemeClr>
              </a:solidFill>
              <a:miter lim="400000"/>
            </a:ln>
          </p:spPr>
          <p:txBody>
            <a:bodyPr lIns="30548" tIns="30548" rIns="30548" bIns="30548" anchor="ctr"/>
            <a:lstStyle/>
            <a:p>
              <a:pPr defTabSz="782008">
                <a:lnSpc>
                  <a:spcPct val="110000"/>
                </a:lnSpc>
                <a:defRPr sz="2700">
                  <a:latin typeface="Lato Regular"/>
                  <a:ea typeface="Lato Regular"/>
                  <a:cs typeface="Lato Regular"/>
                  <a:sym typeface="Lato Regular"/>
                </a:defRPr>
              </a:pPr>
              <a:endParaRPr sz="1155" dirty="0">
                <a:solidFill>
                  <a:srgbClr val="000000"/>
                </a:solidFill>
                <a:latin typeface="KoPub돋움체 Medium" panose="00000600000000000000" pitchFamily="2" charset="-127"/>
                <a:ea typeface="KoPub돋움체 Medium" panose="00000600000000000000" pitchFamily="2" charset="-127"/>
                <a:sym typeface="Lato Regular"/>
              </a:endParaRPr>
            </a:p>
          </p:txBody>
        </p:sp>
        <p:sp>
          <p:nvSpPr>
            <p:cNvPr id="202" name="Shape 200">
              <a:extLst>
                <a:ext uri="{FF2B5EF4-FFF2-40B4-BE49-F238E27FC236}">
                  <a16:creationId xmlns:a16="http://schemas.microsoft.com/office/drawing/2014/main" id="{44A86B64-5F37-49A1-B6B2-705EEA1FAD3B}"/>
                </a:ext>
              </a:extLst>
            </p:cNvPr>
            <p:cNvSpPr/>
            <p:nvPr/>
          </p:nvSpPr>
          <p:spPr>
            <a:xfrm>
              <a:off x="4669907" y="3855241"/>
              <a:ext cx="293761" cy="1053910"/>
            </a:xfrm>
            <a:custGeom>
              <a:avLst/>
              <a:gdLst/>
              <a:ahLst/>
              <a:cxnLst>
                <a:cxn ang="0">
                  <a:pos x="wd2" y="hd2"/>
                </a:cxn>
                <a:cxn ang="5400000">
                  <a:pos x="wd2" y="hd2"/>
                </a:cxn>
                <a:cxn ang="10800000">
                  <a:pos x="wd2" y="hd2"/>
                </a:cxn>
                <a:cxn ang="16200000">
                  <a:pos x="wd2" y="hd2"/>
                </a:cxn>
              </a:cxnLst>
              <a:rect l="0" t="0" r="r" b="b"/>
              <a:pathLst>
                <a:path w="21600" h="21600" extrusionOk="0">
                  <a:moveTo>
                    <a:pt x="189" y="0"/>
                  </a:moveTo>
                  <a:lnTo>
                    <a:pt x="21600" y="10724"/>
                  </a:lnTo>
                  <a:lnTo>
                    <a:pt x="0" y="21600"/>
                  </a:lnTo>
                </a:path>
              </a:pathLst>
            </a:custGeom>
            <a:grpFill/>
            <a:ln w="38100">
              <a:solidFill>
                <a:schemeClr val="tx1">
                  <a:alpha val="68000"/>
                </a:schemeClr>
              </a:solidFill>
              <a:miter lim="400000"/>
            </a:ln>
          </p:spPr>
          <p:txBody>
            <a:bodyPr lIns="30548" tIns="30548" rIns="30548" bIns="30548" anchor="ctr"/>
            <a:lstStyle/>
            <a:p>
              <a:pPr defTabSz="782008">
                <a:lnSpc>
                  <a:spcPct val="110000"/>
                </a:lnSpc>
                <a:defRPr sz="2700">
                  <a:latin typeface="Lato Regular"/>
                  <a:ea typeface="Lato Regular"/>
                  <a:cs typeface="Lato Regular"/>
                  <a:sym typeface="Lato Regular"/>
                </a:defRPr>
              </a:pPr>
              <a:endParaRPr sz="1155" dirty="0">
                <a:solidFill>
                  <a:srgbClr val="000000"/>
                </a:solidFill>
                <a:latin typeface="KoPub돋움체 Medium" panose="00000600000000000000" pitchFamily="2" charset="-127"/>
                <a:ea typeface="KoPub돋움체 Medium" panose="00000600000000000000" pitchFamily="2" charset="-127"/>
                <a:sym typeface="Lato Regular"/>
              </a:endParaRPr>
            </a:p>
          </p:txBody>
        </p:sp>
      </p:grpSp>
      <p:sp>
        <p:nvSpPr>
          <p:cNvPr id="203" name="모서리가 둥근 직사각형 37">
            <a:extLst>
              <a:ext uri="{FF2B5EF4-FFF2-40B4-BE49-F238E27FC236}">
                <a16:creationId xmlns:a16="http://schemas.microsoft.com/office/drawing/2014/main" id="{4A36F503-317A-4F51-AFE8-D6A3410E9474}"/>
              </a:ext>
            </a:extLst>
          </p:cNvPr>
          <p:cNvSpPr/>
          <p:nvPr/>
        </p:nvSpPr>
        <p:spPr>
          <a:xfrm>
            <a:off x="272888" y="1094157"/>
            <a:ext cx="8620757" cy="434117"/>
          </a:xfrm>
          <a:prstGeom prst="roundRect">
            <a:avLst/>
          </a:prstGeom>
          <a:solidFill>
            <a:srgbClr val="105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ru-RU" altLang="ko-KR" sz="1600" b="1" dirty="0">
                <a:ln>
                  <a:solidFill>
                    <a:srgbClr val="BFBFBF">
                      <a:alpha val="0"/>
                    </a:srgbClr>
                  </a:solidFill>
                </a:ln>
                <a:solidFill>
                  <a:schemeClr val="bg1"/>
                </a:solidFill>
                <a:latin typeface="KoPub돋움체 Bold" panose="00000800000000000000" pitchFamily="2" charset="-127"/>
                <a:ea typeface="KoPub돋움체 Bold" panose="00000800000000000000" pitchFamily="2" charset="-127"/>
              </a:rPr>
              <a:t>Основанная на данных система поддержки принятия стратегических решений</a:t>
            </a:r>
            <a:endParaRPr kumimoji="1" lang="ko-KR" altLang="en-US" sz="1600" b="1" dirty="0">
              <a:ln>
                <a:solidFill>
                  <a:srgbClr val="BFBFBF">
                    <a:alpha val="0"/>
                  </a:srgbClr>
                </a:solidFill>
              </a:ln>
              <a:solidFill>
                <a:schemeClr val="bg1"/>
              </a:solidFill>
              <a:latin typeface="KoPub돋움체 Bold" panose="00000800000000000000" pitchFamily="2" charset="-127"/>
              <a:ea typeface="KoPub돋움체 Bold" panose="00000800000000000000" pitchFamily="2" charset="-127"/>
            </a:endParaRPr>
          </a:p>
        </p:txBody>
      </p:sp>
      <p:sp>
        <p:nvSpPr>
          <p:cNvPr id="204" name="Rectangle 203">
            <a:extLst>
              <a:ext uri="{FF2B5EF4-FFF2-40B4-BE49-F238E27FC236}">
                <a16:creationId xmlns:a16="http://schemas.microsoft.com/office/drawing/2014/main" id="{EE0F6518-17E7-4827-815E-C34650315DCB}"/>
              </a:ext>
            </a:extLst>
          </p:cNvPr>
          <p:cNvSpPr/>
          <p:nvPr/>
        </p:nvSpPr>
        <p:spPr>
          <a:xfrm>
            <a:off x="272889" y="605232"/>
            <a:ext cx="8697542" cy="369332"/>
          </a:xfrm>
          <a:prstGeom prst="rect">
            <a:avLst/>
          </a:prstGeom>
        </p:spPr>
        <p:txBody>
          <a:bodyPr wrap="square">
            <a:spAutoFit/>
          </a:bodyPr>
          <a:lstStyle/>
          <a:p>
            <a:pPr lvl="0" algn="ctr">
              <a:spcAft>
                <a:spcPts val="600"/>
              </a:spcAft>
              <a:buSzPct val="90000"/>
            </a:pPr>
            <a:r>
              <a:rPr lang="ru-RU" b="1" dirty="0">
                <a:solidFill>
                  <a:srgbClr val="000099"/>
                </a:solidFill>
              </a:rPr>
              <a:t>Информационная служба управления государственными финансами Кореи</a:t>
            </a:r>
            <a:r>
              <a:rPr lang="en-US" b="1" dirty="0">
                <a:solidFill>
                  <a:srgbClr val="000099"/>
                </a:solidFill>
              </a:rPr>
              <a:t> (KPFIS)</a:t>
            </a:r>
            <a:endParaRPr lang="en-US" altLang="en-US" b="1" dirty="0">
              <a:solidFill>
                <a:srgbClr val="000099"/>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4162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11</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en-US" sz="2400" b="1" dirty="0" err="1">
                  <a:solidFill>
                    <a:schemeClr val="bg1"/>
                  </a:solidFill>
                  <a:latin typeface="+mj-lt"/>
                  <a:cs typeface="Helvetica" panose="020B0604020202020204" pitchFamily="34" charset="0"/>
                </a:rPr>
                <a:t>dBrain</a:t>
              </a:r>
              <a:r>
                <a:rPr lang="ru-RU" sz="2400" b="1" dirty="0">
                  <a:solidFill>
                    <a:schemeClr val="bg1"/>
                  </a:solidFill>
                  <a:latin typeface="+mj-lt"/>
                  <a:cs typeface="Helvetica" panose="020B0604020202020204" pitchFamily="34" charset="0"/>
                </a:rPr>
                <a:t> следующего поколения</a:t>
              </a:r>
              <a:endParaRPr lang="en-US" sz="2400" b="1" dirty="0">
                <a:solidFill>
                  <a:schemeClr val="bg1"/>
                </a:solidFill>
                <a:latin typeface="+mj-lt"/>
                <a:cs typeface="Helvetica" panose="020B0604020202020204" pitchFamily="34" charset="0"/>
              </a:endParaRP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70" name="Rectangle 169">
            <a:extLst>
              <a:ext uri="{FF2B5EF4-FFF2-40B4-BE49-F238E27FC236}">
                <a16:creationId xmlns:a16="http://schemas.microsoft.com/office/drawing/2014/main" id="{551CEE90-89D9-45CF-8FC6-D68BE79D304D}"/>
              </a:ext>
            </a:extLst>
          </p:cNvPr>
          <p:cNvSpPr/>
          <p:nvPr/>
        </p:nvSpPr>
        <p:spPr>
          <a:xfrm>
            <a:off x="231455" y="6370470"/>
            <a:ext cx="8696269" cy="246221"/>
          </a:xfrm>
          <a:prstGeom prst="rect">
            <a:avLst/>
          </a:prstGeom>
        </p:spPr>
        <p:txBody>
          <a:bodyPr wrap="square">
            <a:spAutoFit/>
          </a:bodyPr>
          <a:lstStyle/>
          <a:p>
            <a:pPr algn="ctr"/>
            <a:r>
              <a:rPr lang="ru-RU" sz="1000" i="1" dirty="0">
                <a:solidFill>
                  <a:srgbClr val="0000CC"/>
                </a:solidFill>
                <a:latin typeface="Calibri" panose="020F0502020204030204" pitchFamily="34" charset="0"/>
                <a:ea typeface="Calibri" panose="020F0502020204030204" pitchFamily="34" charset="0"/>
              </a:rPr>
              <a:t>Источник</a:t>
            </a:r>
            <a:r>
              <a:rPr lang="en-US" sz="1000" dirty="0">
                <a:solidFill>
                  <a:srgbClr val="0000CC"/>
                </a:solidFill>
                <a:latin typeface="Calibri" panose="020F0502020204030204" pitchFamily="34" charset="0"/>
                <a:ea typeface="Calibri" panose="020F0502020204030204" pitchFamily="34" charset="0"/>
              </a:rPr>
              <a:t>: </a:t>
            </a:r>
            <a:r>
              <a:rPr lang="ru-RU" sz="1000" dirty="0">
                <a:solidFill>
                  <a:srgbClr val="0000CC"/>
                </a:solidFill>
                <a:latin typeface="Calibri" panose="020F0502020204030204" pitchFamily="34" charset="0"/>
                <a:ea typeface="Calibri" panose="020F0502020204030204" pitchFamily="34" charset="0"/>
              </a:rPr>
              <a:t>семинар Сети ИСУГФ </a:t>
            </a:r>
            <a:r>
              <a:rPr lang="en-US" sz="1000" dirty="0">
                <a:solidFill>
                  <a:srgbClr val="0000CC"/>
                </a:solidFill>
                <a:latin typeface="Calibri" panose="020F0502020204030204" pitchFamily="34" charset="0"/>
                <a:ea typeface="Calibri" panose="020F0502020204030204" pitchFamily="34" charset="0"/>
              </a:rPr>
              <a:t>2021 </a:t>
            </a:r>
            <a:r>
              <a:rPr lang="ru-RU" sz="1000" dirty="0">
                <a:solidFill>
                  <a:srgbClr val="0000CC"/>
                </a:solidFill>
                <a:latin typeface="Calibri" panose="020F0502020204030204" pitchFamily="34" charset="0"/>
                <a:ea typeface="Calibri" panose="020F0502020204030204" pitchFamily="34" charset="0"/>
              </a:rPr>
              <a:t>г</a:t>
            </a:r>
            <a:r>
              <a:rPr lang="en-US" sz="1000" dirty="0">
                <a:solidFill>
                  <a:srgbClr val="333333"/>
                </a:solidFill>
                <a:latin typeface="Calibri" panose="020F0502020204030204" pitchFamily="34" charset="0"/>
                <a:ea typeface="Calibri" panose="020F0502020204030204" pitchFamily="34" charset="0"/>
              </a:rPr>
              <a:t>: </a:t>
            </a:r>
            <a:r>
              <a:rPr lang="ru-RU" sz="1000" dirty="0">
                <a:solidFill>
                  <a:srgbClr val="333333"/>
                </a:solidFill>
                <a:latin typeface="Calibri" panose="020F0502020204030204" pitchFamily="34" charset="0"/>
                <a:ea typeface="Calibri" panose="020F0502020204030204" pitchFamily="34" charset="0"/>
              </a:rPr>
              <a:t>презентация К</a:t>
            </a:r>
            <a:r>
              <a:rPr lang="en-US" sz="1000" dirty="0">
                <a:solidFill>
                  <a:srgbClr val="333333"/>
                </a:solidFill>
                <a:latin typeface="Calibri" panose="020F0502020204030204" pitchFamily="34" charset="0"/>
                <a:ea typeface="Calibri" panose="020F0502020204030204" pitchFamily="34" charset="0"/>
              </a:rPr>
              <a:t>PFIS “D.N.A. (Data, Networking, AI) of the Next Generation </a:t>
            </a:r>
            <a:r>
              <a:rPr lang="en-US" sz="1000" dirty="0" err="1">
                <a:solidFill>
                  <a:srgbClr val="333333"/>
                </a:solidFill>
                <a:latin typeface="Calibri" panose="020F0502020204030204" pitchFamily="34" charset="0"/>
                <a:ea typeface="Calibri" panose="020F0502020204030204" pitchFamily="34" charset="0"/>
              </a:rPr>
              <a:t>dBrain</a:t>
            </a:r>
            <a:r>
              <a:rPr lang="en-US" sz="1000" dirty="0">
                <a:solidFill>
                  <a:srgbClr val="333333"/>
                </a:solidFill>
                <a:latin typeface="Calibri" panose="020F0502020204030204" pitchFamily="34" charset="0"/>
                <a:ea typeface="Calibri" panose="020F0502020204030204" pitchFamily="34" charset="0"/>
              </a:rPr>
              <a:t>” (11</a:t>
            </a:r>
            <a:r>
              <a:rPr lang="ru-RU" sz="1000" dirty="0">
                <a:solidFill>
                  <a:srgbClr val="333333"/>
                </a:solidFill>
                <a:latin typeface="Calibri" panose="020F0502020204030204" pitchFamily="34" charset="0"/>
                <a:ea typeface="Calibri" panose="020F0502020204030204" pitchFamily="34" charset="0"/>
              </a:rPr>
              <a:t>.05.</a:t>
            </a:r>
            <a:r>
              <a:rPr lang="en-US" sz="1000" dirty="0">
                <a:solidFill>
                  <a:srgbClr val="333333"/>
                </a:solidFill>
                <a:latin typeface="Calibri" panose="020F0502020204030204" pitchFamily="34" charset="0"/>
                <a:ea typeface="Calibri" panose="020F0502020204030204" pitchFamily="34" charset="0"/>
              </a:rPr>
              <a:t>2021)</a:t>
            </a:r>
            <a:endParaRPr lang="en-US" sz="1000" dirty="0"/>
          </a:p>
        </p:txBody>
      </p:sp>
      <p:grpSp>
        <p:nvGrpSpPr>
          <p:cNvPr id="55" name="그룹 132">
            <a:extLst>
              <a:ext uri="{FF2B5EF4-FFF2-40B4-BE49-F238E27FC236}">
                <a16:creationId xmlns:a16="http://schemas.microsoft.com/office/drawing/2014/main" id="{D770F822-5D2C-44EF-BDA4-A3A051F4CC92}"/>
              </a:ext>
            </a:extLst>
          </p:cNvPr>
          <p:cNvGrpSpPr/>
          <p:nvPr/>
        </p:nvGrpSpPr>
        <p:grpSpPr>
          <a:xfrm>
            <a:off x="231456" y="1905480"/>
            <a:ext cx="8667452" cy="4159255"/>
            <a:chOff x="5702247" y="2311333"/>
            <a:chExt cx="3878369" cy="4718118"/>
          </a:xfrm>
        </p:grpSpPr>
        <p:sp>
          <p:nvSpPr>
            <p:cNvPr id="56" name="모서리가 둥근 직사각형 314">
              <a:extLst>
                <a:ext uri="{FF2B5EF4-FFF2-40B4-BE49-F238E27FC236}">
                  <a16:creationId xmlns:a16="http://schemas.microsoft.com/office/drawing/2014/main" id="{884182E7-3EAB-4327-AFD4-DF64DD24C7AA}"/>
                </a:ext>
              </a:extLst>
            </p:cNvPr>
            <p:cNvSpPr/>
            <p:nvPr/>
          </p:nvSpPr>
          <p:spPr>
            <a:xfrm>
              <a:off x="5702247" y="2325500"/>
              <a:ext cx="3878369" cy="4689785"/>
            </a:xfrm>
            <a:prstGeom prst="roundRect">
              <a:avLst>
                <a:gd name="adj" fmla="val 0"/>
              </a:avLst>
            </a:prstGeom>
            <a:solidFill>
              <a:schemeClr val="bg1"/>
            </a:solidFill>
            <a:ln w="25400">
              <a:noFill/>
            </a:ln>
            <a:effectLst>
              <a:outerShdw dist="63500" algn="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88"/>
              <a:endParaRPr lang="ko-KR" altLang="en-US" sz="1350" dirty="0">
                <a:solidFill>
                  <a:prstClr val="white"/>
                </a:solidFill>
                <a:latin typeface="KoPub돋움체 Medium" panose="00000600000000000000" pitchFamily="2" charset="-127"/>
                <a:ea typeface="KoPub돋움체 Medium" panose="02020603020101020101" pitchFamily="18" charset="-127"/>
              </a:endParaRPr>
            </a:p>
          </p:txBody>
        </p:sp>
        <p:sp>
          <p:nvSpPr>
            <p:cNvPr id="57" name="모서리가 둥근 직사각형 324">
              <a:extLst>
                <a:ext uri="{FF2B5EF4-FFF2-40B4-BE49-F238E27FC236}">
                  <a16:creationId xmlns:a16="http://schemas.microsoft.com/office/drawing/2014/main" id="{EBECE1BE-2E32-403E-B22F-D4D2279F8C71}"/>
                </a:ext>
              </a:extLst>
            </p:cNvPr>
            <p:cNvSpPr/>
            <p:nvPr/>
          </p:nvSpPr>
          <p:spPr>
            <a:xfrm>
              <a:off x="5702247" y="2311333"/>
              <a:ext cx="3878369" cy="4718118"/>
            </a:xfrm>
            <a:prstGeom prst="roundRect">
              <a:avLst>
                <a:gd name="adj" fmla="val 0"/>
              </a:avLst>
            </a:prstGeom>
            <a:noFill/>
            <a:ln w="28575">
              <a:solidFill>
                <a:srgbClr val="005B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88"/>
              <a:endParaRPr lang="ko-KR" altLang="en-US" sz="1350" dirty="0">
                <a:solidFill>
                  <a:prstClr val="white"/>
                </a:solidFill>
                <a:latin typeface="KoPub돋움체 Medium" panose="00000600000000000000" pitchFamily="2" charset="-127"/>
                <a:ea typeface="KoPub돋움체 Medium" panose="02020603020101020101" pitchFamily="18" charset="-127"/>
              </a:endParaRPr>
            </a:p>
          </p:txBody>
        </p:sp>
      </p:grpSp>
      <p:grpSp>
        <p:nvGrpSpPr>
          <p:cNvPr id="58" name="그룹 135">
            <a:extLst>
              <a:ext uri="{FF2B5EF4-FFF2-40B4-BE49-F238E27FC236}">
                <a16:creationId xmlns:a16="http://schemas.microsoft.com/office/drawing/2014/main" id="{54B30622-00CF-4BC7-A8B0-33AC5EED3A84}"/>
              </a:ext>
            </a:extLst>
          </p:cNvPr>
          <p:cNvGrpSpPr/>
          <p:nvPr/>
        </p:nvGrpSpPr>
        <p:grpSpPr>
          <a:xfrm>
            <a:off x="450781" y="1665867"/>
            <a:ext cx="3734187" cy="685383"/>
            <a:chOff x="1043280" y="2203799"/>
            <a:chExt cx="3807101" cy="490764"/>
          </a:xfrm>
        </p:grpSpPr>
        <p:sp>
          <p:nvSpPr>
            <p:cNvPr id="59" name="모서리가 둥근 직사각형 143">
              <a:extLst>
                <a:ext uri="{FF2B5EF4-FFF2-40B4-BE49-F238E27FC236}">
                  <a16:creationId xmlns:a16="http://schemas.microsoft.com/office/drawing/2014/main" id="{37AE59EC-8DB6-4F21-844F-DE5ADA43585D}"/>
                </a:ext>
              </a:extLst>
            </p:cNvPr>
            <p:cNvSpPr/>
            <p:nvPr/>
          </p:nvSpPr>
          <p:spPr>
            <a:xfrm flipH="1" flipV="1">
              <a:off x="1140653" y="2312010"/>
              <a:ext cx="3611076" cy="365090"/>
            </a:xfrm>
            <a:prstGeom prst="roundRect">
              <a:avLst>
                <a:gd name="adj" fmla="val 19819"/>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60" name="모서리가 둥근 직사각형 145">
              <a:extLst>
                <a:ext uri="{FF2B5EF4-FFF2-40B4-BE49-F238E27FC236}">
                  <a16:creationId xmlns:a16="http://schemas.microsoft.com/office/drawing/2014/main" id="{2909463F-952F-4D57-90FD-0D5CDD4EFE41}"/>
                </a:ext>
              </a:extLst>
            </p:cNvPr>
            <p:cNvSpPr/>
            <p:nvPr/>
          </p:nvSpPr>
          <p:spPr>
            <a:xfrm flipH="1" flipV="1">
              <a:off x="1140692" y="2203799"/>
              <a:ext cx="3610722" cy="296911"/>
            </a:xfrm>
            <a:prstGeom prst="roundRect">
              <a:avLst>
                <a:gd name="adj" fmla="val 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61" name="모서리가 둥근 직사각형 141">
              <a:extLst>
                <a:ext uri="{FF2B5EF4-FFF2-40B4-BE49-F238E27FC236}">
                  <a16:creationId xmlns:a16="http://schemas.microsoft.com/office/drawing/2014/main" id="{FD878D94-BF8C-45F8-A54C-2E0B872D03F4}"/>
                </a:ext>
              </a:extLst>
            </p:cNvPr>
            <p:cNvSpPr/>
            <p:nvPr/>
          </p:nvSpPr>
          <p:spPr>
            <a:xfrm>
              <a:off x="4606566" y="2203804"/>
              <a:ext cx="243815" cy="93455"/>
            </a:xfrm>
            <a:prstGeom prst="roundRect">
              <a:avLst>
                <a:gd name="adj" fmla="val 5000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62" name="모서리가 둥근 직사각형 142">
              <a:extLst>
                <a:ext uri="{FF2B5EF4-FFF2-40B4-BE49-F238E27FC236}">
                  <a16:creationId xmlns:a16="http://schemas.microsoft.com/office/drawing/2014/main" id="{AD1FB102-0ADF-48A7-9B34-816E8458908F}"/>
                </a:ext>
              </a:extLst>
            </p:cNvPr>
            <p:cNvSpPr/>
            <p:nvPr/>
          </p:nvSpPr>
          <p:spPr>
            <a:xfrm flipV="1">
              <a:off x="1043280" y="2203804"/>
              <a:ext cx="338013" cy="90510"/>
            </a:xfrm>
            <a:prstGeom prst="roundRect">
              <a:avLst>
                <a:gd name="adj" fmla="val 5000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63" name="순서도: 지연 140">
              <a:extLst>
                <a:ext uri="{FF2B5EF4-FFF2-40B4-BE49-F238E27FC236}">
                  <a16:creationId xmlns:a16="http://schemas.microsoft.com/office/drawing/2014/main" id="{52D8EC6D-35CC-46E6-A2FF-78F476A91E8E}"/>
                </a:ext>
              </a:extLst>
            </p:cNvPr>
            <p:cNvSpPr/>
            <p:nvPr/>
          </p:nvSpPr>
          <p:spPr>
            <a:xfrm rot="5400000" flipH="1">
              <a:off x="1045638" y="2202546"/>
              <a:ext cx="92697" cy="97411"/>
            </a:xfrm>
            <a:prstGeom prst="flowChartDelay">
              <a:avLst/>
            </a:prstGeom>
            <a:solidFill>
              <a:schemeClr val="tx1">
                <a:lumMod val="75000"/>
                <a:lumOff val="25000"/>
              </a:schemeClr>
            </a:solidFill>
            <a:ln w="6350">
              <a:noFill/>
            </a:ln>
          </p:spPr>
          <p:txBody>
            <a:bodyPr vert="horz" wrap="square" lIns="79781" tIns="39891" rIns="79781" bIns="39891" numCol="1" anchor="ctr" anchorCtr="0" compatLnSpc="1">
              <a:prstTxWarp prst="textNoShape">
                <a:avLst/>
              </a:prstTxWarp>
            </a:bodyPr>
            <a:lstStyle/>
            <a:p>
              <a:pPr defTabSz="913088"/>
              <a:endParaRPr lang="ko-KR" altLang="en-US" sz="1350" dirty="0">
                <a:solidFill>
                  <a:prstClr val="black"/>
                </a:solidFill>
                <a:latin typeface="KoPub돋움체 Medium" panose="00000600000000000000" pitchFamily="2" charset="-127"/>
                <a:ea typeface="KoPub돋움체 Medium" panose="02020603020101020101" pitchFamily="18" charset="-127"/>
              </a:endParaRPr>
            </a:p>
          </p:txBody>
        </p:sp>
        <p:sp>
          <p:nvSpPr>
            <p:cNvPr id="64" name="순서도: 지연 141">
              <a:extLst>
                <a:ext uri="{FF2B5EF4-FFF2-40B4-BE49-F238E27FC236}">
                  <a16:creationId xmlns:a16="http://schemas.microsoft.com/office/drawing/2014/main" id="{2D3DDE0F-782C-4620-BC2B-194DBB872DCD}"/>
                </a:ext>
              </a:extLst>
            </p:cNvPr>
            <p:cNvSpPr/>
            <p:nvPr/>
          </p:nvSpPr>
          <p:spPr>
            <a:xfrm rot="5400000" flipH="1">
              <a:off x="4754328" y="2203542"/>
              <a:ext cx="94690" cy="97411"/>
            </a:xfrm>
            <a:prstGeom prst="flowChartDelay">
              <a:avLst/>
            </a:prstGeom>
            <a:solidFill>
              <a:schemeClr val="tx1">
                <a:lumMod val="75000"/>
                <a:lumOff val="25000"/>
              </a:schemeClr>
            </a:solidFill>
            <a:ln w="6350">
              <a:noFill/>
            </a:ln>
          </p:spPr>
          <p:txBody>
            <a:bodyPr vert="horz" wrap="square" lIns="79781" tIns="39891" rIns="79781" bIns="39891" numCol="1" anchor="ctr" anchorCtr="0" compatLnSpc="1">
              <a:prstTxWarp prst="textNoShape">
                <a:avLst/>
              </a:prstTxWarp>
            </a:bodyPr>
            <a:lstStyle/>
            <a:p>
              <a:pPr defTabSz="913088"/>
              <a:endParaRPr lang="ko-KR" altLang="en-US" sz="1350" dirty="0">
                <a:solidFill>
                  <a:prstClr val="black"/>
                </a:solidFill>
                <a:latin typeface="KoPub돋움체 Medium" panose="00000600000000000000" pitchFamily="2" charset="-127"/>
                <a:ea typeface="KoPub돋움체 Medium" panose="02020603020101020101" pitchFamily="18" charset="-127"/>
              </a:endParaRPr>
            </a:p>
          </p:txBody>
        </p:sp>
        <p:sp>
          <p:nvSpPr>
            <p:cNvPr id="65" name="직사각형 142">
              <a:extLst>
                <a:ext uri="{FF2B5EF4-FFF2-40B4-BE49-F238E27FC236}">
                  <a16:creationId xmlns:a16="http://schemas.microsoft.com/office/drawing/2014/main" id="{F7F5162E-EF06-43CE-8822-3708E949EBD4}"/>
                </a:ext>
              </a:extLst>
            </p:cNvPr>
            <p:cNvSpPr/>
            <p:nvPr/>
          </p:nvSpPr>
          <p:spPr>
            <a:xfrm>
              <a:off x="1111697" y="2298840"/>
              <a:ext cx="3738482" cy="395723"/>
            </a:xfrm>
            <a:prstGeom prst="rect">
              <a:avLst/>
            </a:prstGeom>
          </p:spPr>
          <p:txBody>
            <a:bodyPr wrap="square" lIns="0" tIns="0" rIns="0" bIns="0" anchor="ctr" anchorCtr="0">
              <a:spAutoFit/>
            </a:bodyPr>
            <a:lstStyle/>
            <a:p>
              <a:pPr algn="ctr" defTabSz="806446" fontAlgn="ctr">
                <a:spcBef>
                  <a:spcPct val="0"/>
                </a:spcBef>
                <a:spcAft>
                  <a:spcPct val="0"/>
                </a:spcAft>
                <a:defRPr/>
              </a:pPr>
              <a:r>
                <a:rPr kumimoji="1" lang="ru-RU" altLang="ko-KR" sz="1197" b="1" spc="-86" dirty="0">
                  <a:ln>
                    <a:solidFill>
                      <a:srgbClr val="BFBFBF">
                        <a:alpha val="0"/>
                      </a:srgbClr>
                    </a:solidFill>
                  </a:ln>
                  <a:solidFill>
                    <a:schemeClr val="bg1"/>
                  </a:solidFill>
                  <a:latin typeface="KoPub돋움체 Bold" panose="00000800000000000000" pitchFamily="2" charset="-127"/>
                  <a:ea typeface="KoPub돋움체 Bold" panose="00000800000000000000" pitchFamily="2" charset="-127"/>
                </a:rPr>
                <a:t>Упреждающее реагирование  по итогам </a:t>
              </a:r>
            </a:p>
            <a:p>
              <a:pPr algn="ctr" defTabSz="806446" fontAlgn="ctr">
                <a:spcBef>
                  <a:spcPct val="0"/>
                </a:spcBef>
                <a:spcAft>
                  <a:spcPct val="0"/>
                </a:spcAft>
                <a:defRPr/>
              </a:pPr>
              <a:r>
                <a:rPr kumimoji="1" lang="ru-RU" altLang="ko-KR" sz="1197" b="1" spc="-86" dirty="0">
                  <a:ln>
                    <a:solidFill>
                      <a:srgbClr val="BFBFBF">
                        <a:alpha val="0"/>
                      </a:srgbClr>
                    </a:solidFill>
                  </a:ln>
                  <a:solidFill>
                    <a:schemeClr val="bg1"/>
                  </a:solidFill>
                  <a:latin typeface="KoPub돋움체 Bold" panose="00000800000000000000" pitchFamily="2" charset="-127"/>
                  <a:ea typeface="KoPub돋움체 Bold" panose="00000800000000000000" pitchFamily="2" charset="-127"/>
                </a:rPr>
                <a:t>диагностики стратегической ситуации </a:t>
              </a:r>
            </a:p>
            <a:p>
              <a:pPr algn="ctr" defTabSz="806446" fontAlgn="ctr">
                <a:spcBef>
                  <a:spcPct val="0"/>
                </a:spcBef>
                <a:spcAft>
                  <a:spcPct val="0"/>
                </a:spcAft>
                <a:defRPr/>
              </a:pPr>
              <a:r>
                <a:rPr kumimoji="1" lang="ru-RU" altLang="ko-KR" sz="1197" b="1" spc="-86" dirty="0">
                  <a:ln>
                    <a:solidFill>
                      <a:srgbClr val="BFBFBF">
                        <a:alpha val="0"/>
                      </a:srgbClr>
                    </a:solidFill>
                  </a:ln>
                  <a:solidFill>
                    <a:schemeClr val="bg1"/>
                  </a:solidFill>
                  <a:latin typeface="KoPub돋움체 Bold" panose="00000800000000000000" pitchFamily="2" charset="-127"/>
                  <a:ea typeface="KoPub돋움체 Bold" panose="00000800000000000000" pitchFamily="2" charset="-127"/>
                </a:rPr>
                <a:t>исходя из 10 показателей</a:t>
              </a:r>
              <a:endParaRPr kumimoji="1" lang="ko-KR" altLang="en-US" sz="1197" spc="-86" dirty="0">
                <a:ln>
                  <a:solidFill>
                    <a:schemeClr val="bg1">
                      <a:alpha val="0"/>
                    </a:schemeClr>
                  </a:solidFill>
                </a:ln>
                <a:solidFill>
                  <a:prstClr val="white"/>
                </a:solidFill>
                <a:latin typeface="KoPub돋움체 Bold" panose="02020603020101020101" pitchFamily="18" charset="-127"/>
                <a:ea typeface="KoPub돋움체 Bold" panose="02020603020101020101" pitchFamily="18" charset="-127"/>
              </a:endParaRPr>
            </a:p>
          </p:txBody>
        </p:sp>
      </p:grpSp>
      <p:sp>
        <p:nvSpPr>
          <p:cNvPr id="66" name="직사각형 53">
            <a:extLst>
              <a:ext uri="{FF2B5EF4-FFF2-40B4-BE49-F238E27FC236}">
                <a16:creationId xmlns:a16="http://schemas.microsoft.com/office/drawing/2014/main" id="{6E674229-30EF-4EA3-A61F-A8B4552CD755}"/>
              </a:ext>
            </a:extLst>
          </p:cNvPr>
          <p:cNvSpPr/>
          <p:nvPr/>
        </p:nvSpPr>
        <p:spPr bwMode="gray">
          <a:xfrm>
            <a:off x="4769309" y="1970756"/>
            <a:ext cx="4059823" cy="1923951"/>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latinLnBrk="0"/>
            <a:endParaRPr lang="ko-KR" altLang="en-US" sz="1197" b="1" dirty="0">
              <a:ln>
                <a:solidFill>
                  <a:srgbClr val="B2B2B2">
                    <a:alpha val="0"/>
                  </a:srgbClr>
                </a:solidFill>
              </a:ln>
              <a:solidFill>
                <a:schemeClr val="tx1">
                  <a:lumMod val="75000"/>
                  <a:lumOff val="25000"/>
                </a:schemeClr>
              </a:solidFill>
              <a:latin typeface="KoPub돋움체 Bold" panose="00000800000000000000" pitchFamily="2" charset="-127"/>
              <a:ea typeface="KoPub돋움체 Bold" panose="00000800000000000000" pitchFamily="2" charset="-127"/>
              <a:cs typeface="Arial" panose="020B0604020202020204" pitchFamily="34" charset="0"/>
            </a:endParaRPr>
          </a:p>
        </p:txBody>
      </p:sp>
      <p:sp>
        <p:nvSpPr>
          <p:cNvPr id="67" name="Rectangle 39">
            <a:extLst>
              <a:ext uri="{FF2B5EF4-FFF2-40B4-BE49-F238E27FC236}">
                <a16:creationId xmlns:a16="http://schemas.microsoft.com/office/drawing/2014/main" id="{FB2EC8BD-7841-4150-A250-1088AFB72720}"/>
              </a:ext>
            </a:extLst>
          </p:cNvPr>
          <p:cNvSpPr>
            <a:spLocks noChangeArrowheads="1"/>
          </p:cNvSpPr>
          <p:nvPr/>
        </p:nvSpPr>
        <p:spPr bwMode="auto">
          <a:xfrm>
            <a:off x="4827134" y="1941186"/>
            <a:ext cx="4001998" cy="534593"/>
          </a:xfrm>
          <a:prstGeom prst="roundRect">
            <a:avLst/>
          </a:prstGeom>
          <a:solidFill>
            <a:srgbClr val="003964"/>
          </a:solidFill>
          <a:ln>
            <a:noFill/>
          </a:ln>
          <a:effectLst/>
        </p:spPr>
        <p:txBody>
          <a:bodyPr wrap="square" lIns="307883" tIns="30788" rIns="307883" bIns="30788" anchor="ctr">
            <a:spAutoFit/>
            <a:scene3d>
              <a:camera prst="orthographicFront"/>
              <a:lightRig rig="threePt" dir="t"/>
            </a:scene3d>
            <a:sp3d>
              <a:bevelT w="0" h="0"/>
            </a:sp3d>
          </a:bodyPr>
          <a:lstStyle/>
          <a:p>
            <a:pPr algn="ctr" eaLnBrk="0" fontAlgn="base" hangingPunct="0">
              <a:defRPr/>
            </a:pPr>
            <a:r>
              <a:rPr kumimoji="1" lang="ru-RU" altLang="ko-KR" sz="1368" b="1" spc="-86" dirty="0">
                <a:ln>
                  <a:solidFill>
                    <a:srgbClr val="3F51B5">
                      <a:alpha val="0"/>
                    </a:srgbClr>
                  </a:solidFill>
                </a:ln>
                <a:solidFill>
                  <a:schemeClr val="bg1"/>
                </a:solidFill>
                <a:latin typeface="KoPub돋움체 Medium" panose="00000600000000000000" pitchFamily="2" charset="-127"/>
                <a:ea typeface="KoPub돋움체 Medium" panose="00000600000000000000" pitchFamily="2" charset="-127"/>
              </a:rPr>
              <a:t>Информационная панель: диагностика стратегической ситуации и прогноз</a:t>
            </a:r>
            <a:endParaRPr kumimoji="1" lang="ko-KR" altLang="en-US" sz="1368" b="1" spc="-86" dirty="0">
              <a:ln>
                <a:solidFill>
                  <a:prstClr val="black">
                    <a:alpha val="0"/>
                  </a:prstClr>
                </a:solidFill>
              </a:ln>
              <a:solidFill>
                <a:schemeClr val="bg1"/>
              </a:solidFill>
              <a:latin typeface="KoPub돋움체 Medium" panose="00000600000000000000" pitchFamily="2" charset="-127"/>
              <a:ea typeface="KoPub돋움체 Medium" panose="00000600000000000000" pitchFamily="2" charset="-127"/>
              <a:cs typeface="Segoe UI" panose="020B0502040204020203" pitchFamily="34" charset="0"/>
            </a:endParaRPr>
          </a:p>
        </p:txBody>
      </p:sp>
      <p:grpSp>
        <p:nvGrpSpPr>
          <p:cNvPr id="68" name="그룹 99">
            <a:extLst>
              <a:ext uri="{FF2B5EF4-FFF2-40B4-BE49-F238E27FC236}">
                <a16:creationId xmlns:a16="http://schemas.microsoft.com/office/drawing/2014/main" id="{EC073A02-B21C-4190-A652-ACE00824374A}"/>
              </a:ext>
            </a:extLst>
          </p:cNvPr>
          <p:cNvGrpSpPr/>
          <p:nvPr/>
        </p:nvGrpSpPr>
        <p:grpSpPr>
          <a:xfrm>
            <a:off x="416814" y="2318086"/>
            <a:ext cx="3240827" cy="236860"/>
            <a:chOff x="632744" y="1908430"/>
            <a:chExt cx="3789404" cy="289797"/>
          </a:xfrm>
        </p:grpSpPr>
        <p:sp>
          <p:nvSpPr>
            <p:cNvPr id="69" name="Rectangle 25">
              <a:extLst>
                <a:ext uri="{FF2B5EF4-FFF2-40B4-BE49-F238E27FC236}">
                  <a16:creationId xmlns:a16="http://schemas.microsoft.com/office/drawing/2014/main" id="{807E2398-9C5E-454F-AB68-A506913500D5}"/>
                </a:ext>
              </a:extLst>
            </p:cNvPr>
            <p:cNvSpPr>
              <a:spLocks noChangeArrowheads="1"/>
            </p:cNvSpPr>
            <p:nvPr/>
          </p:nvSpPr>
          <p:spPr bwMode="auto">
            <a:xfrm flipH="1">
              <a:off x="851304" y="1908430"/>
              <a:ext cx="3570844" cy="28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nchorCtr="0">
              <a:spAutoFit/>
              <a:scene3d>
                <a:camera prst="orthographicFront"/>
                <a:lightRig rig="threePt" dir="t"/>
              </a:scene3d>
              <a:flatTx/>
            </a:bodyPr>
            <a:lstStyle>
              <a:lvl1pPr marL="139700" indent="-1397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1pPr>
              <a:lvl2pPr marL="742950" indent="-28575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2pPr>
              <a:lvl3pPr marL="11430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3pPr>
              <a:lvl4pPr marL="16002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4pPr>
              <a:lvl5pPr marL="20574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5pPr>
              <a:lvl6pPr marL="25146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6pPr>
              <a:lvl7pPr marL="29718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7pPr>
              <a:lvl8pPr marL="34290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8pPr>
              <a:lvl9pPr marL="38862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9pPr>
            </a:lstStyle>
            <a:p>
              <a:pPr marL="0" indent="0" eaLnBrk="1" fontAlgn="base" hangingPunct="1">
                <a:spcBef>
                  <a:spcPts val="684"/>
                </a:spcBef>
                <a:buClr>
                  <a:srgbClr val="4D4D4D"/>
                </a:buClr>
              </a:pPr>
              <a:r>
                <a:rPr lang="ru-RU" altLang="ko-KR" sz="1539" b="1" spc="-128" baseline="0" dirty="0">
                  <a:ln>
                    <a:solidFill>
                      <a:srgbClr val="BFBFBF">
                        <a:alpha val="0"/>
                      </a:srgbClr>
                    </a:solidFill>
                  </a:ln>
                  <a:latin typeface="KoPub돋움체 Medium" panose="00000600000000000000" pitchFamily="2" charset="-127"/>
                  <a:ea typeface="KoPub돋움체 Medium" panose="00000600000000000000" pitchFamily="2" charset="-127"/>
                </a:rPr>
                <a:t>ВВП</a:t>
              </a:r>
              <a:r>
                <a:rPr lang="en-US" altLang="ko-KR" sz="1539" b="1" spc="-128" baseline="0" dirty="0">
                  <a:ln>
                    <a:solidFill>
                      <a:srgbClr val="BFBFBF">
                        <a:alpha val="0"/>
                      </a:srgbClr>
                    </a:solidFill>
                  </a:ln>
                  <a:latin typeface="KoPub돋움체 Medium" panose="00000600000000000000" pitchFamily="2" charset="-127"/>
                  <a:ea typeface="KoPub돋움체 Medium" panose="00000600000000000000" pitchFamily="2" charset="-127"/>
                </a:rPr>
                <a:t> </a:t>
              </a:r>
            </a:p>
          </p:txBody>
        </p:sp>
        <p:sp>
          <p:nvSpPr>
            <p:cNvPr id="70" name="Freeform 33">
              <a:extLst>
                <a:ext uri="{FF2B5EF4-FFF2-40B4-BE49-F238E27FC236}">
                  <a16:creationId xmlns:a16="http://schemas.microsoft.com/office/drawing/2014/main" id="{E6E1E914-197C-4C40-92FD-CFB6B23A043B}"/>
                </a:ext>
              </a:extLst>
            </p:cNvPr>
            <p:cNvSpPr>
              <a:spLocks noEditPoints="1"/>
            </p:cNvSpPr>
            <p:nvPr/>
          </p:nvSpPr>
          <p:spPr bwMode="auto">
            <a:xfrm>
              <a:off x="632744" y="1978383"/>
              <a:ext cx="137688" cy="137684"/>
            </a:xfrm>
            <a:custGeom>
              <a:avLst/>
              <a:gdLst>
                <a:gd name="T0" fmla="*/ 220 w 440"/>
                <a:gd name="T1" fmla="*/ 0 h 441"/>
                <a:gd name="T2" fmla="*/ 0 w 440"/>
                <a:gd name="T3" fmla="*/ 220 h 441"/>
                <a:gd name="T4" fmla="*/ 220 w 440"/>
                <a:gd name="T5" fmla="*/ 441 h 441"/>
                <a:gd name="T6" fmla="*/ 440 w 440"/>
                <a:gd name="T7" fmla="*/ 220 h 441"/>
                <a:gd name="T8" fmla="*/ 220 w 440"/>
                <a:gd name="T9" fmla="*/ 0 h 441"/>
                <a:gd name="T10" fmla="*/ 200 w 440"/>
                <a:gd name="T11" fmla="*/ 330 h 441"/>
                <a:gd name="T12" fmla="*/ 93 w 440"/>
                <a:gd name="T13" fmla="*/ 222 h 441"/>
                <a:gd name="T14" fmla="*/ 120 w 440"/>
                <a:gd name="T15" fmla="*/ 200 h 441"/>
                <a:gd name="T16" fmla="*/ 182 w 440"/>
                <a:gd name="T17" fmla="*/ 248 h 441"/>
                <a:gd name="T18" fmla="*/ 341 w 440"/>
                <a:gd name="T19" fmla="*/ 111 h 441"/>
                <a:gd name="T20" fmla="*/ 347 w 440"/>
                <a:gd name="T21" fmla="*/ 126 h 441"/>
                <a:gd name="T22" fmla="*/ 200 w 440"/>
                <a:gd name="T23" fmla="*/ 33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0" h="441">
                  <a:moveTo>
                    <a:pt x="220" y="0"/>
                  </a:moveTo>
                  <a:cubicBezTo>
                    <a:pt x="98" y="0"/>
                    <a:pt x="0" y="99"/>
                    <a:pt x="0" y="220"/>
                  </a:cubicBezTo>
                  <a:cubicBezTo>
                    <a:pt x="0" y="342"/>
                    <a:pt x="98" y="441"/>
                    <a:pt x="220" y="441"/>
                  </a:cubicBezTo>
                  <a:cubicBezTo>
                    <a:pt x="342" y="441"/>
                    <a:pt x="440" y="342"/>
                    <a:pt x="440" y="220"/>
                  </a:cubicBezTo>
                  <a:cubicBezTo>
                    <a:pt x="440" y="99"/>
                    <a:pt x="342" y="0"/>
                    <a:pt x="220" y="0"/>
                  </a:cubicBezTo>
                  <a:close/>
                  <a:moveTo>
                    <a:pt x="200" y="330"/>
                  </a:moveTo>
                  <a:cubicBezTo>
                    <a:pt x="93" y="222"/>
                    <a:pt x="93" y="222"/>
                    <a:pt x="93" y="222"/>
                  </a:cubicBezTo>
                  <a:cubicBezTo>
                    <a:pt x="120" y="200"/>
                    <a:pt x="120" y="200"/>
                    <a:pt x="120" y="200"/>
                  </a:cubicBezTo>
                  <a:cubicBezTo>
                    <a:pt x="182" y="248"/>
                    <a:pt x="182" y="248"/>
                    <a:pt x="182" y="248"/>
                  </a:cubicBezTo>
                  <a:cubicBezTo>
                    <a:pt x="207" y="218"/>
                    <a:pt x="263" y="158"/>
                    <a:pt x="341" y="111"/>
                  </a:cubicBezTo>
                  <a:cubicBezTo>
                    <a:pt x="347" y="126"/>
                    <a:pt x="347" y="126"/>
                    <a:pt x="347" y="126"/>
                  </a:cubicBezTo>
                  <a:cubicBezTo>
                    <a:pt x="276" y="191"/>
                    <a:pt x="218" y="283"/>
                    <a:pt x="200" y="330"/>
                  </a:cubicBezTo>
                  <a:close/>
                </a:path>
              </a:pathLst>
            </a:custGeom>
            <a:solidFill>
              <a:srgbClr val="4445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flatTx/>
            </a:bodyPr>
            <a:lstStyle/>
            <a:p>
              <a:pPr algn="ctr" latinLnBrk="0"/>
              <a:endParaRPr lang="ko-KR" altLang="en-US" sz="2052" b="1" spc="-128" dirty="0">
                <a:ln>
                  <a:solidFill>
                    <a:srgbClr val="BFBFBF">
                      <a:alpha val="0"/>
                    </a:srgbClr>
                  </a:solidFill>
                </a:ln>
                <a:solidFill>
                  <a:schemeClr val="tx1"/>
                </a:solidFill>
                <a:latin typeface="KoPub돋움체 Medium" panose="00000600000000000000" pitchFamily="2" charset="-127"/>
                <a:ea typeface="KoPub돋움체 Medium" panose="00000600000000000000" pitchFamily="2" charset="-127"/>
              </a:endParaRPr>
            </a:p>
          </p:txBody>
        </p:sp>
      </p:grpSp>
      <p:grpSp>
        <p:nvGrpSpPr>
          <p:cNvPr id="71" name="그룹 102">
            <a:extLst>
              <a:ext uri="{FF2B5EF4-FFF2-40B4-BE49-F238E27FC236}">
                <a16:creationId xmlns:a16="http://schemas.microsoft.com/office/drawing/2014/main" id="{D63172ED-7D75-49FF-90C1-0F1EB5EEB604}"/>
              </a:ext>
            </a:extLst>
          </p:cNvPr>
          <p:cNvGrpSpPr/>
          <p:nvPr/>
        </p:nvGrpSpPr>
        <p:grpSpPr>
          <a:xfrm>
            <a:off x="416816" y="3345728"/>
            <a:ext cx="4268134" cy="937224"/>
            <a:chOff x="632744" y="1878115"/>
            <a:chExt cx="4990528" cy="1142708"/>
          </a:xfrm>
        </p:grpSpPr>
        <p:sp>
          <p:nvSpPr>
            <p:cNvPr id="72" name="Rectangle 25">
              <a:extLst>
                <a:ext uri="{FF2B5EF4-FFF2-40B4-BE49-F238E27FC236}">
                  <a16:creationId xmlns:a16="http://schemas.microsoft.com/office/drawing/2014/main" id="{489F3E2C-1F3F-4141-94DD-150DB5C887DE}"/>
                </a:ext>
              </a:extLst>
            </p:cNvPr>
            <p:cNvSpPr>
              <a:spLocks noChangeArrowheads="1"/>
            </p:cNvSpPr>
            <p:nvPr/>
          </p:nvSpPr>
          <p:spPr bwMode="auto">
            <a:xfrm flipH="1">
              <a:off x="776053" y="2250923"/>
              <a:ext cx="4847219" cy="7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t" anchorCtr="0">
              <a:spAutoFit/>
              <a:scene3d>
                <a:camera prst="orthographicFront"/>
                <a:lightRig rig="threePt" dir="t"/>
              </a:scene3d>
              <a:flatTx/>
            </a:bodyPr>
            <a:lstStyle/>
            <a:p>
              <a:pPr marL="76028" indent="-76028" defTabSz="380142" fontAlgn="base">
                <a:spcBef>
                  <a:spcPts val="171"/>
                </a:spcBef>
                <a:buFont typeface="Arial" panose="020B0604020202020204" pitchFamily="34" charset="0"/>
                <a:buChar char="•"/>
                <a:tabLst>
                  <a:tab pos="4830525" algn="l"/>
                </a:tabLst>
              </a:pPr>
              <a:r>
                <a:rPr kumimoji="1" lang="ru-RU" altLang="ko-KR" sz="1026" spc="-17" dirty="0">
                  <a:ln>
                    <a:solidFill>
                      <a:srgbClr val="BFBFBF">
                        <a:alpha val="0"/>
                      </a:srgbClr>
                    </a:solidFill>
                  </a:ln>
                  <a:latin typeface="KoPub돋움체 Medium" panose="00000600000000000000" pitchFamily="2" charset="-127"/>
                  <a:ea typeface="KoPub돋움체 Medium" panose="00000600000000000000" pitchFamily="2" charset="-127"/>
                </a:rPr>
                <a:t>Формирование комплексной картины, напр. занятость в сравнении с прошлым годом/месяцем, уровень безработицы и текущая </a:t>
              </a:r>
              <a:r>
                <a:rPr kumimoji="1" lang="ru-RU" altLang="ko-KR" sz="1026" spc="-17" dirty="0">
                  <a:ln>
                    <a:solidFill>
                      <a:srgbClr val="BFBFBF">
                        <a:alpha val="0"/>
                      </a:srgbClr>
                    </a:solidFill>
                  </a:ln>
                  <a:solidFill>
                    <a:schemeClr val="accent1"/>
                  </a:solidFill>
                  <a:latin typeface="KoPub돋움체 Medium" panose="00000600000000000000" pitchFamily="2" charset="-127"/>
                  <a:ea typeface="KoPub돋움체 Medium" panose="00000600000000000000" pitchFamily="2" charset="-127"/>
                </a:rPr>
                <a:t>финансовая информация, связанная с занятостью</a:t>
              </a:r>
              <a:r>
                <a:rPr kumimoji="1" lang="en-US" altLang="ko-KR" sz="1026" spc="-17" dirty="0">
                  <a:ln>
                    <a:solidFill>
                      <a:srgbClr val="BFBFBF">
                        <a:alpha val="0"/>
                      </a:srgbClr>
                    </a:solidFill>
                  </a:ln>
                  <a:solidFill>
                    <a:schemeClr val="accent1"/>
                  </a:solidFill>
                  <a:latin typeface="KoPub돋움체 Medium" panose="00000600000000000000" pitchFamily="2" charset="-127"/>
                  <a:ea typeface="KoPub돋움체 Medium" panose="00000600000000000000" pitchFamily="2" charset="-127"/>
                </a:rPr>
                <a:t> </a:t>
              </a:r>
            </a:p>
          </p:txBody>
        </p:sp>
        <p:sp>
          <p:nvSpPr>
            <p:cNvPr id="73" name="Rectangle 25">
              <a:extLst>
                <a:ext uri="{FF2B5EF4-FFF2-40B4-BE49-F238E27FC236}">
                  <a16:creationId xmlns:a16="http://schemas.microsoft.com/office/drawing/2014/main" id="{1944018C-2DDE-435E-B7F6-28A76EDB1EAC}"/>
                </a:ext>
              </a:extLst>
            </p:cNvPr>
            <p:cNvSpPr>
              <a:spLocks noChangeArrowheads="1"/>
            </p:cNvSpPr>
            <p:nvPr/>
          </p:nvSpPr>
          <p:spPr bwMode="auto">
            <a:xfrm flipH="1">
              <a:off x="827126" y="1878115"/>
              <a:ext cx="832196" cy="334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nchorCtr="0">
              <a:spAutoFit/>
              <a:scene3d>
                <a:camera prst="orthographicFront"/>
                <a:lightRig rig="threePt" dir="t"/>
              </a:scene3d>
              <a:flatTx/>
            </a:bodyPr>
            <a:lstStyle/>
            <a:p>
              <a:pPr defTabSz="380142" fontAlgn="base">
                <a:lnSpc>
                  <a:spcPct val="150000"/>
                </a:lnSpc>
                <a:spcBef>
                  <a:spcPts val="684"/>
                </a:spcBef>
                <a:buClr>
                  <a:srgbClr val="4D4D4D"/>
                </a:buClr>
                <a:tabLst>
                  <a:tab pos="4830525" algn="l"/>
                </a:tabLst>
              </a:pPr>
              <a:r>
                <a:rPr kumimoji="1" lang="ru-RU" altLang="ko-KR" sz="1350" spc="-17" dirty="0">
                  <a:ln>
                    <a:solidFill>
                      <a:srgbClr val="BFBFBF">
                        <a:alpha val="0"/>
                      </a:srgbClr>
                    </a:solidFill>
                  </a:ln>
                  <a:latin typeface="KoPub돋움체 Bold" panose="00000800000000000000" pitchFamily="2" charset="-127"/>
                  <a:ea typeface="KoPub돋움체 Bold" panose="00000800000000000000" pitchFamily="2" charset="-127"/>
                </a:rPr>
                <a:t>Занятость</a:t>
              </a:r>
              <a:endParaRPr kumimoji="1" lang="en-US" altLang="ko-KR" sz="1350" spc="-17" dirty="0">
                <a:ln>
                  <a:solidFill>
                    <a:srgbClr val="BFBFBF">
                      <a:alpha val="0"/>
                    </a:srgbClr>
                  </a:solidFill>
                </a:ln>
                <a:latin typeface="KoPub돋움체 Bold" panose="00000800000000000000" pitchFamily="2" charset="-127"/>
                <a:ea typeface="KoPub돋움체 Bold" panose="00000800000000000000" pitchFamily="2" charset="-127"/>
              </a:endParaRPr>
            </a:p>
          </p:txBody>
        </p:sp>
        <p:sp>
          <p:nvSpPr>
            <p:cNvPr id="74" name="Freeform 33">
              <a:extLst>
                <a:ext uri="{FF2B5EF4-FFF2-40B4-BE49-F238E27FC236}">
                  <a16:creationId xmlns:a16="http://schemas.microsoft.com/office/drawing/2014/main" id="{B2ACDFC7-38F4-480F-A766-7A68597EB21D}"/>
                </a:ext>
              </a:extLst>
            </p:cNvPr>
            <p:cNvSpPr>
              <a:spLocks noEditPoints="1"/>
            </p:cNvSpPr>
            <p:nvPr/>
          </p:nvSpPr>
          <p:spPr bwMode="auto">
            <a:xfrm>
              <a:off x="632744" y="2031354"/>
              <a:ext cx="137688" cy="137684"/>
            </a:xfrm>
            <a:custGeom>
              <a:avLst/>
              <a:gdLst>
                <a:gd name="T0" fmla="*/ 220 w 440"/>
                <a:gd name="T1" fmla="*/ 0 h 441"/>
                <a:gd name="T2" fmla="*/ 0 w 440"/>
                <a:gd name="T3" fmla="*/ 220 h 441"/>
                <a:gd name="T4" fmla="*/ 220 w 440"/>
                <a:gd name="T5" fmla="*/ 441 h 441"/>
                <a:gd name="T6" fmla="*/ 440 w 440"/>
                <a:gd name="T7" fmla="*/ 220 h 441"/>
                <a:gd name="T8" fmla="*/ 220 w 440"/>
                <a:gd name="T9" fmla="*/ 0 h 441"/>
                <a:gd name="T10" fmla="*/ 200 w 440"/>
                <a:gd name="T11" fmla="*/ 330 h 441"/>
                <a:gd name="T12" fmla="*/ 93 w 440"/>
                <a:gd name="T13" fmla="*/ 222 h 441"/>
                <a:gd name="T14" fmla="*/ 120 w 440"/>
                <a:gd name="T15" fmla="*/ 200 h 441"/>
                <a:gd name="T16" fmla="*/ 182 w 440"/>
                <a:gd name="T17" fmla="*/ 248 h 441"/>
                <a:gd name="T18" fmla="*/ 341 w 440"/>
                <a:gd name="T19" fmla="*/ 111 h 441"/>
                <a:gd name="T20" fmla="*/ 347 w 440"/>
                <a:gd name="T21" fmla="*/ 126 h 441"/>
                <a:gd name="T22" fmla="*/ 200 w 440"/>
                <a:gd name="T23" fmla="*/ 33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0" h="441">
                  <a:moveTo>
                    <a:pt x="220" y="0"/>
                  </a:moveTo>
                  <a:cubicBezTo>
                    <a:pt x="98" y="0"/>
                    <a:pt x="0" y="99"/>
                    <a:pt x="0" y="220"/>
                  </a:cubicBezTo>
                  <a:cubicBezTo>
                    <a:pt x="0" y="342"/>
                    <a:pt x="98" y="441"/>
                    <a:pt x="220" y="441"/>
                  </a:cubicBezTo>
                  <a:cubicBezTo>
                    <a:pt x="342" y="441"/>
                    <a:pt x="440" y="342"/>
                    <a:pt x="440" y="220"/>
                  </a:cubicBezTo>
                  <a:cubicBezTo>
                    <a:pt x="440" y="99"/>
                    <a:pt x="342" y="0"/>
                    <a:pt x="220" y="0"/>
                  </a:cubicBezTo>
                  <a:close/>
                  <a:moveTo>
                    <a:pt x="200" y="330"/>
                  </a:moveTo>
                  <a:cubicBezTo>
                    <a:pt x="93" y="222"/>
                    <a:pt x="93" y="222"/>
                    <a:pt x="93" y="222"/>
                  </a:cubicBezTo>
                  <a:cubicBezTo>
                    <a:pt x="120" y="200"/>
                    <a:pt x="120" y="200"/>
                    <a:pt x="120" y="200"/>
                  </a:cubicBezTo>
                  <a:cubicBezTo>
                    <a:pt x="182" y="248"/>
                    <a:pt x="182" y="248"/>
                    <a:pt x="182" y="248"/>
                  </a:cubicBezTo>
                  <a:cubicBezTo>
                    <a:pt x="207" y="218"/>
                    <a:pt x="263" y="158"/>
                    <a:pt x="341" y="111"/>
                  </a:cubicBezTo>
                  <a:cubicBezTo>
                    <a:pt x="347" y="126"/>
                    <a:pt x="347" y="126"/>
                    <a:pt x="347" y="126"/>
                  </a:cubicBezTo>
                  <a:cubicBezTo>
                    <a:pt x="276" y="191"/>
                    <a:pt x="218" y="283"/>
                    <a:pt x="200" y="330"/>
                  </a:cubicBezTo>
                  <a:close/>
                </a:path>
              </a:pathLst>
            </a:custGeom>
            <a:solidFill>
              <a:srgbClr val="4445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flatTx/>
            </a:bodyPr>
            <a:lstStyle/>
            <a:p>
              <a:pPr algn="ctr" latinLnBrk="0">
                <a:lnSpc>
                  <a:spcPct val="150000"/>
                </a:lnSpc>
              </a:pPr>
              <a:endParaRPr lang="ko-KR" altLang="en-US" sz="1710" spc="-17" dirty="0">
                <a:ln>
                  <a:solidFill>
                    <a:srgbClr val="BFBFBF">
                      <a:alpha val="0"/>
                    </a:srgbClr>
                  </a:solidFill>
                </a:ln>
                <a:solidFill>
                  <a:prstClr val="black"/>
                </a:solidFill>
                <a:latin typeface="KoPub돋움체 Bold" panose="00000800000000000000" pitchFamily="2" charset="-127"/>
                <a:ea typeface="KoPub돋움체 Bold" panose="00000800000000000000" pitchFamily="2" charset="-127"/>
              </a:endParaRPr>
            </a:p>
          </p:txBody>
        </p:sp>
      </p:grpSp>
      <p:grpSp>
        <p:nvGrpSpPr>
          <p:cNvPr id="75" name="그룹 106">
            <a:extLst>
              <a:ext uri="{FF2B5EF4-FFF2-40B4-BE49-F238E27FC236}">
                <a16:creationId xmlns:a16="http://schemas.microsoft.com/office/drawing/2014/main" id="{EBAAB681-8A3E-4998-B20E-AE66F817F960}"/>
              </a:ext>
            </a:extLst>
          </p:cNvPr>
          <p:cNvGrpSpPr/>
          <p:nvPr/>
        </p:nvGrpSpPr>
        <p:grpSpPr>
          <a:xfrm>
            <a:off x="416816" y="5245596"/>
            <a:ext cx="4340541" cy="844022"/>
            <a:chOff x="632744" y="1876938"/>
            <a:chExt cx="5075268" cy="1036338"/>
          </a:xfrm>
        </p:grpSpPr>
        <p:sp>
          <p:nvSpPr>
            <p:cNvPr id="76" name="Rectangle 25">
              <a:extLst>
                <a:ext uri="{FF2B5EF4-FFF2-40B4-BE49-F238E27FC236}">
                  <a16:creationId xmlns:a16="http://schemas.microsoft.com/office/drawing/2014/main" id="{AB0BE798-64FB-49B2-9ECD-EF43B33AE07E}"/>
                </a:ext>
              </a:extLst>
            </p:cNvPr>
            <p:cNvSpPr>
              <a:spLocks noChangeArrowheads="1"/>
            </p:cNvSpPr>
            <p:nvPr/>
          </p:nvSpPr>
          <p:spPr bwMode="auto">
            <a:xfrm flipH="1">
              <a:off x="827127" y="2202183"/>
              <a:ext cx="4880885" cy="71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t" anchorCtr="0">
              <a:spAutoFit/>
              <a:scene3d>
                <a:camera prst="orthographicFront"/>
                <a:lightRig rig="threePt" dir="t"/>
              </a:scene3d>
              <a:flatTx/>
            </a:bodyPr>
            <a:lstStyle/>
            <a:p>
              <a:pPr marL="76028" indent="-76028" defTabSz="380142" fontAlgn="base">
                <a:spcBef>
                  <a:spcPts val="171"/>
                </a:spcBef>
                <a:buFont typeface="Arial" panose="020B0604020202020204" pitchFamily="34" charset="0"/>
                <a:buChar char="•"/>
                <a:tabLst>
                  <a:tab pos="4830525" algn="l"/>
                </a:tabLst>
              </a:pPr>
              <a:r>
                <a:rPr kumimoji="1" lang="ru-RU" altLang="ko-KR" sz="941" spc="-17" dirty="0">
                  <a:ln>
                    <a:solidFill>
                      <a:srgbClr val="BFBFBF">
                        <a:alpha val="0"/>
                      </a:srgbClr>
                    </a:solidFill>
                  </a:ln>
                  <a:solidFill>
                    <a:schemeClr val="accent1"/>
                  </a:solidFill>
                  <a:latin typeface="KoPub돋움체 Medium" panose="00000600000000000000" pitchFamily="2" charset="-127"/>
                  <a:ea typeface="KoPub돋움체 Medium" panose="00000600000000000000" pitchFamily="2" charset="-127"/>
                </a:rPr>
                <a:t>Мониторинг внешней волатильности</a:t>
              </a:r>
              <a:r>
                <a:rPr kumimoji="1" lang="en-US" altLang="ko-KR" sz="941" spc="-17" dirty="0">
                  <a:ln>
                    <a:solidFill>
                      <a:srgbClr val="BFBFBF">
                        <a:alpha val="0"/>
                      </a:srgbClr>
                    </a:solidFill>
                  </a:ln>
                  <a:solidFill>
                    <a:schemeClr val="accent1"/>
                  </a:solidFill>
                  <a:latin typeface="KoPub돋움체 Medium" panose="00000600000000000000" pitchFamily="2" charset="-127"/>
                  <a:ea typeface="KoPub돋움체 Medium" panose="00000600000000000000" pitchFamily="2" charset="-127"/>
                </a:rPr>
                <a:t> </a:t>
              </a:r>
              <a:r>
                <a:rPr kumimoji="1" lang="ru-RU" altLang="ko-KR" sz="941" spc="-17" dirty="0">
                  <a:ln>
                    <a:solidFill>
                      <a:srgbClr val="BFBFBF">
                        <a:alpha val="0"/>
                      </a:srgbClr>
                    </a:solidFill>
                  </a:ln>
                  <a:latin typeface="KoPub돋움체 Medium" panose="00000600000000000000" pitchFamily="2" charset="-127"/>
                  <a:ea typeface="KoPub돋움체 Medium" panose="00000600000000000000" pitchFamily="2" charset="-127"/>
                </a:rPr>
                <a:t>посредством увязки внешней информации (напр., от Статистического агентства Кореи и Банка Кореи) и финансовых расходов (напр., на проекты поддержки экспорта)</a:t>
              </a:r>
              <a:endParaRPr kumimoji="1" lang="en-US" altLang="ko-KR" sz="941" b="1" spc="-17" dirty="0">
                <a:ln>
                  <a:solidFill>
                    <a:srgbClr val="BFBFBF">
                      <a:alpha val="0"/>
                    </a:srgbClr>
                  </a:solidFill>
                </a:ln>
                <a:solidFill>
                  <a:schemeClr val="accent5">
                    <a:lumMod val="75000"/>
                  </a:schemeClr>
                </a:solidFill>
                <a:latin typeface="KoPub돋움체 Medium" panose="00000600000000000000" pitchFamily="2" charset="-127"/>
                <a:ea typeface="KoPub돋움체 Medium" panose="00000600000000000000" pitchFamily="2" charset="-127"/>
              </a:endParaRPr>
            </a:p>
          </p:txBody>
        </p:sp>
        <p:sp>
          <p:nvSpPr>
            <p:cNvPr id="77" name="Rectangle 25">
              <a:extLst>
                <a:ext uri="{FF2B5EF4-FFF2-40B4-BE49-F238E27FC236}">
                  <a16:creationId xmlns:a16="http://schemas.microsoft.com/office/drawing/2014/main" id="{11289142-DC72-48E7-90B9-D0D61258F3FA}"/>
                </a:ext>
              </a:extLst>
            </p:cNvPr>
            <p:cNvSpPr>
              <a:spLocks noChangeArrowheads="1"/>
            </p:cNvSpPr>
            <p:nvPr/>
          </p:nvSpPr>
          <p:spPr bwMode="auto">
            <a:xfrm flipH="1">
              <a:off x="827127" y="1876938"/>
              <a:ext cx="2035839" cy="33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nchorCtr="0">
              <a:spAutoFit/>
              <a:scene3d>
                <a:camera prst="orthographicFront"/>
                <a:lightRig rig="threePt" dir="t"/>
              </a:scene3d>
              <a:flatTx/>
            </a:bodyPr>
            <a:lstStyle/>
            <a:p>
              <a:pPr defTabSz="380142" fontAlgn="base">
                <a:lnSpc>
                  <a:spcPct val="150000"/>
                </a:lnSpc>
                <a:spcBef>
                  <a:spcPts val="684"/>
                </a:spcBef>
                <a:buClr>
                  <a:srgbClr val="4D4D4D"/>
                </a:buClr>
                <a:tabLst>
                  <a:tab pos="4830525" algn="l"/>
                </a:tabLst>
              </a:pPr>
              <a:r>
                <a:rPr kumimoji="1" lang="ru-RU" altLang="ko-KR" sz="1350" spc="-17" dirty="0">
                  <a:ln>
                    <a:solidFill>
                      <a:srgbClr val="BFBFBF">
                        <a:alpha val="0"/>
                      </a:srgbClr>
                    </a:solidFill>
                  </a:ln>
                  <a:latin typeface="KoPub돋움체 Bold" panose="00000800000000000000" pitchFamily="2" charset="-127"/>
                  <a:ea typeface="KoPub돋움체 Bold" panose="00000800000000000000" pitchFamily="2" charset="-127"/>
                </a:rPr>
                <a:t>Внешняя волатильность</a:t>
              </a:r>
              <a:endParaRPr kumimoji="1" lang="en-US" altLang="ko-KR" sz="1350" spc="-17" dirty="0">
                <a:ln>
                  <a:solidFill>
                    <a:srgbClr val="BFBFBF">
                      <a:alpha val="0"/>
                    </a:srgbClr>
                  </a:solidFill>
                </a:ln>
                <a:latin typeface="KoPub돋움체 Bold" panose="00000800000000000000" pitchFamily="2" charset="-127"/>
                <a:ea typeface="KoPub돋움체 Bold" panose="00000800000000000000" pitchFamily="2" charset="-127"/>
              </a:endParaRPr>
            </a:p>
          </p:txBody>
        </p:sp>
        <p:sp>
          <p:nvSpPr>
            <p:cNvPr id="78" name="Freeform 33">
              <a:extLst>
                <a:ext uri="{FF2B5EF4-FFF2-40B4-BE49-F238E27FC236}">
                  <a16:creationId xmlns:a16="http://schemas.microsoft.com/office/drawing/2014/main" id="{BD97D962-4282-4B8D-80B2-487B96544C25}"/>
                </a:ext>
              </a:extLst>
            </p:cNvPr>
            <p:cNvSpPr>
              <a:spLocks noEditPoints="1"/>
            </p:cNvSpPr>
            <p:nvPr/>
          </p:nvSpPr>
          <p:spPr bwMode="auto">
            <a:xfrm>
              <a:off x="632744" y="2025060"/>
              <a:ext cx="137688" cy="137684"/>
            </a:xfrm>
            <a:custGeom>
              <a:avLst/>
              <a:gdLst>
                <a:gd name="T0" fmla="*/ 220 w 440"/>
                <a:gd name="T1" fmla="*/ 0 h 441"/>
                <a:gd name="T2" fmla="*/ 0 w 440"/>
                <a:gd name="T3" fmla="*/ 220 h 441"/>
                <a:gd name="T4" fmla="*/ 220 w 440"/>
                <a:gd name="T5" fmla="*/ 441 h 441"/>
                <a:gd name="T6" fmla="*/ 440 w 440"/>
                <a:gd name="T7" fmla="*/ 220 h 441"/>
                <a:gd name="T8" fmla="*/ 220 w 440"/>
                <a:gd name="T9" fmla="*/ 0 h 441"/>
                <a:gd name="T10" fmla="*/ 200 w 440"/>
                <a:gd name="T11" fmla="*/ 330 h 441"/>
                <a:gd name="T12" fmla="*/ 93 w 440"/>
                <a:gd name="T13" fmla="*/ 222 h 441"/>
                <a:gd name="T14" fmla="*/ 120 w 440"/>
                <a:gd name="T15" fmla="*/ 200 h 441"/>
                <a:gd name="T16" fmla="*/ 182 w 440"/>
                <a:gd name="T17" fmla="*/ 248 h 441"/>
                <a:gd name="T18" fmla="*/ 341 w 440"/>
                <a:gd name="T19" fmla="*/ 111 h 441"/>
                <a:gd name="T20" fmla="*/ 347 w 440"/>
                <a:gd name="T21" fmla="*/ 126 h 441"/>
                <a:gd name="T22" fmla="*/ 200 w 440"/>
                <a:gd name="T23" fmla="*/ 33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0" h="441">
                  <a:moveTo>
                    <a:pt x="220" y="0"/>
                  </a:moveTo>
                  <a:cubicBezTo>
                    <a:pt x="98" y="0"/>
                    <a:pt x="0" y="99"/>
                    <a:pt x="0" y="220"/>
                  </a:cubicBezTo>
                  <a:cubicBezTo>
                    <a:pt x="0" y="342"/>
                    <a:pt x="98" y="441"/>
                    <a:pt x="220" y="441"/>
                  </a:cubicBezTo>
                  <a:cubicBezTo>
                    <a:pt x="342" y="441"/>
                    <a:pt x="440" y="342"/>
                    <a:pt x="440" y="220"/>
                  </a:cubicBezTo>
                  <a:cubicBezTo>
                    <a:pt x="440" y="99"/>
                    <a:pt x="342" y="0"/>
                    <a:pt x="220" y="0"/>
                  </a:cubicBezTo>
                  <a:close/>
                  <a:moveTo>
                    <a:pt x="200" y="330"/>
                  </a:moveTo>
                  <a:cubicBezTo>
                    <a:pt x="93" y="222"/>
                    <a:pt x="93" y="222"/>
                    <a:pt x="93" y="222"/>
                  </a:cubicBezTo>
                  <a:cubicBezTo>
                    <a:pt x="120" y="200"/>
                    <a:pt x="120" y="200"/>
                    <a:pt x="120" y="200"/>
                  </a:cubicBezTo>
                  <a:cubicBezTo>
                    <a:pt x="182" y="248"/>
                    <a:pt x="182" y="248"/>
                    <a:pt x="182" y="248"/>
                  </a:cubicBezTo>
                  <a:cubicBezTo>
                    <a:pt x="207" y="218"/>
                    <a:pt x="263" y="158"/>
                    <a:pt x="341" y="111"/>
                  </a:cubicBezTo>
                  <a:cubicBezTo>
                    <a:pt x="347" y="126"/>
                    <a:pt x="347" y="126"/>
                    <a:pt x="347" y="126"/>
                  </a:cubicBezTo>
                  <a:cubicBezTo>
                    <a:pt x="276" y="191"/>
                    <a:pt x="218" y="283"/>
                    <a:pt x="200" y="330"/>
                  </a:cubicBezTo>
                  <a:close/>
                </a:path>
              </a:pathLst>
            </a:custGeom>
            <a:solidFill>
              <a:srgbClr val="4445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flatTx/>
            </a:bodyPr>
            <a:lstStyle/>
            <a:p>
              <a:pPr algn="ctr" latinLnBrk="0">
                <a:lnSpc>
                  <a:spcPct val="150000"/>
                </a:lnSpc>
              </a:pPr>
              <a:endParaRPr lang="ko-KR" altLang="en-US" sz="1710" spc="-17" dirty="0">
                <a:ln>
                  <a:solidFill>
                    <a:srgbClr val="BFBFBF">
                      <a:alpha val="0"/>
                    </a:srgbClr>
                  </a:solidFill>
                </a:ln>
                <a:solidFill>
                  <a:prstClr val="black"/>
                </a:solidFill>
                <a:latin typeface="KoPub돋움체 Bold" panose="00000800000000000000" pitchFamily="2" charset="-127"/>
                <a:ea typeface="KoPub돋움체 Bold" panose="00000800000000000000" pitchFamily="2" charset="-127"/>
              </a:endParaRPr>
            </a:p>
          </p:txBody>
        </p:sp>
      </p:grpSp>
      <p:grpSp>
        <p:nvGrpSpPr>
          <p:cNvPr id="79" name="그룹 110">
            <a:extLst>
              <a:ext uri="{FF2B5EF4-FFF2-40B4-BE49-F238E27FC236}">
                <a16:creationId xmlns:a16="http://schemas.microsoft.com/office/drawing/2014/main" id="{6F3AD86E-C335-4989-97E9-4F4C47EAFD59}"/>
              </a:ext>
            </a:extLst>
          </p:cNvPr>
          <p:cNvGrpSpPr/>
          <p:nvPr/>
        </p:nvGrpSpPr>
        <p:grpSpPr>
          <a:xfrm>
            <a:off x="416816" y="4249069"/>
            <a:ext cx="4351171" cy="1083097"/>
            <a:chOff x="632744" y="1846930"/>
            <a:chExt cx="5087697" cy="1379216"/>
          </a:xfrm>
        </p:grpSpPr>
        <p:sp>
          <p:nvSpPr>
            <p:cNvPr id="80" name="Rectangle 25">
              <a:extLst>
                <a:ext uri="{FF2B5EF4-FFF2-40B4-BE49-F238E27FC236}">
                  <a16:creationId xmlns:a16="http://schemas.microsoft.com/office/drawing/2014/main" id="{F0743E3E-5B2E-4CDF-9486-3EA10C9B83D1}"/>
                </a:ext>
              </a:extLst>
            </p:cNvPr>
            <p:cNvSpPr>
              <a:spLocks noChangeArrowheads="1"/>
            </p:cNvSpPr>
            <p:nvPr/>
          </p:nvSpPr>
          <p:spPr bwMode="auto">
            <a:xfrm flipH="1">
              <a:off x="750925" y="2271651"/>
              <a:ext cx="4969516" cy="95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t" anchorCtr="0">
              <a:spAutoFit/>
              <a:scene3d>
                <a:camera prst="orthographicFront"/>
                <a:lightRig rig="threePt" dir="t"/>
              </a:scene3d>
              <a:flatTx/>
            </a:bodyPr>
            <a:lstStyle/>
            <a:p>
              <a:pPr marL="76028" indent="-76028" defTabSz="380142" fontAlgn="base">
                <a:spcBef>
                  <a:spcPts val="171"/>
                </a:spcBef>
                <a:buFont typeface="Arial" panose="020B0604020202020204" pitchFamily="34" charset="0"/>
                <a:buChar char="•"/>
                <a:tabLst>
                  <a:tab pos="4830525" algn="l"/>
                </a:tabLst>
              </a:pPr>
              <a:r>
                <a:rPr kumimoji="1" lang="ru-RU" altLang="ko-KR" sz="941" b="1" spc="-17" dirty="0">
                  <a:ln>
                    <a:solidFill>
                      <a:srgbClr val="BFBFBF">
                        <a:alpha val="0"/>
                      </a:srgbClr>
                    </a:solidFill>
                  </a:ln>
                  <a:solidFill>
                    <a:schemeClr val="accent5">
                      <a:lumMod val="75000"/>
                    </a:schemeClr>
                  </a:solidFill>
                  <a:latin typeface="KoPub돋움체 Medium" panose="00000600000000000000" pitchFamily="2" charset="-127"/>
                  <a:ea typeface="KoPub돋움체 Medium" panose="00000600000000000000" pitchFamily="2" charset="-127"/>
                </a:rPr>
                <a:t>Представление об уровне жизни местного населения</a:t>
              </a:r>
              <a:r>
                <a:rPr kumimoji="1" lang="en-US" altLang="ko-KR" sz="941" b="1" spc="-17" dirty="0">
                  <a:ln>
                    <a:solidFill>
                      <a:srgbClr val="BFBFBF">
                        <a:alpha val="0"/>
                      </a:srgbClr>
                    </a:solidFill>
                  </a:ln>
                  <a:solidFill>
                    <a:schemeClr val="accent5">
                      <a:lumMod val="75000"/>
                    </a:schemeClr>
                  </a:solidFill>
                  <a:latin typeface="KoPub돋움체 Medium" panose="00000600000000000000" pitchFamily="2" charset="-127"/>
                  <a:ea typeface="KoPub돋움체 Medium" panose="00000600000000000000" pitchFamily="2" charset="-127"/>
                </a:rPr>
                <a:t> </a:t>
              </a:r>
              <a:r>
                <a:rPr kumimoji="1" lang="ru-RU" altLang="ko-KR" sz="941" b="1" spc="-17" dirty="0">
                  <a:ln>
                    <a:solidFill>
                      <a:srgbClr val="BFBFBF">
                        <a:alpha val="0"/>
                      </a:srgbClr>
                    </a:solidFill>
                  </a:ln>
                  <a:latin typeface="KoPub돋움체 Medium" panose="00000600000000000000" pitchFamily="2" charset="-127"/>
                  <a:ea typeface="KoPub돋움체 Medium" panose="00000600000000000000" pitchFamily="2" charset="-127"/>
                </a:rPr>
                <a:t>на уровне ОМСУ</a:t>
              </a:r>
              <a:r>
                <a:rPr kumimoji="1" lang="en-US" altLang="ko-KR" sz="941" b="1" spc="-17" dirty="0">
                  <a:ln>
                    <a:solidFill>
                      <a:srgbClr val="BFBFBF">
                        <a:alpha val="0"/>
                      </a:srgbClr>
                    </a:solidFill>
                  </a:ln>
                  <a:latin typeface="KoPub돋움체 Medium" panose="00000600000000000000" pitchFamily="2" charset="-127"/>
                  <a:ea typeface="KoPub돋움체 Medium" panose="00000600000000000000" pitchFamily="2" charset="-127"/>
                </a:rPr>
                <a:t> (226)</a:t>
              </a:r>
            </a:p>
            <a:p>
              <a:pPr marL="76028" indent="-76028" defTabSz="380142" fontAlgn="base">
                <a:spcBef>
                  <a:spcPts val="171"/>
                </a:spcBef>
                <a:buFont typeface="Arial" panose="020B0604020202020204" pitchFamily="34" charset="0"/>
                <a:buChar char="•"/>
                <a:tabLst>
                  <a:tab pos="4830525" algn="l"/>
                </a:tabLst>
              </a:pPr>
              <a:r>
                <a:rPr kumimoji="1" lang="ru-RU" altLang="ko-KR" sz="941" b="1" spc="-17" dirty="0">
                  <a:ln>
                    <a:solidFill>
                      <a:srgbClr val="BFBFBF">
                        <a:alpha val="0"/>
                      </a:srgbClr>
                    </a:solidFill>
                  </a:ln>
                  <a:solidFill>
                    <a:schemeClr val="accent5">
                      <a:lumMod val="75000"/>
                    </a:schemeClr>
                  </a:solidFill>
                  <a:latin typeface="KoPub돋움체 Medium" panose="00000600000000000000" pitchFamily="2" charset="-127"/>
                  <a:ea typeface="KoPub돋움체 Medium" panose="00000600000000000000" pitchFamily="2" charset="-127"/>
                </a:rPr>
                <a:t>Мониторинг показателей, связанных с</a:t>
              </a:r>
              <a:r>
                <a:rPr kumimoji="1" lang="en-US" altLang="ko-KR" sz="941" b="1" spc="-17" dirty="0">
                  <a:ln>
                    <a:solidFill>
                      <a:srgbClr val="BFBFBF">
                        <a:alpha val="0"/>
                      </a:srgbClr>
                    </a:solidFill>
                  </a:ln>
                  <a:solidFill>
                    <a:schemeClr val="accent5">
                      <a:lumMod val="75000"/>
                    </a:schemeClr>
                  </a:solidFill>
                  <a:latin typeface="KoPub돋움체 Medium" panose="00000600000000000000" pitchFamily="2" charset="-127"/>
                  <a:ea typeface="KoPub돋움체 Medium" panose="00000600000000000000" pitchFamily="2" charset="-127"/>
                </a:rPr>
                <a:t> </a:t>
              </a:r>
              <a:r>
                <a:rPr kumimoji="1" lang="ru-RU" altLang="ko-KR" sz="941" spc="-17" dirty="0">
                  <a:ln>
                    <a:solidFill>
                      <a:srgbClr val="BFBFBF">
                        <a:alpha val="0"/>
                      </a:srgbClr>
                    </a:solidFill>
                  </a:ln>
                  <a:latin typeface="KoPub돋움체 Medium" panose="00000600000000000000" pitchFamily="2" charset="-127"/>
                  <a:ea typeface="KoPub돋움체 Medium" panose="00000600000000000000" pitchFamily="2" charset="-127"/>
                </a:rPr>
                <a:t>особой областью реагирования (кризисом в сфере занятости и промышленным кризисом)</a:t>
              </a:r>
              <a:endParaRPr kumimoji="1" lang="en-US" altLang="ko-KR" sz="941" spc="-17" dirty="0">
                <a:ln>
                  <a:solidFill>
                    <a:srgbClr val="BFBFBF">
                      <a:alpha val="0"/>
                    </a:srgbClr>
                  </a:solidFill>
                </a:ln>
                <a:solidFill>
                  <a:schemeClr val="accent5">
                    <a:lumMod val="75000"/>
                  </a:schemeClr>
                </a:solidFill>
                <a:latin typeface="KoPub돋움체 Medium" panose="00000600000000000000" pitchFamily="2" charset="-127"/>
                <a:ea typeface="KoPub돋움체 Medium" panose="00000600000000000000" pitchFamily="2" charset="-127"/>
              </a:endParaRPr>
            </a:p>
          </p:txBody>
        </p:sp>
        <p:sp>
          <p:nvSpPr>
            <p:cNvPr id="81" name="Rectangle 25">
              <a:extLst>
                <a:ext uri="{FF2B5EF4-FFF2-40B4-BE49-F238E27FC236}">
                  <a16:creationId xmlns:a16="http://schemas.microsoft.com/office/drawing/2014/main" id="{4F39DF4E-6A1B-4F5C-9F7A-4D36A5778155}"/>
                </a:ext>
              </a:extLst>
            </p:cNvPr>
            <p:cNvSpPr>
              <a:spLocks noChangeArrowheads="1"/>
            </p:cNvSpPr>
            <p:nvPr/>
          </p:nvSpPr>
          <p:spPr bwMode="auto">
            <a:xfrm flipH="1">
              <a:off x="827127" y="1846930"/>
              <a:ext cx="2099192" cy="39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nchorCtr="0">
              <a:spAutoFit/>
              <a:scene3d>
                <a:camera prst="orthographicFront"/>
                <a:lightRig rig="threePt" dir="t"/>
              </a:scene3d>
              <a:flatTx/>
            </a:bodyPr>
            <a:lstStyle/>
            <a:p>
              <a:pPr defTabSz="380142" fontAlgn="base">
                <a:lnSpc>
                  <a:spcPct val="150000"/>
                </a:lnSpc>
                <a:spcBef>
                  <a:spcPts val="684"/>
                </a:spcBef>
                <a:buClr>
                  <a:srgbClr val="4D4D4D"/>
                </a:buClr>
                <a:tabLst>
                  <a:tab pos="4830525" algn="l"/>
                </a:tabLst>
              </a:pPr>
              <a:r>
                <a:rPr kumimoji="1" lang="ru-RU" altLang="ko-KR" sz="1350" spc="-17" dirty="0">
                  <a:ln>
                    <a:solidFill>
                      <a:srgbClr val="BFBFBF">
                        <a:alpha val="0"/>
                      </a:srgbClr>
                    </a:solidFill>
                  </a:ln>
                  <a:latin typeface="KoPub돋움체 Bold" panose="00000800000000000000" pitchFamily="2" charset="-127"/>
                  <a:ea typeface="KoPub돋움체 Bold" panose="00000800000000000000" pitchFamily="2" charset="-127"/>
                </a:rPr>
                <a:t>Уровень жизни граждан</a:t>
              </a:r>
              <a:endParaRPr kumimoji="1" lang="en-US" altLang="ko-KR" sz="1350" spc="-17" dirty="0">
                <a:ln>
                  <a:solidFill>
                    <a:srgbClr val="BFBFBF">
                      <a:alpha val="0"/>
                    </a:srgbClr>
                  </a:solidFill>
                </a:ln>
                <a:latin typeface="KoPub돋움체 Bold" panose="00000800000000000000" pitchFamily="2" charset="-127"/>
                <a:ea typeface="KoPub돋움체 Bold" panose="00000800000000000000" pitchFamily="2" charset="-127"/>
              </a:endParaRPr>
            </a:p>
          </p:txBody>
        </p:sp>
        <p:sp>
          <p:nvSpPr>
            <p:cNvPr id="82" name="Freeform 33">
              <a:extLst>
                <a:ext uri="{FF2B5EF4-FFF2-40B4-BE49-F238E27FC236}">
                  <a16:creationId xmlns:a16="http://schemas.microsoft.com/office/drawing/2014/main" id="{D191B380-F333-458D-A824-585D05D222D2}"/>
                </a:ext>
              </a:extLst>
            </p:cNvPr>
            <p:cNvSpPr>
              <a:spLocks noEditPoints="1"/>
            </p:cNvSpPr>
            <p:nvPr/>
          </p:nvSpPr>
          <p:spPr bwMode="auto">
            <a:xfrm>
              <a:off x="632744" y="2033707"/>
              <a:ext cx="137688" cy="137685"/>
            </a:xfrm>
            <a:custGeom>
              <a:avLst/>
              <a:gdLst>
                <a:gd name="T0" fmla="*/ 220 w 440"/>
                <a:gd name="T1" fmla="*/ 0 h 441"/>
                <a:gd name="T2" fmla="*/ 0 w 440"/>
                <a:gd name="T3" fmla="*/ 220 h 441"/>
                <a:gd name="T4" fmla="*/ 220 w 440"/>
                <a:gd name="T5" fmla="*/ 441 h 441"/>
                <a:gd name="T6" fmla="*/ 440 w 440"/>
                <a:gd name="T7" fmla="*/ 220 h 441"/>
                <a:gd name="T8" fmla="*/ 220 w 440"/>
                <a:gd name="T9" fmla="*/ 0 h 441"/>
                <a:gd name="T10" fmla="*/ 200 w 440"/>
                <a:gd name="T11" fmla="*/ 330 h 441"/>
                <a:gd name="T12" fmla="*/ 93 w 440"/>
                <a:gd name="T13" fmla="*/ 222 h 441"/>
                <a:gd name="T14" fmla="*/ 120 w 440"/>
                <a:gd name="T15" fmla="*/ 200 h 441"/>
                <a:gd name="T16" fmla="*/ 182 w 440"/>
                <a:gd name="T17" fmla="*/ 248 h 441"/>
                <a:gd name="T18" fmla="*/ 341 w 440"/>
                <a:gd name="T19" fmla="*/ 111 h 441"/>
                <a:gd name="T20" fmla="*/ 347 w 440"/>
                <a:gd name="T21" fmla="*/ 126 h 441"/>
                <a:gd name="T22" fmla="*/ 200 w 440"/>
                <a:gd name="T23" fmla="*/ 33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0" h="441">
                  <a:moveTo>
                    <a:pt x="220" y="0"/>
                  </a:moveTo>
                  <a:cubicBezTo>
                    <a:pt x="98" y="0"/>
                    <a:pt x="0" y="99"/>
                    <a:pt x="0" y="220"/>
                  </a:cubicBezTo>
                  <a:cubicBezTo>
                    <a:pt x="0" y="342"/>
                    <a:pt x="98" y="441"/>
                    <a:pt x="220" y="441"/>
                  </a:cubicBezTo>
                  <a:cubicBezTo>
                    <a:pt x="342" y="441"/>
                    <a:pt x="440" y="342"/>
                    <a:pt x="440" y="220"/>
                  </a:cubicBezTo>
                  <a:cubicBezTo>
                    <a:pt x="440" y="99"/>
                    <a:pt x="342" y="0"/>
                    <a:pt x="220" y="0"/>
                  </a:cubicBezTo>
                  <a:close/>
                  <a:moveTo>
                    <a:pt x="200" y="330"/>
                  </a:moveTo>
                  <a:cubicBezTo>
                    <a:pt x="93" y="222"/>
                    <a:pt x="93" y="222"/>
                    <a:pt x="93" y="222"/>
                  </a:cubicBezTo>
                  <a:cubicBezTo>
                    <a:pt x="120" y="200"/>
                    <a:pt x="120" y="200"/>
                    <a:pt x="120" y="200"/>
                  </a:cubicBezTo>
                  <a:cubicBezTo>
                    <a:pt x="182" y="248"/>
                    <a:pt x="182" y="248"/>
                    <a:pt x="182" y="248"/>
                  </a:cubicBezTo>
                  <a:cubicBezTo>
                    <a:pt x="207" y="218"/>
                    <a:pt x="263" y="158"/>
                    <a:pt x="341" y="111"/>
                  </a:cubicBezTo>
                  <a:cubicBezTo>
                    <a:pt x="347" y="126"/>
                    <a:pt x="347" y="126"/>
                    <a:pt x="347" y="126"/>
                  </a:cubicBezTo>
                  <a:cubicBezTo>
                    <a:pt x="276" y="191"/>
                    <a:pt x="218" y="283"/>
                    <a:pt x="200" y="330"/>
                  </a:cubicBezTo>
                  <a:close/>
                </a:path>
              </a:pathLst>
            </a:custGeom>
            <a:solidFill>
              <a:srgbClr val="4445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flatTx/>
            </a:bodyPr>
            <a:lstStyle/>
            <a:p>
              <a:pPr algn="ctr" latinLnBrk="0">
                <a:lnSpc>
                  <a:spcPct val="150000"/>
                </a:lnSpc>
              </a:pPr>
              <a:endParaRPr lang="ko-KR" altLang="en-US" sz="1710" spc="-17" dirty="0">
                <a:ln>
                  <a:solidFill>
                    <a:srgbClr val="BFBFBF">
                      <a:alpha val="0"/>
                    </a:srgbClr>
                  </a:solidFill>
                </a:ln>
                <a:solidFill>
                  <a:prstClr val="black"/>
                </a:solidFill>
                <a:latin typeface="KoPub돋움체 Bold" panose="00000800000000000000" pitchFamily="2" charset="-127"/>
                <a:ea typeface="KoPub돋움체 Bold" panose="00000800000000000000" pitchFamily="2" charset="-127"/>
              </a:endParaRPr>
            </a:p>
          </p:txBody>
        </p:sp>
      </p:grpSp>
      <p:grpSp>
        <p:nvGrpSpPr>
          <p:cNvPr id="83" name="그룹 114">
            <a:extLst>
              <a:ext uri="{FF2B5EF4-FFF2-40B4-BE49-F238E27FC236}">
                <a16:creationId xmlns:a16="http://schemas.microsoft.com/office/drawing/2014/main" id="{7BDD5EE1-A8C7-4AFF-9A3C-B7F6C895F021}"/>
              </a:ext>
            </a:extLst>
          </p:cNvPr>
          <p:cNvGrpSpPr/>
          <p:nvPr/>
        </p:nvGrpSpPr>
        <p:grpSpPr>
          <a:xfrm>
            <a:off x="416815" y="2633073"/>
            <a:ext cx="3549533" cy="236860"/>
            <a:chOff x="632744" y="1949764"/>
            <a:chExt cx="4150365" cy="301004"/>
          </a:xfrm>
        </p:grpSpPr>
        <p:sp>
          <p:nvSpPr>
            <p:cNvPr id="84" name="Rectangle 25">
              <a:extLst>
                <a:ext uri="{FF2B5EF4-FFF2-40B4-BE49-F238E27FC236}">
                  <a16:creationId xmlns:a16="http://schemas.microsoft.com/office/drawing/2014/main" id="{00CC760C-1618-49D7-A3F5-6D2EEC3787E6}"/>
                </a:ext>
              </a:extLst>
            </p:cNvPr>
            <p:cNvSpPr>
              <a:spLocks noChangeArrowheads="1"/>
            </p:cNvSpPr>
            <p:nvPr/>
          </p:nvSpPr>
          <p:spPr bwMode="auto">
            <a:xfrm flipH="1">
              <a:off x="827125" y="1949764"/>
              <a:ext cx="3955984" cy="30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nchorCtr="0">
              <a:spAutoFit/>
              <a:scene3d>
                <a:camera prst="orthographicFront"/>
                <a:lightRig rig="threePt" dir="t"/>
              </a:scene3d>
              <a:flatTx/>
            </a:bodyPr>
            <a:lstStyle>
              <a:lvl1pPr marL="139700" indent="-1397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1pPr>
              <a:lvl2pPr marL="742950" indent="-28575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2pPr>
              <a:lvl3pPr marL="11430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3pPr>
              <a:lvl4pPr marL="16002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4pPr>
              <a:lvl5pPr marL="20574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5pPr>
              <a:lvl6pPr marL="25146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6pPr>
              <a:lvl7pPr marL="29718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7pPr>
              <a:lvl8pPr marL="34290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8pPr>
              <a:lvl9pPr marL="38862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9pPr>
            </a:lstStyle>
            <a:p>
              <a:pPr marL="0" indent="0" eaLnBrk="1" fontAlgn="base" hangingPunct="1">
                <a:spcBef>
                  <a:spcPts val="684"/>
                </a:spcBef>
                <a:buClr>
                  <a:srgbClr val="4D4D4D"/>
                </a:buClr>
              </a:pPr>
              <a:r>
                <a:rPr lang="ru-RU" altLang="ko-KR" sz="1539" b="1" spc="-128" baseline="0" dirty="0">
                  <a:ln>
                    <a:solidFill>
                      <a:srgbClr val="BFBFBF">
                        <a:alpha val="0"/>
                      </a:srgbClr>
                    </a:solidFill>
                  </a:ln>
                  <a:latin typeface="KoPub돋움체 Medium" panose="00000600000000000000" pitchFamily="2" charset="-127"/>
                  <a:ea typeface="KoPub돋움체 Medium" panose="00000600000000000000" pitchFamily="2" charset="-127"/>
                </a:rPr>
                <a:t>Остаток средств национального фонда</a:t>
              </a:r>
              <a:r>
                <a:rPr lang="en-US" altLang="ko-KR" sz="1539" b="1" spc="-128" baseline="0" dirty="0">
                  <a:ln>
                    <a:solidFill>
                      <a:srgbClr val="BFBFBF">
                        <a:alpha val="0"/>
                      </a:srgbClr>
                    </a:solidFill>
                  </a:ln>
                  <a:latin typeface="KoPub돋움체 Medium" panose="00000600000000000000" pitchFamily="2" charset="-127"/>
                  <a:ea typeface="KoPub돋움체 Medium" panose="00000600000000000000" pitchFamily="2" charset="-127"/>
                </a:rPr>
                <a:t> </a:t>
              </a:r>
            </a:p>
          </p:txBody>
        </p:sp>
        <p:sp>
          <p:nvSpPr>
            <p:cNvPr id="85" name="Freeform 33">
              <a:extLst>
                <a:ext uri="{FF2B5EF4-FFF2-40B4-BE49-F238E27FC236}">
                  <a16:creationId xmlns:a16="http://schemas.microsoft.com/office/drawing/2014/main" id="{E6A8CEEB-AAD1-4A70-A01A-3B2B4A21A7D5}"/>
                </a:ext>
              </a:extLst>
            </p:cNvPr>
            <p:cNvSpPr>
              <a:spLocks noEditPoints="1"/>
            </p:cNvSpPr>
            <p:nvPr/>
          </p:nvSpPr>
          <p:spPr bwMode="auto">
            <a:xfrm>
              <a:off x="632744" y="2040495"/>
              <a:ext cx="137688" cy="137684"/>
            </a:xfrm>
            <a:custGeom>
              <a:avLst/>
              <a:gdLst>
                <a:gd name="T0" fmla="*/ 220 w 440"/>
                <a:gd name="T1" fmla="*/ 0 h 441"/>
                <a:gd name="T2" fmla="*/ 0 w 440"/>
                <a:gd name="T3" fmla="*/ 220 h 441"/>
                <a:gd name="T4" fmla="*/ 220 w 440"/>
                <a:gd name="T5" fmla="*/ 441 h 441"/>
                <a:gd name="T6" fmla="*/ 440 w 440"/>
                <a:gd name="T7" fmla="*/ 220 h 441"/>
                <a:gd name="T8" fmla="*/ 220 w 440"/>
                <a:gd name="T9" fmla="*/ 0 h 441"/>
                <a:gd name="T10" fmla="*/ 200 w 440"/>
                <a:gd name="T11" fmla="*/ 330 h 441"/>
                <a:gd name="T12" fmla="*/ 93 w 440"/>
                <a:gd name="T13" fmla="*/ 222 h 441"/>
                <a:gd name="T14" fmla="*/ 120 w 440"/>
                <a:gd name="T15" fmla="*/ 200 h 441"/>
                <a:gd name="T16" fmla="*/ 182 w 440"/>
                <a:gd name="T17" fmla="*/ 248 h 441"/>
                <a:gd name="T18" fmla="*/ 341 w 440"/>
                <a:gd name="T19" fmla="*/ 111 h 441"/>
                <a:gd name="T20" fmla="*/ 347 w 440"/>
                <a:gd name="T21" fmla="*/ 126 h 441"/>
                <a:gd name="T22" fmla="*/ 200 w 440"/>
                <a:gd name="T23" fmla="*/ 33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0" h="441">
                  <a:moveTo>
                    <a:pt x="220" y="0"/>
                  </a:moveTo>
                  <a:cubicBezTo>
                    <a:pt x="98" y="0"/>
                    <a:pt x="0" y="99"/>
                    <a:pt x="0" y="220"/>
                  </a:cubicBezTo>
                  <a:cubicBezTo>
                    <a:pt x="0" y="342"/>
                    <a:pt x="98" y="441"/>
                    <a:pt x="220" y="441"/>
                  </a:cubicBezTo>
                  <a:cubicBezTo>
                    <a:pt x="342" y="441"/>
                    <a:pt x="440" y="342"/>
                    <a:pt x="440" y="220"/>
                  </a:cubicBezTo>
                  <a:cubicBezTo>
                    <a:pt x="440" y="99"/>
                    <a:pt x="342" y="0"/>
                    <a:pt x="220" y="0"/>
                  </a:cubicBezTo>
                  <a:close/>
                  <a:moveTo>
                    <a:pt x="200" y="330"/>
                  </a:moveTo>
                  <a:cubicBezTo>
                    <a:pt x="93" y="222"/>
                    <a:pt x="93" y="222"/>
                    <a:pt x="93" y="222"/>
                  </a:cubicBezTo>
                  <a:cubicBezTo>
                    <a:pt x="120" y="200"/>
                    <a:pt x="120" y="200"/>
                    <a:pt x="120" y="200"/>
                  </a:cubicBezTo>
                  <a:cubicBezTo>
                    <a:pt x="182" y="248"/>
                    <a:pt x="182" y="248"/>
                    <a:pt x="182" y="248"/>
                  </a:cubicBezTo>
                  <a:cubicBezTo>
                    <a:pt x="207" y="218"/>
                    <a:pt x="263" y="158"/>
                    <a:pt x="341" y="111"/>
                  </a:cubicBezTo>
                  <a:cubicBezTo>
                    <a:pt x="347" y="126"/>
                    <a:pt x="347" y="126"/>
                    <a:pt x="347" y="126"/>
                  </a:cubicBezTo>
                  <a:cubicBezTo>
                    <a:pt x="276" y="191"/>
                    <a:pt x="218" y="283"/>
                    <a:pt x="200" y="330"/>
                  </a:cubicBezTo>
                  <a:close/>
                </a:path>
              </a:pathLst>
            </a:custGeom>
            <a:solidFill>
              <a:srgbClr val="4445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flatTx/>
            </a:bodyPr>
            <a:lstStyle/>
            <a:p>
              <a:pPr algn="ctr" latinLnBrk="0"/>
              <a:endParaRPr lang="ko-KR" altLang="en-US" sz="2052" b="1" spc="-128" dirty="0">
                <a:ln>
                  <a:solidFill>
                    <a:srgbClr val="BFBFBF">
                      <a:alpha val="0"/>
                    </a:srgbClr>
                  </a:solidFill>
                </a:ln>
                <a:solidFill>
                  <a:schemeClr val="tx1"/>
                </a:solidFill>
                <a:latin typeface="KoPub돋움체 Medium" panose="00000600000000000000" pitchFamily="2" charset="-127"/>
                <a:ea typeface="KoPub돋움체 Medium" panose="00000600000000000000" pitchFamily="2" charset="-127"/>
              </a:endParaRPr>
            </a:p>
          </p:txBody>
        </p:sp>
      </p:grpSp>
      <p:grpSp>
        <p:nvGrpSpPr>
          <p:cNvPr id="86" name="그룹 121">
            <a:extLst>
              <a:ext uri="{FF2B5EF4-FFF2-40B4-BE49-F238E27FC236}">
                <a16:creationId xmlns:a16="http://schemas.microsoft.com/office/drawing/2014/main" id="{4CB91BB6-C894-48DF-9DC4-94BEBA0DEDA1}"/>
              </a:ext>
            </a:extLst>
          </p:cNvPr>
          <p:cNvGrpSpPr/>
          <p:nvPr/>
        </p:nvGrpSpPr>
        <p:grpSpPr>
          <a:xfrm>
            <a:off x="416815" y="2948060"/>
            <a:ext cx="3220149" cy="236860"/>
            <a:chOff x="632744" y="1949764"/>
            <a:chExt cx="3765226" cy="301004"/>
          </a:xfrm>
        </p:grpSpPr>
        <p:sp>
          <p:nvSpPr>
            <p:cNvPr id="87" name="Rectangle 25">
              <a:extLst>
                <a:ext uri="{FF2B5EF4-FFF2-40B4-BE49-F238E27FC236}">
                  <a16:creationId xmlns:a16="http://schemas.microsoft.com/office/drawing/2014/main" id="{0E5CDBC1-E3C4-4018-8A35-B9C7BCC42971}"/>
                </a:ext>
              </a:extLst>
            </p:cNvPr>
            <p:cNvSpPr>
              <a:spLocks noChangeArrowheads="1"/>
            </p:cNvSpPr>
            <p:nvPr/>
          </p:nvSpPr>
          <p:spPr bwMode="auto">
            <a:xfrm flipH="1">
              <a:off x="827126" y="1949764"/>
              <a:ext cx="3570844" cy="30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nchorCtr="0">
              <a:spAutoFit/>
              <a:scene3d>
                <a:camera prst="orthographicFront"/>
                <a:lightRig rig="threePt" dir="t"/>
              </a:scene3d>
              <a:flatTx/>
            </a:bodyPr>
            <a:lstStyle>
              <a:lvl1pPr marL="139700" indent="-1397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1pPr>
              <a:lvl2pPr marL="742950" indent="-28575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2pPr>
              <a:lvl3pPr marL="11430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3pPr>
              <a:lvl4pPr marL="16002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4pPr>
              <a:lvl5pPr marL="20574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5pPr>
              <a:lvl6pPr marL="25146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6pPr>
              <a:lvl7pPr marL="29718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7pPr>
              <a:lvl8pPr marL="34290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8pPr>
              <a:lvl9pPr marL="38862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9pPr>
            </a:lstStyle>
            <a:p>
              <a:pPr marL="0" indent="0" eaLnBrk="1" fontAlgn="base" hangingPunct="1">
                <a:spcBef>
                  <a:spcPts val="684"/>
                </a:spcBef>
                <a:buClr>
                  <a:srgbClr val="4D4D4D"/>
                </a:buClr>
              </a:pPr>
              <a:r>
                <a:rPr lang="ru-RU" altLang="ko-KR" sz="1539" b="1" spc="-128" baseline="0" dirty="0">
                  <a:ln>
                    <a:solidFill>
                      <a:srgbClr val="BFBFBF">
                        <a:alpha val="0"/>
                      </a:srgbClr>
                    </a:solidFill>
                  </a:ln>
                  <a:latin typeface="KoPub돋움체 Medium" panose="00000600000000000000" pitchFamily="2" charset="-127"/>
                  <a:ea typeface="KoPub돋움체 Medium" panose="00000600000000000000" pitchFamily="2" charset="-127"/>
                </a:rPr>
                <a:t>Финансы:</a:t>
              </a:r>
              <a:r>
                <a:rPr lang="en-US" altLang="ko-KR" sz="1539" b="1" spc="-128" baseline="0" dirty="0">
                  <a:ln>
                    <a:solidFill>
                      <a:srgbClr val="BFBFBF">
                        <a:alpha val="0"/>
                      </a:srgbClr>
                    </a:solidFill>
                  </a:ln>
                  <a:latin typeface="KoPub돋움체 Medium" panose="00000600000000000000" pitchFamily="2" charset="-127"/>
                  <a:ea typeface="KoPub돋움체 Medium" panose="00000600000000000000" pitchFamily="2" charset="-127"/>
                </a:rPr>
                <a:t> </a:t>
              </a:r>
              <a:r>
                <a:rPr lang="ru-RU" altLang="ko-KR" sz="1539" b="1" spc="-128" baseline="0" dirty="0">
                  <a:ln>
                    <a:solidFill>
                      <a:srgbClr val="BFBFBF">
                        <a:alpha val="0"/>
                      </a:srgbClr>
                    </a:solidFill>
                  </a:ln>
                  <a:latin typeface="KoPub돋움체 Medium" panose="00000600000000000000" pitchFamily="2" charset="-127"/>
                  <a:ea typeface="KoPub돋움체 Medium" panose="00000600000000000000" pitchFamily="2" charset="-127"/>
                </a:rPr>
                <a:t>доходы</a:t>
              </a:r>
              <a:r>
                <a:rPr lang="ko-KR" altLang="en-US" sz="1539" b="1" spc="-128" baseline="0" dirty="0">
                  <a:ln>
                    <a:solidFill>
                      <a:srgbClr val="BFBFBF">
                        <a:alpha val="0"/>
                      </a:srgbClr>
                    </a:solidFill>
                  </a:ln>
                  <a:latin typeface="KoPub돋움체 Medium" panose="00000600000000000000" pitchFamily="2" charset="-127"/>
                  <a:ea typeface="KoPub돋움체 Medium" panose="00000600000000000000" pitchFamily="2" charset="-127"/>
                </a:rPr>
                <a:t> </a:t>
              </a:r>
              <a:r>
                <a:rPr lang="en-US" altLang="ko-KR" sz="1539" b="1" spc="-128" baseline="0" dirty="0">
                  <a:ln>
                    <a:solidFill>
                      <a:srgbClr val="BFBFBF">
                        <a:alpha val="0"/>
                      </a:srgbClr>
                    </a:solidFill>
                  </a:ln>
                  <a:latin typeface="KoPub돋움체 Medium" panose="00000600000000000000" pitchFamily="2" charset="-127"/>
                  <a:ea typeface="KoPub돋움체 Medium" panose="00000600000000000000" pitchFamily="2" charset="-127"/>
                </a:rPr>
                <a:t>+ </a:t>
              </a:r>
              <a:r>
                <a:rPr lang="ru-RU" altLang="ko-KR" sz="1539" b="1" spc="-128" baseline="0" dirty="0">
                  <a:ln>
                    <a:solidFill>
                      <a:srgbClr val="BFBFBF">
                        <a:alpha val="0"/>
                      </a:srgbClr>
                    </a:solidFill>
                  </a:ln>
                  <a:latin typeface="KoPub돋움체 Medium" panose="00000600000000000000" pitchFamily="2" charset="-127"/>
                  <a:ea typeface="KoPub돋움체 Medium" panose="00000600000000000000" pitchFamily="2" charset="-127"/>
                </a:rPr>
                <a:t>расходы</a:t>
              </a:r>
              <a:endParaRPr lang="en-US" altLang="ko-KR" sz="1539" b="1" spc="-128" baseline="0" dirty="0">
                <a:ln>
                  <a:solidFill>
                    <a:srgbClr val="BFBFBF">
                      <a:alpha val="0"/>
                    </a:srgbClr>
                  </a:solidFill>
                </a:ln>
                <a:latin typeface="KoPub돋움체 Medium" panose="00000600000000000000" pitchFamily="2" charset="-127"/>
                <a:ea typeface="KoPub돋움체 Medium" panose="00000600000000000000" pitchFamily="2" charset="-127"/>
              </a:endParaRPr>
            </a:p>
          </p:txBody>
        </p:sp>
        <p:sp>
          <p:nvSpPr>
            <p:cNvPr id="88" name="Freeform 33">
              <a:extLst>
                <a:ext uri="{FF2B5EF4-FFF2-40B4-BE49-F238E27FC236}">
                  <a16:creationId xmlns:a16="http://schemas.microsoft.com/office/drawing/2014/main" id="{E8430931-D51A-42F5-8AD8-7211614D2CAA}"/>
                </a:ext>
              </a:extLst>
            </p:cNvPr>
            <p:cNvSpPr>
              <a:spLocks noEditPoints="1"/>
            </p:cNvSpPr>
            <p:nvPr/>
          </p:nvSpPr>
          <p:spPr bwMode="auto">
            <a:xfrm>
              <a:off x="632744" y="2033594"/>
              <a:ext cx="137688" cy="137684"/>
            </a:xfrm>
            <a:custGeom>
              <a:avLst/>
              <a:gdLst>
                <a:gd name="T0" fmla="*/ 220 w 440"/>
                <a:gd name="T1" fmla="*/ 0 h 441"/>
                <a:gd name="T2" fmla="*/ 0 w 440"/>
                <a:gd name="T3" fmla="*/ 220 h 441"/>
                <a:gd name="T4" fmla="*/ 220 w 440"/>
                <a:gd name="T5" fmla="*/ 441 h 441"/>
                <a:gd name="T6" fmla="*/ 440 w 440"/>
                <a:gd name="T7" fmla="*/ 220 h 441"/>
                <a:gd name="T8" fmla="*/ 220 w 440"/>
                <a:gd name="T9" fmla="*/ 0 h 441"/>
                <a:gd name="T10" fmla="*/ 200 w 440"/>
                <a:gd name="T11" fmla="*/ 330 h 441"/>
                <a:gd name="T12" fmla="*/ 93 w 440"/>
                <a:gd name="T13" fmla="*/ 222 h 441"/>
                <a:gd name="T14" fmla="*/ 120 w 440"/>
                <a:gd name="T15" fmla="*/ 200 h 441"/>
                <a:gd name="T16" fmla="*/ 182 w 440"/>
                <a:gd name="T17" fmla="*/ 248 h 441"/>
                <a:gd name="T18" fmla="*/ 341 w 440"/>
                <a:gd name="T19" fmla="*/ 111 h 441"/>
                <a:gd name="T20" fmla="*/ 347 w 440"/>
                <a:gd name="T21" fmla="*/ 126 h 441"/>
                <a:gd name="T22" fmla="*/ 200 w 440"/>
                <a:gd name="T23" fmla="*/ 33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0" h="441">
                  <a:moveTo>
                    <a:pt x="220" y="0"/>
                  </a:moveTo>
                  <a:cubicBezTo>
                    <a:pt x="98" y="0"/>
                    <a:pt x="0" y="99"/>
                    <a:pt x="0" y="220"/>
                  </a:cubicBezTo>
                  <a:cubicBezTo>
                    <a:pt x="0" y="342"/>
                    <a:pt x="98" y="441"/>
                    <a:pt x="220" y="441"/>
                  </a:cubicBezTo>
                  <a:cubicBezTo>
                    <a:pt x="342" y="441"/>
                    <a:pt x="440" y="342"/>
                    <a:pt x="440" y="220"/>
                  </a:cubicBezTo>
                  <a:cubicBezTo>
                    <a:pt x="440" y="99"/>
                    <a:pt x="342" y="0"/>
                    <a:pt x="220" y="0"/>
                  </a:cubicBezTo>
                  <a:close/>
                  <a:moveTo>
                    <a:pt x="200" y="330"/>
                  </a:moveTo>
                  <a:cubicBezTo>
                    <a:pt x="93" y="222"/>
                    <a:pt x="93" y="222"/>
                    <a:pt x="93" y="222"/>
                  </a:cubicBezTo>
                  <a:cubicBezTo>
                    <a:pt x="120" y="200"/>
                    <a:pt x="120" y="200"/>
                    <a:pt x="120" y="200"/>
                  </a:cubicBezTo>
                  <a:cubicBezTo>
                    <a:pt x="182" y="248"/>
                    <a:pt x="182" y="248"/>
                    <a:pt x="182" y="248"/>
                  </a:cubicBezTo>
                  <a:cubicBezTo>
                    <a:pt x="207" y="218"/>
                    <a:pt x="263" y="158"/>
                    <a:pt x="341" y="111"/>
                  </a:cubicBezTo>
                  <a:cubicBezTo>
                    <a:pt x="347" y="126"/>
                    <a:pt x="347" y="126"/>
                    <a:pt x="347" y="126"/>
                  </a:cubicBezTo>
                  <a:cubicBezTo>
                    <a:pt x="276" y="191"/>
                    <a:pt x="218" y="283"/>
                    <a:pt x="200" y="330"/>
                  </a:cubicBezTo>
                  <a:close/>
                </a:path>
              </a:pathLst>
            </a:custGeom>
            <a:solidFill>
              <a:srgbClr val="4445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flatTx/>
            </a:bodyPr>
            <a:lstStyle/>
            <a:p>
              <a:pPr algn="ctr" latinLnBrk="0"/>
              <a:endParaRPr lang="ko-KR" altLang="en-US" sz="2052" b="1" spc="-128" dirty="0">
                <a:ln>
                  <a:solidFill>
                    <a:srgbClr val="BFBFBF">
                      <a:alpha val="0"/>
                    </a:srgbClr>
                  </a:solidFill>
                </a:ln>
                <a:solidFill>
                  <a:schemeClr val="tx1"/>
                </a:solidFill>
                <a:latin typeface="KoPub돋움체 Medium" panose="00000600000000000000" pitchFamily="2" charset="-127"/>
                <a:ea typeface="KoPub돋움체 Medium" panose="00000600000000000000" pitchFamily="2" charset="-127"/>
              </a:endParaRPr>
            </a:p>
          </p:txBody>
        </p:sp>
      </p:grpSp>
      <p:sp>
        <p:nvSpPr>
          <p:cNvPr id="89" name="직사각형 124">
            <a:extLst>
              <a:ext uri="{FF2B5EF4-FFF2-40B4-BE49-F238E27FC236}">
                <a16:creationId xmlns:a16="http://schemas.microsoft.com/office/drawing/2014/main" id="{02BCE893-E5F2-4054-913E-8E31D14B5ABF}"/>
              </a:ext>
            </a:extLst>
          </p:cNvPr>
          <p:cNvSpPr/>
          <p:nvPr/>
        </p:nvSpPr>
        <p:spPr bwMode="gray">
          <a:xfrm>
            <a:off x="4769309" y="4018124"/>
            <a:ext cx="4059823" cy="1923951"/>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latinLnBrk="0"/>
            <a:endParaRPr lang="ko-KR" altLang="en-US" sz="1197" b="1" dirty="0">
              <a:ln>
                <a:solidFill>
                  <a:srgbClr val="B2B2B2">
                    <a:alpha val="0"/>
                  </a:srgbClr>
                </a:solidFill>
              </a:ln>
              <a:solidFill>
                <a:schemeClr val="tx1">
                  <a:lumMod val="75000"/>
                  <a:lumOff val="25000"/>
                </a:schemeClr>
              </a:solidFill>
              <a:latin typeface="KoPub돋움체 Bold" panose="00000800000000000000" pitchFamily="2" charset="-127"/>
              <a:ea typeface="KoPub돋움체 Bold" panose="00000800000000000000" pitchFamily="2" charset="-127"/>
              <a:cs typeface="Arial" panose="020B0604020202020204" pitchFamily="34" charset="0"/>
            </a:endParaRPr>
          </a:p>
        </p:txBody>
      </p:sp>
      <p:sp>
        <p:nvSpPr>
          <p:cNvPr id="90" name="Rectangle 39">
            <a:extLst>
              <a:ext uri="{FF2B5EF4-FFF2-40B4-BE49-F238E27FC236}">
                <a16:creationId xmlns:a16="http://schemas.microsoft.com/office/drawing/2014/main" id="{D804BEBD-9CAB-404E-838E-3CAA297EDD13}"/>
              </a:ext>
            </a:extLst>
          </p:cNvPr>
          <p:cNvSpPr>
            <a:spLocks noChangeArrowheads="1"/>
          </p:cNvSpPr>
          <p:nvPr/>
        </p:nvSpPr>
        <p:spPr bwMode="auto">
          <a:xfrm>
            <a:off x="4873887" y="3947784"/>
            <a:ext cx="3822929" cy="534593"/>
          </a:xfrm>
          <a:prstGeom prst="roundRect">
            <a:avLst/>
          </a:prstGeom>
          <a:solidFill>
            <a:srgbClr val="003964"/>
          </a:solidFill>
          <a:ln>
            <a:noFill/>
          </a:ln>
          <a:effectLst/>
        </p:spPr>
        <p:txBody>
          <a:bodyPr wrap="square" lIns="123154" tIns="30788" rIns="123154" bIns="30788" anchor="ctr">
            <a:spAutoFit/>
            <a:scene3d>
              <a:camera prst="orthographicFront"/>
              <a:lightRig rig="threePt" dir="t"/>
            </a:scene3d>
            <a:sp3d>
              <a:bevelT w="0" h="0"/>
            </a:sp3d>
          </a:bodyPr>
          <a:lstStyle/>
          <a:p>
            <a:pPr algn="ctr" eaLnBrk="0" fontAlgn="base" hangingPunct="0">
              <a:defRPr/>
            </a:pPr>
            <a:r>
              <a:rPr kumimoji="1" lang="ru-RU" altLang="ko-KR" sz="1368" b="1" spc="-86" dirty="0">
                <a:ln>
                  <a:solidFill>
                    <a:srgbClr val="3F51B5">
                      <a:alpha val="0"/>
                    </a:srgbClr>
                  </a:solidFill>
                </a:ln>
                <a:solidFill>
                  <a:schemeClr val="bg1"/>
                </a:solidFill>
                <a:latin typeface="KoPub돋움체 Medium" panose="00000600000000000000" pitchFamily="2" charset="-127"/>
                <a:ea typeface="KoPub돋움체 Medium" panose="00000600000000000000" pitchFamily="2" charset="-127"/>
              </a:rPr>
              <a:t>Развёртывание государственных данных с применением информационной системы</a:t>
            </a:r>
            <a:endParaRPr kumimoji="1" lang="ko-KR" altLang="en-US" sz="1368" b="1" spc="-86" dirty="0">
              <a:ln>
                <a:solidFill>
                  <a:prstClr val="black">
                    <a:alpha val="0"/>
                  </a:prstClr>
                </a:solidFill>
              </a:ln>
              <a:solidFill>
                <a:schemeClr val="bg1"/>
              </a:solidFill>
              <a:latin typeface="KoPub돋움체 Medium" panose="00000600000000000000" pitchFamily="2" charset="-127"/>
              <a:ea typeface="KoPub돋움체 Medium" panose="00000600000000000000" pitchFamily="2" charset="-127"/>
              <a:cs typeface="Segoe UI" panose="020B0502040204020203" pitchFamily="34" charset="0"/>
            </a:endParaRPr>
          </a:p>
        </p:txBody>
      </p:sp>
      <p:sp>
        <p:nvSpPr>
          <p:cNvPr id="91" name="모서리가 둥근 직사각형 198">
            <a:extLst>
              <a:ext uri="{FF2B5EF4-FFF2-40B4-BE49-F238E27FC236}">
                <a16:creationId xmlns:a16="http://schemas.microsoft.com/office/drawing/2014/main" id="{CB443526-3298-4137-A046-A77C11987B77}"/>
              </a:ext>
            </a:extLst>
          </p:cNvPr>
          <p:cNvSpPr/>
          <p:nvPr/>
        </p:nvSpPr>
        <p:spPr>
          <a:xfrm>
            <a:off x="4873887" y="4786621"/>
            <a:ext cx="1175209" cy="1103503"/>
          </a:xfrm>
          <a:prstGeom prst="roundRect">
            <a:avLst>
              <a:gd name="adj" fmla="val 4517"/>
            </a:avLst>
          </a:prstGeom>
          <a:solidFill>
            <a:srgbClr val="F6D5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latinLnBrk="0"/>
            <a:endParaRPr lang="ko-KR" altLang="en-US" sz="2737" b="1" spc="-17" dirty="0">
              <a:ln>
                <a:solidFill>
                  <a:srgbClr val="BFBFBF">
                    <a:alpha val="0"/>
                  </a:srgbClr>
                </a:solidFill>
              </a:ln>
              <a:solidFill>
                <a:prstClr val="white"/>
              </a:solidFill>
              <a:latin typeface="KoPub돋움체 Medium" panose="00000600000000000000" pitchFamily="2" charset="-127"/>
              <a:ea typeface="KoPub돋움체 Medium" panose="00000600000000000000" pitchFamily="2" charset="-127"/>
            </a:endParaRPr>
          </a:p>
        </p:txBody>
      </p:sp>
      <p:sp>
        <p:nvSpPr>
          <p:cNvPr id="92" name="모서리가 둥근 직사각형 199">
            <a:extLst>
              <a:ext uri="{FF2B5EF4-FFF2-40B4-BE49-F238E27FC236}">
                <a16:creationId xmlns:a16="http://schemas.microsoft.com/office/drawing/2014/main" id="{A8D40EF5-0C3C-4DBD-BFB3-11F5DC99C237}"/>
              </a:ext>
            </a:extLst>
          </p:cNvPr>
          <p:cNvSpPr/>
          <p:nvPr/>
        </p:nvSpPr>
        <p:spPr>
          <a:xfrm>
            <a:off x="7360374" y="4790388"/>
            <a:ext cx="1422004" cy="1103503"/>
          </a:xfrm>
          <a:prstGeom prst="roundRect">
            <a:avLst>
              <a:gd name="adj" fmla="val 3682"/>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latinLnBrk="0"/>
            <a:endParaRPr lang="ko-KR" altLang="en-US" sz="2737" b="1" spc="-17" dirty="0">
              <a:ln>
                <a:solidFill>
                  <a:srgbClr val="BFBFBF">
                    <a:alpha val="0"/>
                  </a:srgbClr>
                </a:solidFill>
              </a:ln>
              <a:solidFill>
                <a:prstClr val="white"/>
              </a:solidFill>
              <a:latin typeface="KoPub돋움체 Medium" panose="00000600000000000000" pitchFamily="2" charset="-127"/>
              <a:ea typeface="KoPub돋움체 Medium" panose="00000600000000000000" pitchFamily="2" charset="-127"/>
            </a:endParaRPr>
          </a:p>
        </p:txBody>
      </p:sp>
      <p:sp>
        <p:nvSpPr>
          <p:cNvPr id="93" name="모서리가 둥근 직사각형 200">
            <a:extLst>
              <a:ext uri="{FF2B5EF4-FFF2-40B4-BE49-F238E27FC236}">
                <a16:creationId xmlns:a16="http://schemas.microsoft.com/office/drawing/2014/main" id="{FE51B6BE-2A51-4D34-BF94-7CA7A58F6E0C}"/>
              </a:ext>
            </a:extLst>
          </p:cNvPr>
          <p:cNvSpPr/>
          <p:nvPr/>
        </p:nvSpPr>
        <p:spPr>
          <a:xfrm>
            <a:off x="6108248" y="4782901"/>
            <a:ext cx="1175209" cy="1103503"/>
          </a:xfrm>
          <a:prstGeom prst="roundRect">
            <a:avLst>
              <a:gd name="adj" fmla="val 436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latinLnBrk="0"/>
            <a:endParaRPr lang="ko-KR" altLang="en-US" sz="2737" b="1" spc="-17" dirty="0">
              <a:ln>
                <a:solidFill>
                  <a:srgbClr val="BFBFBF">
                    <a:alpha val="0"/>
                  </a:srgbClr>
                </a:solidFill>
              </a:ln>
              <a:solidFill>
                <a:prstClr val="white"/>
              </a:solidFill>
              <a:latin typeface="KoPub돋움체 Medium" panose="00000600000000000000" pitchFamily="2" charset="-127"/>
              <a:ea typeface="KoPub돋움체 Medium" panose="00000600000000000000" pitchFamily="2" charset="-127"/>
            </a:endParaRPr>
          </a:p>
        </p:txBody>
      </p:sp>
      <p:sp>
        <p:nvSpPr>
          <p:cNvPr id="94" name="직사각형 201">
            <a:extLst>
              <a:ext uri="{FF2B5EF4-FFF2-40B4-BE49-F238E27FC236}">
                <a16:creationId xmlns:a16="http://schemas.microsoft.com/office/drawing/2014/main" id="{DB66390C-B486-4FD6-A8B7-A82C092B2074}"/>
              </a:ext>
            </a:extLst>
          </p:cNvPr>
          <p:cNvSpPr/>
          <p:nvPr/>
        </p:nvSpPr>
        <p:spPr bwMode="gray">
          <a:xfrm>
            <a:off x="4873887" y="4487717"/>
            <a:ext cx="1175209" cy="258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latinLnBrk="0">
              <a:spcBef>
                <a:spcPct val="0"/>
              </a:spcBef>
              <a:spcAft>
                <a:spcPct val="0"/>
              </a:spcAft>
              <a:buClr>
                <a:srgbClr val="F06325"/>
              </a:buClr>
              <a:buSzPct val="80000"/>
            </a:pPr>
            <a:r>
              <a:rPr lang="ru-RU" altLang="ko-KR" sz="1197" spc="-17" dirty="0">
                <a:ln>
                  <a:solidFill>
                    <a:srgbClr val="BFBFBF">
                      <a:alpha val="0"/>
                    </a:srgbClr>
                  </a:solidFill>
                </a:ln>
                <a:solidFill>
                  <a:srgbClr val="C00000"/>
                </a:solidFill>
                <a:latin typeface="KoPub돋움체 Bold" panose="02020603020101020101" pitchFamily="18" charset="-127"/>
                <a:ea typeface="KoPub돋움체 Bold" panose="02020603020101020101" pitchFamily="18" charset="-127"/>
              </a:rPr>
              <a:t>Занятость</a:t>
            </a:r>
            <a:endParaRPr lang="ko-KR" altLang="en-US" sz="1197" spc="-17" dirty="0">
              <a:ln>
                <a:solidFill>
                  <a:srgbClr val="BFBFBF">
                    <a:alpha val="0"/>
                  </a:srgbClr>
                </a:solidFill>
              </a:ln>
              <a:solidFill>
                <a:srgbClr val="C00000"/>
              </a:solidFill>
              <a:latin typeface="KoPub돋움체 Bold" panose="02020603020101020101" pitchFamily="18" charset="-127"/>
              <a:ea typeface="KoPub돋움체 Bold" panose="02020603020101020101" pitchFamily="18" charset="-127"/>
            </a:endParaRPr>
          </a:p>
        </p:txBody>
      </p:sp>
      <p:sp>
        <p:nvSpPr>
          <p:cNvPr id="95" name="직사각형 202">
            <a:extLst>
              <a:ext uri="{FF2B5EF4-FFF2-40B4-BE49-F238E27FC236}">
                <a16:creationId xmlns:a16="http://schemas.microsoft.com/office/drawing/2014/main" id="{BA62DA17-2075-4C5C-901B-6BFE7CF67DF3}"/>
              </a:ext>
            </a:extLst>
          </p:cNvPr>
          <p:cNvSpPr/>
          <p:nvPr/>
        </p:nvSpPr>
        <p:spPr bwMode="gray">
          <a:xfrm>
            <a:off x="7281867" y="4487717"/>
            <a:ext cx="1515927" cy="258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latinLnBrk="0">
              <a:spcBef>
                <a:spcPct val="0"/>
              </a:spcBef>
              <a:spcAft>
                <a:spcPct val="0"/>
              </a:spcAft>
              <a:buClr>
                <a:srgbClr val="F06325"/>
              </a:buClr>
              <a:buSzPct val="80000"/>
            </a:pPr>
            <a:r>
              <a:rPr lang="ru-RU" altLang="ko-KR" sz="1197" spc="-17" dirty="0">
                <a:ln>
                  <a:solidFill>
                    <a:srgbClr val="BFBFBF">
                      <a:alpha val="0"/>
                    </a:srgbClr>
                  </a:solidFill>
                </a:ln>
                <a:solidFill>
                  <a:srgbClr val="002060"/>
                </a:solidFill>
                <a:latin typeface="KoPub돋움체 Bold" panose="02020603020101020101" pitchFamily="18" charset="-127"/>
                <a:ea typeface="KoPub돋움체 Bold" panose="02020603020101020101" pitchFamily="18" charset="-127"/>
              </a:rPr>
              <a:t>Внешняя волатильность</a:t>
            </a:r>
            <a:endParaRPr lang="ko-KR" altLang="en-US" sz="1197" spc="-17" dirty="0">
              <a:ln>
                <a:solidFill>
                  <a:srgbClr val="BFBFBF">
                    <a:alpha val="0"/>
                  </a:srgbClr>
                </a:solidFill>
              </a:ln>
              <a:solidFill>
                <a:srgbClr val="002060"/>
              </a:solidFill>
              <a:latin typeface="KoPub돋움체 Bold" panose="02020603020101020101" pitchFamily="18" charset="-127"/>
              <a:ea typeface="KoPub돋움체 Bold" panose="02020603020101020101" pitchFamily="18" charset="-127"/>
            </a:endParaRPr>
          </a:p>
        </p:txBody>
      </p:sp>
      <p:sp>
        <p:nvSpPr>
          <p:cNvPr id="96" name="직사각형 203">
            <a:extLst>
              <a:ext uri="{FF2B5EF4-FFF2-40B4-BE49-F238E27FC236}">
                <a16:creationId xmlns:a16="http://schemas.microsoft.com/office/drawing/2014/main" id="{E980372E-5337-4C59-A1CC-7323BE5AE526}"/>
              </a:ext>
            </a:extLst>
          </p:cNvPr>
          <p:cNvSpPr/>
          <p:nvPr/>
        </p:nvSpPr>
        <p:spPr bwMode="gray">
          <a:xfrm>
            <a:off x="5911327" y="4487717"/>
            <a:ext cx="1524721" cy="258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55419" rtlCol="0" anchor="ctr"/>
          <a:lstStyle/>
          <a:p>
            <a:pPr algn="ctr" fontAlgn="base" latinLnBrk="0">
              <a:lnSpc>
                <a:spcPct val="95000"/>
              </a:lnSpc>
              <a:spcBef>
                <a:spcPct val="0"/>
              </a:spcBef>
              <a:spcAft>
                <a:spcPct val="0"/>
              </a:spcAft>
              <a:buClr>
                <a:srgbClr val="F06325"/>
              </a:buClr>
              <a:buSzPct val="80000"/>
            </a:pPr>
            <a:r>
              <a:rPr lang="ru-RU" altLang="ko-KR" sz="1197" spc="-17" dirty="0">
                <a:ln>
                  <a:solidFill>
                    <a:srgbClr val="BFBFBF">
                      <a:alpha val="0"/>
                    </a:srgbClr>
                  </a:solidFill>
                </a:ln>
                <a:solidFill>
                  <a:srgbClr val="2238DE"/>
                </a:solidFill>
                <a:latin typeface="KoPub돋움체 Bold" panose="02020603020101020101" pitchFamily="18" charset="-127"/>
                <a:ea typeface="KoPub돋움체 Bold" panose="02020603020101020101" pitchFamily="18" charset="-127"/>
              </a:rPr>
              <a:t>Уровень жизни местного населения</a:t>
            </a:r>
            <a:endParaRPr lang="en-US" altLang="ko-KR" sz="1197" spc="-17" dirty="0">
              <a:ln>
                <a:solidFill>
                  <a:srgbClr val="BFBFBF">
                    <a:alpha val="0"/>
                  </a:srgbClr>
                </a:solidFill>
              </a:ln>
              <a:solidFill>
                <a:srgbClr val="2238DE"/>
              </a:solidFill>
              <a:latin typeface="KoPub돋움체 Bold" panose="02020603020101020101" pitchFamily="18" charset="-127"/>
              <a:ea typeface="KoPub돋움체 Bold" panose="02020603020101020101" pitchFamily="18" charset="-127"/>
            </a:endParaRPr>
          </a:p>
        </p:txBody>
      </p:sp>
      <p:sp>
        <p:nvSpPr>
          <p:cNvPr id="97" name="직사각형 210">
            <a:extLst>
              <a:ext uri="{FF2B5EF4-FFF2-40B4-BE49-F238E27FC236}">
                <a16:creationId xmlns:a16="http://schemas.microsoft.com/office/drawing/2014/main" id="{C642ACD1-7A1F-4853-9598-E791A37D352D}"/>
              </a:ext>
            </a:extLst>
          </p:cNvPr>
          <p:cNvSpPr/>
          <p:nvPr/>
        </p:nvSpPr>
        <p:spPr bwMode="gray">
          <a:xfrm>
            <a:off x="4944014" y="4852249"/>
            <a:ext cx="1034955" cy="151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defTabSz="380142" fontAlgn="base">
              <a:buClr>
                <a:srgbClr val="4D4D4D"/>
              </a:buClr>
              <a:tabLst>
                <a:tab pos="4830525" algn="l"/>
              </a:tabLst>
            </a:pPr>
            <a:r>
              <a:rPr kumimoji="1" lang="ru-RU"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Занятость</a:t>
            </a:r>
            <a:endParaRPr kumimoji="1" lang="en-US"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endParaRPr>
          </a:p>
        </p:txBody>
      </p:sp>
      <p:sp>
        <p:nvSpPr>
          <p:cNvPr id="98" name="직사각형 211">
            <a:extLst>
              <a:ext uri="{FF2B5EF4-FFF2-40B4-BE49-F238E27FC236}">
                <a16:creationId xmlns:a16="http://schemas.microsoft.com/office/drawing/2014/main" id="{C79F6219-00F7-4A18-ADD1-582D2A0F7408}"/>
              </a:ext>
            </a:extLst>
          </p:cNvPr>
          <p:cNvSpPr/>
          <p:nvPr/>
        </p:nvSpPr>
        <p:spPr bwMode="gray">
          <a:xfrm>
            <a:off x="7436049" y="4852249"/>
            <a:ext cx="1252296" cy="151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defTabSz="380142" fontAlgn="base">
              <a:buClr>
                <a:srgbClr val="4D4D4D"/>
              </a:buClr>
              <a:tabLst>
                <a:tab pos="4830525" algn="l"/>
              </a:tabLst>
            </a:pPr>
            <a:r>
              <a:rPr kumimoji="1" lang="ru-RU"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Импорт, экспорт</a:t>
            </a:r>
            <a:endParaRPr kumimoji="1" lang="en-US"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endParaRPr>
          </a:p>
        </p:txBody>
      </p:sp>
      <p:sp>
        <p:nvSpPr>
          <p:cNvPr id="99" name="직사각형 212">
            <a:extLst>
              <a:ext uri="{FF2B5EF4-FFF2-40B4-BE49-F238E27FC236}">
                <a16:creationId xmlns:a16="http://schemas.microsoft.com/office/drawing/2014/main" id="{D5DB95AC-27FF-4779-9047-6D7E9D66F808}"/>
              </a:ext>
            </a:extLst>
          </p:cNvPr>
          <p:cNvSpPr/>
          <p:nvPr/>
        </p:nvSpPr>
        <p:spPr bwMode="gray">
          <a:xfrm>
            <a:off x="6031332" y="4852249"/>
            <a:ext cx="1390769" cy="151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defTabSz="380142" fontAlgn="base">
              <a:buClr>
                <a:srgbClr val="4D4D4D"/>
              </a:buClr>
              <a:tabLst>
                <a:tab pos="4830525" algn="l"/>
              </a:tabLst>
            </a:pPr>
            <a:r>
              <a:rPr kumimoji="1" lang="ru-RU"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Размер национальной пенсии</a:t>
            </a:r>
            <a:endParaRPr kumimoji="1" lang="en-US"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endParaRPr>
          </a:p>
        </p:txBody>
      </p:sp>
      <p:sp>
        <p:nvSpPr>
          <p:cNvPr id="100" name="직사각형 213">
            <a:extLst>
              <a:ext uri="{FF2B5EF4-FFF2-40B4-BE49-F238E27FC236}">
                <a16:creationId xmlns:a16="http://schemas.microsoft.com/office/drawing/2014/main" id="{886627E7-C118-466F-9FAA-4C5F2A2DB245}"/>
              </a:ext>
            </a:extLst>
          </p:cNvPr>
          <p:cNvSpPr/>
          <p:nvPr/>
        </p:nvSpPr>
        <p:spPr bwMode="gray">
          <a:xfrm>
            <a:off x="4944014" y="5019155"/>
            <a:ext cx="1034955" cy="151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defTabSz="380142" fontAlgn="base">
              <a:lnSpc>
                <a:spcPct val="90000"/>
              </a:lnSpc>
              <a:spcBef>
                <a:spcPct val="0"/>
              </a:spcBef>
              <a:spcAft>
                <a:spcPct val="35000"/>
              </a:spcAft>
              <a:buClr>
                <a:srgbClr val="4D4D4D"/>
              </a:buClr>
              <a:tabLst>
                <a:tab pos="4830525" algn="l"/>
              </a:tabLst>
            </a:pPr>
            <a:r>
              <a:rPr kumimoji="1" lang="ru-RU"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Безработица</a:t>
            </a:r>
            <a:endParaRPr kumimoji="1" lang="en-US"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endParaRPr>
          </a:p>
        </p:txBody>
      </p:sp>
      <p:sp>
        <p:nvSpPr>
          <p:cNvPr id="101" name="직사각형 214">
            <a:extLst>
              <a:ext uri="{FF2B5EF4-FFF2-40B4-BE49-F238E27FC236}">
                <a16:creationId xmlns:a16="http://schemas.microsoft.com/office/drawing/2014/main" id="{3F504261-6CF1-4F8C-A362-9C4E0CFD273F}"/>
              </a:ext>
            </a:extLst>
          </p:cNvPr>
          <p:cNvSpPr/>
          <p:nvPr/>
        </p:nvSpPr>
        <p:spPr bwMode="gray">
          <a:xfrm>
            <a:off x="7436049" y="5019155"/>
            <a:ext cx="1252296" cy="151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0788" tIns="30788" rIns="30788" bIns="30788" numCol="1" spcCol="0" rtlCol="0" fromWordArt="0" anchor="ctr" anchorCtr="0" forceAA="0" compatLnSpc="1">
            <a:prstTxWarp prst="textNoShape">
              <a:avLst/>
            </a:prstTxWarp>
            <a:noAutofit/>
          </a:bodyPr>
          <a:lstStyle/>
          <a:p>
            <a:pPr algn="ctr" defTabSz="380142" fontAlgn="base">
              <a:lnSpc>
                <a:spcPct val="90000"/>
              </a:lnSpc>
              <a:spcBef>
                <a:spcPct val="0"/>
              </a:spcBef>
              <a:spcAft>
                <a:spcPct val="35000"/>
              </a:spcAft>
              <a:buClr>
                <a:srgbClr val="4D4D4D"/>
              </a:buClr>
              <a:tabLst>
                <a:tab pos="4830525" algn="l"/>
              </a:tabLst>
            </a:pPr>
            <a:r>
              <a:rPr kumimoji="1" lang="ru-RU"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Обменный курс</a:t>
            </a:r>
            <a:endParaRPr kumimoji="1" lang="en-US"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endParaRPr>
          </a:p>
        </p:txBody>
      </p:sp>
      <p:sp>
        <p:nvSpPr>
          <p:cNvPr id="102" name="직사각형 215">
            <a:extLst>
              <a:ext uri="{FF2B5EF4-FFF2-40B4-BE49-F238E27FC236}">
                <a16:creationId xmlns:a16="http://schemas.microsoft.com/office/drawing/2014/main" id="{91F42A0D-EF04-4E19-845A-700EA5F08848}"/>
              </a:ext>
            </a:extLst>
          </p:cNvPr>
          <p:cNvSpPr/>
          <p:nvPr/>
        </p:nvSpPr>
        <p:spPr bwMode="gray">
          <a:xfrm>
            <a:off x="6179862" y="5019155"/>
            <a:ext cx="1034955" cy="151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defTabSz="380142" fontAlgn="base">
              <a:lnSpc>
                <a:spcPct val="90000"/>
              </a:lnSpc>
              <a:spcBef>
                <a:spcPct val="0"/>
              </a:spcBef>
              <a:spcAft>
                <a:spcPct val="35000"/>
              </a:spcAft>
              <a:buClr>
                <a:srgbClr val="4D4D4D"/>
              </a:buClr>
              <a:tabLst>
                <a:tab pos="4830525" algn="l"/>
              </a:tabLst>
            </a:pPr>
            <a:r>
              <a:rPr kumimoji="1" lang="ru-RU"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МРОТ</a:t>
            </a:r>
            <a:endParaRPr kumimoji="1" lang="en-US"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endParaRPr>
          </a:p>
        </p:txBody>
      </p:sp>
      <p:sp>
        <p:nvSpPr>
          <p:cNvPr id="103" name="직사각형 216">
            <a:extLst>
              <a:ext uri="{FF2B5EF4-FFF2-40B4-BE49-F238E27FC236}">
                <a16:creationId xmlns:a16="http://schemas.microsoft.com/office/drawing/2014/main" id="{678B7C46-9AAB-434B-B0C8-6C6A6A40510B}"/>
              </a:ext>
            </a:extLst>
          </p:cNvPr>
          <p:cNvSpPr/>
          <p:nvPr/>
        </p:nvSpPr>
        <p:spPr bwMode="gray">
          <a:xfrm>
            <a:off x="4827134" y="5186061"/>
            <a:ext cx="1211338" cy="151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0788" tIns="30788" rIns="30788" bIns="30788" numCol="1" spcCol="0" rtlCol="0" fromWordArt="0" anchor="ctr" anchorCtr="0" forceAA="0" compatLnSpc="1">
            <a:prstTxWarp prst="textNoShape">
              <a:avLst/>
            </a:prstTxWarp>
            <a:noAutofit/>
          </a:bodyPr>
          <a:lstStyle/>
          <a:p>
            <a:pPr algn="ctr" defTabSz="380142" fontAlgn="base">
              <a:lnSpc>
                <a:spcPct val="90000"/>
              </a:lnSpc>
              <a:spcBef>
                <a:spcPct val="0"/>
              </a:spcBef>
              <a:spcAft>
                <a:spcPct val="35000"/>
              </a:spcAft>
              <a:buClr>
                <a:srgbClr val="4D4D4D"/>
              </a:buClr>
              <a:tabLst>
                <a:tab pos="4830525" algn="l"/>
              </a:tabLst>
            </a:pPr>
            <a:r>
              <a:rPr kumimoji="1" lang="ru-RU" altLang="ko-KR" sz="770" spc="-86"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Молодёжная безработица</a:t>
            </a:r>
            <a:endParaRPr kumimoji="1" lang="en-US" altLang="ko-KR" sz="770" spc="-86"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endParaRPr>
          </a:p>
        </p:txBody>
      </p:sp>
      <p:sp>
        <p:nvSpPr>
          <p:cNvPr id="104" name="직사각형 217">
            <a:extLst>
              <a:ext uri="{FF2B5EF4-FFF2-40B4-BE49-F238E27FC236}">
                <a16:creationId xmlns:a16="http://schemas.microsoft.com/office/drawing/2014/main" id="{E26B32EA-3B1B-4AF1-88B1-1E6C70172E07}"/>
              </a:ext>
            </a:extLst>
          </p:cNvPr>
          <p:cNvSpPr/>
          <p:nvPr/>
        </p:nvSpPr>
        <p:spPr bwMode="gray">
          <a:xfrm>
            <a:off x="7436049" y="5186061"/>
            <a:ext cx="1252296" cy="151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0788" tIns="30788" rIns="30788" bIns="30788" numCol="1" spcCol="0" rtlCol="0" fromWordArt="0" anchor="ctr" anchorCtr="0" forceAA="0" compatLnSpc="1">
            <a:prstTxWarp prst="textNoShape">
              <a:avLst/>
            </a:prstTxWarp>
            <a:noAutofit/>
          </a:bodyPr>
          <a:lstStyle/>
          <a:p>
            <a:pPr algn="ctr" defTabSz="380142" fontAlgn="base">
              <a:lnSpc>
                <a:spcPct val="90000"/>
              </a:lnSpc>
              <a:spcBef>
                <a:spcPct val="0"/>
              </a:spcBef>
              <a:spcAft>
                <a:spcPct val="35000"/>
              </a:spcAft>
              <a:buClr>
                <a:srgbClr val="4D4D4D"/>
              </a:buClr>
              <a:tabLst>
                <a:tab pos="4830525" algn="l"/>
              </a:tabLst>
            </a:pPr>
            <a:r>
              <a:rPr kumimoji="1" lang="ru-RU"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Валютные резервы</a:t>
            </a:r>
            <a:endParaRPr kumimoji="1" lang="en-US"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endParaRPr>
          </a:p>
        </p:txBody>
      </p:sp>
      <p:sp>
        <p:nvSpPr>
          <p:cNvPr id="105" name="직사각형 218">
            <a:extLst>
              <a:ext uri="{FF2B5EF4-FFF2-40B4-BE49-F238E27FC236}">
                <a16:creationId xmlns:a16="http://schemas.microsoft.com/office/drawing/2014/main" id="{99A97B8A-90F9-4760-AF80-75564C0C42C7}"/>
              </a:ext>
            </a:extLst>
          </p:cNvPr>
          <p:cNvSpPr/>
          <p:nvPr/>
        </p:nvSpPr>
        <p:spPr bwMode="gray">
          <a:xfrm>
            <a:off x="6061048" y="5186061"/>
            <a:ext cx="1280968" cy="151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defTabSz="380142" fontAlgn="base">
              <a:lnSpc>
                <a:spcPct val="90000"/>
              </a:lnSpc>
              <a:spcBef>
                <a:spcPct val="0"/>
              </a:spcBef>
              <a:spcAft>
                <a:spcPct val="35000"/>
              </a:spcAft>
              <a:buClr>
                <a:srgbClr val="4D4D4D"/>
              </a:buClr>
              <a:tabLst>
                <a:tab pos="4830525" algn="l"/>
              </a:tabLst>
            </a:pPr>
            <a:r>
              <a:rPr kumimoji="1" lang="ru-RU"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Невозврат кредитов</a:t>
            </a:r>
            <a:endParaRPr kumimoji="1" lang="en-US"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endParaRPr>
          </a:p>
        </p:txBody>
      </p:sp>
      <p:sp>
        <p:nvSpPr>
          <p:cNvPr id="106" name="직사각형 219">
            <a:extLst>
              <a:ext uri="{FF2B5EF4-FFF2-40B4-BE49-F238E27FC236}">
                <a16:creationId xmlns:a16="http://schemas.microsoft.com/office/drawing/2014/main" id="{7B650D0D-97A4-4842-AD42-52380D4B6570}"/>
              </a:ext>
            </a:extLst>
          </p:cNvPr>
          <p:cNvSpPr/>
          <p:nvPr/>
        </p:nvSpPr>
        <p:spPr bwMode="gray">
          <a:xfrm>
            <a:off x="4804111" y="5352967"/>
            <a:ext cx="1281718" cy="151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defTabSz="380142" fontAlgn="base">
              <a:lnSpc>
                <a:spcPct val="90000"/>
              </a:lnSpc>
              <a:spcBef>
                <a:spcPct val="0"/>
              </a:spcBef>
              <a:spcAft>
                <a:spcPct val="35000"/>
              </a:spcAft>
              <a:buClr>
                <a:srgbClr val="4D4D4D"/>
              </a:buClr>
              <a:tabLst>
                <a:tab pos="4830525" algn="l"/>
              </a:tabLst>
            </a:pPr>
            <a:r>
              <a:rPr kumimoji="1" lang="ru-RU"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Временная занятость</a:t>
            </a:r>
            <a:endParaRPr kumimoji="1" lang="en-US"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endParaRPr>
          </a:p>
        </p:txBody>
      </p:sp>
      <p:sp>
        <p:nvSpPr>
          <p:cNvPr id="107" name="직사각형 220">
            <a:extLst>
              <a:ext uri="{FF2B5EF4-FFF2-40B4-BE49-F238E27FC236}">
                <a16:creationId xmlns:a16="http://schemas.microsoft.com/office/drawing/2014/main" id="{B5F34EEF-C11B-42B5-B5B7-F4DF71E8CB50}"/>
              </a:ext>
            </a:extLst>
          </p:cNvPr>
          <p:cNvSpPr/>
          <p:nvPr/>
        </p:nvSpPr>
        <p:spPr bwMode="gray">
          <a:xfrm>
            <a:off x="7436049" y="5352967"/>
            <a:ext cx="1252296" cy="151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0788" tIns="30788" rIns="30788" bIns="30788" numCol="1" spcCol="0" rtlCol="0" fromWordArt="0" anchor="ctr" anchorCtr="0" forceAA="0" compatLnSpc="1">
            <a:prstTxWarp prst="textNoShape">
              <a:avLst/>
            </a:prstTxWarp>
            <a:noAutofit/>
          </a:bodyPr>
          <a:lstStyle/>
          <a:p>
            <a:pPr algn="ctr" defTabSz="380142" fontAlgn="base">
              <a:lnSpc>
                <a:spcPct val="90000"/>
              </a:lnSpc>
              <a:spcBef>
                <a:spcPct val="0"/>
              </a:spcBef>
              <a:spcAft>
                <a:spcPct val="35000"/>
              </a:spcAft>
              <a:buClr>
                <a:srgbClr val="4D4D4D"/>
              </a:buClr>
              <a:tabLst>
                <a:tab pos="4830525" algn="l"/>
              </a:tabLst>
            </a:pPr>
            <a:r>
              <a:rPr kumimoji="1" lang="ru-RU" altLang="ko-KR" sz="770" spc="-86"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Внешний платёжный баланс</a:t>
            </a:r>
            <a:endParaRPr kumimoji="1" lang="en-US" altLang="ko-KR" sz="770" spc="-86"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endParaRPr>
          </a:p>
        </p:txBody>
      </p:sp>
      <p:sp>
        <p:nvSpPr>
          <p:cNvPr id="108" name="직사각형 221">
            <a:extLst>
              <a:ext uri="{FF2B5EF4-FFF2-40B4-BE49-F238E27FC236}">
                <a16:creationId xmlns:a16="http://schemas.microsoft.com/office/drawing/2014/main" id="{52C21A59-FE40-444C-AB90-9171ACBDAEEE}"/>
              </a:ext>
            </a:extLst>
          </p:cNvPr>
          <p:cNvSpPr/>
          <p:nvPr/>
        </p:nvSpPr>
        <p:spPr bwMode="gray">
          <a:xfrm>
            <a:off x="6031332" y="5352967"/>
            <a:ext cx="1317090" cy="151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0788" tIns="30788" rIns="30788" bIns="30788" numCol="1" spcCol="0" rtlCol="0" fromWordArt="0" anchor="ctr" anchorCtr="0" forceAA="0" compatLnSpc="1">
            <a:prstTxWarp prst="textNoShape">
              <a:avLst/>
            </a:prstTxWarp>
            <a:noAutofit/>
          </a:bodyPr>
          <a:lstStyle/>
          <a:p>
            <a:pPr algn="ctr" defTabSz="380142" fontAlgn="base">
              <a:lnSpc>
                <a:spcPct val="90000"/>
              </a:lnSpc>
              <a:spcBef>
                <a:spcPct val="0"/>
              </a:spcBef>
              <a:spcAft>
                <a:spcPct val="35000"/>
              </a:spcAft>
              <a:buClr>
                <a:srgbClr val="4D4D4D"/>
              </a:buClr>
              <a:tabLst>
                <a:tab pos="4830525" algn="l"/>
              </a:tabLst>
            </a:pPr>
            <a:r>
              <a:rPr kumimoji="1" lang="ru-RU" altLang="ko-KR" sz="770" spc="-86"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Потребление электроэнергии</a:t>
            </a:r>
            <a:endParaRPr kumimoji="1" lang="en-US" altLang="ko-KR" sz="770" spc="-86"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endParaRPr>
          </a:p>
        </p:txBody>
      </p:sp>
      <p:sp>
        <p:nvSpPr>
          <p:cNvPr id="109" name="직사각형 222">
            <a:extLst>
              <a:ext uri="{FF2B5EF4-FFF2-40B4-BE49-F238E27FC236}">
                <a16:creationId xmlns:a16="http://schemas.microsoft.com/office/drawing/2014/main" id="{F040B2FD-45CE-453B-8E15-E439188D3865}"/>
              </a:ext>
            </a:extLst>
          </p:cNvPr>
          <p:cNvSpPr/>
          <p:nvPr/>
        </p:nvSpPr>
        <p:spPr bwMode="gray">
          <a:xfrm>
            <a:off x="4944014" y="5519874"/>
            <a:ext cx="1034955" cy="151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0788" tIns="30788" rIns="30788" bIns="30788" numCol="1" spcCol="0" rtlCol="0" fromWordArt="0" anchor="ctr" anchorCtr="0" forceAA="0" compatLnSpc="1">
            <a:prstTxWarp prst="textNoShape">
              <a:avLst/>
            </a:prstTxWarp>
            <a:noAutofit/>
          </a:bodyPr>
          <a:lstStyle/>
          <a:p>
            <a:pPr algn="ctr" defTabSz="380142" fontAlgn="base">
              <a:lnSpc>
                <a:spcPct val="90000"/>
              </a:lnSpc>
              <a:spcBef>
                <a:spcPct val="0"/>
              </a:spcBef>
              <a:spcAft>
                <a:spcPct val="35000"/>
              </a:spcAft>
              <a:buClr>
                <a:srgbClr val="4D4D4D"/>
              </a:buClr>
              <a:tabLst>
                <a:tab pos="4830525" algn="l"/>
              </a:tabLst>
            </a:pPr>
            <a:r>
              <a:rPr kumimoji="1" lang="ru-RU"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Пособия на поиск работы</a:t>
            </a:r>
            <a:endParaRPr kumimoji="1" lang="en-US"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endParaRPr>
          </a:p>
        </p:txBody>
      </p:sp>
      <p:sp>
        <p:nvSpPr>
          <p:cNvPr id="110" name="직사각형 223">
            <a:extLst>
              <a:ext uri="{FF2B5EF4-FFF2-40B4-BE49-F238E27FC236}">
                <a16:creationId xmlns:a16="http://schemas.microsoft.com/office/drawing/2014/main" id="{E9DB6997-858A-4B44-8886-AC5E94A56F74}"/>
              </a:ext>
            </a:extLst>
          </p:cNvPr>
          <p:cNvSpPr/>
          <p:nvPr/>
        </p:nvSpPr>
        <p:spPr bwMode="gray">
          <a:xfrm>
            <a:off x="7355072" y="5519874"/>
            <a:ext cx="1439258" cy="151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defTabSz="380142" fontAlgn="base">
              <a:lnSpc>
                <a:spcPct val="90000"/>
              </a:lnSpc>
              <a:spcBef>
                <a:spcPct val="0"/>
              </a:spcBef>
              <a:spcAft>
                <a:spcPct val="35000"/>
              </a:spcAft>
              <a:buClr>
                <a:srgbClr val="4D4D4D"/>
              </a:buClr>
              <a:tabLst>
                <a:tab pos="4830525" algn="l"/>
              </a:tabLst>
            </a:pPr>
            <a:r>
              <a:rPr kumimoji="1" lang="ru-RU"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Экономический индекс</a:t>
            </a:r>
            <a:endParaRPr kumimoji="1" lang="en-US"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endParaRPr>
          </a:p>
        </p:txBody>
      </p:sp>
      <p:sp>
        <p:nvSpPr>
          <p:cNvPr id="111" name="직사각형 224">
            <a:extLst>
              <a:ext uri="{FF2B5EF4-FFF2-40B4-BE49-F238E27FC236}">
                <a16:creationId xmlns:a16="http://schemas.microsoft.com/office/drawing/2014/main" id="{8D211F28-CF8C-48FD-BD03-8C84D7F3F751}"/>
              </a:ext>
            </a:extLst>
          </p:cNvPr>
          <p:cNvSpPr/>
          <p:nvPr/>
        </p:nvSpPr>
        <p:spPr bwMode="gray">
          <a:xfrm>
            <a:off x="6179862" y="5519874"/>
            <a:ext cx="1034955" cy="151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defTabSz="380142" fontAlgn="base">
              <a:lnSpc>
                <a:spcPct val="90000"/>
              </a:lnSpc>
              <a:spcBef>
                <a:spcPct val="0"/>
              </a:spcBef>
              <a:spcAft>
                <a:spcPct val="35000"/>
              </a:spcAft>
              <a:buClr>
                <a:srgbClr val="4D4D4D"/>
              </a:buClr>
              <a:tabLst>
                <a:tab pos="4830525" algn="l"/>
              </a:tabLst>
            </a:pPr>
            <a:r>
              <a:rPr kumimoji="1" lang="ru-RU"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Число вакансий</a:t>
            </a:r>
            <a:endParaRPr kumimoji="1" lang="en-US"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endParaRPr>
          </a:p>
        </p:txBody>
      </p:sp>
      <p:sp>
        <p:nvSpPr>
          <p:cNvPr id="112" name="직사각형 225">
            <a:extLst>
              <a:ext uri="{FF2B5EF4-FFF2-40B4-BE49-F238E27FC236}">
                <a16:creationId xmlns:a16="http://schemas.microsoft.com/office/drawing/2014/main" id="{AC45703C-B8E1-4980-9352-C8D289A8F809}"/>
              </a:ext>
            </a:extLst>
          </p:cNvPr>
          <p:cNvSpPr/>
          <p:nvPr/>
        </p:nvSpPr>
        <p:spPr bwMode="gray">
          <a:xfrm>
            <a:off x="4944014" y="5686781"/>
            <a:ext cx="1034955" cy="151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defTabSz="380142" fontAlgn="base">
              <a:lnSpc>
                <a:spcPct val="90000"/>
              </a:lnSpc>
              <a:spcBef>
                <a:spcPct val="0"/>
              </a:spcBef>
              <a:spcAft>
                <a:spcPct val="35000"/>
              </a:spcAft>
              <a:buClr>
                <a:srgbClr val="4D4D4D"/>
              </a:buClr>
              <a:tabLst>
                <a:tab pos="4830525" algn="l"/>
              </a:tabLst>
            </a:pPr>
            <a:r>
              <a:rPr kumimoji="1" lang="en-US" altLang="ko-KR" sz="941"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a:t>
            </a:r>
          </a:p>
        </p:txBody>
      </p:sp>
      <p:sp>
        <p:nvSpPr>
          <p:cNvPr id="113" name="직사각형 226">
            <a:extLst>
              <a:ext uri="{FF2B5EF4-FFF2-40B4-BE49-F238E27FC236}">
                <a16:creationId xmlns:a16="http://schemas.microsoft.com/office/drawing/2014/main" id="{64E2343B-2F60-413E-9717-2FDA93D2FD60}"/>
              </a:ext>
            </a:extLst>
          </p:cNvPr>
          <p:cNvSpPr/>
          <p:nvPr/>
        </p:nvSpPr>
        <p:spPr bwMode="gray">
          <a:xfrm>
            <a:off x="7436049" y="5686781"/>
            <a:ext cx="1252296" cy="151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defTabSz="380142" fontAlgn="base">
              <a:lnSpc>
                <a:spcPct val="90000"/>
              </a:lnSpc>
              <a:spcBef>
                <a:spcPct val="0"/>
              </a:spcBef>
              <a:spcAft>
                <a:spcPct val="35000"/>
              </a:spcAft>
              <a:buClr>
                <a:srgbClr val="4D4D4D"/>
              </a:buClr>
              <a:tabLst>
                <a:tab pos="4830525" algn="l"/>
              </a:tabLst>
            </a:pPr>
            <a:r>
              <a:rPr kumimoji="1" lang="en-US" altLang="ko-KR" sz="941"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a:t>
            </a:r>
          </a:p>
        </p:txBody>
      </p:sp>
      <p:sp>
        <p:nvSpPr>
          <p:cNvPr id="114" name="직사각형 227">
            <a:extLst>
              <a:ext uri="{FF2B5EF4-FFF2-40B4-BE49-F238E27FC236}">
                <a16:creationId xmlns:a16="http://schemas.microsoft.com/office/drawing/2014/main" id="{191E02A5-C43A-40A5-AE3B-7582A40C3D94}"/>
              </a:ext>
            </a:extLst>
          </p:cNvPr>
          <p:cNvSpPr/>
          <p:nvPr/>
        </p:nvSpPr>
        <p:spPr bwMode="gray">
          <a:xfrm>
            <a:off x="6179862" y="5686781"/>
            <a:ext cx="1034955" cy="151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defTabSz="380142" fontAlgn="base">
              <a:lnSpc>
                <a:spcPct val="90000"/>
              </a:lnSpc>
              <a:spcBef>
                <a:spcPct val="0"/>
              </a:spcBef>
              <a:spcAft>
                <a:spcPct val="35000"/>
              </a:spcAft>
              <a:buClr>
                <a:srgbClr val="4D4D4D"/>
              </a:buClr>
              <a:tabLst>
                <a:tab pos="4830525" algn="l"/>
              </a:tabLst>
            </a:pPr>
            <a:r>
              <a:rPr kumimoji="1" lang="en-US" altLang="ko-KR" sz="941"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a:t>
            </a:r>
          </a:p>
        </p:txBody>
      </p:sp>
      <p:pic>
        <p:nvPicPr>
          <p:cNvPr id="115" name="그림 85">
            <a:extLst>
              <a:ext uri="{FF2B5EF4-FFF2-40B4-BE49-F238E27FC236}">
                <a16:creationId xmlns:a16="http://schemas.microsoft.com/office/drawing/2014/main" id="{DA8A3484-319F-40E1-869E-23801B010C15}"/>
              </a:ext>
            </a:extLst>
          </p:cNvPr>
          <p:cNvPicPr>
            <a:picLocks noChangeAspect="1"/>
          </p:cNvPicPr>
          <p:nvPr/>
        </p:nvPicPr>
        <p:blipFill>
          <a:blip r:embed="rId3"/>
          <a:stretch>
            <a:fillRect/>
          </a:stretch>
        </p:blipFill>
        <p:spPr>
          <a:xfrm>
            <a:off x="5168297" y="2412156"/>
            <a:ext cx="3267542" cy="1425509"/>
          </a:xfrm>
          <a:prstGeom prst="rect">
            <a:avLst/>
          </a:prstGeom>
        </p:spPr>
      </p:pic>
      <p:sp>
        <p:nvSpPr>
          <p:cNvPr id="116" name="TextBox 115">
            <a:extLst>
              <a:ext uri="{FF2B5EF4-FFF2-40B4-BE49-F238E27FC236}">
                <a16:creationId xmlns:a16="http://schemas.microsoft.com/office/drawing/2014/main" id="{D4DF6D7C-FB96-4B60-A8D2-6C9FCDC89C68}"/>
              </a:ext>
            </a:extLst>
          </p:cNvPr>
          <p:cNvSpPr txBox="1"/>
          <p:nvPr/>
        </p:nvSpPr>
        <p:spPr>
          <a:xfrm>
            <a:off x="5747616" y="3129521"/>
            <a:ext cx="462699" cy="171457"/>
          </a:xfrm>
          <a:prstGeom prst="rect">
            <a:avLst/>
          </a:prstGeom>
          <a:solidFill>
            <a:schemeClr val="bg1"/>
          </a:solidFill>
        </p:spPr>
        <p:txBody>
          <a:bodyPr wrap="square" rtlCol="0">
            <a:spAutoFit/>
          </a:bodyPr>
          <a:lstStyle/>
          <a:p>
            <a:r>
              <a:rPr lang="ru-RU" altLang="ko-KR" sz="257" dirty="0">
                <a:latin typeface="KoPub돋움체 Medium" panose="00000600000000000000" pitchFamily="2" charset="-127"/>
                <a:ea typeface="KoPub돋움체 Medium" panose="00000600000000000000" pitchFamily="2" charset="-127"/>
              </a:rPr>
              <a:t>Баланс </a:t>
            </a:r>
            <a:r>
              <a:rPr lang="ru-RU" altLang="ko-KR" sz="257" dirty="0" err="1">
                <a:latin typeface="KoPub돋움체 Medium" panose="00000600000000000000" pitchFamily="2" charset="-127"/>
                <a:ea typeface="KoPub돋움체 Medium" panose="00000600000000000000" pitchFamily="2" charset="-127"/>
              </a:rPr>
              <a:t>нац.фонда</a:t>
            </a:r>
            <a:endParaRPr lang="ko-KR" altLang="en-US" sz="257" dirty="0">
              <a:latin typeface="KoPub돋움체 Medium" panose="00000600000000000000" pitchFamily="2" charset="-127"/>
              <a:ea typeface="KoPub돋움체 Medium" panose="00000600000000000000" pitchFamily="2" charset="-127"/>
            </a:endParaRPr>
          </a:p>
        </p:txBody>
      </p:sp>
      <p:sp>
        <p:nvSpPr>
          <p:cNvPr id="164" name="TextBox 163">
            <a:extLst>
              <a:ext uri="{FF2B5EF4-FFF2-40B4-BE49-F238E27FC236}">
                <a16:creationId xmlns:a16="http://schemas.microsoft.com/office/drawing/2014/main" id="{A21E6E2A-673F-4661-978F-A399C3CEB01E}"/>
              </a:ext>
            </a:extLst>
          </p:cNvPr>
          <p:cNvSpPr txBox="1"/>
          <p:nvPr/>
        </p:nvSpPr>
        <p:spPr>
          <a:xfrm>
            <a:off x="6721748" y="3126943"/>
            <a:ext cx="531339" cy="131896"/>
          </a:xfrm>
          <a:prstGeom prst="rect">
            <a:avLst/>
          </a:prstGeom>
          <a:solidFill>
            <a:schemeClr val="bg1"/>
          </a:solidFill>
        </p:spPr>
        <p:txBody>
          <a:bodyPr wrap="square" rtlCol="0">
            <a:spAutoFit/>
          </a:bodyPr>
          <a:lstStyle/>
          <a:p>
            <a:r>
              <a:rPr lang="ru-RU" altLang="ko-KR" sz="257" dirty="0">
                <a:latin typeface="KoPub돋움체 Medium" panose="00000600000000000000" pitchFamily="2" charset="-127"/>
                <a:ea typeface="KoPub돋움체 Medium" panose="00000600000000000000" pitchFamily="2" charset="-127"/>
              </a:rPr>
              <a:t>Оценка </a:t>
            </a:r>
            <a:r>
              <a:rPr lang="ru-RU" altLang="ko-KR" sz="257" dirty="0" err="1">
                <a:latin typeface="KoPub돋움체 Medium" panose="00000600000000000000" pitchFamily="2" charset="-127"/>
                <a:ea typeface="KoPub돋움체 Medium" panose="00000600000000000000" pitchFamily="2" charset="-127"/>
              </a:rPr>
              <a:t>нац.фонда</a:t>
            </a:r>
            <a:endParaRPr lang="ko-KR" altLang="en-US" sz="257" dirty="0">
              <a:latin typeface="KoPub돋움체 Medium" panose="00000600000000000000" pitchFamily="2" charset="-127"/>
              <a:ea typeface="KoPub돋움체 Medium" panose="00000600000000000000" pitchFamily="2" charset="-127"/>
            </a:endParaRPr>
          </a:p>
        </p:txBody>
      </p:sp>
      <p:sp>
        <p:nvSpPr>
          <p:cNvPr id="165" name="TextBox 164">
            <a:extLst>
              <a:ext uri="{FF2B5EF4-FFF2-40B4-BE49-F238E27FC236}">
                <a16:creationId xmlns:a16="http://schemas.microsoft.com/office/drawing/2014/main" id="{47725F56-BE77-4995-BEED-B6492563E981}"/>
              </a:ext>
            </a:extLst>
          </p:cNvPr>
          <p:cNvSpPr txBox="1"/>
          <p:nvPr/>
        </p:nvSpPr>
        <p:spPr>
          <a:xfrm>
            <a:off x="5447629" y="2681802"/>
            <a:ext cx="531339" cy="171457"/>
          </a:xfrm>
          <a:prstGeom prst="rect">
            <a:avLst/>
          </a:prstGeom>
          <a:solidFill>
            <a:schemeClr val="bg1"/>
          </a:solidFill>
        </p:spPr>
        <p:txBody>
          <a:bodyPr wrap="square" rtlCol="0">
            <a:spAutoFit/>
          </a:bodyPr>
          <a:lstStyle/>
          <a:p>
            <a:r>
              <a:rPr lang="ru-RU" altLang="ko-KR" sz="257" dirty="0">
                <a:latin typeface="KoPub돋움체 Medium" panose="00000600000000000000" pitchFamily="2" charset="-127"/>
                <a:ea typeface="KoPub돋움체 Medium" panose="00000600000000000000" pitchFamily="2" charset="-127"/>
              </a:rPr>
              <a:t>Факт. ВВП за квартал</a:t>
            </a:r>
            <a:endParaRPr lang="ko-KR" altLang="en-US" sz="257" dirty="0">
              <a:latin typeface="KoPub돋움체 Medium" panose="00000600000000000000" pitchFamily="2" charset="-127"/>
              <a:ea typeface="KoPub돋움체 Medium" panose="00000600000000000000" pitchFamily="2" charset="-127"/>
            </a:endParaRPr>
          </a:p>
        </p:txBody>
      </p:sp>
      <p:sp>
        <p:nvSpPr>
          <p:cNvPr id="166" name="TextBox 165">
            <a:extLst>
              <a:ext uri="{FF2B5EF4-FFF2-40B4-BE49-F238E27FC236}">
                <a16:creationId xmlns:a16="http://schemas.microsoft.com/office/drawing/2014/main" id="{DBA164CC-A99C-4746-9C67-E6627EC97420}"/>
              </a:ext>
            </a:extLst>
          </p:cNvPr>
          <p:cNvSpPr txBox="1"/>
          <p:nvPr/>
        </p:nvSpPr>
        <p:spPr>
          <a:xfrm>
            <a:off x="6665480" y="2504277"/>
            <a:ext cx="457319" cy="211020"/>
          </a:xfrm>
          <a:prstGeom prst="rect">
            <a:avLst/>
          </a:prstGeom>
          <a:solidFill>
            <a:schemeClr val="bg1"/>
          </a:solidFill>
        </p:spPr>
        <p:txBody>
          <a:bodyPr wrap="square" rtlCol="0">
            <a:spAutoFit/>
          </a:bodyPr>
          <a:lstStyle/>
          <a:p>
            <a:r>
              <a:rPr lang="ru-RU" altLang="ko-KR" sz="257" dirty="0">
                <a:latin typeface="KoPub돋움체 Medium" panose="00000600000000000000" pitchFamily="2" charset="-127"/>
                <a:ea typeface="KoPub돋움체 Medium" panose="00000600000000000000" pitchFamily="2" charset="-127"/>
              </a:rPr>
              <a:t>Оценка ВВП на следующий квартал</a:t>
            </a:r>
            <a:endParaRPr lang="ko-KR" altLang="en-US" sz="257" dirty="0">
              <a:latin typeface="KoPub돋움체 Medium" panose="00000600000000000000" pitchFamily="2" charset="-127"/>
              <a:ea typeface="KoPub돋움체 Medium" panose="00000600000000000000" pitchFamily="2" charset="-127"/>
            </a:endParaRPr>
          </a:p>
        </p:txBody>
      </p:sp>
      <p:cxnSp>
        <p:nvCxnSpPr>
          <p:cNvPr id="167" name="직선 화살표 연결선 3">
            <a:extLst>
              <a:ext uri="{FF2B5EF4-FFF2-40B4-BE49-F238E27FC236}">
                <a16:creationId xmlns:a16="http://schemas.microsoft.com/office/drawing/2014/main" id="{1863AC80-A80A-41AA-8085-EBC3FB674535}"/>
              </a:ext>
            </a:extLst>
          </p:cNvPr>
          <p:cNvCxnSpPr/>
          <p:nvPr/>
        </p:nvCxnSpPr>
        <p:spPr>
          <a:xfrm flipH="1">
            <a:off x="6681763" y="2602705"/>
            <a:ext cx="39982" cy="1190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91932EA7-5593-4067-897C-9E8B121119B4}"/>
              </a:ext>
            </a:extLst>
          </p:cNvPr>
          <p:cNvSpPr txBox="1"/>
          <p:nvPr/>
        </p:nvSpPr>
        <p:spPr>
          <a:xfrm>
            <a:off x="7677717" y="2572968"/>
            <a:ext cx="393660" cy="197618"/>
          </a:xfrm>
          <a:prstGeom prst="rect">
            <a:avLst/>
          </a:prstGeom>
          <a:solidFill>
            <a:schemeClr val="bg1"/>
          </a:solidFill>
        </p:spPr>
        <p:txBody>
          <a:bodyPr wrap="square" rtlCol="0">
            <a:spAutoFit/>
          </a:bodyPr>
          <a:lstStyle/>
          <a:p>
            <a:r>
              <a:rPr lang="ru-RU" altLang="ko-KR" sz="342" dirty="0">
                <a:latin typeface="KoPub돋움체 Medium" panose="00000600000000000000" pitchFamily="2" charset="-127"/>
                <a:ea typeface="KoPub돋움체 Medium" panose="00000600000000000000" pitchFamily="2" charset="-127"/>
              </a:rPr>
              <a:t>Занятость</a:t>
            </a:r>
            <a:endParaRPr lang="ko-KR" altLang="en-US" sz="342" dirty="0">
              <a:latin typeface="KoPub돋움체 Medium" panose="00000600000000000000" pitchFamily="2" charset="-127"/>
              <a:ea typeface="KoPub돋움체 Medium" panose="00000600000000000000" pitchFamily="2" charset="-127"/>
            </a:endParaRPr>
          </a:p>
        </p:txBody>
      </p:sp>
      <p:sp>
        <p:nvSpPr>
          <p:cNvPr id="169" name="TextBox 168">
            <a:extLst>
              <a:ext uri="{FF2B5EF4-FFF2-40B4-BE49-F238E27FC236}">
                <a16:creationId xmlns:a16="http://schemas.microsoft.com/office/drawing/2014/main" id="{B96D8B1D-A2BB-4920-AA84-7A52C1B89FD1}"/>
              </a:ext>
            </a:extLst>
          </p:cNvPr>
          <p:cNvSpPr txBox="1"/>
          <p:nvPr/>
        </p:nvSpPr>
        <p:spPr>
          <a:xfrm>
            <a:off x="7227511" y="2683270"/>
            <a:ext cx="393660" cy="131896"/>
          </a:xfrm>
          <a:prstGeom prst="rect">
            <a:avLst/>
          </a:prstGeom>
          <a:solidFill>
            <a:schemeClr val="bg1"/>
          </a:solidFill>
        </p:spPr>
        <p:txBody>
          <a:bodyPr wrap="square" rtlCol="0">
            <a:spAutoFit/>
          </a:bodyPr>
          <a:lstStyle/>
          <a:p>
            <a:r>
              <a:rPr lang="ru-RU" altLang="ko-KR" sz="257" dirty="0">
                <a:latin typeface="KoPub돋움체 Medium" panose="00000600000000000000" pitchFamily="2" charset="-127"/>
                <a:ea typeface="KoPub돋움체 Medium" panose="00000600000000000000" pitchFamily="2" charset="-127"/>
              </a:rPr>
              <a:t>Занятость</a:t>
            </a:r>
            <a:endParaRPr lang="ko-KR" altLang="en-US" sz="257" dirty="0">
              <a:latin typeface="KoPub돋움체 Medium" panose="00000600000000000000" pitchFamily="2" charset="-127"/>
              <a:ea typeface="KoPub돋움체 Medium" panose="00000600000000000000" pitchFamily="2" charset="-127"/>
            </a:endParaRPr>
          </a:p>
        </p:txBody>
      </p:sp>
      <p:sp>
        <p:nvSpPr>
          <p:cNvPr id="171" name="TextBox 170">
            <a:extLst>
              <a:ext uri="{FF2B5EF4-FFF2-40B4-BE49-F238E27FC236}">
                <a16:creationId xmlns:a16="http://schemas.microsoft.com/office/drawing/2014/main" id="{BBAAFC15-1C0D-4E16-A2A7-3F26AAEC1A4B}"/>
              </a:ext>
            </a:extLst>
          </p:cNvPr>
          <p:cNvSpPr txBox="1"/>
          <p:nvPr/>
        </p:nvSpPr>
        <p:spPr>
          <a:xfrm>
            <a:off x="7239219" y="2774566"/>
            <a:ext cx="393660" cy="131896"/>
          </a:xfrm>
          <a:prstGeom prst="rect">
            <a:avLst/>
          </a:prstGeom>
          <a:solidFill>
            <a:schemeClr val="bg1"/>
          </a:solidFill>
        </p:spPr>
        <p:txBody>
          <a:bodyPr wrap="square" rtlCol="0">
            <a:spAutoFit/>
          </a:bodyPr>
          <a:lstStyle/>
          <a:p>
            <a:r>
              <a:rPr lang="ru-RU" altLang="ko-KR" sz="257" dirty="0">
                <a:latin typeface="KoPub돋움체 Medium" panose="00000600000000000000" pitchFamily="2" charset="-127"/>
                <a:ea typeface="KoPub돋움체 Medium" panose="00000600000000000000" pitchFamily="2" charset="-127"/>
              </a:rPr>
              <a:t>Безработица</a:t>
            </a:r>
            <a:endParaRPr lang="ko-KR" altLang="en-US" sz="257" dirty="0">
              <a:latin typeface="KoPub돋움체 Medium" panose="00000600000000000000" pitchFamily="2" charset="-127"/>
              <a:ea typeface="KoPub돋움체 Medium" panose="00000600000000000000" pitchFamily="2" charset="-127"/>
            </a:endParaRPr>
          </a:p>
        </p:txBody>
      </p:sp>
      <p:sp>
        <p:nvSpPr>
          <p:cNvPr id="172" name="TextBox 171">
            <a:extLst>
              <a:ext uri="{FF2B5EF4-FFF2-40B4-BE49-F238E27FC236}">
                <a16:creationId xmlns:a16="http://schemas.microsoft.com/office/drawing/2014/main" id="{3F335C45-9B6E-4CAA-806C-67B4722EDFAE}"/>
              </a:ext>
            </a:extLst>
          </p:cNvPr>
          <p:cNvSpPr txBox="1"/>
          <p:nvPr/>
        </p:nvSpPr>
        <p:spPr>
          <a:xfrm>
            <a:off x="7799891" y="2843068"/>
            <a:ext cx="393660" cy="250261"/>
          </a:xfrm>
          <a:prstGeom prst="rect">
            <a:avLst/>
          </a:prstGeom>
          <a:solidFill>
            <a:schemeClr val="bg1"/>
          </a:solidFill>
        </p:spPr>
        <p:txBody>
          <a:bodyPr wrap="square" rtlCol="0">
            <a:spAutoFit/>
          </a:bodyPr>
          <a:lstStyle/>
          <a:p>
            <a:r>
              <a:rPr lang="ru-RU" altLang="ko-KR" sz="342" dirty="0">
                <a:latin typeface="KoPub돋움체 Medium" panose="00000600000000000000" pitchFamily="2" charset="-127"/>
                <a:ea typeface="KoPub돋움체 Medium" panose="00000600000000000000" pitchFamily="2" charset="-127"/>
              </a:rPr>
              <a:t>Уровень жизни граждан</a:t>
            </a:r>
            <a:endParaRPr lang="ko-KR" altLang="en-US" sz="342" dirty="0">
              <a:latin typeface="KoPub돋움체 Medium" panose="00000600000000000000" pitchFamily="2" charset="-127"/>
              <a:ea typeface="KoPub돋움체 Medium" panose="00000600000000000000" pitchFamily="2" charset="-127"/>
            </a:endParaRPr>
          </a:p>
        </p:txBody>
      </p:sp>
      <p:sp>
        <p:nvSpPr>
          <p:cNvPr id="173" name="TextBox 172">
            <a:extLst>
              <a:ext uri="{FF2B5EF4-FFF2-40B4-BE49-F238E27FC236}">
                <a16:creationId xmlns:a16="http://schemas.microsoft.com/office/drawing/2014/main" id="{AE6D6C7D-4CE9-44D6-9809-8D8230E29367}"/>
              </a:ext>
            </a:extLst>
          </p:cNvPr>
          <p:cNvSpPr txBox="1"/>
          <p:nvPr/>
        </p:nvSpPr>
        <p:spPr>
          <a:xfrm>
            <a:off x="7632879" y="3237407"/>
            <a:ext cx="560672" cy="123111"/>
          </a:xfrm>
          <a:prstGeom prst="rect">
            <a:avLst/>
          </a:prstGeom>
          <a:solidFill>
            <a:schemeClr val="bg1"/>
          </a:solidFill>
        </p:spPr>
        <p:txBody>
          <a:bodyPr wrap="square" rtlCol="0">
            <a:spAutoFit/>
          </a:bodyPr>
          <a:lstStyle/>
          <a:p>
            <a:r>
              <a:rPr lang="ru-RU" altLang="ko-KR" sz="200" dirty="0">
                <a:latin typeface="KoPub돋움체 Medium" panose="00000600000000000000" pitchFamily="2" charset="-127"/>
                <a:ea typeface="KoPub돋움체 Medium" panose="00000600000000000000" pitchFamily="2" charset="-127"/>
              </a:rPr>
              <a:t>Внешняя волатильность</a:t>
            </a:r>
            <a:endParaRPr lang="ko-KR" altLang="en-US" sz="200" dirty="0">
              <a:latin typeface="KoPub돋움체 Medium" panose="00000600000000000000" pitchFamily="2" charset="-127"/>
              <a:ea typeface="KoPub돋움체 Medium" panose="00000600000000000000" pitchFamily="2" charset="-127"/>
            </a:endParaRPr>
          </a:p>
        </p:txBody>
      </p:sp>
      <p:sp>
        <p:nvSpPr>
          <p:cNvPr id="174" name="TextBox 173">
            <a:extLst>
              <a:ext uri="{FF2B5EF4-FFF2-40B4-BE49-F238E27FC236}">
                <a16:creationId xmlns:a16="http://schemas.microsoft.com/office/drawing/2014/main" id="{D33484EA-231E-4075-914A-989F71CB02FD}"/>
              </a:ext>
            </a:extLst>
          </p:cNvPr>
          <p:cNvSpPr txBox="1"/>
          <p:nvPr/>
        </p:nvSpPr>
        <p:spPr>
          <a:xfrm>
            <a:off x="7361514" y="3369018"/>
            <a:ext cx="249675" cy="171457"/>
          </a:xfrm>
          <a:prstGeom prst="rect">
            <a:avLst/>
          </a:prstGeom>
          <a:solidFill>
            <a:schemeClr val="bg1"/>
          </a:solidFill>
        </p:spPr>
        <p:txBody>
          <a:bodyPr wrap="square" rtlCol="0">
            <a:spAutoFit/>
          </a:bodyPr>
          <a:lstStyle/>
          <a:p>
            <a:r>
              <a:rPr lang="ru-RU" altLang="ko-KR" sz="257" dirty="0" err="1">
                <a:latin typeface="KoPub돋움체 Medium" panose="00000600000000000000" pitchFamily="2" charset="-127"/>
                <a:ea typeface="KoPub돋움체 Medium" panose="00000600000000000000" pitchFamily="2" charset="-127"/>
              </a:rPr>
              <a:t>Эксп</a:t>
            </a:r>
            <a:r>
              <a:rPr lang="ru-RU" altLang="ko-KR" sz="257" dirty="0">
                <a:latin typeface="KoPub돋움체 Medium" panose="00000600000000000000" pitchFamily="2" charset="-127"/>
                <a:ea typeface="KoPub돋움체 Medium" panose="00000600000000000000" pitchFamily="2" charset="-127"/>
              </a:rPr>
              <a:t>.</a:t>
            </a:r>
            <a:endParaRPr lang="ko-KR" altLang="en-US" sz="257" dirty="0">
              <a:latin typeface="KoPub돋움체 Medium" panose="00000600000000000000" pitchFamily="2" charset="-127"/>
              <a:ea typeface="KoPub돋움체 Medium" panose="00000600000000000000" pitchFamily="2" charset="-127"/>
            </a:endParaRPr>
          </a:p>
        </p:txBody>
      </p:sp>
      <p:sp>
        <p:nvSpPr>
          <p:cNvPr id="175" name="TextBox 174">
            <a:extLst>
              <a:ext uri="{FF2B5EF4-FFF2-40B4-BE49-F238E27FC236}">
                <a16:creationId xmlns:a16="http://schemas.microsoft.com/office/drawing/2014/main" id="{13D77A79-CBCD-4CC2-A956-E7AE8780702D}"/>
              </a:ext>
            </a:extLst>
          </p:cNvPr>
          <p:cNvSpPr txBox="1"/>
          <p:nvPr/>
        </p:nvSpPr>
        <p:spPr>
          <a:xfrm>
            <a:off x="7361818" y="3447067"/>
            <a:ext cx="249371" cy="131896"/>
          </a:xfrm>
          <a:prstGeom prst="rect">
            <a:avLst/>
          </a:prstGeom>
          <a:solidFill>
            <a:schemeClr val="bg1"/>
          </a:solidFill>
        </p:spPr>
        <p:txBody>
          <a:bodyPr wrap="square" rtlCol="0">
            <a:spAutoFit/>
          </a:bodyPr>
          <a:lstStyle/>
          <a:p>
            <a:r>
              <a:rPr lang="ru-RU" altLang="ko-KR" sz="257" dirty="0" err="1">
                <a:latin typeface="KoPub돋움체 Medium" panose="00000600000000000000" pitchFamily="2" charset="-127"/>
                <a:ea typeface="KoPub돋움체 Medium" panose="00000600000000000000" pitchFamily="2" charset="-127"/>
              </a:rPr>
              <a:t>Имп</a:t>
            </a:r>
            <a:r>
              <a:rPr lang="ru-RU" altLang="ko-KR" sz="257" dirty="0">
                <a:latin typeface="KoPub돋움체 Medium" panose="00000600000000000000" pitchFamily="2" charset="-127"/>
                <a:ea typeface="KoPub돋움체 Medium" panose="00000600000000000000" pitchFamily="2" charset="-127"/>
              </a:rPr>
              <a:t>.</a:t>
            </a:r>
            <a:endParaRPr lang="ko-KR" altLang="en-US" sz="257" dirty="0">
              <a:latin typeface="KoPub돋움체 Medium" panose="00000600000000000000" pitchFamily="2" charset="-127"/>
              <a:ea typeface="KoPub돋움체 Medium" panose="00000600000000000000" pitchFamily="2" charset="-127"/>
            </a:endParaRPr>
          </a:p>
        </p:txBody>
      </p:sp>
      <p:sp>
        <p:nvSpPr>
          <p:cNvPr id="176" name="TextBox 175">
            <a:extLst>
              <a:ext uri="{FF2B5EF4-FFF2-40B4-BE49-F238E27FC236}">
                <a16:creationId xmlns:a16="http://schemas.microsoft.com/office/drawing/2014/main" id="{AB672CE1-02A2-4B9A-936B-D3810F9BB293}"/>
              </a:ext>
            </a:extLst>
          </p:cNvPr>
          <p:cNvSpPr txBox="1"/>
          <p:nvPr/>
        </p:nvSpPr>
        <p:spPr>
          <a:xfrm>
            <a:off x="7805714" y="3342094"/>
            <a:ext cx="249371" cy="144911"/>
          </a:xfrm>
          <a:prstGeom prst="rect">
            <a:avLst/>
          </a:prstGeom>
          <a:solidFill>
            <a:schemeClr val="bg1"/>
          </a:solidFill>
        </p:spPr>
        <p:txBody>
          <a:bodyPr wrap="square" rtlCol="0">
            <a:spAutoFit/>
          </a:bodyPr>
          <a:lstStyle/>
          <a:p>
            <a:r>
              <a:rPr lang="ru-RU" altLang="ko-KR" sz="171" dirty="0">
                <a:latin typeface="KoPub돋움체 Medium" panose="00000600000000000000" pitchFamily="2" charset="-127"/>
                <a:ea typeface="KoPub돋움체 Medium" panose="00000600000000000000" pitchFamily="2" charset="-127"/>
              </a:rPr>
              <a:t>Млн </a:t>
            </a:r>
            <a:r>
              <a:rPr lang="ru-RU" altLang="ko-KR" sz="171" dirty="0" err="1">
                <a:latin typeface="KoPub돋움체 Medium" panose="00000600000000000000" pitchFamily="2" charset="-127"/>
                <a:ea typeface="KoPub돋움체 Medium" panose="00000600000000000000" pitchFamily="2" charset="-127"/>
              </a:rPr>
              <a:t>долл</a:t>
            </a:r>
            <a:endParaRPr lang="ko-KR" altLang="en-US" sz="171" dirty="0">
              <a:latin typeface="KoPub돋움체 Medium" panose="00000600000000000000" pitchFamily="2" charset="-127"/>
              <a:ea typeface="KoPub돋움체 Medium" panose="00000600000000000000" pitchFamily="2" charset="-127"/>
            </a:endParaRPr>
          </a:p>
        </p:txBody>
      </p:sp>
      <p:sp>
        <p:nvSpPr>
          <p:cNvPr id="177" name="TextBox 176">
            <a:extLst>
              <a:ext uri="{FF2B5EF4-FFF2-40B4-BE49-F238E27FC236}">
                <a16:creationId xmlns:a16="http://schemas.microsoft.com/office/drawing/2014/main" id="{A541E675-07FB-4166-9E39-6C10A0105D6E}"/>
              </a:ext>
            </a:extLst>
          </p:cNvPr>
          <p:cNvSpPr txBox="1"/>
          <p:nvPr/>
        </p:nvSpPr>
        <p:spPr>
          <a:xfrm>
            <a:off x="7809188" y="3447065"/>
            <a:ext cx="249371" cy="144911"/>
          </a:xfrm>
          <a:prstGeom prst="rect">
            <a:avLst/>
          </a:prstGeom>
          <a:solidFill>
            <a:schemeClr val="bg1"/>
          </a:solidFill>
        </p:spPr>
        <p:txBody>
          <a:bodyPr wrap="square" rtlCol="0">
            <a:spAutoFit/>
          </a:bodyPr>
          <a:lstStyle/>
          <a:p>
            <a:r>
              <a:rPr lang="ru-RU" altLang="ko-KR" sz="171" dirty="0">
                <a:latin typeface="KoPub돋움체 Medium" panose="00000600000000000000" pitchFamily="2" charset="-127"/>
                <a:ea typeface="KoPub돋움체 Medium" panose="00000600000000000000" pitchFamily="2" charset="-127"/>
              </a:rPr>
              <a:t>Млн </a:t>
            </a:r>
            <a:r>
              <a:rPr lang="ru-RU" altLang="ko-KR" sz="171" dirty="0" err="1">
                <a:latin typeface="KoPub돋움체 Medium" panose="00000600000000000000" pitchFamily="2" charset="-127"/>
                <a:ea typeface="KoPub돋움체 Medium" panose="00000600000000000000" pitchFamily="2" charset="-127"/>
              </a:rPr>
              <a:t>долл</a:t>
            </a:r>
            <a:endParaRPr lang="ko-KR" altLang="en-US" sz="171" dirty="0">
              <a:latin typeface="KoPub돋움체 Medium" panose="00000600000000000000" pitchFamily="2" charset="-127"/>
              <a:ea typeface="KoPub돋움체 Medium" panose="00000600000000000000" pitchFamily="2" charset="-127"/>
            </a:endParaRPr>
          </a:p>
        </p:txBody>
      </p:sp>
      <p:sp>
        <p:nvSpPr>
          <p:cNvPr id="178" name="TextBox 177">
            <a:extLst>
              <a:ext uri="{FF2B5EF4-FFF2-40B4-BE49-F238E27FC236}">
                <a16:creationId xmlns:a16="http://schemas.microsoft.com/office/drawing/2014/main" id="{807C6598-2B84-49CF-A9E7-48A74902F90A}"/>
              </a:ext>
            </a:extLst>
          </p:cNvPr>
          <p:cNvSpPr txBox="1"/>
          <p:nvPr/>
        </p:nvSpPr>
        <p:spPr>
          <a:xfrm>
            <a:off x="6442574" y="3182363"/>
            <a:ext cx="260880" cy="211020"/>
          </a:xfrm>
          <a:prstGeom prst="rect">
            <a:avLst/>
          </a:prstGeom>
          <a:solidFill>
            <a:schemeClr val="bg1"/>
          </a:solidFill>
        </p:spPr>
        <p:txBody>
          <a:bodyPr wrap="square" rtlCol="0">
            <a:spAutoFit/>
          </a:bodyPr>
          <a:lstStyle/>
          <a:p>
            <a:r>
              <a:rPr lang="en-US" altLang="ko-KR" sz="257" dirty="0">
                <a:latin typeface="KoPub돋움체 Medium" panose="00000600000000000000" pitchFamily="2" charset="-127"/>
                <a:ea typeface="KoPub돋움체 Medium" panose="00000600000000000000" pitchFamily="2" charset="-127"/>
              </a:rPr>
              <a:t>2021 </a:t>
            </a:r>
            <a:r>
              <a:rPr lang="ru-RU" altLang="ko-KR" sz="257" dirty="0">
                <a:latin typeface="KoPub돋움체 Medium" panose="00000600000000000000" pitchFamily="2" charset="-127"/>
                <a:ea typeface="KoPub돋움체 Medium" panose="00000600000000000000" pitchFamily="2" charset="-127"/>
              </a:rPr>
              <a:t>доходы</a:t>
            </a:r>
            <a:endParaRPr lang="ko-KR" altLang="en-US" sz="257" dirty="0">
              <a:latin typeface="KoPub돋움체 Medium" panose="00000600000000000000" pitchFamily="2" charset="-127"/>
              <a:ea typeface="KoPub돋움체 Medium" panose="00000600000000000000" pitchFamily="2" charset="-127"/>
            </a:endParaRPr>
          </a:p>
        </p:txBody>
      </p:sp>
      <p:sp>
        <p:nvSpPr>
          <p:cNvPr id="179" name="TextBox 178">
            <a:extLst>
              <a:ext uri="{FF2B5EF4-FFF2-40B4-BE49-F238E27FC236}">
                <a16:creationId xmlns:a16="http://schemas.microsoft.com/office/drawing/2014/main" id="{BF2843D4-53FC-4D2A-A019-A997D78DEB20}"/>
              </a:ext>
            </a:extLst>
          </p:cNvPr>
          <p:cNvSpPr txBox="1"/>
          <p:nvPr/>
        </p:nvSpPr>
        <p:spPr>
          <a:xfrm>
            <a:off x="6420276" y="3340342"/>
            <a:ext cx="261488" cy="211020"/>
          </a:xfrm>
          <a:prstGeom prst="rect">
            <a:avLst/>
          </a:prstGeom>
          <a:solidFill>
            <a:schemeClr val="bg1"/>
          </a:solidFill>
        </p:spPr>
        <p:txBody>
          <a:bodyPr wrap="square" rtlCol="0">
            <a:spAutoFit/>
          </a:bodyPr>
          <a:lstStyle/>
          <a:p>
            <a:r>
              <a:rPr lang="en-US" altLang="ko-KR" sz="257" dirty="0">
                <a:latin typeface="KoPub돋움체 Medium" panose="00000600000000000000" pitchFamily="2" charset="-127"/>
                <a:ea typeface="KoPub돋움체 Medium" panose="00000600000000000000" pitchFamily="2" charset="-127"/>
              </a:rPr>
              <a:t>2021 </a:t>
            </a:r>
            <a:r>
              <a:rPr lang="ru-RU" altLang="ko-KR" sz="257" dirty="0">
                <a:latin typeface="KoPub돋움체 Medium" panose="00000600000000000000" pitchFamily="2" charset="-127"/>
                <a:ea typeface="KoPub돋움체 Medium" panose="00000600000000000000" pitchFamily="2" charset="-127"/>
              </a:rPr>
              <a:t>расходы</a:t>
            </a:r>
            <a:endParaRPr lang="ko-KR" altLang="en-US" sz="257" dirty="0">
              <a:latin typeface="KoPub돋움체 Medium" panose="00000600000000000000" pitchFamily="2" charset="-127"/>
              <a:ea typeface="KoPub돋움체 Medium" panose="00000600000000000000" pitchFamily="2" charset="-127"/>
            </a:endParaRPr>
          </a:p>
        </p:txBody>
      </p:sp>
      <p:sp>
        <p:nvSpPr>
          <p:cNvPr id="180" name="TextBox 179">
            <a:extLst>
              <a:ext uri="{FF2B5EF4-FFF2-40B4-BE49-F238E27FC236}">
                <a16:creationId xmlns:a16="http://schemas.microsoft.com/office/drawing/2014/main" id="{D3DC96D6-4F05-4177-8EFB-0B73017BB892}"/>
              </a:ext>
            </a:extLst>
          </p:cNvPr>
          <p:cNvSpPr txBox="1"/>
          <p:nvPr/>
        </p:nvSpPr>
        <p:spPr>
          <a:xfrm>
            <a:off x="7422101" y="3070297"/>
            <a:ext cx="229971" cy="211020"/>
          </a:xfrm>
          <a:prstGeom prst="rect">
            <a:avLst/>
          </a:prstGeom>
          <a:solidFill>
            <a:schemeClr val="bg1"/>
          </a:solidFill>
        </p:spPr>
        <p:txBody>
          <a:bodyPr wrap="square" rtlCol="0">
            <a:spAutoFit/>
          </a:bodyPr>
          <a:lstStyle/>
          <a:p>
            <a:r>
              <a:rPr lang="ru-RU" altLang="ko-KR" sz="257" dirty="0" err="1">
                <a:latin typeface="KoPub돋움체 Medium" panose="00000600000000000000" pitchFamily="2" charset="-127"/>
                <a:ea typeface="KoPub돋움체 Medium" panose="00000600000000000000" pitchFamily="2" charset="-127"/>
              </a:rPr>
              <a:t>Чеджу</a:t>
            </a:r>
            <a:endParaRPr lang="ko-KR" altLang="en-US" sz="257" dirty="0">
              <a:latin typeface="KoPub돋움체 Medium" panose="00000600000000000000" pitchFamily="2" charset="-127"/>
              <a:ea typeface="KoPub돋움체 Medium" panose="00000600000000000000" pitchFamily="2" charset="-127"/>
            </a:endParaRPr>
          </a:p>
        </p:txBody>
      </p:sp>
      <p:sp>
        <p:nvSpPr>
          <p:cNvPr id="181" name="TextBox 180">
            <a:extLst>
              <a:ext uri="{FF2B5EF4-FFF2-40B4-BE49-F238E27FC236}">
                <a16:creationId xmlns:a16="http://schemas.microsoft.com/office/drawing/2014/main" id="{386AB79C-6E62-458A-8C7D-0F2317A902CF}"/>
              </a:ext>
            </a:extLst>
          </p:cNvPr>
          <p:cNvSpPr txBox="1"/>
          <p:nvPr/>
        </p:nvSpPr>
        <p:spPr>
          <a:xfrm>
            <a:off x="7800130" y="3026876"/>
            <a:ext cx="265660" cy="171457"/>
          </a:xfrm>
          <a:prstGeom prst="rect">
            <a:avLst/>
          </a:prstGeom>
          <a:solidFill>
            <a:schemeClr val="bg1"/>
          </a:solidFill>
        </p:spPr>
        <p:txBody>
          <a:bodyPr wrap="square" rtlCol="0">
            <a:spAutoFit/>
          </a:bodyPr>
          <a:lstStyle/>
          <a:p>
            <a:r>
              <a:rPr lang="ru-RU" altLang="ko-KR" sz="257" dirty="0" err="1">
                <a:latin typeface="KoPub돋움체 Medium" panose="00000600000000000000" pitchFamily="2" charset="-127"/>
                <a:ea typeface="KoPub돋움체 Medium" panose="00000600000000000000" pitchFamily="2" charset="-127"/>
              </a:rPr>
              <a:t>Седжон</a:t>
            </a:r>
            <a:endParaRPr lang="ko-KR" altLang="en-US" sz="257" dirty="0">
              <a:latin typeface="KoPub돋움체 Medium" panose="00000600000000000000" pitchFamily="2" charset="-127"/>
              <a:ea typeface="KoPub돋움체 Medium" panose="00000600000000000000" pitchFamily="2" charset="-127"/>
            </a:endParaRPr>
          </a:p>
        </p:txBody>
      </p:sp>
      <p:sp>
        <p:nvSpPr>
          <p:cNvPr id="182" name="모서리가 둥근 직사각형 37">
            <a:extLst>
              <a:ext uri="{FF2B5EF4-FFF2-40B4-BE49-F238E27FC236}">
                <a16:creationId xmlns:a16="http://schemas.microsoft.com/office/drawing/2014/main" id="{CCEB36D1-37C2-41D7-8DF2-D23157A2F4FB}"/>
              </a:ext>
            </a:extLst>
          </p:cNvPr>
          <p:cNvSpPr/>
          <p:nvPr/>
        </p:nvSpPr>
        <p:spPr>
          <a:xfrm>
            <a:off x="306968" y="1128237"/>
            <a:ext cx="8620757" cy="434117"/>
          </a:xfrm>
          <a:prstGeom prst="roundRect">
            <a:avLst/>
          </a:prstGeom>
          <a:solidFill>
            <a:srgbClr val="105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ru-RU" altLang="ko-KR" sz="1710" b="1" dirty="0">
                <a:ln>
                  <a:solidFill>
                    <a:srgbClr val="BFBFBF">
                      <a:alpha val="0"/>
                    </a:srgbClr>
                  </a:solidFill>
                </a:ln>
                <a:solidFill>
                  <a:schemeClr val="bg1"/>
                </a:solidFill>
                <a:latin typeface="KoPub돋움체 Bold" panose="00000800000000000000" pitchFamily="2" charset="-127"/>
                <a:ea typeface="KoPub돋움체 Bold" panose="00000800000000000000" pitchFamily="2" charset="-127"/>
              </a:rPr>
              <a:t>Диагностика и прогнозирование ситуации</a:t>
            </a:r>
            <a:endParaRPr kumimoji="1" lang="ko-KR" altLang="en-US" sz="1710" b="1" dirty="0">
              <a:ln>
                <a:solidFill>
                  <a:srgbClr val="BFBFBF">
                    <a:alpha val="0"/>
                  </a:srgbClr>
                </a:solidFill>
              </a:ln>
              <a:solidFill>
                <a:schemeClr val="bg1"/>
              </a:solidFill>
              <a:latin typeface="KoPub돋움체 Bold" panose="00000800000000000000" pitchFamily="2" charset="-127"/>
              <a:ea typeface="KoPub돋움체 Bold" panose="00000800000000000000" pitchFamily="2" charset="-127"/>
            </a:endParaRPr>
          </a:p>
        </p:txBody>
      </p:sp>
      <p:sp>
        <p:nvSpPr>
          <p:cNvPr id="183" name="Rectangle 182">
            <a:extLst>
              <a:ext uri="{FF2B5EF4-FFF2-40B4-BE49-F238E27FC236}">
                <a16:creationId xmlns:a16="http://schemas.microsoft.com/office/drawing/2014/main" id="{429C002E-EB35-4418-A776-B67E632C34E0}"/>
              </a:ext>
            </a:extLst>
          </p:cNvPr>
          <p:cNvSpPr/>
          <p:nvPr/>
        </p:nvSpPr>
        <p:spPr>
          <a:xfrm>
            <a:off x="448946" y="605232"/>
            <a:ext cx="8229600" cy="461665"/>
          </a:xfrm>
          <a:prstGeom prst="rect">
            <a:avLst/>
          </a:prstGeom>
        </p:spPr>
        <p:txBody>
          <a:bodyPr wrap="square">
            <a:spAutoFit/>
          </a:bodyPr>
          <a:lstStyle/>
          <a:p>
            <a:pPr lvl="0" algn="ctr">
              <a:spcAft>
                <a:spcPts val="600"/>
              </a:spcAft>
              <a:buSzPct val="90000"/>
            </a:pPr>
            <a:r>
              <a:rPr lang="ru-RU" sz="2400" b="1" dirty="0">
                <a:solidFill>
                  <a:srgbClr val="000099"/>
                </a:solidFill>
              </a:rPr>
              <a:t>Использование искусственного интеллекта</a:t>
            </a:r>
            <a:endParaRPr lang="en-US" altLang="en-US" sz="2400" b="1" dirty="0">
              <a:solidFill>
                <a:srgbClr val="000099"/>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8044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12</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en-US" sz="2400" b="1" dirty="0" err="1">
                  <a:solidFill>
                    <a:schemeClr val="bg1"/>
                  </a:solidFill>
                  <a:latin typeface="+mj-lt"/>
                  <a:cs typeface="Helvetica" panose="020B0604020202020204" pitchFamily="34" charset="0"/>
                </a:rPr>
                <a:t>dBrain</a:t>
              </a:r>
              <a:r>
                <a:rPr lang="ru-RU" sz="2400" b="1" dirty="0">
                  <a:solidFill>
                    <a:schemeClr val="bg1"/>
                  </a:solidFill>
                  <a:latin typeface="+mj-lt"/>
                  <a:cs typeface="Helvetica" panose="020B0604020202020204" pitchFamily="34" charset="0"/>
                </a:rPr>
                <a:t> следующего поколения</a:t>
              </a:r>
              <a:endParaRPr lang="en-US" sz="2400" b="1" dirty="0">
                <a:solidFill>
                  <a:schemeClr val="bg1"/>
                </a:solidFill>
                <a:latin typeface="+mj-lt"/>
                <a:cs typeface="Helvetica" panose="020B0604020202020204" pitchFamily="34" charset="0"/>
              </a:endParaRP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70" name="Rectangle 169">
            <a:extLst>
              <a:ext uri="{FF2B5EF4-FFF2-40B4-BE49-F238E27FC236}">
                <a16:creationId xmlns:a16="http://schemas.microsoft.com/office/drawing/2014/main" id="{551CEE90-89D9-45CF-8FC6-D68BE79D304D}"/>
              </a:ext>
            </a:extLst>
          </p:cNvPr>
          <p:cNvSpPr/>
          <p:nvPr/>
        </p:nvSpPr>
        <p:spPr>
          <a:xfrm>
            <a:off x="231455" y="6370470"/>
            <a:ext cx="8696269" cy="246221"/>
          </a:xfrm>
          <a:prstGeom prst="rect">
            <a:avLst/>
          </a:prstGeom>
        </p:spPr>
        <p:txBody>
          <a:bodyPr wrap="square">
            <a:spAutoFit/>
          </a:bodyPr>
          <a:lstStyle/>
          <a:p>
            <a:pPr algn="ctr"/>
            <a:r>
              <a:rPr lang="ru-RU" sz="1000" i="1" dirty="0">
                <a:solidFill>
                  <a:srgbClr val="0000CC"/>
                </a:solidFill>
                <a:latin typeface="Calibri" panose="020F0502020204030204" pitchFamily="34" charset="0"/>
                <a:ea typeface="Calibri" panose="020F0502020204030204" pitchFamily="34" charset="0"/>
              </a:rPr>
              <a:t>Источник</a:t>
            </a:r>
            <a:r>
              <a:rPr lang="en-US" sz="1000" dirty="0">
                <a:solidFill>
                  <a:srgbClr val="0000CC"/>
                </a:solidFill>
                <a:latin typeface="Calibri" panose="020F0502020204030204" pitchFamily="34" charset="0"/>
                <a:ea typeface="Calibri" panose="020F0502020204030204" pitchFamily="34" charset="0"/>
              </a:rPr>
              <a:t>: </a:t>
            </a:r>
            <a:r>
              <a:rPr lang="ru-RU" sz="1000" dirty="0">
                <a:solidFill>
                  <a:srgbClr val="0000CC"/>
                </a:solidFill>
                <a:latin typeface="Calibri" panose="020F0502020204030204" pitchFamily="34" charset="0"/>
                <a:ea typeface="Calibri" panose="020F0502020204030204" pitchFamily="34" charset="0"/>
              </a:rPr>
              <a:t>семинар Сети ИСУГФ </a:t>
            </a:r>
            <a:r>
              <a:rPr lang="en-US" sz="1000" dirty="0">
                <a:solidFill>
                  <a:srgbClr val="0000CC"/>
                </a:solidFill>
                <a:latin typeface="Calibri" panose="020F0502020204030204" pitchFamily="34" charset="0"/>
                <a:ea typeface="Calibri" panose="020F0502020204030204" pitchFamily="34" charset="0"/>
              </a:rPr>
              <a:t>2021 </a:t>
            </a:r>
            <a:r>
              <a:rPr lang="ru-RU" sz="1000" dirty="0">
                <a:solidFill>
                  <a:srgbClr val="0000CC"/>
                </a:solidFill>
                <a:latin typeface="Calibri" panose="020F0502020204030204" pitchFamily="34" charset="0"/>
                <a:ea typeface="Calibri" panose="020F0502020204030204" pitchFamily="34" charset="0"/>
              </a:rPr>
              <a:t>г</a:t>
            </a:r>
            <a:r>
              <a:rPr lang="en-US" sz="1000" dirty="0">
                <a:solidFill>
                  <a:srgbClr val="333333"/>
                </a:solidFill>
                <a:latin typeface="Calibri" panose="020F0502020204030204" pitchFamily="34" charset="0"/>
                <a:ea typeface="Calibri" panose="020F0502020204030204" pitchFamily="34" charset="0"/>
              </a:rPr>
              <a:t>: </a:t>
            </a:r>
            <a:r>
              <a:rPr lang="ru-RU" sz="1000" dirty="0">
                <a:solidFill>
                  <a:srgbClr val="333333"/>
                </a:solidFill>
                <a:latin typeface="Calibri" panose="020F0502020204030204" pitchFamily="34" charset="0"/>
                <a:ea typeface="Calibri" panose="020F0502020204030204" pitchFamily="34" charset="0"/>
              </a:rPr>
              <a:t>презентация К</a:t>
            </a:r>
            <a:r>
              <a:rPr lang="en-US" sz="1000" dirty="0">
                <a:solidFill>
                  <a:srgbClr val="333333"/>
                </a:solidFill>
                <a:latin typeface="Calibri" panose="020F0502020204030204" pitchFamily="34" charset="0"/>
                <a:ea typeface="Calibri" panose="020F0502020204030204" pitchFamily="34" charset="0"/>
              </a:rPr>
              <a:t>PFIS “D.N.A. (Data, Networking, AI) of the Next Generation </a:t>
            </a:r>
            <a:r>
              <a:rPr lang="en-US" sz="1000" dirty="0" err="1">
                <a:solidFill>
                  <a:srgbClr val="333333"/>
                </a:solidFill>
                <a:latin typeface="Calibri" panose="020F0502020204030204" pitchFamily="34" charset="0"/>
                <a:ea typeface="Calibri" panose="020F0502020204030204" pitchFamily="34" charset="0"/>
              </a:rPr>
              <a:t>dBrain</a:t>
            </a:r>
            <a:r>
              <a:rPr lang="en-US" sz="1000" dirty="0">
                <a:solidFill>
                  <a:srgbClr val="333333"/>
                </a:solidFill>
                <a:latin typeface="Calibri" panose="020F0502020204030204" pitchFamily="34" charset="0"/>
                <a:ea typeface="Calibri" panose="020F0502020204030204" pitchFamily="34" charset="0"/>
              </a:rPr>
              <a:t>” (11</a:t>
            </a:r>
            <a:r>
              <a:rPr lang="ru-RU" sz="1000" dirty="0">
                <a:solidFill>
                  <a:srgbClr val="333333"/>
                </a:solidFill>
                <a:latin typeface="Calibri" panose="020F0502020204030204" pitchFamily="34" charset="0"/>
                <a:ea typeface="Calibri" panose="020F0502020204030204" pitchFamily="34" charset="0"/>
              </a:rPr>
              <a:t>.05.</a:t>
            </a:r>
            <a:r>
              <a:rPr lang="en-US" sz="1000" dirty="0">
                <a:solidFill>
                  <a:srgbClr val="333333"/>
                </a:solidFill>
                <a:latin typeface="Calibri" panose="020F0502020204030204" pitchFamily="34" charset="0"/>
                <a:ea typeface="Calibri" panose="020F0502020204030204" pitchFamily="34" charset="0"/>
              </a:rPr>
              <a:t>2021)</a:t>
            </a:r>
            <a:endParaRPr lang="en-US" sz="1000" dirty="0"/>
          </a:p>
        </p:txBody>
      </p:sp>
      <p:sp>
        <p:nvSpPr>
          <p:cNvPr id="117" name="모서리가 둥근 직사각형 314">
            <a:extLst>
              <a:ext uri="{FF2B5EF4-FFF2-40B4-BE49-F238E27FC236}">
                <a16:creationId xmlns:a16="http://schemas.microsoft.com/office/drawing/2014/main" id="{199292B4-5BB7-43FB-B039-19A8159855EF}"/>
              </a:ext>
            </a:extLst>
          </p:cNvPr>
          <p:cNvSpPr/>
          <p:nvPr/>
        </p:nvSpPr>
        <p:spPr>
          <a:xfrm>
            <a:off x="231454" y="1918102"/>
            <a:ext cx="8667445" cy="4134277"/>
          </a:xfrm>
          <a:prstGeom prst="roundRect">
            <a:avLst>
              <a:gd name="adj" fmla="val 0"/>
            </a:avLst>
          </a:prstGeom>
          <a:solidFill>
            <a:schemeClr val="bg1"/>
          </a:solidFill>
          <a:ln w="25400">
            <a:noFill/>
          </a:ln>
          <a:effectLst>
            <a:outerShdw dist="63500" algn="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88"/>
            <a:endParaRPr lang="ko-KR" altLang="en-US" sz="1350" dirty="0">
              <a:solidFill>
                <a:prstClr val="white"/>
              </a:solidFill>
              <a:latin typeface="KoPub돋움체 Medium" panose="00000600000000000000" pitchFamily="2" charset="-127"/>
              <a:ea typeface="KoPub돋움체 Medium" panose="02020603020101020101" pitchFamily="18" charset="-127"/>
            </a:endParaRPr>
          </a:p>
        </p:txBody>
      </p:sp>
      <p:sp>
        <p:nvSpPr>
          <p:cNvPr id="118" name="모서리가 둥근 직사각형 324">
            <a:extLst>
              <a:ext uri="{FF2B5EF4-FFF2-40B4-BE49-F238E27FC236}">
                <a16:creationId xmlns:a16="http://schemas.microsoft.com/office/drawing/2014/main" id="{2AF5D92E-00CE-4C25-9F81-BC22547052F4}"/>
              </a:ext>
            </a:extLst>
          </p:cNvPr>
          <p:cNvSpPr/>
          <p:nvPr/>
        </p:nvSpPr>
        <p:spPr>
          <a:xfrm>
            <a:off x="231454" y="1907374"/>
            <a:ext cx="8667445" cy="4159255"/>
          </a:xfrm>
          <a:prstGeom prst="roundRect">
            <a:avLst>
              <a:gd name="adj" fmla="val 0"/>
            </a:avLst>
          </a:prstGeom>
          <a:noFill/>
          <a:ln w="28575">
            <a:solidFill>
              <a:srgbClr val="005B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88"/>
            <a:endParaRPr lang="ko-KR" altLang="en-US" sz="1350" dirty="0">
              <a:solidFill>
                <a:prstClr val="white"/>
              </a:solidFill>
              <a:latin typeface="KoPub돋움체 Medium" panose="00000600000000000000" pitchFamily="2" charset="-127"/>
              <a:ea typeface="KoPub돋움체 Medium" panose="02020603020101020101" pitchFamily="18" charset="-127"/>
            </a:endParaRPr>
          </a:p>
        </p:txBody>
      </p:sp>
      <p:grpSp>
        <p:nvGrpSpPr>
          <p:cNvPr id="119" name="그룹 93">
            <a:extLst>
              <a:ext uri="{FF2B5EF4-FFF2-40B4-BE49-F238E27FC236}">
                <a16:creationId xmlns:a16="http://schemas.microsoft.com/office/drawing/2014/main" id="{210A0A61-7D5E-47FE-B15E-E12D3D318077}"/>
              </a:ext>
            </a:extLst>
          </p:cNvPr>
          <p:cNvGrpSpPr/>
          <p:nvPr/>
        </p:nvGrpSpPr>
        <p:grpSpPr>
          <a:xfrm>
            <a:off x="4880963" y="1823557"/>
            <a:ext cx="3734187" cy="404783"/>
            <a:chOff x="1043280" y="2203799"/>
            <a:chExt cx="3807101" cy="473301"/>
          </a:xfrm>
        </p:grpSpPr>
        <p:sp>
          <p:nvSpPr>
            <p:cNvPr id="120" name="모서리가 둥근 직사각형 143">
              <a:extLst>
                <a:ext uri="{FF2B5EF4-FFF2-40B4-BE49-F238E27FC236}">
                  <a16:creationId xmlns:a16="http://schemas.microsoft.com/office/drawing/2014/main" id="{8FFCC676-21B8-475B-AD47-B11BD3A924BE}"/>
                </a:ext>
              </a:extLst>
            </p:cNvPr>
            <p:cNvSpPr/>
            <p:nvPr/>
          </p:nvSpPr>
          <p:spPr>
            <a:xfrm flipH="1" flipV="1">
              <a:off x="1140653" y="2312010"/>
              <a:ext cx="3611076" cy="365090"/>
            </a:xfrm>
            <a:prstGeom prst="roundRect">
              <a:avLst>
                <a:gd name="adj" fmla="val 19819"/>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121" name="모서리가 둥근 직사각형 145">
              <a:extLst>
                <a:ext uri="{FF2B5EF4-FFF2-40B4-BE49-F238E27FC236}">
                  <a16:creationId xmlns:a16="http://schemas.microsoft.com/office/drawing/2014/main" id="{4FA5F86E-95BD-40D3-985A-97A79226228B}"/>
                </a:ext>
              </a:extLst>
            </p:cNvPr>
            <p:cNvSpPr/>
            <p:nvPr/>
          </p:nvSpPr>
          <p:spPr>
            <a:xfrm flipH="1" flipV="1">
              <a:off x="1140692" y="2203799"/>
              <a:ext cx="3610722" cy="296911"/>
            </a:xfrm>
            <a:prstGeom prst="roundRect">
              <a:avLst>
                <a:gd name="adj" fmla="val 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122" name="모서리가 둥근 직사각형 141">
              <a:extLst>
                <a:ext uri="{FF2B5EF4-FFF2-40B4-BE49-F238E27FC236}">
                  <a16:creationId xmlns:a16="http://schemas.microsoft.com/office/drawing/2014/main" id="{541F7CF8-BF40-4FC1-8C02-6F74B2FF1AB5}"/>
                </a:ext>
              </a:extLst>
            </p:cNvPr>
            <p:cNvSpPr/>
            <p:nvPr/>
          </p:nvSpPr>
          <p:spPr>
            <a:xfrm>
              <a:off x="4606566" y="2203804"/>
              <a:ext cx="243815" cy="93455"/>
            </a:xfrm>
            <a:prstGeom prst="roundRect">
              <a:avLst>
                <a:gd name="adj" fmla="val 5000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123" name="모서리가 둥근 직사각형 142">
              <a:extLst>
                <a:ext uri="{FF2B5EF4-FFF2-40B4-BE49-F238E27FC236}">
                  <a16:creationId xmlns:a16="http://schemas.microsoft.com/office/drawing/2014/main" id="{A3A27BE2-3C46-413C-9969-9C9942E7D5E9}"/>
                </a:ext>
              </a:extLst>
            </p:cNvPr>
            <p:cNvSpPr/>
            <p:nvPr/>
          </p:nvSpPr>
          <p:spPr>
            <a:xfrm flipV="1">
              <a:off x="1043280" y="2203804"/>
              <a:ext cx="338013" cy="90510"/>
            </a:xfrm>
            <a:prstGeom prst="roundRect">
              <a:avLst>
                <a:gd name="adj" fmla="val 5000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124" name="순서도: 지연 98">
              <a:extLst>
                <a:ext uri="{FF2B5EF4-FFF2-40B4-BE49-F238E27FC236}">
                  <a16:creationId xmlns:a16="http://schemas.microsoft.com/office/drawing/2014/main" id="{510EB539-18D5-4117-ADFE-F3A4EBD92C84}"/>
                </a:ext>
              </a:extLst>
            </p:cNvPr>
            <p:cNvSpPr/>
            <p:nvPr/>
          </p:nvSpPr>
          <p:spPr>
            <a:xfrm rot="5400000" flipH="1">
              <a:off x="1045638" y="2202546"/>
              <a:ext cx="92697" cy="97411"/>
            </a:xfrm>
            <a:prstGeom prst="flowChartDelay">
              <a:avLst/>
            </a:prstGeom>
            <a:solidFill>
              <a:schemeClr val="tx1">
                <a:lumMod val="75000"/>
                <a:lumOff val="25000"/>
              </a:schemeClr>
            </a:solidFill>
            <a:ln w="6350">
              <a:noFill/>
            </a:ln>
          </p:spPr>
          <p:txBody>
            <a:bodyPr vert="horz" wrap="square" lIns="79781" tIns="39891" rIns="79781" bIns="39891" numCol="1" anchor="ctr" anchorCtr="0" compatLnSpc="1">
              <a:prstTxWarp prst="textNoShape">
                <a:avLst/>
              </a:prstTxWarp>
            </a:bodyPr>
            <a:lstStyle/>
            <a:p>
              <a:pPr defTabSz="913088"/>
              <a:endParaRPr lang="ko-KR" altLang="en-US" sz="1350" dirty="0">
                <a:solidFill>
                  <a:prstClr val="black"/>
                </a:solidFill>
                <a:latin typeface="KoPub돋움체 Medium" panose="00000600000000000000" pitchFamily="2" charset="-127"/>
                <a:ea typeface="KoPub돋움체 Medium" panose="02020603020101020101" pitchFamily="18" charset="-127"/>
              </a:endParaRPr>
            </a:p>
          </p:txBody>
        </p:sp>
        <p:sp>
          <p:nvSpPr>
            <p:cNvPr id="125" name="순서도: 지연 99">
              <a:extLst>
                <a:ext uri="{FF2B5EF4-FFF2-40B4-BE49-F238E27FC236}">
                  <a16:creationId xmlns:a16="http://schemas.microsoft.com/office/drawing/2014/main" id="{CD742814-6DD8-4D90-A2B8-CBFFE55A55BB}"/>
                </a:ext>
              </a:extLst>
            </p:cNvPr>
            <p:cNvSpPr/>
            <p:nvPr/>
          </p:nvSpPr>
          <p:spPr>
            <a:xfrm rot="5400000" flipH="1">
              <a:off x="4754328" y="2203542"/>
              <a:ext cx="94690" cy="97411"/>
            </a:xfrm>
            <a:prstGeom prst="flowChartDelay">
              <a:avLst/>
            </a:prstGeom>
            <a:solidFill>
              <a:schemeClr val="tx1">
                <a:lumMod val="75000"/>
                <a:lumOff val="25000"/>
              </a:schemeClr>
            </a:solidFill>
            <a:ln w="6350">
              <a:noFill/>
            </a:ln>
          </p:spPr>
          <p:txBody>
            <a:bodyPr vert="horz" wrap="square" lIns="79781" tIns="39891" rIns="79781" bIns="39891" numCol="1" anchor="ctr" anchorCtr="0" compatLnSpc="1">
              <a:prstTxWarp prst="textNoShape">
                <a:avLst/>
              </a:prstTxWarp>
            </a:bodyPr>
            <a:lstStyle/>
            <a:p>
              <a:pPr defTabSz="913088"/>
              <a:endParaRPr lang="ko-KR" altLang="en-US" sz="1350" dirty="0">
                <a:solidFill>
                  <a:prstClr val="black"/>
                </a:solidFill>
                <a:latin typeface="KoPub돋움체 Medium" panose="00000600000000000000" pitchFamily="2" charset="-127"/>
                <a:ea typeface="KoPub돋움체 Medium" panose="02020603020101020101" pitchFamily="18" charset="-127"/>
              </a:endParaRPr>
            </a:p>
          </p:txBody>
        </p:sp>
        <p:sp>
          <p:nvSpPr>
            <p:cNvPr id="126" name="직사각형 100">
              <a:extLst>
                <a:ext uri="{FF2B5EF4-FFF2-40B4-BE49-F238E27FC236}">
                  <a16:creationId xmlns:a16="http://schemas.microsoft.com/office/drawing/2014/main" id="{9F14F1E4-3739-4B0C-BE10-7F46F4885C45}"/>
                </a:ext>
              </a:extLst>
            </p:cNvPr>
            <p:cNvSpPr/>
            <p:nvPr/>
          </p:nvSpPr>
          <p:spPr>
            <a:xfrm>
              <a:off x="1829505" y="2309660"/>
              <a:ext cx="2233374" cy="242915"/>
            </a:xfrm>
            <a:prstGeom prst="rect">
              <a:avLst/>
            </a:prstGeom>
          </p:spPr>
          <p:txBody>
            <a:bodyPr wrap="none" lIns="0" tIns="0" rIns="0" bIns="0" anchor="ctr" anchorCtr="0">
              <a:spAutoFit/>
            </a:bodyPr>
            <a:lstStyle/>
            <a:p>
              <a:pPr algn="ctr" defTabSz="806446" fontAlgn="ctr">
                <a:spcBef>
                  <a:spcPct val="0"/>
                </a:spcBef>
                <a:spcAft>
                  <a:spcPct val="0"/>
                </a:spcAft>
                <a:defRPr/>
              </a:pPr>
              <a:r>
                <a:rPr kumimoji="1" lang="ko-KR" altLang="en-US" sz="1350" spc="-51">
                  <a:ln>
                    <a:solidFill>
                      <a:schemeClr val="bg1">
                        <a:alpha val="0"/>
                      </a:schemeClr>
                    </a:solidFill>
                  </a:ln>
                  <a:solidFill>
                    <a:prstClr val="white"/>
                  </a:solidFill>
                  <a:latin typeface="KoPub돋움체 Bold" panose="02020603020101020101" pitchFamily="18" charset="-127"/>
                  <a:ea typeface="KoPub돋움체 Bold" panose="02020603020101020101" pitchFamily="18" charset="-127"/>
                </a:rPr>
                <a:t>연계된 정보를 활용한 다양한 분석</a:t>
              </a:r>
              <a:endParaRPr kumimoji="1" lang="ko-KR" altLang="en-US" sz="1350" spc="-51" dirty="0">
                <a:ln>
                  <a:solidFill>
                    <a:schemeClr val="bg1">
                      <a:alpha val="0"/>
                    </a:schemeClr>
                  </a:solidFill>
                </a:ln>
                <a:solidFill>
                  <a:prstClr val="white"/>
                </a:solidFill>
                <a:latin typeface="KoPub돋움체 Bold" panose="02020603020101020101" pitchFamily="18" charset="-127"/>
                <a:ea typeface="KoPub돋움체 Bold" panose="02020603020101020101" pitchFamily="18" charset="-127"/>
              </a:endParaRPr>
            </a:p>
          </p:txBody>
        </p:sp>
      </p:grpSp>
      <p:grpSp>
        <p:nvGrpSpPr>
          <p:cNvPr id="130" name="그룹 53">
            <a:extLst>
              <a:ext uri="{FF2B5EF4-FFF2-40B4-BE49-F238E27FC236}">
                <a16:creationId xmlns:a16="http://schemas.microsoft.com/office/drawing/2014/main" id="{90DF75B3-5C4B-4D8F-BDBE-5684F5F7CDFE}"/>
              </a:ext>
            </a:extLst>
          </p:cNvPr>
          <p:cNvGrpSpPr/>
          <p:nvPr/>
        </p:nvGrpSpPr>
        <p:grpSpPr>
          <a:xfrm>
            <a:off x="4880971" y="1822748"/>
            <a:ext cx="3734189" cy="492404"/>
            <a:chOff x="1043280" y="2203799"/>
            <a:chExt cx="3807101" cy="473301"/>
          </a:xfrm>
        </p:grpSpPr>
        <p:sp>
          <p:nvSpPr>
            <p:cNvPr id="131" name="모서리가 둥근 직사각형 143">
              <a:extLst>
                <a:ext uri="{FF2B5EF4-FFF2-40B4-BE49-F238E27FC236}">
                  <a16:creationId xmlns:a16="http://schemas.microsoft.com/office/drawing/2014/main" id="{324C93EA-8484-4A7F-9D15-E0C8C12C65AD}"/>
                </a:ext>
              </a:extLst>
            </p:cNvPr>
            <p:cNvSpPr/>
            <p:nvPr/>
          </p:nvSpPr>
          <p:spPr>
            <a:xfrm flipH="1" flipV="1">
              <a:off x="1140653" y="2312010"/>
              <a:ext cx="3611076" cy="365090"/>
            </a:xfrm>
            <a:prstGeom prst="roundRect">
              <a:avLst>
                <a:gd name="adj" fmla="val 19819"/>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132" name="모서리가 둥근 직사각형 145">
              <a:extLst>
                <a:ext uri="{FF2B5EF4-FFF2-40B4-BE49-F238E27FC236}">
                  <a16:creationId xmlns:a16="http://schemas.microsoft.com/office/drawing/2014/main" id="{B7C19A49-B3A3-4B20-9DD9-876732388376}"/>
                </a:ext>
              </a:extLst>
            </p:cNvPr>
            <p:cNvSpPr/>
            <p:nvPr/>
          </p:nvSpPr>
          <p:spPr>
            <a:xfrm flipH="1" flipV="1">
              <a:off x="1140692" y="2203799"/>
              <a:ext cx="3610722" cy="296911"/>
            </a:xfrm>
            <a:prstGeom prst="roundRect">
              <a:avLst>
                <a:gd name="adj" fmla="val 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133" name="모서리가 둥근 직사각형 141">
              <a:extLst>
                <a:ext uri="{FF2B5EF4-FFF2-40B4-BE49-F238E27FC236}">
                  <a16:creationId xmlns:a16="http://schemas.microsoft.com/office/drawing/2014/main" id="{F66871EC-1987-47A3-93C2-FA04EC4D23AA}"/>
                </a:ext>
              </a:extLst>
            </p:cNvPr>
            <p:cNvSpPr/>
            <p:nvPr/>
          </p:nvSpPr>
          <p:spPr>
            <a:xfrm>
              <a:off x="4606566" y="2203804"/>
              <a:ext cx="243815" cy="93455"/>
            </a:xfrm>
            <a:prstGeom prst="roundRect">
              <a:avLst>
                <a:gd name="adj" fmla="val 5000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134" name="모서리가 둥근 직사각형 142">
              <a:extLst>
                <a:ext uri="{FF2B5EF4-FFF2-40B4-BE49-F238E27FC236}">
                  <a16:creationId xmlns:a16="http://schemas.microsoft.com/office/drawing/2014/main" id="{AD910F42-561C-4A68-8A9F-CBC44EB4F788}"/>
                </a:ext>
              </a:extLst>
            </p:cNvPr>
            <p:cNvSpPr/>
            <p:nvPr/>
          </p:nvSpPr>
          <p:spPr>
            <a:xfrm flipV="1">
              <a:off x="1043280" y="2203804"/>
              <a:ext cx="338013" cy="90510"/>
            </a:xfrm>
            <a:prstGeom prst="roundRect">
              <a:avLst>
                <a:gd name="adj" fmla="val 5000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135" name="순서도: 지연 58">
              <a:extLst>
                <a:ext uri="{FF2B5EF4-FFF2-40B4-BE49-F238E27FC236}">
                  <a16:creationId xmlns:a16="http://schemas.microsoft.com/office/drawing/2014/main" id="{AD8AC087-E4E9-41BE-857E-69031639F4D7}"/>
                </a:ext>
              </a:extLst>
            </p:cNvPr>
            <p:cNvSpPr/>
            <p:nvPr/>
          </p:nvSpPr>
          <p:spPr>
            <a:xfrm rot="5400000" flipH="1">
              <a:off x="1045638" y="2202546"/>
              <a:ext cx="92697" cy="97411"/>
            </a:xfrm>
            <a:prstGeom prst="flowChartDelay">
              <a:avLst/>
            </a:prstGeom>
            <a:solidFill>
              <a:schemeClr val="tx1">
                <a:lumMod val="75000"/>
                <a:lumOff val="25000"/>
              </a:schemeClr>
            </a:solidFill>
            <a:ln w="6350">
              <a:noFill/>
            </a:ln>
          </p:spPr>
          <p:txBody>
            <a:bodyPr vert="horz" wrap="square" lIns="79781" tIns="39891" rIns="79781" bIns="39891" numCol="1" anchor="ctr" anchorCtr="0" compatLnSpc="1">
              <a:prstTxWarp prst="textNoShape">
                <a:avLst/>
              </a:prstTxWarp>
            </a:bodyPr>
            <a:lstStyle/>
            <a:p>
              <a:pPr defTabSz="913088"/>
              <a:endParaRPr lang="ko-KR" altLang="en-US" sz="1350" dirty="0">
                <a:solidFill>
                  <a:prstClr val="black"/>
                </a:solidFill>
                <a:latin typeface="KoPub돋움체 Medium" panose="00000600000000000000" pitchFamily="2" charset="-127"/>
                <a:ea typeface="KoPub돋움체 Medium" panose="02020603020101020101" pitchFamily="18" charset="-127"/>
              </a:endParaRPr>
            </a:p>
          </p:txBody>
        </p:sp>
        <p:sp>
          <p:nvSpPr>
            <p:cNvPr id="136" name="순서도: 지연 59">
              <a:extLst>
                <a:ext uri="{FF2B5EF4-FFF2-40B4-BE49-F238E27FC236}">
                  <a16:creationId xmlns:a16="http://schemas.microsoft.com/office/drawing/2014/main" id="{F9E1C391-0FD8-424A-ABAD-8D503F821085}"/>
                </a:ext>
              </a:extLst>
            </p:cNvPr>
            <p:cNvSpPr/>
            <p:nvPr/>
          </p:nvSpPr>
          <p:spPr>
            <a:xfrm rot="5400000" flipH="1">
              <a:off x="4754328" y="2203542"/>
              <a:ext cx="94690" cy="97411"/>
            </a:xfrm>
            <a:prstGeom prst="flowChartDelay">
              <a:avLst/>
            </a:prstGeom>
            <a:solidFill>
              <a:schemeClr val="tx1">
                <a:lumMod val="75000"/>
                <a:lumOff val="25000"/>
              </a:schemeClr>
            </a:solidFill>
            <a:ln w="6350">
              <a:noFill/>
            </a:ln>
          </p:spPr>
          <p:txBody>
            <a:bodyPr vert="horz" wrap="square" lIns="79781" tIns="39891" rIns="79781" bIns="39891" numCol="1" anchor="ctr" anchorCtr="0" compatLnSpc="1">
              <a:prstTxWarp prst="textNoShape">
                <a:avLst/>
              </a:prstTxWarp>
            </a:bodyPr>
            <a:lstStyle/>
            <a:p>
              <a:pPr defTabSz="913088"/>
              <a:endParaRPr lang="ko-KR" altLang="en-US" sz="1350" dirty="0">
                <a:solidFill>
                  <a:prstClr val="black"/>
                </a:solidFill>
                <a:latin typeface="KoPub돋움체 Medium" panose="00000600000000000000" pitchFamily="2" charset="-127"/>
                <a:ea typeface="KoPub돋움체 Medium" panose="02020603020101020101" pitchFamily="18" charset="-127"/>
              </a:endParaRPr>
            </a:p>
          </p:txBody>
        </p:sp>
        <p:sp>
          <p:nvSpPr>
            <p:cNvPr id="137" name="직사각형 60">
              <a:extLst>
                <a:ext uri="{FF2B5EF4-FFF2-40B4-BE49-F238E27FC236}">
                  <a16:creationId xmlns:a16="http://schemas.microsoft.com/office/drawing/2014/main" id="{AC098D3C-AC4F-46D3-8979-684A8414FF83}"/>
                </a:ext>
              </a:extLst>
            </p:cNvPr>
            <p:cNvSpPr/>
            <p:nvPr/>
          </p:nvSpPr>
          <p:spPr>
            <a:xfrm>
              <a:off x="1388627" y="2231220"/>
              <a:ext cx="3114849" cy="399379"/>
            </a:xfrm>
            <a:prstGeom prst="rect">
              <a:avLst/>
            </a:prstGeom>
          </p:spPr>
          <p:txBody>
            <a:bodyPr wrap="none" lIns="0" tIns="0" rIns="0" bIns="0" anchor="ctr" anchorCtr="0">
              <a:spAutoFit/>
            </a:bodyPr>
            <a:lstStyle/>
            <a:p>
              <a:pPr algn="ctr" defTabSz="806446" fontAlgn="ctr">
                <a:spcBef>
                  <a:spcPct val="0"/>
                </a:spcBef>
                <a:spcAft>
                  <a:spcPct val="0"/>
                </a:spcAft>
                <a:defRPr/>
              </a:pPr>
              <a:r>
                <a:rPr kumimoji="1" lang="ru-RU" altLang="ko-KR" sz="1350" spc="-86" dirty="0">
                  <a:ln>
                    <a:solidFill>
                      <a:schemeClr val="bg1">
                        <a:alpha val="0"/>
                      </a:schemeClr>
                    </a:solidFill>
                  </a:ln>
                  <a:solidFill>
                    <a:prstClr val="white"/>
                  </a:solidFill>
                  <a:latin typeface="KoPub돋움체 Bold" panose="02020603020101020101" pitchFamily="18" charset="-127"/>
                  <a:ea typeface="KoPub돋움체 Bold" panose="02020603020101020101" pitchFamily="18" charset="-127"/>
                </a:rPr>
                <a:t>Совершенствование  поддержки пользователей </a:t>
              </a:r>
              <a:endParaRPr kumimoji="1" lang="en-US" altLang="ko-KR" sz="1350" spc="-86" dirty="0">
                <a:ln>
                  <a:solidFill>
                    <a:schemeClr val="bg1">
                      <a:alpha val="0"/>
                    </a:schemeClr>
                  </a:solidFill>
                </a:ln>
                <a:solidFill>
                  <a:prstClr val="white"/>
                </a:solidFill>
                <a:latin typeface="KoPub돋움체 Bold" panose="02020603020101020101" pitchFamily="18" charset="-127"/>
                <a:ea typeface="KoPub돋움체 Bold" panose="02020603020101020101" pitchFamily="18" charset="-127"/>
              </a:endParaRPr>
            </a:p>
            <a:p>
              <a:pPr algn="ctr" defTabSz="806446" fontAlgn="ctr">
                <a:spcBef>
                  <a:spcPct val="0"/>
                </a:spcBef>
                <a:spcAft>
                  <a:spcPct val="0"/>
                </a:spcAft>
                <a:defRPr/>
              </a:pPr>
              <a:r>
                <a:rPr kumimoji="1" lang="ru-RU" altLang="ko-KR" sz="1350" spc="-86" dirty="0">
                  <a:ln>
                    <a:solidFill>
                      <a:schemeClr val="bg1">
                        <a:alpha val="0"/>
                      </a:schemeClr>
                    </a:solidFill>
                  </a:ln>
                  <a:solidFill>
                    <a:prstClr val="white"/>
                  </a:solidFill>
                  <a:latin typeface="KoPub돋움체 Bold" panose="02020603020101020101" pitchFamily="18" charset="-127"/>
                  <a:ea typeface="KoPub돋움체 Bold" panose="02020603020101020101" pitchFamily="18" charset="-127"/>
                </a:rPr>
                <a:t>благодаря </a:t>
              </a:r>
              <a:r>
                <a:rPr kumimoji="1" lang="en-US" altLang="ko-KR" sz="1350" spc="-86" dirty="0">
                  <a:ln>
                    <a:solidFill>
                      <a:schemeClr val="bg1">
                        <a:alpha val="0"/>
                      </a:schemeClr>
                    </a:solidFill>
                  </a:ln>
                  <a:solidFill>
                    <a:prstClr val="white"/>
                  </a:solidFill>
                  <a:latin typeface="KoPub돋움체 Bold" panose="02020603020101020101" pitchFamily="18" charset="-127"/>
                  <a:ea typeface="KoPub돋움체 Bold" panose="02020603020101020101" pitchFamily="18" charset="-127"/>
                </a:rPr>
                <a:t> </a:t>
              </a:r>
              <a:r>
                <a:rPr kumimoji="1" lang="ru-RU" altLang="ko-KR" sz="1350" spc="-86" dirty="0">
                  <a:ln>
                    <a:solidFill>
                      <a:schemeClr val="bg1">
                        <a:alpha val="0"/>
                      </a:schemeClr>
                    </a:solidFill>
                  </a:ln>
                  <a:solidFill>
                    <a:prstClr val="white"/>
                  </a:solidFill>
                  <a:latin typeface="KoPub돋움체 Bold" panose="02020603020101020101" pitchFamily="18" charset="-127"/>
                  <a:ea typeface="KoPub돋움체 Bold" panose="02020603020101020101" pitchFamily="18" charset="-127"/>
                </a:rPr>
                <a:t>применению чат-бота</a:t>
              </a:r>
              <a:endParaRPr kumimoji="1" lang="ko-KR" altLang="en-US" sz="1350" spc="-86" dirty="0">
                <a:ln>
                  <a:solidFill>
                    <a:schemeClr val="bg1">
                      <a:alpha val="0"/>
                    </a:schemeClr>
                  </a:solidFill>
                </a:ln>
                <a:solidFill>
                  <a:prstClr val="white"/>
                </a:solidFill>
                <a:latin typeface="KoPub돋움체 Bold" panose="02020603020101020101" pitchFamily="18" charset="-127"/>
                <a:ea typeface="KoPub돋움체 Bold" panose="02020603020101020101" pitchFamily="18" charset="-127"/>
              </a:endParaRPr>
            </a:p>
          </p:txBody>
        </p:sp>
      </p:grpSp>
      <p:sp>
        <p:nvSpPr>
          <p:cNvPr id="138" name="자유형 85">
            <a:extLst>
              <a:ext uri="{FF2B5EF4-FFF2-40B4-BE49-F238E27FC236}">
                <a16:creationId xmlns:a16="http://schemas.microsoft.com/office/drawing/2014/main" id="{96D9812F-A1AB-4FDE-ADCC-44098A094969}"/>
              </a:ext>
            </a:extLst>
          </p:cNvPr>
          <p:cNvSpPr/>
          <p:nvPr/>
        </p:nvSpPr>
        <p:spPr>
          <a:xfrm flipH="1">
            <a:off x="5676" y="1687267"/>
            <a:ext cx="4499183" cy="1277834"/>
          </a:xfrm>
          <a:custGeom>
            <a:avLst/>
            <a:gdLst>
              <a:gd name="connsiteX0" fmla="*/ 5266216 w 5266216"/>
              <a:gd name="connsiteY0" fmla="*/ 0 h 1698254"/>
              <a:gd name="connsiteX1" fmla="*/ 67675 w 5266216"/>
              <a:gd name="connsiteY1" fmla="*/ 0 h 1698254"/>
              <a:gd name="connsiteX2" fmla="*/ 0 w 5266216"/>
              <a:gd name="connsiteY2" fmla="*/ 67675 h 1698254"/>
              <a:gd name="connsiteX3" fmla="*/ 0 w 5266216"/>
              <a:gd name="connsiteY3" fmla="*/ 1630579 h 1698254"/>
              <a:gd name="connsiteX4" fmla="*/ 67675 w 5266216"/>
              <a:gd name="connsiteY4" fmla="*/ 1698254 h 1698254"/>
              <a:gd name="connsiteX5" fmla="*/ 5266216 w 5266216"/>
              <a:gd name="connsiteY5" fmla="*/ 1698254 h 169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6216" h="1698254">
                <a:moveTo>
                  <a:pt x="5266216" y="0"/>
                </a:moveTo>
                <a:lnTo>
                  <a:pt x="67675" y="0"/>
                </a:lnTo>
                <a:cubicBezTo>
                  <a:pt x="30299" y="0"/>
                  <a:pt x="0" y="30299"/>
                  <a:pt x="0" y="67675"/>
                </a:cubicBezTo>
                <a:lnTo>
                  <a:pt x="0" y="1630579"/>
                </a:lnTo>
                <a:cubicBezTo>
                  <a:pt x="0" y="1667955"/>
                  <a:pt x="30299" y="1698254"/>
                  <a:pt x="67675" y="1698254"/>
                </a:cubicBezTo>
                <a:lnTo>
                  <a:pt x="5266216" y="169825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ko-KR" altLang="en-US" sz="1026" dirty="0">
              <a:solidFill>
                <a:schemeClr val="tx1"/>
              </a:solidFill>
              <a:latin typeface="KoPub돋움체 Bold" pitchFamily="18" charset="-127"/>
              <a:ea typeface="KoPub돋움체 Bold" pitchFamily="18" charset="-127"/>
            </a:endParaRPr>
          </a:p>
        </p:txBody>
      </p:sp>
      <p:cxnSp>
        <p:nvCxnSpPr>
          <p:cNvPr id="139" name="직선 연결선 81">
            <a:extLst>
              <a:ext uri="{FF2B5EF4-FFF2-40B4-BE49-F238E27FC236}">
                <a16:creationId xmlns:a16="http://schemas.microsoft.com/office/drawing/2014/main" id="{016AD2AF-49A7-475E-B145-FE8BC1D5C3EE}"/>
              </a:ext>
            </a:extLst>
          </p:cNvPr>
          <p:cNvCxnSpPr>
            <a:cxnSpLocks/>
            <a:stCxn id="141" idx="2"/>
          </p:cNvCxnSpPr>
          <p:nvPr/>
        </p:nvCxnSpPr>
        <p:spPr>
          <a:xfrm flipV="1">
            <a:off x="4504860" y="1761891"/>
            <a:ext cx="0" cy="1385479"/>
          </a:xfrm>
          <a:prstGeom prst="line">
            <a:avLst/>
          </a:prstGeom>
          <a:ln w="50800">
            <a:solidFill>
              <a:schemeClr val="bg1">
                <a:lumMod val="75000"/>
              </a:schemeClr>
            </a:solidFill>
            <a:tailEnd type="none" w="med" len="sm"/>
          </a:ln>
        </p:spPr>
        <p:style>
          <a:lnRef idx="1">
            <a:schemeClr val="accent1"/>
          </a:lnRef>
          <a:fillRef idx="0">
            <a:schemeClr val="accent1"/>
          </a:fillRef>
          <a:effectRef idx="0">
            <a:schemeClr val="accent1"/>
          </a:effectRef>
          <a:fontRef idx="minor">
            <a:schemeClr val="tx1"/>
          </a:fontRef>
        </p:style>
      </p:cxnSp>
      <p:sp>
        <p:nvSpPr>
          <p:cNvPr id="140" name="원호 82">
            <a:extLst>
              <a:ext uri="{FF2B5EF4-FFF2-40B4-BE49-F238E27FC236}">
                <a16:creationId xmlns:a16="http://schemas.microsoft.com/office/drawing/2014/main" id="{8477887F-7ADD-4C74-BD22-AA68E6DAA7F1}"/>
              </a:ext>
            </a:extLst>
          </p:cNvPr>
          <p:cNvSpPr/>
          <p:nvPr/>
        </p:nvSpPr>
        <p:spPr>
          <a:xfrm>
            <a:off x="4338415" y="1665695"/>
            <a:ext cx="166448" cy="272241"/>
          </a:xfrm>
          <a:prstGeom prst="arc">
            <a:avLst/>
          </a:prstGeom>
          <a:ln w="50800">
            <a:solidFill>
              <a:schemeClr val="bg1">
                <a:lumMod val="75000"/>
              </a:schemeClr>
            </a:solidFill>
            <a:tailEnd w="med" len="sm"/>
          </a:ln>
        </p:spPr>
        <p:style>
          <a:lnRef idx="1">
            <a:schemeClr val="accent1"/>
          </a:lnRef>
          <a:fillRef idx="0">
            <a:schemeClr val="accent1"/>
          </a:fillRef>
          <a:effectRef idx="0">
            <a:schemeClr val="accent1"/>
          </a:effectRef>
          <a:fontRef idx="minor">
            <a:schemeClr val="tx1"/>
          </a:fontRef>
        </p:style>
        <p:txBody>
          <a:bodyPr rtlCol="0" anchor="ctr"/>
          <a:lstStyle/>
          <a:p>
            <a:pPr algn="ctr" latinLnBrk="0"/>
            <a:endParaRPr lang="ko-KR" altLang="en-US" sz="1350" dirty="0">
              <a:latin typeface="KoPub돋움체 Medium" panose="00000600000000000000" pitchFamily="2" charset="-127"/>
              <a:ea typeface="KoPub돋움체 Medium" panose="02020603020101020101" pitchFamily="18" charset="-127"/>
            </a:endParaRPr>
          </a:p>
        </p:txBody>
      </p:sp>
      <p:sp>
        <p:nvSpPr>
          <p:cNvPr id="141" name="원호 83">
            <a:extLst>
              <a:ext uri="{FF2B5EF4-FFF2-40B4-BE49-F238E27FC236}">
                <a16:creationId xmlns:a16="http://schemas.microsoft.com/office/drawing/2014/main" id="{E8C3D710-B159-40C6-8AC0-C227A14DFB4F}"/>
              </a:ext>
            </a:extLst>
          </p:cNvPr>
          <p:cNvSpPr/>
          <p:nvPr/>
        </p:nvSpPr>
        <p:spPr>
          <a:xfrm flipV="1">
            <a:off x="4338411" y="2968991"/>
            <a:ext cx="166449" cy="272240"/>
          </a:xfrm>
          <a:prstGeom prst="arc">
            <a:avLst/>
          </a:prstGeom>
          <a:ln w="50800">
            <a:solidFill>
              <a:schemeClr val="bg1">
                <a:lumMod val="75000"/>
              </a:schemeClr>
            </a:solidFill>
            <a:tailEnd w="med" len="sm"/>
          </a:ln>
        </p:spPr>
        <p:style>
          <a:lnRef idx="1">
            <a:schemeClr val="accent1"/>
          </a:lnRef>
          <a:fillRef idx="0">
            <a:schemeClr val="accent1"/>
          </a:fillRef>
          <a:effectRef idx="0">
            <a:schemeClr val="accent1"/>
          </a:effectRef>
          <a:fontRef idx="minor">
            <a:schemeClr val="tx1"/>
          </a:fontRef>
        </p:style>
        <p:txBody>
          <a:bodyPr rtlCol="0" anchor="ctr"/>
          <a:lstStyle/>
          <a:p>
            <a:pPr algn="ctr" latinLnBrk="0"/>
            <a:endParaRPr lang="ko-KR" altLang="en-US" sz="1350" dirty="0">
              <a:latin typeface="KoPub돋움체 Medium" panose="00000600000000000000" pitchFamily="2" charset="-127"/>
              <a:ea typeface="KoPub돋움체 Medium" panose="02020603020101020101" pitchFamily="18" charset="-127"/>
            </a:endParaRPr>
          </a:p>
        </p:txBody>
      </p:sp>
      <p:sp>
        <p:nvSpPr>
          <p:cNvPr id="142" name="직사각형 49">
            <a:extLst>
              <a:ext uri="{FF2B5EF4-FFF2-40B4-BE49-F238E27FC236}">
                <a16:creationId xmlns:a16="http://schemas.microsoft.com/office/drawing/2014/main" id="{3807933F-6BEA-4A5F-B1EB-B3CD930BF596}"/>
              </a:ext>
            </a:extLst>
          </p:cNvPr>
          <p:cNvSpPr/>
          <p:nvPr/>
        </p:nvSpPr>
        <p:spPr>
          <a:xfrm>
            <a:off x="136351" y="1848130"/>
            <a:ext cx="4556380" cy="1140312"/>
          </a:xfrm>
          <a:prstGeom prst="rect">
            <a:avLst/>
          </a:prstGeom>
          <a:solidFill>
            <a:schemeClr val="bg1"/>
          </a:solidFill>
        </p:spPr>
        <p:txBody>
          <a:bodyPr wrap="square" lIns="0" tIns="0" rIns="0" bIns="0" anchor="t" anchorCtr="0">
            <a:spAutoFit/>
          </a:bodyPr>
          <a:lstStyle/>
          <a:p>
            <a:pPr algn="just" defTabSz="380142" fontAlgn="base">
              <a:spcBef>
                <a:spcPts val="171"/>
              </a:spcBef>
              <a:buClr>
                <a:srgbClr val="4D4D4D"/>
              </a:buClr>
              <a:tabLst>
                <a:tab pos="4830525" algn="l"/>
              </a:tabLst>
            </a:pPr>
            <a:endParaRPr kumimoji="1" lang="en-US" altLang="ko-KR" sz="342" b="1" spc="-128" dirty="0">
              <a:ln>
                <a:solidFill>
                  <a:srgbClr val="BFBFBF">
                    <a:alpha val="0"/>
                  </a:srgbClr>
                </a:solidFill>
              </a:ln>
              <a:latin typeface="KoPub돋움체 Medium" panose="00000600000000000000" pitchFamily="2" charset="-127"/>
              <a:ea typeface="KoPub돋움체 Bold" panose="00000800000000000000" pitchFamily="2" charset="-127"/>
            </a:endParaRPr>
          </a:p>
          <a:p>
            <a:pPr marL="76028" indent="-76028" algn="just" defTabSz="380142" fontAlgn="base">
              <a:spcBef>
                <a:spcPts val="171"/>
              </a:spcBef>
              <a:buClr>
                <a:srgbClr val="4D4D4D"/>
              </a:buClr>
              <a:buFont typeface="Arial" panose="020B0604020202020204" pitchFamily="34" charset="0"/>
              <a:buChar char="•"/>
              <a:tabLst>
                <a:tab pos="4830525" algn="l"/>
              </a:tabLst>
            </a:pPr>
            <a:r>
              <a:rPr kumimoji="1" lang="en-US" altLang="ko-KR" sz="1368" b="1" spc="-86" dirty="0">
                <a:ln>
                  <a:solidFill>
                    <a:srgbClr val="BFBFBF">
                      <a:alpha val="0"/>
                    </a:srgbClr>
                  </a:solidFill>
                </a:ln>
                <a:latin typeface="KoPub돋움체 Medium" panose="00000600000000000000" pitchFamily="2" charset="-127"/>
                <a:ea typeface="KoPub돋움체 Bold" panose="00000800000000000000" pitchFamily="2" charset="-127"/>
              </a:rPr>
              <a:t> </a:t>
            </a:r>
            <a:r>
              <a:rPr kumimoji="1" lang="ru-RU" altLang="ko-KR" sz="1300" b="1" spc="-86" dirty="0">
                <a:ln>
                  <a:solidFill>
                    <a:srgbClr val="BFBFBF">
                      <a:alpha val="0"/>
                    </a:srgbClr>
                  </a:solidFill>
                </a:ln>
                <a:latin typeface="KoPub돋움체 Medium" panose="00000600000000000000" pitchFamily="2" charset="-127"/>
                <a:ea typeface="KoPub돋움체 Bold" panose="00000800000000000000" pitchFamily="2" charset="-127"/>
              </a:rPr>
              <a:t>Справочная служба с</a:t>
            </a:r>
            <a:r>
              <a:rPr kumimoji="1" lang="en-US" altLang="ko-KR" sz="1300" b="1" spc="-86" dirty="0">
                <a:ln>
                  <a:solidFill>
                    <a:srgbClr val="BFBFBF">
                      <a:alpha val="0"/>
                    </a:srgbClr>
                  </a:solidFill>
                </a:ln>
                <a:latin typeface="KoPub돋움체 Medium" panose="00000600000000000000" pitchFamily="2" charset="-127"/>
                <a:ea typeface="KoPub돋움체 Bold" panose="00000800000000000000" pitchFamily="2" charset="-127"/>
              </a:rPr>
              <a:t> </a:t>
            </a:r>
            <a:r>
              <a:rPr kumimoji="1" lang="ru-RU" altLang="ko-KR" sz="1300" b="1" spc="-86" dirty="0">
                <a:ln>
                  <a:solidFill>
                    <a:srgbClr val="BFBFBF">
                      <a:alpha val="0"/>
                    </a:srgbClr>
                  </a:solidFill>
                </a:ln>
                <a:latin typeface="KoPub돋움체 Medium" panose="00000600000000000000" pitchFamily="2" charset="-127"/>
                <a:ea typeface="KoPub돋움체 Bold" panose="00000800000000000000" pitchFamily="2" charset="-127"/>
              </a:rPr>
              <a:t>ИИ</a:t>
            </a:r>
            <a:r>
              <a:rPr kumimoji="1" lang="ko-KR" altLang="en-US" sz="1300" b="1" spc="-86" dirty="0">
                <a:ln>
                  <a:solidFill>
                    <a:srgbClr val="BFBFBF">
                      <a:alpha val="0"/>
                    </a:srgbClr>
                  </a:solidFill>
                </a:ln>
                <a:latin typeface="KoPub돋움체 Medium" panose="00000600000000000000" pitchFamily="2" charset="-127"/>
                <a:ea typeface="KoPub돋움체 Bold" panose="00000800000000000000" pitchFamily="2" charset="-127"/>
              </a:rPr>
              <a:t> </a:t>
            </a:r>
            <a:r>
              <a:rPr kumimoji="1" lang="en-US" altLang="ko-KR" sz="1300" b="1" spc="-86" dirty="0">
                <a:ln>
                  <a:solidFill>
                    <a:srgbClr val="BFBFBF">
                      <a:alpha val="0"/>
                    </a:srgbClr>
                  </a:solidFill>
                </a:ln>
                <a:latin typeface="KoPub돋움체 Medium" panose="00000600000000000000" pitchFamily="2" charset="-127"/>
                <a:ea typeface="KoPub돋움체 Bold" panose="00000800000000000000" pitchFamily="2" charset="-127"/>
              </a:rPr>
              <a:t>+ </a:t>
            </a:r>
            <a:r>
              <a:rPr kumimoji="1" lang="ru-RU" altLang="ko-KR" sz="1300" b="1" spc="-86" dirty="0">
                <a:ln>
                  <a:solidFill>
                    <a:srgbClr val="BFBFBF">
                      <a:alpha val="0"/>
                    </a:srgbClr>
                  </a:solidFill>
                </a:ln>
                <a:latin typeface="KoPub돋움체 Medium" panose="00000600000000000000" pitchFamily="2" charset="-127"/>
                <a:ea typeface="KoPub돋움체 Bold" panose="00000800000000000000" pitchFamily="2" charset="-127"/>
              </a:rPr>
              <a:t>служба поиска информации</a:t>
            </a:r>
            <a:endParaRPr kumimoji="1" lang="en-US" altLang="ko-KR" sz="1300" b="1" spc="-86" dirty="0">
              <a:ln>
                <a:solidFill>
                  <a:srgbClr val="BFBFBF">
                    <a:alpha val="0"/>
                  </a:srgbClr>
                </a:solidFill>
              </a:ln>
              <a:latin typeface="KoPub돋움체 Medium" panose="00000600000000000000" pitchFamily="2" charset="-127"/>
              <a:ea typeface="KoPub돋움체 Bold" panose="00000800000000000000" pitchFamily="2" charset="-127"/>
            </a:endParaRPr>
          </a:p>
          <a:p>
            <a:pPr marL="76028" indent="-76028" algn="just" defTabSz="380142" fontAlgn="base">
              <a:spcBef>
                <a:spcPts val="171"/>
              </a:spcBef>
              <a:buClr>
                <a:srgbClr val="4D4D4D"/>
              </a:buClr>
              <a:buFont typeface="Arial" panose="020B0604020202020204" pitchFamily="34" charset="0"/>
              <a:buChar char="•"/>
              <a:tabLst>
                <a:tab pos="4830525" algn="l"/>
              </a:tabLst>
            </a:pPr>
            <a:r>
              <a:rPr kumimoji="1" lang="ko-KR" altLang="en-US" sz="1300" b="1" spc="-86" dirty="0">
                <a:ln>
                  <a:solidFill>
                    <a:srgbClr val="BFBFBF">
                      <a:alpha val="0"/>
                    </a:srgbClr>
                  </a:solidFill>
                </a:ln>
                <a:latin typeface="KoPub돋움체 Medium" panose="00000600000000000000" pitchFamily="2" charset="-127"/>
                <a:ea typeface="KoPub돋움체 Bold" panose="00000800000000000000" pitchFamily="2" charset="-127"/>
              </a:rPr>
              <a:t> </a:t>
            </a:r>
            <a:r>
              <a:rPr kumimoji="1" lang="ru-RU" altLang="ko-KR" sz="1300" b="1" spc="-86" dirty="0">
                <a:ln>
                  <a:solidFill>
                    <a:srgbClr val="BFBFBF">
                      <a:alpha val="0"/>
                    </a:srgbClr>
                  </a:solidFill>
                </a:ln>
                <a:latin typeface="KoPub돋움체 Medium" panose="00000600000000000000" pitchFamily="2" charset="-127"/>
                <a:ea typeface="KoPub돋움체 Bold" panose="00000800000000000000" pitchFamily="2" charset="-127"/>
              </a:rPr>
              <a:t>Создание структурированной и неструктурированной БД для решения финансовых задач</a:t>
            </a:r>
          </a:p>
          <a:p>
            <a:pPr marL="76028" indent="-76028" algn="just" defTabSz="380142" fontAlgn="base">
              <a:spcBef>
                <a:spcPts val="171"/>
              </a:spcBef>
              <a:buClr>
                <a:srgbClr val="4D4D4D"/>
              </a:buClr>
              <a:buFont typeface="Arial" panose="020B0604020202020204" pitchFamily="34" charset="0"/>
              <a:buChar char="•"/>
              <a:tabLst>
                <a:tab pos="4830525" algn="l"/>
              </a:tabLst>
            </a:pPr>
            <a:r>
              <a:rPr kumimoji="1" lang="ru-RU" altLang="ko-KR" sz="1300" b="1" spc="-86" dirty="0">
                <a:ln>
                  <a:solidFill>
                    <a:srgbClr val="BFBFBF">
                      <a:alpha val="0"/>
                    </a:srgbClr>
                  </a:solidFill>
                </a:ln>
                <a:latin typeface="KoPub돋움체 Medium" panose="00000600000000000000" pitchFamily="2" charset="-127"/>
                <a:ea typeface="KoPub돋움체 Bold" panose="00000800000000000000" pitchFamily="2" charset="-127"/>
              </a:rPr>
              <a:t>Непрерывное повышение качества после запуска</a:t>
            </a:r>
            <a:r>
              <a:rPr kumimoji="1" lang="ko-KR" altLang="en-US" sz="1300" b="1" spc="-86" dirty="0">
                <a:ln>
                  <a:solidFill>
                    <a:srgbClr val="BFBFBF">
                      <a:alpha val="0"/>
                    </a:srgbClr>
                  </a:solidFill>
                </a:ln>
                <a:latin typeface="KoPub돋움체 Medium" panose="00000600000000000000" pitchFamily="2" charset="-127"/>
                <a:ea typeface="KoPub돋움체 Bold" panose="00000800000000000000" pitchFamily="2" charset="-127"/>
              </a:rPr>
              <a:t> </a:t>
            </a:r>
            <a:r>
              <a:rPr kumimoji="1" lang="en-US" altLang="ko-KR" sz="1300" b="1" spc="-86" dirty="0" err="1">
                <a:ln>
                  <a:solidFill>
                    <a:srgbClr val="BFBFBF">
                      <a:alpha val="0"/>
                    </a:srgbClr>
                  </a:solidFill>
                </a:ln>
                <a:latin typeface="KoPub돋움체 Medium" panose="00000600000000000000" pitchFamily="2" charset="-127"/>
                <a:ea typeface="KoPub돋움체 Bold" panose="00000800000000000000" pitchFamily="2" charset="-127"/>
              </a:rPr>
              <a:t>dBrain</a:t>
            </a:r>
            <a:r>
              <a:rPr kumimoji="1" lang="ru-RU" altLang="ko-KR" sz="1300" b="1" spc="-86" dirty="0">
                <a:ln>
                  <a:solidFill>
                    <a:srgbClr val="BFBFBF">
                      <a:alpha val="0"/>
                    </a:srgbClr>
                  </a:solidFill>
                </a:ln>
                <a:latin typeface="KoPub돋움체 Medium" panose="00000600000000000000" pitchFamily="2" charset="-127"/>
                <a:ea typeface="KoPub돋움체 Bold" panose="00000800000000000000" pitchFamily="2" charset="-127"/>
              </a:rPr>
              <a:t> следующего поколения</a:t>
            </a:r>
            <a:endParaRPr kumimoji="1" lang="en-US" altLang="ko-KR" sz="1300" b="1" spc="-86" dirty="0">
              <a:ln>
                <a:solidFill>
                  <a:srgbClr val="BFBFBF">
                    <a:alpha val="0"/>
                  </a:srgbClr>
                </a:solidFill>
              </a:ln>
              <a:latin typeface="KoPub돋움체 Medium" panose="00000600000000000000" pitchFamily="2" charset="-127"/>
              <a:ea typeface="KoPub돋움체 Bold" panose="00000800000000000000" pitchFamily="2" charset="-127"/>
            </a:endParaRPr>
          </a:p>
        </p:txBody>
      </p:sp>
      <p:sp>
        <p:nvSpPr>
          <p:cNvPr id="143" name="한쪽 모서리가 둥근 사각형 61">
            <a:extLst>
              <a:ext uri="{FF2B5EF4-FFF2-40B4-BE49-F238E27FC236}">
                <a16:creationId xmlns:a16="http://schemas.microsoft.com/office/drawing/2014/main" id="{735A18F5-64FD-4328-9FC7-269F44599504}"/>
              </a:ext>
            </a:extLst>
          </p:cNvPr>
          <p:cNvSpPr/>
          <p:nvPr/>
        </p:nvSpPr>
        <p:spPr>
          <a:xfrm flipH="1" flipV="1">
            <a:off x="309110" y="3985242"/>
            <a:ext cx="2295831" cy="1840907"/>
          </a:xfrm>
          <a:prstGeom prst="round1Rect">
            <a:avLst>
              <a:gd name="adj" fmla="val 0"/>
            </a:avLst>
          </a:prstGeom>
          <a:solidFill>
            <a:srgbClr val="DCE4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ko-KR" altLang="en-US" sz="3421" b="1" dirty="0">
              <a:ln>
                <a:solidFill>
                  <a:srgbClr val="304ADB">
                    <a:alpha val="0"/>
                  </a:srgbClr>
                </a:solidFill>
              </a:ln>
              <a:solidFill>
                <a:prstClr val="white"/>
              </a:solidFill>
              <a:latin typeface="KoPub돋움체 Medium" panose="00000600000000000000" pitchFamily="2" charset="-127"/>
              <a:ea typeface="KoPub돋움체 Medium" panose="00000600000000000000" pitchFamily="2" charset="-127"/>
            </a:endParaRPr>
          </a:p>
        </p:txBody>
      </p:sp>
      <p:sp>
        <p:nvSpPr>
          <p:cNvPr id="144" name="Rectangle 25">
            <a:extLst>
              <a:ext uri="{FF2B5EF4-FFF2-40B4-BE49-F238E27FC236}">
                <a16:creationId xmlns:a16="http://schemas.microsoft.com/office/drawing/2014/main" id="{DBCD152A-F652-4DAA-A457-FF653F4B20FD}"/>
              </a:ext>
            </a:extLst>
          </p:cNvPr>
          <p:cNvSpPr>
            <a:spLocks noChangeArrowheads="1"/>
          </p:cNvSpPr>
          <p:nvPr/>
        </p:nvSpPr>
        <p:spPr bwMode="auto">
          <a:xfrm flipH="1">
            <a:off x="498433" y="4068741"/>
            <a:ext cx="20773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t" anchorCtr="0">
            <a:spAutoFit/>
            <a:scene3d>
              <a:camera prst="orthographicFront"/>
              <a:lightRig rig="threePt" dir="t"/>
            </a:scene3d>
            <a:flatTx/>
          </a:bodyPr>
          <a:lstStyle>
            <a:lvl1pPr marL="139700" indent="-1397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1pPr>
            <a:lvl2pPr marL="742950" indent="-28575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2pPr>
            <a:lvl3pPr marL="11430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3pPr>
            <a:lvl4pPr marL="16002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4pPr>
            <a:lvl5pPr marL="20574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5pPr>
            <a:lvl6pPr marL="25146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6pPr>
            <a:lvl7pPr marL="29718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7pPr>
            <a:lvl8pPr marL="34290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8pPr>
            <a:lvl9pPr marL="38862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9pPr>
          </a:lstStyle>
          <a:p>
            <a:pPr marL="0" indent="0" defTabSz="782008" eaLnBrk="1" fontAlgn="base" hangingPunct="1">
              <a:spcBef>
                <a:spcPts val="855"/>
              </a:spcBef>
              <a:buClr>
                <a:srgbClr val="4D4D4D"/>
              </a:buClr>
              <a:tabLst/>
            </a:pPr>
            <a:r>
              <a:rPr kumimoji="0" lang="ru-RU" altLang="ko-KR" sz="1050" b="1" spc="-86" baseline="0" dirty="0">
                <a:ln>
                  <a:solidFill>
                    <a:srgbClr val="304ADB">
                      <a:alpha val="0"/>
                    </a:srgbClr>
                  </a:solidFill>
                </a:ln>
                <a:solidFill>
                  <a:schemeClr val="accent1"/>
                </a:solidFill>
                <a:latin typeface="KoPub돋움체 Medium" panose="02020603020101020101" pitchFamily="18" charset="-127"/>
                <a:ea typeface="KoPub돋움체 Medium" panose="02020603020101020101" pitchFamily="18" charset="-127"/>
              </a:rPr>
              <a:t>Увеличенное время ожидания и сниженная скорость ответов</a:t>
            </a:r>
            <a:r>
              <a:rPr kumimoji="0" lang="en-US" altLang="ko-KR" sz="1050" b="1" spc="-86" baseline="0" dirty="0">
                <a:ln>
                  <a:solidFill>
                    <a:srgbClr val="304ADB">
                      <a:alpha val="0"/>
                    </a:srgbClr>
                  </a:solidFill>
                </a:ln>
                <a:solidFill>
                  <a:schemeClr val="accent1"/>
                </a:solidFill>
                <a:latin typeface="KoPub돋움체 Medium" panose="02020603020101020101" pitchFamily="18" charset="-127"/>
                <a:ea typeface="KoPub돋움체 Medium" panose="02020603020101020101" pitchFamily="18" charset="-127"/>
              </a:rPr>
              <a:t> </a:t>
            </a:r>
            <a:r>
              <a:rPr kumimoji="0" lang="ru-RU" altLang="ko-KR" sz="1050" b="1" spc="-86" baseline="0"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rPr>
              <a:t>из-за «вала» запросов в период совершения расчётов</a:t>
            </a:r>
            <a:endParaRPr kumimoji="0" lang="en-US" altLang="ko-KR" sz="1050" b="1" spc="-86" baseline="0"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grpSp>
        <p:nvGrpSpPr>
          <p:cNvPr id="145" name="그룹 64">
            <a:extLst>
              <a:ext uri="{FF2B5EF4-FFF2-40B4-BE49-F238E27FC236}">
                <a16:creationId xmlns:a16="http://schemas.microsoft.com/office/drawing/2014/main" id="{6DB2A5D1-BA3F-43FA-B748-5A6D97A53814}"/>
              </a:ext>
            </a:extLst>
          </p:cNvPr>
          <p:cNvGrpSpPr/>
          <p:nvPr/>
        </p:nvGrpSpPr>
        <p:grpSpPr>
          <a:xfrm>
            <a:off x="356686" y="4111828"/>
            <a:ext cx="110808" cy="103496"/>
            <a:chOff x="671697" y="3994624"/>
            <a:chExt cx="440738" cy="399426"/>
          </a:xfrm>
          <a:solidFill>
            <a:schemeClr val="tx1">
              <a:lumMod val="50000"/>
              <a:lumOff val="50000"/>
            </a:schemeClr>
          </a:solidFill>
        </p:grpSpPr>
        <p:sp>
          <p:nvSpPr>
            <p:cNvPr id="146" name="Freeform 143">
              <a:extLst>
                <a:ext uri="{FF2B5EF4-FFF2-40B4-BE49-F238E27FC236}">
                  <a16:creationId xmlns:a16="http://schemas.microsoft.com/office/drawing/2014/main" id="{F082A618-FBBD-417A-BC5C-AA78EF3B1404}"/>
                </a:ext>
              </a:extLst>
            </p:cNvPr>
            <p:cNvSpPr>
              <a:spLocks/>
            </p:cNvSpPr>
            <p:nvPr/>
          </p:nvSpPr>
          <p:spPr bwMode="auto">
            <a:xfrm>
              <a:off x="671697" y="4006286"/>
              <a:ext cx="387764" cy="387764"/>
            </a:xfrm>
            <a:custGeom>
              <a:avLst/>
              <a:gdLst>
                <a:gd name="T0" fmla="*/ 310 w 366"/>
                <a:gd name="T1" fmla="*/ 310 h 366"/>
                <a:gd name="T2" fmla="*/ 58 w 366"/>
                <a:gd name="T3" fmla="*/ 310 h 366"/>
                <a:gd name="T4" fmla="*/ 58 w 366"/>
                <a:gd name="T5" fmla="*/ 58 h 366"/>
                <a:gd name="T6" fmla="*/ 254 w 366"/>
                <a:gd name="T7" fmla="*/ 58 h 366"/>
                <a:gd name="T8" fmla="*/ 310 w 366"/>
                <a:gd name="T9" fmla="*/ 0 h 366"/>
                <a:gd name="T10" fmla="*/ 0 w 366"/>
                <a:gd name="T11" fmla="*/ 0 h 366"/>
                <a:gd name="T12" fmla="*/ 0 w 366"/>
                <a:gd name="T13" fmla="*/ 366 h 366"/>
                <a:gd name="T14" fmla="*/ 366 w 366"/>
                <a:gd name="T15" fmla="*/ 366 h 366"/>
                <a:gd name="T16" fmla="*/ 366 w 366"/>
                <a:gd name="T17" fmla="*/ 132 h 366"/>
                <a:gd name="T18" fmla="*/ 310 w 366"/>
                <a:gd name="T19" fmla="*/ 188 h 366"/>
                <a:gd name="T20" fmla="*/ 310 w 366"/>
                <a:gd name="T21" fmla="*/ 31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6" h="366">
                  <a:moveTo>
                    <a:pt x="310" y="310"/>
                  </a:moveTo>
                  <a:lnTo>
                    <a:pt x="58" y="310"/>
                  </a:lnTo>
                  <a:lnTo>
                    <a:pt x="58" y="58"/>
                  </a:lnTo>
                  <a:lnTo>
                    <a:pt x="254" y="58"/>
                  </a:lnTo>
                  <a:lnTo>
                    <a:pt x="310" y="0"/>
                  </a:lnTo>
                  <a:lnTo>
                    <a:pt x="0" y="0"/>
                  </a:lnTo>
                  <a:lnTo>
                    <a:pt x="0" y="366"/>
                  </a:lnTo>
                  <a:lnTo>
                    <a:pt x="366" y="366"/>
                  </a:lnTo>
                  <a:lnTo>
                    <a:pt x="366" y="132"/>
                  </a:lnTo>
                  <a:lnTo>
                    <a:pt x="310" y="188"/>
                  </a:lnTo>
                  <a:lnTo>
                    <a:pt x="310" y="310"/>
                  </a:lnTo>
                  <a:close/>
                </a:path>
              </a:pathLst>
            </a:custGeom>
            <a:grpFill/>
            <a:ln>
              <a:noFill/>
            </a:ln>
          </p:spPr>
          <p:txBody>
            <a:bodyPr vert="horz" wrap="square" lIns="78203" tIns="39101" rIns="78203" bIns="39101" numCol="1" anchor="t" anchorCtr="0" compatLnSpc="1">
              <a:prstTxWarp prst="textNoShape">
                <a:avLst/>
              </a:prstTxWarp>
              <a:scene3d>
                <a:camera prst="orthographicFront"/>
                <a:lightRig rig="threePt" dir="t"/>
              </a:scene3d>
              <a:flatTx/>
            </a:bodyPr>
            <a:lstStyle/>
            <a:p>
              <a:pPr latinLnBrk="0">
                <a:defRPr/>
              </a:pPr>
              <a:endParaRPr lang="ko-KR" altLang="en-US" sz="1710" b="1" spc="-128"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147" name="Freeform 144">
              <a:extLst>
                <a:ext uri="{FF2B5EF4-FFF2-40B4-BE49-F238E27FC236}">
                  <a16:creationId xmlns:a16="http://schemas.microsoft.com/office/drawing/2014/main" id="{D2D487C1-F3B8-41B7-A79E-D7BFACC5FBE2}"/>
                </a:ext>
              </a:extLst>
            </p:cNvPr>
            <p:cNvSpPr>
              <a:spLocks/>
            </p:cNvSpPr>
            <p:nvPr/>
          </p:nvSpPr>
          <p:spPr bwMode="auto">
            <a:xfrm>
              <a:off x="754336" y="3994624"/>
              <a:ext cx="358099" cy="298769"/>
            </a:xfrm>
            <a:custGeom>
              <a:avLst/>
              <a:gdLst>
                <a:gd name="T0" fmla="*/ 42 w 338"/>
                <a:gd name="T1" fmla="*/ 145 h 282"/>
                <a:gd name="T2" fmla="*/ 0 w 338"/>
                <a:gd name="T3" fmla="*/ 185 h 282"/>
                <a:gd name="T4" fmla="*/ 98 w 338"/>
                <a:gd name="T5" fmla="*/ 282 h 282"/>
                <a:gd name="T6" fmla="*/ 338 w 338"/>
                <a:gd name="T7" fmla="*/ 40 h 282"/>
                <a:gd name="T8" fmla="*/ 298 w 338"/>
                <a:gd name="T9" fmla="*/ 0 h 282"/>
                <a:gd name="T10" fmla="*/ 98 w 338"/>
                <a:gd name="T11" fmla="*/ 201 h 282"/>
                <a:gd name="T12" fmla="*/ 42 w 338"/>
                <a:gd name="T13" fmla="*/ 145 h 282"/>
              </a:gdLst>
              <a:ahLst/>
              <a:cxnLst>
                <a:cxn ang="0">
                  <a:pos x="T0" y="T1"/>
                </a:cxn>
                <a:cxn ang="0">
                  <a:pos x="T2" y="T3"/>
                </a:cxn>
                <a:cxn ang="0">
                  <a:pos x="T4" y="T5"/>
                </a:cxn>
                <a:cxn ang="0">
                  <a:pos x="T6" y="T7"/>
                </a:cxn>
                <a:cxn ang="0">
                  <a:pos x="T8" y="T9"/>
                </a:cxn>
                <a:cxn ang="0">
                  <a:pos x="T10" y="T11"/>
                </a:cxn>
                <a:cxn ang="0">
                  <a:pos x="T12" y="T13"/>
                </a:cxn>
              </a:cxnLst>
              <a:rect l="0" t="0" r="r" b="b"/>
              <a:pathLst>
                <a:path w="338" h="282">
                  <a:moveTo>
                    <a:pt x="42" y="145"/>
                  </a:moveTo>
                  <a:lnTo>
                    <a:pt x="0" y="185"/>
                  </a:lnTo>
                  <a:lnTo>
                    <a:pt x="98" y="282"/>
                  </a:lnTo>
                  <a:lnTo>
                    <a:pt x="338" y="40"/>
                  </a:lnTo>
                  <a:lnTo>
                    <a:pt x="298" y="0"/>
                  </a:lnTo>
                  <a:lnTo>
                    <a:pt x="98" y="201"/>
                  </a:lnTo>
                  <a:lnTo>
                    <a:pt x="42" y="145"/>
                  </a:lnTo>
                  <a:close/>
                </a:path>
              </a:pathLst>
            </a:custGeom>
            <a:solidFill>
              <a:srgbClr val="4445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flatTx/>
            </a:bodyPr>
            <a:lstStyle/>
            <a:p>
              <a:pPr algn="ctr" latinLnBrk="0">
                <a:defRPr/>
              </a:pPr>
              <a:endParaRPr lang="ko-KR" altLang="en-US" sz="1710" b="1" spc="-128"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grpSp>
      <p:grpSp>
        <p:nvGrpSpPr>
          <p:cNvPr id="148" name="그룹 67">
            <a:extLst>
              <a:ext uri="{FF2B5EF4-FFF2-40B4-BE49-F238E27FC236}">
                <a16:creationId xmlns:a16="http://schemas.microsoft.com/office/drawing/2014/main" id="{E6F770C6-7F2A-4ED1-90C5-17EF7BEA34E5}"/>
              </a:ext>
            </a:extLst>
          </p:cNvPr>
          <p:cNvGrpSpPr/>
          <p:nvPr/>
        </p:nvGrpSpPr>
        <p:grpSpPr>
          <a:xfrm>
            <a:off x="356685" y="4814419"/>
            <a:ext cx="2393622" cy="323165"/>
            <a:chOff x="492686" y="2173919"/>
            <a:chExt cx="2798029" cy="377868"/>
          </a:xfrm>
        </p:grpSpPr>
        <p:sp>
          <p:nvSpPr>
            <p:cNvPr id="149" name="Rectangle 25">
              <a:extLst>
                <a:ext uri="{FF2B5EF4-FFF2-40B4-BE49-F238E27FC236}">
                  <a16:creationId xmlns:a16="http://schemas.microsoft.com/office/drawing/2014/main" id="{423DDCD8-8DB4-4685-A063-9D4D49761EA6}"/>
                </a:ext>
              </a:extLst>
            </p:cNvPr>
            <p:cNvSpPr>
              <a:spLocks noChangeArrowheads="1"/>
            </p:cNvSpPr>
            <p:nvPr/>
          </p:nvSpPr>
          <p:spPr bwMode="auto">
            <a:xfrm flipH="1">
              <a:off x="674036" y="2173919"/>
              <a:ext cx="2616679" cy="37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t" anchorCtr="0">
              <a:spAutoFit/>
              <a:scene3d>
                <a:camera prst="orthographicFront"/>
                <a:lightRig rig="threePt" dir="t"/>
              </a:scene3d>
              <a:flatTx/>
            </a:bodyPr>
            <a:lstStyle>
              <a:lvl1pPr marL="139700" indent="-1397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1pPr>
              <a:lvl2pPr marL="742950" indent="-28575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2pPr>
              <a:lvl3pPr marL="11430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3pPr>
              <a:lvl4pPr marL="16002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4pPr>
              <a:lvl5pPr marL="20574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5pPr>
              <a:lvl6pPr marL="25146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6pPr>
              <a:lvl7pPr marL="29718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7pPr>
              <a:lvl8pPr marL="34290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8pPr>
              <a:lvl9pPr marL="38862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9pPr>
            </a:lstStyle>
            <a:p>
              <a:pPr marL="0" indent="0" defTabSz="782008" eaLnBrk="1" fontAlgn="base" hangingPunct="1">
                <a:spcBef>
                  <a:spcPts val="855"/>
                </a:spcBef>
                <a:buClr>
                  <a:srgbClr val="4D4D4D"/>
                </a:buClr>
                <a:tabLst/>
              </a:pPr>
              <a:r>
                <a:rPr kumimoji="0" lang="ru-RU" altLang="ko-KR" sz="1050" b="1" spc="-86" baseline="0"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rPr>
                <a:t>Обращение за консультацией по ночам и в праздники</a:t>
              </a:r>
              <a:endParaRPr kumimoji="0" lang="en-US" altLang="ko-KR" sz="1050" b="1" spc="-86" baseline="0"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grpSp>
          <p:nvGrpSpPr>
            <p:cNvPr id="150" name="그룹 69">
              <a:extLst>
                <a:ext uri="{FF2B5EF4-FFF2-40B4-BE49-F238E27FC236}">
                  <a16:creationId xmlns:a16="http://schemas.microsoft.com/office/drawing/2014/main" id="{810BC6CE-AA9A-442B-BBEE-74BBA856A27B}"/>
                </a:ext>
              </a:extLst>
            </p:cNvPr>
            <p:cNvGrpSpPr/>
            <p:nvPr/>
          </p:nvGrpSpPr>
          <p:grpSpPr>
            <a:xfrm>
              <a:off x="492686" y="2217329"/>
              <a:ext cx="141770" cy="121012"/>
              <a:chOff x="671697" y="3994624"/>
              <a:chExt cx="440738" cy="399415"/>
            </a:xfrm>
            <a:solidFill>
              <a:schemeClr val="tx1">
                <a:lumMod val="50000"/>
                <a:lumOff val="50000"/>
              </a:schemeClr>
            </a:solidFill>
          </p:grpSpPr>
          <p:sp>
            <p:nvSpPr>
              <p:cNvPr id="151" name="Freeform 143">
                <a:extLst>
                  <a:ext uri="{FF2B5EF4-FFF2-40B4-BE49-F238E27FC236}">
                    <a16:creationId xmlns:a16="http://schemas.microsoft.com/office/drawing/2014/main" id="{39F676EE-AEAA-42EB-A123-8C6A2FE721A3}"/>
                  </a:ext>
                </a:extLst>
              </p:cNvPr>
              <p:cNvSpPr>
                <a:spLocks/>
              </p:cNvSpPr>
              <p:nvPr/>
            </p:nvSpPr>
            <p:spPr bwMode="auto">
              <a:xfrm>
                <a:off x="671697" y="4006275"/>
                <a:ext cx="387763" cy="387764"/>
              </a:xfrm>
              <a:custGeom>
                <a:avLst/>
                <a:gdLst>
                  <a:gd name="T0" fmla="*/ 310 w 366"/>
                  <a:gd name="T1" fmla="*/ 310 h 366"/>
                  <a:gd name="T2" fmla="*/ 58 w 366"/>
                  <a:gd name="T3" fmla="*/ 310 h 366"/>
                  <a:gd name="T4" fmla="*/ 58 w 366"/>
                  <a:gd name="T5" fmla="*/ 58 h 366"/>
                  <a:gd name="T6" fmla="*/ 254 w 366"/>
                  <a:gd name="T7" fmla="*/ 58 h 366"/>
                  <a:gd name="T8" fmla="*/ 310 w 366"/>
                  <a:gd name="T9" fmla="*/ 0 h 366"/>
                  <a:gd name="T10" fmla="*/ 0 w 366"/>
                  <a:gd name="T11" fmla="*/ 0 h 366"/>
                  <a:gd name="T12" fmla="*/ 0 w 366"/>
                  <a:gd name="T13" fmla="*/ 366 h 366"/>
                  <a:gd name="T14" fmla="*/ 366 w 366"/>
                  <a:gd name="T15" fmla="*/ 366 h 366"/>
                  <a:gd name="T16" fmla="*/ 366 w 366"/>
                  <a:gd name="T17" fmla="*/ 132 h 366"/>
                  <a:gd name="T18" fmla="*/ 310 w 366"/>
                  <a:gd name="T19" fmla="*/ 188 h 366"/>
                  <a:gd name="T20" fmla="*/ 310 w 366"/>
                  <a:gd name="T21" fmla="*/ 31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6" h="366">
                    <a:moveTo>
                      <a:pt x="310" y="310"/>
                    </a:moveTo>
                    <a:lnTo>
                      <a:pt x="58" y="310"/>
                    </a:lnTo>
                    <a:lnTo>
                      <a:pt x="58" y="58"/>
                    </a:lnTo>
                    <a:lnTo>
                      <a:pt x="254" y="58"/>
                    </a:lnTo>
                    <a:lnTo>
                      <a:pt x="310" y="0"/>
                    </a:lnTo>
                    <a:lnTo>
                      <a:pt x="0" y="0"/>
                    </a:lnTo>
                    <a:lnTo>
                      <a:pt x="0" y="366"/>
                    </a:lnTo>
                    <a:lnTo>
                      <a:pt x="366" y="366"/>
                    </a:lnTo>
                    <a:lnTo>
                      <a:pt x="366" y="132"/>
                    </a:lnTo>
                    <a:lnTo>
                      <a:pt x="310" y="188"/>
                    </a:lnTo>
                    <a:lnTo>
                      <a:pt x="310" y="310"/>
                    </a:lnTo>
                    <a:close/>
                  </a:path>
                </a:pathLst>
              </a:custGeom>
              <a:grpFill/>
              <a:ln>
                <a:noFill/>
              </a:ln>
            </p:spPr>
            <p:txBody>
              <a:bodyPr vert="horz" wrap="square" lIns="78203" tIns="39101" rIns="78203" bIns="39101" numCol="1" anchor="t" anchorCtr="0" compatLnSpc="1">
                <a:prstTxWarp prst="textNoShape">
                  <a:avLst/>
                </a:prstTxWarp>
                <a:scene3d>
                  <a:camera prst="orthographicFront"/>
                  <a:lightRig rig="threePt" dir="t"/>
                </a:scene3d>
                <a:flatTx/>
              </a:bodyPr>
              <a:lstStyle/>
              <a:p>
                <a:pPr latinLnBrk="0">
                  <a:defRPr/>
                </a:pPr>
                <a:endParaRPr lang="ko-KR" altLang="en-US" sz="1710" b="1" spc="-128"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152" name="Freeform 144">
                <a:extLst>
                  <a:ext uri="{FF2B5EF4-FFF2-40B4-BE49-F238E27FC236}">
                    <a16:creationId xmlns:a16="http://schemas.microsoft.com/office/drawing/2014/main" id="{7E41455E-7909-4550-A651-F4A175ACFF00}"/>
                  </a:ext>
                </a:extLst>
              </p:cNvPr>
              <p:cNvSpPr>
                <a:spLocks/>
              </p:cNvSpPr>
              <p:nvPr/>
            </p:nvSpPr>
            <p:spPr bwMode="auto">
              <a:xfrm>
                <a:off x="754336" y="3994624"/>
                <a:ext cx="358099" cy="298769"/>
              </a:xfrm>
              <a:custGeom>
                <a:avLst/>
                <a:gdLst>
                  <a:gd name="T0" fmla="*/ 42 w 338"/>
                  <a:gd name="T1" fmla="*/ 145 h 282"/>
                  <a:gd name="T2" fmla="*/ 0 w 338"/>
                  <a:gd name="T3" fmla="*/ 185 h 282"/>
                  <a:gd name="T4" fmla="*/ 98 w 338"/>
                  <a:gd name="T5" fmla="*/ 282 h 282"/>
                  <a:gd name="T6" fmla="*/ 338 w 338"/>
                  <a:gd name="T7" fmla="*/ 40 h 282"/>
                  <a:gd name="T8" fmla="*/ 298 w 338"/>
                  <a:gd name="T9" fmla="*/ 0 h 282"/>
                  <a:gd name="T10" fmla="*/ 98 w 338"/>
                  <a:gd name="T11" fmla="*/ 201 h 282"/>
                  <a:gd name="T12" fmla="*/ 42 w 338"/>
                  <a:gd name="T13" fmla="*/ 145 h 282"/>
                </a:gdLst>
                <a:ahLst/>
                <a:cxnLst>
                  <a:cxn ang="0">
                    <a:pos x="T0" y="T1"/>
                  </a:cxn>
                  <a:cxn ang="0">
                    <a:pos x="T2" y="T3"/>
                  </a:cxn>
                  <a:cxn ang="0">
                    <a:pos x="T4" y="T5"/>
                  </a:cxn>
                  <a:cxn ang="0">
                    <a:pos x="T6" y="T7"/>
                  </a:cxn>
                  <a:cxn ang="0">
                    <a:pos x="T8" y="T9"/>
                  </a:cxn>
                  <a:cxn ang="0">
                    <a:pos x="T10" y="T11"/>
                  </a:cxn>
                  <a:cxn ang="0">
                    <a:pos x="T12" y="T13"/>
                  </a:cxn>
                </a:cxnLst>
                <a:rect l="0" t="0" r="r" b="b"/>
                <a:pathLst>
                  <a:path w="338" h="282">
                    <a:moveTo>
                      <a:pt x="42" y="145"/>
                    </a:moveTo>
                    <a:lnTo>
                      <a:pt x="0" y="185"/>
                    </a:lnTo>
                    <a:lnTo>
                      <a:pt x="98" y="282"/>
                    </a:lnTo>
                    <a:lnTo>
                      <a:pt x="338" y="40"/>
                    </a:lnTo>
                    <a:lnTo>
                      <a:pt x="298" y="0"/>
                    </a:lnTo>
                    <a:lnTo>
                      <a:pt x="98" y="201"/>
                    </a:lnTo>
                    <a:lnTo>
                      <a:pt x="42" y="145"/>
                    </a:lnTo>
                    <a:close/>
                  </a:path>
                </a:pathLst>
              </a:custGeom>
              <a:solidFill>
                <a:srgbClr val="4445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flatTx/>
              </a:bodyPr>
              <a:lstStyle/>
              <a:p>
                <a:pPr algn="ctr" latinLnBrk="0">
                  <a:defRPr/>
                </a:pPr>
                <a:endParaRPr lang="ko-KR" altLang="en-US" sz="1710" b="1" spc="-128"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grpSp>
      </p:grpSp>
      <p:grpSp>
        <p:nvGrpSpPr>
          <p:cNvPr id="153" name="그룹 72">
            <a:extLst>
              <a:ext uri="{FF2B5EF4-FFF2-40B4-BE49-F238E27FC236}">
                <a16:creationId xmlns:a16="http://schemas.microsoft.com/office/drawing/2014/main" id="{B5953355-0C40-4AEA-B64D-C2DE9683BB86}"/>
              </a:ext>
            </a:extLst>
          </p:cNvPr>
          <p:cNvGrpSpPr/>
          <p:nvPr/>
        </p:nvGrpSpPr>
        <p:grpSpPr>
          <a:xfrm>
            <a:off x="358896" y="5189893"/>
            <a:ext cx="2232733" cy="484748"/>
            <a:chOff x="492686" y="2173919"/>
            <a:chExt cx="2610670" cy="566803"/>
          </a:xfrm>
        </p:grpSpPr>
        <p:sp>
          <p:nvSpPr>
            <p:cNvPr id="154" name="Rectangle 25">
              <a:extLst>
                <a:ext uri="{FF2B5EF4-FFF2-40B4-BE49-F238E27FC236}">
                  <a16:creationId xmlns:a16="http://schemas.microsoft.com/office/drawing/2014/main" id="{D646C621-C407-4FA4-8E34-34D9722623DD}"/>
                </a:ext>
              </a:extLst>
            </p:cNvPr>
            <p:cNvSpPr>
              <a:spLocks noChangeArrowheads="1"/>
            </p:cNvSpPr>
            <p:nvPr/>
          </p:nvSpPr>
          <p:spPr bwMode="auto">
            <a:xfrm flipH="1">
              <a:off x="674036" y="2173919"/>
              <a:ext cx="2429320" cy="566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t" anchorCtr="0">
              <a:spAutoFit/>
              <a:scene3d>
                <a:camera prst="orthographicFront"/>
                <a:lightRig rig="threePt" dir="t"/>
              </a:scene3d>
              <a:flatTx/>
            </a:bodyPr>
            <a:lstStyle>
              <a:lvl1pPr marL="139700" indent="-1397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1pPr>
              <a:lvl2pPr marL="742950" indent="-28575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2pPr>
              <a:lvl3pPr marL="11430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3pPr>
              <a:lvl4pPr marL="16002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4pPr>
              <a:lvl5pPr marL="20574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5pPr>
              <a:lvl6pPr marL="25146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6pPr>
              <a:lvl7pPr marL="29718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7pPr>
              <a:lvl8pPr marL="34290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8pPr>
              <a:lvl9pPr marL="38862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9pPr>
            </a:lstStyle>
            <a:p>
              <a:pPr marL="0" indent="0" defTabSz="782008" eaLnBrk="1" fontAlgn="base" hangingPunct="1">
                <a:spcBef>
                  <a:spcPts val="855"/>
                </a:spcBef>
                <a:buClr>
                  <a:srgbClr val="4D4D4D"/>
                </a:buClr>
                <a:tabLst/>
              </a:pPr>
              <a:r>
                <a:rPr kumimoji="0" lang="ru-RU" altLang="ko-KR" sz="1050" b="1" spc="-86" baseline="0"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rPr>
                <a:t>Сложно найти необходимую информацию в огромном массиве данных</a:t>
              </a:r>
              <a:r>
                <a:rPr kumimoji="0" lang="en-US" altLang="ko-KR" sz="1050" b="1" spc="-86" baseline="0"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rPr>
                <a:t>.</a:t>
              </a:r>
              <a:endParaRPr kumimoji="0" lang="ko-KR" altLang="en-US" sz="1050" b="1" spc="-86" baseline="0"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grpSp>
          <p:nvGrpSpPr>
            <p:cNvPr id="155" name="그룹 74">
              <a:extLst>
                <a:ext uri="{FF2B5EF4-FFF2-40B4-BE49-F238E27FC236}">
                  <a16:creationId xmlns:a16="http://schemas.microsoft.com/office/drawing/2014/main" id="{2D4642CB-9610-4FEE-869A-7844073F4E0E}"/>
                </a:ext>
              </a:extLst>
            </p:cNvPr>
            <p:cNvGrpSpPr/>
            <p:nvPr/>
          </p:nvGrpSpPr>
          <p:grpSpPr>
            <a:xfrm>
              <a:off x="492686" y="2217329"/>
              <a:ext cx="141770" cy="121012"/>
              <a:chOff x="671697" y="3994624"/>
              <a:chExt cx="440738" cy="399415"/>
            </a:xfrm>
            <a:solidFill>
              <a:schemeClr val="tx1">
                <a:lumMod val="50000"/>
                <a:lumOff val="50000"/>
              </a:schemeClr>
            </a:solidFill>
          </p:grpSpPr>
          <p:sp>
            <p:nvSpPr>
              <p:cNvPr id="156" name="Freeform 143">
                <a:extLst>
                  <a:ext uri="{FF2B5EF4-FFF2-40B4-BE49-F238E27FC236}">
                    <a16:creationId xmlns:a16="http://schemas.microsoft.com/office/drawing/2014/main" id="{3357986C-76C0-45FB-8314-57B98D446A42}"/>
                  </a:ext>
                </a:extLst>
              </p:cNvPr>
              <p:cNvSpPr>
                <a:spLocks/>
              </p:cNvSpPr>
              <p:nvPr/>
            </p:nvSpPr>
            <p:spPr bwMode="auto">
              <a:xfrm>
                <a:off x="671697" y="4006275"/>
                <a:ext cx="387763" cy="387764"/>
              </a:xfrm>
              <a:custGeom>
                <a:avLst/>
                <a:gdLst>
                  <a:gd name="T0" fmla="*/ 310 w 366"/>
                  <a:gd name="T1" fmla="*/ 310 h 366"/>
                  <a:gd name="T2" fmla="*/ 58 w 366"/>
                  <a:gd name="T3" fmla="*/ 310 h 366"/>
                  <a:gd name="T4" fmla="*/ 58 w 366"/>
                  <a:gd name="T5" fmla="*/ 58 h 366"/>
                  <a:gd name="T6" fmla="*/ 254 w 366"/>
                  <a:gd name="T7" fmla="*/ 58 h 366"/>
                  <a:gd name="T8" fmla="*/ 310 w 366"/>
                  <a:gd name="T9" fmla="*/ 0 h 366"/>
                  <a:gd name="T10" fmla="*/ 0 w 366"/>
                  <a:gd name="T11" fmla="*/ 0 h 366"/>
                  <a:gd name="T12" fmla="*/ 0 w 366"/>
                  <a:gd name="T13" fmla="*/ 366 h 366"/>
                  <a:gd name="T14" fmla="*/ 366 w 366"/>
                  <a:gd name="T15" fmla="*/ 366 h 366"/>
                  <a:gd name="T16" fmla="*/ 366 w 366"/>
                  <a:gd name="T17" fmla="*/ 132 h 366"/>
                  <a:gd name="T18" fmla="*/ 310 w 366"/>
                  <a:gd name="T19" fmla="*/ 188 h 366"/>
                  <a:gd name="T20" fmla="*/ 310 w 366"/>
                  <a:gd name="T21" fmla="*/ 31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6" h="366">
                    <a:moveTo>
                      <a:pt x="310" y="310"/>
                    </a:moveTo>
                    <a:lnTo>
                      <a:pt x="58" y="310"/>
                    </a:lnTo>
                    <a:lnTo>
                      <a:pt x="58" y="58"/>
                    </a:lnTo>
                    <a:lnTo>
                      <a:pt x="254" y="58"/>
                    </a:lnTo>
                    <a:lnTo>
                      <a:pt x="310" y="0"/>
                    </a:lnTo>
                    <a:lnTo>
                      <a:pt x="0" y="0"/>
                    </a:lnTo>
                    <a:lnTo>
                      <a:pt x="0" y="366"/>
                    </a:lnTo>
                    <a:lnTo>
                      <a:pt x="366" y="366"/>
                    </a:lnTo>
                    <a:lnTo>
                      <a:pt x="366" y="132"/>
                    </a:lnTo>
                    <a:lnTo>
                      <a:pt x="310" y="188"/>
                    </a:lnTo>
                    <a:lnTo>
                      <a:pt x="310" y="310"/>
                    </a:lnTo>
                    <a:close/>
                  </a:path>
                </a:pathLst>
              </a:custGeom>
              <a:grpFill/>
              <a:ln>
                <a:noFill/>
              </a:ln>
            </p:spPr>
            <p:txBody>
              <a:bodyPr vert="horz" wrap="square" lIns="78203" tIns="39101" rIns="78203" bIns="39101" numCol="1" anchor="t" anchorCtr="0" compatLnSpc="1">
                <a:prstTxWarp prst="textNoShape">
                  <a:avLst/>
                </a:prstTxWarp>
                <a:scene3d>
                  <a:camera prst="orthographicFront"/>
                  <a:lightRig rig="threePt" dir="t"/>
                </a:scene3d>
                <a:flatTx/>
              </a:bodyPr>
              <a:lstStyle/>
              <a:p>
                <a:pPr latinLnBrk="0">
                  <a:defRPr/>
                </a:pPr>
                <a:endParaRPr lang="ko-KR" altLang="en-US" sz="1710" b="1" spc="-128"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157" name="Freeform 144">
                <a:extLst>
                  <a:ext uri="{FF2B5EF4-FFF2-40B4-BE49-F238E27FC236}">
                    <a16:creationId xmlns:a16="http://schemas.microsoft.com/office/drawing/2014/main" id="{29E90F99-527D-4BD9-B5F9-95E09BA05BB1}"/>
                  </a:ext>
                </a:extLst>
              </p:cNvPr>
              <p:cNvSpPr>
                <a:spLocks/>
              </p:cNvSpPr>
              <p:nvPr/>
            </p:nvSpPr>
            <p:spPr bwMode="auto">
              <a:xfrm>
                <a:off x="754336" y="3994624"/>
                <a:ext cx="358099" cy="298769"/>
              </a:xfrm>
              <a:custGeom>
                <a:avLst/>
                <a:gdLst>
                  <a:gd name="T0" fmla="*/ 42 w 338"/>
                  <a:gd name="T1" fmla="*/ 145 h 282"/>
                  <a:gd name="T2" fmla="*/ 0 w 338"/>
                  <a:gd name="T3" fmla="*/ 185 h 282"/>
                  <a:gd name="T4" fmla="*/ 98 w 338"/>
                  <a:gd name="T5" fmla="*/ 282 h 282"/>
                  <a:gd name="T6" fmla="*/ 338 w 338"/>
                  <a:gd name="T7" fmla="*/ 40 h 282"/>
                  <a:gd name="T8" fmla="*/ 298 w 338"/>
                  <a:gd name="T9" fmla="*/ 0 h 282"/>
                  <a:gd name="T10" fmla="*/ 98 w 338"/>
                  <a:gd name="T11" fmla="*/ 201 h 282"/>
                  <a:gd name="T12" fmla="*/ 42 w 338"/>
                  <a:gd name="T13" fmla="*/ 145 h 282"/>
                </a:gdLst>
                <a:ahLst/>
                <a:cxnLst>
                  <a:cxn ang="0">
                    <a:pos x="T0" y="T1"/>
                  </a:cxn>
                  <a:cxn ang="0">
                    <a:pos x="T2" y="T3"/>
                  </a:cxn>
                  <a:cxn ang="0">
                    <a:pos x="T4" y="T5"/>
                  </a:cxn>
                  <a:cxn ang="0">
                    <a:pos x="T6" y="T7"/>
                  </a:cxn>
                  <a:cxn ang="0">
                    <a:pos x="T8" y="T9"/>
                  </a:cxn>
                  <a:cxn ang="0">
                    <a:pos x="T10" y="T11"/>
                  </a:cxn>
                  <a:cxn ang="0">
                    <a:pos x="T12" y="T13"/>
                  </a:cxn>
                </a:cxnLst>
                <a:rect l="0" t="0" r="r" b="b"/>
                <a:pathLst>
                  <a:path w="338" h="282">
                    <a:moveTo>
                      <a:pt x="42" y="145"/>
                    </a:moveTo>
                    <a:lnTo>
                      <a:pt x="0" y="185"/>
                    </a:lnTo>
                    <a:lnTo>
                      <a:pt x="98" y="282"/>
                    </a:lnTo>
                    <a:lnTo>
                      <a:pt x="338" y="40"/>
                    </a:lnTo>
                    <a:lnTo>
                      <a:pt x="298" y="0"/>
                    </a:lnTo>
                    <a:lnTo>
                      <a:pt x="98" y="201"/>
                    </a:lnTo>
                    <a:lnTo>
                      <a:pt x="42" y="145"/>
                    </a:lnTo>
                    <a:close/>
                  </a:path>
                </a:pathLst>
              </a:custGeom>
              <a:solidFill>
                <a:srgbClr val="4445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flatTx/>
              </a:bodyPr>
              <a:lstStyle/>
              <a:p>
                <a:pPr algn="ctr" latinLnBrk="0">
                  <a:defRPr/>
                </a:pPr>
                <a:endParaRPr lang="ko-KR" altLang="en-US" sz="1710" b="1" spc="-128"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grpSp>
      </p:grpSp>
      <p:grpSp>
        <p:nvGrpSpPr>
          <p:cNvPr id="158" name="그룹 86">
            <a:extLst>
              <a:ext uri="{FF2B5EF4-FFF2-40B4-BE49-F238E27FC236}">
                <a16:creationId xmlns:a16="http://schemas.microsoft.com/office/drawing/2014/main" id="{80437B95-7CE4-44FE-B016-6C4772F15C99}"/>
              </a:ext>
            </a:extLst>
          </p:cNvPr>
          <p:cNvGrpSpPr/>
          <p:nvPr/>
        </p:nvGrpSpPr>
        <p:grpSpPr>
          <a:xfrm>
            <a:off x="536425" y="3650862"/>
            <a:ext cx="1317259" cy="263149"/>
            <a:chOff x="457989" y="1409883"/>
            <a:chExt cx="1540233" cy="307693"/>
          </a:xfrm>
        </p:grpSpPr>
        <p:sp>
          <p:nvSpPr>
            <p:cNvPr id="159" name="Rectangle 39">
              <a:extLst>
                <a:ext uri="{FF2B5EF4-FFF2-40B4-BE49-F238E27FC236}">
                  <a16:creationId xmlns:a16="http://schemas.microsoft.com/office/drawing/2014/main" id="{3307A18D-0F71-488B-B572-A0041D39F8ED}"/>
                </a:ext>
              </a:extLst>
            </p:cNvPr>
            <p:cNvSpPr>
              <a:spLocks noChangeArrowheads="1"/>
            </p:cNvSpPr>
            <p:nvPr/>
          </p:nvSpPr>
          <p:spPr bwMode="auto">
            <a:xfrm>
              <a:off x="848508" y="1409883"/>
              <a:ext cx="1149714" cy="307693"/>
            </a:xfrm>
            <a:prstGeom prst="rect">
              <a:avLst/>
            </a:prstGeom>
            <a:noFill/>
            <a:ln>
              <a:noFill/>
            </a:ln>
            <a:effectLst/>
            <a:extLst>
              <a:ext uri="{AF507438-7753-43E0-B8FC-AC1667EBCBE1}">
                <a14:hiddenEffects xmlns:a14="http://schemas.microsoft.com/office/drawing/2010/main">
                  <a:effectLst>
                    <a:outerShdw dist="35921" dir="2700000" algn="ctr" rotWithShape="0">
                      <a:srgbClr val="CCFFFF">
                        <a:alpha val="50000"/>
                      </a:srgbClr>
                    </a:outerShdw>
                  </a:effectLst>
                </a14:hiddenEffects>
              </a:ext>
            </a:extLst>
          </p:spPr>
          <p:txBody>
            <a:bodyPr wrap="square" lIns="0" tIns="0" rIns="0" bIns="0" anchor="ctr">
              <a:spAutoFit/>
              <a:scene3d>
                <a:camera prst="orthographicFront"/>
                <a:lightRig rig="threePt" dir="t"/>
              </a:scene3d>
              <a:sp3d>
                <a:bevelT w="0" h="0" prst="relaxedInset"/>
                <a:contourClr>
                  <a:schemeClr val="bg1"/>
                </a:contourClr>
              </a:sp3d>
            </a:bodyPr>
            <a:lstStyle/>
            <a:p>
              <a:pPr latinLnBrk="0">
                <a:defRPr/>
              </a:pPr>
              <a:r>
                <a:rPr lang="ru-RU" altLang="ko-KR" sz="1710" spc="-34" dirty="0">
                  <a:ln>
                    <a:solidFill>
                      <a:prstClr val="white">
                        <a:lumMod val="75000"/>
                        <a:alpha val="0"/>
                      </a:prstClr>
                    </a:solidFill>
                  </a:ln>
                  <a:solidFill>
                    <a:prstClr val="black"/>
                  </a:solidFill>
                  <a:latin typeface="KoPub돋움체 Bold" panose="02020603020101020101" pitchFamily="18" charset="-127"/>
                  <a:ea typeface="KoPub돋움체 Bold" panose="02020603020101020101" pitchFamily="18" charset="-127"/>
                </a:rPr>
                <a:t>Сейчас</a:t>
              </a:r>
              <a:endParaRPr lang="ko-KR" altLang="en-US" sz="1368" spc="-34" dirty="0">
                <a:ln>
                  <a:solidFill>
                    <a:prstClr val="white">
                      <a:lumMod val="75000"/>
                      <a:alpha val="0"/>
                    </a:prstClr>
                  </a:solidFill>
                </a:ln>
                <a:solidFill>
                  <a:prstClr val="black"/>
                </a:solidFill>
                <a:latin typeface="KoPub돋움체 Bold" panose="02020603020101020101" pitchFamily="18" charset="-127"/>
                <a:ea typeface="KoPub돋움체 Bold" panose="02020603020101020101" pitchFamily="18" charset="-127"/>
              </a:endParaRPr>
            </a:p>
          </p:txBody>
        </p:sp>
        <p:grpSp>
          <p:nvGrpSpPr>
            <p:cNvPr id="160" name="그룹 90">
              <a:extLst>
                <a:ext uri="{FF2B5EF4-FFF2-40B4-BE49-F238E27FC236}">
                  <a16:creationId xmlns:a16="http://schemas.microsoft.com/office/drawing/2014/main" id="{3922B636-D1B8-44F9-815E-8ED923034685}"/>
                </a:ext>
              </a:extLst>
            </p:cNvPr>
            <p:cNvGrpSpPr/>
            <p:nvPr/>
          </p:nvGrpSpPr>
          <p:grpSpPr>
            <a:xfrm>
              <a:off x="457989" y="1414136"/>
              <a:ext cx="335750" cy="299184"/>
              <a:chOff x="7056438" y="239713"/>
              <a:chExt cx="320675" cy="285751"/>
            </a:xfrm>
            <a:solidFill>
              <a:schemeClr val="bg1">
                <a:lumMod val="75000"/>
              </a:schemeClr>
            </a:solidFill>
          </p:grpSpPr>
          <p:sp>
            <p:nvSpPr>
              <p:cNvPr id="161" name="Freeform 12">
                <a:extLst>
                  <a:ext uri="{FF2B5EF4-FFF2-40B4-BE49-F238E27FC236}">
                    <a16:creationId xmlns:a16="http://schemas.microsoft.com/office/drawing/2014/main" id="{3255E2B2-23D4-4BFF-BF37-007413F2C0FE}"/>
                  </a:ext>
                </a:extLst>
              </p:cNvPr>
              <p:cNvSpPr>
                <a:spLocks noEditPoints="1"/>
              </p:cNvSpPr>
              <p:nvPr/>
            </p:nvSpPr>
            <p:spPr bwMode="auto">
              <a:xfrm>
                <a:off x="7105650" y="290513"/>
                <a:ext cx="65088" cy="69850"/>
              </a:xfrm>
              <a:custGeom>
                <a:avLst/>
                <a:gdLst>
                  <a:gd name="T0" fmla="*/ 34 w 34"/>
                  <a:gd name="T1" fmla="*/ 6 h 37"/>
                  <a:gd name="T2" fmla="*/ 29 w 34"/>
                  <a:gd name="T3" fmla="*/ 0 h 37"/>
                  <a:gd name="T4" fmla="*/ 5 w 34"/>
                  <a:gd name="T5" fmla="*/ 0 h 37"/>
                  <a:gd name="T6" fmla="*/ 0 w 34"/>
                  <a:gd name="T7" fmla="*/ 6 h 37"/>
                  <a:gd name="T8" fmla="*/ 0 w 34"/>
                  <a:gd name="T9" fmla="*/ 32 h 37"/>
                  <a:gd name="T10" fmla="*/ 5 w 34"/>
                  <a:gd name="T11" fmla="*/ 37 h 37"/>
                  <a:gd name="T12" fmla="*/ 29 w 34"/>
                  <a:gd name="T13" fmla="*/ 37 h 37"/>
                  <a:gd name="T14" fmla="*/ 34 w 34"/>
                  <a:gd name="T15" fmla="*/ 32 h 37"/>
                  <a:gd name="T16" fmla="*/ 34 w 34"/>
                  <a:gd name="T17" fmla="*/ 6 h 37"/>
                  <a:gd name="T18" fmla="*/ 10 w 34"/>
                  <a:gd name="T19" fmla="*/ 11 h 37"/>
                  <a:gd name="T20" fmla="*/ 23 w 34"/>
                  <a:gd name="T21" fmla="*/ 11 h 37"/>
                  <a:gd name="T22" fmla="*/ 23 w 34"/>
                  <a:gd name="T23" fmla="*/ 27 h 37"/>
                  <a:gd name="T24" fmla="*/ 10 w 34"/>
                  <a:gd name="T25" fmla="*/ 27 h 37"/>
                  <a:gd name="T26" fmla="*/ 10 w 34"/>
                  <a:gd name="T27" fmla="*/ 11 h 37"/>
                  <a:gd name="T28" fmla="*/ 10 w 34"/>
                  <a:gd name="T29" fmla="*/ 11 h 37"/>
                  <a:gd name="T30" fmla="*/ 10 w 34"/>
                  <a:gd name="T31" fmla="*/ 1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37">
                    <a:moveTo>
                      <a:pt x="34" y="6"/>
                    </a:moveTo>
                    <a:cubicBezTo>
                      <a:pt x="34" y="3"/>
                      <a:pt x="31" y="0"/>
                      <a:pt x="29" y="0"/>
                    </a:cubicBezTo>
                    <a:cubicBezTo>
                      <a:pt x="5" y="0"/>
                      <a:pt x="5" y="0"/>
                      <a:pt x="5" y="0"/>
                    </a:cubicBezTo>
                    <a:cubicBezTo>
                      <a:pt x="2" y="0"/>
                      <a:pt x="0" y="3"/>
                      <a:pt x="0" y="6"/>
                    </a:cubicBezTo>
                    <a:cubicBezTo>
                      <a:pt x="0" y="32"/>
                      <a:pt x="0" y="32"/>
                      <a:pt x="0" y="32"/>
                    </a:cubicBezTo>
                    <a:cubicBezTo>
                      <a:pt x="0" y="35"/>
                      <a:pt x="2" y="37"/>
                      <a:pt x="5" y="37"/>
                    </a:cubicBezTo>
                    <a:cubicBezTo>
                      <a:pt x="29" y="37"/>
                      <a:pt x="29" y="37"/>
                      <a:pt x="29" y="37"/>
                    </a:cubicBezTo>
                    <a:cubicBezTo>
                      <a:pt x="31" y="37"/>
                      <a:pt x="34" y="35"/>
                      <a:pt x="34" y="32"/>
                    </a:cubicBezTo>
                    <a:lnTo>
                      <a:pt x="34" y="6"/>
                    </a:lnTo>
                    <a:close/>
                    <a:moveTo>
                      <a:pt x="10" y="11"/>
                    </a:moveTo>
                    <a:cubicBezTo>
                      <a:pt x="23" y="11"/>
                      <a:pt x="23" y="11"/>
                      <a:pt x="23" y="11"/>
                    </a:cubicBezTo>
                    <a:cubicBezTo>
                      <a:pt x="23" y="27"/>
                      <a:pt x="23" y="27"/>
                      <a:pt x="23" y="27"/>
                    </a:cubicBezTo>
                    <a:cubicBezTo>
                      <a:pt x="10" y="27"/>
                      <a:pt x="10" y="27"/>
                      <a:pt x="10" y="27"/>
                    </a:cubicBezTo>
                    <a:lnTo>
                      <a:pt x="10" y="11"/>
                    </a:lnTo>
                    <a:close/>
                    <a:moveTo>
                      <a:pt x="10" y="11"/>
                    </a:moveTo>
                    <a:cubicBezTo>
                      <a:pt x="10" y="11"/>
                      <a:pt x="10" y="11"/>
                      <a:pt x="10"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203" tIns="39101" rIns="78203" bIns="39101" numCol="1" anchor="t" anchorCtr="0" compatLnSpc="1">
                <a:prstTxWarp prst="textNoShape">
                  <a:avLst/>
                </a:prstTxWarp>
              </a:bodyPr>
              <a:lstStyle/>
              <a:p>
                <a:endParaRPr lang="ko-KR" altLang="en-US" sz="1350" dirty="0">
                  <a:ln>
                    <a:solidFill>
                      <a:prstClr val="white">
                        <a:lumMod val="75000"/>
                        <a:alpha val="0"/>
                      </a:prstClr>
                    </a:solidFill>
                  </a:ln>
                  <a:solidFill>
                    <a:prstClr val="black"/>
                  </a:solidFill>
                  <a:latin typeface="KoPub돋움체 Medium" panose="00000600000000000000" pitchFamily="2" charset="-127"/>
                  <a:ea typeface="KoPub돋움체 Medium" panose="00000600000000000000" pitchFamily="2" charset="-127"/>
                </a:endParaRPr>
              </a:p>
            </p:txBody>
          </p:sp>
          <p:sp>
            <p:nvSpPr>
              <p:cNvPr id="162" name="Freeform 13">
                <a:extLst>
                  <a:ext uri="{FF2B5EF4-FFF2-40B4-BE49-F238E27FC236}">
                    <a16:creationId xmlns:a16="http://schemas.microsoft.com/office/drawing/2014/main" id="{45D93B16-F585-42CE-94ED-3A3BBC2BE2DB}"/>
                  </a:ext>
                </a:extLst>
              </p:cNvPr>
              <p:cNvSpPr>
                <a:spLocks noEditPoints="1"/>
              </p:cNvSpPr>
              <p:nvPr/>
            </p:nvSpPr>
            <p:spPr bwMode="auto">
              <a:xfrm>
                <a:off x="7102475" y="385763"/>
                <a:ext cx="142875" cy="19050"/>
              </a:xfrm>
              <a:custGeom>
                <a:avLst/>
                <a:gdLst>
                  <a:gd name="T0" fmla="*/ 5 w 74"/>
                  <a:gd name="T1" fmla="*/ 10 h 10"/>
                  <a:gd name="T2" fmla="*/ 69 w 74"/>
                  <a:gd name="T3" fmla="*/ 10 h 10"/>
                  <a:gd name="T4" fmla="*/ 74 w 74"/>
                  <a:gd name="T5" fmla="*/ 5 h 10"/>
                  <a:gd name="T6" fmla="*/ 69 w 74"/>
                  <a:gd name="T7" fmla="*/ 0 h 10"/>
                  <a:gd name="T8" fmla="*/ 5 w 74"/>
                  <a:gd name="T9" fmla="*/ 0 h 10"/>
                  <a:gd name="T10" fmla="*/ 0 w 74"/>
                  <a:gd name="T11" fmla="*/ 5 h 10"/>
                  <a:gd name="T12" fmla="*/ 5 w 74"/>
                  <a:gd name="T13" fmla="*/ 10 h 10"/>
                  <a:gd name="T14" fmla="*/ 5 w 74"/>
                  <a:gd name="T15" fmla="*/ 10 h 10"/>
                  <a:gd name="T16" fmla="*/ 5 w 74"/>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0">
                    <a:moveTo>
                      <a:pt x="5" y="10"/>
                    </a:moveTo>
                    <a:cubicBezTo>
                      <a:pt x="69" y="10"/>
                      <a:pt x="69" y="10"/>
                      <a:pt x="69" y="10"/>
                    </a:cubicBezTo>
                    <a:cubicBezTo>
                      <a:pt x="72" y="10"/>
                      <a:pt x="74" y="8"/>
                      <a:pt x="74" y="5"/>
                    </a:cubicBezTo>
                    <a:cubicBezTo>
                      <a:pt x="74" y="2"/>
                      <a:pt x="72" y="0"/>
                      <a:pt x="69" y="0"/>
                    </a:cubicBezTo>
                    <a:cubicBezTo>
                      <a:pt x="5" y="0"/>
                      <a:pt x="5" y="0"/>
                      <a:pt x="5" y="0"/>
                    </a:cubicBezTo>
                    <a:cubicBezTo>
                      <a:pt x="2" y="0"/>
                      <a:pt x="0" y="2"/>
                      <a:pt x="0" y="5"/>
                    </a:cubicBezTo>
                    <a:cubicBezTo>
                      <a:pt x="0" y="8"/>
                      <a:pt x="2" y="10"/>
                      <a:pt x="5" y="10"/>
                    </a:cubicBezTo>
                    <a:close/>
                    <a:moveTo>
                      <a:pt x="5" y="10"/>
                    </a:moveTo>
                    <a:cubicBezTo>
                      <a:pt x="5" y="10"/>
                      <a:pt x="5" y="10"/>
                      <a:pt x="5"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203" tIns="39101" rIns="78203" bIns="39101" numCol="1" anchor="t" anchorCtr="0" compatLnSpc="1">
                <a:prstTxWarp prst="textNoShape">
                  <a:avLst/>
                </a:prstTxWarp>
              </a:bodyPr>
              <a:lstStyle/>
              <a:p>
                <a:endParaRPr lang="ko-KR" altLang="en-US" sz="1350" dirty="0">
                  <a:ln>
                    <a:solidFill>
                      <a:prstClr val="white">
                        <a:lumMod val="75000"/>
                        <a:alpha val="0"/>
                      </a:prstClr>
                    </a:solidFill>
                  </a:ln>
                  <a:solidFill>
                    <a:prstClr val="black"/>
                  </a:solidFill>
                  <a:latin typeface="KoPub돋움체 Medium" panose="00000600000000000000" pitchFamily="2" charset="-127"/>
                  <a:ea typeface="KoPub돋움체 Medium" panose="00000600000000000000" pitchFamily="2" charset="-127"/>
                </a:endParaRPr>
              </a:p>
            </p:txBody>
          </p:sp>
          <p:sp>
            <p:nvSpPr>
              <p:cNvPr id="163" name="Freeform 14">
                <a:extLst>
                  <a:ext uri="{FF2B5EF4-FFF2-40B4-BE49-F238E27FC236}">
                    <a16:creationId xmlns:a16="http://schemas.microsoft.com/office/drawing/2014/main" id="{27D67ACD-9F35-4732-B1C8-2A4C15F82024}"/>
                  </a:ext>
                </a:extLst>
              </p:cNvPr>
              <p:cNvSpPr>
                <a:spLocks noEditPoints="1"/>
              </p:cNvSpPr>
              <p:nvPr/>
            </p:nvSpPr>
            <p:spPr bwMode="auto">
              <a:xfrm>
                <a:off x="7189788" y="292101"/>
                <a:ext cx="57150" cy="19050"/>
              </a:xfrm>
              <a:custGeom>
                <a:avLst/>
                <a:gdLst>
                  <a:gd name="T0" fmla="*/ 6 w 30"/>
                  <a:gd name="T1" fmla="*/ 10 h 10"/>
                  <a:gd name="T2" fmla="*/ 25 w 30"/>
                  <a:gd name="T3" fmla="*/ 10 h 10"/>
                  <a:gd name="T4" fmla="*/ 30 w 30"/>
                  <a:gd name="T5" fmla="*/ 5 h 10"/>
                  <a:gd name="T6" fmla="*/ 25 w 30"/>
                  <a:gd name="T7" fmla="*/ 0 h 10"/>
                  <a:gd name="T8" fmla="*/ 6 w 30"/>
                  <a:gd name="T9" fmla="*/ 0 h 10"/>
                  <a:gd name="T10" fmla="*/ 0 w 30"/>
                  <a:gd name="T11" fmla="*/ 5 h 10"/>
                  <a:gd name="T12" fmla="*/ 6 w 30"/>
                  <a:gd name="T13" fmla="*/ 10 h 10"/>
                  <a:gd name="T14" fmla="*/ 6 w 30"/>
                  <a:gd name="T15" fmla="*/ 10 h 10"/>
                  <a:gd name="T16" fmla="*/ 6 w 30"/>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0">
                    <a:moveTo>
                      <a:pt x="6" y="10"/>
                    </a:moveTo>
                    <a:cubicBezTo>
                      <a:pt x="25" y="10"/>
                      <a:pt x="25" y="10"/>
                      <a:pt x="25" y="10"/>
                    </a:cubicBezTo>
                    <a:cubicBezTo>
                      <a:pt x="28" y="10"/>
                      <a:pt x="30" y="8"/>
                      <a:pt x="30" y="5"/>
                    </a:cubicBezTo>
                    <a:cubicBezTo>
                      <a:pt x="30" y="3"/>
                      <a:pt x="28" y="0"/>
                      <a:pt x="25" y="0"/>
                    </a:cubicBezTo>
                    <a:cubicBezTo>
                      <a:pt x="6" y="0"/>
                      <a:pt x="6" y="0"/>
                      <a:pt x="6" y="0"/>
                    </a:cubicBezTo>
                    <a:cubicBezTo>
                      <a:pt x="3" y="0"/>
                      <a:pt x="0" y="3"/>
                      <a:pt x="0" y="5"/>
                    </a:cubicBezTo>
                    <a:cubicBezTo>
                      <a:pt x="0" y="8"/>
                      <a:pt x="3" y="10"/>
                      <a:pt x="6" y="10"/>
                    </a:cubicBezTo>
                    <a:close/>
                    <a:moveTo>
                      <a:pt x="6" y="10"/>
                    </a:moveTo>
                    <a:cubicBezTo>
                      <a:pt x="6" y="10"/>
                      <a:pt x="6" y="10"/>
                      <a:pt x="6"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203" tIns="39101" rIns="78203" bIns="39101" numCol="1" anchor="t" anchorCtr="0" compatLnSpc="1">
                <a:prstTxWarp prst="textNoShape">
                  <a:avLst/>
                </a:prstTxWarp>
              </a:bodyPr>
              <a:lstStyle/>
              <a:p>
                <a:endParaRPr lang="ko-KR" altLang="en-US" sz="1350" dirty="0">
                  <a:ln>
                    <a:solidFill>
                      <a:prstClr val="white">
                        <a:lumMod val="75000"/>
                        <a:alpha val="0"/>
                      </a:prstClr>
                    </a:solidFill>
                  </a:ln>
                  <a:solidFill>
                    <a:prstClr val="black"/>
                  </a:solidFill>
                  <a:latin typeface="KoPub돋움체 Medium" panose="00000600000000000000" pitchFamily="2" charset="-127"/>
                  <a:ea typeface="KoPub돋움체 Medium" panose="00000600000000000000" pitchFamily="2" charset="-127"/>
                </a:endParaRPr>
              </a:p>
            </p:txBody>
          </p:sp>
          <p:sp>
            <p:nvSpPr>
              <p:cNvPr id="164" name="Freeform 15">
                <a:extLst>
                  <a:ext uri="{FF2B5EF4-FFF2-40B4-BE49-F238E27FC236}">
                    <a16:creationId xmlns:a16="http://schemas.microsoft.com/office/drawing/2014/main" id="{3809B43B-3737-4F03-AD0A-BC9A5E5BF411}"/>
                  </a:ext>
                </a:extLst>
              </p:cNvPr>
              <p:cNvSpPr>
                <a:spLocks noEditPoints="1"/>
              </p:cNvSpPr>
              <p:nvPr/>
            </p:nvSpPr>
            <p:spPr bwMode="auto">
              <a:xfrm>
                <a:off x="7189788" y="339726"/>
                <a:ext cx="57150" cy="19050"/>
              </a:xfrm>
              <a:custGeom>
                <a:avLst/>
                <a:gdLst>
                  <a:gd name="T0" fmla="*/ 6 w 30"/>
                  <a:gd name="T1" fmla="*/ 10 h 10"/>
                  <a:gd name="T2" fmla="*/ 25 w 30"/>
                  <a:gd name="T3" fmla="*/ 10 h 10"/>
                  <a:gd name="T4" fmla="*/ 30 w 30"/>
                  <a:gd name="T5" fmla="*/ 5 h 10"/>
                  <a:gd name="T6" fmla="*/ 25 w 30"/>
                  <a:gd name="T7" fmla="*/ 0 h 10"/>
                  <a:gd name="T8" fmla="*/ 6 w 30"/>
                  <a:gd name="T9" fmla="*/ 0 h 10"/>
                  <a:gd name="T10" fmla="*/ 0 w 30"/>
                  <a:gd name="T11" fmla="*/ 5 h 10"/>
                  <a:gd name="T12" fmla="*/ 6 w 30"/>
                  <a:gd name="T13" fmla="*/ 10 h 10"/>
                  <a:gd name="T14" fmla="*/ 6 w 30"/>
                  <a:gd name="T15" fmla="*/ 10 h 10"/>
                  <a:gd name="T16" fmla="*/ 6 w 30"/>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0">
                    <a:moveTo>
                      <a:pt x="6" y="10"/>
                    </a:moveTo>
                    <a:cubicBezTo>
                      <a:pt x="25" y="10"/>
                      <a:pt x="25" y="10"/>
                      <a:pt x="25" y="10"/>
                    </a:cubicBezTo>
                    <a:cubicBezTo>
                      <a:pt x="28" y="10"/>
                      <a:pt x="30" y="7"/>
                      <a:pt x="30" y="5"/>
                    </a:cubicBezTo>
                    <a:cubicBezTo>
                      <a:pt x="30" y="2"/>
                      <a:pt x="28" y="0"/>
                      <a:pt x="25" y="0"/>
                    </a:cubicBezTo>
                    <a:cubicBezTo>
                      <a:pt x="6" y="0"/>
                      <a:pt x="6" y="0"/>
                      <a:pt x="6" y="0"/>
                    </a:cubicBezTo>
                    <a:cubicBezTo>
                      <a:pt x="3" y="0"/>
                      <a:pt x="0" y="2"/>
                      <a:pt x="0" y="5"/>
                    </a:cubicBezTo>
                    <a:cubicBezTo>
                      <a:pt x="0" y="7"/>
                      <a:pt x="3" y="10"/>
                      <a:pt x="6" y="10"/>
                    </a:cubicBezTo>
                    <a:close/>
                    <a:moveTo>
                      <a:pt x="6" y="10"/>
                    </a:moveTo>
                    <a:cubicBezTo>
                      <a:pt x="6" y="10"/>
                      <a:pt x="6" y="10"/>
                      <a:pt x="6"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203" tIns="39101" rIns="78203" bIns="39101" numCol="1" anchor="t" anchorCtr="0" compatLnSpc="1">
                <a:prstTxWarp prst="textNoShape">
                  <a:avLst/>
                </a:prstTxWarp>
              </a:bodyPr>
              <a:lstStyle/>
              <a:p>
                <a:endParaRPr lang="ko-KR" altLang="en-US" sz="1350" dirty="0">
                  <a:ln>
                    <a:solidFill>
                      <a:prstClr val="white">
                        <a:lumMod val="75000"/>
                        <a:alpha val="0"/>
                      </a:prstClr>
                    </a:solidFill>
                  </a:ln>
                  <a:solidFill>
                    <a:prstClr val="black"/>
                  </a:solidFill>
                  <a:latin typeface="KoPub돋움체 Medium" panose="00000600000000000000" pitchFamily="2" charset="-127"/>
                  <a:ea typeface="KoPub돋움체 Medium" panose="00000600000000000000" pitchFamily="2" charset="-127"/>
                </a:endParaRPr>
              </a:p>
            </p:txBody>
          </p:sp>
          <p:sp>
            <p:nvSpPr>
              <p:cNvPr id="165" name="Freeform 16">
                <a:extLst>
                  <a:ext uri="{FF2B5EF4-FFF2-40B4-BE49-F238E27FC236}">
                    <a16:creationId xmlns:a16="http://schemas.microsoft.com/office/drawing/2014/main" id="{F272BD0B-198F-42BC-A6D4-CBE998A044C6}"/>
                  </a:ext>
                </a:extLst>
              </p:cNvPr>
              <p:cNvSpPr>
                <a:spLocks/>
              </p:cNvSpPr>
              <p:nvPr/>
            </p:nvSpPr>
            <p:spPr bwMode="auto">
              <a:xfrm>
                <a:off x="7234238" y="409576"/>
                <a:ext cx="142875" cy="115888"/>
              </a:xfrm>
              <a:custGeom>
                <a:avLst/>
                <a:gdLst>
                  <a:gd name="T0" fmla="*/ 6 w 74"/>
                  <a:gd name="T1" fmla="*/ 27 h 61"/>
                  <a:gd name="T2" fmla="*/ 2 w 74"/>
                  <a:gd name="T3" fmla="*/ 33 h 61"/>
                  <a:gd name="T4" fmla="*/ 5 w 74"/>
                  <a:gd name="T5" fmla="*/ 40 h 61"/>
                  <a:gd name="T6" fmla="*/ 25 w 74"/>
                  <a:gd name="T7" fmla="*/ 58 h 61"/>
                  <a:gd name="T8" fmla="*/ 33 w 74"/>
                  <a:gd name="T9" fmla="*/ 57 h 61"/>
                  <a:gd name="T10" fmla="*/ 74 w 74"/>
                  <a:gd name="T11" fmla="*/ 0 h 61"/>
                  <a:gd name="T12" fmla="*/ 29 w 74"/>
                  <a:gd name="T13" fmla="*/ 39 h 61"/>
                  <a:gd name="T14" fmla="*/ 15 w 74"/>
                  <a:gd name="T15" fmla="*/ 26 h 61"/>
                  <a:gd name="T16" fmla="*/ 6 w 74"/>
                  <a:gd name="T17" fmla="*/ 2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61">
                    <a:moveTo>
                      <a:pt x="6" y="27"/>
                    </a:moveTo>
                    <a:cubicBezTo>
                      <a:pt x="2" y="33"/>
                      <a:pt x="2" y="33"/>
                      <a:pt x="2" y="33"/>
                    </a:cubicBezTo>
                    <a:cubicBezTo>
                      <a:pt x="2" y="33"/>
                      <a:pt x="0" y="38"/>
                      <a:pt x="5" y="40"/>
                    </a:cubicBezTo>
                    <a:cubicBezTo>
                      <a:pt x="20" y="47"/>
                      <a:pt x="23" y="55"/>
                      <a:pt x="25" y="58"/>
                    </a:cubicBezTo>
                    <a:cubicBezTo>
                      <a:pt x="28" y="61"/>
                      <a:pt x="31" y="61"/>
                      <a:pt x="33" y="57"/>
                    </a:cubicBezTo>
                    <a:cubicBezTo>
                      <a:pt x="39" y="46"/>
                      <a:pt x="45" y="21"/>
                      <a:pt x="74" y="0"/>
                    </a:cubicBezTo>
                    <a:cubicBezTo>
                      <a:pt x="40" y="12"/>
                      <a:pt x="29" y="39"/>
                      <a:pt x="29" y="39"/>
                    </a:cubicBezTo>
                    <a:cubicBezTo>
                      <a:pt x="29" y="39"/>
                      <a:pt x="23" y="29"/>
                      <a:pt x="15" y="26"/>
                    </a:cubicBezTo>
                    <a:cubicBezTo>
                      <a:pt x="9" y="23"/>
                      <a:pt x="6" y="27"/>
                      <a:pt x="6" y="27"/>
                    </a:cubicBezTo>
                    <a:close/>
                  </a:path>
                </a:pathLst>
              </a:custGeom>
              <a:solidFill>
                <a:srgbClr val="0564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203" tIns="39101" rIns="78203" bIns="39101" numCol="1" anchor="t" anchorCtr="0" compatLnSpc="1">
                <a:prstTxWarp prst="textNoShape">
                  <a:avLst/>
                </a:prstTxWarp>
              </a:bodyPr>
              <a:lstStyle/>
              <a:p>
                <a:endParaRPr lang="ko-KR" altLang="en-US" sz="1350" dirty="0">
                  <a:ln>
                    <a:solidFill>
                      <a:prstClr val="white">
                        <a:lumMod val="75000"/>
                        <a:alpha val="0"/>
                      </a:prstClr>
                    </a:solidFill>
                  </a:ln>
                  <a:solidFill>
                    <a:prstClr val="black"/>
                  </a:solidFill>
                  <a:latin typeface="KoPub돋움체 Medium" panose="00000600000000000000" pitchFamily="2" charset="-127"/>
                  <a:ea typeface="KoPub돋움체 Medium" panose="00000600000000000000" pitchFamily="2" charset="-127"/>
                </a:endParaRPr>
              </a:p>
            </p:txBody>
          </p:sp>
          <p:sp>
            <p:nvSpPr>
              <p:cNvPr id="166" name="Freeform 17">
                <a:extLst>
                  <a:ext uri="{FF2B5EF4-FFF2-40B4-BE49-F238E27FC236}">
                    <a16:creationId xmlns:a16="http://schemas.microsoft.com/office/drawing/2014/main" id="{74F8E580-C518-4FA6-A3AB-509AA156E727}"/>
                  </a:ext>
                </a:extLst>
              </p:cNvPr>
              <p:cNvSpPr>
                <a:spLocks/>
              </p:cNvSpPr>
              <p:nvPr/>
            </p:nvSpPr>
            <p:spPr bwMode="auto">
              <a:xfrm>
                <a:off x="7056438" y="239713"/>
                <a:ext cx="276225" cy="261938"/>
              </a:xfrm>
              <a:custGeom>
                <a:avLst/>
                <a:gdLst>
                  <a:gd name="T0" fmla="*/ 89 w 143"/>
                  <a:gd name="T1" fmla="*/ 136 h 136"/>
                  <a:gd name="T2" fmla="*/ 81 w 143"/>
                  <a:gd name="T3" fmla="*/ 127 h 136"/>
                  <a:gd name="T4" fmla="*/ 80 w 143"/>
                  <a:gd name="T5" fmla="*/ 126 h 136"/>
                  <a:gd name="T6" fmla="*/ 25 w 143"/>
                  <a:gd name="T7" fmla="*/ 126 h 136"/>
                  <a:gd name="T8" fmla="*/ 10 w 143"/>
                  <a:gd name="T9" fmla="*/ 111 h 136"/>
                  <a:gd name="T10" fmla="*/ 10 w 143"/>
                  <a:gd name="T11" fmla="*/ 10 h 136"/>
                  <a:gd name="T12" fmla="*/ 111 w 143"/>
                  <a:gd name="T13" fmla="*/ 10 h 136"/>
                  <a:gd name="T14" fmla="*/ 111 w 143"/>
                  <a:gd name="T15" fmla="*/ 105 h 136"/>
                  <a:gd name="T16" fmla="*/ 111 w 143"/>
                  <a:gd name="T17" fmla="*/ 105 h 136"/>
                  <a:gd name="T18" fmla="*/ 115 w 143"/>
                  <a:gd name="T19" fmla="*/ 109 h 136"/>
                  <a:gd name="T20" fmla="*/ 121 w 143"/>
                  <a:gd name="T21" fmla="*/ 102 h 136"/>
                  <a:gd name="T22" fmla="*/ 121 w 143"/>
                  <a:gd name="T23" fmla="*/ 39 h 136"/>
                  <a:gd name="T24" fmla="*/ 133 w 143"/>
                  <a:gd name="T25" fmla="*/ 39 h 136"/>
                  <a:gd name="T26" fmla="*/ 133 w 143"/>
                  <a:gd name="T27" fmla="*/ 91 h 136"/>
                  <a:gd name="T28" fmla="*/ 143 w 143"/>
                  <a:gd name="T29" fmla="*/ 84 h 136"/>
                  <a:gd name="T30" fmla="*/ 143 w 143"/>
                  <a:gd name="T31" fmla="*/ 34 h 136"/>
                  <a:gd name="T32" fmla="*/ 138 w 143"/>
                  <a:gd name="T33" fmla="*/ 29 h 136"/>
                  <a:gd name="T34" fmla="*/ 121 w 143"/>
                  <a:gd name="T35" fmla="*/ 29 h 136"/>
                  <a:gd name="T36" fmla="*/ 121 w 143"/>
                  <a:gd name="T37" fmla="*/ 5 h 136"/>
                  <a:gd name="T38" fmla="*/ 116 w 143"/>
                  <a:gd name="T39" fmla="*/ 0 h 136"/>
                  <a:gd name="T40" fmla="*/ 5 w 143"/>
                  <a:gd name="T41" fmla="*/ 0 h 136"/>
                  <a:gd name="T42" fmla="*/ 0 w 143"/>
                  <a:gd name="T43" fmla="*/ 5 h 136"/>
                  <a:gd name="T44" fmla="*/ 0 w 143"/>
                  <a:gd name="T45" fmla="*/ 112 h 136"/>
                  <a:gd name="T46" fmla="*/ 0 w 143"/>
                  <a:gd name="T47" fmla="*/ 113 h 136"/>
                  <a:gd name="T48" fmla="*/ 25 w 143"/>
                  <a:gd name="T49" fmla="*/ 136 h 136"/>
                  <a:gd name="T50" fmla="*/ 89 w 143"/>
                  <a:gd name="T51" fmla="*/ 136 h 136"/>
                  <a:gd name="T52" fmla="*/ 89 w 143"/>
                  <a:gd name="T5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3" h="136">
                    <a:moveTo>
                      <a:pt x="89" y="136"/>
                    </a:moveTo>
                    <a:cubicBezTo>
                      <a:pt x="84" y="134"/>
                      <a:pt x="81" y="130"/>
                      <a:pt x="81" y="127"/>
                    </a:cubicBezTo>
                    <a:cubicBezTo>
                      <a:pt x="80" y="127"/>
                      <a:pt x="80" y="127"/>
                      <a:pt x="80" y="126"/>
                    </a:cubicBezTo>
                    <a:cubicBezTo>
                      <a:pt x="25" y="126"/>
                      <a:pt x="25" y="126"/>
                      <a:pt x="25" y="126"/>
                    </a:cubicBezTo>
                    <a:cubicBezTo>
                      <a:pt x="15" y="126"/>
                      <a:pt x="11" y="114"/>
                      <a:pt x="10" y="111"/>
                    </a:cubicBezTo>
                    <a:cubicBezTo>
                      <a:pt x="10" y="10"/>
                      <a:pt x="10" y="10"/>
                      <a:pt x="10" y="10"/>
                    </a:cubicBezTo>
                    <a:cubicBezTo>
                      <a:pt x="111" y="10"/>
                      <a:pt x="111" y="10"/>
                      <a:pt x="111" y="10"/>
                    </a:cubicBezTo>
                    <a:cubicBezTo>
                      <a:pt x="111" y="105"/>
                      <a:pt x="111" y="105"/>
                      <a:pt x="111" y="105"/>
                    </a:cubicBezTo>
                    <a:cubicBezTo>
                      <a:pt x="111" y="105"/>
                      <a:pt x="111" y="105"/>
                      <a:pt x="111" y="105"/>
                    </a:cubicBezTo>
                    <a:cubicBezTo>
                      <a:pt x="112" y="106"/>
                      <a:pt x="114" y="108"/>
                      <a:pt x="115" y="109"/>
                    </a:cubicBezTo>
                    <a:cubicBezTo>
                      <a:pt x="117" y="107"/>
                      <a:pt x="119" y="105"/>
                      <a:pt x="121" y="102"/>
                    </a:cubicBezTo>
                    <a:cubicBezTo>
                      <a:pt x="121" y="39"/>
                      <a:pt x="121" y="39"/>
                      <a:pt x="121" y="39"/>
                    </a:cubicBezTo>
                    <a:cubicBezTo>
                      <a:pt x="133" y="39"/>
                      <a:pt x="133" y="39"/>
                      <a:pt x="133" y="39"/>
                    </a:cubicBezTo>
                    <a:cubicBezTo>
                      <a:pt x="133" y="91"/>
                      <a:pt x="133" y="91"/>
                      <a:pt x="133" y="91"/>
                    </a:cubicBezTo>
                    <a:cubicBezTo>
                      <a:pt x="136" y="89"/>
                      <a:pt x="140" y="86"/>
                      <a:pt x="143" y="84"/>
                    </a:cubicBezTo>
                    <a:cubicBezTo>
                      <a:pt x="143" y="34"/>
                      <a:pt x="143" y="34"/>
                      <a:pt x="143" y="34"/>
                    </a:cubicBezTo>
                    <a:cubicBezTo>
                      <a:pt x="143" y="31"/>
                      <a:pt x="141" y="29"/>
                      <a:pt x="138" y="29"/>
                    </a:cubicBezTo>
                    <a:cubicBezTo>
                      <a:pt x="121" y="29"/>
                      <a:pt x="121" y="29"/>
                      <a:pt x="121" y="29"/>
                    </a:cubicBezTo>
                    <a:cubicBezTo>
                      <a:pt x="121" y="5"/>
                      <a:pt x="121" y="5"/>
                      <a:pt x="121" y="5"/>
                    </a:cubicBezTo>
                    <a:cubicBezTo>
                      <a:pt x="121" y="2"/>
                      <a:pt x="118" y="0"/>
                      <a:pt x="116" y="0"/>
                    </a:cubicBezTo>
                    <a:cubicBezTo>
                      <a:pt x="5" y="0"/>
                      <a:pt x="5" y="0"/>
                      <a:pt x="5" y="0"/>
                    </a:cubicBezTo>
                    <a:cubicBezTo>
                      <a:pt x="2" y="0"/>
                      <a:pt x="0" y="2"/>
                      <a:pt x="0" y="5"/>
                    </a:cubicBezTo>
                    <a:cubicBezTo>
                      <a:pt x="0" y="112"/>
                      <a:pt x="0" y="112"/>
                      <a:pt x="0" y="112"/>
                    </a:cubicBezTo>
                    <a:cubicBezTo>
                      <a:pt x="0" y="112"/>
                      <a:pt x="0" y="112"/>
                      <a:pt x="0" y="113"/>
                    </a:cubicBezTo>
                    <a:cubicBezTo>
                      <a:pt x="0" y="114"/>
                      <a:pt x="5" y="136"/>
                      <a:pt x="25" y="136"/>
                    </a:cubicBezTo>
                    <a:cubicBezTo>
                      <a:pt x="89" y="136"/>
                      <a:pt x="89" y="136"/>
                      <a:pt x="89" y="136"/>
                    </a:cubicBezTo>
                    <a:cubicBezTo>
                      <a:pt x="89" y="136"/>
                      <a:pt x="89" y="136"/>
                      <a:pt x="89"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203" tIns="39101" rIns="78203" bIns="39101" numCol="1" anchor="t" anchorCtr="0" compatLnSpc="1">
                <a:prstTxWarp prst="textNoShape">
                  <a:avLst/>
                </a:prstTxWarp>
              </a:bodyPr>
              <a:lstStyle/>
              <a:p>
                <a:endParaRPr lang="ko-KR" altLang="en-US" sz="1350" dirty="0">
                  <a:ln>
                    <a:solidFill>
                      <a:prstClr val="white">
                        <a:lumMod val="75000"/>
                        <a:alpha val="0"/>
                      </a:prstClr>
                    </a:solidFill>
                  </a:ln>
                  <a:solidFill>
                    <a:prstClr val="black"/>
                  </a:solidFill>
                  <a:latin typeface="KoPub돋움체 Medium" panose="00000600000000000000" pitchFamily="2" charset="-127"/>
                  <a:ea typeface="KoPub돋움체 Medium" panose="00000600000000000000" pitchFamily="2" charset="-127"/>
                </a:endParaRPr>
              </a:p>
            </p:txBody>
          </p:sp>
          <p:sp>
            <p:nvSpPr>
              <p:cNvPr id="167" name="Freeform 18">
                <a:extLst>
                  <a:ext uri="{FF2B5EF4-FFF2-40B4-BE49-F238E27FC236}">
                    <a16:creationId xmlns:a16="http://schemas.microsoft.com/office/drawing/2014/main" id="{D16122DE-B09A-48FD-ACB2-90F24C739EB4}"/>
                  </a:ext>
                </a:extLst>
              </p:cNvPr>
              <p:cNvSpPr>
                <a:spLocks/>
              </p:cNvSpPr>
              <p:nvPr/>
            </p:nvSpPr>
            <p:spPr bwMode="auto">
              <a:xfrm>
                <a:off x="7100888" y="431801"/>
                <a:ext cx="142875" cy="19050"/>
              </a:xfrm>
              <a:custGeom>
                <a:avLst/>
                <a:gdLst>
                  <a:gd name="T0" fmla="*/ 63 w 74"/>
                  <a:gd name="T1" fmla="*/ 8 h 10"/>
                  <a:gd name="T2" fmla="*/ 74 w 74"/>
                  <a:gd name="T3" fmla="*/ 2 h 10"/>
                  <a:gd name="T4" fmla="*/ 71 w 74"/>
                  <a:gd name="T5" fmla="*/ 0 h 10"/>
                  <a:gd name="T6" fmla="*/ 5 w 74"/>
                  <a:gd name="T7" fmla="*/ 0 h 10"/>
                  <a:gd name="T8" fmla="*/ 0 w 74"/>
                  <a:gd name="T9" fmla="*/ 5 h 10"/>
                  <a:gd name="T10" fmla="*/ 5 w 74"/>
                  <a:gd name="T11" fmla="*/ 10 h 10"/>
                  <a:gd name="T12" fmla="*/ 62 w 74"/>
                  <a:gd name="T13" fmla="*/ 10 h 10"/>
                  <a:gd name="T14" fmla="*/ 63 w 74"/>
                  <a:gd name="T15" fmla="*/ 8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10">
                    <a:moveTo>
                      <a:pt x="63" y="8"/>
                    </a:moveTo>
                    <a:cubicBezTo>
                      <a:pt x="65" y="5"/>
                      <a:pt x="69" y="2"/>
                      <a:pt x="74" y="2"/>
                    </a:cubicBezTo>
                    <a:cubicBezTo>
                      <a:pt x="74" y="1"/>
                      <a:pt x="72" y="0"/>
                      <a:pt x="71" y="0"/>
                    </a:cubicBezTo>
                    <a:cubicBezTo>
                      <a:pt x="5" y="0"/>
                      <a:pt x="5" y="0"/>
                      <a:pt x="5" y="0"/>
                    </a:cubicBezTo>
                    <a:cubicBezTo>
                      <a:pt x="3" y="0"/>
                      <a:pt x="0" y="3"/>
                      <a:pt x="0" y="5"/>
                    </a:cubicBezTo>
                    <a:cubicBezTo>
                      <a:pt x="0" y="8"/>
                      <a:pt x="3" y="10"/>
                      <a:pt x="5" y="10"/>
                    </a:cubicBezTo>
                    <a:cubicBezTo>
                      <a:pt x="62" y="10"/>
                      <a:pt x="62" y="10"/>
                      <a:pt x="62" y="10"/>
                    </a:cubicBezTo>
                    <a:lnTo>
                      <a:pt x="6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203" tIns="39101" rIns="78203" bIns="39101" numCol="1" anchor="t" anchorCtr="0" compatLnSpc="1">
                <a:prstTxWarp prst="textNoShape">
                  <a:avLst/>
                </a:prstTxWarp>
              </a:bodyPr>
              <a:lstStyle/>
              <a:p>
                <a:endParaRPr lang="ko-KR" altLang="en-US" sz="1350" dirty="0">
                  <a:ln>
                    <a:solidFill>
                      <a:prstClr val="white">
                        <a:lumMod val="75000"/>
                        <a:alpha val="0"/>
                      </a:prstClr>
                    </a:solidFill>
                  </a:ln>
                  <a:solidFill>
                    <a:prstClr val="black"/>
                  </a:solidFill>
                  <a:latin typeface="KoPub돋움체 Medium" panose="00000600000000000000" pitchFamily="2" charset="-127"/>
                  <a:ea typeface="KoPub돋움체 Medium" panose="00000600000000000000" pitchFamily="2" charset="-127"/>
                </a:endParaRPr>
              </a:p>
            </p:txBody>
          </p:sp>
        </p:grpSp>
      </p:grpSp>
      <p:sp>
        <p:nvSpPr>
          <p:cNvPr id="168" name="TextBox 167">
            <a:extLst>
              <a:ext uri="{FF2B5EF4-FFF2-40B4-BE49-F238E27FC236}">
                <a16:creationId xmlns:a16="http://schemas.microsoft.com/office/drawing/2014/main" id="{3F38B921-F8F6-41A5-9968-7312566F0ACF}"/>
              </a:ext>
            </a:extLst>
          </p:cNvPr>
          <p:cNvSpPr txBox="1"/>
          <p:nvPr/>
        </p:nvSpPr>
        <p:spPr>
          <a:xfrm>
            <a:off x="4106441" y="5808705"/>
            <a:ext cx="3938991" cy="171072"/>
          </a:xfrm>
          <a:prstGeom prst="rect">
            <a:avLst/>
          </a:prstGeom>
          <a:noFill/>
        </p:spPr>
        <p:txBody>
          <a:bodyPr wrap="square" lIns="0" tIns="0" rIns="0" bIns="0" rtlCol="0">
            <a:spAutoFit/>
          </a:bodyPr>
          <a:lstStyle/>
          <a:p>
            <a:pPr defTabSz="781988">
              <a:lnSpc>
                <a:spcPct val="130000"/>
              </a:lnSpc>
              <a:defRPr/>
            </a:pPr>
            <a:r>
              <a:rPr kumimoji="1" lang="en-US" altLang="ko-KR" sz="855" b="1" spc="-34" baseline="30000"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rPr>
              <a:t>1) </a:t>
            </a:r>
            <a:r>
              <a:rPr kumimoji="1" lang="en-US" altLang="ko-KR" sz="855" b="1" spc="-34"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rPr>
              <a:t>STT: </a:t>
            </a:r>
            <a:r>
              <a:rPr kumimoji="1" lang="ru-RU" altLang="ko-KR" sz="855" b="1" spc="-34"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rPr>
              <a:t>преобразование речи в текст</a:t>
            </a:r>
            <a:endParaRPr kumimoji="1" lang="en-US" altLang="ko-KR" sz="855" b="1" spc="-34"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grpSp>
        <p:nvGrpSpPr>
          <p:cNvPr id="169" name="그룹 109">
            <a:extLst>
              <a:ext uri="{FF2B5EF4-FFF2-40B4-BE49-F238E27FC236}">
                <a16:creationId xmlns:a16="http://schemas.microsoft.com/office/drawing/2014/main" id="{E6323643-1D60-4ECC-A734-7B57B503DE07}"/>
              </a:ext>
            </a:extLst>
          </p:cNvPr>
          <p:cNvGrpSpPr/>
          <p:nvPr/>
        </p:nvGrpSpPr>
        <p:grpSpPr>
          <a:xfrm>
            <a:off x="5206117" y="4539343"/>
            <a:ext cx="930703" cy="783927"/>
            <a:chOff x="9720789" y="2809240"/>
            <a:chExt cx="1318580" cy="1110635"/>
          </a:xfrm>
        </p:grpSpPr>
        <p:sp>
          <p:nvSpPr>
            <p:cNvPr id="171" name="타원 110">
              <a:extLst>
                <a:ext uri="{FF2B5EF4-FFF2-40B4-BE49-F238E27FC236}">
                  <a16:creationId xmlns:a16="http://schemas.microsoft.com/office/drawing/2014/main" id="{36473305-510E-4FC3-A6EE-FB185051F14C}"/>
                </a:ext>
              </a:extLst>
            </p:cNvPr>
            <p:cNvSpPr/>
            <p:nvPr/>
          </p:nvSpPr>
          <p:spPr>
            <a:xfrm>
              <a:off x="9818518" y="2809240"/>
              <a:ext cx="1110635" cy="1110635"/>
            </a:xfrm>
            <a:prstGeom prst="ellipse">
              <a:avLst/>
            </a:prstGeom>
            <a:solidFill>
              <a:srgbClr val="0030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fontAlgn="base" latinLnBrk="0">
                <a:lnSpc>
                  <a:spcPct val="110000"/>
                </a:lnSpc>
                <a:spcBef>
                  <a:spcPct val="0"/>
                </a:spcBef>
                <a:spcAft>
                  <a:spcPct val="0"/>
                </a:spcAft>
                <a:buClr>
                  <a:srgbClr val="F06325"/>
                </a:buClr>
                <a:buSzPct val="80000"/>
              </a:pPr>
              <a:endParaRPr lang="ko-KR" altLang="en-US" sz="1026" kern="0" dirty="0">
                <a:ln>
                  <a:solidFill>
                    <a:srgbClr val="304ADB">
                      <a:alpha val="0"/>
                    </a:srgbClr>
                  </a:solidFill>
                </a:ln>
                <a:solidFill>
                  <a:prstClr val="white"/>
                </a:solidFill>
                <a:latin typeface="KoPub돋움체 Bold" panose="00000800000000000000" pitchFamily="2" charset="-127"/>
                <a:ea typeface="KoPub돋움체 Bold" panose="00000800000000000000" pitchFamily="2" charset="-127"/>
              </a:endParaRPr>
            </a:p>
          </p:txBody>
        </p:sp>
        <p:sp>
          <p:nvSpPr>
            <p:cNvPr id="172" name="TextBox 171">
              <a:extLst>
                <a:ext uri="{FF2B5EF4-FFF2-40B4-BE49-F238E27FC236}">
                  <a16:creationId xmlns:a16="http://schemas.microsoft.com/office/drawing/2014/main" id="{AF3C3D72-44B7-4146-A0D4-B220F30C89EE}"/>
                </a:ext>
              </a:extLst>
            </p:cNvPr>
            <p:cNvSpPr txBox="1"/>
            <p:nvPr/>
          </p:nvSpPr>
          <p:spPr>
            <a:xfrm>
              <a:off x="9720789" y="3354121"/>
              <a:ext cx="1318580" cy="373455"/>
            </a:xfrm>
            <a:prstGeom prst="rect">
              <a:avLst/>
            </a:prstGeom>
            <a:noFill/>
          </p:spPr>
          <p:txBody>
            <a:bodyPr wrap="none" rtlCol="0">
              <a:spAutoFit/>
            </a:bodyPr>
            <a:lstStyle>
              <a:defPPr>
                <a:defRPr lang="ko-KR"/>
              </a:defPPr>
              <a:lvl1pPr lvl="0" algn="ctr" fontAlgn="base" latinLnBrk="0">
                <a:spcBef>
                  <a:spcPct val="0"/>
                </a:spcBef>
                <a:spcAft>
                  <a:spcPct val="0"/>
                </a:spcAft>
                <a:defRPr sz="1400" kern="0">
                  <a:ln>
                    <a:solidFill>
                      <a:schemeClr val="bg1">
                        <a:alpha val="0"/>
                      </a:schemeClr>
                    </a:solidFill>
                  </a:ln>
                  <a:solidFill>
                    <a:srgbClr val="000000"/>
                  </a:solidFill>
                  <a:latin typeface="맑은 고딕" panose="020B0503020000020004" pitchFamily="50" charset="-127"/>
                  <a:ea typeface="맑은 고딕" panose="020B0503020000020004" pitchFamily="50" charset="-127"/>
                </a:defRPr>
              </a:lvl1pPr>
            </a:lstStyle>
            <a:p>
              <a:r>
                <a:rPr lang="ru-RU" altLang="ko-KR" sz="1113" kern="1200" spc="-128" dirty="0">
                  <a:ln>
                    <a:solidFill>
                      <a:srgbClr val="304ADB">
                        <a:alpha val="0"/>
                      </a:srgbClr>
                    </a:solidFill>
                  </a:ln>
                  <a:solidFill>
                    <a:prstClr val="white"/>
                  </a:solidFill>
                  <a:latin typeface="KoPub돋움체 Bold" panose="00000800000000000000" pitchFamily="2" charset="-127"/>
                  <a:ea typeface="KoPub돋움체 Bold" panose="00000800000000000000" pitchFamily="2" charset="-127"/>
                </a:rPr>
                <a:t>Сервис чат-бота</a:t>
              </a:r>
              <a:endParaRPr lang="ko-KR" altLang="en-US" sz="1113" kern="1200" spc="-128" dirty="0">
                <a:ln>
                  <a:solidFill>
                    <a:srgbClr val="304ADB">
                      <a:alpha val="0"/>
                    </a:srgbClr>
                  </a:solidFill>
                </a:ln>
                <a:solidFill>
                  <a:prstClr val="white"/>
                </a:solidFill>
                <a:latin typeface="KoPub돋움체 Bold" panose="00000800000000000000" pitchFamily="2" charset="-127"/>
                <a:ea typeface="KoPub돋움체 Bold" panose="00000800000000000000" pitchFamily="2" charset="-127"/>
              </a:endParaRPr>
            </a:p>
          </p:txBody>
        </p:sp>
      </p:grpSp>
      <p:grpSp>
        <p:nvGrpSpPr>
          <p:cNvPr id="173" name="그룹 112">
            <a:extLst>
              <a:ext uri="{FF2B5EF4-FFF2-40B4-BE49-F238E27FC236}">
                <a16:creationId xmlns:a16="http://schemas.microsoft.com/office/drawing/2014/main" id="{BED1CFBA-8C6A-4A7B-8A62-D3FC8230A464}"/>
              </a:ext>
            </a:extLst>
          </p:cNvPr>
          <p:cNvGrpSpPr/>
          <p:nvPr/>
        </p:nvGrpSpPr>
        <p:grpSpPr>
          <a:xfrm>
            <a:off x="5462816" y="4595872"/>
            <a:ext cx="560552" cy="366776"/>
            <a:chOff x="10157064" y="3033714"/>
            <a:chExt cx="682753" cy="446737"/>
          </a:xfrm>
        </p:grpSpPr>
        <p:sp>
          <p:nvSpPr>
            <p:cNvPr id="174" name="Freeform 6">
              <a:extLst>
                <a:ext uri="{FF2B5EF4-FFF2-40B4-BE49-F238E27FC236}">
                  <a16:creationId xmlns:a16="http://schemas.microsoft.com/office/drawing/2014/main" id="{DE25E553-6B0A-4E0B-84F3-E0551B0EF3D9}"/>
                </a:ext>
              </a:extLst>
            </p:cNvPr>
            <p:cNvSpPr>
              <a:spLocks noEditPoints="1"/>
            </p:cNvSpPr>
            <p:nvPr/>
          </p:nvSpPr>
          <p:spPr bwMode="auto">
            <a:xfrm>
              <a:off x="10157064" y="3033714"/>
              <a:ext cx="210173" cy="423887"/>
            </a:xfrm>
            <a:custGeom>
              <a:avLst/>
              <a:gdLst>
                <a:gd name="T0" fmla="*/ 56 w 66"/>
                <a:gd name="T1" fmla="*/ 0 h 113"/>
                <a:gd name="T2" fmla="*/ 10 w 66"/>
                <a:gd name="T3" fmla="*/ 0 h 113"/>
                <a:gd name="T4" fmla="*/ 0 w 66"/>
                <a:gd name="T5" fmla="*/ 10 h 113"/>
                <a:gd name="T6" fmla="*/ 0 w 66"/>
                <a:gd name="T7" fmla="*/ 103 h 113"/>
                <a:gd name="T8" fmla="*/ 10 w 66"/>
                <a:gd name="T9" fmla="*/ 113 h 113"/>
                <a:gd name="T10" fmla="*/ 56 w 66"/>
                <a:gd name="T11" fmla="*/ 113 h 113"/>
                <a:gd name="T12" fmla="*/ 66 w 66"/>
                <a:gd name="T13" fmla="*/ 103 h 113"/>
                <a:gd name="T14" fmla="*/ 66 w 66"/>
                <a:gd name="T15" fmla="*/ 10 h 113"/>
                <a:gd name="T16" fmla="*/ 56 w 66"/>
                <a:gd name="T17" fmla="*/ 0 h 113"/>
                <a:gd name="T18" fmla="*/ 55 w 66"/>
                <a:gd name="T19" fmla="*/ 105 h 113"/>
                <a:gd name="T20" fmla="*/ 11 w 66"/>
                <a:gd name="T21" fmla="*/ 105 h 113"/>
                <a:gd name="T22" fmla="*/ 8 w 66"/>
                <a:gd name="T23" fmla="*/ 101 h 113"/>
                <a:gd name="T24" fmla="*/ 11 w 66"/>
                <a:gd name="T25" fmla="*/ 98 h 113"/>
                <a:gd name="T26" fmla="*/ 55 w 66"/>
                <a:gd name="T27" fmla="*/ 98 h 113"/>
                <a:gd name="T28" fmla="*/ 59 w 66"/>
                <a:gd name="T29" fmla="*/ 101 h 113"/>
                <a:gd name="T30" fmla="*/ 55 w 66"/>
                <a:gd name="T31" fmla="*/ 105 h 113"/>
                <a:gd name="T32" fmla="*/ 55 w 66"/>
                <a:gd name="T33" fmla="*/ 95 h 113"/>
                <a:gd name="T34" fmla="*/ 11 w 66"/>
                <a:gd name="T35" fmla="*/ 95 h 113"/>
                <a:gd name="T36" fmla="*/ 8 w 66"/>
                <a:gd name="T37" fmla="*/ 91 h 113"/>
                <a:gd name="T38" fmla="*/ 11 w 66"/>
                <a:gd name="T39" fmla="*/ 88 h 113"/>
                <a:gd name="T40" fmla="*/ 55 w 66"/>
                <a:gd name="T41" fmla="*/ 88 h 113"/>
                <a:gd name="T42" fmla="*/ 59 w 66"/>
                <a:gd name="T43" fmla="*/ 91 h 113"/>
                <a:gd name="T44" fmla="*/ 55 w 66"/>
                <a:gd name="T45" fmla="*/ 95 h 113"/>
                <a:gd name="T46" fmla="*/ 55 w 66"/>
                <a:gd name="T47" fmla="*/ 85 h 113"/>
                <a:gd name="T48" fmla="*/ 11 w 66"/>
                <a:gd name="T49" fmla="*/ 85 h 113"/>
                <a:gd name="T50" fmla="*/ 8 w 66"/>
                <a:gd name="T51" fmla="*/ 82 h 113"/>
                <a:gd name="T52" fmla="*/ 11 w 66"/>
                <a:gd name="T53" fmla="*/ 78 h 113"/>
                <a:gd name="T54" fmla="*/ 55 w 66"/>
                <a:gd name="T55" fmla="*/ 78 h 113"/>
                <a:gd name="T56" fmla="*/ 59 w 66"/>
                <a:gd name="T57" fmla="*/ 82 h 113"/>
                <a:gd name="T58" fmla="*/ 55 w 66"/>
                <a:gd name="T59" fmla="*/ 85 h 113"/>
                <a:gd name="T60" fmla="*/ 28 w 66"/>
                <a:gd name="T61" fmla="*/ 58 h 113"/>
                <a:gd name="T62" fmla="*/ 33 w 66"/>
                <a:gd name="T63" fmla="*/ 54 h 113"/>
                <a:gd name="T64" fmla="*/ 38 w 66"/>
                <a:gd name="T65" fmla="*/ 58 h 113"/>
                <a:gd name="T66" fmla="*/ 33 w 66"/>
                <a:gd name="T67" fmla="*/ 63 h 113"/>
                <a:gd name="T68" fmla="*/ 28 w 66"/>
                <a:gd name="T69" fmla="*/ 58 h 113"/>
                <a:gd name="T70" fmla="*/ 55 w 66"/>
                <a:gd name="T71" fmla="*/ 37 h 113"/>
                <a:gd name="T72" fmla="*/ 11 w 66"/>
                <a:gd name="T73" fmla="*/ 37 h 113"/>
                <a:gd name="T74" fmla="*/ 8 w 66"/>
                <a:gd name="T75" fmla="*/ 34 h 113"/>
                <a:gd name="T76" fmla="*/ 11 w 66"/>
                <a:gd name="T77" fmla="*/ 31 h 113"/>
                <a:gd name="T78" fmla="*/ 55 w 66"/>
                <a:gd name="T79" fmla="*/ 31 h 113"/>
                <a:gd name="T80" fmla="*/ 59 w 66"/>
                <a:gd name="T81" fmla="*/ 34 h 113"/>
                <a:gd name="T82" fmla="*/ 55 w 66"/>
                <a:gd name="T83" fmla="*/ 37 h 113"/>
                <a:gd name="T84" fmla="*/ 55 w 66"/>
                <a:gd name="T85" fmla="*/ 28 h 113"/>
                <a:gd name="T86" fmla="*/ 11 w 66"/>
                <a:gd name="T87" fmla="*/ 28 h 113"/>
                <a:gd name="T88" fmla="*/ 8 w 66"/>
                <a:gd name="T89" fmla="*/ 24 h 113"/>
                <a:gd name="T90" fmla="*/ 11 w 66"/>
                <a:gd name="T91" fmla="*/ 21 h 113"/>
                <a:gd name="T92" fmla="*/ 55 w 66"/>
                <a:gd name="T93" fmla="*/ 21 h 113"/>
                <a:gd name="T94" fmla="*/ 59 w 66"/>
                <a:gd name="T95" fmla="*/ 24 h 113"/>
                <a:gd name="T96" fmla="*/ 55 w 66"/>
                <a:gd name="T97" fmla="*/ 28 h 113"/>
                <a:gd name="T98" fmla="*/ 55 w 66"/>
                <a:gd name="T99" fmla="*/ 18 h 113"/>
                <a:gd name="T100" fmla="*/ 11 w 66"/>
                <a:gd name="T101" fmla="*/ 18 h 113"/>
                <a:gd name="T102" fmla="*/ 8 w 66"/>
                <a:gd name="T103" fmla="*/ 14 h 113"/>
                <a:gd name="T104" fmla="*/ 11 w 66"/>
                <a:gd name="T105" fmla="*/ 11 h 113"/>
                <a:gd name="T106" fmla="*/ 55 w 66"/>
                <a:gd name="T107" fmla="*/ 11 h 113"/>
                <a:gd name="T108" fmla="*/ 59 w 66"/>
                <a:gd name="T109" fmla="*/ 14 h 113"/>
                <a:gd name="T110" fmla="*/ 55 w 66"/>
                <a:gd name="T111" fmla="*/ 1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113">
                  <a:moveTo>
                    <a:pt x="56" y="0"/>
                  </a:moveTo>
                  <a:cubicBezTo>
                    <a:pt x="10" y="0"/>
                    <a:pt x="10" y="0"/>
                    <a:pt x="10" y="0"/>
                  </a:cubicBezTo>
                  <a:cubicBezTo>
                    <a:pt x="5" y="0"/>
                    <a:pt x="0" y="4"/>
                    <a:pt x="0" y="10"/>
                  </a:cubicBezTo>
                  <a:cubicBezTo>
                    <a:pt x="0" y="103"/>
                    <a:pt x="0" y="103"/>
                    <a:pt x="0" y="103"/>
                  </a:cubicBezTo>
                  <a:cubicBezTo>
                    <a:pt x="0" y="109"/>
                    <a:pt x="5" y="113"/>
                    <a:pt x="10" y="113"/>
                  </a:cubicBezTo>
                  <a:cubicBezTo>
                    <a:pt x="56" y="113"/>
                    <a:pt x="56" y="113"/>
                    <a:pt x="56" y="113"/>
                  </a:cubicBezTo>
                  <a:cubicBezTo>
                    <a:pt x="62" y="113"/>
                    <a:pt x="66" y="109"/>
                    <a:pt x="66" y="103"/>
                  </a:cubicBezTo>
                  <a:cubicBezTo>
                    <a:pt x="66" y="10"/>
                    <a:pt x="66" y="10"/>
                    <a:pt x="66" y="10"/>
                  </a:cubicBezTo>
                  <a:cubicBezTo>
                    <a:pt x="66" y="4"/>
                    <a:pt x="62" y="0"/>
                    <a:pt x="56" y="0"/>
                  </a:cubicBezTo>
                  <a:close/>
                  <a:moveTo>
                    <a:pt x="55" y="105"/>
                  </a:moveTo>
                  <a:cubicBezTo>
                    <a:pt x="11" y="105"/>
                    <a:pt x="11" y="105"/>
                    <a:pt x="11" y="105"/>
                  </a:cubicBezTo>
                  <a:cubicBezTo>
                    <a:pt x="9" y="105"/>
                    <a:pt x="8" y="103"/>
                    <a:pt x="8" y="101"/>
                  </a:cubicBezTo>
                  <a:cubicBezTo>
                    <a:pt x="8" y="99"/>
                    <a:pt x="9" y="98"/>
                    <a:pt x="11" y="98"/>
                  </a:cubicBezTo>
                  <a:cubicBezTo>
                    <a:pt x="55" y="98"/>
                    <a:pt x="55" y="98"/>
                    <a:pt x="55" y="98"/>
                  </a:cubicBezTo>
                  <a:cubicBezTo>
                    <a:pt x="57" y="98"/>
                    <a:pt x="59" y="99"/>
                    <a:pt x="59" y="101"/>
                  </a:cubicBezTo>
                  <a:cubicBezTo>
                    <a:pt x="59" y="103"/>
                    <a:pt x="57" y="105"/>
                    <a:pt x="55" y="105"/>
                  </a:cubicBezTo>
                  <a:close/>
                  <a:moveTo>
                    <a:pt x="55" y="95"/>
                  </a:moveTo>
                  <a:cubicBezTo>
                    <a:pt x="11" y="95"/>
                    <a:pt x="11" y="95"/>
                    <a:pt x="11" y="95"/>
                  </a:cubicBezTo>
                  <a:cubicBezTo>
                    <a:pt x="9" y="95"/>
                    <a:pt x="8" y="93"/>
                    <a:pt x="8" y="91"/>
                  </a:cubicBezTo>
                  <a:cubicBezTo>
                    <a:pt x="8" y="90"/>
                    <a:pt x="9" y="88"/>
                    <a:pt x="11" y="88"/>
                  </a:cubicBezTo>
                  <a:cubicBezTo>
                    <a:pt x="55" y="88"/>
                    <a:pt x="55" y="88"/>
                    <a:pt x="55" y="88"/>
                  </a:cubicBezTo>
                  <a:cubicBezTo>
                    <a:pt x="57" y="88"/>
                    <a:pt x="59" y="90"/>
                    <a:pt x="59" y="91"/>
                  </a:cubicBezTo>
                  <a:cubicBezTo>
                    <a:pt x="59" y="93"/>
                    <a:pt x="57" y="95"/>
                    <a:pt x="55" y="95"/>
                  </a:cubicBezTo>
                  <a:close/>
                  <a:moveTo>
                    <a:pt x="55" y="85"/>
                  </a:moveTo>
                  <a:cubicBezTo>
                    <a:pt x="11" y="85"/>
                    <a:pt x="11" y="85"/>
                    <a:pt x="11" y="85"/>
                  </a:cubicBezTo>
                  <a:cubicBezTo>
                    <a:pt x="9" y="85"/>
                    <a:pt x="8" y="83"/>
                    <a:pt x="8" y="82"/>
                  </a:cubicBezTo>
                  <a:cubicBezTo>
                    <a:pt x="8" y="80"/>
                    <a:pt x="9" y="78"/>
                    <a:pt x="11" y="78"/>
                  </a:cubicBezTo>
                  <a:cubicBezTo>
                    <a:pt x="55" y="78"/>
                    <a:pt x="55" y="78"/>
                    <a:pt x="55" y="78"/>
                  </a:cubicBezTo>
                  <a:cubicBezTo>
                    <a:pt x="57" y="78"/>
                    <a:pt x="59" y="80"/>
                    <a:pt x="59" y="82"/>
                  </a:cubicBezTo>
                  <a:cubicBezTo>
                    <a:pt x="59" y="83"/>
                    <a:pt x="57" y="85"/>
                    <a:pt x="55" y="85"/>
                  </a:cubicBezTo>
                  <a:close/>
                  <a:moveTo>
                    <a:pt x="28" y="58"/>
                  </a:moveTo>
                  <a:cubicBezTo>
                    <a:pt x="28" y="56"/>
                    <a:pt x="30" y="54"/>
                    <a:pt x="33" y="54"/>
                  </a:cubicBezTo>
                  <a:cubicBezTo>
                    <a:pt x="36" y="54"/>
                    <a:pt x="38" y="56"/>
                    <a:pt x="38" y="58"/>
                  </a:cubicBezTo>
                  <a:cubicBezTo>
                    <a:pt x="38" y="61"/>
                    <a:pt x="36" y="63"/>
                    <a:pt x="33" y="63"/>
                  </a:cubicBezTo>
                  <a:cubicBezTo>
                    <a:pt x="30" y="63"/>
                    <a:pt x="28" y="61"/>
                    <a:pt x="28" y="58"/>
                  </a:cubicBezTo>
                  <a:close/>
                  <a:moveTo>
                    <a:pt x="55" y="37"/>
                  </a:moveTo>
                  <a:cubicBezTo>
                    <a:pt x="11" y="37"/>
                    <a:pt x="11" y="37"/>
                    <a:pt x="11" y="37"/>
                  </a:cubicBezTo>
                  <a:cubicBezTo>
                    <a:pt x="9" y="37"/>
                    <a:pt x="8" y="36"/>
                    <a:pt x="8" y="34"/>
                  </a:cubicBezTo>
                  <a:cubicBezTo>
                    <a:pt x="8" y="32"/>
                    <a:pt x="9" y="31"/>
                    <a:pt x="11" y="31"/>
                  </a:cubicBezTo>
                  <a:cubicBezTo>
                    <a:pt x="55" y="31"/>
                    <a:pt x="55" y="31"/>
                    <a:pt x="55" y="31"/>
                  </a:cubicBezTo>
                  <a:cubicBezTo>
                    <a:pt x="57" y="31"/>
                    <a:pt x="59" y="32"/>
                    <a:pt x="59" y="34"/>
                  </a:cubicBezTo>
                  <a:cubicBezTo>
                    <a:pt x="59" y="36"/>
                    <a:pt x="57" y="37"/>
                    <a:pt x="55" y="37"/>
                  </a:cubicBezTo>
                  <a:close/>
                  <a:moveTo>
                    <a:pt x="55" y="28"/>
                  </a:moveTo>
                  <a:cubicBezTo>
                    <a:pt x="11" y="28"/>
                    <a:pt x="11" y="28"/>
                    <a:pt x="11" y="28"/>
                  </a:cubicBezTo>
                  <a:cubicBezTo>
                    <a:pt x="9" y="28"/>
                    <a:pt x="8" y="26"/>
                    <a:pt x="8" y="24"/>
                  </a:cubicBezTo>
                  <a:cubicBezTo>
                    <a:pt x="8" y="22"/>
                    <a:pt x="9" y="21"/>
                    <a:pt x="11" y="21"/>
                  </a:cubicBezTo>
                  <a:cubicBezTo>
                    <a:pt x="55" y="21"/>
                    <a:pt x="55" y="21"/>
                    <a:pt x="55" y="21"/>
                  </a:cubicBezTo>
                  <a:cubicBezTo>
                    <a:pt x="57" y="21"/>
                    <a:pt x="59" y="22"/>
                    <a:pt x="59" y="24"/>
                  </a:cubicBezTo>
                  <a:cubicBezTo>
                    <a:pt x="59" y="26"/>
                    <a:pt x="57" y="28"/>
                    <a:pt x="55" y="28"/>
                  </a:cubicBezTo>
                  <a:close/>
                  <a:moveTo>
                    <a:pt x="55" y="18"/>
                  </a:moveTo>
                  <a:cubicBezTo>
                    <a:pt x="11" y="18"/>
                    <a:pt x="11" y="18"/>
                    <a:pt x="11" y="18"/>
                  </a:cubicBezTo>
                  <a:cubicBezTo>
                    <a:pt x="9" y="18"/>
                    <a:pt x="8" y="16"/>
                    <a:pt x="8" y="14"/>
                  </a:cubicBezTo>
                  <a:cubicBezTo>
                    <a:pt x="8" y="13"/>
                    <a:pt x="9" y="11"/>
                    <a:pt x="11" y="11"/>
                  </a:cubicBezTo>
                  <a:cubicBezTo>
                    <a:pt x="55" y="11"/>
                    <a:pt x="55" y="11"/>
                    <a:pt x="55" y="11"/>
                  </a:cubicBezTo>
                  <a:cubicBezTo>
                    <a:pt x="57" y="11"/>
                    <a:pt x="59" y="13"/>
                    <a:pt x="59" y="14"/>
                  </a:cubicBezTo>
                  <a:cubicBezTo>
                    <a:pt x="59" y="16"/>
                    <a:pt x="57" y="18"/>
                    <a:pt x="55" y="1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1263" tIns="30632" rIns="61263" bIns="30632" anchor="ctr"/>
            <a:lstStyle/>
            <a:p>
              <a:pPr algn="ctr" latinLnBrk="0"/>
              <a:endParaRPr lang="ko-KR" altLang="en-US" sz="1026" spc="-86" dirty="0">
                <a:ln>
                  <a:solidFill>
                    <a:srgbClr val="304ADB">
                      <a:alpha val="0"/>
                    </a:srgbClr>
                  </a:solidFill>
                </a:ln>
                <a:solidFill>
                  <a:srgbClr val="014B98"/>
                </a:solidFill>
                <a:latin typeface="KoPub돋움체 Medium" panose="02020603020101020101" pitchFamily="18" charset="-127"/>
                <a:ea typeface="KoPub돋움체 Medium" panose="02020603020101020101" pitchFamily="18" charset="-127"/>
              </a:endParaRPr>
            </a:p>
          </p:txBody>
        </p:sp>
        <p:grpSp>
          <p:nvGrpSpPr>
            <p:cNvPr id="175" name="그룹 114">
              <a:extLst>
                <a:ext uri="{FF2B5EF4-FFF2-40B4-BE49-F238E27FC236}">
                  <a16:creationId xmlns:a16="http://schemas.microsoft.com/office/drawing/2014/main" id="{0F89BE5F-9051-45DC-9357-D08B3553D50C}"/>
                </a:ext>
              </a:extLst>
            </p:cNvPr>
            <p:cNvGrpSpPr/>
            <p:nvPr/>
          </p:nvGrpSpPr>
          <p:grpSpPr>
            <a:xfrm>
              <a:off x="10253016" y="3222625"/>
              <a:ext cx="586801" cy="257826"/>
              <a:chOff x="4428047" y="9120818"/>
              <a:chExt cx="573369" cy="188665"/>
            </a:xfrm>
          </p:grpSpPr>
          <p:grpSp>
            <p:nvGrpSpPr>
              <p:cNvPr id="176" name="Group 74">
                <a:extLst>
                  <a:ext uri="{FF2B5EF4-FFF2-40B4-BE49-F238E27FC236}">
                    <a16:creationId xmlns:a16="http://schemas.microsoft.com/office/drawing/2014/main" id="{B378B97D-C644-48B8-A031-21BEBDA239D3}"/>
                  </a:ext>
                </a:extLst>
              </p:cNvPr>
              <p:cNvGrpSpPr>
                <a:grpSpLocks/>
              </p:cNvGrpSpPr>
              <p:nvPr/>
            </p:nvGrpSpPr>
            <p:grpSpPr bwMode="auto">
              <a:xfrm>
                <a:off x="4487346" y="9120818"/>
                <a:ext cx="395836" cy="188665"/>
                <a:chOff x="3053" y="4889"/>
                <a:chExt cx="310" cy="224"/>
              </a:xfrm>
            </p:grpSpPr>
            <p:sp>
              <p:nvSpPr>
                <p:cNvPr id="178" name="AutoShape 75">
                  <a:extLst>
                    <a:ext uri="{FF2B5EF4-FFF2-40B4-BE49-F238E27FC236}">
                      <a16:creationId xmlns:a16="http://schemas.microsoft.com/office/drawing/2014/main" id="{F2D78B8B-CADD-428A-86EB-B53712D81959}"/>
                    </a:ext>
                  </a:extLst>
                </p:cNvPr>
                <p:cNvSpPr>
                  <a:spLocks noChangeArrowheads="1"/>
                </p:cNvSpPr>
                <p:nvPr/>
              </p:nvSpPr>
              <p:spPr bwMode="auto">
                <a:xfrm>
                  <a:off x="3053" y="4889"/>
                  <a:ext cx="310" cy="224"/>
                </a:xfrm>
                <a:prstGeom prst="can">
                  <a:avLst>
                    <a:gd name="adj" fmla="val 37682"/>
                  </a:avLst>
                </a:prstGeom>
                <a:solidFill>
                  <a:srgbClr val="304AD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1191545"/>
                  <a:endParaRPr lang="ko-KR" altLang="en-US" sz="513" dirty="0">
                    <a:ln>
                      <a:solidFill>
                        <a:srgbClr val="304ADB">
                          <a:alpha val="0"/>
                        </a:srgbClr>
                      </a:solidFill>
                    </a:ln>
                    <a:solidFill>
                      <a:prstClr val="white"/>
                    </a:solidFill>
                    <a:latin typeface="KoPub돋움체 Bold" panose="02020603020101020101" pitchFamily="18" charset="-127"/>
                    <a:ea typeface="KoPub돋움체 Bold" panose="02020603020101020101" pitchFamily="18" charset="-127"/>
                  </a:endParaRPr>
                </a:p>
              </p:txBody>
            </p:sp>
            <p:sp>
              <p:nvSpPr>
                <p:cNvPr id="179" name="Oval 76">
                  <a:extLst>
                    <a:ext uri="{FF2B5EF4-FFF2-40B4-BE49-F238E27FC236}">
                      <a16:creationId xmlns:a16="http://schemas.microsoft.com/office/drawing/2014/main" id="{F7D853F5-C5C7-4D62-B766-4A2B5E5D31FB}"/>
                    </a:ext>
                  </a:extLst>
                </p:cNvPr>
                <p:cNvSpPr>
                  <a:spLocks noChangeArrowheads="1"/>
                </p:cNvSpPr>
                <p:nvPr/>
              </p:nvSpPr>
              <p:spPr bwMode="auto">
                <a:xfrm>
                  <a:off x="3054" y="4891"/>
                  <a:ext cx="305" cy="83"/>
                </a:xfrm>
                <a:prstGeom prst="ellipse">
                  <a:avLst/>
                </a:prstGeom>
                <a:solidFill>
                  <a:schemeClr val="bg1"/>
                </a:solidFill>
                <a:ln w="12700" algn="ctr">
                  <a:solidFill>
                    <a:srgbClr val="304AD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algn="ctr" eaLnBrk="1" hangingPunct="1"/>
                  <a:endParaRPr lang="ko-KR" altLang="en-US" sz="513"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grpSp>
          <p:sp>
            <p:nvSpPr>
              <p:cNvPr id="177" name="TextBox 176">
                <a:extLst>
                  <a:ext uri="{FF2B5EF4-FFF2-40B4-BE49-F238E27FC236}">
                    <a16:creationId xmlns:a16="http://schemas.microsoft.com/office/drawing/2014/main" id="{F552CFB5-B89F-4A39-A8E7-099F2F7DF1CF}"/>
                  </a:ext>
                </a:extLst>
              </p:cNvPr>
              <p:cNvSpPr txBox="1"/>
              <p:nvPr/>
            </p:nvSpPr>
            <p:spPr>
              <a:xfrm>
                <a:off x="4428047" y="9192753"/>
                <a:ext cx="573369" cy="93839"/>
              </a:xfrm>
              <a:prstGeom prst="rect">
                <a:avLst/>
              </a:prstGeom>
              <a:noFill/>
            </p:spPr>
            <p:txBody>
              <a:bodyPr wrap="square" lIns="0" tIns="0" rIns="0" bIns="0" rtlCol="0">
                <a:spAutoFit/>
              </a:bodyPr>
              <a:lstStyle/>
              <a:p>
                <a:pPr algn="ctr"/>
                <a:r>
                  <a:rPr lang="ru-RU" altLang="ko-KR" sz="684" b="1" spc="-43" dirty="0">
                    <a:ln>
                      <a:solidFill>
                        <a:srgbClr val="304ADB">
                          <a:alpha val="0"/>
                        </a:srgbClr>
                      </a:solidFill>
                    </a:ln>
                    <a:solidFill>
                      <a:srgbClr val="C00000"/>
                    </a:solidFill>
                    <a:latin typeface="KoPub돋움체 Bold" panose="00000800000000000000" pitchFamily="2" charset="-127"/>
                    <a:ea typeface="KoPub돋움체 Bold" panose="00000800000000000000" pitchFamily="2" charset="-127"/>
                  </a:rPr>
                  <a:t>БД чат-бота</a:t>
                </a:r>
                <a:endParaRPr lang="en-US" altLang="ko-KR" sz="684" b="1" spc="-43" dirty="0">
                  <a:ln>
                    <a:solidFill>
                      <a:srgbClr val="304ADB">
                        <a:alpha val="0"/>
                      </a:srgbClr>
                    </a:solidFill>
                  </a:ln>
                  <a:solidFill>
                    <a:srgbClr val="C00000"/>
                  </a:solidFill>
                  <a:latin typeface="KoPub돋움체 Bold" panose="00000800000000000000" pitchFamily="2" charset="-127"/>
                  <a:ea typeface="KoPub돋움체 Bold" panose="00000800000000000000" pitchFamily="2" charset="-127"/>
                </a:endParaRPr>
              </a:p>
            </p:txBody>
          </p:sp>
        </p:grpSp>
      </p:grpSp>
      <p:cxnSp>
        <p:nvCxnSpPr>
          <p:cNvPr id="180" name="직선 화살표 연결선 119">
            <a:extLst>
              <a:ext uri="{FF2B5EF4-FFF2-40B4-BE49-F238E27FC236}">
                <a16:creationId xmlns:a16="http://schemas.microsoft.com/office/drawing/2014/main" id="{702A7AF2-CECE-4F89-A1E9-9AA0035F6E80}"/>
              </a:ext>
            </a:extLst>
          </p:cNvPr>
          <p:cNvCxnSpPr/>
          <p:nvPr/>
        </p:nvCxnSpPr>
        <p:spPr>
          <a:xfrm>
            <a:off x="3350666" y="4245891"/>
            <a:ext cx="642069" cy="0"/>
          </a:xfrm>
          <a:prstGeom prst="straightConnector1">
            <a:avLst/>
          </a:prstGeom>
          <a:ln w="63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1" name="꺾인 연결선 121">
            <a:extLst>
              <a:ext uri="{FF2B5EF4-FFF2-40B4-BE49-F238E27FC236}">
                <a16:creationId xmlns:a16="http://schemas.microsoft.com/office/drawing/2014/main" id="{5F6C08D6-33C2-476D-A6B5-14FD24F73B21}"/>
              </a:ext>
            </a:extLst>
          </p:cNvPr>
          <p:cNvCxnSpPr>
            <a:stCxn id="215" idx="3"/>
            <a:endCxn id="171" idx="2"/>
          </p:cNvCxnSpPr>
          <p:nvPr/>
        </p:nvCxnSpPr>
        <p:spPr>
          <a:xfrm flipV="1">
            <a:off x="4871760" y="4931300"/>
            <a:ext cx="403341" cy="478861"/>
          </a:xfrm>
          <a:prstGeom prst="bentConnector3">
            <a:avLst>
              <a:gd name="adj1" fmla="val 64811"/>
            </a:avLst>
          </a:prstGeom>
          <a:ln w="15875" cap="sq">
            <a:solidFill>
              <a:srgbClr val="0A69C8"/>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82" name="그룹 122">
            <a:extLst>
              <a:ext uri="{FF2B5EF4-FFF2-40B4-BE49-F238E27FC236}">
                <a16:creationId xmlns:a16="http://schemas.microsoft.com/office/drawing/2014/main" id="{D252DF20-806C-423E-A847-92A8C123DCC4}"/>
              </a:ext>
            </a:extLst>
          </p:cNvPr>
          <p:cNvGrpSpPr/>
          <p:nvPr/>
        </p:nvGrpSpPr>
        <p:grpSpPr>
          <a:xfrm>
            <a:off x="3949747" y="3777317"/>
            <a:ext cx="1010738" cy="932984"/>
            <a:chOff x="4278143" y="1881885"/>
            <a:chExt cx="1181826" cy="1090911"/>
          </a:xfrm>
        </p:grpSpPr>
        <p:sp>
          <p:nvSpPr>
            <p:cNvPr id="183" name="모서리가 둥근 직사각형 123">
              <a:extLst>
                <a:ext uri="{FF2B5EF4-FFF2-40B4-BE49-F238E27FC236}">
                  <a16:creationId xmlns:a16="http://schemas.microsoft.com/office/drawing/2014/main" id="{56876227-0EE7-473C-8637-054F0AA6FDA7}"/>
                </a:ext>
              </a:extLst>
            </p:cNvPr>
            <p:cNvSpPr/>
            <p:nvPr/>
          </p:nvSpPr>
          <p:spPr>
            <a:xfrm>
              <a:off x="4367027" y="1881885"/>
              <a:ext cx="989198" cy="431373"/>
            </a:xfrm>
            <a:prstGeom prst="roundRect">
              <a:avLst>
                <a:gd name="adj" fmla="val 50000"/>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55" b="1" dirty="0">
                <a:ln>
                  <a:solidFill>
                    <a:srgbClr val="304ADB">
                      <a:alpha val="0"/>
                    </a:srgbClr>
                  </a:solidFill>
                </a:ln>
                <a:solidFill>
                  <a:prstClr val="white"/>
                </a:solidFill>
                <a:latin typeface="KoPub돋움체 Medium" panose="00000600000000000000" pitchFamily="2" charset="-127"/>
                <a:ea typeface="KoPub돋움체 Medium" panose="00000600000000000000" pitchFamily="2" charset="-127"/>
                <a:cs typeface="Arial" panose="020B0604020202020204" pitchFamily="34" charset="0"/>
              </a:endParaRPr>
            </a:p>
          </p:txBody>
        </p:sp>
        <p:sp>
          <p:nvSpPr>
            <p:cNvPr id="184" name="모서리가 둥근 직사각형 124">
              <a:extLst>
                <a:ext uri="{FF2B5EF4-FFF2-40B4-BE49-F238E27FC236}">
                  <a16:creationId xmlns:a16="http://schemas.microsoft.com/office/drawing/2014/main" id="{D6936205-6CD1-4ED1-AB3F-03372A2D337D}"/>
                </a:ext>
              </a:extLst>
            </p:cNvPr>
            <p:cNvSpPr/>
            <p:nvPr/>
          </p:nvSpPr>
          <p:spPr>
            <a:xfrm>
              <a:off x="4367027" y="2211654"/>
              <a:ext cx="989198" cy="431373"/>
            </a:xfrm>
            <a:prstGeom prst="roundRect">
              <a:avLst>
                <a:gd name="adj" fmla="val 50000"/>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55" b="1" dirty="0">
                <a:ln>
                  <a:solidFill>
                    <a:srgbClr val="304ADB">
                      <a:alpha val="0"/>
                    </a:srgbClr>
                  </a:solidFill>
                </a:ln>
                <a:solidFill>
                  <a:prstClr val="white"/>
                </a:solidFill>
                <a:latin typeface="KoPub돋움체 Medium" panose="00000600000000000000" pitchFamily="2" charset="-127"/>
                <a:ea typeface="KoPub돋움체 Medium" panose="00000600000000000000" pitchFamily="2" charset="-127"/>
                <a:cs typeface="Arial" panose="020B0604020202020204" pitchFamily="34" charset="0"/>
              </a:endParaRPr>
            </a:p>
          </p:txBody>
        </p:sp>
        <p:sp>
          <p:nvSpPr>
            <p:cNvPr id="185" name="모서리가 둥근 직사각형 125">
              <a:extLst>
                <a:ext uri="{FF2B5EF4-FFF2-40B4-BE49-F238E27FC236}">
                  <a16:creationId xmlns:a16="http://schemas.microsoft.com/office/drawing/2014/main" id="{86569224-71E5-489A-B895-621BFEB54F1E}"/>
                </a:ext>
              </a:extLst>
            </p:cNvPr>
            <p:cNvSpPr/>
            <p:nvPr/>
          </p:nvSpPr>
          <p:spPr>
            <a:xfrm>
              <a:off x="4367027" y="2541423"/>
              <a:ext cx="989198" cy="431373"/>
            </a:xfrm>
            <a:prstGeom prst="roundRect">
              <a:avLst>
                <a:gd name="adj" fmla="val 50000"/>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55" b="1" dirty="0">
                <a:ln>
                  <a:solidFill>
                    <a:srgbClr val="304ADB">
                      <a:alpha val="0"/>
                    </a:srgbClr>
                  </a:solidFill>
                </a:ln>
                <a:solidFill>
                  <a:prstClr val="white"/>
                </a:solidFill>
                <a:latin typeface="KoPub돋움체 Medium" panose="00000600000000000000" pitchFamily="2" charset="-127"/>
                <a:ea typeface="KoPub돋움체 Medium" panose="00000600000000000000" pitchFamily="2" charset="-127"/>
                <a:cs typeface="Arial" panose="020B0604020202020204" pitchFamily="34" charset="0"/>
              </a:endParaRPr>
            </a:p>
          </p:txBody>
        </p:sp>
        <p:sp>
          <p:nvSpPr>
            <p:cNvPr id="186" name="직사각형 126">
              <a:extLst>
                <a:ext uri="{FF2B5EF4-FFF2-40B4-BE49-F238E27FC236}">
                  <a16:creationId xmlns:a16="http://schemas.microsoft.com/office/drawing/2014/main" id="{14011FD3-D35F-4DE6-BDD4-1A1A366648D1}"/>
                </a:ext>
              </a:extLst>
            </p:cNvPr>
            <p:cNvSpPr/>
            <p:nvPr/>
          </p:nvSpPr>
          <p:spPr>
            <a:xfrm>
              <a:off x="4278143" y="1940584"/>
              <a:ext cx="1181826" cy="22406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defTabSz="843997"/>
              <a:r>
                <a:rPr lang="ru-RU" altLang="ko-KR" sz="1026" b="1"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rPr>
                <a:t>На основе правил</a:t>
              </a:r>
              <a:endParaRPr lang="en-US" altLang="ko-KR" sz="1026" b="1"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187" name="직사각형 128">
              <a:extLst>
                <a:ext uri="{FF2B5EF4-FFF2-40B4-BE49-F238E27FC236}">
                  <a16:creationId xmlns:a16="http://schemas.microsoft.com/office/drawing/2014/main" id="{F147D6D0-F0C6-4D99-A5E5-36EF95635AD7}"/>
                </a:ext>
              </a:extLst>
            </p:cNvPr>
            <p:cNvSpPr/>
            <p:nvPr/>
          </p:nvSpPr>
          <p:spPr>
            <a:xfrm>
              <a:off x="4468394" y="2308884"/>
              <a:ext cx="786464" cy="22406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defTabSz="843997"/>
              <a:r>
                <a:rPr lang="ru-RU" altLang="ko-KR" sz="1026" b="1"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rPr>
                <a:t>МО</a:t>
              </a:r>
              <a:r>
                <a:rPr lang="en-US" altLang="ko-KR" sz="1026" b="1"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rPr>
                <a:t> </a:t>
              </a:r>
              <a:endParaRPr lang="ko-KR" altLang="en-US" sz="1026" b="1"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188" name="직사각형 129">
              <a:extLst>
                <a:ext uri="{FF2B5EF4-FFF2-40B4-BE49-F238E27FC236}">
                  <a16:creationId xmlns:a16="http://schemas.microsoft.com/office/drawing/2014/main" id="{C7865DC5-4AE0-4877-AF14-C021D6EC3FF6}"/>
                </a:ext>
              </a:extLst>
            </p:cNvPr>
            <p:cNvSpPr/>
            <p:nvPr/>
          </p:nvSpPr>
          <p:spPr>
            <a:xfrm>
              <a:off x="4468394" y="2702584"/>
              <a:ext cx="786464" cy="22406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defTabSz="843997"/>
              <a:r>
                <a:rPr lang="en-US" altLang="ko-KR" sz="1026" b="1"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rPr>
                <a:t>STT</a:t>
              </a:r>
              <a:r>
                <a:rPr lang="en-US" altLang="ko-KR" sz="1026" b="1" baseline="30000"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rPr>
                <a:t>1)</a:t>
              </a:r>
            </a:p>
          </p:txBody>
        </p:sp>
        <p:grpSp>
          <p:nvGrpSpPr>
            <p:cNvPr id="189" name="그룹 130">
              <a:extLst>
                <a:ext uri="{FF2B5EF4-FFF2-40B4-BE49-F238E27FC236}">
                  <a16:creationId xmlns:a16="http://schemas.microsoft.com/office/drawing/2014/main" id="{F52BFE0C-3C46-4301-AA7B-60A6EA0C6BE4}"/>
                </a:ext>
              </a:extLst>
            </p:cNvPr>
            <p:cNvGrpSpPr/>
            <p:nvPr/>
          </p:nvGrpSpPr>
          <p:grpSpPr>
            <a:xfrm>
              <a:off x="4792948" y="2193946"/>
              <a:ext cx="137356" cy="137356"/>
              <a:chOff x="3319716" y="4434666"/>
              <a:chExt cx="260266" cy="260266"/>
            </a:xfrm>
          </p:grpSpPr>
          <p:sp>
            <p:nvSpPr>
              <p:cNvPr id="194" name="타원 139">
                <a:extLst>
                  <a:ext uri="{FF2B5EF4-FFF2-40B4-BE49-F238E27FC236}">
                    <a16:creationId xmlns:a16="http://schemas.microsoft.com/office/drawing/2014/main" id="{EE067A4A-0D76-4FF5-995A-DF04A9D4C1BD}"/>
                  </a:ext>
                </a:extLst>
              </p:cNvPr>
              <p:cNvSpPr/>
              <p:nvPr/>
            </p:nvSpPr>
            <p:spPr>
              <a:xfrm>
                <a:off x="3319716" y="4434666"/>
                <a:ext cx="260266" cy="260266"/>
              </a:xfrm>
              <a:prstGeom prst="ellipse">
                <a:avLst/>
              </a:prstGeom>
              <a:solidFill>
                <a:schemeClr val="bg1"/>
              </a:solidFill>
              <a:ln>
                <a:noFill/>
              </a:ln>
              <a:effectLst/>
            </p:spPr>
            <p:txBody>
              <a:bodyPr wrap="none" lIns="0" tIns="0" rIns="0" bIns="0" rtlCol="0" anchor="ctr">
                <a:noAutofit/>
                <a:scene3d>
                  <a:camera prst="orthographicFront"/>
                  <a:lightRig rig="threePt" dir="t"/>
                </a:scene3d>
                <a:sp3d extrusionH="12700">
                  <a:bevelT w="0"/>
                  <a:contourClr>
                    <a:schemeClr val="bg1"/>
                  </a:contourClr>
                </a:sp3d>
              </a:bodyPr>
              <a:lstStyle/>
              <a:p>
                <a:pPr algn="ctr" defTabSz="684315" fontAlgn="base">
                  <a:lnSpc>
                    <a:spcPct val="110000"/>
                  </a:lnSpc>
                  <a:spcBef>
                    <a:spcPct val="0"/>
                  </a:spcBef>
                  <a:spcAft>
                    <a:spcPct val="0"/>
                  </a:spcAft>
                  <a:buClr>
                    <a:srgbClr val="F06325"/>
                  </a:buClr>
                  <a:buSzPct val="80000"/>
                  <a:defRPr/>
                </a:pPr>
                <a:endParaRPr kumimoji="1" lang="ko-KR" altLang="en-US" sz="1197" kern="0" dirty="0">
                  <a:ln w="3175">
                    <a:solidFill>
                      <a:srgbClr val="304ADB">
                        <a:alpha val="0"/>
                      </a:srgbClr>
                    </a:solidFill>
                  </a:ln>
                  <a:solidFill>
                    <a:srgbClr val="00DEFF"/>
                  </a:solidFill>
                  <a:latin typeface="KoPub돋움체 Bold" panose="02020603020101020101" pitchFamily="18" charset="-127"/>
                  <a:ea typeface="KoPub돋움체 Bold" panose="02020603020101020101" pitchFamily="18" charset="-127"/>
                  <a:cs typeface="Arial" charset="0"/>
                </a:endParaRPr>
              </a:p>
            </p:txBody>
          </p:sp>
          <p:sp>
            <p:nvSpPr>
              <p:cNvPr id="195" name="모서리가 둥근 직사각형 140">
                <a:extLst>
                  <a:ext uri="{FF2B5EF4-FFF2-40B4-BE49-F238E27FC236}">
                    <a16:creationId xmlns:a16="http://schemas.microsoft.com/office/drawing/2014/main" id="{38B5A612-1664-494C-AD0C-E857DA9D7420}"/>
                  </a:ext>
                </a:extLst>
              </p:cNvPr>
              <p:cNvSpPr/>
              <p:nvPr/>
            </p:nvSpPr>
            <p:spPr>
              <a:xfrm>
                <a:off x="3429136" y="4481731"/>
                <a:ext cx="41459" cy="166135"/>
              </a:xfrm>
              <a:prstGeom prst="roundRect">
                <a:avLst>
                  <a:gd name="adj" fmla="val 50000"/>
                </a:avLst>
              </a:prstGeom>
              <a:solidFill>
                <a:schemeClr val="tx1">
                  <a:alpha val="42000"/>
                </a:schemeClr>
              </a:solidFill>
              <a:ln w="25400" cap="flat" cmpd="sng" algn="ctr">
                <a:noFill/>
                <a:prstDash val="solid"/>
              </a:ln>
              <a:effectLst/>
            </p:spPr>
            <p:txBody>
              <a:bodyPr rtlCol="0" anchor="ctr"/>
              <a:lstStyle/>
              <a:p>
                <a:pPr algn="ctr" fontAlgn="base" latinLnBrk="0">
                  <a:spcBef>
                    <a:spcPct val="0"/>
                  </a:spcBef>
                  <a:spcAft>
                    <a:spcPct val="0"/>
                  </a:spcAft>
                  <a:defRPr/>
                </a:pPr>
                <a:endParaRPr kumimoji="1" lang="ko-KR" altLang="en-US" sz="1350" kern="0" dirty="0">
                  <a:ln w="3175">
                    <a:solidFill>
                      <a:srgbClr val="304ADB">
                        <a:alpha val="0"/>
                      </a:srgbClr>
                    </a:solidFill>
                  </a:ln>
                  <a:solidFill>
                    <a:prstClr val="white"/>
                  </a:solidFill>
                  <a:latin typeface="KoPub돋움체 Bold" panose="02020603020101020101" pitchFamily="18" charset="-127"/>
                  <a:ea typeface="KoPub돋움체 Bold" panose="02020603020101020101" pitchFamily="18" charset="-127"/>
                </a:endParaRPr>
              </a:p>
            </p:txBody>
          </p:sp>
          <p:sp>
            <p:nvSpPr>
              <p:cNvPr id="196" name="모서리가 둥근 직사각형 143">
                <a:extLst>
                  <a:ext uri="{FF2B5EF4-FFF2-40B4-BE49-F238E27FC236}">
                    <a16:creationId xmlns:a16="http://schemas.microsoft.com/office/drawing/2014/main" id="{73453022-0E25-4DEB-A284-65F7B192113B}"/>
                  </a:ext>
                </a:extLst>
              </p:cNvPr>
              <p:cNvSpPr/>
              <p:nvPr/>
            </p:nvSpPr>
            <p:spPr>
              <a:xfrm rot="16200000">
                <a:off x="3429136" y="4481731"/>
                <a:ext cx="41459" cy="166135"/>
              </a:xfrm>
              <a:prstGeom prst="roundRect">
                <a:avLst>
                  <a:gd name="adj" fmla="val 50000"/>
                </a:avLst>
              </a:prstGeom>
              <a:solidFill>
                <a:schemeClr val="tx1">
                  <a:alpha val="42000"/>
                </a:schemeClr>
              </a:solidFill>
              <a:ln w="25400" cap="flat" cmpd="sng" algn="ctr">
                <a:noFill/>
                <a:prstDash val="solid"/>
              </a:ln>
              <a:effectLst/>
            </p:spPr>
            <p:txBody>
              <a:bodyPr rtlCol="0" anchor="ctr"/>
              <a:lstStyle/>
              <a:p>
                <a:pPr algn="ctr" fontAlgn="base" latinLnBrk="0">
                  <a:spcBef>
                    <a:spcPct val="0"/>
                  </a:spcBef>
                  <a:spcAft>
                    <a:spcPct val="0"/>
                  </a:spcAft>
                  <a:defRPr/>
                </a:pPr>
                <a:endParaRPr kumimoji="1" lang="ko-KR" altLang="en-US" sz="1350" kern="0" dirty="0">
                  <a:ln w="3175">
                    <a:solidFill>
                      <a:srgbClr val="304ADB">
                        <a:alpha val="0"/>
                      </a:srgbClr>
                    </a:solidFill>
                  </a:ln>
                  <a:solidFill>
                    <a:prstClr val="white"/>
                  </a:solidFill>
                  <a:latin typeface="KoPub돋움체 Bold" panose="02020603020101020101" pitchFamily="18" charset="-127"/>
                  <a:ea typeface="KoPub돋움체 Bold" panose="02020603020101020101" pitchFamily="18" charset="-127"/>
                </a:endParaRPr>
              </a:p>
            </p:txBody>
          </p:sp>
        </p:grpSp>
        <p:grpSp>
          <p:nvGrpSpPr>
            <p:cNvPr id="190" name="그룹 131">
              <a:extLst>
                <a:ext uri="{FF2B5EF4-FFF2-40B4-BE49-F238E27FC236}">
                  <a16:creationId xmlns:a16="http://schemas.microsoft.com/office/drawing/2014/main" id="{F1456A5D-C986-4683-901C-5390AB0A5BB3}"/>
                </a:ext>
              </a:extLst>
            </p:cNvPr>
            <p:cNvGrpSpPr/>
            <p:nvPr/>
          </p:nvGrpSpPr>
          <p:grpSpPr>
            <a:xfrm>
              <a:off x="4792948" y="2524146"/>
              <a:ext cx="137356" cy="137356"/>
              <a:chOff x="3319716" y="4434666"/>
              <a:chExt cx="260266" cy="260266"/>
            </a:xfrm>
          </p:grpSpPr>
          <p:sp>
            <p:nvSpPr>
              <p:cNvPr id="191" name="타원 135">
                <a:extLst>
                  <a:ext uri="{FF2B5EF4-FFF2-40B4-BE49-F238E27FC236}">
                    <a16:creationId xmlns:a16="http://schemas.microsoft.com/office/drawing/2014/main" id="{9E5A94C6-7ED1-44F4-9FF2-5D2405E7CF47}"/>
                  </a:ext>
                </a:extLst>
              </p:cNvPr>
              <p:cNvSpPr/>
              <p:nvPr/>
            </p:nvSpPr>
            <p:spPr>
              <a:xfrm>
                <a:off x="3319716" y="4434666"/>
                <a:ext cx="260266" cy="260266"/>
              </a:xfrm>
              <a:prstGeom prst="ellipse">
                <a:avLst/>
              </a:prstGeom>
              <a:solidFill>
                <a:schemeClr val="bg1"/>
              </a:solidFill>
              <a:ln>
                <a:noFill/>
              </a:ln>
              <a:effectLst/>
            </p:spPr>
            <p:txBody>
              <a:bodyPr wrap="none" lIns="0" tIns="0" rIns="0" bIns="0" rtlCol="0" anchor="ctr">
                <a:noAutofit/>
                <a:scene3d>
                  <a:camera prst="orthographicFront"/>
                  <a:lightRig rig="threePt" dir="t"/>
                </a:scene3d>
                <a:sp3d extrusionH="12700">
                  <a:bevelT w="0"/>
                  <a:contourClr>
                    <a:schemeClr val="bg1"/>
                  </a:contourClr>
                </a:sp3d>
              </a:bodyPr>
              <a:lstStyle/>
              <a:p>
                <a:pPr algn="ctr" defTabSz="684315" fontAlgn="base">
                  <a:lnSpc>
                    <a:spcPct val="110000"/>
                  </a:lnSpc>
                  <a:spcBef>
                    <a:spcPct val="0"/>
                  </a:spcBef>
                  <a:spcAft>
                    <a:spcPct val="0"/>
                  </a:spcAft>
                  <a:buClr>
                    <a:srgbClr val="F06325"/>
                  </a:buClr>
                  <a:buSzPct val="80000"/>
                  <a:defRPr/>
                </a:pPr>
                <a:endParaRPr kumimoji="1" lang="ko-KR" altLang="en-US" sz="1197" kern="0" dirty="0">
                  <a:ln w="3175">
                    <a:solidFill>
                      <a:srgbClr val="304ADB">
                        <a:alpha val="0"/>
                      </a:srgbClr>
                    </a:solidFill>
                  </a:ln>
                  <a:solidFill>
                    <a:srgbClr val="00DEFF"/>
                  </a:solidFill>
                  <a:latin typeface="KoPub돋움체 Bold" panose="02020603020101020101" pitchFamily="18" charset="-127"/>
                  <a:ea typeface="KoPub돋움체 Bold" panose="02020603020101020101" pitchFamily="18" charset="-127"/>
                  <a:cs typeface="Arial" charset="0"/>
                </a:endParaRPr>
              </a:p>
            </p:txBody>
          </p:sp>
          <p:sp>
            <p:nvSpPr>
              <p:cNvPr id="192" name="모서리가 둥근 직사각형 136">
                <a:extLst>
                  <a:ext uri="{FF2B5EF4-FFF2-40B4-BE49-F238E27FC236}">
                    <a16:creationId xmlns:a16="http://schemas.microsoft.com/office/drawing/2014/main" id="{FDC47D8A-DD43-4BBE-9CED-BC688586EDA2}"/>
                  </a:ext>
                </a:extLst>
              </p:cNvPr>
              <p:cNvSpPr/>
              <p:nvPr/>
            </p:nvSpPr>
            <p:spPr>
              <a:xfrm>
                <a:off x="3429136" y="4481731"/>
                <a:ext cx="41459" cy="166135"/>
              </a:xfrm>
              <a:prstGeom prst="roundRect">
                <a:avLst>
                  <a:gd name="adj" fmla="val 50000"/>
                </a:avLst>
              </a:prstGeom>
              <a:solidFill>
                <a:schemeClr val="tx1">
                  <a:alpha val="42000"/>
                </a:schemeClr>
              </a:solidFill>
              <a:ln w="25400" cap="flat" cmpd="sng" algn="ctr">
                <a:noFill/>
                <a:prstDash val="solid"/>
              </a:ln>
              <a:effectLst/>
            </p:spPr>
            <p:txBody>
              <a:bodyPr rtlCol="0" anchor="ctr"/>
              <a:lstStyle/>
              <a:p>
                <a:pPr algn="ctr" fontAlgn="base" latinLnBrk="0">
                  <a:spcBef>
                    <a:spcPct val="0"/>
                  </a:spcBef>
                  <a:spcAft>
                    <a:spcPct val="0"/>
                  </a:spcAft>
                  <a:defRPr/>
                </a:pPr>
                <a:endParaRPr kumimoji="1" lang="ko-KR" altLang="en-US" sz="1350" kern="0" dirty="0">
                  <a:ln w="3175">
                    <a:solidFill>
                      <a:srgbClr val="304ADB">
                        <a:alpha val="0"/>
                      </a:srgbClr>
                    </a:solidFill>
                  </a:ln>
                  <a:solidFill>
                    <a:prstClr val="white"/>
                  </a:solidFill>
                  <a:latin typeface="KoPub돋움체 Bold" panose="02020603020101020101" pitchFamily="18" charset="-127"/>
                  <a:ea typeface="KoPub돋움체 Bold" panose="02020603020101020101" pitchFamily="18" charset="-127"/>
                </a:endParaRPr>
              </a:p>
            </p:txBody>
          </p:sp>
          <p:sp>
            <p:nvSpPr>
              <p:cNvPr id="193" name="모서리가 둥근 직사각형 137">
                <a:extLst>
                  <a:ext uri="{FF2B5EF4-FFF2-40B4-BE49-F238E27FC236}">
                    <a16:creationId xmlns:a16="http://schemas.microsoft.com/office/drawing/2014/main" id="{048091EF-EB70-46C1-A21E-7A8E16BA98E0}"/>
                  </a:ext>
                </a:extLst>
              </p:cNvPr>
              <p:cNvSpPr/>
              <p:nvPr/>
            </p:nvSpPr>
            <p:spPr>
              <a:xfrm rot="16200000">
                <a:off x="3429136" y="4481731"/>
                <a:ext cx="41459" cy="166135"/>
              </a:xfrm>
              <a:prstGeom prst="roundRect">
                <a:avLst>
                  <a:gd name="adj" fmla="val 50000"/>
                </a:avLst>
              </a:prstGeom>
              <a:solidFill>
                <a:schemeClr val="tx1">
                  <a:alpha val="42000"/>
                </a:schemeClr>
              </a:solidFill>
              <a:ln w="25400" cap="flat" cmpd="sng" algn="ctr">
                <a:noFill/>
                <a:prstDash val="solid"/>
              </a:ln>
              <a:effectLst/>
            </p:spPr>
            <p:txBody>
              <a:bodyPr rtlCol="0" anchor="ctr"/>
              <a:lstStyle/>
              <a:p>
                <a:pPr algn="ctr" fontAlgn="base" latinLnBrk="0">
                  <a:spcBef>
                    <a:spcPct val="0"/>
                  </a:spcBef>
                  <a:spcAft>
                    <a:spcPct val="0"/>
                  </a:spcAft>
                  <a:defRPr/>
                </a:pPr>
                <a:endParaRPr kumimoji="1" lang="ko-KR" altLang="en-US" sz="1350" kern="0" dirty="0">
                  <a:ln w="3175">
                    <a:solidFill>
                      <a:srgbClr val="304ADB">
                        <a:alpha val="0"/>
                      </a:srgbClr>
                    </a:solidFill>
                  </a:ln>
                  <a:solidFill>
                    <a:prstClr val="white"/>
                  </a:solidFill>
                  <a:latin typeface="KoPub돋움체 Bold" panose="02020603020101020101" pitchFamily="18" charset="-127"/>
                  <a:ea typeface="KoPub돋움체 Bold" panose="02020603020101020101" pitchFamily="18" charset="-127"/>
                </a:endParaRPr>
              </a:p>
            </p:txBody>
          </p:sp>
        </p:grpSp>
      </p:grpSp>
      <p:cxnSp>
        <p:nvCxnSpPr>
          <p:cNvPr id="197" name="직선 화살표 연결선 144">
            <a:extLst>
              <a:ext uri="{FF2B5EF4-FFF2-40B4-BE49-F238E27FC236}">
                <a16:creationId xmlns:a16="http://schemas.microsoft.com/office/drawing/2014/main" id="{13BEBE51-1D66-4B70-BC54-CC79DDE86A3B}"/>
              </a:ext>
            </a:extLst>
          </p:cNvPr>
          <p:cNvCxnSpPr/>
          <p:nvPr/>
        </p:nvCxnSpPr>
        <p:spPr>
          <a:xfrm>
            <a:off x="3350666" y="5410160"/>
            <a:ext cx="642069" cy="0"/>
          </a:xfrm>
          <a:prstGeom prst="straightConnector1">
            <a:avLst/>
          </a:prstGeom>
          <a:ln w="63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98" name="그룹 145">
            <a:extLst>
              <a:ext uri="{FF2B5EF4-FFF2-40B4-BE49-F238E27FC236}">
                <a16:creationId xmlns:a16="http://schemas.microsoft.com/office/drawing/2014/main" id="{A2ADFE7E-9B0B-43F7-9D80-86A5C8C1E8AE}"/>
              </a:ext>
            </a:extLst>
          </p:cNvPr>
          <p:cNvGrpSpPr/>
          <p:nvPr/>
        </p:nvGrpSpPr>
        <p:grpSpPr>
          <a:xfrm>
            <a:off x="2721160" y="3796522"/>
            <a:ext cx="1385281" cy="2218424"/>
            <a:chOff x="2865246" y="1904344"/>
            <a:chExt cx="1338650" cy="2593938"/>
          </a:xfrm>
        </p:grpSpPr>
        <p:grpSp>
          <p:nvGrpSpPr>
            <p:cNvPr id="199" name="그룹 146">
              <a:extLst>
                <a:ext uri="{FF2B5EF4-FFF2-40B4-BE49-F238E27FC236}">
                  <a16:creationId xmlns:a16="http://schemas.microsoft.com/office/drawing/2014/main" id="{74BDFE6E-ACB2-4E17-A3FB-5CF6E809C033}"/>
                </a:ext>
              </a:extLst>
            </p:cNvPr>
            <p:cNvGrpSpPr/>
            <p:nvPr/>
          </p:nvGrpSpPr>
          <p:grpSpPr>
            <a:xfrm>
              <a:off x="2865246" y="1904344"/>
              <a:ext cx="1338650" cy="1194706"/>
              <a:chOff x="2710785" y="1904344"/>
              <a:chExt cx="1760031" cy="1194706"/>
            </a:xfrm>
          </p:grpSpPr>
          <p:sp>
            <p:nvSpPr>
              <p:cNvPr id="207" name="직사각형 158">
                <a:extLst>
                  <a:ext uri="{FF2B5EF4-FFF2-40B4-BE49-F238E27FC236}">
                    <a16:creationId xmlns:a16="http://schemas.microsoft.com/office/drawing/2014/main" id="{368CD6D9-D215-4020-91AF-84B0FD4C159F}"/>
                  </a:ext>
                </a:extLst>
              </p:cNvPr>
              <p:cNvSpPr/>
              <p:nvPr/>
            </p:nvSpPr>
            <p:spPr bwMode="auto">
              <a:xfrm>
                <a:off x="2951065" y="1904344"/>
                <a:ext cx="1227739" cy="1194706"/>
              </a:xfrm>
              <a:prstGeom prst="rect">
                <a:avLst/>
              </a:prstGeom>
              <a:solidFill>
                <a:schemeClr val="accent5">
                  <a:lumMod val="75000"/>
                </a:schemeClr>
              </a:solidFill>
              <a:ln w="25400" cap="flat" cmpd="sng" algn="ctr">
                <a:noFill/>
                <a:prstDash val="solid"/>
              </a:ln>
              <a:effectLst/>
            </p:spPr>
            <p:txBody>
              <a:bodyPr rtlCol="0" anchor="ctr"/>
              <a:lstStyle/>
              <a:p>
                <a:pPr algn="ctr" fontAlgn="base" latinLnBrk="0">
                  <a:lnSpc>
                    <a:spcPct val="110000"/>
                  </a:lnSpc>
                  <a:spcBef>
                    <a:spcPct val="0"/>
                  </a:spcBef>
                  <a:spcAft>
                    <a:spcPct val="0"/>
                  </a:spcAft>
                  <a:buClr>
                    <a:srgbClr val="F06325"/>
                  </a:buClr>
                  <a:buSzPct val="80000"/>
                </a:pPr>
                <a:endParaRPr lang="ko-KR" altLang="en-US" sz="1026" kern="0" dirty="0">
                  <a:ln>
                    <a:solidFill>
                      <a:srgbClr val="4789FF"/>
                    </a:solidFill>
                  </a:ln>
                  <a:solidFill>
                    <a:prstClr val="white"/>
                  </a:solidFill>
                  <a:latin typeface="KoPub돋움체 Bold" panose="00000800000000000000" pitchFamily="2" charset="-127"/>
                  <a:ea typeface="KoPub돋움체 Bold" panose="00000800000000000000" pitchFamily="2" charset="-127"/>
                </a:endParaRPr>
              </a:p>
            </p:txBody>
          </p:sp>
          <p:sp>
            <p:nvSpPr>
              <p:cNvPr id="208" name="Rectangle 39">
                <a:extLst>
                  <a:ext uri="{FF2B5EF4-FFF2-40B4-BE49-F238E27FC236}">
                    <a16:creationId xmlns:a16="http://schemas.microsoft.com/office/drawing/2014/main" id="{88D2F712-ADF5-43F4-B1B0-25EFC65638BA}"/>
                  </a:ext>
                </a:extLst>
              </p:cNvPr>
              <p:cNvSpPr>
                <a:spLocks noChangeArrowheads="1"/>
              </p:cNvSpPr>
              <p:nvPr/>
            </p:nvSpPr>
            <p:spPr bwMode="gray">
              <a:xfrm>
                <a:off x="2914030" y="1923999"/>
                <a:ext cx="1277596" cy="215401"/>
              </a:xfrm>
              <a:prstGeom prst="rect">
                <a:avLst/>
              </a:prstGeom>
              <a:noFill/>
              <a:ln>
                <a:noFill/>
              </a:ln>
              <a:effectLst/>
            </p:spPr>
            <p:txBody>
              <a:bodyPr wrap="square" lIns="0" tIns="0" rIns="0" bIns="0" anchor="ctr">
                <a:spAutoFit/>
                <a:scene3d>
                  <a:camera prst="orthographicFront"/>
                  <a:lightRig rig="threePt" dir="t"/>
                </a:scene3d>
                <a:sp3d contourW="25400">
                  <a:contourClr>
                    <a:schemeClr val="bg1"/>
                  </a:contourClr>
                </a:sp3d>
              </a:bodyPr>
              <a:lstStyle/>
              <a:p>
                <a:pPr algn="ctr" latinLnBrk="0"/>
                <a:r>
                  <a:rPr lang="ru-RU" altLang="ko-KR" sz="1197" dirty="0">
                    <a:ln>
                      <a:solidFill>
                        <a:srgbClr val="304ADB">
                          <a:alpha val="0"/>
                        </a:srgbClr>
                      </a:solidFill>
                    </a:ln>
                    <a:solidFill>
                      <a:prstClr val="white"/>
                    </a:solidFill>
                    <a:latin typeface="KoPub돋움체 Bold" panose="00000800000000000000" pitchFamily="2" charset="-127"/>
                    <a:ea typeface="KoPub돋움체 Bold" panose="00000800000000000000" pitchFamily="2" charset="-127"/>
                  </a:rPr>
                  <a:t>Переменные</a:t>
                </a:r>
                <a:endParaRPr lang="en-US" altLang="ko-KR" sz="1197" dirty="0">
                  <a:ln>
                    <a:solidFill>
                      <a:srgbClr val="304ADB">
                        <a:alpha val="0"/>
                      </a:srgbClr>
                    </a:solidFill>
                  </a:ln>
                  <a:solidFill>
                    <a:prstClr val="white"/>
                  </a:solidFill>
                  <a:latin typeface="KoPub돋움체 Bold" panose="00000800000000000000" pitchFamily="2" charset="-127"/>
                  <a:ea typeface="KoPub돋움체 Bold" panose="00000800000000000000" pitchFamily="2" charset="-127"/>
                </a:endParaRPr>
              </a:p>
            </p:txBody>
          </p:sp>
          <p:sp>
            <p:nvSpPr>
              <p:cNvPr id="209" name="직사각형 163">
                <a:extLst>
                  <a:ext uri="{FF2B5EF4-FFF2-40B4-BE49-F238E27FC236}">
                    <a16:creationId xmlns:a16="http://schemas.microsoft.com/office/drawing/2014/main" id="{CA01A44B-AD85-4053-8DDC-9DC2C5F64790}"/>
                  </a:ext>
                </a:extLst>
              </p:cNvPr>
              <p:cNvSpPr/>
              <p:nvPr/>
            </p:nvSpPr>
            <p:spPr>
              <a:xfrm>
                <a:off x="2710785" y="2686919"/>
                <a:ext cx="1760031" cy="36085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defTabSz="843997"/>
                <a:r>
                  <a:rPr lang="ru-RU" altLang="ko-KR" sz="1113" b="1" spc="-86"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rPr>
                  <a:t>История обращений</a:t>
                </a:r>
                <a:endParaRPr lang="ko-KR" altLang="en-US" sz="1113" b="1" spc="-86"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210" name="직사각형 164">
                <a:extLst>
                  <a:ext uri="{FF2B5EF4-FFF2-40B4-BE49-F238E27FC236}">
                    <a16:creationId xmlns:a16="http://schemas.microsoft.com/office/drawing/2014/main" id="{3BD3AEDF-0519-4876-8453-08F252E08D66}"/>
                  </a:ext>
                </a:extLst>
              </p:cNvPr>
              <p:cNvSpPr/>
              <p:nvPr/>
            </p:nvSpPr>
            <p:spPr>
              <a:xfrm>
                <a:off x="3003231" y="2177651"/>
                <a:ext cx="1123407" cy="22406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defTabSz="843997"/>
                <a:r>
                  <a:rPr lang="en-US" altLang="ko-KR" sz="1113" b="1"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rPr>
                  <a:t>FAQ</a:t>
                </a:r>
              </a:p>
            </p:txBody>
          </p:sp>
          <p:sp>
            <p:nvSpPr>
              <p:cNvPr id="211" name="직사각형 165">
                <a:extLst>
                  <a:ext uri="{FF2B5EF4-FFF2-40B4-BE49-F238E27FC236}">
                    <a16:creationId xmlns:a16="http://schemas.microsoft.com/office/drawing/2014/main" id="{71D0155E-6D5F-4CDD-B7E1-9C5A3D15170B}"/>
                  </a:ext>
                </a:extLst>
              </p:cNvPr>
              <p:cNvSpPr/>
              <p:nvPr/>
            </p:nvSpPr>
            <p:spPr>
              <a:xfrm>
                <a:off x="3003231" y="2435661"/>
                <a:ext cx="1123407" cy="22406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defTabSz="843997"/>
                <a:r>
                  <a:rPr lang="ru-RU" altLang="ko-KR" sz="1113" b="1"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rPr>
                  <a:t>В и А</a:t>
                </a:r>
                <a:endParaRPr lang="ko-KR" altLang="en-US" sz="1113" b="1"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grpSp>
        <p:grpSp>
          <p:nvGrpSpPr>
            <p:cNvPr id="200" name="그룹 147">
              <a:extLst>
                <a:ext uri="{FF2B5EF4-FFF2-40B4-BE49-F238E27FC236}">
                  <a16:creationId xmlns:a16="http://schemas.microsoft.com/office/drawing/2014/main" id="{298936EF-6D0F-4542-AB8D-7CF3B5A6E2F6}"/>
                </a:ext>
              </a:extLst>
            </p:cNvPr>
            <p:cNvGrpSpPr/>
            <p:nvPr/>
          </p:nvGrpSpPr>
          <p:grpSpPr>
            <a:xfrm>
              <a:off x="2914154" y="3141483"/>
              <a:ext cx="1277269" cy="1356799"/>
              <a:chOff x="2778254" y="3129183"/>
              <a:chExt cx="1679325" cy="1356799"/>
            </a:xfrm>
          </p:grpSpPr>
          <p:sp>
            <p:nvSpPr>
              <p:cNvPr id="201" name="직사각형 148">
                <a:extLst>
                  <a:ext uri="{FF2B5EF4-FFF2-40B4-BE49-F238E27FC236}">
                    <a16:creationId xmlns:a16="http://schemas.microsoft.com/office/drawing/2014/main" id="{3B47AE94-2ACF-4B26-8D89-D9694F4FC806}"/>
                  </a:ext>
                </a:extLst>
              </p:cNvPr>
              <p:cNvSpPr/>
              <p:nvPr/>
            </p:nvSpPr>
            <p:spPr bwMode="auto">
              <a:xfrm>
                <a:off x="2954240" y="3129183"/>
                <a:ext cx="1227738" cy="135679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ko-KR" altLang="en-US" sz="2566" b="1" dirty="0">
                  <a:ln>
                    <a:solidFill>
                      <a:prstClr val="white">
                        <a:alpha val="0"/>
                      </a:prstClr>
                    </a:solidFill>
                  </a:ln>
                  <a:solidFill>
                    <a:prstClr val="white"/>
                  </a:solidFill>
                  <a:latin typeface="KoPub돋움체 Medium" panose="02020603020101020101" pitchFamily="18" charset="-127"/>
                  <a:ea typeface="KoPub돋움체 Medium" panose="02020603020101020101" pitchFamily="18" charset="-127"/>
                </a:endParaRPr>
              </a:p>
            </p:txBody>
          </p:sp>
          <p:sp>
            <p:nvSpPr>
              <p:cNvPr id="202" name="Rectangle 39">
                <a:extLst>
                  <a:ext uri="{FF2B5EF4-FFF2-40B4-BE49-F238E27FC236}">
                    <a16:creationId xmlns:a16="http://schemas.microsoft.com/office/drawing/2014/main" id="{3D32163C-07A1-4F73-A468-B5649E50E85A}"/>
                  </a:ext>
                </a:extLst>
              </p:cNvPr>
              <p:cNvSpPr>
                <a:spLocks noChangeArrowheads="1"/>
              </p:cNvSpPr>
              <p:nvPr/>
            </p:nvSpPr>
            <p:spPr bwMode="gray">
              <a:xfrm>
                <a:off x="2975643" y="3150033"/>
                <a:ext cx="1206324" cy="215401"/>
              </a:xfrm>
              <a:prstGeom prst="rect">
                <a:avLst/>
              </a:prstGeom>
              <a:noFill/>
              <a:ln>
                <a:noFill/>
              </a:ln>
              <a:effectLst/>
            </p:spPr>
            <p:txBody>
              <a:bodyPr wrap="square" lIns="0" tIns="0" rIns="0" bIns="0" anchor="ctr">
                <a:spAutoFit/>
                <a:scene3d>
                  <a:camera prst="orthographicFront"/>
                  <a:lightRig rig="threePt" dir="t"/>
                </a:scene3d>
                <a:sp3d contourW="25400">
                  <a:contourClr>
                    <a:schemeClr val="bg1"/>
                  </a:contourClr>
                </a:sp3d>
              </a:bodyPr>
              <a:lstStyle/>
              <a:p>
                <a:pPr algn="ctr" latinLnBrk="0"/>
                <a:r>
                  <a:rPr lang="ru-RU" altLang="ko-KR" sz="1197" dirty="0">
                    <a:ln>
                      <a:solidFill>
                        <a:srgbClr val="304ADB">
                          <a:alpha val="0"/>
                        </a:srgbClr>
                      </a:solidFill>
                    </a:ln>
                    <a:solidFill>
                      <a:prstClr val="white"/>
                    </a:solidFill>
                    <a:latin typeface="KoPub돋움체 Bold" panose="00000800000000000000" pitchFamily="2" charset="-127"/>
                    <a:ea typeface="KoPub돋움체 Bold" panose="00000800000000000000" pitchFamily="2" charset="-127"/>
                  </a:rPr>
                  <a:t>Неизменные</a:t>
                </a:r>
                <a:r>
                  <a:rPr lang="ko-KR" altLang="en-US" sz="1197" dirty="0">
                    <a:ln>
                      <a:solidFill>
                        <a:srgbClr val="304ADB">
                          <a:alpha val="0"/>
                        </a:srgbClr>
                      </a:solidFill>
                    </a:ln>
                    <a:solidFill>
                      <a:prstClr val="white"/>
                    </a:solidFill>
                    <a:latin typeface="KoPub돋움체 Bold" panose="00000800000000000000" pitchFamily="2" charset="-127"/>
                    <a:ea typeface="KoPub돋움체 Bold" panose="00000800000000000000" pitchFamily="2" charset="-127"/>
                  </a:rPr>
                  <a:t> </a:t>
                </a:r>
              </a:p>
            </p:txBody>
          </p:sp>
          <p:sp>
            <p:nvSpPr>
              <p:cNvPr id="203" name="직사각형 150">
                <a:extLst>
                  <a:ext uri="{FF2B5EF4-FFF2-40B4-BE49-F238E27FC236}">
                    <a16:creationId xmlns:a16="http://schemas.microsoft.com/office/drawing/2014/main" id="{02638E85-1BCC-4938-B947-451415CF0C2F}"/>
                  </a:ext>
                </a:extLst>
              </p:cNvPr>
              <p:cNvSpPr/>
              <p:nvPr/>
            </p:nvSpPr>
            <p:spPr>
              <a:xfrm>
                <a:off x="2826601" y="3909431"/>
                <a:ext cx="1423625" cy="224063"/>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0788" tIns="30788" rIns="30788" bIns="30788" rtlCol="0" anchor="ctr"/>
              <a:lstStyle/>
              <a:p>
                <a:pPr algn="ctr" defTabSz="843997"/>
                <a:r>
                  <a:rPr lang="ru-RU" altLang="ko-KR" sz="1026" b="1"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rPr>
                  <a:t>Журнал учёта</a:t>
                </a:r>
                <a:endParaRPr lang="ko-KR" altLang="en-US" sz="1026" b="1"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204" name="직사각형 151">
                <a:extLst>
                  <a:ext uri="{FF2B5EF4-FFF2-40B4-BE49-F238E27FC236}">
                    <a16:creationId xmlns:a16="http://schemas.microsoft.com/office/drawing/2014/main" id="{BD434EF6-4C2A-4523-9FCA-29CB34D059C9}"/>
                  </a:ext>
                </a:extLst>
              </p:cNvPr>
              <p:cNvSpPr/>
              <p:nvPr/>
            </p:nvSpPr>
            <p:spPr>
              <a:xfrm>
                <a:off x="2778254" y="3403686"/>
                <a:ext cx="1609672" cy="193808"/>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0788" tIns="30788" rIns="30788" bIns="30788" rtlCol="0" anchor="ctr"/>
              <a:lstStyle/>
              <a:p>
                <a:pPr algn="ctr" defTabSz="843997"/>
                <a:r>
                  <a:rPr lang="ru-RU" altLang="ko-KR" sz="1026" b="1" spc="-128"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rPr>
                  <a:t>Законы / нормативы</a:t>
                </a:r>
                <a:endParaRPr lang="ko-KR" altLang="en-US" sz="1026" b="1" spc="-128"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205" name="직사각형 152">
                <a:extLst>
                  <a:ext uri="{FF2B5EF4-FFF2-40B4-BE49-F238E27FC236}">
                    <a16:creationId xmlns:a16="http://schemas.microsoft.com/office/drawing/2014/main" id="{90DA84FD-5A0F-4A0B-98C4-FC63BBDAB4F4}"/>
                  </a:ext>
                </a:extLst>
              </p:cNvPr>
              <p:cNvSpPr/>
              <p:nvPr/>
            </p:nvSpPr>
            <p:spPr>
              <a:xfrm>
                <a:off x="2929070" y="3641147"/>
                <a:ext cx="1200743" cy="224063"/>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0788" tIns="30788" rIns="30788" bIns="30788" rtlCol="0" anchor="ctr"/>
              <a:lstStyle/>
              <a:p>
                <a:pPr algn="ctr" defTabSz="843997"/>
                <a:r>
                  <a:rPr lang="ru-RU" altLang="ko-KR" sz="1026" b="1"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rPr>
                  <a:t>Руководство</a:t>
                </a:r>
                <a:endParaRPr lang="ko-KR" altLang="en-US" sz="1026" b="1"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206" name="직사각형 155">
                <a:extLst>
                  <a:ext uri="{FF2B5EF4-FFF2-40B4-BE49-F238E27FC236}">
                    <a16:creationId xmlns:a16="http://schemas.microsoft.com/office/drawing/2014/main" id="{3434F57C-ED83-4068-A7FD-DB6A9BBAA5FE}"/>
                  </a:ext>
                </a:extLst>
              </p:cNvPr>
              <p:cNvSpPr/>
              <p:nvPr/>
            </p:nvSpPr>
            <p:spPr>
              <a:xfrm>
                <a:off x="2792871" y="4175925"/>
                <a:ext cx="1664708" cy="25254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0788" tIns="30788" rIns="30788" bIns="30788" rtlCol="0" anchor="ctr"/>
              <a:lstStyle/>
              <a:p>
                <a:pPr algn="ctr" defTabSz="843997"/>
                <a:r>
                  <a:rPr lang="ru-RU" altLang="ko-KR" sz="1026" b="1" spc="-128"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rPr>
                  <a:t>Обучающие материалы</a:t>
                </a:r>
                <a:endParaRPr lang="ko-KR" altLang="en-US" sz="1026" b="1" spc="-128"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grpSp>
      </p:grpSp>
      <p:sp>
        <p:nvSpPr>
          <p:cNvPr id="212" name="자유형 166">
            <a:extLst>
              <a:ext uri="{FF2B5EF4-FFF2-40B4-BE49-F238E27FC236}">
                <a16:creationId xmlns:a16="http://schemas.microsoft.com/office/drawing/2014/main" id="{7D4FF0C0-AA76-4185-8608-891FF5D94612}"/>
              </a:ext>
            </a:extLst>
          </p:cNvPr>
          <p:cNvSpPr/>
          <p:nvPr/>
        </p:nvSpPr>
        <p:spPr>
          <a:xfrm>
            <a:off x="5019749" y="4241046"/>
            <a:ext cx="255248" cy="691061"/>
          </a:xfrm>
          <a:custGeom>
            <a:avLst/>
            <a:gdLst>
              <a:gd name="connsiteX0" fmla="*/ 0 w 230187"/>
              <a:gd name="connsiteY0" fmla="*/ 0 h 795338"/>
              <a:gd name="connsiteX1" fmla="*/ 101600 w 230187"/>
              <a:gd name="connsiteY1" fmla="*/ 0 h 795338"/>
              <a:gd name="connsiteX2" fmla="*/ 101600 w 230187"/>
              <a:gd name="connsiteY2" fmla="*/ 795338 h 795338"/>
              <a:gd name="connsiteX3" fmla="*/ 230187 w 230187"/>
              <a:gd name="connsiteY3" fmla="*/ 795338 h 795338"/>
            </a:gdLst>
            <a:ahLst/>
            <a:cxnLst>
              <a:cxn ang="0">
                <a:pos x="connsiteX0" y="connsiteY0"/>
              </a:cxn>
              <a:cxn ang="0">
                <a:pos x="connsiteX1" y="connsiteY1"/>
              </a:cxn>
              <a:cxn ang="0">
                <a:pos x="connsiteX2" y="connsiteY2"/>
              </a:cxn>
              <a:cxn ang="0">
                <a:pos x="connsiteX3" y="connsiteY3"/>
              </a:cxn>
            </a:cxnLst>
            <a:rect l="l" t="t" r="r" b="b"/>
            <a:pathLst>
              <a:path w="230187" h="795338">
                <a:moveTo>
                  <a:pt x="0" y="0"/>
                </a:moveTo>
                <a:lnTo>
                  <a:pt x="101600" y="0"/>
                </a:lnTo>
                <a:lnTo>
                  <a:pt x="101600" y="795338"/>
                </a:lnTo>
                <a:lnTo>
                  <a:pt x="230187" y="795338"/>
                </a:lnTo>
              </a:path>
            </a:pathLst>
          </a:custGeom>
          <a:ln w="15875" cap="sq">
            <a:solidFill>
              <a:srgbClr val="0A69C8"/>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350" dirty="0">
              <a:ln>
                <a:solidFill>
                  <a:srgbClr val="304ADB">
                    <a:alpha val="0"/>
                  </a:srgbClr>
                </a:solidFill>
              </a:ln>
              <a:solidFill>
                <a:prstClr val="black"/>
              </a:solidFill>
              <a:latin typeface="KoPub돋움체 Medium" panose="00000600000000000000" pitchFamily="2" charset="-127"/>
              <a:ea typeface="KoPub돋움체 Medium" panose="00000600000000000000" pitchFamily="2" charset="-127"/>
            </a:endParaRPr>
          </a:p>
        </p:txBody>
      </p:sp>
      <p:sp>
        <p:nvSpPr>
          <p:cNvPr id="213" name="오른쪽 중괄호 167">
            <a:extLst>
              <a:ext uri="{FF2B5EF4-FFF2-40B4-BE49-F238E27FC236}">
                <a16:creationId xmlns:a16="http://schemas.microsoft.com/office/drawing/2014/main" id="{EEC2B001-077C-49BE-901E-3C7A0DC1E993}"/>
              </a:ext>
            </a:extLst>
          </p:cNvPr>
          <p:cNvSpPr/>
          <p:nvPr/>
        </p:nvSpPr>
        <p:spPr>
          <a:xfrm>
            <a:off x="4858211" y="3889760"/>
            <a:ext cx="169622" cy="708091"/>
          </a:xfrm>
          <a:prstGeom prst="rightBrace">
            <a:avLst>
              <a:gd name="adj1" fmla="val 71358"/>
              <a:gd name="adj2" fmla="val 50000"/>
            </a:avLst>
          </a:prstGeom>
          <a:gradFill>
            <a:gsLst>
              <a:gs pos="0">
                <a:schemeClr val="bg1">
                  <a:alpha val="0"/>
                </a:schemeClr>
              </a:gs>
              <a:gs pos="57000">
                <a:schemeClr val="bg1">
                  <a:lumMod val="75000"/>
                </a:schemeClr>
              </a:gs>
            </a:gsLst>
            <a:lin ang="0" scaled="1"/>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350" dirty="0">
              <a:ln>
                <a:solidFill>
                  <a:srgbClr val="304ADB">
                    <a:alpha val="0"/>
                  </a:srgbClr>
                </a:solidFill>
              </a:ln>
              <a:solidFill>
                <a:prstClr val="black"/>
              </a:solidFill>
              <a:latin typeface="KoPub돋움체 Medium" panose="00000600000000000000" pitchFamily="2" charset="-127"/>
              <a:ea typeface="KoPub돋움체 Medium" panose="00000600000000000000" pitchFamily="2" charset="-127"/>
            </a:endParaRPr>
          </a:p>
        </p:txBody>
      </p:sp>
      <p:grpSp>
        <p:nvGrpSpPr>
          <p:cNvPr id="214" name="그룹 168">
            <a:extLst>
              <a:ext uri="{FF2B5EF4-FFF2-40B4-BE49-F238E27FC236}">
                <a16:creationId xmlns:a16="http://schemas.microsoft.com/office/drawing/2014/main" id="{640D32CF-A4F2-45C8-BA8D-AAC5FA03BE25}"/>
              </a:ext>
            </a:extLst>
          </p:cNvPr>
          <p:cNvGrpSpPr/>
          <p:nvPr/>
        </p:nvGrpSpPr>
        <p:grpSpPr>
          <a:xfrm>
            <a:off x="4025764" y="5225701"/>
            <a:ext cx="845996" cy="368925"/>
            <a:chOff x="4514286" y="4145333"/>
            <a:chExt cx="1111222" cy="431373"/>
          </a:xfrm>
        </p:grpSpPr>
        <p:sp>
          <p:nvSpPr>
            <p:cNvPr id="215" name="모서리가 둥근 직사각형 169">
              <a:extLst>
                <a:ext uri="{FF2B5EF4-FFF2-40B4-BE49-F238E27FC236}">
                  <a16:creationId xmlns:a16="http://schemas.microsoft.com/office/drawing/2014/main" id="{04C0C48A-2998-4AB7-89ED-236086D675D1}"/>
                </a:ext>
              </a:extLst>
            </p:cNvPr>
            <p:cNvSpPr/>
            <p:nvPr/>
          </p:nvSpPr>
          <p:spPr>
            <a:xfrm>
              <a:off x="4514286" y="4145333"/>
              <a:ext cx="1111222" cy="431373"/>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55" b="1" dirty="0">
                <a:ln>
                  <a:solidFill>
                    <a:srgbClr val="304ADB">
                      <a:alpha val="0"/>
                    </a:srgbClr>
                  </a:solidFill>
                </a:ln>
                <a:solidFill>
                  <a:prstClr val="white"/>
                </a:solidFill>
                <a:latin typeface="KoPub돋움체 Medium" panose="00000600000000000000" pitchFamily="2" charset="-127"/>
                <a:ea typeface="KoPub돋움체 Medium" panose="00000600000000000000" pitchFamily="2" charset="-127"/>
                <a:cs typeface="Arial" panose="020B0604020202020204" pitchFamily="34" charset="0"/>
              </a:endParaRPr>
            </a:p>
          </p:txBody>
        </p:sp>
        <p:sp>
          <p:nvSpPr>
            <p:cNvPr id="216" name="직사각형 170">
              <a:extLst>
                <a:ext uri="{FF2B5EF4-FFF2-40B4-BE49-F238E27FC236}">
                  <a16:creationId xmlns:a16="http://schemas.microsoft.com/office/drawing/2014/main" id="{6A2BC2C4-18F7-4591-B292-B9927CA8E8FA}"/>
                </a:ext>
              </a:extLst>
            </p:cNvPr>
            <p:cNvSpPr/>
            <p:nvPr/>
          </p:nvSpPr>
          <p:spPr>
            <a:xfrm>
              <a:off x="4531791" y="4248988"/>
              <a:ext cx="1039787" cy="22406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defTabSz="843997"/>
              <a:r>
                <a:rPr lang="ru-RU" altLang="ko-KR" sz="1026" b="1"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rPr>
                <a:t>Поисковик</a:t>
              </a:r>
              <a:endParaRPr lang="ko-KR" altLang="en-US" sz="1026" b="1"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grpSp>
      <p:grpSp>
        <p:nvGrpSpPr>
          <p:cNvPr id="217" name="그룹 171">
            <a:extLst>
              <a:ext uri="{FF2B5EF4-FFF2-40B4-BE49-F238E27FC236}">
                <a16:creationId xmlns:a16="http://schemas.microsoft.com/office/drawing/2014/main" id="{4A5529C2-3724-4D0E-9FC8-158E9BC54C04}"/>
              </a:ext>
            </a:extLst>
          </p:cNvPr>
          <p:cNvGrpSpPr/>
          <p:nvPr/>
        </p:nvGrpSpPr>
        <p:grpSpPr>
          <a:xfrm>
            <a:off x="2964053" y="3338124"/>
            <a:ext cx="3090795" cy="415498"/>
            <a:chOff x="455086" y="1368354"/>
            <a:chExt cx="4392613" cy="485831"/>
          </a:xfrm>
          <a:solidFill>
            <a:srgbClr val="083982"/>
          </a:solidFill>
        </p:grpSpPr>
        <p:sp>
          <p:nvSpPr>
            <p:cNvPr id="218" name="모서리가 둥근 직사각형 172">
              <a:extLst>
                <a:ext uri="{FF2B5EF4-FFF2-40B4-BE49-F238E27FC236}">
                  <a16:creationId xmlns:a16="http://schemas.microsoft.com/office/drawing/2014/main" id="{E7DBD1D7-73E5-4BA3-9243-AE7F10667AAC}"/>
                </a:ext>
              </a:extLst>
            </p:cNvPr>
            <p:cNvSpPr/>
            <p:nvPr/>
          </p:nvSpPr>
          <p:spPr bwMode="gray">
            <a:xfrm>
              <a:off x="455086" y="1412875"/>
              <a:ext cx="2421505" cy="39678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r>
                <a:rPr lang="en-US" altLang="ko-KR" sz="3421" b="1" dirty="0">
                  <a:ln>
                    <a:solidFill>
                      <a:srgbClr val="304ADB">
                        <a:alpha val="0"/>
                      </a:srgbClr>
                    </a:solidFill>
                  </a:ln>
                  <a:solidFill>
                    <a:prstClr val="white"/>
                  </a:solidFill>
                  <a:latin typeface="KoPub돋움체 Medium" panose="00000600000000000000" pitchFamily="2" charset="-127"/>
                  <a:ea typeface="KoPub돋움체 Medium" panose="00000600000000000000" pitchFamily="2" charset="-127"/>
                </a:rPr>
                <a:t> </a:t>
              </a:r>
              <a:endParaRPr lang="ko-KR" altLang="en-US" sz="3421" b="1" dirty="0">
                <a:ln>
                  <a:solidFill>
                    <a:srgbClr val="304ADB">
                      <a:alpha val="0"/>
                    </a:srgbClr>
                  </a:solidFill>
                </a:ln>
                <a:solidFill>
                  <a:prstClr val="white"/>
                </a:solidFill>
                <a:latin typeface="KoPub돋움체 Medium" panose="00000600000000000000" pitchFamily="2" charset="-127"/>
                <a:ea typeface="KoPub돋움체 Medium" panose="00000600000000000000" pitchFamily="2" charset="-127"/>
              </a:endParaRPr>
            </a:p>
          </p:txBody>
        </p:sp>
        <p:sp>
          <p:nvSpPr>
            <p:cNvPr id="219" name="모서리가 둥근 직사각형 173">
              <a:extLst>
                <a:ext uri="{FF2B5EF4-FFF2-40B4-BE49-F238E27FC236}">
                  <a16:creationId xmlns:a16="http://schemas.microsoft.com/office/drawing/2014/main" id="{0500E47C-1157-49FB-8CF7-E50B9850CB23}"/>
                </a:ext>
              </a:extLst>
            </p:cNvPr>
            <p:cNvSpPr/>
            <p:nvPr/>
          </p:nvSpPr>
          <p:spPr bwMode="gray">
            <a:xfrm flipH="1">
              <a:off x="2426194" y="1412875"/>
              <a:ext cx="2421505" cy="39678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r>
                <a:rPr lang="en-US" altLang="ko-KR" sz="3421" b="1" dirty="0">
                  <a:ln>
                    <a:solidFill>
                      <a:srgbClr val="304ADB">
                        <a:alpha val="0"/>
                      </a:srgbClr>
                    </a:solidFill>
                  </a:ln>
                  <a:solidFill>
                    <a:prstClr val="white"/>
                  </a:solidFill>
                  <a:latin typeface="KoPub돋움체 Medium" panose="00000600000000000000" pitchFamily="2" charset="-127"/>
                  <a:ea typeface="KoPub돋움체 Medium" panose="00000600000000000000" pitchFamily="2" charset="-127"/>
                </a:rPr>
                <a:t> </a:t>
              </a:r>
              <a:endParaRPr lang="ko-KR" altLang="en-US" sz="3421" b="1" dirty="0">
                <a:ln>
                  <a:solidFill>
                    <a:srgbClr val="304ADB">
                      <a:alpha val="0"/>
                    </a:srgbClr>
                  </a:solidFill>
                </a:ln>
                <a:solidFill>
                  <a:prstClr val="white"/>
                </a:solidFill>
                <a:latin typeface="KoPub돋움체 Medium" panose="00000600000000000000" pitchFamily="2" charset="-127"/>
                <a:ea typeface="KoPub돋움체 Medium" panose="00000600000000000000" pitchFamily="2" charset="-127"/>
              </a:endParaRPr>
            </a:p>
          </p:txBody>
        </p:sp>
        <p:sp>
          <p:nvSpPr>
            <p:cNvPr id="220" name="Rectangle 39">
              <a:extLst>
                <a:ext uri="{FF2B5EF4-FFF2-40B4-BE49-F238E27FC236}">
                  <a16:creationId xmlns:a16="http://schemas.microsoft.com/office/drawing/2014/main" id="{F9C2B631-4F03-4E80-A0F2-D1E4DA1F26D6}"/>
                </a:ext>
              </a:extLst>
            </p:cNvPr>
            <p:cNvSpPr>
              <a:spLocks noChangeArrowheads="1"/>
            </p:cNvSpPr>
            <p:nvPr/>
          </p:nvSpPr>
          <p:spPr bwMode="gray">
            <a:xfrm>
              <a:off x="511652" y="1368354"/>
              <a:ext cx="4268117" cy="485831"/>
            </a:xfrm>
            <a:prstGeom prst="rect">
              <a:avLst/>
            </a:prstGeom>
            <a:grpFill/>
            <a:ln>
              <a:noFill/>
            </a:ln>
            <a:effectLst/>
          </p:spPr>
          <p:txBody>
            <a:bodyPr wrap="square" lIns="0" tIns="0" rIns="0" bIns="0" anchor="ctr">
              <a:spAutoFit/>
              <a:scene3d>
                <a:camera prst="orthographicFront"/>
                <a:lightRig rig="threePt" dir="t"/>
              </a:scene3d>
              <a:sp3d>
                <a:bevelT w="0" h="0" prst="relaxedInset"/>
                <a:contourClr>
                  <a:srgbClr val="1A3C74"/>
                </a:contourClr>
              </a:sp3d>
            </a:bodyPr>
            <a:lstStyle/>
            <a:p>
              <a:pPr algn="ctr" latinLnBrk="0"/>
              <a:r>
                <a:rPr lang="ru-RU" altLang="ko-KR" sz="1350" dirty="0">
                  <a:ln>
                    <a:solidFill>
                      <a:srgbClr val="304ADB">
                        <a:alpha val="0"/>
                      </a:srgbClr>
                    </a:solidFill>
                  </a:ln>
                  <a:solidFill>
                    <a:prstClr val="white"/>
                  </a:solidFill>
                  <a:latin typeface="KoPub돋움체 Bold" panose="02020603020101020101" pitchFamily="18" charset="-127"/>
                  <a:ea typeface="KoPub돋움체 Bold" panose="02020603020101020101" pitchFamily="18" charset="-127"/>
                </a:rPr>
                <a:t>Создание справочной системы на базе чат-бота</a:t>
              </a:r>
              <a:endParaRPr lang="ko-KR" altLang="en-US" sz="1350" dirty="0">
                <a:ln>
                  <a:solidFill>
                    <a:srgbClr val="304ADB">
                      <a:alpha val="0"/>
                    </a:srgbClr>
                  </a:solidFill>
                </a:ln>
                <a:solidFill>
                  <a:prstClr val="white"/>
                </a:solidFill>
                <a:latin typeface="KoPub돋움체 Bold" panose="02020603020101020101" pitchFamily="18" charset="-127"/>
                <a:ea typeface="KoPub돋움체 Bold" panose="02020603020101020101" pitchFamily="18" charset="-127"/>
              </a:endParaRPr>
            </a:p>
          </p:txBody>
        </p:sp>
      </p:grpSp>
      <p:grpSp>
        <p:nvGrpSpPr>
          <p:cNvPr id="221" name="그룹 176">
            <a:extLst>
              <a:ext uri="{FF2B5EF4-FFF2-40B4-BE49-F238E27FC236}">
                <a16:creationId xmlns:a16="http://schemas.microsoft.com/office/drawing/2014/main" id="{F23876A5-AF8C-437E-BDED-B4A76576EF5E}"/>
              </a:ext>
            </a:extLst>
          </p:cNvPr>
          <p:cNvGrpSpPr/>
          <p:nvPr/>
        </p:nvGrpSpPr>
        <p:grpSpPr>
          <a:xfrm>
            <a:off x="6511256" y="2383461"/>
            <a:ext cx="287145" cy="255872"/>
            <a:chOff x="7056438" y="239713"/>
            <a:chExt cx="320675" cy="285751"/>
          </a:xfrm>
          <a:solidFill>
            <a:schemeClr val="bg1">
              <a:lumMod val="75000"/>
            </a:schemeClr>
          </a:solidFill>
        </p:grpSpPr>
        <p:sp>
          <p:nvSpPr>
            <p:cNvPr id="222" name="Freeform 12">
              <a:extLst>
                <a:ext uri="{FF2B5EF4-FFF2-40B4-BE49-F238E27FC236}">
                  <a16:creationId xmlns:a16="http://schemas.microsoft.com/office/drawing/2014/main" id="{8035D38D-2DF8-40AD-BC12-9132E5A0BDF4}"/>
                </a:ext>
              </a:extLst>
            </p:cNvPr>
            <p:cNvSpPr>
              <a:spLocks noEditPoints="1"/>
            </p:cNvSpPr>
            <p:nvPr/>
          </p:nvSpPr>
          <p:spPr bwMode="auto">
            <a:xfrm>
              <a:off x="7105650" y="290513"/>
              <a:ext cx="65088" cy="69850"/>
            </a:xfrm>
            <a:custGeom>
              <a:avLst/>
              <a:gdLst>
                <a:gd name="T0" fmla="*/ 34 w 34"/>
                <a:gd name="T1" fmla="*/ 6 h 37"/>
                <a:gd name="T2" fmla="*/ 29 w 34"/>
                <a:gd name="T3" fmla="*/ 0 h 37"/>
                <a:gd name="T4" fmla="*/ 5 w 34"/>
                <a:gd name="T5" fmla="*/ 0 h 37"/>
                <a:gd name="T6" fmla="*/ 0 w 34"/>
                <a:gd name="T7" fmla="*/ 6 h 37"/>
                <a:gd name="T8" fmla="*/ 0 w 34"/>
                <a:gd name="T9" fmla="*/ 32 h 37"/>
                <a:gd name="T10" fmla="*/ 5 w 34"/>
                <a:gd name="T11" fmla="*/ 37 h 37"/>
                <a:gd name="T12" fmla="*/ 29 w 34"/>
                <a:gd name="T13" fmla="*/ 37 h 37"/>
                <a:gd name="T14" fmla="*/ 34 w 34"/>
                <a:gd name="T15" fmla="*/ 32 h 37"/>
                <a:gd name="T16" fmla="*/ 34 w 34"/>
                <a:gd name="T17" fmla="*/ 6 h 37"/>
                <a:gd name="T18" fmla="*/ 10 w 34"/>
                <a:gd name="T19" fmla="*/ 11 h 37"/>
                <a:gd name="T20" fmla="*/ 23 w 34"/>
                <a:gd name="T21" fmla="*/ 11 h 37"/>
                <a:gd name="T22" fmla="*/ 23 w 34"/>
                <a:gd name="T23" fmla="*/ 27 h 37"/>
                <a:gd name="T24" fmla="*/ 10 w 34"/>
                <a:gd name="T25" fmla="*/ 27 h 37"/>
                <a:gd name="T26" fmla="*/ 10 w 34"/>
                <a:gd name="T27" fmla="*/ 11 h 37"/>
                <a:gd name="T28" fmla="*/ 10 w 34"/>
                <a:gd name="T29" fmla="*/ 11 h 37"/>
                <a:gd name="T30" fmla="*/ 10 w 34"/>
                <a:gd name="T31" fmla="*/ 1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37">
                  <a:moveTo>
                    <a:pt x="34" y="6"/>
                  </a:moveTo>
                  <a:cubicBezTo>
                    <a:pt x="34" y="3"/>
                    <a:pt x="31" y="0"/>
                    <a:pt x="29" y="0"/>
                  </a:cubicBezTo>
                  <a:cubicBezTo>
                    <a:pt x="5" y="0"/>
                    <a:pt x="5" y="0"/>
                    <a:pt x="5" y="0"/>
                  </a:cubicBezTo>
                  <a:cubicBezTo>
                    <a:pt x="2" y="0"/>
                    <a:pt x="0" y="3"/>
                    <a:pt x="0" y="6"/>
                  </a:cubicBezTo>
                  <a:cubicBezTo>
                    <a:pt x="0" y="32"/>
                    <a:pt x="0" y="32"/>
                    <a:pt x="0" y="32"/>
                  </a:cubicBezTo>
                  <a:cubicBezTo>
                    <a:pt x="0" y="35"/>
                    <a:pt x="2" y="37"/>
                    <a:pt x="5" y="37"/>
                  </a:cubicBezTo>
                  <a:cubicBezTo>
                    <a:pt x="29" y="37"/>
                    <a:pt x="29" y="37"/>
                    <a:pt x="29" y="37"/>
                  </a:cubicBezTo>
                  <a:cubicBezTo>
                    <a:pt x="31" y="37"/>
                    <a:pt x="34" y="35"/>
                    <a:pt x="34" y="32"/>
                  </a:cubicBezTo>
                  <a:lnTo>
                    <a:pt x="34" y="6"/>
                  </a:lnTo>
                  <a:close/>
                  <a:moveTo>
                    <a:pt x="10" y="11"/>
                  </a:moveTo>
                  <a:cubicBezTo>
                    <a:pt x="23" y="11"/>
                    <a:pt x="23" y="11"/>
                    <a:pt x="23" y="11"/>
                  </a:cubicBezTo>
                  <a:cubicBezTo>
                    <a:pt x="23" y="27"/>
                    <a:pt x="23" y="27"/>
                    <a:pt x="23" y="27"/>
                  </a:cubicBezTo>
                  <a:cubicBezTo>
                    <a:pt x="10" y="27"/>
                    <a:pt x="10" y="27"/>
                    <a:pt x="10" y="27"/>
                  </a:cubicBezTo>
                  <a:lnTo>
                    <a:pt x="10" y="11"/>
                  </a:lnTo>
                  <a:close/>
                  <a:moveTo>
                    <a:pt x="10" y="11"/>
                  </a:moveTo>
                  <a:cubicBezTo>
                    <a:pt x="10" y="11"/>
                    <a:pt x="10" y="11"/>
                    <a:pt x="10"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203" tIns="39101" rIns="78203" bIns="39101" numCol="1" anchor="t" anchorCtr="0" compatLnSpc="1">
              <a:prstTxWarp prst="textNoShape">
                <a:avLst/>
              </a:prstTxWarp>
            </a:bodyPr>
            <a:lstStyle/>
            <a:p>
              <a:endParaRPr lang="ko-KR" altLang="en-US" sz="1350"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223" name="Freeform 13">
              <a:extLst>
                <a:ext uri="{FF2B5EF4-FFF2-40B4-BE49-F238E27FC236}">
                  <a16:creationId xmlns:a16="http://schemas.microsoft.com/office/drawing/2014/main" id="{C03CD136-6816-451A-9637-242E19A33836}"/>
                </a:ext>
              </a:extLst>
            </p:cNvPr>
            <p:cNvSpPr>
              <a:spLocks noEditPoints="1"/>
            </p:cNvSpPr>
            <p:nvPr/>
          </p:nvSpPr>
          <p:spPr bwMode="auto">
            <a:xfrm>
              <a:off x="7102475" y="385763"/>
              <a:ext cx="142875" cy="19050"/>
            </a:xfrm>
            <a:custGeom>
              <a:avLst/>
              <a:gdLst>
                <a:gd name="T0" fmla="*/ 5 w 74"/>
                <a:gd name="T1" fmla="*/ 10 h 10"/>
                <a:gd name="T2" fmla="*/ 69 w 74"/>
                <a:gd name="T3" fmla="*/ 10 h 10"/>
                <a:gd name="T4" fmla="*/ 74 w 74"/>
                <a:gd name="T5" fmla="*/ 5 h 10"/>
                <a:gd name="T6" fmla="*/ 69 w 74"/>
                <a:gd name="T7" fmla="*/ 0 h 10"/>
                <a:gd name="T8" fmla="*/ 5 w 74"/>
                <a:gd name="T9" fmla="*/ 0 h 10"/>
                <a:gd name="T10" fmla="*/ 0 w 74"/>
                <a:gd name="T11" fmla="*/ 5 h 10"/>
                <a:gd name="T12" fmla="*/ 5 w 74"/>
                <a:gd name="T13" fmla="*/ 10 h 10"/>
                <a:gd name="T14" fmla="*/ 5 w 74"/>
                <a:gd name="T15" fmla="*/ 10 h 10"/>
                <a:gd name="T16" fmla="*/ 5 w 74"/>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0">
                  <a:moveTo>
                    <a:pt x="5" y="10"/>
                  </a:moveTo>
                  <a:cubicBezTo>
                    <a:pt x="69" y="10"/>
                    <a:pt x="69" y="10"/>
                    <a:pt x="69" y="10"/>
                  </a:cubicBezTo>
                  <a:cubicBezTo>
                    <a:pt x="72" y="10"/>
                    <a:pt x="74" y="8"/>
                    <a:pt x="74" y="5"/>
                  </a:cubicBezTo>
                  <a:cubicBezTo>
                    <a:pt x="74" y="2"/>
                    <a:pt x="72" y="0"/>
                    <a:pt x="69" y="0"/>
                  </a:cubicBezTo>
                  <a:cubicBezTo>
                    <a:pt x="5" y="0"/>
                    <a:pt x="5" y="0"/>
                    <a:pt x="5" y="0"/>
                  </a:cubicBezTo>
                  <a:cubicBezTo>
                    <a:pt x="2" y="0"/>
                    <a:pt x="0" y="2"/>
                    <a:pt x="0" y="5"/>
                  </a:cubicBezTo>
                  <a:cubicBezTo>
                    <a:pt x="0" y="8"/>
                    <a:pt x="2" y="10"/>
                    <a:pt x="5" y="10"/>
                  </a:cubicBezTo>
                  <a:close/>
                  <a:moveTo>
                    <a:pt x="5" y="10"/>
                  </a:moveTo>
                  <a:cubicBezTo>
                    <a:pt x="5" y="10"/>
                    <a:pt x="5" y="10"/>
                    <a:pt x="5"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203" tIns="39101" rIns="78203" bIns="39101" numCol="1" anchor="t" anchorCtr="0" compatLnSpc="1">
              <a:prstTxWarp prst="textNoShape">
                <a:avLst/>
              </a:prstTxWarp>
            </a:bodyPr>
            <a:lstStyle/>
            <a:p>
              <a:endParaRPr lang="ko-KR" altLang="en-US" sz="1350"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224" name="Freeform 14">
              <a:extLst>
                <a:ext uri="{FF2B5EF4-FFF2-40B4-BE49-F238E27FC236}">
                  <a16:creationId xmlns:a16="http://schemas.microsoft.com/office/drawing/2014/main" id="{E97ECA95-2FB1-4E43-81A9-D8C15673BC5C}"/>
                </a:ext>
              </a:extLst>
            </p:cNvPr>
            <p:cNvSpPr>
              <a:spLocks noEditPoints="1"/>
            </p:cNvSpPr>
            <p:nvPr/>
          </p:nvSpPr>
          <p:spPr bwMode="auto">
            <a:xfrm>
              <a:off x="7189788" y="292101"/>
              <a:ext cx="57150" cy="19050"/>
            </a:xfrm>
            <a:custGeom>
              <a:avLst/>
              <a:gdLst>
                <a:gd name="T0" fmla="*/ 6 w 30"/>
                <a:gd name="T1" fmla="*/ 10 h 10"/>
                <a:gd name="T2" fmla="*/ 25 w 30"/>
                <a:gd name="T3" fmla="*/ 10 h 10"/>
                <a:gd name="T4" fmla="*/ 30 w 30"/>
                <a:gd name="T5" fmla="*/ 5 h 10"/>
                <a:gd name="T6" fmla="*/ 25 w 30"/>
                <a:gd name="T7" fmla="*/ 0 h 10"/>
                <a:gd name="T8" fmla="*/ 6 w 30"/>
                <a:gd name="T9" fmla="*/ 0 h 10"/>
                <a:gd name="T10" fmla="*/ 0 w 30"/>
                <a:gd name="T11" fmla="*/ 5 h 10"/>
                <a:gd name="T12" fmla="*/ 6 w 30"/>
                <a:gd name="T13" fmla="*/ 10 h 10"/>
                <a:gd name="T14" fmla="*/ 6 w 30"/>
                <a:gd name="T15" fmla="*/ 10 h 10"/>
                <a:gd name="T16" fmla="*/ 6 w 30"/>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0">
                  <a:moveTo>
                    <a:pt x="6" y="10"/>
                  </a:moveTo>
                  <a:cubicBezTo>
                    <a:pt x="25" y="10"/>
                    <a:pt x="25" y="10"/>
                    <a:pt x="25" y="10"/>
                  </a:cubicBezTo>
                  <a:cubicBezTo>
                    <a:pt x="28" y="10"/>
                    <a:pt x="30" y="8"/>
                    <a:pt x="30" y="5"/>
                  </a:cubicBezTo>
                  <a:cubicBezTo>
                    <a:pt x="30" y="3"/>
                    <a:pt x="28" y="0"/>
                    <a:pt x="25" y="0"/>
                  </a:cubicBezTo>
                  <a:cubicBezTo>
                    <a:pt x="6" y="0"/>
                    <a:pt x="6" y="0"/>
                    <a:pt x="6" y="0"/>
                  </a:cubicBezTo>
                  <a:cubicBezTo>
                    <a:pt x="3" y="0"/>
                    <a:pt x="0" y="3"/>
                    <a:pt x="0" y="5"/>
                  </a:cubicBezTo>
                  <a:cubicBezTo>
                    <a:pt x="0" y="8"/>
                    <a:pt x="3" y="10"/>
                    <a:pt x="6" y="10"/>
                  </a:cubicBezTo>
                  <a:close/>
                  <a:moveTo>
                    <a:pt x="6" y="10"/>
                  </a:moveTo>
                  <a:cubicBezTo>
                    <a:pt x="6" y="10"/>
                    <a:pt x="6" y="10"/>
                    <a:pt x="6"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203" tIns="39101" rIns="78203" bIns="39101" numCol="1" anchor="t" anchorCtr="0" compatLnSpc="1">
              <a:prstTxWarp prst="textNoShape">
                <a:avLst/>
              </a:prstTxWarp>
            </a:bodyPr>
            <a:lstStyle/>
            <a:p>
              <a:endParaRPr lang="ko-KR" altLang="en-US" sz="1350"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225" name="Freeform 15">
              <a:extLst>
                <a:ext uri="{FF2B5EF4-FFF2-40B4-BE49-F238E27FC236}">
                  <a16:creationId xmlns:a16="http://schemas.microsoft.com/office/drawing/2014/main" id="{8DDC1075-E039-40A1-BB34-5663DB36FF48}"/>
                </a:ext>
              </a:extLst>
            </p:cNvPr>
            <p:cNvSpPr>
              <a:spLocks noEditPoints="1"/>
            </p:cNvSpPr>
            <p:nvPr/>
          </p:nvSpPr>
          <p:spPr bwMode="auto">
            <a:xfrm>
              <a:off x="7189788" y="339726"/>
              <a:ext cx="57150" cy="19050"/>
            </a:xfrm>
            <a:custGeom>
              <a:avLst/>
              <a:gdLst>
                <a:gd name="T0" fmla="*/ 6 w 30"/>
                <a:gd name="T1" fmla="*/ 10 h 10"/>
                <a:gd name="T2" fmla="*/ 25 w 30"/>
                <a:gd name="T3" fmla="*/ 10 h 10"/>
                <a:gd name="T4" fmla="*/ 30 w 30"/>
                <a:gd name="T5" fmla="*/ 5 h 10"/>
                <a:gd name="T6" fmla="*/ 25 w 30"/>
                <a:gd name="T7" fmla="*/ 0 h 10"/>
                <a:gd name="T8" fmla="*/ 6 w 30"/>
                <a:gd name="T9" fmla="*/ 0 h 10"/>
                <a:gd name="T10" fmla="*/ 0 w 30"/>
                <a:gd name="T11" fmla="*/ 5 h 10"/>
                <a:gd name="T12" fmla="*/ 6 w 30"/>
                <a:gd name="T13" fmla="*/ 10 h 10"/>
                <a:gd name="T14" fmla="*/ 6 w 30"/>
                <a:gd name="T15" fmla="*/ 10 h 10"/>
                <a:gd name="T16" fmla="*/ 6 w 30"/>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0">
                  <a:moveTo>
                    <a:pt x="6" y="10"/>
                  </a:moveTo>
                  <a:cubicBezTo>
                    <a:pt x="25" y="10"/>
                    <a:pt x="25" y="10"/>
                    <a:pt x="25" y="10"/>
                  </a:cubicBezTo>
                  <a:cubicBezTo>
                    <a:pt x="28" y="10"/>
                    <a:pt x="30" y="7"/>
                    <a:pt x="30" y="5"/>
                  </a:cubicBezTo>
                  <a:cubicBezTo>
                    <a:pt x="30" y="2"/>
                    <a:pt x="28" y="0"/>
                    <a:pt x="25" y="0"/>
                  </a:cubicBezTo>
                  <a:cubicBezTo>
                    <a:pt x="6" y="0"/>
                    <a:pt x="6" y="0"/>
                    <a:pt x="6" y="0"/>
                  </a:cubicBezTo>
                  <a:cubicBezTo>
                    <a:pt x="3" y="0"/>
                    <a:pt x="0" y="2"/>
                    <a:pt x="0" y="5"/>
                  </a:cubicBezTo>
                  <a:cubicBezTo>
                    <a:pt x="0" y="7"/>
                    <a:pt x="3" y="10"/>
                    <a:pt x="6" y="10"/>
                  </a:cubicBezTo>
                  <a:close/>
                  <a:moveTo>
                    <a:pt x="6" y="10"/>
                  </a:moveTo>
                  <a:cubicBezTo>
                    <a:pt x="6" y="10"/>
                    <a:pt x="6" y="10"/>
                    <a:pt x="6"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203" tIns="39101" rIns="78203" bIns="39101" numCol="1" anchor="t" anchorCtr="0" compatLnSpc="1">
              <a:prstTxWarp prst="textNoShape">
                <a:avLst/>
              </a:prstTxWarp>
            </a:bodyPr>
            <a:lstStyle/>
            <a:p>
              <a:endParaRPr lang="ko-KR" altLang="en-US" sz="1350"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226" name="Freeform 16">
              <a:extLst>
                <a:ext uri="{FF2B5EF4-FFF2-40B4-BE49-F238E27FC236}">
                  <a16:creationId xmlns:a16="http://schemas.microsoft.com/office/drawing/2014/main" id="{63F0766A-6DCB-47D6-BBCF-E1A3F7AB3063}"/>
                </a:ext>
              </a:extLst>
            </p:cNvPr>
            <p:cNvSpPr>
              <a:spLocks/>
            </p:cNvSpPr>
            <p:nvPr/>
          </p:nvSpPr>
          <p:spPr bwMode="auto">
            <a:xfrm>
              <a:off x="7234238" y="409576"/>
              <a:ext cx="142875" cy="115888"/>
            </a:xfrm>
            <a:custGeom>
              <a:avLst/>
              <a:gdLst>
                <a:gd name="T0" fmla="*/ 6 w 74"/>
                <a:gd name="T1" fmla="*/ 27 h 61"/>
                <a:gd name="T2" fmla="*/ 2 w 74"/>
                <a:gd name="T3" fmla="*/ 33 h 61"/>
                <a:gd name="T4" fmla="*/ 5 w 74"/>
                <a:gd name="T5" fmla="*/ 40 h 61"/>
                <a:gd name="T6" fmla="*/ 25 w 74"/>
                <a:gd name="T7" fmla="*/ 58 h 61"/>
                <a:gd name="T8" fmla="*/ 33 w 74"/>
                <a:gd name="T9" fmla="*/ 57 h 61"/>
                <a:gd name="T10" fmla="*/ 74 w 74"/>
                <a:gd name="T11" fmla="*/ 0 h 61"/>
                <a:gd name="T12" fmla="*/ 29 w 74"/>
                <a:gd name="T13" fmla="*/ 39 h 61"/>
                <a:gd name="T14" fmla="*/ 15 w 74"/>
                <a:gd name="T15" fmla="*/ 26 h 61"/>
                <a:gd name="T16" fmla="*/ 6 w 74"/>
                <a:gd name="T17" fmla="*/ 2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61">
                  <a:moveTo>
                    <a:pt x="6" y="27"/>
                  </a:moveTo>
                  <a:cubicBezTo>
                    <a:pt x="2" y="33"/>
                    <a:pt x="2" y="33"/>
                    <a:pt x="2" y="33"/>
                  </a:cubicBezTo>
                  <a:cubicBezTo>
                    <a:pt x="2" y="33"/>
                    <a:pt x="0" y="38"/>
                    <a:pt x="5" y="40"/>
                  </a:cubicBezTo>
                  <a:cubicBezTo>
                    <a:pt x="20" y="47"/>
                    <a:pt x="23" y="55"/>
                    <a:pt x="25" y="58"/>
                  </a:cubicBezTo>
                  <a:cubicBezTo>
                    <a:pt x="28" y="61"/>
                    <a:pt x="31" y="61"/>
                    <a:pt x="33" y="57"/>
                  </a:cubicBezTo>
                  <a:cubicBezTo>
                    <a:pt x="39" y="46"/>
                    <a:pt x="45" y="21"/>
                    <a:pt x="74" y="0"/>
                  </a:cubicBezTo>
                  <a:cubicBezTo>
                    <a:pt x="40" y="12"/>
                    <a:pt x="29" y="39"/>
                    <a:pt x="29" y="39"/>
                  </a:cubicBezTo>
                  <a:cubicBezTo>
                    <a:pt x="29" y="39"/>
                    <a:pt x="23" y="29"/>
                    <a:pt x="15" y="26"/>
                  </a:cubicBezTo>
                  <a:cubicBezTo>
                    <a:pt x="9" y="23"/>
                    <a:pt x="6" y="27"/>
                    <a:pt x="6" y="27"/>
                  </a:cubicBezTo>
                  <a:close/>
                </a:path>
              </a:pathLst>
            </a:custGeom>
            <a:solidFill>
              <a:srgbClr val="0564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203" tIns="39101" rIns="78203" bIns="39101" numCol="1" anchor="t" anchorCtr="0" compatLnSpc="1">
              <a:prstTxWarp prst="textNoShape">
                <a:avLst/>
              </a:prstTxWarp>
            </a:bodyPr>
            <a:lstStyle/>
            <a:p>
              <a:endParaRPr lang="ko-KR" altLang="en-US" sz="1350" dirty="0">
                <a:ln>
                  <a:solidFill>
                    <a:prstClr val="white">
                      <a:lumMod val="75000"/>
                      <a:alpha val="0"/>
                    </a:prstClr>
                  </a:solidFill>
                </a:ln>
                <a:solidFill>
                  <a:prstClr val="black"/>
                </a:solidFill>
                <a:latin typeface="KoPub돋움체 Medium" panose="00000600000000000000" pitchFamily="2" charset="-127"/>
                <a:ea typeface="KoPub돋움체 Medium" panose="00000600000000000000" pitchFamily="2" charset="-127"/>
              </a:endParaRPr>
            </a:p>
          </p:txBody>
        </p:sp>
        <p:sp>
          <p:nvSpPr>
            <p:cNvPr id="227" name="Freeform 17">
              <a:extLst>
                <a:ext uri="{FF2B5EF4-FFF2-40B4-BE49-F238E27FC236}">
                  <a16:creationId xmlns:a16="http://schemas.microsoft.com/office/drawing/2014/main" id="{C912AD95-2F45-439C-A1FA-D5166CD5F49C}"/>
                </a:ext>
              </a:extLst>
            </p:cNvPr>
            <p:cNvSpPr>
              <a:spLocks/>
            </p:cNvSpPr>
            <p:nvPr/>
          </p:nvSpPr>
          <p:spPr bwMode="auto">
            <a:xfrm>
              <a:off x="7056438" y="239713"/>
              <a:ext cx="276225" cy="261938"/>
            </a:xfrm>
            <a:custGeom>
              <a:avLst/>
              <a:gdLst>
                <a:gd name="T0" fmla="*/ 89 w 143"/>
                <a:gd name="T1" fmla="*/ 136 h 136"/>
                <a:gd name="T2" fmla="*/ 81 w 143"/>
                <a:gd name="T3" fmla="*/ 127 h 136"/>
                <a:gd name="T4" fmla="*/ 80 w 143"/>
                <a:gd name="T5" fmla="*/ 126 h 136"/>
                <a:gd name="T6" fmla="*/ 25 w 143"/>
                <a:gd name="T7" fmla="*/ 126 h 136"/>
                <a:gd name="T8" fmla="*/ 10 w 143"/>
                <a:gd name="T9" fmla="*/ 111 h 136"/>
                <a:gd name="T10" fmla="*/ 10 w 143"/>
                <a:gd name="T11" fmla="*/ 10 h 136"/>
                <a:gd name="T12" fmla="*/ 111 w 143"/>
                <a:gd name="T13" fmla="*/ 10 h 136"/>
                <a:gd name="T14" fmla="*/ 111 w 143"/>
                <a:gd name="T15" fmla="*/ 105 h 136"/>
                <a:gd name="T16" fmla="*/ 111 w 143"/>
                <a:gd name="T17" fmla="*/ 105 h 136"/>
                <a:gd name="T18" fmla="*/ 115 w 143"/>
                <a:gd name="T19" fmla="*/ 109 h 136"/>
                <a:gd name="T20" fmla="*/ 121 w 143"/>
                <a:gd name="T21" fmla="*/ 102 h 136"/>
                <a:gd name="T22" fmla="*/ 121 w 143"/>
                <a:gd name="T23" fmla="*/ 39 h 136"/>
                <a:gd name="T24" fmla="*/ 133 w 143"/>
                <a:gd name="T25" fmla="*/ 39 h 136"/>
                <a:gd name="T26" fmla="*/ 133 w 143"/>
                <a:gd name="T27" fmla="*/ 91 h 136"/>
                <a:gd name="T28" fmla="*/ 143 w 143"/>
                <a:gd name="T29" fmla="*/ 84 h 136"/>
                <a:gd name="T30" fmla="*/ 143 w 143"/>
                <a:gd name="T31" fmla="*/ 34 h 136"/>
                <a:gd name="T32" fmla="*/ 138 w 143"/>
                <a:gd name="T33" fmla="*/ 29 h 136"/>
                <a:gd name="T34" fmla="*/ 121 w 143"/>
                <a:gd name="T35" fmla="*/ 29 h 136"/>
                <a:gd name="T36" fmla="*/ 121 w 143"/>
                <a:gd name="T37" fmla="*/ 5 h 136"/>
                <a:gd name="T38" fmla="*/ 116 w 143"/>
                <a:gd name="T39" fmla="*/ 0 h 136"/>
                <a:gd name="T40" fmla="*/ 5 w 143"/>
                <a:gd name="T41" fmla="*/ 0 h 136"/>
                <a:gd name="T42" fmla="*/ 0 w 143"/>
                <a:gd name="T43" fmla="*/ 5 h 136"/>
                <a:gd name="T44" fmla="*/ 0 w 143"/>
                <a:gd name="T45" fmla="*/ 112 h 136"/>
                <a:gd name="T46" fmla="*/ 0 w 143"/>
                <a:gd name="T47" fmla="*/ 113 h 136"/>
                <a:gd name="T48" fmla="*/ 25 w 143"/>
                <a:gd name="T49" fmla="*/ 136 h 136"/>
                <a:gd name="T50" fmla="*/ 89 w 143"/>
                <a:gd name="T51" fmla="*/ 136 h 136"/>
                <a:gd name="T52" fmla="*/ 89 w 143"/>
                <a:gd name="T5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3" h="136">
                  <a:moveTo>
                    <a:pt x="89" y="136"/>
                  </a:moveTo>
                  <a:cubicBezTo>
                    <a:pt x="84" y="134"/>
                    <a:pt x="81" y="130"/>
                    <a:pt x="81" y="127"/>
                  </a:cubicBezTo>
                  <a:cubicBezTo>
                    <a:pt x="80" y="127"/>
                    <a:pt x="80" y="127"/>
                    <a:pt x="80" y="126"/>
                  </a:cubicBezTo>
                  <a:cubicBezTo>
                    <a:pt x="25" y="126"/>
                    <a:pt x="25" y="126"/>
                    <a:pt x="25" y="126"/>
                  </a:cubicBezTo>
                  <a:cubicBezTo>
                    <a:pt x="15" y="126"/>
                    <a:pt x="11" y="114"/>
                    <a:pt x="10" y="111"/>
                  </a:cubicBezTo>
                  <a:cubicBezTo>
                    <a:pt x="10" y="10"/>
                    <a:pt x="10" y="10"/>
                    <a:pt x="10" y="10"/>
                  </a:cubicBezTo>
                  <a:cubicBezTo>
                    <a:pt x="111" y="10"/>
                    <a:pt x="111" y="10"/>
                    <a:pt x="111" y="10"/>
                  </a:cubicBezTo>
                  <a:cubicBezTo>
                    <a:pt x="111" y="105"/>
                    <a:pt x="111" y="105"/>
                    <a:pt x="111" y="105"/>
                  </a:cubicBezTo>
                  <a:cubicBezTo>
                    <a:pt x="111" y="105"/>
                    <a:pt x="111" y="105"/>
                    <a:pt x="111" y="105"/>
                  </a:cubicBezTo>
                  <a:cubicBezTo>
                    <a:pt x="112" y="106"/>
                    <a:pt x="114" y="108"/>
                    <a:pt x="115" y="109"/>
                  </a:cubicBezTo>
                  <a:cubicBezTo>
                    <a:pt x="117" y="107"/>
                    <a:pt x="119" y="105"/>
                    <a:pt x="121" y="102"/>
                  </a:cubicBezTo>
                  <a:cubicBezTo>
                    <a:pt x="121" y="39"/>
                    <a:pt x="121" y="39"/>
                    <a:pt x="121" y="39"/>
                  </a:cubicBezTo>
                  <a:cubicBezTo>
                    <a:pt x="133" y="39"/>
                    <a:pt x="133" y="39"/>
                    <a:pt x="133" y="39"/>
                  </a:cubicBezTo>
                  <a:cubicBezTo>
                    <a:pt x="133" y="91"/>
                    <a:pt x="133" y="91"/>
                    <a:pt x="133" y="91"/>
                  </a:cubicBezTo>
                  <a:cubicBezTo>
                    <a:pt x="136" y="89"/>
                    <a:pt x="140" y="86"/>
                    <a:pt x="143" y="84"/>
                  </a:cubicBezTo>
                  <a:cubicBezTo>
                    <a:pt x="143" y="34"/>
                    <a:pt x="143" y="34"/>
                    <a:pt x="143" y="34"/>
                  </a:cubicBezTo>
                  <a:cubicBezTo>
                    <a:pt x="143" y="31"/>
                    <a:pt x="141" y="29"/>
                    <a:pt x="138" y="29"/>
                  </a:cubicBezTo>
                  <a:cubicBezTo>
                    <a:pt x="121" y="29"/>
                    <a:pt x="121" y="29"/>
                    <a:pt x="121" y="29"/>
                  </a:cubicBezTo>
                  <a:cubicBezTo>
                    <a:pt x="121" y="5"/>
                    <a:pt x="121" y="5"/>
                    <a:pt x="121" y="5"/>
                  </a:cubicBezTo>
                  <a:cubicBezTo>
                    <a:pt x="121" y="2"/>
                    <a:pt x="118" y="0"/>
                    <a:pt x="116" y="0"/>
                  </a:cubicBezTo>
                  <a:cubicBezTo>
                    <a:pt x="5" y="0"/>
                    <a:pt x="5" y="0"/>
                    <a:pt x="5" y="0"/>
                  </a:cubicBezTo>
                  <a:cubicBezTo>
                    <a:pt x="2" y="0"/>
                    <a:pt x="0" y="2"/>
                    <a:pt x="0" y="5"/>
                  </a:cubicBezTo>
                  <a:cubicBezTo>
                    <a:pt x="0" y="112"/>
                    <a:pt x="0" y="112"/>
                    <a:pt x="0" y="112"/>
                  </a:cubicBezTo>
                  <a:cubicBezTo>
                    <a:pt x="0" y="112"/>
                    <a:pt x="0" y="112"/>
                    <a:pt x="0" y="113"/>
                  </a:cubicBezTo>
                  <a:cubicBezTo>
                    <a:pt x="0" y="114"/>
                    <a:pt x="5" y="136"/>
                    <a:pt x="25" y="136"/>
                  </a:cubicBezTo>
                  <a:cubicBezTo>
                    <a:pt x="89" y="136"/>
                    <a:pt x="89" y="136"/>
                    <a:pt x="89" y="136"/>
                  </a:cubicBezTo>
                  <a:cubicBezTo>
                    <a:pt x="89" y="136"/>
                    <a:pt x="89" y="136"/>
                    <a:pt x="89"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203" tIns="39101" rIns="78203" bIns="39101" numCol="1" anchor="t" anchorCtr="0" compatLnSpc="1">
              <a:prstTxWarp prst="textNoShape">
                <a:avLst/>
              </a:prstTxWarp>
            </a:bodyPr>
            <a:lstStyle/>
            <a:p>
              <a:endParaRPr lang="ko-KR" altLang="en-US" sz="1350"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228" name="Freeform 18">
              <a:extLst>
                <a:ext uri="{FF2B5EF4-FFF2-40B4-BE49-F238E27FC236}">
                  <a16:creationId xmlns:a16="http://schemas.microsoft.com/office/drawing/2014/main" id="{76BEE808-2FDB-4BFA-A8A2-1EEBF9BB8209}"/>
                </a:ext>
              </a:extLst>
            </p:cNvPr>
            <p:cNvSpPr>
              <a:spLocks/>
            </p:cNvSpPr>
            <p:nvPr/>
          </p:nvSpPr>
          <p:spPr bwMode="auto">
            <a:xfrm>
              <a:off x="7100888" y="431801"/>
              <a:ext cx="142875" cy="19050"/>
            </a:xfrm>
            <a:custGeom>
              <a:avLst/>
              <a:gdLst>
                <a:gd name="T0" fmla="*/ 63 w 74"/>
                <a:gd name="T1" fmla="*/ 8 h 10"/>
                <a:gd name="T2" fmla="*/ 74 w 74"/>
                <a:gd name="T3" fmla="*/ 2 h 10"/>
                <a:gd name="T4" fmla="*/ 71 w 74"/>
                <a:gd name="T5" fmla="*/ 0 h 10"/>
                <a:gd name="T6" fmla="*/ 5 w 74"/>
                <a:gd name="T7" fmla="*/ 0 h 10"/>
                <a:gd name="T8" fmla="*/ 0 w 74"/>
                <a:gd name="T9" fmla="*/ 5 h 10"/>
                <a:gd name="T10" fmla="*/ 5 w 74"/>
                <a:gd name="T11" fmla="*/ 10 h 10"/>
                <a:gd name="T12" fmla="*/ 62 w 74"/>
                <a:gd name="T13" fmla="*/ 10 h 10"/>
                <a:gd name="T14" fmla="*/ 63 w 74"/>
                <a:gd name="T15" fmla="*/ 8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10">
                  <a:moveTo>
                    <a:pt x="63" y="8"/>
                  </a:moveTo>
                  <a:cubicBezTo>
                    <a:pt x="65" y="5"/>
                    <a:pt x="69" y="2"/>
                    <a:pt x="74" y="2"/>
                  </a:cubicBezTo>
                  <a:cubicBezTo>
                    <a:pt x="74" y="1"/>
                    <a:pt x="72" y="0"/>
                    <a:pt x="71" y="0"/>
                  </a:cubicBezTo>
                  <a:cubicBezTo>
                    <a:pt x="5" y="0"/>
                    <a:pt x="5" y="0"/>
                    <a:pt x="5" y="0"/>
                  </a:cubicBezTo>
                  <a:cubicBezTo>
                    <a:pt x="3" y="0"/>
                    <a:pt x="0" y="3"/>
                    <a:pt x="0" y="5"/>
                  </a:cubicBezTo>
                  <a:cubicBezTo>
                    <a:pt x="0" y="8"/>
                    <a:pt x="3" y="10"/>
                    <a:pt x="5" y="10"/>
                  </a:cubicBezTo>
                  <a:cubicBezTo>
                    <a:pt x="62" y="10"/>
                    <a:pt x="62" y="10"/>
                    <a:pt x="62" y="10"/>
                  </a:cubicBezTo>
                  <a:lnTo>
                    <a:pt x="6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203" tIns="39101" rIns="78203" bIns="39101" numCol="1" anchor="t" anchorCtr="0" compatLnSpc="1">
              <a:prstTxWarp prst="textNoShape">
                <a:avLst/>
              </a:prstTxWarp>
            </a:bodyPr>
            <a:lstStyle/>
            <a:p>
              <a:endParaRPr lang="ko-KR" altLang="en-US" sz="1350"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grpSp>
      <p:sp>
        <p:nvSpPr>
          <p:cNvPr id="229" name="한쪽 모서리가 둥근 사각형 185">
            <a:extLst>
              <a:ext uri="{FF2B5EF4-FFF2-40B4-BE49-F238E27FC236}">
                <a16:creationId xmlns:a16="http://schemas.microsoft.com/office/drawing/2014/main" id="{A01DB47F-CAFB-4D7C-9BB1-EB0899511907}"/>
              </a:ext>
            </a:extLst>
          </p:cNvPr>
          <p:cNvSpPr/>
          <p:nvPr/>
        </p:nvSpPr>
        <p:spPr>
          <a:xfrm flipH="1">
            <a:off x="6461983" y="2715974"/>
            <a:ext cx="2387434" cy="3283380"/>
          </a:xfrm>
          <a:prstGeom prst="round1Rect">
            <a:avLst>
              <a:gd name="adj" fmla="val 0"/>
            </a:avLst>
          </a:prstGeom>
          <a:solidFill>
            <a:srgbClr val="DCE4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ko-KR" altLang="en-US" sz="3421" b="1" dirty="0">
              <a:ln>
                <a:solidFill>
                  <a:srgbClr val="304ADB">
                    <a:alpha val="0"/>
                  </a:srgbClr>
                </a:solidFill>
              </a:ln>
              <a:solidFill>
                <a:prstClr val="white"/>
              </a:solidFill>
              <a:latin typeface="KoPub돋움체 Medium" panose="00000600000000000000" pitchFamily="2" charset="-127"/>
              <a:ea typeface="KoPub돋움체 Medium" panose="00000600000000000000" pitchFamily="2" charset="-127"/>
            </a:endParaRPr>
          </a:p>
        </p:txBody>
      </p:sp>
      <p:grpSp>
        <p:nvGrpSpPr>
          <p:cNvPr id="230" name="그룹 186">
            <a:extLst>
              <a:ext uri="{FF2B5EF4-FFF2-40B4-BE49-F238E27FC236}">
                <a16:creationId xmlns:a16="http://schemas.microsoft.com/office/drawing/2014/main" id="{3B983924-9BA2-49EE-B2C5-68DF8C745AC0}"/>
              </a:ext>
            </a:extLst>
          </p:cNvPr>
          <p:cNvGrpSpPr/>
          <p:nvPr/>
        </p:nvGrpSpPr>
        <p:grpSpPr>
          <a:xfrm>
            <a:off x="6524914" y="2788450"/>
            <a:ext cx="121247" cy="103493"/>
            <a:chOff x="671697" y="3994624"/>
            <a:chExt cx="440738" cy="399415"/>
          </a:xfrm>
          <a:solidFill>
            <a:schemeClr val="tx1">
              <a:lumMod val="50000"/>
              <a:lumOff val="50000"/>
            </a:schemeClr>
          </a:solidFill>
        </p:grpSpPr>
        <p:sp>
          <p:nvSpPr>
            <p:cNvPr id="231" name="Freeform 143">
              <a:extLst>
                <a:ext uri="{FF2B5EF4-FFF2-40B4-BE49-F238E27FC236}">
                  <a16:creationId xmlns:a16="http://schemas.microsoft.com/office/drawing/2014/main" id="{A01D0522-F6EB-4D94-89B7-359B966D69B3}"/>
                </a:ext>
              </a:extLst>
            </p:cNvPr>
            <p:cNvSpPr>
              <a:spLocks/>
            </p:cNvSpPr>
            <p:nvPr/>
          </p:nvSpPr>
          <p:spPr bwMode="auto">
            <a:xfrm>
              <a:off x="671697" y="4006275"/>
              <a:ext cx="387763" cy="387764"/>
            </a:xfrm>
            <a:custGeom>
              <a:avLst/>
              <a:gdLst>
                <a:gd name="T0" fmla="*/ 310 w 366"/>
                <a:gd name="T1" fmla="*/ 310 h 366"/>
                <a:gd name="T2" fmla="*/ 58 w 366"/>
                <a:gd name="T3" fmla="*/ 310 h 366"/>
                <a:gd name="T4" fmla="*/ 58 w 366"/>
                <a:gd name="T5" fmla="*/ 58 h 366"/>
                <a:gd name="T6" fmla="*/ 254 w 366"/>
                <a:gd name="T7" fmla="*/ 58 h 366"/>
                <a:gd name="T8" fmla="*/ 310 w 366"/>
                <a:gd name="T9" fmla="*/ 0 h 366"/>
                <a:gd name="T10" fmla="*/ 0 w 366"/>
                <a:gd name="T11" fmla="*/ 0 h 366"/>
                <a:gd name="T12" fmla="*/ 0 w 366"/>
                <a:gd name="T13" fmla="*/ 366 h 366"/>
                <a:gd name="T14" fmla="*/ 366 w 366"/>
                <a:gd name="T15" fmla="*/ 366 h 366"/>
                <a:gd name="T16" fmla="*/ 366 w 366"/>
                <a:gd name="T17" fmla="*/ 132 h 366"/>
                <a:gd name="T18" fmla="*/ 310 w 366"/>
                <a:gd name="T19" fmla="*/ 188 h 366"/>
                <a:gd name="T20" fmla="*/ 310 w 366"/>
                <a:gd name="T21" fmla="*/ 31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6" h="366">
                  <a:moveTo>
                    <a:pt x="310" y="310"/>
                  </a:moveTo>
                  <a:lnTo>
                    <a:pt x="58" y="310"/>
                  </a:lnTo>
                  <a:lnTo>
                    <a:pt x="58" y="58"/>
                  </a:lnTo>
                  <a:lnTo>
                    <a:pt x="254" y="58"/>
                  </a:lnTo>
                  <a:lnTo>
                    <a:pt x="310" y="0"/>
                  </a:lnTo>
                  <a:lnTo>
                    <a:pt x="0" y="0"/>
                  </a:lnTo>
                  <a:lnTo>
                    <a:pt x="0" y="366"/>
                  </a:lnTo>
                  <a:lnTo>
                    <a:pt x="366" y="366"/>
                  </a:lnTo>
                  <a:lnTo>
                    <a:pt x="366" y="132"/>
                  </a:lnTo>
                  <a:lnTo>
                    <a:pt x="310" y="188"/>
                  </a:lnTo>
                  <a:lnTo>
                    <a:pt x="310" y="310"/>
                  </a:lnTo>
                  <a:close/>
                </a:path>
              </a:pathLst>
            </a:custGeom>
            <a:grpFill/>
            <a:ln>
              <a:noFill/>
            </a:ln>
          </p:spPr>
          <p:txBody>
            <a:bodyPr vert="horz" wrap="square" lIns="78203" tIns="39101" rIns="78203" bIns="39101" numCol="1" anchor="t" anchorCtr="0" compatLnSpc="1">
              <a:prstTxWarp prst="textNoShape">
                <a:avLst/>
              </a:prstTxWarp>
              <a:scene3d>
                <a:camera prst="orthographicFront"/>
                <a:lightRig rig="threePt" dir="t"/>
              </a:scene3d>
              <a:flatTx/>
            </a:bodyPr>
            <a:lstStyle/>
            <a:p>
              <a:pPr latinLnBrk="0">
                <a:defRPr/>
              </a:pPr>
              <a:endParaRPr lang="ko-KR" altLang="en-US" sz="1710" b="1"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232" name="Freeform 144">
              <a:extLst>
                <a:ext uri="{FF2B5EF4-FFF2-40B4-BE49-F238E27FC236}">
                  <a16:creationId xmlns:a16="http://schemas.microsoft.com/office/drawing/2014/main" id="{8BC97B43-A113-4157-8A79-29F45F139ABC}"/>
                </a:ext>
              </a:extLst>
            </p:cNvPr>
            <p:cNvSpPr>
              <a:spLocks/>
            </p:cNvSpPr>
            <p:nvPr/>
          </p:nvSpPr>
          <p:spPr bwMode="auto">
            <a:xfrm>
              <a:off x="754336" y="3994624"/>
              <a:ext cx="358099" cy="298769"/>
            </a:xfrm>
            <a:custGeom>
              <a:avLst/>
              <a:gdLst>
                <a:gd name="T0" fmla="*/ 42 w 338"/>
                <a:gd name="T1" fmla="*/ 145 h 282"/>
                <a:gd name="T2" fmla="*/ 0 w 338"/>
                <a:gd name="T3" fmla="*/ 185 h 282"/>
                <a:gd name="T4" fmla="*/ 98 w 338"/>
                <a:gd name="T5" fmla="*/ 282 h 282"/>
                <a:gd name="T6" fmla="*/ 338 w 338"/>
                <a:gd name="T7" fmla="*/ 40 h 282"/>
                <a:gd name="T8" fmla="*/ 298 w 338"/>
                <a:gd name="T9" fmla="*/ 0 h 282"/>
                <a:gd name="T10" fmla="*/ 98 w 338"/>
                <a:gd name="T11" fmla="*/ 201 h 282"/>
                <a:gd name="T12" fmla="*/ 42 w 338"/>
                <a:gd name="T13" fmla="*/ 145 h 282"/>
              </a:gdLst>
              <a:ahLst/>
              <a:cxnLst>
                <a:cxn ang="0">
                  <a:pos x="T0" y="T1"/>
                </a:cxn>
                <a:cxn ang="0">
                  <a:pos x="T2" y="T3"/>
                </a:cxn>
                <a:cxn ang="0">
                  <a:pos x="T4" y="T5"/>
                </a:cxn>
                <a:cxn ang="0">
                  <a:pos x="T6" y="T7"/>
                </a:cxn>
                <a:cxn ang="0">
                  <a:pos x="T8" y="T9"/>
                </a:cxn>
                <a:cxn ang="0">
                  <a:pos x="T10" y="T11"/>
                </a:cxn>
                <a:cxn ang="0">
                  <a:pos x="T12" y="T13"/>
                </a:cxn>
              </a:cxnLst>
              <a:rect l="0" t="0" r="r" b="b"/>
              <a:pathLst>
                <a:path w="338" h="282">
                  <a:moveTo>
                    <a:pt x="42" y="145"/>
                  </a:moveTo>
                  <a:lnTo>
                    <a:pt x="0" y="185"/>
                  </a:lnTo>
                  <a:lnTo>
                    <a:pt x="98" y="282"/>
                  </a:lnTo>
                  <a:lnTo>
                    <a:pt x="338" y="40"/>
                  </a:lnTo>
                  <a:lnTo>
                    <a:pt x="298" y="0"/>
                  </a:lnTo>
                  <a:lnTo>
                    <a:pt x="98" y="201"/>
                  </a:lnTo>
                  <a:lnTo>
                    <a:pt x="42" y="145"/>
                  </a:lnTo>
                  <a:close/>
                </a:path>
              </a:pathLst>
            </a:custGeom>
            <a:solidFill>
              <a:srgbClr val="4445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flatTx/>
            </a:bodyPr>
            <a:lstStyle/>
            <a:p>
              <a:pPr algn="ctr" latinLnBrk="0">
                <a:defRPr/>
              </a:pPr>
              <a:endParaRPr lang="ko-KR" altLang="en-US" sz="1710" b="1"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grpSp>
      <p:grpSp>
        <p:nvGrpSpPr>
          <p:cNvPr id="233" name="그룹 189">
            <a:extLst>
              <a:ext uri="{FF2B5EF4-FFF2-40B4-BE49-F238E27FC236}">
                <a16:creationId xmlns:a16="http://schemas.microsoft.com/office/drawing/2014/main" id="{9DBF6BB0-0629-488B-8E2C-B7FAD182069C}"/>
              </a:ext>
            </a:extLst>
          </p:cNvPr>
          <p:cNvGrpSpPr/>
          <p:nvPr/>
        </p:nvGrpSpPr>
        <p:grpSpPr bwMode="gray">
          <a:xfrm>
            <a:off x="6446960" y="5470005"/>
            <a:ext cx="1121573" cy="464967"/>
            <a:chOff x="8122033" y="3838501"/>
            <a:chExt cx="1760814" cy="729975"/>
          </a:xfrm>
        </p:grpSpPr>
        <p:grpSp>
          <p:nvGrpSpPr>
            <p:cNvPr id="234" name="Group 57">
              <a:extLst>
                <a:ext uri="{FF2B5EF4-FFF2-40B4-BE49-F238E27FC236}">
                  <a16:creationId xmlns:a16="http://schemas.microsoft.com/office/drawing/2014/main" id="{2E86A5F0-C01C-40E9-B8EF-6D43198F309D}"/>
                </a:ext>
              </a:extLst>
            </p:cNvPr>
            <p:cNvGrpSpPr>
              <a:grpSpLocks/>
            </p:cNvGrpSpPr>
            <p:nvPr/>
          </p:nvGrpSpPr>
          <p:grpSpPr bwMode="gray">
            <a:xfrm>
              <a:off x="8656816" y="3838501"/>
              <a:ext cx="830940" cy="729975"/>
              <a:chOff x="3072" y="3526"/>
              <a:chExt cx="369" cy="380"/>
            </a:xfrm>
          </p:grpSpPr>
          <p:sp>
            <p:nvSpPr>
              <p:cNvPr id="236" name="AutoShape 58">
                <a:extLst>
                  <a:ext uri="{FF2B5EF4-FFF2-40B4-BE49-F238E27FC236}">
                    <a16:creationId xmlns:a16="http://schemas.microsoft.com/office/drawing/2014/main" id="{064C38BA-1835-49D7-8D7B-96CDEAE73AFC}"/>
                  </a:ext>
                </a:extLst>
              </p:cNvPr>
              <p:cNvSpPr>
                <a:spLocks noChangeArrowheads="1"/>
              </p:cNvSpPr>
              <p:nvPr/>
            </p:nvSpPr>
            <p:spPr bwMode="gray">
              <a:xfrm>
                <a:off x="3073" y="3526"/>
                <a:ext cx="368" cy="380"/>
              </a:xfrm>
              <a:prstGeom prst="can">
                <a:avLst>
                  <a:gd name="adj" fmla="val 30597"/>
                </a:avLst>
              </a:prstGeom>
              <a:solidFill>
                <a:srgbClr val="00305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97"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237" name="Oval 59">
                <a:extLst>
                  <a:ext uri="{FF2B5EF4-FFF2-40B4-BE49-F238E27FC236}">
                    <a16:creationId xmlns:a16="http://schemas.microsoft.com/office/drawing/2014/main" id="{E4E0FDDE-9C51-4A53-B7A1-7183D96AB0D3}"/>
                  </a:ext>
                </a:extLst>
              </p:cNvPr>
              <p:cNvSpPr>
                <a:spLocks noChangeArrowheads="1"/>
              </p:cNvSpPr>
              <p:nvPr/>
            </p:nvSpPr>
            <p:spPr bwMode="gray">
              <a:xfrm>
                <a:off x="3072" y="3528"/>
                <a:ext cx="366" cy="111"/>
              </a:xfrm>
              <a:prstGeom prst="ellipse">
                <a:avLst/>
              </a:prstGeom>
              <a:solidFill>
                <a:schemeClr val="bg1"/>
              </a:solidFill>
              <a:ln w="9525" algn="ctr">
                <a:solidFill>
                  <a:srgbClr val="10347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kumimoji="1" lang="ko-KR" altLang="en-US" sz="1350" dirty="0">
                  <a:ln>
                    <a:solidFill>
                      <a:srgbClr val="00305C">
                        <a:alpha val="0"/>
                      </a:srgbClr>
                    </a:solidFill>
                  </a:ln>
                  <a:solidFill>
                    <a:prstClr val="black"/>
                  </a:solidFill>
                  <a:latin typeface="KoPub돋움체 Bold" panose="02020603020101020101" pitchFamily="18" charset="-127"/>
                  <a:ea typeface="KoPub돋움체 Bold" panose="02020603020101020101" pitchFamily="18" charset="-127"/>
                </a:endParaRPr>
              </a:p>
            </p:txBody>
          </p:sp>
          <p:sp>
            <p:nvSpPr>
              <p:cNvPr id="238" name="Oval 59">
                <a:extLst>
                  <a:ext uri="{FF2B5EF4-FFF2-40B4-BE49-F238E27FC236}">
                    <a16:creationId xmlns:a16="http://schemas.microsoft.com/office/drawing/2014/main" id="{07D8FC27-1393-409B-955D-B17B642B7CD6}"/>
                  </a:ext>
                </a:extLst>
              </p:cNvPr>
              <p:cNvSpPr>
                <a:spLocks noChangeArrowheads="1"/>
              </p:cNvSpPr>
              <p:nvPr/>
            </p:nvSpPr>
            <p:spPr bwMode="gray">
              <a:xfrm>
                <a:off x="3082" y="3792"/>
                <a:ext cx="350" cy="92"/>
              </a:xfrm>
              <a:prstGeom prst="ellipse">
                <a:avLst/>
              </a:prstGeom>
              <a:solidFill>
                <a:schemeClr val="bg1">
                  <a:alpha val="10000"/>
                </a:schemeClr>
              </a:solidFill>
              <a:ln>
                <a:noFill/>
              </a:ln>
              <a:effectLst/>
            </p:spPr>
            <p:txBody>
              <a:bodyPr wrap="none" anchor="ctr"/>
              <a:lstStyle/>
              <a:p>
                <a:pPr algn="ctr"/>
                <a:endParaRPr kumimoji="1" lang="ko-KR" altLang="en-US" sz="1026" dirty="0">
                  <a:ln>
                    <a:solidFill>
                      <a:srgbClr val="304ADB">
                        <a:alpha val="0"/>
                      </a:srgbClr>
                    </a:solidFill>
                  </a:ln>
                  <a:gradFill>
                    <a:gsLst>
                      <a:gs pos="69000">
                        <a:srgbClr val="37A344"/>
                      </a:gs>
                      <a:gs pos="94000">
                        <a:srgbClr val="2D8337"/>
                      </a:gs>
                    </a:gsLst>
                    <a:lin ang="5400000" scaled="0"/>
                  </a:gradFill>
                  <a:latin typeface="KoPub돋움체 Medium" panose="02020603020101020101" pitchFamily="18" charset="-127"/>
                  <a:ea typeface="KoPub돋움체 Medium" panose="02020603020101020101" pitchFamily="18" charset="-127"/>
                </a:endParaRPr>
              </a:p>
            </p:txBody>
          </p:sp>
        </p:grpSp>
        <p:sp>
          <p:nvSpPr>
            <p:cNvPr id="235" name="직사각형 191">
              <a:extLst>
                <a:ext uri="{FF2B5EF4-FFF2-40B4-BE49-F238E27FC236}">
                  <a16:creationId xmlns:a16="http://schemas.microsoft.com/office/drawing/2014/main" id="{3766E566-8AEA-4BDD-AC72-316E2BEC3333}"/>
                </a:ext>
              </a:extLst>
            </p:cNvPr>
            <p:cNvSpPr/>
            <p:nvPr/>
          </p:nvSpPr>
          <p:spPr bwMode="gray">
            <a:xfrm>
              <a:off x="8122033" y="4020733"/>
              <a:ext cx="1760814" cy="531511"/>
            </a:xfrm>
            <a:prstGeom prst="rect">
              <a:avLst/>
            </a:prstGeom>
            <a:noFill/>
          </p:spPr>
          <p:txBody>
            <a:bodyPr wrap="square" rtlCol="0" anchor="ctr">
              <a:spAutoFit/>
            </a:bodyPr>
            <a:lstStyle/>
            <a:p>
              <a:pPr algn="ctr" latinLnBrk="0"/>
              <a:r>
                <a:rPr lang="en-US" altLang="ko-KR" sz="800" spc="-128" dirty="0">
                  <a:ln>
                    <a:solidFill>
                      <a:srgbClr val="304ADB">
                        <a:alpha val="0"/>
                      </a:srgbClr>
                    </a:solidFill>
                  </a:ln>
                  <a:solidFill>
                    <a:prstClr val="white"/>
                  </a:solidFill>
                  <a:latin typeface="KoPub돋움체 Bold" panose="02020603020101020101" pitchFamily="18" charset="-127"/>
                  <a:ea typeface="KoPub돋움체 Bold" panose="02020603020101020101" pitchFamily="18" charset="-127"/>
                </a:rPr>
                <a:t>Consulting history</a:t>
              </a:r>
            </a:p>
            <a:p>
              <a:pPr algn="ctr" latinLnBrk="0"/>
              <a:r>
                <a:rPr lang="en-US" altLang="ko-KR" sz="800" spc="-128" dirty="0">
                  <a:ln>
                    <a:solidFill>
                      <a:srgbClr val="304ADB">
                        <a:alpha val="0"/>
                      </a:srgbClr>
                    </a:solidFill>
                  </a:ln>
                  <a:solidFill>
                    <a:prstClr val="white"/>
                  </a:solidFill>
                  <a:latin typeface="KoPub돋움체 Bold" panose="02020603020101020101" pitchFamily="18" charset="-127"/>
                  <a:ea typeface="KoPub돋움체 Bold" panose="02020603020101020101" pitchFamily="18" charset="-127"/>
                </a:rPr>
                <a:t>After service open</a:t>
              </a:r>
            </a:p>
          </p:txBody>
        </p:sp>
      </p:grpSp>
      <p:cxnSp>
        <p:nvCxnSpPr>
          <p:cNvPr id="239" name="꺾인 연결선 195">
            <a:extLst>
              <a:ext uri="{FF2B5EF4-FFF2-40B4-BE49-F238E27FC236}">
                <a16:creationId xmlns:a16="http://schemas.microsoft.com/office/drawing/2014/main" id="{8490C87B-C081-4CBE-B88F-0F95C63A7E1E}"/>
              </a:ext>
            </a:extLst>
          </p:cNvPr>
          <p:cNvCxnSpPr>
            <a:stCxn id="244" idx="0"/>
            <a:endCxn id="249" idx="6"/>
          </p:cNvCxnSpPr>
          <p:nvPr/>
        </p:nvCxnSpPr>
        <p:spPr>
          <a:xfrm rot="16200000" flipV="1">
            <a:off x="7513754" y="4650854"/>
            <a:ext cx="597567" cy="1049138"/>
          </a:xfrm>
          <a:prstGeom prst="bentConnector2">
            <a:avLst/>
          </a:prstGeom>
          <a:ln w="15875">
            <a:solidFill>
              <a:srgbClr val="00305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0" name="직선 화살표 연결선 196">
            <a:extLst>
              <a:ext uri="{FF2B5EF4-FFF2-40B4-BE49-F238E27FC236}">
                <a16:creationId xmlns:a16="http://schemas.microsoft.com/office/drawing/2014/main" id="{7864EF40-B29A-4004-A332-2A1E0B62BEA2}"/>
              </a:ext>
            </a:extLst>
          </p:cNvPr>
          <p:cNvCxnSpPr/>
          <p:nvPr/>
        </p:nvCxnSpPr>
        <p:spPr>
          <a:xfrm>
            <a:off x="7316856" y="5711389"/>
            <a:ext cx="783066" cy="0"/>
          </a:xfrm>
          <a:prstGeom prst="straightConnector1">
            <a:avLst/>
          </a:prstGeom>
          <a:ln w="19050" cap="rnd">
            <a:solidFill>
              <a:srgbClr val="00305C"/>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1" name="Rectangle 39">
            <a:extLst>
              <a:ext uri="{FF2B5EF4-FFF2-40B4-BE49-F238E27FC236}">
                <a16:creationId xmlns:a16="http://schemas.microsoft.com/office/drawing/2014/main" id="{21093964-EAD9-4E8D-A5F4-10AB6DAF9D33}"/>
              </a:ext>
            </a:extLst>
          </p:cNvPr>
          <p:cNvSpPr>
            <a:spLocks noChangeArrowheads="1"/>
          </p:cNvSpPr>
          <p:nvPr/>
        </p:nvSpPr>
        <p:spPr bwMode="gray">
          <a:xfrm>
            <a:off x="7978031" y="5020472"/>
            <a:ext cx="852725" cy="405564"/>
          </a:xfrm>
          <a:prstGeom prst="rect">
            <a:avLst/>
          </a:prstGeom>
          <a:solidFill>
            <a:srgbClr val="DCE6F2"/>
          </a:solidFill>
          <a:ln>
            <a:noFill/>
          </a:ln>
          <a:effectLst/>
        </p:spPr>
        <p:txBody>
          <a:bodyPr wrap="none" lIns="0" tIns="0" rIns="0" bIns="0" anchor="ctr">
            <a:noAutofit/>
            <a:scene3d>
              <a:camera prst="orthographicFront"/>
              <a:lightRig rig="threePt" dir="t"/>
            </a:scene3d>
            <a:sp3d contourW="25400">
              <a:contourClr>
                <a:schemeClr val="bg1"/>
              </a:contourClr>
            </a:sp3d>
          </a:bodyPr>
          <a:lstStyle/>
          <a:p>
            <a:pPr algn="r" latinLnBrk="0"/>
            <a:r>
              <a:rPr lang="ru-RU" altLang="ko-KR" sz="1197" spc="-86" dirty="0">
                <a:ln>
                  <a:solidFill>
                    <a:srgbClr val="304ADB">
                      <a:alpha val="0"/>
                    </a:srgbClr>
                  </a:solidFill>
                </a:ln>
                <a:solidFill>
                  <a:srgbClr val="0070C0"/>
                </a:solidFill>
                <a:latin typeface="KoPub돋움체 Bold" panose="02020603020101020101" pitchFamily="18" charset="-127"/>
                <a:ea typeface="KoPub돋움체 Bold" panose="02020603020101020101" pitchFamily="18" charset="-127"/>
              </a:rPr>
              <a:t>Изменение сценария</a:t>
            </a:r>
            <a:r>
              <a:rPr lang="en-US" altLang="ko-KR" sz="1197" spc="-86" dirty="0">
                <a:ln>
                  <a:solidFill>
                    <a:srgbClr val="304ADB">
                      <a:alpha val="0"/>
                    </a:srgbClr>
                  </a:solidFill>
                </a:ln>
                <a:solidFill>
                  <a:srgbClr val="0070C0"/>
                </a:solidFill>
                <a:latin typeface="KoPub돋움체 Bold" panose="02020603020101020101" pitchFamily="18" charset="-127"/>
                <a:ea typeface="KoPub돋움체 Bold" panose="02020603020101020101" pitchFamily="18" charset="-127"/>
              </a:rPr>
              <a:t>,</a:t>
            </a:r>
          </a:p>
          <a:p>
            <a:pPr algn="r" latinLnBrk="0"/>
            <a:r>
              <a:rPr lang="ru-RU" altLang="ko-KR" sz="1197" spc="-86" dirty="0">
                <a:ln>
                  <a:solidFill>
                    <a:srgbClr val="304ADB">
                      <a:alpha val="0"/>
                    </a:srgbClr>
                  </a:solidFill>
                </a:ln>
                <a:solidFill>
                  <a:srgbClr val="0070C0"/>
                </a:solidFill>
                <a:latin typeface="KoPub돋움체 Bold" panose="02020603020101020101" pitchFamily="18" charset="-127"/>
                <a:ea typeface="KoPub돋움체 Bold" panose="02020603020101020101" pitchFamily="18" charset="-127"/>
              </a:rPr>
              <a:t>обучение с подкреплением</a:t>
            </a:r>
            <a:endParaRPr lang="ko-KR" altLang="en-US" sz="1197" spc="-86" dirty="0">
              <a:ln>
                <a:solidFill>
                  <a:srgbClr val="304ADB">
                    <a:alpha val="0"/>
                  </a:srgbClr>
                </a:solidFill>
              </a:ln>
              <a:solidFill>
                <a:srgbClr val="0070C0"/>
              </a:solidFill>
              <a:latin typeface="KoPub돋움체 Bold" panose="02020603020101020101" pitchFamily="18" charset="-127"/>
              <a:ea typeface="KoPub돋움체 Bold" panose="02020603020101020101" pitchFamily="18" charset="-127"/>
            </a:endParaRPr>
          </a:p>
        </p:txBody>
      </p:sp>
      <p:cxnSp>
        <p:nvCxnSpPr>
          <p:cNvPr id="242" name="직선 화살표 연결선 198">
            <a:extLst>
              <a:ext uri="{FF2B5EF4-FFF2-40B4-BE49-F238E27FC236}">
                <a16:creationId xmlns:a16="http://schemas.microsoft.com/office/drawing/2014/main" id="{ADC033ED-E783-4918-AAC8-69A54E7966E1}"/>
              </a:ext>
            </a:extLst>
          </p:cNvPr>
          <p:cNvCxnSpPr>
            <a:stCxn id="249" idx="4"/>
            <a:endCxn id="237" idx="0"/>
          </p:cNvCxnSpPr>
          <p:nvPr/>
        </p:nvCxnSpPr>
        <p:spPr>
          <a:xfrm flipH="1">
            <a:off x="7050069" y="5113825"/>
            <a:ext cx="718" cy="358629"/>
          </a:xfrm>
          <a:prstGeom prst="straightConnector1">
            <a:avLst/>
          </a:prstGeom>
          <a:ln w="15875" cap="rnd">
            <a:solidFill>
              <a:srgbClr val="00305C"/>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43" name="그룹 199">
            <a:extLst>
              <a:ext uri="{FF2B5EF4-FFF2-40B4-BE49-F238E27FC236}">
                <a16:creationId xmlns:a16="http://schemas.microsoft.com/office/drawing/2014/main" id="{73F6F447-7D30-4ECA-95E7-9E990AA12C5D}"/>
              </a:ext>
            </a:extLst>
          </p:cNvPr>
          <p:cNvGrpSpPr/>
          <p:nvPr/>
        </p:nvGrpSpPr>
        <p:grpSpPr>
          <a:xfrm>
            <a:off x="8099922" y="5474206"/>
            <a:ext cx="474367" cy="474367"/>
            <a:chOff x="8789873" y="5352619"/>
            <a:chExt cx="554664" cy="554664"/>
          </a:xfrm>
        </p:grpSpPr>
        <p:sp>
          <p:nvSpPr>
            <p:cNvPr id="244" name="타원 200">
              <a:extLst>
                <a:ext uri="{FF2B5EF4-FFF2-40B4-BE49-F238E27FC236}">
                  <a16:creationId xmlns:a16="http://schemas.microsoft.com/office/drawing/2014/main" id="{9E6AE6C6-6C33-444A-9310-A68DC92AAB12}"/>
                </a:ext>
              </a:extLst>
            </p:cNvPr>
            <p:cNvSpPr/>
            <p:nvPr/>
          </p:nvSpPr>
          <p:spPr>
            <a:xfrm>
              <a:off x="8789873" y="5352619"/>
              <a:ext cx="554664" cy="5546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23154" tIns="30632" rIns="61263" bIns="30632" anchor="ctr"/>
            <a:lstStyle/>
            <a:p>
              <a:pPr latinLnBrk="0"/>
              <a:endParaRPr lang="ko-KR" altLang="en-US" sz="1026" kern="0" dirty="0">
                <a:ln>
                  <a:solidFill>
                    <a:srgbClr val="304ADB">
                      <a:alpha val="0"/>
                    </a:srgbClr>
                  </a:solidFill>
                </a:ln>
                <a:solidFill>
                  <a:prstClr val="black"/>
                </a:solidFill>
                <a:latin typeface="KoPub돋움체 Bold" panose="02020603020101020101" pitchFamily="18" charset="-127"/>
                <a:ea typeface="KoPub돋움체 Bold" panose="02020603020101020101" pitchFamily="18" charset="-127"/>
              </a:endParaRPr>
            </a:p>
          </p:txBody>
        </p:sp>
        <p:grpSp>
          <p:nvGrpSpPr>
            <p:cNvPr id="245" name="그룹 201">
              <a:extLst>
                <a:ext uri="{FF2B5EF4-FFF2-40B4-BE49-F238E27FC236}">
                  <a16:creationId xmlns:a16="http://schemas.microsoft.com/office/drawing/2014/main" id="{97503779-FED2-4ABB-B671-02D3E79EF2FD}"/>
                </a:ext>
              </a:extLst>
            </p:cNvPr>
            <p:cNvGrpSpPr/>
            <p:nvPr/>
          </p:nvGrpSpPr>
          <p:grpSpPr>
            <a:xfrm>
              <a:off x="8879507" y="5497813"/>
              <a:ext cx="404194" cy="239940"/>
              <a:chOff x="8879507" y="4631912"/>
              <a:chExt cx="404194" cy="239940"/>
            </a:xfrm>
          </p:grpSpPr>
          <p:sp>
            <p:nvSpPr>
              <p:cNvPr id="246" name="Freeform 1492">
                <a:extLst>
                  <a:ext uri="{FF2B5EF4-FFF2-40B4-BE49-F238E27FC236}">
                    <a16:creationId xmlns:a16="http://schemas.microsoft.com/office/drawing/2014/main" id="{2F10F4DE-8D41-4DCF-8902-1B2297AEF6F3}"/>
                  </a:ext>
                </a:extLst>
              </p:cNvPr>
              <p:cNvSpPr>
                <a:spLocks/>
              </p:cNvSpPr>
              <p:nvPr/>
            </p:nvSpPr>
            <p:spPr bwMode="auto">
              <a:xfrm>
                <a:off x="8879507" y="4631912"/>
                <a:ext cx="254396" cy="239940"/>
              </a:xfrm>
              <a:custGeom>
                <a:avLst/>
                <a:gdLst>
                  <a:gd name="T0" fmla="*/ 115 w 115"/>
                  <a:gd name="T1" fmla="*/ 91 h 108"/>
                  <a:gd name="T2" fmla="*/ 101 w 115"/>
                  <a:gd name="T3" fmla="*/ 82 h 108"/>
                  <a:gd name="T4" fmla="*/ 83 w 115"/>
                  <a:gd name="T5" fmla="*/ 75 h 108"/>
                  <a:gd name="T6" fmla="*/ 78 w 115"/>
                  <a:gd name="T7" fmla="*/ 73 h 108"/>
                  <a:gd name="T8" fmla="*/ 73 w 115"/>
                  <a:gd name="T9" fmla="*/ 65 h 108"/>
                  <a:gd name="T10" fmla="*/ 70 w 115"/>
                  <a:gd name="T11" fmla="*/ 65 h 108"/>
                  <a:gd name="T12" fmla="*/ 73 w 115"/>
                  <a:gd name="T13" fmla="*/ 59 h 108"/>
                  <a:gd name="T14" fmla="*/ 75 w 115"/>
                  <a:gd name="T15" fmla="*/ 51 h 108"/>
                  <a:gd name="T16" fmla="*/ 78 w 115"/>
                  <a:gd name="T17" fmla="*/ 48 h 108"/>
                  <a:gd name="T18" fmla="*/ 80 w 115"/>
                  <a:gd name="T19" fmla="*/ 44 h 108"/>
                  <a:gd name="T20" fmla="*/ 79 w 115"/>
                  <a:gd name="T21" fmla="*/ 35 h 108"/>
                  <a:gd name="T22" fmla="*/ 78 w 115"/>
                  <a:gd name="T23" fmla="*/ 32 h 108"/>
                  <a:gd name="T24" fmla="*/ 79 w 115"/>
                  <a:gd name="T25" fmla="*/ 21 h 108"/>
                  <a:gd name="T26" fmla="*/ 78 w 115"/>
                  <a:gd name="T27" fmla="*/ 12 h 108"/>
                  <a:gd name="T28" fmla="*/ 75 w 115"/>
                  <a:gd name="T29" fmla="*/ 8 h 108"/>
                  <a:gd name="T30" fmla="*/ 71 w 115"/>
                  <a:gd name="T31" fmla="*/ 7 h 108"/>
                  <a:gd name="T32" fmla="*/ 69 w 115"/>
                  <a:gd name="T33" fmla="*/ 5 h 108"/>
                  <a:gd name="T34" fmla="*/ 45 w 115"/>
                  <a:gd name="T35" fmla="*/ 6 h 108"/>
                  <a:gd name="T36" fmla="*/ 36 w 115"/>
                  <a:gd name="T37" fmla="*/ 31 h 108"/>
                  <a:gd name="T38" fmla="*/ 34 w 115"/>
                  <a:gd name="T39" fmla="*/ 37 h 108"/>
                  <a:gd name="T40" fmla="*/ 38 w 115"/>
                  <a:gd name="T41" fmla="*/ 50 h 108"/>
                  <a:gd name="T42" fmla="*/ 40 w 115"/>
                  <a:gd name="T43" fmla="*/ 50 h 108"/>
                  <a:gd name="T44" fmla="*/ 41 w 115"/>
                  <a:gd name="T45" fmla="*/ 59 h 108"/>
                  <a:gd name="T46" fmla="*/ 44 w 115"/>
                  <a:gd name="T47" fmla="*/ 65 h 108"/>
                  <a:gd name="T48" fmla="*/ 42 w 115"/>
                  <a:gd name="T49" fmla="*/ 65 h 108"/>
                  <a:gd name="T50" fmla="*/ 37 w 115"/>
                  <a:gd name="T51" fmla="*/ 73 h 108"/>
                  <a:gd name="T52" fmla="*/ 32 w 115"/>
                  <a:gd name="T53" fmla="*/ 75 h 108"/>
                  <a:gd name="T54" fmla="*/ 14 w 115"/>
                  <a:gd name="T55" fmla="*/ 82 h 108"/>
                  <a:gd name="T56" fmla="*/ 1 w 115"/>
                  <a:gd name="T57" fmla="*/ 91 h 108"/>
                  <a:gd name="T58" fmla="*/ 0 w 115"/>
                  <a:gd name="T59" fmla="*/ 108 h 108"/>
                  <a:gd name="T60" fmla="*/ 51 w 115"/>
                  <a:gd name="T61" fmla="*/ 108 h 108"/>
                  <a:gd name="T62" fmla="*/ 54 w 115"/>
                  <a:gd name="T63" fmla="*/ 83 h 108"/>
                  <a:gd name="T64" fmla="*/ 51 w 115"/>
                  <a:gd name="T65" fmla="*/ 77 h 108"/>
                  <a:gd name="T66" fmla="*/ 58 w 115"/>
                  <a:gd name="T67" fmla="*/ 73 h 108"/>
                  <a:gd name="T68" fmla="*/ 64 w 115"/>
                  <a:gd name="T69" fmla="*/ 77 h 108"/>
                  <a:gd name="T70" fmla="*/ 61 w 115"/>
                  <a:gd name="T71" fmla="*/ 83 h 108"/>
                  <a:gd name="T72" fmla="*/ 67 w 115"/>
                  <a:gd name="T73" fmla="*/ 108 h 108"/>
                  <a:gd name="T74" fmla="*/ 115 w 115"/>
                  <a:gd name="T75" fmla="*/ 108 h 108"/>
                  <a:gd name="T76" fmla="*/ 115 w 115"/>
                  <a:gd name="T77"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 h="108">
                    <a:moveTo>
                      <a:pt x="115" y="91"/>
                    </a:moveTo>
                    <a:cubicBezTo>
                      <a:pt x="113" y="85"/>
                      <a:pt x="106" y="85"/>
                      <a:pt x="101" y="82"/>
                    </a:cubicBezTo>
                    <a:cubicBezTo>
                      <a:pt x="95" y="80"/>
                      <a:pt x="89" y="77"/>
                      <a:pt x="83" y="75"/>
                    </a:cubicBezTo>
                    <a:cubicBezTo>
                      <a:pt x="82" y="74"/>
                      <a:pt x="80" y="74"/>
                      <a:pt x="78" y="73"/>
                    </a:cubicBezTo>
                    <a:cubicBezTo>
                      <a:pt x="76" y="72"/>
                      <a:pt x="74" y="68"/>
                      <a:pt x="73" y="65"/>
                    </a:cubicBezTo>
                    <a:cubicBezTo>
                      <a:pt x="72" y="65"/>
                      <a:pt x="71" y="65"/>
                      <a:pt x="70" y="65"/>
                    </a:cubicBezTo>
                    <a:cubicBezTo>
                      <a:pt x="70" y="61"/>
                      <a:pt x="72" y="61"/>
                      <a:pt x="73" y="59"/>
                    </a:cubicBezTo>
                    <a:cubicBezTo>
                      <a:pt x="74" y="56"/>
                      <a:pt x="73" y="53"/>
                      <a:pt x="75" y="51"/>
                    </a:cubicBezTo>
                    <a:cubicBezTo>
                      <a:pt x="75" y="50"/>
                      <a:pt x="77" y="50"/>
                      <a:pt x="78" y="48"/>
                    </a:cubicBezTo>
                    <a:cubicBezTo>
                      <a:pt x="79" y="47"/>
                      <a:pt x="79" y="45"/>
                      <a:pt x="80" y="44"/>
                    </a:cubicBezTo>
                    <a:cubicBezTo>
                      <a:pt x="80" y="41"/>
                      <a:pt x="81" y="38"/>
                      <a:pt x="79" y="35"/>
                    </a:cubicBezTo>
                    <a:cubicBezTo>
                      <a:pt x="79" y="33"/>
                      <a:pt x="78" y="33"/>
                      <a:pt x="78" y="32"/>
                    </a:cubicBezTo>
                    <a:cubicBezTo>
                      <a:pt x="78" y="29"/>
                      <a:pt x="79" y="22"/>
                      <a:pt x="79" y="21"/>
                    </a:cubicBezTo>
                    <a:cubicBezTo>
                      <a:pt x="79" y="17"/>
                      <a:pt x="79" y="16"/>
                      <a:pt x="78" y="12"/>
                    </a:cubicBezTo>
                    <a:cubicBezTo>
                      <a:pt x="78" y="12"/>
                      <a:pt x="77" y="9"/>
                      <a:pt x="75" y="8"/>
                    </a:cubicBezTo>
                    <a:cubicBezTo>
                      <a:pt x="71" y="7"/>
                      <a:pt x="71" y="7"/>
                      <a:pt x="71" y="7"/>
                    </a:cubicBezTo>
                    <a:cubicBezTo>
                      <a:pt x="69" y="5"/>
                      <a:pt x="69" y="5"/>
                      <a:pt x="69" y="5"/>
                    </a:cubicBezTo>
                    <a:cubicBezTo>
                      <a:pt x="60" y="0"/>
                      <a:pt x="50" y="3"/>
                      <a:pt x="45" y="6"/>
                    </a:cubicBezTo>
                    <a:cubicBezTo>
                      <a:pt x="37" y="8"/>
                      <a:pt x="32" y="15"/>
                      <a:pt x="36" y="31"/>
                    </a:cubicBezTo>
                    <a:cubicBezTo>
                      <a:pt x="36" y="34"/>
                      <a:pt x="34" y="35"/>
                      <a:pt x="34" y="37"/>
                    </a:cubicBezTo>
                    <a:cubicBezTo>
                      <a:pt x="35" y="40"/>
                      <a:pt x="35" y="48"/>
                      <a:pt x="38" y="50"/>
                    </a:cubicBezTo>
                    <a:cubicBezTo>
                      <a:pt x="40" y="50"/>
                      <a:pt x="40" y="50"/>
                      <a:pt x="40" y="50"/>
                    </a:cubicBezTo>
                    <a:cubicBezTo>
                      <a:pt x="40" y="53"/>
                      <a:pt x="41" y="56"/>
                      <a:pt x="41" y="59"/>
                    </a:cubicBezTo>
                    <a:cubicBezTo>
                      <a:pt x="42" y="62"/>
                      <a:pt x="44" y="62"/>
                      <a:pt x="44" y="65"/>
                    </a:cubicBezTo>
                    <a:cubicBezTo>
                      <a:pt x="42" y="65"/>
                      <a:pt x="42" y="65"/>
                      <a:pt x="42" y="65"/>
                    </a:cubicBezTo>
                    <a:cubicBezTo>
                      <a:pt x="41" y="68"/>
                      <a:pt x="39" y="72"/>
                      <a:pt x="37" y="73"/>
                    </a:cubicBezTo>
                    <a:cubicBezTo>
                      <a:pt x="35" y="74"/>
                      <a:pt x="34" y="74"/>
                      <a:pt x="32" y="75"/>
                    </a:cubicBezTo>
                    <a:cubicBezTo>
                      <a:pt x="26" y="77"/>
                      <a:pt x="20" y="80"/>
                      <a:pt x="14" y="82"/>
                    </a:cubicBezTo>
                    <a:cubicBezTo>
                      <a:pt x="9" y="85"/>
                      <a:pt x="2" y="85"/>
                      <a:pt x="1" y="91"/>
                    </a:cubicBezTo>
                    <a:cubicBezTo>
                      <a:pt x="1" y="95"/>
                      <a:pt x="0" y="103"/>
                      <a:pt x="0" y="108"/>
                    </a:cubicBezTo>
                    <a:cubicBezTo>
                      <a:pt x="51" y="108"/>
                      <a:pt x="51" y="108"/>
                      <a:pt x="51" y="108"/>
                    </a:cubicBezTo>
                    <a:cubicBezTo>
                      <a:pt x="54" y="83"/>
                      <a:pt x="54" y="83"/>
                      <a:pt x="54" y="83"/>
                    </a:cubicBezTo>
                    <a:cubicBezTo>
                      <a:pt x="51" y="77"/>
                      <a:pt x="51" y="77"/>
                      <a:pt x="51" y="77"/>
                    </a:cubicBezTo>
                    <a:cubicBezTo>
                      <a:pt x="58" y="73"/>
                      <a:pt x="58" y="73"/>
                      <a:pt x="58" y="73"/>
                    </a:cubicBezTo>
                    <a:cubicBezTo>
                      <a:pt x="64" y="77"/>
                      <a:pt x="64" y="77"/>
                      <a:pt x="64" y="77"/>
                    </a:cubicBezTo>
                    <a:cubicBezTo>
                      <a:pt x="61" y="83"/>
                      <a:pt x="61" y="83"/>
                      <a:pt x="61" y="83"/>
                    </a:cubicBezTo>
                    <a:cubicBezTo>
                      <a:pt x="67" y="108"/>
                      <a:pt x="67" y="108"/>
                      <a:pt x="67" y="108"/>
                    </a:cubicBezTo>
                    <a:cubicBezTo>
                      <a:pt x="115" y="108"/>
                      <a:pt x="115" y="108"/>
                      <a:pt x="115" y="108"/>
                    </a:cubicBezTo>
                    <a:cubicBezTo>
                      <a:pt x="115" y="103"/>
                      <a:pt x="115" y="95"/>
                      <a:pt x="115" y="91"/>
                    </a:cubicBezTo>
                    <a:close/>
                  </a:path>
                </a:pathLst>
              </a:custGeom>
              <a:solidFill>
                <a:srgbClr val="00305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97"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247" name="모서리가 둥근 직사각형 203">
                <a:extLst>
                  <a:ext uri="{FF2B5EF4-FFF2-40B4-BE49-F238E27FC236}">
                    <a16:creationId xmlns:a16="http://schemas.microsoft.com/office/drawing/2014/main" id="{DF317770-B731-4739-8740-B48CE1F6319E}"/>
                  </a:ext>
                </a:extLst>
              </p:cNvPr>
              <p:cNvSpPr/>
              <p:nvPr/>
            </p:nvSpPr>
            <p:spPr>
              <a:xfrm>
                <a:off x="9071987" y="4686407"/>
                <a:ext cx="173506" cy="155526"/>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23154" tIns="30632" rIns="61263" bIns="30632" anchor="ctr"/>
              <a:lstStyle/>
              <a:p>
                <a:pPr latinLnBrk="0"/>
                <a:endParaRPr lang="ko-KR" altLang="en-US" sz="1026" kern="0" dirty="0">
                  <a:ln>
                    <a:solidFill>
                      <a:srgbClr val="304ADB">
                        <a:alpha val="0"/>
                      </a:srgbClr>
                    </a:solidFill>
                  </a:ln>
                  <a:solidFill>
                    <a:prstClr val="black"/>
                  </a:solidFill>
                  <a:latin typeface="KoPub돋움체 Bold" panose="02020603020101020101" pitchFamily="18" charset="-127"/>
                  <a:ea typeface="KoPub돋움체 Bold" panose="02020603020101020101" pitchFamily="18" charset="-127"/>
                </a:endParaRPr>
              </a:p>
            </p:txBody>
          </p:sp>
          <p:sp>
            <p:nvSpPr>
              <p:cNvPr id="248" name="Freeform 2312">
                <a:extLst>
                  <a:ext uri="{FF2B5EF4-FFF2-40B4-BE49-F238E27FC236}">
                    <a16:creationId xmlns:a16="http://schemas.microsoft.com/office/drawing/2014/main" id="{4E9C3EC3-6BDF-477D-BF87-CD69A37AAD20}"/>
                  </a:ext>
                </a:extLst>
              </p:cNvPr>
              <p:cNvSpPr>
                <a:spLocks noEditPoints="1"/>
              </p:cNvSpPr>
              <p:nvPr/>
            </p:nvSpPr>
            <p:spPr bwMode="auto">
              <a:xfrm>
                <a:off x="9088027" y="4681846"/>
                <a:ext cx="195674" cy="142459"/>
              </a:xfrm>
              <a:custGeom>
                <a:avLst/>
                <a:gdLst>
                  <a:gd name="T0" fmla="*/ 831 w 831"/>
                  <a:gd name="T1" fmla="*/ 511 h 605"/>
                  <a:gd name="T2" fmla="*/ 831 w 831"/>
                  <a:gd name="T3" fmla="*/ 0 h 605"/>
                  <a:gd name="T4" fmla="*/ 0 w 831"/>
                  <a:gd name="T5" fmla="*/ 0 h 605"/>
                  <a:gd name="T6" fmla="*/ 0 w 831"/>
                  <a:gd name="T7" fmla="*/ 511 h 605"/>
                  <a:gd name="T8" fmla="*/ 396 w 831"/>
                  <a:gd name="T9" fmla="*/ 511 h 605"/>
                  <a:gd name="T10" fmla="*/ 396 w 831"/>
                  <a:gd name="T11" fmla="*/ 568 h 605"/>
                  <a:gd name="T12" fmla="*/ 155 w 831"/>
                  <a:gd name="T13" fmla="*/ 585 h 605"/>
                  <a:gd name="T14" fmla="*/ 145 w 831"/>
                  <a:gd name="T15" fmla="*/ 605 h 605"/>
                  <a:gd name="T16" fmla="*/ 416 w 831"/>
                  <a:gd name="T17" fmla="*/ 595 h 605"/>
                  <a:gd name="T18" fmla="*/ 687 w 831"/>
                  <a:gd name="T19" fmla="*/ 605 h 605"/>
                  <a:gd name="T20" fmla="*/ 677 w 831"/>
                  <a:gd name="T21" fmla="*/ 585 h 605"/>
                  <a:gd name="T22" fmla="*/ 436 w 831"/>
                  <a:gd name="T23" fmla="*/ 568 h 605"/>
                  <a:gd name="T24" fmla="*/ 436 w 831"/>
                  <a:gd name="T25" fmla="*/ 511 h 605"/>
                  <a:gd name="T26" fmla="*/ 831 w 831"/>
                  <a:gd name="T27" fmla="*/ 511 h 605"/>
                  <a:gd name="T28" fmla="*/ 30 w 831"/>
                  <a:gd name="T29" fmla="*/ 482 h 605"/>
                  <a:gd name="T30" fmla="*/ 30 w 831"/>
                  <a:gd name="T31" fmla="*/ 29 h 605"/>
                  <a:gd name="T32" fmla="*/ 801 w 831"/>
                  <a:gd name="T33" fmla="*/ 29 h 605"/>
                  <a:gd name="T34" fmla="*/ 801 w 831"/>
                  <a:gd name="T35" fmla="*/ 482 h 605"/>
                  <a:gd name="T36" fmla="*/ 30 w 831"/>
                  <a:gd name="T37" fmla="*/ 48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1" h="605">
                    <a:moveTo>
                      <a:pt x="831" y="511"/>
                    </a:moveTo>
                    <a:lnTo>
                      <a:pt x="831" y="0"/>
                    </a:lnTo>
                    <a:lnTo>
                      <a:pt x="0" y="0"/>
                    </a:lnTo>
                    <a:lnTo>
                      <a:pt x="0" y="511"/>
                    </a:lnTo>
                    <a:lnTo>
                      <a:pt x="396" y="511"/>
                    </a:lnTo>
                    <a:lnTo>
                      <a:pt x="396" y="568"/>
                    </a:lnTo>
                    <a:lnTo>
                      <a:pt x="155" y="585"/>
                    </a:lnTo>
                    <a:lnTo>
                      <a:pt x="145" y="605"/>
                    </a:lnTo>
                    <a:lnTo>
                      <a:pt x="416" y="595"/>
                    </a:lnTo>
                    <a:lnTo>
                      <a:pt x="687" y="605"/>
                    </a:lnTo>
                    <a:lnTo>
                      <a:pt x="677" y="585"/>
                    </a:lnTo>
                    <a:lnTo>
                      <a:pt x="436" y="568"/>
                    </a:lnTo>
                    <a:lnTo>
                      <a:pt x="436" y="511"/>
                    </a:lnTo>
                    <a:lnTo>
                      <a:pt x="831" y="511"/>
                    </a:lnTo>
                    <a:close/>
                    <a:moveTo>
                      <a:pt x="30" y="482"/>
                    </a:moveTo>
                    <a:lnTo>
                      <a:pt x="30" y="29"/>
                    </a:lnTo>
                    <a:lnTo>
                      <a:pt x="801" y="29"/>
                    </a:lnTo>
                    <a:lnTo>
                      <a:pt x="801" y="482"/>
                    </a:lnTo>
                    <a:lnTo>
                      <a:pt x="30" y="482"/>
                    </a:lnTo>
                    <a:close/>
                  </a:path>
                </a:pathLst>
              </a:custGeom>
              <a:solidFill>
                <a:srgbClr val="00305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97"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grpSp>
      </p:grpSp>
      <p:sp>
        <p:nvSpPr>
          <p:cNvPr id="249" name="타원 205">
            <a:extLst>
              <a:ext uri="{FF2B5EF4-FFF2-40B4-BE49-F238E27FC236}">
                <a16:creationId xmlns:a16="http://schemas.microsoft.com/office/drawing/2014/main" id="{1F9854C6-723D-4063-A873-67E20AE623AB}"/>
              </a:ext>
            </a:extLst>
          </p:cNvPr>
          <p:cNvSpPr/>
          <p:nvPr/>
        </p:nvSpPr>
        <p:spPr>
          <a:xfrm>
            <a:off x="6813601" y="4639455"/>
            <a:ext cx="474367" cy="474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23154" tIns="30632" rIns="61263" bIns="30632" anchor="ctr"/>
          <a:lstStyle/>
          <a:p>
            <a:pPr latinLnBrk="0"/>
            <a:endParaRPr lang="ko-KR" altLang="en-US" sz="1026" kern="0" dirty="0">
              <a:ln>
                <a:solidFill>
                  <a:srgbClr val="304ADB">
                    <a:alpha val="0"/>
                  </a:srgbClr>
                </a:solidFill>
              </a:ln>
              <a:solidFill>
                <a:prstClr val="black"/>
              </a:solidFill>
              <a:latin typeface="KoPub돋움체 Bold" panose="02020603020101020101" pitchFamily="18" charset="-127"/>
              <a:ea typeface="KoPub돋움체 Bold" panose="02020603020101020101" pitchFamily="18" charset="-127"/>
            </a:endParaRPr>
          </a:p>
        </p:txBody>
      </p:sp>
      <p:grpSp>
        <p:nvGrpSpPr>
          <p:cNvPr id="250" name="그룹 206">
            <a:extLst>
              <a:ext uri="{FF2B5EF4-FFF2-40B4-BE49-F238E27FC236}">
                <a16:creationId xmlns:a16="http://schemas.microsoft.com/office/drawing/2014/main" id="{ADAC85CE-82D4-49E2-AFF2-999C798D7106}"/>
              </a:ext>
            </a:extLst>
          </p:cNvPr>
          <p:cNvGrpSpPr/>
          <p:nvPr/>
        </p:nvGrpSpPr>
        <p:grpSpPr>
          <a:xfrm>
            <a:off x="6916156" y="4747332"/>
            <a:ext cx="269276" cy="258614"/>
            <a:chOff x="3067298" y="4929354"/>
            <a:chExt cx="403296" cy="387326"/>
          </a:xfrm>
          <a:solidFill>
            <a:srgbClr val="00305C"/>
          </a:solidFill>
        </p:grpSpPr>
        <p:sp>
          <p:nvSpPr>
            <p:cNvPr id="251" name="Freeform 8">
              <a:extLst>
                <a:ext uri="{FF2B5EF4-FFF2-40B4-BE49-F238E27FC236}">
                  <a16:creationId xmlns:a16="http://schemas.microsoft.com/office/drawing/2014/main" id="{132F218C-926C-494B-B598-11947BAC6F0C}"/>
                </a:ext>
              </a:extLst>
            </p:cNvPr>
            <p:cNvSpPr>
              <a:spLocks noEditPoints="1"/>
            </p:cNvSpPr>
            <p:nvPr/>
          </p:nvSpPr>
          <p:spPr bwMode="auto">
            <a:xfrm>
              <a:off x="3310088" y="5129378"/>
              <a:ext cx="56840" cy="56840"/>
            </a:xfrm>
            <a:custGeom>
              <a:avLst/>
              <a:gdLst>
                <a:gd name="T0" fmla="*/ 44 w 89"/>
                <a:gd name="T1" fmla="*/ 0 h 89"/>
                <a:gd name="T2" fmla="*/ 0 w 89"/>
                <a:gd name="T3" fmla="*/ 45 h 89"/>
                <a:gd name="T4" fmla="*/ 44 w 89"/>
                <a:gd name="T5" fmla="*/ 89 h 89"/>
                <a:gd name="T6" fmla="*/ 89 w 89"/>
                <a:gd name="T7" fmla="*/ 45 h 89"/>
                <a:gd name="T8" fmla="*/ 44 w 89"/>
                <a:gd name="T9" fmla="*/ 0 h 89"/>
                <a:gd name="T10" fmla="*/ 44 w 89"/>
                <a:gd name="T11" fmla="*/ 59 h 89"/>
                <a:gd name="T12" fmla="*/ 29 w 89"/>
                <a:gd name="T13" fmla="*/ 45 h 89"/>
                <a:gd name="T14" fmla="*/ 44 w 89"/>
                <a:gd name="T15" fmla="*/ 30 h 89"/>
                <a:gd name="T16" fmla="*/ 59 w 89"/>
                <a:gd name="T17" fmla="*/ 45 h 89"/>
                <a:gd name="T18" fmla="*/ 44 w 89"/>
                <a:gd name="T19" fmla="*/ 5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9">
                  <a:moveTo>
                    <a:pt x="44" y="0"/>
                  </a:moveTo>
                  <a:cubicBezTo>
                    <a:pt x="18" y="0"/>
                    <a:pt x="0" y="19"/>
                    <a:pt x="0" y="45"/>
                  </a:cubicBezTo>
                  <a:cubicBezTo>
                    <a:pt x="0" y="71"/>
                    <a:pt x="18" y="89"/>
                    <a:pt x="44" y="89"/>
                  </a:cubicBezTo>
                  <a:cubicBezTo>
                    <a:pt x="70" y="89"/>
                    <a:pt x="89" y="71"/>
                    <a:pt x="89" y="45"/>
                  </a:cubicBezTo>
                  <a:cubicBezTo>
                    <a:pt x="89" y="19"/>
                    <a:pt x="70" y="0"/>
                    <a:pt x="44" y="0"/>
                  </a:cubicBezTo>
                  <a:close/>
                  <a:moveTo>
                    <a:pt x="44" y="59"/>
                  </a:moveTo>
                  <a:cubicBezTo>
                    <a:pt x="37" y="59"/>
                    <a:pt x="29" y="52"/>
                    <a:pt x="29" y="45"/>
                  </a:cubicBezTo>
                  <a:cubicBezTo>
                    <a:pt x="29" y="37"/>
                    <a:pt x="37" y="30"/>
                    <a:pt x="44" y="30"/>
                  </a:cubicBezTo>
                  <a:cubicBezTo>
                    <a:pt x="52" y="30"/>
                    <a:pt x="59" y="37"/>
                    <a:pt x="59" y="45"/>
                  </a:cubicBezTo>
                  <a:cubicBezTo>
                    <a:pt x="59" y="52"/>
                    <a:pt x="52" y="59"/>
                    <a:pt x="44" y="59"/>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97"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252" name="Freeform 9">
              <a:extLst>
                <a:ext uri="{FF2B5EF4-FFF2-40B4-BE49-F238E27FC236}">
                  <a16:creationId xmlns:a16="http://schemas.microsoft.com/office/drawing/2014/main" id="{9DA744C4-EB52-45CA-9E49-EF2A5BE01485}"/>
                </a:ext>
              </a:extLst>
            </p:cNvPr>
            <p:cNvSpPr>
              <a:spLocks noEditPoints="1"/>
            </p:cNvSpPr>
            <p:nvPr/>
          </p:nvSpPr>
          <p:spPr bwMode="auto">
            <a:xfrm>
              <a:off x="3166363" y="5129378"/>
              <a:ext cx="58194" cy="56840"/>
            </a:xfrm>
            <a:custGeom>
              <a:avLst/>
              <a:gdLst>
                <a:gd name="T0" fmla="*/ 46 w 91"/>
                <a:gd name="T1" fmla="*/ 0 h 89"/>
                <a:gd name="T2" fmla="*/ 0 w 91"/>
                <a:gd name="T3" fmla="*/ 45 h 89"/>
                <a:gd name="T4" fmla="*/ 46 w 91"/>
                <a:gd name="T5" fmla="*/ 89 h 89"/>
                <a:gd name="T6" fmla="*/ 91 w 91"/>
                <a:gd name="T7" fmla="*/ 45 h 89"/>
                <a:gd name="T8" fmla="*/ 46 w 91"/>
                <a:gd name="T9" fmla="*/ 0 h 89"/>
                <a:gd name="T10" fmla="*/ 46 w 91"/>
                <a:gd name="T11" fmla="*/ 59 h 89"/>
                <a:gd name="T12" fmla="*/ 31 w 91"/>
                <a:gd name="T13" fmla="*/ 45 h 89"/>
                <a:gd name="T14" fmla="*/ 46 w 91"/>
                <a:gd name="T15" fmla="*/ 30 h 89"/>
                <a:gd name="T16" fmla="*/ 61 w 91"/>
                <a:gd name="T17" fmla="*/ 45 h 89"/>
                <a:gd name="T18" fmla="*/ 46 w 91"/>
                <a:gd name="T19" fmla="*/ 5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9">
                  <a:moveTo>
                    <a:pt x="46" y="0"/>
                  </a:moveTo>
                  <a:cubicBezTo>
                    <a:pt x="19" y="0"/>
                    <a:pt x="0" y="19"/>
                    <a:pt x="0" y="45"/>
                  </a:cubicBezTo>
                  <a:cubicBezTo>
                    <a:pt x="0" y="71"/>
                    <a:pt x="19" y="89"/>
                    <a:pt x="46" y="89"/>
                  </a:cubicBezTo>
                  <a:cubicBezTo>
                    <a:pt x="72" y="89"/>
                    <a:pt x="91" y="71"/>
                    <a:pt x="91" y="45"/>
                  </a:cubicBezTo>
                  <a:cubicBezTo>
                    <a:pt x="91" y="19"/>
                    <a:pt x="72" y="0"/>
                    <a:pt x="46" y="0"/>
                  </a:cubicBezTo>
                  <a:close/>
                  <a:moveTo>
                    <a:pt x="46" y="59"/>
                  </a:moveTo>
                  <a:cubicBezTo>
                    <a:pt x="38" y="59"/>
                    <a:pt x="31" y="52"/>
                    <a:pt x="31" y="45"/>
                  </a:cubicBezTo>
                  <a:cubicBezTo>
                    <a:pt x="31" y="37"/>
                    <a:pt x="38" y="30"/>
                    <a:pt x="46" y="30"/>
                  </a:cubicBezTo>
                  <a:cubicBezTo>
                    <a:pt x="53" y="30"/>
                    <a:pt x="61" y="37"/>
                    <a:pt x="61" y="45"/>
                  </a:cubicBezTo>
                  <a:cubicBezTo>
                    <a:pt x="61" y="52"/>
                    <a:pt x="53" y="59"/>
                    <a:pt x="46" y="59"/>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97"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253" name="Freeform 6">
              <a:extLst>
                <a:ext uri="{FF2B5EF4-FFF2-40B4-BE49-F238E27FC236}">
                  <a16:creationId xmlns:a16="http://schemas.microsoft.com/office/drawing/2014/main" id="{7D39E262-85A6-45E7-89FA-CADA72DCB4E2}"/>
                </a:ext>
              </a:extLst>
            </p:cNvPr>
            <p:cNvSpPr>
              <a:spLocks noEditPoints="1"/>
            </p:cNvSpPr>
            <p:nvPr/>
          </p:nvSpPr>
          <p:spPr bwMode="auto">
            <a:xfrm>
              <a:off x="3067298" y="4929354"/>
              <a:ext cx="403296" cy="387326"/>
            </a:xfrm>
            <a:custGeom>
              <a:avLst/>
              <a:gdLst>
                <a:gd name="T0" fmla="*/ 620 w 631"/>
                <a:gd name="T1" fmla="*/ 4 h 606"/>
                <a:gd name="T2" fmla="*/ 601 w 631"/>
                <a:gd name="T3" fmla="*/ 8 h 606"/>
                <a:gd name="T4" fmla="*/ 523 w 631"/>
                <a:gd name="T5" fmla="*/ 139 h 606"/>
                <a:gd name="T6" fmla="*/ 314 w 631"/>
                <a:gd name="T7" fmla="*/ 83 h 606"/>
                <a:gd name="T8" fmla="*/ 105 w 631"/>
                <a:gd name="T9" fmla="*/ 139 h 606"/>
                <a:gd name="T10" fmla="*/ 30 w 631"/>
                <a:gd name="T11" fmla="*/ 8 h 606"/>
                <a:gd name="T12" fmla="*/ 8 w 631"/>
                <a:gd name="T13" fmla="*/ 4 h 606"/>
                <a:gd name="T14" fmla="*/ 4 w 631"/>
                <a:gd name="T15" fmla="*/ 23 h 606"/>
                <a:gd name="T16" fmla="*/ 82 w 631"/>
                <a:gd name="T17" fmla="*/ 161 h 606"/>
                <a:gd name="T18" fmla="*/ 15 w 631"/>
                <a:gd name="T19" fmla="*/ 307 h 606"/>
                <a:gd name="T20" fmla="*/ 15 w 631"/>
                <a:gd name="T21" fmla="*/ 457 h 606"/>
                <a:gd name="T22" fmla="*/ 314 w 631"/>
                <a:gd name="T23" fmla="*/ 606 h 606"/>
                <a:gd name="T24" fmla="*/ 612 w 631"/>
                <a:gd name="T25" fmla="*/ 457 h 606"/>
                <a:gd name="T26" fmla="*/ 612 w 631"/>
                <a:gd name="T27" fmla="*/ 307 h 606"/>
                <a:gd name="T28" fmla="*/ 545 w 631"/>
                <a:gd name="T29" fmla="*/ 161 h 606"/>
                <a:gd name="T30" fmla="*/ 623 w 631"/>
                <a:gd name="T31" fmla="*/ 23 h 606"/>
                <a:gd name="T32" fmla="*/ 620 w 631"/>
                <a:gd name="T33" fmla="*/ 4 h 606"/>
                <a:gd name="T34" fmla="*/ 538 w 631"/>
                <a:gd name="T35" fmla="*/ 445 h 606"/>
                <a:gd name="T36" fmla="*/ 508 w 631"/>
                <a:gd name="T37" fmla="*/ 475 h 606"/>
                <a:gd name="T38" fmla="*/ 481 w 631"/>
                <a:gd name="T39" fmla="*/ 475 h 606"/>
                <a:gd name="T40" fmla="*/ 472 w 631"/>
                <a:gd name="T41" fmla="*/ 525 h 606"/>
                <a:gd name="T42" fmla="*/ 424 w 631"/>
                <a:gd name="T43" fmla="*/ 475 h 606"/>
                <a:gd name="T44" fmla="*/ 121 w 631"/>
                <a:gd name="T45" fmla="*/ 475 h 606"/>
                <a:gd name="T46" fmla="*/ 91 w 631"/>
                <a:gd name="T47" fmla="*/ 445 h 606"/>
                <a:gd name="T48" fmla="*/ 91 w 631"/>
                <a:gd name="T49" fmla="*/ 279 h 606"/>
                <a:gd name="T50" fmla="*/ 121 w 631"/>
                <a:gd name="T51" fmla="*/ 249 h 606"/>
                <a:gd name="T52" fmla="*/ 508 w 631"/>
                <a:gd name="T53" fmla="*/ 249 h 606"/>
                <a:gd name="T54" fmla="*/ 538 w 631"/>
                <a:gd name="T55" fmla="*/ 279 h 606"/>
                <a:gd name="T56" fmla="*/ 538 w 631"/>
                <a:gd name="T57" fmla="*/ 445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1" h="606">
                  <a:moveTo>
                    <a:pt x="620" y="4"/>
                  </a:moveTo>
                  <a:cubicBezTo>
                    <a:pt x="612" y="0"/>
                    <a:pt x="605" y="0"/>
                    <a:pt x="601" y="8"/>
                  </a:cubicBezTo>
                  <a:cubicBezTo>
                    <a:pt x="523" y="139"/>
                    <a:pt x="523" y="139"/>
                    <a:pt x="523" y="139"/>
                  </a:cubicBezTo>
                  <a:cubicBezTo>
                    <a:pt x="478" y="109"/>
                    <a:pt x="414" y="83"/>
                    <a:pt x="314" y="83"/>
                  </a:cubicBezTo>
                  <a:cubicBezTo>
                    <a:pt x="217" y="83"/>
                    <a:pt x="150" y="109"/>
                    <a:pt x="105" y="139"/>
                  </a:cubicBezTo>
                  <a:cubicBezTo>
                    <a:pt x="30" y="8"/>
                    <a:pt x="30" y="8"/>
                    <a:pt x="30" y="8"/>
                  </a:cubicBezTo>
                  <a:cubicBezTo>
                    <a:pt x="23" y="0"/>
                    <a:pt x="15" y="0"/>
                    <a:pt x="8" y="4"/>
                  </a:cubicBezTo>
                  <a:cubicBezTo>
                    <a:pt x="0" y="8"/>
                    <a:pt x="0" y="15"/>
                    <a:pt x="4" y="23"/>
                  </a:cubicBezTo>
                  <a:cubicBezTo>
                    <a:pt x="82" y="161"/>
                    <a:pt x="82" y="161"/>
                    <a:pt x="82" y="161"/>
                  </a:cubicBezTo>
                  <a:cubicBezTo>
                    <a:pt x="15" y="225"/>
                    <a:pt x="15" y="307"/>
                    <a:pt x="15" y="307"/>
                  </a:cubicBezTo>
                  <a:cubicBezTo>
                    <a:pt x="15" y="457"/>
                    <a:pt x="15" y="457"/>
                    <a:pt x="15" y="457"/>
                  </a:cubicBezTo>
                  <a:cubicBezTo>
                    <a:pt x="15" y="457"/>
                    <a:pt x="15" y="606"/>
                    <a:pt x="314" y="606"/>
                  </a:cubicBezTo>
                  <a:cubicBezTo>
                    <a:pt x="612" y="606"/>
                    <a:pt x="612" y="457"/>
                    <a:pt x="612" y="457"/>
                  </a:cubicBezTo>
                  <a:cubicBezTo>
                    <a:pt x="612" y="307"/>
                    <a:pt x="612" y="307"/>
                    <a:pt x="612" y="307"/>
                  </a:cubicBezTo>
                  <a:cubicBezTo>
                    <a:pt x="612" y="307"/>
                    <a:pt x="612" y="225"/>
                    <a:pt x="545" y="161"/>
                  </a:cubicBezTo>
                  <a:cubicBezTo>
                    <a:pt x="623" y="23"/>
                    <a:pt x="623" y="23"/>
                    <a:pt x="623" y="23"/>
                  </a:cubicBezTo>
                  <a:cubicBezTo>
                    <a:pt x="631" y="15"/>
                    <a:pt x="627" y="8"/>
                    <a:pt x="620" y="4"/>
                  </a:cubicBezTo>
                  <a:close/>
                  <a:moveTo>
                    <a:pt x="538" y="445"/>
                  </a:moveTo>
                  <a:cubicBezTo>
                    <a:pt x="538" y="463"/>
                    <a:pt x="523" y="475"/>
                    <a:pt x="508" y="475"/>
                  </a:cubicBezTo>
                  <a:cubicBezTo>
                    <a:pt x="505" y="475"/>
                    <a:pt x="481" y="475"/>
                    <a:pt x="481" y="475"/>
                  </a:cubicBezTo>
                  <a:cubicBezTo>
                    <a:pt x="472" y="525"/>
                    <a:pt x="472" y="525"/>
                    <a:pt x="472" y="525"/>
                  </a:cubicBezTo>
                  <a:cubicBezTo>
                    <a:pt x="424" y="475"/>
                    <a:pt x="424" y="475"/>
                    <a:pt x="424" y="475"/>
                  </a:cubicBezTo>
                  <a:cubicBezTo>
                    <a:pt x="317" y="475"/>
                    <a:pt x="121" y="475"/>
                    <a:pt x="121" y="475"/>
                  </a:cubicBezTo>
                  <a:cubicBezTo>
                    <a:pt x="103" y="475"/>
                    <a:pt x="91" y="463"/>
                    <a:pt x="91" y="445"/>
                  </a:cubicBezTo>
                  <a:cubicBezTo>
                    <a:pt x="91" y="347"/>
                    <a:pt x="91" y="279"/>
                    <a:pt x="91" y="279"/>
                  </a:cubicBezTo>
                  <a:cubicBezTo>
                    <a:pt x="91" y="264"/>
                    <a:pt x="103" y="249"/>
                    <a:pt x="121" y="249"/>
                  </a:cubicBezTo>
                  <a:cubicBezTo>
                    <a:pt x="508" y="249"/>
                    <a:pt x="508" y="249"/>
                    <a:pt x="508" y="249"/>
                  </a:cubicBezTo>
                  <a:cubicBezTo>
                    <a:pt x="523" y="249"/>
                    <a:pt x="538" y="264"/>
                    <a:pt x="538" y="279"/>
                  </a:cubicBezTo>
                  <a:cubicBezTo>
                    <a:pt x="538" y="377"/>
                    <a:pt x="538" y="445"/>
                    <a:pt x="538" y="445"/>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97"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grpSp>
      <p:sp>
        <p:nvSpPr>
          <p:cNvPr id="254" name="Rectangle 39">
            <a:extLst>
              <a:ext uri="{FF2B5EF4-FFF2-40B4-BE49-F238E27FC236}">
                <a16:creationId xmlns:a16="http://schemas.microsoft.com/office/drawing/2014/main" id="{E0DE0E64-8F29-4564-9EE4-8166DF3309CA}"/>
              </a:ext>
            </a:extLst>
          </p:cNvPr>
          <p:cNvSpPr>
            <a:spLocks noChangeArrowheads="1"/>
          </p:cNvSpPr>
          <p:nvPr/>
        </p:nvSpPr>
        <p:spPr bwMode="auto">
          <a:xfrm>
            <a:off x="7171423" y="4303783"/>
            <a:ext cx="1352935" cy="34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nchorCtr="0">
            <a:spAutoFit/>
            <a:scene3d>
              <a:camera prst="orthographicFront"/>
              <a:lightRig rig="threePt" dir="t"/>
            </a:scene3d>
            <a:sp3d>
              <a:bevelT w="0" h="0"/>
            </a:sp3d>
          </a:bodyPr>
          <a:lstStyle/>
          <a:p>
            <a:pPr fontAlgn="base">
              <a:spcBef>
                <a:spcPts val="855"/>
              </a:spcBef>
              <a:buClr>
                <a:srgbClr val="4D4D4D"/>
              </a:buClr>
              <a:defRPr/>
            </a:pPr>
            <a:r>
              <a:rPr lang="ru-RU" altLang="ko-KR" sz="1113" spc="-9" dirty="0">
                <a:ln>
                  <a:solidFill>
                    <a:srgbClr val="304ADB">
                      <a:alpha val="0"/>
                    </a:srgbClr>
                  </a:solidFill>
                </a:ln>
                <a:solidFill>
                  <a:prstClr val="black"/>
                </a:solidFill>
                <a:latin typeface="KoPub돋움체 Bold" panose="00000800000000000000" pitchFamily="2" charset="-127"/>
                <a:ea typeface="KoPub돋움체 Bold" panose="00000800000000000000" pitchFamily="2" charset="-127"/>
              </a:rPr>
              <a:t>Предоставление верного ответа</a:t>
            </a:r>
            <a:endParaRPr lang="ko-KR" altLang="en-US" sz="1113" spc="-9" dirty="0">
              <a:ln>
                <a:solidFill>
                  <a:srgbClr val="304ADB">
                    <a:alpha val="0"/>
                  </a:srgbClr>
                </a:solidFill>
              </a:ln>
              <a:solidFill>
                <a:prstClr val="black"/>
              </a:solidFill>
              <a:latin typeface="KoPub돋움체 Bold" panose="00000800000000000000" pitchFamily="2" charset="-127"/>
              <a:ea typeface="KoPub돋움체 Bold" panose="00000800000000000000" pitchFamily="2" charset="-127"/>
            </a:endParaRPr>
          </a:p>
        </p:txBody>
      </p:sp>
      <p:cxnSp>
        <p:nvCxnSpPr>
          <p:cNvPr id="255" name="직선 화살표 연결선 211">
            <a:extLst>
              <a:ext uri="{FF2B5EF4-FFF2-40B4-BE49-F238E27FC236}">
                <a16:creationId xmlns:a16="http://schemas.microsoft.com/office/drawing/2014/main" id="{E75F9FB6-D8F6-4739-A7CF-F4D40F587B45}"/>
              </a:ext>
            </a:extLst>
          </p:cNvPr>
          <p:cNvCxnSpPr>
            <a:stCxn id="257" idx="4"/>
            <a:endCxn id="249" idx="0"/>
          </p:cNvCxnSpPr>
          <p:nvPr/>
        </p:nvCxnSpPr>
        <p:spPr>
          <a:xfrm>
            <a:off x="7050784" y="4285164"/>
            <a:ext cx="0" cy="354292"/>
          </a:xfrm>
          <a:prstGeom prst="straightConnector1">
            <a:avLst/>
          </a:prstGeom>
          <a:ln w="15875" cap="rnd">
            <a:solidFill>
              <a:srgbClr val="00305C"/>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56" name="그룹 212">
            <a:extLst>
              <a:ext uri="{FF2B5EF4-FFF2-40B4-BE49-F238E27FC236}">
                <a16:creationId xmlns:a16="http://schemas.microsoft.com/office/drawing/2014/main" id="{9000EE74-27C5-4CDA-88EF-81BBDEF400C9}"/>
              </a:ext>
            </a:extLst>
          </p:cNvPr>
          <p:cNvGrpSpPr/>
          <p:nvPr/>
        </p:nvGrpSpPr>
        <p:grpSpPr>
          <a:xfrm>
            <a:off x="6813601" y="3810795"/>
            <a:ext cx="474367" cy="474367"/>
            <a:chOff x="7243678" y="3831943"/>
            <a:chExt cx="554664" cy="554664"/>
          </a:xfrm>
        </p:grpSpPr>
        <p:sp>
          <p:nvSpPr>
            <p:cNvPr id="257" name="타원 213">
              <a:extLst>
                <a:ext uri="{FF2B5EF4-FFF2-40B4-BE49-F238E27FC236}">
                  <a16:creationId xmlns:a16="http://schemas.microsoft.com/office/drawing/2014/main" id="{38324D4B-5374-4581-A02F-70F8550A8498}"/>
                </a:ext>
              </a:extLst>
            </p:cNvPr>
            <p:cNvSpPr/>
            <p:nvPr/>
          </p:nvSpPr>
          <p:spPr>
            <a:xfrm>
              <a:off x="7243678" y="3831943"/>
              <a:ext cx="554664" cy="5546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23154" tIns="30632" rIns="61263" bIns="30632" anchor="ctr"/>
            <a:lstStyle/>
            <a:p>
              <a:pPr latinLnBrk="0"/>
              <a:endParaRPr lang="ko-KR" altLang="en-US" sz="1026" kern="0" dirty="0">
                <a:ln>
                  <a:solidFill>
                    <a:srgbClr val="304ADB">
                      <a:alpha val="0"/>
                    </a:srgbClr>
                  </a:solidFill>
                </a:ln>
                <a:solidFill>
                  <a:prstClr val="black"/>
                </a:solidFill>
                <a:latin typeface="KoPub돋움체 Bold" panose="02020603020101020101" pitchFamily="18" charset="-127"/>
                <a:ea typeface="KoPub돋움체 Bold" panose="02020603020101020101" pitchFamily="18" charset="-127"/>
              </a:endParaRPr>
            </a:p>
          </p:txBody>
        </p:sp>
        <p:grpSp>
          <p:nvGrpSpPr>
            <p:cNvPr id="258" name="그룹 214">
              <a:extLst>
                <a:ext uri="{FF2B5EF4-FFF2-40B4-BE49-F238E27FC236}">
                  <a16:creationId xmlns:a16="http://schemas.microsoft.com/office/drawing/2014/main" id="{C8E6BFF1-B7C4-4B95-B390-49BE90C5E969}"/>
                </a:ext>
              </a:extLst>
            </p:cNvPr>
            <p:cNvGrpSpPr/>
            <p:nvPr/>
          </p:nvGrpSpPr>
          <p:grpSpPr>
            <a:xfrm>
              <a:off x="7333312" y="3977137"/>
              <a:ext cx="404194" cy="239940"/>
              <a:chOff x="8879507" y="4631912"/>
              <a:chExt cx="404194" cy="239940"/>
            </a:xfrm>
            <a:solidFill>
              <a:srgbClr val="00305C"/>
            </a:solidFill>
          </p:grpSpPr>
          <p:sp>
            <p:nvSpPr>
              <p:cNvPr id="259" name="Freeform 1492">
                <a:extLst>
                  <a:ext uri="{FF2B5EF4-FFF2-40B4-BE49-F238E27FC236}">
                    <a16:creationId xmlns:a16="http://schemas.microsoft.com/office/drawing/2014/main" id="{36A0B300-45AF-4603-A805-7D32C5E3D70D}"/>
                  </a:ext>
                </a:extLst>
              </p:cNvPr>
              <p:cNvSpPr>
                <a:spLocks/>
              </p:cNvSpPr>
              <p:nvPr/>
            </p:nvSpPr>
            <p:spPr bwMode="auto">
              <a:xfrm>
                <a:off x="8879507" y="4631912"/>
                <a:ext cx="254396" cy="239940"/>
              </a:xfrm>
              <a:custGeom>
                <a:avLst/>
                <a:gdLst>
                  <a:gd name="T0" fmla="*/ 115 w 115"/>
                  <a:gd name="T1" fmla="*/ 91 h 108"/>
                  <a:gd name="T2" fmla="*/ 101 w 115"/>
                  <a:gd name="T3" fmla="*/ 82 h 108"/>
                  <a:gd name="T4" fmla="*/ 83 w 115"/>
                  <a:gd name="T5" fmla="*/ 75 h 108"/>
                  <a:gd name="T6" fmla="*/ 78 w 115"/>
                  <a:gd name="T7" fmla="*/ 73 h 108"/>
                  <a:gd name="T8" fmla="*/ 73 w 115"/>
                  <a:gd name="T9" fmla="*/ 65 h 108"/>
                  <a:gd name="T10" fmla="*/ 70 w 115"/>
                  <a:gd name="T11" fmla="*/ 65 h 108"/>
                  <a:gd name="T12" fmla="*/ 73 w 115"/>
                  <a:gd name="T13" fmla="*/ 59 h 108"/>
                  <a:gd name="T14" fmla="*/ 75 w 115"/>
                  <a:gd name="T15" fmla="*/ 51 h 108"/>
                  <a:gd name="T16" fmla="*/ 78 w 115"/>
                  <a:gd name="T17" fmla="*/ 48 h 108"/>
                  <a:gd name="T18" fmla="*/ 80 w 115"/>
                  <a:gd name="T19" fmla="*/ 44 h 108"/>
                  <a:gd name="T20" fmla="*/ 79 w 115"/>
                  <a:gd name="T21" fmla="*/ 35 h 108"/>
                  <a:gd name="T22" fmla="*/ 78 w 115"/>
                  <a:gd name="T23" fmla="*/ 32 h 108"/>
                  <a:gd name="T24" fmla="*/ 79 w 115"/>
                  <a:gd name="T25" fmla="*/ 21 h 108"/>
                  <a:gd name="T26" fmla="*/ 78 w 115"/>
                  <a:gd name="T27" fmla="*/ 12 h 108"/>
                  <a:gd name="T28" fmla="*/ 75 w 115"/>
                  <a:gd name="T29" fmla="*/ 8 h 108"/>
                  <a:gd name="T30" fmla="*/ 71 w 115"/>
                  <a:gd name="T31" fmla="*/ 7 h 108"/>
                  <a:gd name="T32" fmla="*/ 69 w 115"/>
                  <a:gd name="T33" fmla="*/ 5 h 108"/>
                  <a:gd name="T34" fmla="*/ 45 w 115"/>
                  <a:gd name="T35" fmla="*/ 6 h 108"/>
                  <a:gd name="T36" fmla="*/ 36 w 115"/>
                  <a:gd name="T37" fmla="*/ 31 h 108"/>
                  <a:gd name="T38" fmla="*/ 34 w 115"/>
                  <a:gd name="T39" fmla="*/ 37 h 108"/>
                  <a:gd name="T40" fmla="*/ 38 w 115"/>
                  <a:gd name="T41" fmla="*/ 50 h 108"/>
                  <a:gd name="T42" fmla="*/ 40 w 115"/>
                  <a:gd name="T43" fmla="*/ 50 h 108"/>
                  <a:gd name="T44" fmla="*/ 41 w 115"/>
                  <a:gd name="T45" fmla="*/ 59 h 108"/>
                  <a:gd name="T46" fmla="*/ 44 w 115"/>
                  <a:gd name="T47" fmla="*/ 65 h 108"/>
                  <a:gd name="T48" fmla="*/ 42 w 115"/>
                  <a:gd name="T49" fmla="*/ 65 h 108"/>
                  <a:gd name="T50" fmla="*/ 37 w 115"/>
                  <a:gd name="T51" fmla="*/ 73 h 108"/>
                  <a:gd name="T52" fmla="*/ 32 w 115"/>
                  <a:gd name="T53" fmla="*/ 75 h 108"/>
                  <a:gd name="T54" fmla="*/ 14 w 115"/>
                  <a:gd name="T55" fmla="*/ 82 h 108"/>
                  <a:gd name="T56" fmla="*/ 1 w 115"/>
                  <a:gd name="T57" fmla="*/ 91 h 108"/>
                  <a:gd name="T58" fmla="*/ 0 w 115"/>
                  <a:gd name="T59" fmla="*/ 108 h 108"/>
                  <a:gd name="T60" fmla="*/ 51 w 115"/>
                  <a:gd name="T61" fmla="*/ 108 h 108"/>
                  <a:gd name="T62" fmla="*/ 54 w 115"/>
                  <a:gd name="T63" fmla="*/ 83 h 108"/>
                  <a:gd name="T64" fmla="*/ 51 w 115"/>
                  <a:gd name="T65" fmla="*/ 77 h 108"/>
                  <a:gd name="T66" fmla="*/ 58 w 115"/>
                  <a:gd name="T67" fmla="*/ 73 h 108"/>
                  <a:gd name="T68" fmla="*/ 64 w 115"/>
                  <a:gd name="T69" fmla="*/ 77 h 108"/>
                  <a:gd name="T70" fmla="*/ 61 w 115"/>
                  <a:gd name="T71" fmla="*/ 83 h 108"/>
                  <a:gd name="T72" fmla="*/ 67 w 115"/>
                  <a:gd name="T73" fmla="*/ 108 h 108"/>
                  <a:gd name="T74" fmla="*/ 115 w 115"/>
                  <a:gd name="T75" fmla="*/ 108 h 108"/>
                  <a:gd name="T76" fmla="*/ 115 w 115"/>
                  <a:gd name="T77"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 h="108">
                    <a:moveTo>
                      <a:pt x="115" y="91"/>
                    </a:moveTo>
                    <a:cubicBezTo>
                      <a:pt x="113" y="85"/>
                      <a:pt x="106" y="85"/>
                      <a:pt x="101" y="82"/>
                    </a:cubicBezTo>
                    <a:cubicBezTo>
                      <a:pt x="95" y="80"/>
                      <a:pt x="89" y="77"/>
                      <a:pt x="83" y="75"/>
                    </a:cubicBezTo>
                    <a:cubicBezTo>
                      <a:pt x="82" y="74"/>
                      <a:pt x="80" y="74"/>
                      <a:pt x="78" y="73"/>
                    </a:cubicBezTo>
                    <a:cubicBezTo>
                      <a:pt x="76" y="72"/>
                      <a:pt x="74" y="68"/>
                      <a:pt x="73" y="65"/>
                    </a:cubicBezTo>
                    <a:cubicBezTo>
                      <a:pt x="72" y="65"/>
                      <a:pt x="71" y="65"/>
                      <a:pt x="70" y="65"/>
                    </a:cubicBezTo>
                    <a:cubicBezTo>
                      <a:pt x="70" y="61"/>
                      <a:pt x="72" y="61"/>
                      <a:pt x="73" y="59"/>
                    </a:cubicBezTo>
                    <a:cubicBezTo>
                      <a:pt x="74" y="56"/>
                      <a:pt x="73" y="53"/>
                      <a:pt x="75" y="51"/>
                    </a:cubicBezTo>
                    <a:cubicBezTo>
                      <a:pt x="75" y="50"/>
                      <a:pt x="77" y="50"/>
                      <a:pt x="78" y="48"/>
                    </a:cubicBezTo>
                    <a:cubicBezTo>
                      <a:pt x="79" y="47"/>
                      <a:pt x="79" y="45"/>
                      <a:pt x="80" y="44"/>
                    </a:cubicBezTo>
                    <a:cubicBezTo>
                      <a:pt x="80" y="41"/>
                      <a:pt x="81" y="38"/>
                      <a:pt x="79" y="35"/>
                    </a:cubicBezTo>
                    <a:cubicBezTo>
                      <a:pt x="79" y="33"/>
                      <a:pt x="78" y="33"/>
                      <a:pt x="78" y="32"/>
                    </a:cubicBezTo>
                    <a:cubicBezTo>
                      <a:pt x="78" y="29"/>
                      <a:pt x="79" y="22"/>
                      <a:pt x="79" y="21"/>
                    </a:cubicBezTo>
                    <a:cubicBezTo>
                      <a:pt x="79" y="17"/>
                      <a:pt x="79" y="16"/>
                      <a:pt x="78" y="12"/>
                    </a:cubicBezTo>
                    <a:cubicBezTo>
                      <a:pt x="78" y="12"/>
                      <a:pt x="77" y="9"/>
                      <a:pt x="75" y="8"/>
                    </a:cubicBezTo>
                    <a:cubicBezTo>
                      <a:pt x="71" y="7"/>
                      <a:pt x="71" y="7"/>
                      <a:pt x="71" y="7"/>
                    </a:cubicBezTo>
                    <a:cubicBezTo>
                      <a:pt x="69" y="5"/>
                      <a:pt x="69" y="5"/>
                      <a:pt x="69" y="5"/>
                    </a:cubicBezTo>
                    <a:cubicBezTo>
                      <a:pt x="60" y="0"/>
                      <a:pt x="50" y="3"/>
                      <a:pt x="45" y="6"/>
                    </a:cubicBezTo>
                    <a:cubicBezTo>
                      <a:pt x="37" y="8"/>
                      <a:pt x="32" y="15"/>
                      <a:pt x="36" y="31"/>
                    </a:cubicBezTo>
                    <a:cubicBezTo>
                      <a:pt x="36" y="34"/>
                      <a:pt x="34" y="35"/>
                      <a:pt x="34" y="37"/>
                    </a:cubicBezTo>
                    <a:cubicBezTo>
                      <a:pt x="35" y="40"/>
                      <a:pt x="35" y="48"/>
                      <a:pt x="38" y="50"/>
                    </a:cubicBezTo>
                    <a:cubicBezTo>
                      <a:pt x="40" y="50"/>
                      <a:pt x="40" y="50"/>
                      <a:pt x="40" y="50"/>
                    </a:cubicBezTo>
                    <a:cubicBezTo>
                      <a:pt x="40" y="53"/>
                      <a:pt x="41" y="56"/>
                      <a:pt x="41" y="59"/>
                    </a:cubicBezTo>
                    <a:cubicBezTo>
                      <a:pt x="42" y="62"/>
                      <a:pt x="44" y="62"/>
                      <a:pt x="44" y="65"/>
                    </a:cubicBezTo>
                    <a:cubicBezTo>
                      <a:pt x="42" y="65"/>
                      <a:pt x="42" y="65"/>
                      <a:pt x="42" y="65"/>
                    </a:cubicBezTo>
                    <a:cubicBezTo>
                      <a:pt x="41" y="68"/>
                      <a:pt x="39" y="72"/>
                      <a:pt x="37" y="73"/>
                    </a:cubicBezTo>
                    <a:cubicBezTo>
                      <a:pt x="35" y="74"/>
                      <a:pt x="34" y="74"/>
                      <a:pt x="32" y="75"/>
                    </a:cubicBezTo>
                    <a:cubicBezTo>
                      <a:pt x="26" y="77"/>
                      <a:pt x="20" y="80"/>
                      <a:pt x="14" y="82"/>
                    </a:cubicBezTo>
                    <a:cubicBezTo>
                      <a:pt x="9" y="85"/>
                      <a:pt x="2" y="85"/>
                      <a:pt x="1" y="91"/>
                    </a:cubicBezTo>
                    <a:cubicBezTo>
                      <a:pt x="1" y="95"/>
                      <a:pt x="0" y="103"/>
                      <a:pt x="0" y="108"/>
                    </a:cubicBezTo>
                    <a:cubicBezTo>
                      <a:pt x="51" y="108"/>
                      <a:pt x="51" y="108"/>
                      <a:pt x="51" y="108"/>
                    </a:cubicBezTo>
                    <a:cubicBezTo>
                      <a:pt x="54" y="83"/>
                      <a:pt x="54" y="83"/>
                      <a:pt x="54" y="83"/>
                    </a:cubicBezTo>
                    <a:cubicBezTo>
                      <a:pt x="51" y="77"/>
                      <a:pt x="51" y="77"/>
                      <a:pt x="51" y="77"/>
                    </a:cubicBezTo>
                    <a:cubicBezTo>
                      <a:pt x="58" y="73"/>
                      <a:pt x="58" y="73"/>
                      <a:pt x="58" y="73"/>
                    </a:cubicBezTo>
                    <a:cubicBezTo>
                      <a:pt x="64" y="77"/>
                      <a:pt x="64" y="77"/>
                      <a:pt x="64" y="77"/>
                    </a:cubicBezTo>
                    <a:cubicBezTo>
                      <a:pt x="61" y="83"/>
                      <a:pt x="61" y="83"/>
                      <a:pt x="61" y="83"/>
                    </a:cubicBezTo>
                    <a:cubicBezTo>
                      <a:pt x="67" y="108"/>
                      <a:pt x="67" y="108"/>
                      <a:pt x="67" y="108"/>
                    </a:cubicBezTo>
                    <a:cubicBezTo>
                      <a:pt x="115" y="108"/>
                      <a:pt x="115" y="108"/>
                      <a:pt x="115" y="108"/>
                    </a:cubicBezTo>
                    <a:cubicBezTo>
                      <a:pt x="115" y="103"/>
                      <a:pt x="115" y="95"/>
                      <a:pt x="115" y="91"/>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97"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260" name="모서리가 둥근 직사각형 216">
                <a:extLst>
                  <a:ext uri="{FF2B5EF4-FFF2-40B4-BE49-F238E27FC236}">
                    <a16:creationId xmlns:a16="http://schemas.microsoft.com/office/drawing/2014/main" id="{DB1F33E9-3FA2-429D-A726-4F081275176D}"/>
                  </a:ext>
                </a:extLst>
              </p:cNvPr>
              <p:cNvSpPr/>
              <p:nvPr/>
            </p:nvSpPr>
            <p:spPr>
              <a:xfrm>
                <a:off x="9071987" y="4686407"/>
                <a:ext cx="173506" cy="155526"/>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23154" tIns="30632" rIns="61263" bIns="30632" anchor="ctr"/>
              <a:lstStyle/>
              <a:p>
                <a:pPr latinLnBrk="0"/>
                <a:endParaRPr lang="ko-KR" altLang="en-US" sz="1026" kern="0" dirty="0">
                  <a:ln>
                    <a:solidFill>
                      <a:srgbClr val="304ADB">
                        <a:alpha val="0"/>
                      </a:srgbClr>
                    </a:solidFill>
                  </a:ln>
                  <a:solidFill>
                    <a:prstClr val="black"/>
                  </a:solidFill>
                  <a:latin typeface="KoPub돋움체 Bold" panose="02020603020101020101" pitchFamily="18" charset="-127"/>
                  <a:ea typeface="KoPub돋움체 Bold" panose="02020603020101020101" pitchFamily="18" charset="-127"/>
                </a:endParaRPr>
              </a:p>
            </p:txBody>
          </p:sp>
          <p:sp>
            <p:nvSpPr>
              <p:cNvPr id="261" name="Freeform 2312">
                <a:extLst>
                  <a:ext uri="{FF2B5EF4-FFF2-40B4-BE49-F238E27FC236}">
                    <a16:creationId xmlns:a16="http://schemas.microsoft.com/office/drawing/2014/main" id="{E9FE0F07-FECA-434F-9187-52681633B32B}"/>
                  </a:ext>
                </a:extLst>
              </p:cNvPr>
              <p:cNvSpPr>
                <a:spLocks noEditPoints="1"/>
              </p:cNvSpPr>
              <p:nvPr/>
            </p:nvSpPr>
            <p:spPr bwMode="auto">
              <a:xfrm>
                <a:off x="9088027" y="4681846"/>
                <a:ext cx="195674" cy="142459"/>
              </a:xfrm>
              <a:custGeom>
                <a:avLst/>
                <a:gdLst>
                  <a:gd name="T0" fmla="*/ 831 w 831"/>
                  <a:gd name="T1" fmla="*/ 511 h 605"/>
                  <a:gd name="T2" fmla="*/ 831 w 831"/>
                  <a:gd name="T3" fmla="*/ 0 h 605"/>
                  <a:gd name="T4" fmla="*/ 0 w 831"/>
                  <a:gd name="T5" fmla="*/ 0 h 605"/>
                  <a:gd name="T6" fmla="*/ 0 w 831"/>
                  <a:gd name="T7" fmla="*/ 511 h 605"/>
                  <a:gd name="T8" fmla="*/ 396 w 831"/>
                  <a:gd name="T9" fmla="*/ 511 h 605"/>
                  <a:gd name="T10" fmla="*/ 396 w 831"/>
                  <a:gd name="T11" fmla="*/ 568 h 605"/>
                  <a:gd name="T12" fmla="*/ 155 w 831"/>
                  <a:gd name="T13" fmla="*/ 585 h 605"/>
                  <a:gd name="T14" fmla="*/ 145 w 831"/>
                  <a:gd name="T15" fmla="*/ 605 h 605"/>
                  <a:gd name="T16" fmla="*/ 416 w 831"/>
                  <a:gd name="T17" fmla="*/ 595 h 605"/>
                  <a:gd name="T18" fmla="*/ 687 w 831"/>
                  <a:gd name="T19" fmla="*/ 605 h 605"/>
                  <a:gd name="T20" fmla="*/ 677 w 831"/>
                  <a:gd name="T21" fmla="*/ 585 h 605"/>
                  <a:gd name="T22" fmla="*/ 436 w 831"/>
                  <a:gd name="T23" fmla="*/ 568 h 605"/>
                  <a:gd name="T24" fmla="*/ 436 w 831"/>
                  <a:gd name="T25" fmla="*/ 511 h 605"/>
                  <a:gd name="T26" fmla="*/ 831 w 831"/>
                  <a:gd name="T27" fmla="*/ 511 h 605"/>
                  <a:gd name="T28" fmla="*/ 30 w 831"/>
                  <a:gd name="T29" fmla="*/ 482 h 605"/>
                  <a:gd name="T30" fmla="*/ 30 w 831"/>
                  <a:gd name="T31" fmla="*/ 29 h 605"/>
                  <a:gd name="T32" fmla="*/ 801 w 831"/>
                  <a:gd name="T33" fmla="*/ 29 h 605"/>
                  <a:gd name="T34" fmla="*/ 801 w 831"/>
                  <a:gd name="T35" fmla="*/ 482 h 605"/>
                  <a:gd name="T36" fmla="*/ 30 w 831"/>
                  <a:gd name="T37" fmla="*/ 48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1" h="605">
                    <a:moveTo>
                      <a:pt x="831" y="511"/>
                    </a:moveTo>
                    <a:lnTo>
                      <a:pt x="831" y="0"/>
                    </a:lnTo>
                    <a:lnTo>
                      <a:pt x="0" y="0"/>
                    </a:lnTo>
                    <a:lnTo>
                      <a:pt x="0" y="511"/>
                    </a:lnTo>
                    <a:lnTo>
                      <a:pt x="396" y="511"/>
                    </a:lnTo>
                    <a:lnTo>
                      <a:pt x="396" y="568"/>
                    </a:lnTo>
                    <a:lnTo>
                      <a:pt x="155" y="585"/>
                    </a:lnTo>
                    <a:lnTo>
                      <a:pt x="145" y="605"/>
                    </a:lnTo>
                    <a:lnTo>
                      <a:pt x="416" y="595"/>
                    </a:lnTo>
                    <a:lnTo>
                      <a:pt x="687" y="605"/>
                    </a:lnTo>
                    <a:lnTo>
                      <a:pt x="677" y="585"/>
                    </a:lnTo>
                    <a:lnTo>
                      <a:pt x="436" y="568"/>
                    </a:lnTo>
                    <a:lnTo>
                      <a:pt x="436" y="511"/>
                    </a:lnTo>
                    <a:lnTo>
                      <a:pt x="831" y="511"/>
                    </a:lnTo>
                    <a:close/>
                    <a:moveTo>
                      <a:pt x="30" y="482"/>
                    </a:moveTo>
                    <a:lnTo>
                      <a:pt x="30" y="29"/>
                    </a:lnTo>
                    <a:lnTo>
                      <a:pt x="801" y="29"/>
                    </a:lnTo>
                    <a:lnTo>
                      <a:pt x="801" y="482"/>
                    </a:lnTo>
                    <a:lnTo>
                      <a:pt x="30" y="48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97"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grpSp>
      </p:grpSp>
      <p:sp>
        <p:nvSpPr>
          <p:cNvPr id="262" name="Rectangle 39">
            <a:extLst>
              <a:ext uri="{FF2B5EF4-FFF2-40B4-BE49-F238E27FC236}">
                <a16:creationId xmlns:a16="http://schemas.microsoft.com/office/drawing/2014/main" id="{439EDFC6-DF9F-42EE-A0E6-0BA65D1FE267}"/>
              </a:ext>
            </a:extLst>
          </p:cNvPr>
          <p:cNvSpPr>
            <a:spLocks noChangeArrowheads="1"/>
          </p:cNvSpPr>
          <p:nvPr/>
        </p:nvSpPr>
        <p:spPr bwMode="gray">
          <a:xfrm>
            <a:off x="6483370" y="5086574"/>
            <a:ext cx="527843" cy="171265"/>
          </a:xfrm>
          <a:prstGeom prst="rect">
            <a:avLst/>
          </a:prstGeom>
          <a:noFill/>
          <a:ln>
            <a:noFill/>
          </a:ln>
          <a:effectLst/>
        </p:spPr>
        <p:txBody>
          <a:bodyPr wrap="square" lIns="0" tIns="0" rIns="0" bIns="0" anchor="ctr">
            <a:spAutoFit/>
            <a:scene3d>
              <a:camera prst="orthographicFront"/>
              <a:lightRig rig="threePt" dir="t"/>
            </a:scene3d>
            <a:sp3d contourW="25400">
              <a:contourClr>
                <a:schemeClr val="bg1"/>
              </a:contourClr>
            </a:sp3d>
          </a:bodyPr>
          <a:lstStyle/>
          <a:p>
            <a:pPr algn="ctr" latinLnBrk="0"/>
            <a:r>
              <a:rPr lang="ru-RU" altLang="ko-KR" sz="1113" dirty="0">
                <a:ln>
                  <a:solidFill>
                    <a:srgbClr val="304ADB">
                      <a:alpha val="0"/>
                    </a:srgbClr>
                  </a:solidFill>
                </a:ln>
                <a:solidFill>
                  <a:prstClr val="black"/>
                </a:solidFill>
                <a:latin typeface="KoPub돋움체 Bold" panose="02020603020101020101" pitchFamily="18" charset="-127"/>
                <a:ea typeface="KoPub돋움체 Bold" panose="02020603020101020101" pitchFamily="18" charset="-127"/>
              </a:rPr>
              <a:t>Чат-бот</a:t>
            </a:r>
            <a:endParaRPr lang="ko-KR" altLang="en-US" sz="1113" dirty="0">
              <a:ln>
                <a:solidFill>
                  <a:srgbClr val="304ADB">
                    <a:alpha val="0"/>
                  </a:srgbClr>
                </a:solidFill>
              </a:ln>
              <a:solidFill>
                <a:prstClr val="black"/>
              </a:solidFill>
              <a:latin typeface="KoPub돋움체 Bold" panose="02020603020101020101" pitchFamily="18" charset="-127"/>
              <a:ea typeface="KoPub돋움체 Bold" panose="02020603020101020101" pitchFamily="18" charset="-127"/>
            </a:endParaRPr>
          </a:p>
        </p:txBody>
      </p:sp>
      <p:sp>
        <p:nvSpPr>
          <p:cNvPr id="263" name="Rectangle 39">
            <a:extLst>
              <a:ext uri="{FF2B5EF4-FFF2-40B4-BE49-F238E27FC236}">
                <a16:creationId xmlns:a16="http://schemas.microsoft.com/office/drawing/2014/main" id="{116CC82F-284F-493A-A67E-7DC19FCAC0A6}"/>
              </a:ext>
            </a:extLst>
          </p:cNvPr>
          <p:cNvSpPr>
            <a:spLocks noChangeArrowheads="1"/>
          </p:cNvSpPr>
          <p:nvPr/>
        </p:nvSpPr>
        <p:spPr bwMode="gray">
          <a:xfrm>
            <a:off x="7232004" y="3934928"/>
            <a:ext cx="1027478" cy="171265"/>
          </a:xfrm>
          <a:prstGeom prst="rect">
            <a:avLst/>
          </a:prstGeom>
          <a:noFill/>
          <a:ln>
            <a:noFill/>
          </a:ln>
          <a:effectLst/>
        </p:spPr>
        <p:txBody>
          <a:bodyPr wrap="square" lIns="0" tIns="0" rIns="0" bIns="0" anchor="ctr">
            <a:spAutoFit/>
            <a:scene3d>
              <a:camera prst="orthographicFront"/>
              <a:lightRig rig="threePt" dir="t"/>
            </a:scene3d>
            <a:sp3d contourW="25400">
              <a:contourClr>
                <a:schemeClr val="bg1"/>
              </a:contourClr>
            </a:sp3d>
          </a:bodyPr>
          <a:lstStyle/>
          <a:p>
            <a:pPr algn="ctr" latinLnBrk="0"/>
            <a:r>
              <a:rPr lang="ru-RU" altLang="ko-KR" sz="1113" dirty="0">
                <a:ln>
                  <a:solidFill>
                    <a:srgbClr val="304ADB">
                      <a:alpha val="0"/>
                    </a:srgbClr>
                  </a:solidFill>
                </a:ln>
                <a:solidFill>
                  <a:prstClr val="black"/>
                </a:solidFill>
                <a:latin typeface="KoPub돋움체 Bold" panose="02020603020101020101" pitchFamily="18" charset="-127"/>
                <a:ea typeface="KoPub돋움체 Bold" panose="02020603020101020101" pitchFamily="18" charset="-127"/>
              </a:rPr>
              <a:t>Пользователь</a:t>
            </a:r>
            <a:endParaRPr lang="ko-KR" altLang="en-US" sz="1113" dirty="0">
              <a:ln>
                <a:solidFill>
                  <a:srgbClr val="304ADB">
                    <a:alpha val="0"/>
                  </a:srgbClr>
                </a:solidFill>
              </a:ln>
              <a:solidFill>
                <a:prstClr val="black"/>
              </a:solidFill>
              <a:latin typeface="KoPub돋움체 Bold" panose="02020603020101020101" pitchFamily="18" charset="-127"/>
              <a:ea typeface="KoPub돋움체 Bold" panose="02020603020101020101" pitchFamily="18" charset="-127"/>
            </a:endParaRPr>
          </a:p>
        </p:txBody>
      </p:sp>
      <p:sp>
        <p:nvSpPr>
          <p:cNvPr id="264" name="Rectangle 39">
            <a:extLst>
              <a:ext uri="{FF2B5EF4-FFF2-40B4-BE49-F238E27FC236}">
                <a16:creationId xmlns:a16="http://schemas.microsoft.com/office/drawing/2014/main" id="{E937E830-2D85-4A64-B8E5-699BFA07F58D}"/>
              </a:ext>
            </a:extLst>
          </p:cNvPr>
          <p:cNvSpPr>
            <a:spLocks noChangeArrowheads="1"/>
          </p:cNvSpPr>
          <p:nvPr/>
        </p:nvSpPr>
        <p:spPr bwMode="gray">
          <a:xfrm>
            <a:off x="7352579" y="5843768"/>
            <a:ext cx="1407885" cy="171265"/>
          </a:xfrm>
          <a:prstGeom prst="rect">
            <a:avLst/>
          </a:prstGeom>
          <a:noFill/>
          <a:ln>
            <a:noFill/>
          </a:ln>
          <a:effectLst/>
        </p:spPr>
        <p:txBody>
          <a:bodyPr wrap="none" lIns="0" tIns="0" rIns="0" bIns="0" anchor="ctr">
            <a:spAutoFit/>
            <a:scene3d>
              <a:camera prst="orthographicFront"/>
              <a:lightRig rig="threePt" dir="t"/>
            </a:scene3d>
            <a:sp3d contourW="25400">
              <a:contourClr>
                <a:schemeClr val="bg1"/>
              </a:contourClr>
            </a:sp3d>
          </a:bodyPr>
          <a:lstStyle/>
          <a:p>
            <a:pPr algn="ctr" latinLnBrk="0"/>
            <a:r>
              <a:rPr lang="ru-RU" altLang="ko-KR" sz="1113" spc="-128" dirty="0">
                <a:ln>
                  <a:solidFill>
                    <a:srgbClr val="304ADB">
                      <a:alpha val="0"/>
                    </a:srgbClr>
                  </a:solidFill>
                </a:ln>
                <a:solidFill>
                  <a:prstClr val="black"/>
                </a:solidFill>
                <a:latin typeface="KoPub돋움체 Bold" panose="02020603020101020101" pitchFamily="18" charset="-127"/>
                <a:ea typeface="KoPub돋움체 Bold" panose="02020603020101020101" pitchFamily="18" charset="-127"/>
              </a:rPr>
              <a:t>Группа эксплуатации чат-бота</a:t>
            </a:r>
            <a:endParaRPr lang="ko-KR" altLang="en-US" sz="1113" spc="-128" dirty="0">
              <a:ln>
                <a:solidFill>
                  <a:srgbClr val="304ADB">
                    <a:alpha val="0"/>
                  </a:srgbClr>
                </a:solidFill>
              </a:ln>
              <a:solidFill>
                <a:prstClr val="black"/>
              </a:solidFill>
              <a:latin typeface="KoPub돋움체 Bold" panose="02020603020101020101" pitchFamily="18" charset="-127"/>
              <a:ea typeface="KoPub돋움체 Bold" panose="02020603020101020101" pitchFamily="18" charset="-127"/>
            </a:endParaRPr>
          </a:p>
        </p:txBody>
      </p:sp>
      <p:sp>
        <p:nvSpPr>
          <p:cNvPr id="265" name="Rectangle 39">
            <a:extLst>
              <a:ext uri="{FF2B5EF4-FFF2-40B4-BE49-F238E27FC236}">
                <a16:creationId xmlns:a16="http://schemas.microsoft.com/office/drawing/2014/main" id="{9F2BD01F-AA92-4CF9-9EEC-211DEAC49A8E}"/>
              </a:ext>
            </a:extLst>
          </p:cNvPr>
          <p:cNvSpPr>
            <a:spLocks noChangeArrowheads="1"/>
          </p:cNvSpPr>
          <p:nvPr/>
        </p:nvSpPr>
        <p:spPr bwMode="auto">
          <a:xfrm>
            <a:off x="6409341" y="2371653"/>
            <a:ext cx="1725782" cy="263149"/>
          </a:xfrm>
          <a:prstGeom prst="rect">
            <a:avLst/>
          </a:prstGeom>
          <a:noFill/>
          <a:ln>
            <a:noFill/>
          </a:ln>
          <a:effectLst/>
          <a:extLst>
            <a:ext uri="{AF507438-7753-43E0-B8FC-AC1667EBCBE1}">
              <a14:hiddenEffects xmlns:a14="http://schemas.microsoft.com/office/drawing/2010/main">
                <a:effectLst>
                  <a:outerShdw dist="35921" dir="2700000" algn="ctr" rotWithShape="0">
                    <a:srgbClr val="CCFFFF">
                      <a:alpha val="50000"/>
                    </a:srgbClr>
                  </a:outerShdw>
                </a:effectLst>
              </a14:hiddenEffects>
            </a:ext>
          </a:extLst>
        </p:spPr>
        <p:txBody>
          <a:bodyPr wrap="square" lIns="0" tIns="0" rIns="0" bIns="0" anchor="ctr">
            <a:spAutoFit/>
            <a:scene3d>
              <a:camera prst="orthographicFront"/>
              <a:lightRig rig="threePt" dir="t"/>
            </a:scene3d>
            <a:sp3d>
              <a:bevelT w="0" h="0" prst="relaxedInset"/>
              <a:contourClr>
                <a:schemeClr val="bg1"/>
              </a:contourClr>
            </a:sp3d>
          </a:bodyPr>
          <a:lstStyle/>
          <a:p>
            <a:pPr latinLnBrk="0">
              <a:defRPr/>
            </a:pPr>
            <a:r>
              <a:rPr lang="en-US" altLang="ko-KR" sz="1710" spc="-34" dirty="0">
                <a:ln>
                  <a:solidFill>
                    <a:prstClr val="white">
                      <a:lumMod val="75000"/>
                      <a:alpha val="0"/>
                    </a:prstClr>
                  </a:solidFill>
                </a:ln>
                <a:solidFill>
                  <a:srgbClr val="083982"/>
                </a:solidFill>
                <a:latin typeface="KoPub돋움체 Bold" panose="00000800000000000000" pitchFamily="2" charset="-127"/>
                <a:ea typeface="KoPub돋움체 Bold" panose="00000800000000000000" pitchFamily="2" charset="-127"/>
              </a:rPr>
              <a:t>        </a:t>
            </a:r>
            <a:r>
              <a:rPr lang="ru-RU" altLang="ko-KR" sz="1710" spc="-34" dirty="0">
                <a:ln>
                  <a:solidFill>
                    <a:prstClr val="white">
                      <a:lumMod val="75000"/>
                      <a:alpha val="0"/>
                    </a:prstClr>
                  </a:solidFill>
                </a:ln>
                <a:solidFill>
                  <a:srgbClr val="083982"/>
                </a:solidFill>
                <a:latin typeface="KoPub돋움체 Bold" panose="00000800000000000000" pitchFamily="2" charset="-127"/>
                <a:ea typeface="KoPub돋움체 Bold" panose="00000800000000000000" pitchFamily="2" charset="-127"/>
              </a:rPr>
              <a:t>Будет</a:t>
            </a:r>
            <a:endParaRPr lang="ko-KR" altLang="en-US" sz="1710" spc="-34" dirty="0">
              <a:ln>
                <a:solidFill>
                  <a:prstClr val="white">
                    <a:lumMod val="75000"/>
                    <a:alpha val="0"/>
                  </a:prstClr>
                </a:solidFill>
              </a:ln>
              <a:latin typeface="KoPub돋움체 Bold" panose="00000800000000000000" pitchFamily="2" charset="-127"/>
              <a:ea typeface="KoPub돋움체 Bold" panose="00000800000000000000" pitchFamily="2" charset="-127"/>
            </a:endParaRPr>
          </a:p>
        </p:txBody>
      </p:sp>
      <p:sp>
        <p:nvSpPr>
          <p:cNvPr id="266" name="Rectangle 25">
            <a:extLst>
              <a:ext uri="{FF2B5EF4-FFF2-40B4-BE49-F238E27FC236}">
                <a16:creationId xmlns:a16="http://schemas.microsoft.com/office/drawing/2014/main" id="{CB1E887F-85A7-442C-BCB1-68DDF3D1134C}"/>
              </a:ext>
            </a:extLst>
          </p:cNvPr>
          <p:cNvSpPr>
            <a:spLocks noChangeArrowheads="1"/>
          </p:cNvSpPr>
          <p:nvPr/>
        </p:nvSpPr>
        <p:spPr bwMode="auto">
          <a:xfrm flipH="1">
            <a:off x="6655839" y="2748469"/>
            <a:ext cx="224306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t" anchorCtr="0">
            <a:spAutoFit/>
            <a:scene3d>
              <a:camera prst="orthographicFront"/>
              <a:lightRig rig="threePt" dir="t"/>
            </a:scene3d>
            <a:flatTx/>
          </a:bodyPr>
          <a:lstStyle>
            <a:lvl1pPr marL="139700" indent="-1397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1pPr>
            <a:lvl2pPr marL="742950" indent="-28575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2pPr>
            <a:lvl3pPr marL="11430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3pPr>
            <a:lvl4pPr marL="16002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4pPr>
            <a:lvl5pPr marL="20574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5pPr>
            <a:lvl6pPr marL="25146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6pPr>
            <a:lvl7pPr marL="29718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7pPr>
            <a:lvl8pPr marL="34290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8pPr>
            <a:lvl9pPr marL="38862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9pPr>
          </a:lstStyle>
          <a:p>
            <a:pPr marL="0" indent="0" defTabSz="782008" eaLnBrk="1" fontAlgn="base" hangingPunct="1">
              <a:spcBef>
                <a:spcPts val="1283"/>
              </a:spcBef>
              <a:buClr>
                <a:srgbClr val="4D4D4D"/>
              </a:buClr>
              <a:tabLst/>
              <a:defRPr/>
            </a:pPr>
            <a:r>
              <a:rPr lang="ru-RU" altLang="ko-KR" sz="1100" b="1" spc="-86" baseline="0" dirty="0">
                <a:ln>
                  <a:solidFill>
                    <a:srgbClr val="304ADB">
                      <a:alpha val="0"/>
                    </a:srgbClr>
                  </a:solidFill>
                </a:ln>
                <a:latin typeface="KoPub돋움체 Bold" panose="02020603020101020101" pitchFamily="18" charset="-127"/>
                <a:ea typeface="KoPub돋움체 Bold" panose="02020603020101020101" pitchFamily="18" charset="-127"/>
              </a:rPr>
              <a:t>Чат-бот для простых запросов и консультант – для требующих детального ответа,</a:t>
            </a:r>
            <a:r>
              <a:rPr lang="en-US" altLang="ko-KR" sz="1100" spc="-86" baseline="0" dirty="0">
                <a:ln>
                  <a:solidFill>
                    <a:srgbClr val="304ADB">
                      <a:alpha val="0"/>
                    </a:srgbClr>
                  </a:solidFill>
                </a:ln>
                <a:latin typeface="KoPub돋움체 Bold" panose="02020603020101020101" pitchFamily="18" charset="-127"/>
                <a:ea typeface="KoPub돋움체 Bold" panose="02020603020101020101" pitchFamily="18" charset="-127"/>
              </a:rPr>
              <a:t> </a:t>
            </a:r>
            <a:r>
              <a:rPr lang="ru-RU" altLang="ko-KR" sz="1100" spc="-86" baseline="0" dirty="0">
                <a:ln>
                  <a:solidFill>
                    <a:srgbClr val="304ADB">
                      <a:alpha val="0"/>
                    </a:srgbClr>
                  </a:solidFill>
                </a:ln>
                <a:solidFill>
                  <a:schemeClr val="accent1"/>
                </a:solidFill>
                <a:latin typeface="KoPub돋움체 Bold" panose="02020603020101020101" pitchFamily="18" charset="-127"/>
                <a:ea typeface="KoPub돋움체 Bold" panose="02020603020101020101" pitchFamily="18" charset="-127"/>
              </a:rPr>
              <a:t>чтобы сократить время ожидания и ускорить реакцию на запрос</a:t>
            </a:r>
            <a:endParaRPr lang="en-US" altLang="ko-KR" sz="1100" spc="-86" baseline="0" dirty="0">
              <a:ln>
                <a:solidFill>
                  <a:srgbClr val="304ADB">
                    <a:alpha val="0"/>
                  </a:srgbClr>
                </a:solidFill>
              </a:ln>
              <a:solidFill>
                <a:schemeClr val="accent1"/>
              </a:solidFill>
              <a:latin typeface="KoPub돋움체 Bold" panose="02020603020101020101" pitchFamily="18" charset="-127"/>
              <a:ea typeface="KoPub돋움체 Bold" panose="02020603020101020101" pitchFamily="18" charset="-127"/>
            </a:endParaRPr>
          </a:p>
        </p:txBody>
      </p:sp>
      <p:grpSp>
        <p:nvGrpSpPr>
          <p:cNvPr id="267" name="그룹 225">
            <a:extLst>
              <a:ext uri="{FF2B5EF4-FFF2-40B4-BE49-F238E27FC236}">
                <a16:creationId xmlns:a16="http://schemas.microsoft.com/office/drawing/2014/main" id="{A687649F-A269-417B-9967-E8822CE871E3}"/>
              </a:ext>
            </a:extLst>
          </p:cNvPr>
          <p:cNvGrpSpPr/>
          <p:nvPr/>
        </p:nvGrpSpPr>
        <p:grpSpPr>
          <a:xfrm>
            <a:off x="6517628" y="3583176"/>
            <a:ext cx="121247" cy="103493"/>
            <a:chOff x="671697" y="3994624"/>
            <a:chExt cx="440738" cy="399415"/>
          </a:xfrm>
          <a:solidFill>
            <a:schemeClr val="tx1">
              <a:lumMod val="50000"/>
              <a:lumOff val="50000"/>
            </a:schemeClr>
          </a:solidFill>
        </p:grpSpPr>
        <p:sp>
          <p:nvSpPr>
            <p:cNvPr id="268" name="Freeform 143">
              <a:extLst>
                <a:ext uri="{FF2B5EF4-FFF2-40B4-BE49-F238E27FC236}">
                  <a16:creationId xmlns:a16="http://schemas.microsoft.com/office/drawing/2014/main" id="{70BDF17A-7D3D-4331-861D-9A596A7333A3}"/>
                </a:ext>
              </a:extLst>
            </p:cNvPr>
            <p:cNvSpPr>
              <a:spLocks/>
            </p:cNvSpPr>
            <p:nvPr/>
          </p:nvSpPr>
          <p:spPr bwMode="auto">
            <a:xfrm>
              <a:off x="671697" y="4006275"/>
              <a:ext cx="387763" cy="387764"/>
            </a:xfrm>
            <a:custGeom>
              <a:avLst/>
              <a:gdLst>
                <a:gd name="T0" fmla="*/ 310 w 366"/>
                <a:gd name="T1" fmla="*/ 310 h 366"/>
                <a:gd name="T2" fmla="*/ 58 w 366"/>
                <a:gd name="T3" fmla="*/ 310 h 366"/>
                <a:gd name="T4" fmla="*/ 58 w 366"/>
                <a:gd name="T5" fmla="*/ 58 h 366"/>
                <a:gd name="T6" fmla="*/ 254 w 366"/>
                <a:gd name="T7" fmla="*/ 58 h 366"/>
                <a:gd name="T8" fmla="*/ 310 w 366"/>
                <a:gd name="T9" fmla="*/ 0 h 366"/>
                <a:gd name="T10" fmla="*/ 0 w 366"/>
                <a:gd name="T11" fmla="*/ 0 h 366"/>
                <a:gd name="T12" fmla="*/ 0 w 366"/>
                <a:gd name="T13" fmla="*/ 366 h 366"/>
                <a:gd name="T14" fmla="*/ 366 w 366"/>
                <a:gd name="T15" fmla="*/ 366 h 366"/>
                <a:gd name="T16" fmla="*/ 366 w 366"/>
                <a:gd name="T17" fmla="*/ 132 h 366"/>
                <a:gd name="T18" fmla="*/ 310 w 366"/>
                <a:gd name="T19" fmla="*/ 188 h 366"/>
                <a:gd name="T20" fmla="*/ 310 w 366"/>
                <a:gd name="T21" fmla="*/ 31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6" h="366">
                  <a:moveTo>
                    <a:pt x="310" y="310"/>
                  </a:moveTo>
                  <a:lnTo>
                    <a:pt x="58" y="310"/>
                  </a:lnTo>
                  <a:lnTo>
                    <a:pt x="58" y="58"/>
                  </a:lnTo>
                  <a:lnTo>
                    <a:pt x="254" y="58"/>
                  </a:lnTo>
                  <a:lnTo>
                    <a:pt x="310" y="0"/>
                  </a:lnTo>
                  <a:lnTo>
                    <a:pt x="0" y="0"/>
                  </a:lnTo>
                  <a:lnTo>
                    <a:pt x="0" y="366"/>
                  </a:lnTo>
                  <a:lnTo>
                    <a:pt x="366" y="366"/>
                  </a:lnTo>
                  <a:lnTo>
                    <a:pt x="366" y="132"/>
                  </a:lnTo>
                  <a:lnTo>
                    <a:pt x="310" y="188"/>
                  </a:lnTo>
                  <a:lnTo>
                    <a:pt x="310" y="310"/>
                  </a:lnTo>
                  <a:close/>
                </a:path>
              </a:pathLst>
            </a:custGeom>
            <a:grpFill/>
            <a:ln>
              <a:noFill/>
            </a:ln>
          </p:spPr>
          <p:txBody>
            <a:bodyPr vert="horz" wrap="square" lIns="78203" tIns="39101" rIns="78203" bIns="39101" numCol="1" anchor="t" anchorCtr="0" compatLnSpc="1">
              <a:prstTxWarp prst="textNoShape">
                <a:avLst/>
              </a:prstTxWarp>
              <a:scene3d>
                <a:camera prst="orthographicFront"/>
                <a:lightRig rig="threePt" dir="t"/>
              </a:scene3d>
              <a:flatTx/>
            </a:bodyPr>
            <a:lstStyle/>
            <a:p>
              <a:pPr latinLnBrk="0">
                <a:defRPr/>
              </a:pPr>
              <a:endParaRPr lang="ko-KR" altLang="en-US" sz="1710" b="1"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269" name="Freeform 144">
              <a:extLst>
                <a:ext uri="{FF2B5EF4-FFF2-40B4-BE49-F238E27FC236}">
                  <a16:creationId xmlns:a16="http://schemas.microsoft.com/office/drawing/2014/main" id="{FD136542-0147-4A21-B448-64D2B4F53D7A}"/>
                </a:ext>
              </a:extLst>
            </p:cNvPr>
            <p:cNvSpPr>
              <a:spLocks/>
            </p:cNvSpPr>
            <p:nvPr/>
          </p:nvSpPr>
          <p:spPr bwMode="auto">
            <a:xfrm>
              <a:off x="754336" y="3994624"/>
              <a:ext cx="358099" cy="298769"/>
            </a:xfrm>
            <a:custGeom>
              <a:avLst/>
              <a:gdLst>
                <a:gd name="T0" fmla="*/ 42 w 338"/>
                <a:gd name="T1" fmla="*/ 145 h 282"/>
                <a:gd name="T2" fmla="*/ 0 w 338"/>
                <a:gd name="T3" fmla="*/ 185 h 282"/>
                <a:gd name="T4" fmla="*/ 98 w 338"/>
                <a:gd name="T5" fmla="*/ 282 h 282"/>
                <a:gd name="T6" fmla="*/ 338 w 338"/>
                <a:gd name="T7" fmla="*/ 40 h 282"/>
                <a:gd name="T8" fmla="*/ 298 w 338"/>
                <a:gd name="T9" fmla="*/ 0 h 282"/>
                <a:gd name="T10" fmla="*/ 98 w 338"/>
                <a:gd name="T11" fmla="*/ 201 h 282"/>
                <a:gd name="T12" fmla="*/ 42 w 338"/>
                <a:gd name="T13" fmla="*/ 145 h 282"/>
              </a:gdLst>
              <a:ahLst/>
              <a:cxnLst>
                <a:cxn ang="0">
                  <a:pos x="T0" y="T1"/>
                </a:cxn>
                <a:cxn ang="0">
                  <a:pos x="T2" y="T3"/>
                </a:cxn>
                <a:cxn ang="0">
                  <a:pos x="T4" y="T5"/>
                </a:cxn>
                <a:cxn ang="0">
                  <a:pos x="T6" y="T7"/>
                </a:cxn>
                <a:cxn ang="0">
                  <a:pos x="T8" y="T9"/>
                </a:cxn>
                <a:cxn ang="0">
                  <a:pos x="T10" y="T11"/>
                </a:cxn>
                <a:cxn ang="0">
                  <a:pos x="T12" y="T13"/>
                </a:cxn>
              </a:cxnLst>
              <a:rect l="0" t="0" r="r" b="b"/>
              <a:pathLst>
                <a:path w="338" h="282">
                  <a:moveTo>
                    <a:pt x="42" y="145"/>
                  </a:moveTo>
                  <a:lnTo>
                    <a:pt x="0" y="185"/>
                  </a:lnTo>
                  <a:lnTo>
                    <a:pt x="98" y="282"/>
                  </a:lnTo>
                  <a:lnTo>
                    <a:pt x="338" y="40"/>
                  </a:lnTo>
                  <a:lnTo>
                    <a:pt x="298" y="0"/>
                  </a:lnTo>
                  <a:lnTo>
                    <a:pt x="98" y="201"/>
                  </a:lnTo>
                  <a:lnTo>
                    <a:pt x="42" y="145"/>
                  </a:lnTo>
                  <a:close/>
                </a:path>
              </a:pathLst>
            </a:custGeom>
            <a:solidFill>
              <a:srgbClr val="4445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flatTx/>
            </a:bodyPr>
            <a:lstStyle/>
            <a:p>
              <a:pPr algn="ctr" latinLnBrk="0">
                <a:defRPr/>
              </a:pPr>
              <a:endParaRPr lang="ko-KR" altLang="en-US" sz="1710" b="1"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grpSp>
      <p:sp>
        <p:nvSpPr>
          <p:cNvPr id="270" name="Rectangle 25">
            <a:extLst>
              <a:ext uri="{FF2B5EF4-FFF2-40B4-BE49-F238E27FC236}">
                <a16:creationId xmlns:a16="http://schemas.microsoft.com/office/drawing/2014/main" id="{E2C0329B-1345-41E8-8570-19BC0CB5BBE6}"/>
              </a:ext>
            </a:extLst>
          </p:cNvPr>
          <p:cNvSpPr>
            <a:spLocks noChangeArrowheads="1"/>
          </p:cNvSpPr>
          <p:nvPr/>
        </p:nvSpPr>
        <p:spPr bwMode="auto">
          <a:xfrm flipH="1">
            <a:off x="6661608" y="3545110"/>
            <a:ext cx="2187806" cy="36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t" anchorCtr="0">
            <a:spAutoFit/>
            <a:scene3d>
              <a:camera prst="orthographicFront"/>
              <a:lightRig rig="threePt" dir="t"/>
            </a:scene3d>
            <a:flatTx/>
          </a:bodyPr>
          <a:lstStyle>
            <a:lvl1pPr marL="139700" indent="-1397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1pPr>
            <a:lvl2pPr marL="742950" indent="-28575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2pPr>
            <a:lvl3pPr marL="11430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3pPr>
            <a:lvl4pPr marL="16002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4pPr>
            <a:lvl5pPr marL="20574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5pPr>
            <a:lvl6pPr marL="25146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6pPr>
            <a:lvl7pPr marL="29718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7pPr>
            <a:lvl8pPr marL="34290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8pPr>
            <a:lvl9pPr marL="38862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9pPr>
          </a:lstStyle>
          <a:p>
            <a:pPr marL="0" indent="0" defTabSz="782008" eaLnBrk="1" fontAlgn="base" hangingPunct="1">
              <a:spcBef>
                <a:spcPts val="1283"/>
              </a:spcBef>
              <a:buClr>
                <a:srgbClr val="4D4D4D"/>
              </a:buClr>
              <a:tabLst/>
              <a:defRPr/>
            </a:pPr>
            <a:r>
              <a:rPr lang="ru-RU" altLang="ko-KR" sz="1197" spc="-86" baseline="0" dirty="0">
                <a:ln>
                  <a:solidFill>
                    <a:srgbClr val="304ADB">
                      <a:alpha val="0"/>
                    </a:srgbClr>
                  </a:solidFill>
                </a:ln>
                <a:solidFill>
                  <a:srgbClr val="003964"/>
                </a:solidFill>
                <a:latin typeface="KoPub돋움체 Bold" panose="02020603020101020101" pitchFamily="18" charset="-127"/>
                <a:ea typeface="KoPub돋움체 Bold" panose="02020603020101020101" pitchFamily="18" charset="-127"/>
              </a:rPr>
              <a:t>Справочная служба </a:t>
            </a:r>
            <a:r>
              <a:rPr lang="en-US" altLang="ko-KR" sz="1197" spc="-86" baseline="0" dirty="0">
                <a:ln>
                  <a:solidFill>
                    <a:srgbClr val="304ADB">
                      <a:alpha val="0"/>
                    </a:srgbClr>
                  </a:solidFill>
                </a:ln>
                <a:solidFill>
                  <a:srgbClr val="003964"/>
                </a:solidFill>
                <a:latin typeface="KoPub돋움체 Bold" panose="02020603020101020101" pitchFamily="18" charset="-127"/>
                <a:ea typeface="KoPub돋움체 Bold" panose="02020603020101020101" pitchFamily="18" charset="-127"/>
              </a:rPr>
              <a:t>24/7 </a:t>
            </a:r>
            <a:r>
              <a:rPr lang="ru-RU" altLang="ko-KR" sz="1197" b="1" spc="-86" baseline="0" dirty="0">
                <a:ln>
                  <a:solidFill>
                    <a:srgbClr val="304ADB">
                      <a:alpha val="0"/>
                    </a:srgbClr>
                  </a:solidFill>
                </a:ln>
                <a:latin typeface="KoPub돋움체 Bold" panose="02020603020101020101" pitchFamily="18" charset="-127"/>
                <a:ea typeface="KoPub돋움체 Medium" panose="02020603020101020101" pitchFamily="18" charset="-127"/>
              </a:rPr>
              <a:t>(без праздников и выходных)</a:t>
            </a:r>
            <a:r>
              <a:rPr lang="ko-KR" altLang="en-US" sz="1197" spc="-86" baseline="0" dirty="0">
                <a:ln>
                  <a:solidFill>
                    <a:srgbClr val="304ADB">
                      <a:alpha val="0"/>
                    </a:srgbClr>
                  </a:solidFill>
                </a:ln>
                <a:solidFill>
                  <a:srgbClr val="003964"/>
                </a:solidFill>
                <a:latin typeface="KoPub돋움체 Bold" panose="02020603020101020101" pitchFamily="18" charset="-127"/>
                <a:ea typeface="KoPub돋움체 Bold" panose="02020603020101020101" pitchFamily="18" charset="-127"/>
              </a:rPr>
              <a:t> </a:t>
            </a:r>
            <a:endParaRPr lang="en-US" altLang="ko-KR" sz="1197" spc="-86" baseline="0" dirty="0">
              <a:ln>
                <a:solidFill>
                  <a:srgbClr val="304ADB">
                    <a:alpha val="0"/>
                  </a:srgbClr>
                </a:solidFill>
              </a:ln>
              <a:solidFill>
                <a:srgbClr val="003964"/>
              </a:solidFill>
              <a:latin typeface="KoPub돋움체 Bold" panose="02020603020101020101" pitchFamily="18" charset="-127"/>
              <a:ea typeface="KoPub돋움체 Bold" panose="02020603020101020101" pitchFamily="18" charset="-127"/>
            </a:endParaRPr>
          </a:p>
        </p:txBody>
      </p:sp>
      <p:sp>
        <p:nvSpPr>
          <p:cNvPr id="271" name="위쪽 화살표 890">
            <a:extLst>
              <a:ext uri="{FF2B5EF4-FFF2-40B4-BE49-F238E27FC236}">
                <a16:creationId xmlns:a16="http://schemas.microsoft.com/office/drawing/2014/main" id="{B589EF20-2641-447C-B1BD-FC5DDB323E71}"/>
              </a:ext>
            </a:extLst>
          </p:cNvPr>
          <p:cNvSpPr/>
          <p:nvPr/>
        </p:nvSpPr>
        <p:spPr>
          <a:xfrm rot="5400000">
            <a:off x="1913502" y="4658228"/>
            <a:ext cx="1558295" cy="426190"/>
          </a:xfrm>
          <a:prstGeom prst="upArrow">
            <a:avLst>
              <a:gd name="adj1" fmla="val 75318"/>
              <a:gd name="adj2" fmla="val 55719"/>
            </a:avLst>
          </a:prstGeom>
          <a:gradFill flip="none" rotWithShape="1">
            <a:gsLst>
              <a:gs pos="0">
                <a:schemeClr val="bg1">
                  <a:lumMod val="50000"/>
                </a:schemeClr>
              </a:gs>
              <a:gs pos="66000">
                <a:srgbClr val="DFDFDF"/>
              </a:gs>
              <a:gs pos="83000">
                <a:schemeClr val="bg1">
                  <a:alpha val="0"/>
                </a:schemeClr>
              </a:gs>
            </a:gsLst>
            <a:lin ang="5400000" scaled="1"/>
            <a:tileRect/>
          </a:gradFill>
        </p:spPr>
        <p:txBody>
          <a:bodyPr rot="0" spcFirstLastPara="0" vertOverflow="overflow" horzOverflow="overflow" vert="horz" wrap="none" lIns="78187" tIns="39094" rIns="78187" bIns="39094" numCol="1" spcCol="0" rtlCol="0" fromWordArt="0" anchor="ctr" anchorCtr="0" forceAA="0" compatLnSpc="1">
            <a:prstTxWarp prst="textNoShape">
              <a:avLst/>
            </a:prstTxWarp>
            <a:noAutofit/>
          </a:bodyPr>
          <a:lstStyle/>
          <a:p>
            <a:pPr algn="ctr" defTabSz="524905">
              <a:spcAft>
                <a:spcPts val="171"/>
              </a:spcAft>
              <a:buClr>
                <a:sysClr val="windowText" lastClr="000000">
                  <a:lumMod val="50000"/>
                  <a:lumOff val="50000"/>
                </a:sysClr>
              </a:buClr>
              <a:buSzPct val="100000"/>
              <a:tabLst>
                <a:tab pos="610827" algn="l"/>
              </a:tabLst>
            </a:pPr>
            <a:endParaRPr lang="ko-KR" altLang="en-US" sz="1710" b="1" kern="0" dirty="0">
              <a:ln>
                <a:solidFill>
                  <a:sysClr val="windowText" lastClr="000000">
                    <a:lumMod val="65000"/>
                    <a:lumOff val="35000"/>
                    <a:alpha val="10000"/>
                  </a:sysClr>
                </a:solidFill>
              </a:ln>
              <a:solidFill>
                <a:prstClr val="black">
                  <a:lumMod val="75000"/>
                  <a:lumOff val="25000"/>
                </a:prstClr>
              </a:solidFill>
              <a:latin typeface="KoPub돋움체 Bold" pitchFamily="18" charset="-127"/>
              <a:ea typeface="KoPub돋움체 Medium" panose="00000600000000000000" pitchFamily="2" charset="-127"/>
              <a:sym typeface="Wingdings" pitchFamily="2" charset="2"/>
            </a:endParaRPr>
          </a:p>
        </p:txBody>
      </p:sp>
      <p:sp>
        <p:nvSpPr>
          <p:cNvPr id="272" name="직사각형 2">
            <a:extLst>
              <a:ext uri="{FF2B5EF4-FFF2-40B4-BE49-F238E27FC236}">
                <a16:creationId xmlns:a16="http://schemas.microsoft.com/office/drawing/2014/main" id="{19315172-9F62-448D-82E2-2F66D6A37E51}"/>
              </a:ext>
            </a:extLst>
          </p:cNvPr>
          <p:cNvSpPr/>
          <p:nvPr/>
        </p:nvSpPr>
        <p:spPr>
          <a:xfrm>
            <a:off x="86087" y="3015000"/>
            <a:ext cx="433584" cy="211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latin typeface="KoPub돋움체 Medium" panose="00000600000000000000" pitchFamily="2" charset="-127"/>
              <a:ea typeface="KoPub돋움체 Medium" panose="00000600000000000000" pitchFamily="2" charset="-127"/>
            </a:endParaRPr>
          </a:p>
        </p:txBody>
      </p:sp>
      <p:sp>
        <p:nvSpPr>
          <p:cNvPr id="273" name="위쪽 화살표 890">
            <a:extLst>
              <a:ext uri="{FF2B5EF4-FFF2-40B4-BE49-F238E27FC236}">
                <a16:creationId xmlns:a16="http://schemas.microsoft.com/office/drawing/2014/main" id="{E4E8B188-1C2C-4802-8660-5B8589661A77}"/>
              </a:ext>
            </a:extLst>
          </p:cNvPr>
          <p:cNvSpPr/>
          <p:nvPr/>
        </p:nvSpPr>
        <p:spPr>
          <a:xfrm rot="5400000">
            <a:off x="5440998" y="4658227"/>
            <a:ext cx="1558295" cy="426190"/>
          </a:xfrm>
          <a:prstGeom prst="upArrow">
            <a:avLst>
              <a:gd name="adj1" fmla="val 75318"/>
              <a:gd name="adj2" fmla="val 55719"/>
            </a:avLst>
          </a:prstGeom>
          <a:gradFill flip="none" rotWithShape="1">
            <a:gsLst>
              <a:gs pos="0">
                <a:schemeClr val="bg1">
                  <a:lumMod val="50000"/>
                </a:schemeClr>
              </a:gs>
              <a:gs pos="66000">
                <a:srgbClr val="DFDFDF"/>
              </a:gs>
              <a:gs pos="83000">
                <a:schemeClr val="bg1">
                  <a:alpha val="0"/>
                </a:schemeClr>
              </a:gs>
            </a:gsLst>
            <a:lin ang="5400000" scaled="1"/>
            <a:tileRect/>
          </a:gradFill>
        </p:spPr>
        <p:txBody>
          <a:bodyPr rot="0" spcFirstLastPara="0" vertOverflow="overflow" horzOverflow="overflow" vert="horz" wrap="none" lIns="78187" tIns="39094" rIns="78187" bIns="39094" numCol="1" spcCol="0" rtlCol="0" fromWordArt="0" anchor="ctr" anchorCtr="0" forceAA="0" compatLnSpc="1">
            <a:prstTxWarp prst="textNoShape">
              <a:avLst/>
            </a:prstTxWarp>
            <a:noAutofit/>
          </a:bodyPr>
          <a:lstStyle/>
          <a:p>
            <a:pPr algn="ctr" defTabSz="524905">
              <a:spcAft>
                <a:spcPts val="171"/>
              </a:spcAft>
              <a:buClr>
                <a:sysClr val="windowText" lastClr="000000">
                  <a:lumMod val="50000"/>
                  <a:lumOff val="50000"/>
                </a:sysClr>
              </a:buClr>
              <a:buSzPct val="100000"/>
              <a:tabLst>
                <a:tab pos="610827" algn="l"/>
              </a:tabLst>
            </a:pPr>
            <a:endParaRPr lang="ko-KR" altLang="en-US" sz="1710" b="1" kern="0" dirty="0">
              <a:ln>
                <a:solidFill>
                  <a:sysClr val="windowText" lastClr="000000">
                    <a:lumMod val="65000"/>
                    <a:lumOff val="35000"/>
                    <a:alpha val="10000"/>
                  </a:sysClr>
                </a:solidFill>
              </a:ln>
              <a:solidFill>
                <a:prstClr val="black">
                  <a:lumMod val="75000"/>
                  <a:lumOff val="25000"/>
                </a:prstClr>
              </a:solidFill>
              <a:latin typeface="KoPub돋움체 Bold" pitchFamily="18" charset="-127"/>
              <a:ea typeface="KoPub돋움체 Medium" panose="00000600000000000000" pitchFamily="2" charset="-127"/>
              <a:sym typeface="Wingdings" pitchFamily="2" charset="2"/>
            </a:endParaRPr>
          </a:p>
        </p:txBody>
      </p:sp>
      <p:grpSp>
        <p:nvGrpSpPr>
          <p:cNvPr id="274" name="그룹 78">
            <a:extLst>
              <a:ext uri="{FF2B5EF4-FFF2-40B4-BE49-F238E27FC236}">
                <a16:creationId xmlns:a16="http://schemas.microsoft.com/office/drawing/2014/main" id="{B4DF78DC-4AF6-4E3E-B512-4CD7F6F0E9B4}"/>
              </a:ext>
            </a:extLst>
          </p:cNvPr>
          <p:cNvGrpSpPr/>
          <p:nvPr/>
        </p:nvGrpSpPr>
        <p:grpSpPr>
          <a:xfrm>
            <a:off x="1626" y="1664839"/>
            <a:ext cx="4746511" cy="1576392"/>
            <a:chOff x="304800" y="2298945"/>
            <a:chExt cx="7296515" cy="4922223"/>
          </a:xfrm>
        </p:grpSpPr>
        <p:cxnSp>
          <p:nvCxnSpPr>
            <p:cNvPr id="275" name="직선 화살표 연결선 79">
              <a:extLst>
                <a:ext uri="{FF2B5EF4-FFF2-40B4-BE49-F238E27FC236}">
                  <a16:creationId xmlns:a16="http://schemas.microsoft.com/office/drawing/2014/main" id="{C18AA4F7-3F5E-404D-BD2D-CA73CBFB2474}"/>
                </a:ext>
              </a:extLst>
            </p:cNvPr>
            <p:cNvCxnSpPr>
              <a:cxnSpLocks/>
            </p:cNvCxnSpPr>
            <p:nvPr/>
          </p:nvCxnSpPr>
          <p:spPr>
            <a:xfrm flipH="1" flipV="1">
              <a:off x="304800" y="2298945"/>
              <a:ext cx="7296515" cy="70031"/>
            </a:xfrm>
            <a:prstGeom prst="straightConnector1">
              <a:avLst/>
            </a:prstGeom>
            <a:ln w="50800">
              <a:solidFill>
                <a:schemeClr val="bg1">
                  <a:lumMod val="75000"/>
                </a:schemeClr>
              </a:solidFill>
              <a:tailEnd w="med" len="sm"/>
            </a:ln>
          </p:spPr>
          <p:style>
            <a:lnRef idx="1">
              <a:schemeClr val="accent1"/>
            </a:lnRef>
            <a:fillRef idx="0">
              <a:schemeClr val="accent1"/>
            </a:fillRef>
            <a:effectRef idx="0">
              <a:schemeClr val="accent1"/>
            </a:effectRef>
            <a:fontRef idx="minor">
              <a:schemeClr val="tx1"/>
            </a:fontRef>
          </p:style>
        </p:cxnSp>
        <p:cxnSp>
          <p:nvCxnSpPr>
            <p:cNvPr id="276" name="직선 화살표 연결선 80">
              <a:extLst>
                <a:ext uri="{FF2B5EF4-FFF2-40B4-BE49-F238E27FC236}">
                  <a16:creationId xmlns:a16="http://schemas.microsoft.com/office/drawing/2014/main" id="{E775603E-2A0F-495D-8614-F6F52EF4A7F6}"/>
                </a:ext>
              </a:extLst>
            </p:cNvPr>
            <p:cNvCxnSpPr/>
            <p:nvPr/>
          </p:nvCxnSpPr>
          <p:spPr>
            <a:xfrm flipH="1" flipV="1">
              <a:off x="304800" y="7221168"/>
              <a:ext cx="7019279" cy="0"/>
            </a:xfrm>
            <a:prstGeom prst="straightConnector1">
              <a:avLst/>
            </a:prstGeom>
            <a:ln w="50800">
              <a:solidFill>
                <a:schemeClr val="bg1">
                  <a:lumMod val="75000"/>
                </a:schemeClr>
              </a:solidFill>
              <a:tailEnd w="med" len="sm"/>
            </a:ln>
          </p:spPr>
          <p:style>
            <a:lnRef idx="1">
              <a:schemeClr val="accent1"/>
            </a:lnRef>
            <a:fillRef idx="0">
              <a:schemeClr val="accent1"/>
            </a:fillRef>
            <a:effectRef idx="0">
              <a:schemeClr val="accent1"/>
            </a:effectRef>
            <a:fontRef idx="minor">
              <a:schemeClr val="tx1"/>
            </a:fontRef>
          </p:style>
        </p:cxnSp>
      </p:grpSp>
      <p:sp>
        <p:nvSpPr>
          <p:cNvPr id="277" name="모서리가 둥근 직사각형 37">
            <a:extLst>
              <a:ext uri="{FF2B5EF4-FFF2-40B4-BE49-F238E27FC236}">
                <a16:creationId xmlns:a16="http://schemas.microsoft.com/office/drawing/2014/main" id="{184C486C-4AAD-4DA3-BC6C-51E3F6DC3C13}"/>
              </a:ext>
            </a:extLst>
          </p:cNvPr>
          <p:cNvSpPr/>
          <p:nvPr/>
        </p:nvSpPr>
        <p:spPr>
          <a:xfrm>
            <a:off x="136352" y="923764"/>
            <a:ext cx="8838486" cy="431475"/>
          </a:xfrm>
          <a:prstGeom prst="roundRect">
            <a:avLst/>
          </a:prstGeom>
          <a:solidFill>
            <a:srgbClr val="105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ru-RU" altLang="ko-KR" sz="1600" b="1" dirty="0">
                <a:ln>
                  <a:solidFill>
                    <a:srgbClr val="BFBFBF">
                      <a:alpha val="0"/>
                    </a:srgbClr>
                  </a:solidFill>
                </a:ln>
                <a:solidFill>
                  <a:schemeClr val="bg1"/>
                </a:solidFill>
                <a:latin typeface="KoPub돋움체 Bold" panose="00000800000000000000" pitchFamily="2" charset="-127"/>
                <a:ea typeface="KoPub돋움체 Bold" panose="00000800000000000000" pitchFamily="2" charset="-127"/>
              </a:rPr>
              <a:t>Служба поддержки пользователей </a:t>
            </a:r>
            <a:r>
              <a:rPr kumimoji="1" lang="en-US" altLang="ko-KR" sz="1600" b="1" dirty="0">
                <a:ln>
                  <a:solidFill>
                    <a:srgbClr val="BFBFBF">
                      <a:alpha val="0"/>
                    </a:srgbClr>
                  </a:solidFill>
                </a:ln>
                <a:solidFill>
                  <a:schemeClr val="bg1"/>
                </a:solidFill>
                <a:latin typeface="KoPub돋움체 Bold" panose="00000800000000000000" pitchFamily="2" charset="-127"/>
                <a:ea typeface="KoPub돋움체 Bold" panose="00000800000000000000" pitchFamily="2" charset="-127"/>
              </a:rPr>
              <a:t>24/7</a:t>
            </a:r>
            <a:r>
              <a:rPr kumimoji="1" lang="ru-RU" altLang="ko-KR" sz="1600" b="1" dirty="0">
                <a:ln>
                  <a:solidFill>
                    <a:srgbClr val="BFBFBF">
                      <a:alpha val="0"/>
                    </a:srgbClr>
                  </a:solidFill>
                </a:ln>
                <a:solidFill>
                  <a:schemeClr val="bg1"/>
                </a:solidFill>
                <a:latin typeface="KoPub돋움체 Bold" panose="00000800000000000000" pitchFamily="2" charset="-127"/>
                <a:ea typeface="KoPub돋움체 Bold" panose="00000800000000000000" pitchFamily="2" charset="-127"/>
              </a:rPr>
              <a:t> с применением чат-бота с элементами ИИ</a:t>
            </a:r>
            <a:endParaRPr kumimoji="1" lang="ko-KR" altLang="en-US" sz="1600" b="1" dirty="0">
              <a:ln>
                <a:solidFill>
                  <a:srgbClr val="BFBFBF">
                    <a:alpha val="0"/>
                  </a:srgbClr>
                </a:solidFill>
              </a:ln>
              <a:solidFill>
                <a:schemeClr val="bg1"/>
              </a:solidFill>
              <a:latin typeface="KoPub돋움체 Bold" panose="00000800000000000000" pitchFamily="2" charset="-127"/>
              <a:ea typeface="KoPub돋움체 Bold" panose="00000800000000000000" pitchFamily="2" charset="-127"/>
            </a:endParaRPr>
          </a:p>
        </p:txBody>
      </p:sp>
    </p:spTree>
    <p:extLst>
      <p:ext uri="{BB962C8B-B14F-4D97-AF65-F5344CB8AC3E}">
        <p14:creationId xmlns:p14="http://schemas.microsoft.com/office/powerpoint/2010/main" val="520976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13</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en-US" sz="2400" b="1" dirty="0" err="1">
                  <a:solidFill>
                    <a:schemeClr val="bg1"/>
                  </a:solidFill>
                  <a:latin typeface="+mj-lt"/>
                  <a:cs typeface="Helvetica" panose="020B0604020202020204" pitchFamily="34" charset="0"/>
                </a:rPr>
                <a:t>dBrain</a:t>
              </a:r>
              <a:r>
                <a:rPr lang="ru-RU" sz="2400" b="1" dirty="0">
                  <a:solidFill>
                    <a:schemeClr val="bg1"/>
                  </a:solidFill>
                  <a:latin typeface="+mj-lt"/>
                  <a:cs typeface="Helvetica" panose="020B0604020202020204" pitchFamily="34" charset="0"/>
                </a:rPr>
                <a:t> следующего поколения</a:t>
              </a:r>
              <a:endParaRPr lang="en-US" sz="2400" b="1" dirty="0">
                <a:solidFill>
                  <a:schemeClr val="bg1"/>
                </a:solidFill>
                <a:latin typeface="+mj-lt"/>
                <a:cs typeface="Helvetica" panose="020B0604020202020204" pitchFamily="34" charset="0"/>
              </a:endParaRP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70" name="Rectangle 169">
            <a:extLst>
              <a:ext uri="{FF2B5EF4-FFF2-40B4-BE49-F238E27FC236}">
                <a16:creationId xmlns:a16="http://schemas.microsoft.com/office/drawing/2014/main" id="{551CEE90-89D9-45CF-8FC6-D68BE79D304D}"/>
              </a:ext>
            </a:extLst>
          </p:cNvPr>
          <p:cNvSpPr/>
          <p:nvPr/>
        </p:nvSpPr>
        <p:spPr>
          <a:xfrm>
            <a:off x="231455" y="6370470"/>
            <a:ext cx="8696269" cy="246221"/>
          </a:xfrm>
          <a:prstGeom prst="rect">
            <a:avLst/>
          </a:prstGeom>
        </p:spPr>
        <p:txBody>
          <a:bodyPr wrap="square">
            <a:spAutoFit/>
          </a:bodyPr>
          <a:lstStyle/>
          <a:p>
            <a:pPr algn="ctr"/>
            <a:r>
              <a:rPr lang="ru-RU" sz="1000" i="1" dirty="0">
                <a:solidFill>
                  <a:srgbClr val="0000CC"/>
                </a:solidFill>
                <a:latin typeface="Calibri" panose="020F0502020204030204" pitchFamily="34" charset="0"/>
                <a:ea typeface="Calibri" panose="020F0502020204030204" pitchFamily="34" charset="0"/>
              </a:rPr>
              <a:t>Источник</a:t>
            </a:r>
            <a:r>
              <a:rPr lang="en-US" sz="1000" dirty="0">
                <a:solidFill>
                  <a:srgbClr val="0000CC"/>
                </a:solidFill>
                <a:latin typeface="Calibri" panose="020F0502020204030204" pitchFamily="34" charset="0"/>
                <a:ea typeface="Calibri" panose="020F0502020204030204" pitchFamily="34" charset="0"/>
              </a:rPr>
              <a:t>: </a:t>
            </a:r>
            <a:r>
              <a:rPr lang="ru-RU" sz="1000" dirty="0">
                <a:solidFill>
                  <a:srgbClr val="0000CC"/>
                </a:solidFill>
                <a:latin typeface="Calibri" panose="020F0502020204030204" pitchFamily="34" charset="0"/>
                <a:ea typeface="Calibri" panose="020F0502020204030204" pitchFamily="34" charset="0"/>
              </a:rPr>
              <a:t>семинар Сети ИСУГФ </a:t>
            </a:r>
            <a:r>
              <a:rPr lang="en-US" sz="1000" dirty="0">
                <a:solidFill>
                  <a:srgbClr val="0000CC"/>
                </a:solidFill>
                <a:latin typeface="Calibri" panose="020F0502020204030204" pitchFamily="34" charset="0"/>
                <a:ea typeface="Calibri" panose="020F0502020204030204" pitchFamily="34" charset="0"/>
              </a:rPr>
              <a:t>2021 </a:t>
            </a:r>
            <a:r>
              <a:rPr lang="ru-RU" sz="1000" dirty="0">
                <a:solidFill>
                  <a:srgbClr val="0000CC"/>
                </a:solidFill>
                <a:latin typeface="Calibri" panose="020F0502020204030204" pitchFamily="34" charset="0"/>
                <a:ea typeface="Calibri" panose="020F0502020204030204" pitchFamily="34" charset="0"/>
              </a:rPr>
              <a:t>г</a:t>
            </a:r>
            <a:r>
              <a:rPr lang="en-US" sz="1000" dirty="0">
                <a:solidFill>
                  <a:srgbClr val="333333"/>
                </a:solidFill>
                <a:latin typeface="Calibri" panose="020F0502020204030204" pitchFamily="34" charset="0"/>
                <a:ea typeface="Calibri" panose="020F0502020204030204" pitchFamily="34" charset="0"/>
              </a:rPr>
              <a:t>: </a:t>
            </a:r>
            <a:r>
              <a:rPr lang="ru-RU" sz="1000" dirty="0">
                <a:solidFill>
                  <a:srgbClr val="333333"/>
                </a:solidFill>
                <a:latin typeface="Calibri" panose="020F0502020204030204" pitchFamily="34" charset="0"/>
                <a:ea typeface="Calibri" panose="020F0502020204030204" pitchFamily="34" charset="0"/>
              </a:rPr>
              <a:t>презентация К</a:t>
            </a:r>
            <a:r>
              <a:rPr lang="en-US" sz="1000" dirty="0">
                <a:solidFill>
                  <a:srgbClr val="333333"/>
                </a:solidFill>
                <a:latin typeface="Calibri" panose="020F0502020204030204" pitchFamily="34" charset="0"/>
                <a:ea typeface="Calibri" panose="020F0502020204030204" pitchFamily="34" charset="0"/>
              </a:rPr>
              <a:t>PFIS “D.N.A. (Data, Networking, AI) of the Next Generation </a:t>
            </a:r>
            <a:r>
              <a:rPr lang="en-US" sz="1000" dirty="0" err="1">
                <a:solidFill>
                  <a:srgbClr val="333333"/>
                </a:solidFill>
                <a:latin typeface="Calibri" panose="020F0502020204030204" pitchFamily="34" charset="0"/>
                <a:ea typeface="Calibri" panose="020F0502020204030204" pitchFamily="34" charset="0"/>
              </a:rPr>
              <a:t>dBrain</a:t>
            </a:r>
            <a:r>
              <a:rPr lang="en-US" sz="1000" dirty="0">
                <a:solidFill>
                  <a:srgbClr val="333333"/>
                </a:solidFill>
                <a:latin typeface="Calibri" panose="020F0502020204030204" pitchFamily="34" charset="0"/>
                <a:ea typeface="Calibri" panose="020F0502020204030204" pitchFamily="34" charset="0"/>
              </a:rPr>
              <a:t>” (11</a:t>
            </a:r>
            <a:r>
              <a:rPr lang="ru-RU" sz="1000" dirty="0">
                <a:solidFill>
                  <a:srgbClr val="333333"/>
                </a:solidFill>
                <a:latin typeface="Calibri" panose="020F0502020204030204" pitchFamily="34" charset="0"/>
                <a:ea typeface="Calibri" panose="020F0502020204030204" pitchFamily="34" charset="0"/>
              </a:rPr>
              <a:t>.05.</a:t>
            </a:r>
            <a:r>
              <a:rPr lang="en-US" sz="1000" dirty="0">
                <a:solidFill>
                  <a:srgbClr val="333333"/>
                </a:solidFill>
                <a:latin typeface="Calibri" panose="020F0502020204030204" pitchFamily="34" charset="0"/>
                <a:ea typeface="Calibri" panose="020F0502020204030204" pitchFamily="34" charset="0"/>
              </a:rPr>
              <a:t>2021)</a:t>
            </a:r>
            <a:endParaRPr lang="en-US" sz="1000" dirty="0"/>
          </a:p>
        </p:txBody>
      </p:sp>
      <p:grpSp>
        <p:nvGrpSpPr>
          <p:cNvPr id="55" name="그룹 132">
            <a:extLst>
              <a:ext uri="{FF2B5EF4-FFF2-40B4-BE49-F238E27FC236}">
                <a16:creationId xmlns:a16="http://schemas.microsoft.com/office/drawing/2014/main" id="{2E1DCD28-D8A5-46A8-8AA3-1E5D0519EC5B}"/>
              </a:ext>
            </a:extLst>
          </p:cNvPr>
          <p:cNvGrpSpPr/>
          <p:nvPr/>
        </p:nvGrpSpPr>
        <p:grpSpPr>
          <a:xfrm>
            <a:off x="231456" y="1485184"/>
            <a:ext cx="8667452" cy="4159255"/>
            <a:chOff x="5702247" y="2311333"/>
            <a:chExt cx="3878369" cy="4718118"/>
          </a:xfrm>
        </p:grpSpPr>
        <p:sp>
          <p:nvSpPr>
            <p:cNvPr id="56" name="모서리가 둥근 직사각형 314">
              <a:extLst>
                <a:ext uri="{FF2B5EF4-FFF2-40B4-BE49-F238E27FC236}">
                  <a16:creationId xmlns:a16="http://schemas.microsoft.com/office/drawing/2014/main" id="{3D53E174-41A8-42FE-A3F4-B3A0863682ED}"/>
                </a:ext>
              </a:extLst>
            </p:cNvPr>
            <p:cNvSpPr/>
            <p:nvPr/>
          </p:nvSpPr>
          <p:spPr>
            <a:xfrm>
              <a:off x="5702247" y="2325500"/>
              <a:ext cx="3878369" cy="4689785"/>
            </a:xfrm>
            <a:prstGeom prst="roundRect">
              <a:avLst>
                <a:gd name="adj" fmla="val 0"/>
              </a:avLst>
            </a:prstGeom>
            <a:solidFill>
              <a:schemeClr val="bg1"/>
            </a:solidFill>
            <a:ln w="25400">
              <a:noFill/>
            </a:ln>
            <a:effectLst>
              <a:outerShdw dist="63500" algn="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88"/>
              <a:endParaRPr lang="ko-KR" altLang="en-US" sz="1350" dirty="0">
                <a:solidFill>
                  <a:prstClr val="white"/>
                </a:solidFill>
                <a:latin typeface="KoPub돋움체 Medium" panose="00000600000000000000" pitchFamily="2" charset="-127"/>
                <a:ea typeface="KoPub돋움체 Medium" panose="02020603020101020101" pitchFamily="18" charset="-127"/>
              </a:endParaRPr>
            </a:p>
          </p:txBody>
        </p:sp>
        <p:sp>
          <p:nvSpPr>
            <p:cNvPr id="57" name="모서리가 둥근 직사각형 324">
              <a:extLst>
                <a:ext uri="{FF2B5EF4-FFF2-40B4-BE49-F238E27FC236}">
                  <a16:creationId xmlns:a16="http://schemas.microsoft.com/office/drawing/2014/main" id="{9241D2CA-E763-47F3-8651-A2FA196062E7}"/>
                </a:ext>
              </a:extLst>
            </p:cNvPr>
            <p:cNvSpPr/>
            <p:nvPr/>
          </p:nvSpPr>
          <p:spPr>
            <a:xfrm>
              <a:off x="5702247" y="2311333"/>
              <a:ext cx="3878369" cy="4718118"/>
            </a:xfrm>
            <a:prstGeom prst="roundRect">
              <a:avLst>
                <a:gd name="adj" fmla="val 0"/>
              </a:avLst>
            </a:prstGeom>
            <a:noFill/>
            <a:ln w="28575">
              <a:solidFill>
                <a:srgbClr val="005B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88"/>
              <a:endParaRPr lang="ko-KR" altLang="en-US" sz="1350" dirty="0">
                <a:solidFill>
                  <a:prstClr val="white"/>
                </a:solidFill>
                <a:latin typeface="KoPub돋움체 Medium" panose="00000600000000000000" pitchFamily="2" charset="-127"/>
                <a:ea typeface="KoPub돋움체 Medium" panose="02020603020101020101" pitchFamily="18" charset="-127"/>
              </a:endParaRPr>
            </a:p>
          </p:txBody>
        </p:sp>
      </p:grpSp>
      <p:sp>
        <p:nvSpPr>
          <p:cNvPr id="58" name="모서리가 둥근 직사각형 143">
            <a:extLst>
              <a:ext uri="{FF2B5EF4-FFF2-40B4-BE49-F238E27FC236}">
                <a16:creationId xmlns:a16="http://schemas.microsoft.com/office/drawing/2014/main" id="{79B4313A-393B-45B3-85E8-ED99446BB333}"/>
              </a:ext>
            </a:extLst>
          </p:cNvPr>
          <p:cNvSpPr/>
          <p:nvPr/>
        </p:nvSpPr>
        <p:spPr>
          <a:xfrm flipH="1" flipV="1">
            <a:off x="410607" y="1528332"/>
            <a:ext cx="4304390" cy="413039"/>
          </a:xfrm>
          <a:prstGeom prst="roundRect">
            <a:avLst>
              <a:gd name="adj" fmla="val 19819"/>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59" name="직사각형 142">
            <a:extLst>
              <a:ext uri="{FF2B5EF4-FFF2-40B4-BE49-F238E27FC236}">
                <a16:creationId xmlns:a16="http://schemas.microsoft.com/office/drawing/2014/main" id="{B9015BF2-A0E0-49A5-A900-1650D7C3101D}"/>
              </a:ext>
            </a:extLst>
          </p:cNvPr>
          <p:cNvSpPr/>
          <p:nvPr/>
        </p:nvSpPr>
        <p:spPr>
          <a:xfrm>
            <a:off x="410467" y="1545463"/>
            <a:ext cx="4254346" cy="368434"/>
          </a:xfrm>
          <a:prstGeom prst="rect">
            <a:avLst/>
          </a:prstGeom>
        </p:spPr>
        <p:txBody>
          <a:bodyPr wrap="square" lIns="0" tIns="0" rIns="0" bIns="0" anchor="ctr" anchorCtr="0">
            <a:spAutoFit/>
          </a:bodyPr>
          <a:lstStyle/>
          <a:p>
            <a:pPr algn="ctr" defTabSz="806446" fontAlgn="ctr">
              <a:spcBef>
                <a:spcPct val="0"/>
              </a:spcBef>
              <a:spcAft>
                <a:spcPct val="0"/>
              </a:spcAft>
              <a:defRPr/>
            </a:pPr>
            <a:r>
              <a:rPr kumimoji="1" lang="ru-RU" altLang="ko-KR" sz="1197" b="1" dirty="0">
                <a:ln>
                  <a:solidFill>
                    <a:srgbClr val="BFBFBF">
                      <a:alpha val="0"/>
                    </a:srgbClr>
                  </a:solidFill>
                </a:ln>
                <a:solidFill>
                  <a:schemeClr val="bg1"/>
                </a:solidFill>
                <a:latin typeface="KoPub돋움체 Bold" panose="00000800000000000000" pitchFamily="2" charset="-127"/>
                <a:ea typeface="KoPub돋움체 Bold" panose="00000800000000000000" pitchFamily="2" charset="-127"/>
              </a:rPr>
              <a:t>Предоставление аналитических платформ </a:t>
            </a:r>
          </a:p>
          <a:p>
            <a:pPr algn="ctr" defTabSz="806446" fontAlgn="ctr">
              <a:spcBef>
                <a:spcPct val="0"/>
              </a:spcBef>
              <a:spcAft>
                <a:spcPct val="0"/>
              </a:spcAft>
              <a:defRPr/>
            </a:pPr>
            <a:r>
              <a:rPr kumimoji="1" lang="ru-RU" altLang="ko-KR" sz="1197" b="1" dirty="0">
                <a:ln>
                  <a:solidFill>
                    <a:srgbClr val="BFBFBF">
                      <a:alpha val="0"/>
                    </a:srgbClr>
                  </a:solidFill>
                </a:ln>
                <a:solidFill>
                  <a:schemeClr val="bg1"/>
                </a:solidFill>
                <a:latin typeface="KoPub돋움체 Bold" panose="00000800000000000000" pitchFamily="2" charset="-127"/>
                <a:ea typeface="KoPub돋움체 Bold" panose="00000800000000000000" pitchFamily="2" charset="-127"/>
              </a:rPr>
              <a:t>(ИИ и «Большие данные»)</a:t>
            </a:r>
            <a:endParaRPr kumimoji="1" lang="ko-KR" altLang="en-US" sz="1197" b="1" dirty="0">
              <a:ln>
                <a:solidFill>
                  <a:srgbClr val="BFBFBF">
                    <a:alpha val="0"/>
                  </a:srgbClr>
                </a:solidFill>
              </a:ln>
              <a:solidFill>
                <a:schemeClr val="bg1"/>
              </a:solidFill>
              <a:latin typeface="KoPub돋움체 Bold" panose="00000800000000000000" pitchFamily="2" charset="-127"/>
              <a:ea typeface="KoPub돋움체 Bold" panose="00000800000000000000" pitchFamily="2" charset="-127"/>
            </a:endParaRPr>
          </a:p>
        </p:txBody>
      </p:sp>
      <p:sp>
        <p:nvSpPr>
          <p:cNvPr id="60" name="직사각형 53">
            <a:extLst>
              <a:ext uri="{FF2B5EF4-FFF2-40B4-BE49-F238E27FC236}">
                <a16:creationId xmlns:a16="http://schemas.microsoft.com/office/drawing/2014/main" id="{448DF7DF-F30B-4637-B258-F3240249B2F8}"/>
              </a:ext>
            </a:extLst>
          </p:cNvPr>
          <p:cNvSpPr/>
          <p:nvPr/>
        </p:nvSpPr>
        <p:spPr bwMode="gray">
          <a:xfrm>
            <a:off x="4769309" y="1550458"/>
            <a:ext cx="4059823" cy="3982181"/>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latinLnBrk="0"/>
            <a:endParaRPr lang="ko-KR" altLang="en-US" sz="1197" b="1" dirty="0">
              <a:ln>
                <a:solidFill>
                  <a:srgbClr val="B2B2B2">
                    <a:alpha val="0"/>
                  </a:srgbClr>
                </a:solidFill>
              </a:ln>
              <a:solidFill>
                <a:schemeClr val="tx1">
                  <a:lumMod val="75000"/>
                  <a:lumOff val="25000"/>
                </a:schemeClr>
              </a:solidFill>
              <a:latin typeface="KoPub돋움체 Bold" panose="00000800000000000000" pitchFamily="2" charset="-127"/>
              <a:ea typeface="KoPub돋움체 Bold" panose="00000800000000000000" pitchFamily="2" charset="-127"/>
              <a:cs typeface="Arial" panose="020B0604020202020204" pitchFamily="34" charset="0"/>
            </a:endParaRPr>
          </a:p>
        </p:txBody>
      </p:sp>
      <p:sp>
        <p:nvSpPr>
          <p:cNvPr id="61" name="Rectangle 39">
            <a:extLst>
              <a:ext uri="{FF2B5EF4-FFF2-40B4-BE49-F238E27FC236}">
                <a16:creationId xmlns:a16="http://schemas.microsoft.com/office/drawing/2014/main" id="{725291BC-8DDD-4930-A464-42177C41D965}"/>
              </a:ext>
            </a:extLst>
          </p:cNvPr>
          <p:cNvSpPr>
            <a:spLocks noChangeArrowheads="1"/>
          </p:cNvSpPr>
          <p:nvPr/>
        </p:nvSpPr>
        <p:spPr bwMode="auto">
          <a:xfrm>
            <a:off x="4956128" y="1520889"/>
            <a:ext cx="3686187" cy="534593"/>
          </a:xfrm>
          <a:prstGeom prst="roundRect">
            <a:avLst/>
          </a:prstGeom>
          <a:solidFill>
            <a:srgbClr val="003964"/>
          </a:solidFill>
          <a:ln>
            <a:noFill/>
          </a:ln>
          <a:effectLst/>
        </p:spPr>
        <p:txBody>
          <a:bodyPr wrap="square" lIns="307883" tIns="30788" rIns="307883" bIns="30788" anchor="ctr">
            <a:spAutoFit/>
            <a:scene3d>
              <a:camera prst="orthographicFront"/>
              <a:lightRig rig="threePt" dir="t"/>
            </a:scene3d>
            <a:sp3d>
              <a:bevelT w="0" h="0"/>
            </a:sp3d>
          </a:bodyPr>
          <a:lstStyle/>
          <a:p>
            <a:pPr algn="ctr" eaLnBrk="0" fontAlgn="base" hangingPunct="0">
              <a:defRPr/>
            </a:pPr>
            <a:r>
              <a:rPr kumimoji="1" lang="ru-RU" altLang="ko-KR" sz="1368" b="1" spc="-86" dirty="0">
                <a:ln>
                  <a:solidFill>
                    <a:srgbClr val="3F51B5">
                      <a:alpha val="0"/>
                    </a:srgbClr>
                  </a:solidFill>
                </a:ln>
                <a:solidFill>
                  <a:schemeClr val="bg1"/>
                </a:solidFill>
                <a:latin typeface="KoPub돋움체 Medium" panose="00000600000000000000" pitchFamily="2" charset="-127"/>
                <a:ea typeface="KoPub돋움체 Medium" panose="00000600000000000000" pitchFamily="2" charset="-127"/>
              </a:rPr>
              <a:t>Концептуальная схема создания «песочницы»</a:t>
            </a:r>
            <a:endParaRPr kumimoji="1" lang="ko-KR" altLang="en-US" sz="1368" b="1" spc="-86" dirty="0">
              <a:ln>
                <a:solidFill>
                  <a:srgbClr val="3F51B5">
                    <a:alpha val="0"/>
                  </a:srgbClr>
                </a:solidFill>
              </a:ln>
              <a:solidFill>
                <a:schemeClr val="bg1"/>
              </a:solidFill>
              <a:latin typeface="KoPub돋움체 Medium" panose="00000600000000000000" pitchFamily="2" charset="-127"/>
              <a:ea typeface="KoPub돋움체 Medium" panose="00000600000000000000" pitchFamily="2" charset="-127"/>
            </a:endParaRPr>
          </a:p>
        </p:txBody>
      </p:sp>
      <p:grpSp>
        <p:nvGrpSpPr>
          <p:cNvPr id="62" name="그룹 63">
            <a:extLst>
              <a:ext uri="{FF2B5EF4-FFF2-40B4-BE49-F238E27FC236}">
                <a16:creationId xmlns:a16="http://schemas.microsoft.com/office/drawing/2014/main" id="{66E6428F-3BA0-4075-81B3-0FBD80B0BB41}"/>
              </a:ext>
            </a:extLst>
          </p:cNvPr>
          <p:cNvGrpSpPr/>
          <p:nvPr/>
        </p:nvGrpSpPr>
        <p:grpSpPr>
          <a:xfrm>
            <a:off x="353961" y="2110470"/>
            <a:ext cx="4461083" cy="1259626"/>
            <a:chOff x="615390" y="1911737"/>
            <a:chExt cx="5083886" cy="1584099"/>
          </a:xfrm>
        </p:grpSpPr>
        <p:sp>
          <p:nvSpPr>
            <p:cNvPr id="63" name="Rectangle 25">
              <a:extLst>
                <a:ext uri="{FF2B5EF4-FFF2-40B4-BE49-F238E27FC236}">
                  <a16:creationId xmlns:a16="http://schemas.microsoft.com/office/drawing/2014/main" id="{1503D1B1-B37C-48AB-ACD9-C8A1A758B43E}"/>
                </a:ext>
              </a:extLst>
            </p:cNvPr>
            <p:cNvSpPr>
              <a:spLocks noChangeArrowheads="1"/>
            </p:cNvSpPr>
            <p:nvPr/>
          </p:nvSpPr>
          <p:spPr bwMode="auto">
            <a:xfrm flipH="1">
              <a:off x="776583" y="1911737"/>
              <a:ext cx="4563851" cy="430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nchorCtr="0">
              <a:spAutoFit/>
              <a:scene3d>
                <a:camera prst="orthographicFront"/>
                <a:lightRig rig="threePt" dir="t"/>
              </a:scene3d>
              <a:flatTx/>
            </a:bodyPr>
            <a:lstStyle>
              <a:lvl1pPr marL="139700" indent="-1397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1pPr>
              <a:lvl2pPr marL="742950" indent="-28575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2pPr>
              <a:lvl3pPr marL="11430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3pPr>
              <a:lvl4pPr marL="16002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4pPr>
              <a:lvl5pPr marL="20574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5pPr>
              <a:lvl6pPr marL="25146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6pPr>
              <a:lvl7pPr marL="29718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7pPr>
              <a:lvl8pPr marL="34290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8pPr>
              <a:lvl9pPr marL="38862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9pPr>
            </a:lstStyle>
            <a:p>
              <a:pPr marL="0" indent="0" eaLnBrk="1" fontAlgn="base" hangingPunct="1">
                <a:spcBef>
                  <a:spcPts val="684"/>
                </a:spcBef>
                <a:buClr>
                  <a:srgbClr val="4D4D4D"/>
                </a:buClr>
              </a:pPr>
              <a:r>
                <a:rPr lang="ru-RU" altLang="ko-KR" sz="1197" b="1" baseline="0" dirty="0">
                  <a:ln>
                    <a:solidFill>
                      <a:srgbClr val="BFBFBF">
                        <a:alpha val="0"/>
                      </a:srgbClr>
                    </a:solidFill>
                  </a:ln>
                  <a:latin typeface="KoPub돋움체 Medium" panose="00000600000000000000" pitchFamily="2" charset="-127"/>
                  <a:ea typeface="KoPub돋움체 Medium" panose="00000600000000000000" pitchFamily="2" charset="-127"/>
                </a:rPr>
                <a:t>Создание платформы для анализа данных («песочницы»)</a:t>
              </a:r>
              <a:r>
                <a:rPr lang="en-US" altLang="ko-KR" sz="1197" b="1" baseline="0" dirty="0">
                  <a:ln>
                    <a:solidFill>
                      <a:srgbClr val="BFBFBF">
                        <a:alpha val="0"/>
                      </a:srgbClr>
                    </a:solidFill>
                  </a:ln>
                  <a:latin typeface="KoPub돋움체 Medium" panose="00000600000000000000" pitchFamily="2" charset="-127"/>
                  <a:ea typeface="KoPub돋움체 Medium" panose="00000600000000000000" pitchFamily="2" charset="-127"/>
                </a:rPr>
                <a:t> </a:t>
              </a:r>
              <a:r>
                <a:rPr lang="ko-KR" altLang="en-US" sz="1197" b="1" baseline="0" dirty="0">
                  <a:ln>
                    <a:solidFill>
                      <a:srgbClr val="BFBFBF">
                        <a:alpha val="0"/>
                      </a:srgbClr>
                    </a:solidFill>
                  </a:ln>
                  <a:latin typeface="KoPub돋움체 Medium" panose="00000600000000000000" pitchFamily="2" charset="-127"/>
                  <a:ea typeface="KoPub돋움체 Medium" panose="00000600000000000000" pitchFamily="2" charset="-127"/>
                </a:rPr>
                <a:t> </a:t>
              </a:r>
            </a:p>
          </p:txBody>
        </p:sp>
        <p:sp>
          <p:nvSpPr>
            <p:cNvPr id="64" name="Freeform 33">
              <a:extLst>
                <a:ext uri="{FF2B5EF4-FFF2-40B4-BE49-F238E27FC236}">
                  <a16:creationId xmlns:a16="http://schemas.microsoft.com/office/drawing/2014/main" id="{44764B7B-EEBD-4332-85D2-2A499F6703C6}"/>
                </a:ext>
              </a:extLst>
            </p:cNvPr>
            <p:cNvSpPr>
              <a:spLocks noEditPoints="1"/>
            </p:cNvSpPr>
            <p:nvPr/>
          </p:nvSpPr>
          <p:spPr bwMode="auto">
            <a:xfrm>
              <a:off x="615390" y="2061500"/>
              <a:ext cx="136800" cy="134966"/>
            </a:xfrm>
            <a:custGeom>
              <a:avLst/>
              <a:gdLst>
                <a:gd name="T0" fmla="*/ 220 w 440"/>
                <a:gd name="T1" fmla="*/ 0 h 441"/>
                <a:gd name="T2" fmla="*/ 0 w 440"/>
                <a:gd name="T3" fmla="*/ 220 h 441"/>
                <a:gd name="T4" fmla="*/ 220 w 440"/>
                <a:gd name="T5" fmla="*/ 441 h 441"/>
                <a:gd name="T6" fmla="*/ 440 w 440"/>
                <a:gd name="T7" fmla="*/ 220 h 441"/>
                <a:gd name="T8" fmla="*/ 220 w 440"/>
                <a:gd name="T9" fmla="*/ 0 h 441"/>
                <a:gd name="T10" fmla="*/ 200 w 440"/>
                <a:gd name="T11" fmla="*/ 330 h 441"/>
                <a:gd name="T12" fmla="*/ 93 w 440"/>
                <a:gd name="T13" fmla="*/ 222 h 441"/>
                <a:gd name="T14" fmla="*/ 120 w 440"/>
                <a:gd name="T15" fmla="*/ 200 h 441"/>
                <a:gd name="T16" fmla="*/ 182 w 440"/>
                <a:gd name="T17" fmla="*/ 248 h 441"/>
                <a:gd name="T18" fmla="*/ 341 w 440"/>
                <a:gd name="T19" fmla="*/ 111 h 441"/>
                <a:gd name="T20" fmla="*/ 347 w 440"/>
                <a:gd name="T21" fmla="*/ 126 h 441"/>
                <a:gd name="T22" fmla="*/ 200 w 440"/>
                <a:gd name="T23" fmla="*/ 33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0" h="441">
                  <a:moveTo>
                    <a:pt x="220" y="0"/>
                  </a:moveTo>
                  <a:cubicBezTo>
                    <a:pt x="98" y="0"/>
                    <a:pt x="0" y="99"/>
                    <a:pt x="0" y="220"/>
                  </a:cubicBezTo>
                  <a:cubicBezTo>
                    <a:pt x="0" y="342"/>
                    <a:pt x="98" y="441"/>
                    <a:pt x="220" y="441"/>
                  </a:cubicBezTo>
                  <a:cubicBezTo>
                    <a:pt x="342" y="441"/>
                    <a:pt x="440" y="342"/>
                    <a:pt x="440" y="220"/>
                  </a:cubicBezTo>
                  <a:cubicBezTo>
                    <a:pt x="440" y="99"/>
                    <a:pt x="342" y="0"/>
                    <a:pt x="220" y="0"/>
                  </a:cubicBezTo>
                  <a:close/>
                  <a:moveTo>
                    <a:pt x="200" y="330"/>
                  </a:moveTo>
                  <a:cubicBezTo>
                    <a:pt x="93" y="222"/>
                    <a:pt x="93" y="222"/>
                    <a:pt x="93" y="222"/>
                  </a:cubicBezTo>
                  <a:cubicBezTo>
                    <a:pt x="120" y="200"/>
                    <a:pt x="120" y="200"/>
                    <a:pt x="120" y="200"/>
                  </a:cubicBezTo>
                  <a:cubicBezTo>
                    <a:pt x="182" y="248"/>
                    <a:pt x="182" y="248"/>
                    <a:pt x="182" y="248"/>
                  </a:cubicBezTo>
                  <a:cubicBezTo>
                    <a:pt x="207" y="218"/>
                    <a:pt x="263" y="158"/>
                    <a:pt x="341" y="111"/>
                  </a:cubicBezTo>
                  <a:cubicBezTo>
                    <a:pt x="347" y="126"/>
                    <a:pt x="347" y="126"/>
                    <a:pt x="347" y="126"/>
                  </a:cubicBezTo>
                  <a:cubicBezTo>
                    <a:pt x="276" y="191"/>
                    <a:pt x="218" y="283"/>
                    <a:pt x="200" y="330"/>
                  </a:cubicBezTo>
                  <a:close/>
                </a:path>
              </a:pathLst>
            </a:custGeom>
            <a:solidFill>
              <a:srgbClr val="4445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flatTx/>
            </a:bodyPr>
            <a:lstStyle/>
            <a:p>
              <a:pPr algn="ctr" latinLnBrk="0"/>
              <a:endParaRPr lang="ko-KR" altLang="en-US" sz="1197"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sp>
          <p:nvSpPr>
            <p:cNvPr id="65" name="Rectangle 25">
              <a:extLst>
                <a:ext uri="{FF2B5EF4-FFF2-40B4-BE49-F238E27FC236}">
                  <a16:creationId xmlns:a16="http://schemas.microsoft.com/office/drawing/2014/main" id="{7435485F-E5D3-4718-8AD7-BF73BFC2CA24}"/>
                </a:ext>
              </a:extLst>
            </p:cNvPr>
            <p:cNvSpPr>
              <a:spLocks noChangeArrowheads="1"/>
            </p:cNvSpPr>
            <p:nvPr/>
          </p:nvSpPr>
          <p:spPr bwMode="auto">
            <a:xfrm flipH="1">
              <a:off x="661202" y="2275787"/>
              <a:ext cx="5038074" cy="122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t" anchorCtr="0">
              <a:spAutoFit/>
              <a:scene3d>
                <a:camera prst="orthographicFront"/>
                <a:lightRig rig="threePt" dir="t"/>
              </a:scene3d>
              <a:flatTx/>
            </a:bodyPr>
            <a:lstStyle/>
            <a:p>
              <a:pPr defTabSz="380142" fontAlgn="base">
                <a:spcBef>
                  <a:spcPts val="214"/>
                </a:spcBef>
                <a:buClr>
                  <a:srgbClr val="4D4D4D"/>
                </a:buClr>
                <a:tabLst>
                  <a:tab pos="4830525" algn="l"/>
                </a:tabLst>
              </a:pPr>
              <a:r>
                <a:rPr kumimoji="1" lang="ko-KR" altLang="en-US" sz="1197" spc="-128" dirty="0">
                  <a:ln>
                    <a:solidFill>
                      <a:srgbClr val="BFBFBF">
                        <a:alpha val="0"/>
                      </a:srgbClr>
                    </a:solidFill>
                  </a:ln>
                  <a:latin typeface="KoPub돋움체 Medium" panose="00000600000000000000" pitchFamily="2" charset="-127"/>
                  <a:ea typeface="KoPub돋움체 Medium" panose="00000600000000000000" pitchFamily="2" charset="-127"/>
                </a:rPr>
                <a:t>① </a:t>
              </a:r>
              <a:r>
                <a:rPr kumimoji="1" lang="ru-RU" altLang="ko-KR" sz="1050" spc="-128" dirty="0">
                  <a:ln>
                    <a:solidFill>
                      <a:srgbClr val="BFBFBF">
                        <a:alpha val="0"/>
                      </a:srgbClr>
                    </a:solidFill>
                  </a:ln>
                  <a:solidFill>
                    <a:srgbClr val="002060"/>
                  </a:solidFill>
                  <a:latin typeface="KoPub돋움체 Medium" panose="00000600000000000000" pitchFamily="2" charset="-127"/>
                  <a:ea typeface="KoPub돋움체 Medium" panose="00000600000000000000" pitchFamily="2" charset="-127"/>
                </a:rPr>
                <a:t>Увязка данных</a:t>
              </a:r>
              <a:r>
                <a:rPr kumimoji="1" lang="en-US" altLang="ko-KR" sz="1050" spc="-128" dirty="0">
                  <a:ln>
                    <a:solidFill>
                      <a:srgbClr val="BFBFBF">
                        <a:alpha val="0"/>
                      </a:srgbClr>
                    </a:solidFill>
                  </a:ln>
                  <a:latin typeface="KoPub돋움체 Medium" panose="00000600000000000000" pitchFamily="2" charset="-127"/>
                  <a:ea typeface="KoPub돋움체 Medium" panose="00000600000000000000" pitchFamily="2" charset="-127"/>
                </a:rPr>
                <a:t>: </a:t>
              </a:r>
              <a:r>
                <a:rPr kumimoji="1" lang="ru-RU" altLang="ko-KR" sz="1050" spc="-128" dirty="0">
                  <a:ln>
                    <a:solidFill>
                      <a:srgbClr val="BFBFBF">
                        <a:alpha val="0"/>
                      </a:srgbClr>
                    </a:solidFill>
                  </a:ln>
                  <a:latin typeface="KoPub돋움체 Medium" panose="00000600000000000000" pitchFamily="2" charset="-127"/>
                  <a:ea typeface="KoPub돋움체 Medium" panose="00000600000000000000" pitchFamily="2" charset="-127"/>
                </a:rPr>
                <a:t>связь с социальными/экономическими показателями (напр., Банка Кореи и Статистического агентства Кореи)</a:t>
              </a:r>
              <a:endParaRPr kumimoji="1" lang="en-US" altLang="ko-KR" sz="1050" spc="-128" dirty="0">
                <a:ln>
                  <a:solidFill>
                    <a:srgbClr val="BFBFBF">
                      <a:alpha val="0"/>
                    </a:srgbClr>
                  </a:solidFill>
                </a:ln>
                <a:latin typeface="KoPub돋움체 Medium" panose="00000600000000000000" pitchFamily="2" charset="-127"/>
                <a:ea typeface="KoPub돋움체 Medium" panose="00000600000000000000" pitchFamily="2" charset="-127"/>
              </a:endParaRPr>
            </a:p>
            <a:p>
              <a:pPr defTabSz="380142" fontAlgn="base">
                <a:spcBef>
                  <a:spcPts val="214"/>
                </a:spcBef>
                <a:buClr>
                  <a:srgbClr val="4D4D4D"/>
                </a:buClr>
                <a:tabLst>
                  <a:tab pos="4830525" algn="l"/>
                </a:tabLst>
              </a:pPr>
              <a:r>
                <a:rPr kumimoji="1" lang="ko-KR" altLang="en-US" sz="1050" spc="-128" dirty="0">
                  <a:ln>
                    <a:solidFill>
                      <a:srgbClr val="BFBFBF">
                        <a:alpha val="0"/>
                      </a:srgbClr>
                    </a:solidFill>
                  </a:ln>
                  <a:latin typeface="KoPub돋움체 Medium" panose="00000600000000000000" pitchFamily="2" charset="-127"/>
                  <a:ea typeface="KoPub돋움체 Medium" panose="00000600000000000000" pitchFamily="2" charset="-127"/>
                </a:rPr>
                <a:t>② </a:t>
              </a:r>
              <a:r>
                <a:rPr kumimoji="1" lang="ru-RU" altLang="ko-KR" sz="1050" spc="-128" dirty="0">
                  <a:ln>
                    <a:solidFill>
                      <a:srgbClr val="BFBFBF">
                        <a:alpha val="0"/>
                      </a:srgbClr>
                    </a:solidFill>
                  </a:ln>
                  <a:latin typeface="KoPub돋움체 Medium" panose="00000600000000000000" pitchFamily="2" charset="-127"/>
                  <a:ea typeface="KoPub돋움체 Medium" panose="00000600000000000000" pitchFamily="2" charset="-127"/>
                </a:rPr>
                <a:t>Аналитический инструментарий</a:t>
              </a:r>
              <a:r>
                <a:rPr kumimoji="1" lang="en-US" altLang="ko-KR" sz="1050" spc="-128" dirty="0">
                  <a:ln>
                    <a:solidFill>
                      <a:srgbClr val="BFBFBF">
                        <a:alpha val="0"/>
                      </a:srgbClr>
                    </a:solidFill>
                  </a:ln>
                  <a:solidFill>
                    <a:srgbClr val="002060"/>
                  </a:solidFill>
                  <a:latin typeface="KoPub돋움체 Medium" panose="00000600000000000000" pitchFamily="2" charset="-127"/>
                  <a:ea typeface="KoPub돋움체 Medium" panose="00000600000000000000" pitchFamily="2" charset="-127"/>
                </a:rPr>
                <a:t>: </a:t>
              </a:r>
              <a:r>
                <a:rPr kumimoji="1" lang="ru-RU" altLang="ko-KR" sz="1050" spc="-128" dirty="0">
                  <a:ln>
                    <a:solidFill>
                      <a:srgbClr val="BFBFBF">
                        <a:alpha val="0"/>
                      </a:srgbClr>
                    </a:solidFill>
                  </a:ln>
                  <a:latin typeface="KoPub돋움체 Medium" panose="00000600000000000000" pitchFamily="2" charset="-127"/>
                  <a:ea typeface="KoPub돋움체 Medium" panose="00000600000000000000" pitchFamily="2" charset="-127"/>
                </a:rPr>
                <a:t>предоставление</a:t>
              </a:r>
              <a:r>
                <a:rPr kumimoji="1" lang="ko-KR" altLang="en-US" sz="1050" spc="-128" dirty="0">
                  <a:ln>
                    <a:solidFill>
                      <a:srgbClr val="BFBFBF">
                        <a:alpha val="0"/>
                      </a:srgbClr>
                    </a:solidFill>
                  </a:ln>
                  <a:latin typeface="KoPub돋움체 Medium" panose="00000600000000000000" pitchFamily="2" charset="-127"/>
                  <a:ea typeface="KoPub돋움체 Medium" panose="00000600000000000000" pitchFamily="2" charset="-127"/>
                </a:rPr>
                <a:t> </a:t>
              </a:r>
              <a:r>
                <a:rPr kumimoji="1" lang="ru-RU" altLang="ko-KR" sz="1050" spc="-128" dirty="0">
                  <a:ln>
                    <a:solidFill>
                      <a:srgbClr val="BFBFBF">
                        <a:alpha val="0"/>
                      </a:srgbClr>
                    </a:solidFill>
                  </a:ln>
                  <a:solidFill>
                    <a:srgbClr val="002060"/>
                  </a:solidFill>
                  <a:latin typeface="KoPub돋움체 Medium" panose="00000600000000000000" pitchFamily="2" charset="-127"/>
                  <a:ea typeface="KoPub돋움체 Medium" panose="00000600000000000000" pitchFamily="2" charset="-127"/>
                </a:rPr>
                <a:t>разных инструментов анализа, напр.,</a:t>
              </a:r>
              <a:r>
                <a:rPr kumimoji="1" lang="en-US" altLang="ko-KR" sz="1050" spc="-128" dirty="0">
                  <a:ln>
                    <a:solidFill>
                      <a:srgbClr val="BFBFBF">
                        <a:alpha val="0"/>
                      </a:srgbClr>
                    </a:solidFill>
                  </a:ln>
                  <a:solidFill>
                    <a:srgbClr val="002060"/>
                  </a:solidFill>
                  <a:latin typeface="KoPub돋움체 Medium" panose="00000600000000000000" pitchFamily="2" charset="-127"/>
                  <a:ea typeface="KoPub돋움체 Medium" panose="00000600000000000000" pitchFamily="2" charset="-127"/>
                </a:rPr>
                <a:t>R </a:t>
              </a:r>
              <a:r>
                <a:rPr kumimoji="1" lang="ru-RU" altLang="ko-KR" sz="1050" spc="-128" dirty="0">
                  <a:ln>
                    <a:solidFill>
                      <a:srgbClr val="BFBFBF">
                        <a:alpha val="0"/>
                      </a:srgbClr>
                    </a:solidFill>
                  </a:ln>
                  <a:solidFill>
                    <a:srgbClr val="002060"/>
                  </a:solidFill>
                  <a:latin typeface="KoPub돋움체 Medium" panose="00000600000000000000" pitchFamily="2" charset="-127"/>
                  <a:ea typeface="KoPub돋움체 Medium" panose="00000600000000000000" pitchFamily="2" charset="-127"/>
                </a:rPr>
                <a:t>и</a:t>
              </a:r>
              <a:r>
                <a:rPr kumimoji="1" lang="en-US" altLang="ko-KR" sz="1050" spc="-128" dirty="0">
                  <a:ln>
                    <a:solidFill>
                      <a:srgbClr val="BFBFBF">
                        <a:alpha val="0"/>
                      </a:srgbClr>
                    </a:solidFill>
                  </a:ln>
                  <a:solidFill>
                    <a:srgbClr val="002060"/>
                  </a:solidFill>
                  <a:latin typeface="KoPub돋움체 Medium" panose="00000600000000000000" pitchFamily="2" charset="-127"/>
                  <a:ea typeface="KoPub돋움체 Medium" panose="00000600000000000000" pitchFamily="2" charset="-127"/>
                </a:rPr>
                <a:t> Python</a:t>
              </a:r>
              <a:r>
                <a:rPr kumimoji="1" lang="ko-KR" altLang="en-US" sz="1050" spc="-128" dirty="0">
                  <a:ln>
                    <a:solidFill>
                      <a:srgbClr val="BFBFBF">
                        <a:alpha val="0"/>
                      </a:srgbClr>
                    </a:solidFill>
                  </a:ln>
                  <a:latin typeface="KoPub돋움체 Medium" panose="00000600000000000000" pitchFamily="2" charset="-127"/>
                  <a:ea typeface="KoPub돋움체 Medium" panose="00000600000000000000" pitchFamily="2" charset="-127"/>
                </a:rPr>
                <a:t> </a:t>
              </a:r>
              <a:endParaRPr kumimoji="1" lang="en-US" altLang="ko-KR" sz="1050" spc="-128" dirty="0">
                <a:ln>
                  <a:solidFill>
                    <a:srgbClr val="BFBFBF">
                      <a:alpha val="0"/>
                    </a:srgbClr>
                  </a:solidFill>
                </a:ln>
                <a:latin typeface="KoPub돋움체 Medium" panose="00000600000000000000" pitchFamily="2" charset="-127"/>
                <a:ea typeface="KoPub돋움체 Medium" panose="00000600000000000000" pitchFamily="2" charset="-127"/>
              </a:endParaRPr>
            </a:p>
            <a:p>
              <a:pPr defTabSz="380142" fontAlgn="base">
                <a:spcBef>
                  <a:spcPts val="214"/>
                </a:spcBef>
                <a:buClr>
                  <a:srgbClr val="4D4D4D"/>
                </a:buClr>
                <a:tabLst>
                  <a:tab pos="4830525" algn="l"/>
                </a:tabLst>
              </a:pPr>
              <a:r>
                <a:rPr kumimoji="1" lang="ko-KR" altLang="en-US" sz="1050" spc="-128" dirty="0">
                  <a:ln>
                    <a:solidFill>
                      <a:srgbClr val="BFBFBF">
                        <a:alpha val="0"/>
                      </a:srgbClr>
                    </a:solidFill>
                  </a:ln>
                  <a:latin typeface="KoPub돋움체 Medium" panose="00000600000000000000" pitchFamily="2" charset="-127"/>
                  <a:ea typeface="KoPub돋움체 Medium" panose="00000600000000000000" pitchFamily="2" charset="-127"/>
                </a:rPr>
                <a:t>③ </a:t>
              </a:r>
              <a:r>
                <a:rPr kumimoji="1" lang="ru-RU" altLang="ko-KR" sz="1050" spc="-128" dirty="0">
                  <a:ln>
                    <a:solidFill>
                      <a:srgbClr val="BFBFBF">
                        <a:alpha val="0"/>
                      </a:srgbClr>
                    </a:solidFill>
                  </a:ln>
                  <a:latin typeface="KoPub돋움체 Medium" panose="00000600000000000000" pitchFamily="2" charset="-127"/>
                  <a:ea typeface="KoPub돋움체 Medium" panose="00000600000000000000" pitchFamily="2" charset="-127"/>
                </a:rPr>
                <a:t>Выработка</a:t>
              </a:r>
              <a:r>
                <a:rPr kumimoji="1" lang="en-US" altLang="ko-KR" sz="1050" spc="-128" dirty="0">
                  <a:ln>
                    <a:solidFill>
                      <a:srgbClr val="BFBFBF">
                        <a:alpha val="0"/>
                      </a:srgbClr>
                    </a:solidFill>
                  </a:ln>
                  <a:latin typeface="KoPub돋움체 Medium" panose="00000600000000000000" pitchFamily="2" charset="-127"/>
                  <a:ea typeface="KoPub돋움체 Medium" panose="00000600000000000000" pitchFamily="2" charset="-127"/>
                </a:rPr>
                <a:t> </a:t>
              </a:r>
              <a:r>
                <a:rPr kumimoji="1" lang="ru-RU" altLang="ko-KR" sz="1050" spc="-128" dirty="0">
                  <a:ln>
                    <a:solidFill>
                      <a:srgbClr val="BFBFBF">
                        <a:alpha val="0"/>
                      </a:srgbClr>
                    </a:solidFill>
                  </a:ln>
                  <a:solidFill>
                    <a:schemeClr val="accent1"/>
                  </a:solidFill>
                  <a:latin typeface="KoPub돋움체 Medium" panose="00000600000000000000" pitchFamily="2" charset="-127"/>
                  <a:ea typeface="KoPub돋움체 Medium" panose="00000600000000000000" pitchFamily="2" charset="-127"/>
                </a:rPr>
                <a:t>стандартов процесса раскрытия и анализа финансовых данных</a:t>
              </a:r>
              <a:endParaRPr kumimoji="1" lang="en-US" altLang="ko-KR" sz="1050" spc="-128" dirty="0">
                <a:ln>
                  <a:solidFill>
                    <a:srgbClr val="BFBFBF">
                      <a:alpha val="0"/>
                    </a:srgbClr>
                  </a:solidFill>
                </a:ln>
                <a:solidFill>
                  <a:schemeClr val="accent1"/>
                </a:solidFill>
                <a:latin typeface="KoPub돋움체 Medium" panose="00000600000000000000" pitchFamily="2" charset="-127"/>
                <a:ea typeface="KoPub돋움체 Medium" panose="00000600000000000000" pitchFamily="2" charset="-127"/>
                <a:sym typeface="Wingdings" panose="05000000000000000000" pitchFamily="2" charset="2"/>
              </a:endParaRPr>
            </a:p>
          </p:txBody>
        </p:sp>
      </p:grpSp>
      <p:grpSp>
        <p:nvGrpSpPr>
          <p:cNvPr id="66" name="그룹 67">
            <a:extLst>
              <a:ext uri="{FF2B5EF4-FFF2-40B4-BE49-F238E27FC236}">
                <a16:creationId xmlns:a16="http://schemas.microsoft.com/office/drawing/2014/main" id="{E180AE8F-8999-43AE-A1D8-4C807C138F7E}"/>
              </a:ext>
            </a:extLst>
          </p:cNvPr>
          <p:cNvGrpSpPr/>
          <p:nvPr/>
        </p:nvGrpSpPr>
        <p:grpSpPr>
          <a:xfrm>
            <a:off x="353961" y="3511531"/>
            <a:ext cx="4484161" cy="1062553"/>
            <a:chOff x="615390" y="3554608"/>
            <a:chExt cx="5110870" cy="1322054"/>
          </a:xfrm>
        </p:grpSpPr>
        <p:sp>
          <p:nvSpPr>
            <p:cNvPr id="67" name="Rectangle 25">
              <a:extLst>
                <a:ext uri="{FF2B5EF4-FFF2-40B4-BE49-F238E27FC236}">
                  <a16:creationId xmlns:a16="http://schemas.microsoft.com/office/drawing/2014/main" id="{9A85CDE1-2A9A-4BE2-883C-92DF80125753}"/>
                </a:ext>
              </a:extLst>
            </p:cNvPr>
            <p:cNvSpPr>
              <a:spLocks noChangeArrowheads="1"/>
            </p:cNvSpPr>
            <p:nvPr/>
          </p:nvSpPr>
          <p:spPr bwMode="auto">
            <a:xfrm flipH="1">
              <a:off x="776582" y="3554608"/>
              <a:ext cx="4949678" cy="37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nchorCtr="0">
              <a:spAutoFit/>
              <a:scene3d>
                <a:camera prst="orthographicFront"/>
                <a:lightRig rig="threePt" dir="t"/>
              </a:scene3d>
              <a:flatTx/>
            </a:bodyPr>
            <a:lstStyle>
              <a:lvl1pPr marL="139700" indent="-1397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1pPr>
              <a:lvl2pPr marL="742950" indent="-28575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2pPr>
              <a:lvl3pPr marL="11430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3pPr>
              <a:lvl4pPr marL="16002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4pPr>
              <a:lvl5pPr marL="20574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5pPr>
              <a:lvl6pPr marL="25146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6pPr>
              <a:lvl7pPr marL="29718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7pPr>
              <a:lvl8pPr marL="34290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8pPr>
              <a:lvl9pPr marL="38862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9pPr>
            </a:lstStyle>
            <a:p>
              <a:pPr marL="0" indent="0" eaLnBrk="1" fontAlgn="base" hangingPunct="1">
                <a:spcBef>
                  <a:spcPts val="684"/>
                </a:spcBef>
                <a:buClr>
                  <a:srgbClr val="4D4D4D"/>
                </a:buClr>
              </a:pPr>
              <a:r>
                <a:rPr lang="ru-RU" altLang="ko-KR" sz="1050" b="1" baseline="0" dirty="0">
                  <a:ln>
                    <a:solidFill>
                      <a:srgbClr val="BFBFBF">
                        <a:alpha val="0"/>
                      </a:srgbClr>
                    </a:solidFill>
                  </a:ln>
                  <a:latin typeface="KoPub돋움체 Medium" panose="00000600000000000000" pitchFamily="2" charset="-127"/>
                  <a:ea typeface="KoPub돋움체 Medium" panose="00000600000000000000" pitchFamily="2" charset="-127"/>
                </a:rPr>
                <a:t>Конструирование внутренними и внешними пользователями с учётом своих потребностей</a:t>
              </a:r>
              <a:endParaRPr lang="ko-KR" altLang="en-US" sz="1050" b="1" baseline="0" dirty="0">
                <a:ln>
                  <a:solidFill>
                    <a:srgbClr val="BFBFBF">
                      <a:alpha val="0"/>
                    </a:srgbClr>
                  </a:solidFill>
                </a:ln>
                <a:latin typeface="KoPub돋움체 Medium" panose="00000600000000000000" pitchFamily="2" charset="-127"/>
                <a:ea typeface="KoPub돋움체 Medium" panose="00000600000000000000" pitchFamily="2" charset="-127"/>
              </a:endParaRPr>
            </a:p>
          </p:txBody>
        </p:sp>
        <p:sp>
          <p:nvSpPr>
            <p:cNvPr id="68" name="Freeform 33">
              <a:extLst>
                <a:ext uri="{FF2B5EF4-FFF2-40B4-BE49-F238E27FC236}">
                  <a16:creationId xmlns:a16="http://schemas.microsoft.com/office/drawing/2014/main" id="{E03174F0-7084-4E94-8A38-C290E8FE99C7}"/>
                </a:ext>
              </a:extLst>
            </p:cNvPr>
            <p:cNvSpPr>
              <a:spLocks noEditPoints="1"/>
            </p:cNvSpPr>
            <p:nvPr/>
          </p:nvSpPr>
          <p:spPr bwMode="auto">
            <a:xfrm>
              <a:off x="615390" y="3677906"/>
              <a:ext cx="136800" cy="134966"/>
            </a:xfrm>
            <a:custGeom>
              <a:avLst/>
              <a:gdLst>
                <a:gd name="T0" fmla="*/ 220 w 440"/>
                <a:gd name="T1" fmla="*/ 0 h 441"/>
                <a:gd name="T2" fmla="*/ 0 w 440"/>
                <a:gd name="T3" fmla="*/ 220 h 441"/>
                <a:gd name="T4" fmla="*/ 220 w 440"/>
                <a:gd name="T5" fmla="*/ 441 h 441"/>
                <a:gd name="T6" fmla="*/ 440 w 440"/>
                <a:gd name="T7" fmla="*/ 220 h 441"/>
                <a:gd name="T8" fmla="*/ 220 w 440"/>
                <a:gd name="T9" fmla="*/ 0 h 441"/>
                <a:gd name="T10" fmla="*/ 200 w 440"/>
                <a:gd name="T11" fmla="*/ 330 h 441"/>
                <a:gd name="T12" fmla="*/ 93 w 440"/>
                <a:gd name="T13" fmla="*/ 222 h 441"/>
                <a:gd name="T14" fmla="*/ 120 w 440"/>
                <a:gd name="T15" fmla="*/ 200 h 441"/>
                <a:gd name="T16" fmla="*/ 182 w 440"/>
                <a:gd name="T17" fmla="*/ 248 h 441"/>
                <a:gd name="T18" fmla="*/ 341 w 440"/>
                <a:gd name="T19" fmla="*/ 111 h 441"/>
                <a:gd name="T20" fmla="*/ 347 w 440"/>
                <a:gd name="T21" fmla="*/ 126 h 441"/>
                <a:gd name="T22" fmla="*/ 200 w 440"/>
                <a:gd name="T23" fmla="*/ 33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0" h="441">
                  <a:moveTo>
                    <a:pt x="220" y="0"/>
                  </a:moveTo>
                  <a:cubicBezTo>
                    <a:pt x="98" y="0"/>
                    <a:pt x="0" y="99"/>
                    <a:pt x="0" y="220"/>
                  </a:cubicBezTo>
                  <a:cubicBezTo>
                    <a:pt x="0" y="342"/>
                    <a:pt x="98" y="441"/>
                    <a:pt x="220" y="441"/>
                  </a:cubicBezTo>
                  <a:cubicBezTo>
                    <a:pt x="342" y="441"/>
                    <a:pt x="440" y="342"/>
                    <a:pt x="440" y="220"/>
                  </a:cubicBezTo>
                  <a:cubicBezTo>
                    <a:pt x="440" y="99"/>
                    <a:pt x="342" y="0"/>
                    <a:pt x="220" y="0"/>
                  </a:cubicBezTo>
                  <a:close/>
                  <a:moveTo>
                    <a:pt x="200" y="330"/>
                  </a:moveTo>
                  <a:cubicBezTo>
                    <a:pt x="93" y="222"/>
                    <a:pt x="93" y="222"/>
                    <a:pt x="93" y="222"/>
                  </a:cubicBezTo>
                  <a:cubicBezTo>
                    <a:pt x="120" y="200"/>
                    <a:pt x="120" y="200"/>
                    <a:pt x="120" y="200"/>
                  </a:cubicBezTo>
                  <a:cubicBezTo>
                    <a:pt x="182" y="248"/>
                    <a:pt x="182" y="248"/>
                    <a:pt x="182" y="248"/>
                  </a:cubicBezTo>
                  <a:cubicBezTo>
                    <a:pt x="207" y="218"/>
                    <a:pt x="263" y="158"/>
                    <a:pt x="341" y="111"/>
                  </a:cubicBezTo>
                  <a:cubicBezTo>
                    <a:pt x="347" y="126"/>
                    <a:pt x="347" y="126"/>
                    <a:pt x="347" y="126"/>
                  </a:cubicBezTo>
                  <a:cubicBezTo>
                    <a:pt x="276" y="191"/>
                    <a:pt x="218" y="283"/>
                    <a:pt x="200" y="330"/>
                  </a:cubicBezTo>
                  <a:close/>
                </a:path>
              </a:pathLst>
            </a:custGeom>
            <a:solidFill>
              <a:srgbClr val="4445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flatTx/>
            </a:bodyPr>
            <a:lstStyle/>
            <a:p>
              <a:pPr algn="ctr" latinLnBrk="0"/>
              <a:endParaRPr lang="ko-KR" altLang="en-US" sz="1368"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sp>
          <p:nvSpPr>
            <p:cNvPr id="69" name="Rectangle 25">
              <a:extLst>
                <a:ext uri="{FF2B5EF4-FFF2-40B4-BE49-F238E27FC236}">
                  <a16:creationId xmlns:a16="http://schemas.microsoft.com/office/drawing/2014/main" id="{4953DB5B-CA88-4C3E-95F5-C595A1091695}"/>
                </a:ext>
              </a:extLst>
            </p:cNvPr>
            <p:cNvSpPr>
              <a:spLocks noChangeArrowheads="1"/>
            </p:cNvSpPr>
            <p:nvPr/>
          </p:nvSpPr>
          <p:spPr bwMode="auto">
            <a:xfrm flipH="1">
              <a:off x="655032" y="3902003"/>
              <a:ext cx="4853464" cy="974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t" anchorCtr="0">
              <a:spAutoFit/>
              <a:scene3d>
                <a:camera prst="orthographicFront"/>
                <a:lightRig rig="threePt" dir="t"/>
              </a:scene3d>
              <a:flatTx/>
            </a:bodyPr>
            <a:lstStyle/>
            <a:p>
              <a:pPr marL="107255" indent="-107255" defTabSz="380142" fontAlgn="base">
                <a:spcBef>
                  <a:spcPts val="214"/>
                </a:spcBef>
                <a:buClr>
                  <a:srgbClr val="4D4D4D"/>
                </a:buClr>
                <a:buFont typeface="Arial" panose="020B0604020202020204" pitchFamily="34" charset="0"/>
                <a:buChar char="•"/>
                <a:tabLst>
                  <a:tab pos="4830525" algn="l"/>
                </a:tabLst>
              </a:pPr>
              <a:r>
                <a:rPr kumimoji="1" lang="ru-RU" altLang="ko-KR" sz="1050" dirty="0">
                  <a:ln>
                    <a:solidFill>
                      <a:srgbClr val="BFBFBF">
                        <a:alpha val="0"/>
                      </a:srgbClr>
                    </a:solidFill>
                  </a:ln>
                  <a:latin typeface="KoPub돋움체 Medium" panose="00000600000000000000" pitchFamily="2" charset="-127"/>
                  <a:ea typeface="KoPub돋움체 Medium" panose="00000600000000000000" pitchFamily="2" charset="-127"/>
                </a:rPr>
                <a:t>Внутренние</a:t>
              </a:r>
              <a:r>
                <a:rPr kumimoji="1" lang="en-US" altLang="ko-KR" sz="1050" dirty="0">
                  <a:ln>
                    <a:solidFill>
                      <a:srgbClr val="BFBFBF">
                        <a:alpha val="0"/>
                      </a:srgbClr>
                    </a:solidFill>
                  </a:ln>
                  <a:latin typeface="KoPub돋움체 Medium" panose="00000600000000000000" pitchFamily="2" charset="-127"/>
                  <a:ea typeface="KoPub돋움체 Medium" panose="00000600000000000000" pitchFamily="2" charset="-127"/>
                </a:rPr>
                <a:t>:  </a:t>
              </a:r>
              <a:r>
                <a:rPr kumimoji="1" lang="ru-RU" altLang="ko-KR" sz="1050" dirty="0">
                  <a:ln>
                    <a:solidFill>
                      <a:srgbClr val="BFBFBF">
                        <a:alpha val="0"/>
                      </a:srgbClr>
                    </a:solidFill>
                  </a:ln>
                  <a:latin typeface="KoPub돋움체 Medium" panose="00000600000000000000" pitchFamily="2" charset="-127"/>
                  <a:ea typeface="KoPub돋움체 Medium" panose="00000600000000000000" pitchFamily="2" charset="-127"/>
                </a:rPr>
                <a:t>создание свободной зоны для анализа в </a:t>
              </a:r>
              <a:r>
                <a:rPr kumimoji="1" lang="en-US" altLang="ko-KR" sz="1050" dirty="0" err="1">
                  <a:ln>
                    <a:solidFill>
                      <a:srgbClr val="BFBFBF">
                        <a:alpha val="0"/>
                      </a:srgbClr>
                    </a:solidFill>
                  </a:ln>
                  <a:latin typeface="KoPub돋움체 Medium" panose="00000600000000000000" pitchFamily="2" charset="-127"/>
                  <a:ea typeface="KoPub돋움체 Medium" panose="00000600000000000000" pitchFamily="2" charset="-127"/>
                </a:rPr>
                <a:t>dBrain</a:t>
              </a:r>
              <a:r>
                <a:rPr kumimoji="1" lang="en-US" altLang="ko-KR" sz="1050" dirty="0">
                  <a:ln>
                    <a:solidFill>
                      <a:srgbClr val="BFBFBF">
                        <a:alpha val="0"/>
                      </a:srgbClr>
                    </a:solidFill>
                  </a:ln>
                  <a:latin typeface="KoPub돋움체 Medium" panose="00000600000000000000" pitchFamily="2" charset="-127"/>
                  <a:ea typeface="KoPub돋움체 Medium" panose="00000600000000000000" pitchFamily="2" charset="-127"/>
                </a:rPr>
                <a:t> </a:t>
              </a:r>
              <a:r>
                <a:rPr kumimoji="1" lang="ru-RU" altLang="ko-KR" sz="1050" dirty="0">
                  <a:ln>
                    <a:solidFill>
                      <a:srgbClr val="BFBFBF">
                        <a:alpha val="0"/>
                      </a:srgbClr>
                    </a:solidFill>
                  </a:ln>
                  <a:solidFill>
                    <a:srgbClr val="002060"/>
                  </a:solidFill>
                  <a:latin typeface="KoPub돋움체 Medium" panose="00000600000000000000" pitchFamily="2" charset="-127"/>
                  <a:ea typeface="KoPub돋움체 Medium" panose="00000600000000000000" pitchFamily="2" charset="-127"/>
                </a:rPr>
                <a:t>для специалистов-практиков в сфере выработки политики (государственных служащих)</a:t>
              </a:r>
              <a:endParaRPr kumimoji="1" lang="en-US" altLang="ko-KR" sz="1050" dirty="0">
                <a:ln>
                  <a:solidFill>
                    <a:srgbClr val="BFBFBF">
                      <a:alpha val="0"/>
                    </a:srgbClr>
                  </a:solidFill>
                </a:ln>
                <a:solidFill>
                  <a:srgbClr val="002060"/>
                </a:solidFill>
                <a:latin typeface="KoPub돋움체 Medium" panose="00000600000000000000" pitchFamily="2" charset="-127"/>
                <a:ea typeface="KoPub돋움체 Medium" panose="00000600000000000000" pitchFamily="2" charset="-127"/>
              </a:endParaRPr>
            </a:p>
            <a:p>
              <a:pPr marL="107255" indent="-107255" defTabSz="380142" fontAlgn="base">
                <a:spcBef>
                  <a:spcPts val="214"/>
                </a:spcBef>
                <a:buClr>
                  <a:srgbClr val="4D4D4D"/>
                </a:buClr>
                <a:buFont typeface="Arial" panose="020B0604020202020204" pitchFamily="34" charset="0"/>
                <a:buChar char="•"/>
                <a:tabLst>
                  <a:tab pos="4830525" algn="l"/>
                </a:tabLst>
              </a:pPr>
              <a:r>
                <a:rPr kumimoji="1" lang="ru-RU" altLang="ko-KR" sz="1050" dirty="0">
                  <a:ln>
                    <a:solidFill>
                      <a:srgbClr val="BFBFBF">
                        <a:alpha val="0"/>
                      </a:srgbClr>
                    </a:solidFill>
                  </a:ln>
                  <a:latin typeface="KoPub돋움체 Medium" panose="00000600000000000000" pitchFamily="2" charset="-127"/>
                  <a:ea typeface="KoPub돋움체 Medium" panose="00000600000000000000" pitchFamily="2" charset="-127"/>
                </a:rPr>
                <a:t>Внешние</a:t>
              </a:r>
              <a:r>
                <a:rPr kumimoji="1" lang="en-US" altLang="ko-KR" sz="1050" dirty="0">
                  <a:ln>
                    <a:solidFill>
                      <a:srgbClr val="BFBFBF">
                        <a:alpha val="0"/>
                      </a:srgbClr>
                    </a:solidFill>
                  </a:ln>
                  <a:latin typeface="KoPub돋움체 Medium" panose="00000600000000000000" pitchFamily="2" charset="-127"/>
                  <a:ea typeface="KoPub돋움체 Medium" panose="00000600000000000000" pitchFamily="2" charset="-127"/>
                </a:rPr>
                <a:t>: </a:t>
              </a:r>
              <a:r>
                <a:rPr kumimoji="1" lang="ru-RU" altLang="ko-KR" sz="1050" dirty="0">
                  <a:ln>
                    <a:solidFill>
                      <a:srgbClr val="BFBFBF">
                        <a:alpha val="0"/>
                      </a:srgbClr>
                    </a:solidFill>
                  </a:ln>
                  <a:latin typeface="KoPub돋움체 Medium" panose="00000600000000000000" pitchFamily="2" charset="-127"/>
                  <a:ea typeface="KoPub돋움체 Medium" panose="00000600000000000000" pitchFamily="2" charset="-127"/>
                </a:rPr>
                <a:t>обеспечение анализа «</a:t>
              </a:r>
              <a:r>
                <a:rPr kumimoji="1" lang="ru-RU" altLang="ko-KR" sz="1050" dirty="0" err="1">
                  <a:ln>
                    <a:solidFill>
                      <a:srgbClr val="BFBFBF">
                        <a:alpha val="0"/>
                      </a:srgbClr>
                    </a:solidFill>
                  </a:ln>
                  <a:latin typeface="KoPub돋움체 Medium" panose="00000600000000000000" pitchFamily="2" charset="-127"/>
                  <a:ea typeface="KoPub돋움체 Medium" panose="00000600000000000000" pitchFamily="2" charset="-127"/>
                </a:rPr>
                <a:t>оффлайн</a:t>
              </a:r>
              <a:r>
                <a:rPr kumimoji="1" lang="ru-RU" altLang="ko-KR" sz="1050" dirty="0">
                  <a:ln>
                    <a:solidFill>
                      <a:srgbClr val="BFBFBF">
                        <a:alpha val="0"/>
                      </a:srgbClr>
                    </a:solidFill>
                  </a:ln>
                  <a:latin typeface="KoPub돋움체 Medium" panose="00000600000000000000" pitchFamily="2" charset="-127"/>
                  <a:ea typeface="KoPub돋움체 Medium" panose="00000600000000000000" pitchFamily="2" charset="-127"/>
                </a:rPr>
                <a:t>»</a:t>
              </a:r>
              <a:r>
                <a:rPr kumimoji="1" lang="ko-KR" altLang="en-US" sz="1050" dirty="0">
                  <a:ln>
                    <a:solidFill>
                      <a:srgbClr val="BFBFBF">
                        <a:alpha val="0"/>
                      </a:srgbClr>
                    </a:solidFill>
                  </a:ln>
                  <a:latin typeface="KoPub돋움체 Medium" panose="00000600000000000000" pitchFamily="2" charset="-127"/>
                  <a:ea typeface="KoPub돋움체 Medium" panose="00000600000000000000" pitchFamily="2" charset="-127"/>
                </a:rPr>
                <a:t> </a:t>
              </a:r>
              <a:r>
                <a:rPr kumimoji="1" lang="ru-RU" altLang="ko-KR" sz="1050" dirty="0">
                  <a:ln>
                    <a:solidFill>
                      <a:srgbClr val="BFBFBF">
                        <a:alpha val="0"/>
                      </a:srgbClr>
                    </a:solidFill>
                  </a:ln>
                  <a:latin typeface="KoPub돋움체 Medium" panose="00000600000000000000" pitchFamily="2" charset="-127"/>
                  <a:ea typeface="KoPub돋움체 Medium" panose="00000600000000000000" pitchFamily="2" charset="-127"/>
                </a:rPr>
                <a:t>за счёт аналитического центра для </a:t>
              </a:r>
              <a:r>
                <a:rPr kumimoji="1" lang="ru-RU" altLang="ko-KR" sz="1050" dirty="0">
                  <a:ln>
                    <a:solidFill>
                      <a:srgbClr val="BFBFBF">
                        <a:alpha val="0"/>
                      </a:srgbClr>
                    </a:solidFill>
                  </a:ln>
                  <a:solidFill>
                    <a:srgbClr val="002060"/>
                  </a:solidFill>
                  <a:latin typeface="KoPub돋움체 Medium" panose="00000600000000000000" pitchFamily="2" charset="-127"/>
                  <a:ea typeface="KoPub돋움체 Medium" panose="00000600000000000000" pitchFamily="2" charset="-127"/>
                </a:rPr>
                <a:t>внешних экспертов</a:t>
              </a:r>
              <a:endParaRPr kumimoji="1" lang="en-US" altLang="ko-KR" sz="1050" dirty="0">
                <a:ln>
                  <a:solidFill>
                    <a:srgbClr val="BFBFBF">
                      <a:alpha val="0"/>
                    </a:srgbClr>
                  </a:solidFill>
                </a:ln>
                <a:latin typeface="KoPub돋움체 Medium" panose="00000600000000000000" pitchFamily="2" charset="-127"/>
                <a:ea typeface="KoPub돋움체 Medium" panose="00000600000000000000" pitchFamily="2" charset="-127"/>
                <a:sym typeface="Wingdings" panose="05000000000000000000" pitchFamily="2" charset="2"/>
              </a:endParaRPr>
            </a:p>
          </p:txBody>
        </p:sp>
      </p:grpSp>
      <p:grpSp>
        <p:nvGrpSpPr>
          <p:cNvPr id="70" name="그룹 72">
            <a:extLst>
              <a:ext uri="{FF2B5EF4-FFF2-40B4-BE49-F238E27FC236}">
                <a16:creationId xmlns:a16="http://schemas.microsoft.com/office/drawing/2014/main" id="{C4B16914-8219-4C96-A2DD-4266EE76AB12}"/>
              </a:ext>
            </a:extLst>
          </p:cNvPr>
          <p:cNvGrpSpPr/>
          <p:nvPr/>
        </p:nvGrpSpPr>
        <p:grpSpPr>
          <a:xfrm>
            <a:off x="353961" y="4820760"/>
            <a:ext cx="4524853" cy="636104"/>
            <a:chOff x="5131286" y="2053901"/>
            <a:chExt cx="5263170" cy="673308"/>
          </a:xfrm>
        </p:grpSpPr>
        <p:sp>
          <p:nvSpPr>
            <p:cNvPr id="71" name="Rectangle 25">
              <a:extLst>
                <a:ext uri="{FF2B5EF4-FFF2-40B4-BE49-F238E27FC236}">
                  <a16:creationId xmlns:a16="http://schemas.microsoft.com/office/drawing/2014/main" id="{E66A4E37-5D87-487C-90D6-46C272644DE5}"/>
                </a:ext>
              </a:extLst>
            </p:cNvPr>
            <p:cNvSpPr>
              <a:spLocks noChangeArrowheads="1"/>
            </p:cNvSpPr>
            <p:nvPr/>
          </p:nvSpPr>
          <p:spPr bwMode="auto">
            <a:xfrm flipH="1">
              <a:off x="5304296" y="2053901"/>
              <a:ext cx="5090160" cy="18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nchorCtr="0">
              <a:spAutoFit/>
              <a:scene3d>
                <a:camera prst="orthographicFront"/>
                <a:lightRig rig="threePt" dir="t"/>
              </a:scene3d>
              <a:flatTx/>
            </a:bodyPr>
            <a:lstStyle>
              <a:lvl1pPr marL="139700" indent="-1397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1pPr>
              <a:lvl2pPr marL="742950" indent="-28575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2pPr>
              <a:lvl3pPr marL="11430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3pPr>
              <a:lvl4pPr marL="16002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4pPr>
              <a:lvl5pPr marL="20574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5pPr>
              <a:lvl6pPr marL="25146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6pPr>
              <a:lvl7pPr marL="29718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7pPr>
              <a:lvl8pPr marL="34290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8pPr>
              <a:lvl9pPr marL="38862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9pPr>
            </a:lstStyle>
            <a:p>
              <a:pPr marL="0" indent="0" eaLnBrk="1" fontAlgn="base" hangingPunct="1">
                <a:spcBef>
                  <a:spcPts val="684"/>
                </a:spcBef>
                <a:buClr>
                  <a:srgbClr val="4D4D4D"/>
                </a:buClr>
              </a:pPr>
              <a:r>
                <a:rPr lang="ru-RU" altLang="ko-KR" sz="1050" b="1" spc="-17" baseline="0" dirty="0">
                  <a:ln>
                    <a:solidFill>
                      <a:srgbClr val="BFBFBF">
                        <a:alpha val="0"/>
                      </a:srgbClr>
                    </a:solidFill>
                  </a:ln>
                  <a:latin typeface="KoPub돋움체 Medium" panose="00000600000000000000" pitchFamily="2" charset="-127"/>
                  <a:ea typeface="KoPub돋움체 Medium" panose="00000600000000000000" pitchFamily="2" charset="-127"/>
                </a:rPr>
                <a:t>Постепенное продвижение с учётом отзывов и результатов</a:t>
              </a:r>
              <a:endParaRPr lang="ko-KR" altLang="en-US" sz="1050" b="1" spc="-17" baseline="0" dirty="0">
                <a:ln>
                  <a:solidFill>
                    <a:srgbClr val="BFBFBF">
                      <a:alpha val="0"/>
                    </a:srgbClr>
                  </a:solidFill>
                </a:ln>
                <a:latin typeface="KoPub돋움체 Medium" panose="00000600000000000000" pitchFamily="2" charset="-127"/>
                <a:ea typeface="KoPub돋움체 Medium" panose="00000600000000000000" pitchFamily="2" charset="-127"/>
              </a:endParaRPr>
            </a:p>
          </p:txBody>
        </p:sp>
        <p:sp>
          <p:nvSpPr>
            <p:cNvPr id="72" name="Freeform 33">
              <a:extLst>
                <a:ext uri="{FF2B5EF4-FFF2-40B4-BE49-F238E27FC236}">
                  <a16:creationId xmlns:a16="http://schemas.microsoft.com/office/drawing/2014/main" id="{D5EFB782-2A92-4560-9982-970D01768147}"/>
                </a:ext>
              </a:extLst>
            </p:cNvPr>
            <p:cNvSpPr>
              <a:spLocks noEditPoints="1"/>
            </p:cNvSpPr>
            <p:nvPr/>
          </p:nvSpPr>
          <p:spPr bwMode="auto">
            <a:xfrm>
              <a:off x="5131286" y="2080800"/>
              <a:ext cx="136800" cy="134966"/>
            </a:xfrm>
            <a:custGeom>
              <a:avLst/>
              <a:gdLst>
                <a:gd name="T0" fmla="*/ 220 w 440"/>
                <a:gd name="T1" fmla="*/ 0 h 441"/>
                <a:gd name="T2" fmla="*/ 0 w 440"/>
                <a:gd name="T3" fmla="*/ 220 h 441"/>
                <a:gd name="T4" fmla="*/ 220 w 440"/>
                <a:gd name="T5" fmla="*/ 441 h 441"/>
                <a:gd name="T6" fmla="*/ 440 w 440"/>
                <a:gd name="T7" fmla="*/ 220 h 441"/>
                <a:gd name="T8" fmla="*/ 220 w 440"/>
                <a:gd name="T9" fmla="*/ 0 h 441"/>
                <a:gd name="T10" fmla="*/ 200 w 440"/>
                <a:gd name="T11" fmla="*/ 330 h 441"/>
                <a:gd name="T12" fmla="*/ 93 w 440"/>
                <a:gd name="T13" fmla="*/ 222 h 441"/>
                <a:gd name="T14" fmla="*/ 120 w 440"/>
                <a:gd name="T15" fmla="*/ 200 h 441"/>
                <a:gd name="T16" fmla="*/ 182 w 440"/>
                <a:gd name="T17" fmla="*/ 248 h 441"/>
                <a:gd name="T18" fmla="*/ 341 w 440"/>
                <a:gd name="T19" fmla="*/ 111 h 441"/>
                <a:gd name="T20" fmla="*/ 347 w 440"/>
                <a:gd name="T21" fmla="*/ 126 h 441"/>
                <a:gd name="T22" fmla="*/ 200 w 440"/>
                <a:gd name="T23" fmla="*/ 33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0" h="441">
                  <a:moveTo>
                    <a:pt x="220" y="0"/>
                  </a:moveTo>
                  <a:cubicBezTo>
                    <a:pt x="98" y="0"/>
                    <a:pt x="0" y="99"/>
                    <a:pt x="0" y="220"/>
                  </a:cubicBezTo>
                  <a:cubicBezTo>
                    <a:pt x="0" y="342"/>
                    <a:pt x="98" y="441"/>
                    <a:pt x="220" y="441"/>
                  </a:cubicBezTo>
                  <a:cubicBezTo>
                    <a:pt x="342" y="441"/>
                    <a:pt x="440" y="342"/>
                    <a:pt x="440" y="220"/>
                  </a:cubicBezTo>
                  <a:cubicBezTo>
                    <a:pt x="440" y="99"/>
                    <a:pt x="342" y="0"/>
                    <a:pt x="220" y="0"/>
                  </a:cubicBezTo>
                  <a:close/>
                  <a:moveTo>
                    <a:pt x="200" y="330"/>
                  </a:moveTo>
                  <a:cubicBezTo>
                    <a:pt x="93" y="222"/>
                    <a:pt x="93" y="222"/>
                    <a:pt x="93" y="222"/>
                  </a:cubicBezTo>
                  <a:cubicBezTo>
                    <a:pt x="120" y="200"/>
                    <a:pt x="120" y="200"/>
                    <a:pt x="120" y="200"/>
                  </a:cubicBezTo>
                  <a:cubicBezTo>
                    <a:pt x="182" y="248"/>
                    <a:pt x="182" y="248"/>
                    <a:pt x="182" y="248"/>
                  </a:cubicBezTo>
                  <a:cubicBezTo>
                    <a:pt x="207" y="218"/>
                    <a:pt x="263" y="158"/>
                    <a:pt x="341" y="111"/>
                  </a:cubicBezTo>
                  <a:cubicBezTo>
                    <a:pt x="347" y="126"/>
                    <a:pt x="347" y="126"/>
                    <a:pt x="347" y="126"/>
                  </a:cubicBezTo>
                  <a:cubicBezTo>
                    <a:pt x="276" y="191"/>
                    <a:pt x="218" y="283"/>
                    <a:pt x="200" y="330"/>
                  </a:cubicBezTo>
                  <a:close/>
                </a:path>
              </a:pathLst>
            </a:custGeom>
            <a:solidFill>
              <a:srgbClr val="4445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flatTx/>
            </a:bodyPr>
            <a:lstStyle/>
            <a:p>
              <a:pPr algn="ctr" latinLnBrk="0"/>
              <a:endParaRPr lang="ko-KR" altLang="en-US" sz="1197"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sp>
          <p:nvSpPr>
            <p:cNvPr id="73" name="Rectangle 25">
              <a:extLst>
                <a:ext uri="{FF2B5EF4-FFF2-40B4-BE49-F238E27FC236}">
                  <a16:creationId xmlns:a16="http://schemas.microsoft.com/office/drawing/2014/main" id="{14773D6F-BB48-45B9-B770-50D61FBD1B0D}"/>
                </a:ext>
              </a:extLst>
            </p:cNvPr>
            <p:cNvSpPr>
              <a:spLocks noChangeArrowheads="1"/>
            </p:cNvSpPr>
            <p:nvPr/>
          </p:nvSpPr>
          <p:spPr bwMode="auto">
            <a:xfrm flipH="1">
              <a:off x="5188769" y="2349342"/>
              <a:ext cx="5139036" cy="37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t" anchorCtr="0">
              <a:spAutoFit/>
              <a:scene3d>
                <a:camera prst="orthographicFront"/>
                <a:lightRig rig="threePt" dir="t"/>
              </a:scene3d>
              <a:flatTx/>
            </a:bodyPr>
            <a:lstStyle/>
            <a:p>
              <a:pPr marL="78743" indent="-78743" fontAlgn="base">
                <a:spcBef>
                  <a:spcPts val="684"/>
                </a:spcBef>
                <a:buClr>
                  <a:srgbClr val="4D4D4D"/>
                </a:buClr>
                <a:buFont typeface="Arial" panose="020B0604020202020204" pitchFamily="34" charset="0"/>
                <a:buChar char="•"/>
              </a:pPr>
              <a:r>
                <a:rPr lang="ru-RU" altLang="ko-KR" sz="105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Постепенное расширение – от первоначального принятия стратегических решений до </a:t>
              </a:r>
              <a:r>
                <a:rPr lang="ru-RU" altLang="ko-KR" sz="1050" dirty="0">
                  <a:ln>
                    <a:solidFill>
                      <a:srgbClr val="BFBFBF">
                        <a:alpha val="0"/>
                      </a:srgbClr>
                    </a:solidFill>
                  </a:ln>
                  <a:solidFill>
                    <a:schemeClr val="accent1"/>
                  </a:solidFill>
                  <a:latin typeface="KoPub돋움체 Medium" panose="00000600000000000000" pitchFamily="2" charset="-127"/>
                  <a:ea typeface="KoPub돋움체 Medium" panose="00000600000000000000" pitchFamily="2" charset="-127"/>
                </a:rPr>
                <a:t>внешних сервисов</a:t>
              </a:r>
              <a:endParaRPr kumimoji="1" lang="en-US" altLang="ko-KR" sz="1050" dirty="0">
                <a:ln>
                  <a:solidFill>
                    <a:srgbClr val="BFBFBF">
                      <a:alpha val="0"/>
                    </a:srgbClr>
                  </a:solidFill>
                </a:ln>
                <a:solidFill>
                  <a:schemeClr val="accent1"/>
                </a:solidFill>
                <a:latin typeface="KoPub돋움체 Medium" panose="00000600000000000000" pitchFamily="2" charset="-127"/>
                <a:ea typeface="KoPub돋움체 Medium" panose="00000600000000000000" pitchFamily="2" charset="-127"/>
                <a:sym typeface="Wingdings" panose="05000000000000000000" pitchFamily="2" charset="2"/>
              </a:endParaRPr>
            </a:p>
          </p:txBody>
        </p:sp>
      </p:grpSp>
      <p:grpSp>
        <p:nvGrpSpPr>
          <p:cNvPr id="74" name="그룹 81">
            <a:extLst>
              <a:ext uri="{FF2B5EF4-FFF2-40B4-BE49-F238E27FC236}">
                <a16:creationId xmlns:a16="http://schemas.microsoft.com/office/drawing/2014/main" id="{91DB8AC2-1C3E-4B5D-A679-1BADA8EC8939}"/>
              </a:ext>
            </a:extLst>
          </p:cNvPr>
          <p:cNvGrpSpPr/>
          <p:nvPr/>
        </p:nvGrpSpPr>
        <p:grpSpPr>
          <a:xfrm>
            <a:off x="4710423" y="2063799"/>
            <a:ext cx="4242781" cy="3204925"/>
            <a:chOff x="4856233" y="2194861"/>
            <a:chExt cx="5015097" cy="3747426"/>
          </a:xfrm>
        </p:grpSpPr>
        <p:sp>
          <p:nvSpPr>
            <p:cNvPr id="75" name="오른쪽 화살표 99">
              <a:extLst>
                <a:ext uri="{FF2B5EF4-FFF2-40B4-BE49-F238E27FC236}">
                  <a16:creationId xmlns:a16="http://schemas.microsoft.com/office/drawing/2014/main" id="{A50EBE96-D36E-473C-8AEA-8C472BCA6DA0}"/>
                </a:ext>
              </a:extLst>
            </p:cNvPr>
            <p:cNvSpPr/>
            <p:nvPr/>
          </p:nvSpPr>
          <p:spPr>
            <a:xfrm>
              <a:off x="8994059" y="2991936"/>
              <a:ext cx="252000" cy="394177"/>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41" dirty="0">
                <a:latin typeface="KoPub돋움체 Medium" panose="00000600000000000000" pitchFamily="2" charset="-127"/>
                <a:ea typeface="KoPub돋움체 Medium" panose="00000600000000000000" pitchFamily="2" charset="-127"/>
              </a:endParaRPr>
            </a:p>
          </p:txBody>
        </p:sp>
        <p:sp>
          <p:nvSpPr>
            <p:cNvPr id="76" name="직사각형">
              <a:extLst>
                <a:ext uri="{FF2B5EF4-FFF2-40B4-BE49-F238E27FC236}">
                  <a16:creationId xmlns:a16="http://schemas.microsoft.com/office/drawing/2014/main" id="{E96E1010-71E9-410F-8035-3AF8F1626F92}"/>
                </a:ext>
              </a:extLst>
            </p:cNvPr>
            <p:cNvSpPr/>
            <p:nvPr/>
          </p:nvSpPr>
          <p:spPr>
            <a:xfrm>
              <a:off x="4963484" y="2595931"/>
              <a:ext cx="824092" cy="2857029"/>
            </a:xfrm>
            <a:prstGeom prst="rect">
              <a:avLst/>
            </a:prstGeom>
            <a:solidFill>
              <a:srgbClr val="FFFFFF">
                <a:lumMod val="95000"/>
              </a:srgbClr>
            </a:solidFill>
            <a:ln w="12700">
              <a:miter lim="400000"/>
            </a:ln>
          </p:spPr>
          <p:txBody>
            <a:bodyPr lIns="39100" tIns="39100" rIns="39100" bIns="39100" anchor="ctr"/>
            <a:lstStyle/>
            <a:p>
              <a:pPr algn="ctr" defTabSz="782008" hangingPunct="0">
                <a:defRPr sz="1200">
                  <a:solidFill>
                    <a:srgbClr val="0D0D0D"/>
                  </a:solidFill>
                  <a:latin typeface="NanumSquare Regular"/>
                  <a:ea typeface="NanumSquare Regular"/>
                  <a:cs typeface="NanumSquare Regular"/>
                  <a:sym typeface="NanumSquare Regular"/>
                </a:defRPr>
              </a:pPr>
              <a:endParaRPr sz="770" kern="0" dirty="0">
                <a:solidFill>
                  <a:srgbClr val="0D0D0D"/>
                </a:solidFill>
                <a:latin typeface="KoPub돋움체 Medium" panose="00000600000000000000" pitchFamily="2" charset="-127"/>
                <a:ea typeface="KoPub돋움체 Medium" panose="00000600000000000000" pitchFamily="2" charset="-127"/>
                <a:cs typeface="NanumSquare Regular"/>
                <a:sym typeface="NanumSquare Regular"/>
              </a:endParaRPr>
            </a:p>
          </p:txBody>
        </p:sp>
        <p:sp>
          <p:nvSpPr>
            <p:cNvPr id="77" name="모서리가 둥근 직사각형">
              <a:extLst>
                <a:ext uri="{FF2B5EF4-FFF2-40B4-BE49-F238E27FC236}">
                  <a16:creationId xmlns:a16="http://schemas.microsoft.com/office/drawing/2014/main" id="{2C6A9B6C-D6F9-4DAF-9CE8-1DB3A018734E}"/>
                </a:ext>
              </a:extLst>
            </p:cNvPr>
            <p:cNvSpPr/>
            <p:nvPr/>
          </p:nvSpPr>
          <p:spPr>
            <a:xfrm>
              <a:off x="5926380" y="2819245"/>
              <a:ext cx="1307876" cy="828001"/>
            </a:xfrm>
            <a:prstGeom prst="roundRect">
              <a:avLst>
                <a:gd name="adj" fmla="val 16667"/>
              </a:avLst>
            </a:prstGeom>
            <a:solidFill>
              <a:schemeClr val="tx1">
                <a:lumMod val="50000"/>
                <a:lumOff val="50000"/>
              </a:schemeClr>
            </a:solidFill>
            <a:ln w="12700">
              <a:miter lim="400000"/>
            </a:ln>
          </p:spPr>
          <p:txBody>
            <a:bodyPr lIns="39100" tIns="39100" rIns="39100" bIns="39100" anchor="ctr"/>
            <a:lstStyle/>
            <a:p>
              <a:pPr algn="ctr" latinLnBrk="0" hangingPunct="0">
                <a:defRPr>
                  <a:solidFill>
                    <a:srgbClr val="FFFFFF"/>
                  </a:solidFill>
                  <a:latin typeface="NanumSquare ExtraBold"/>
                  <a:ea typeface="NanumSquare ExtraBold"/>
                  <a:cs typeface="NanumSquare ExtraBold"/>
                  <a:sym typeface="NanumSquare ExtraBold"/>
                </a:defRPr>
              </a:pPr>
              <a:r>
                <a:rPr lang="ru-RU" altLang="ko-KR" sz="900" b="1" kern="0" dirty="0">
                  <a:solidFill>
                    <a:srgbClr val="FFFFFF"/>
                  </a:solidFill>
                  <a:latin typeface="KoPub돋움체 Medium" panose="00000600000000000000" pitchFamily="2" charset="-127"/>
                  <a:ea typeface="KoPub돋움체 Medium" panose="00000600000000000000" pitchFamily="2" charset="-127"/>
                  <a:cs typeface="NanumSquare ExtraBold"/>
                  <a:sym typeface="NanumSquare ExtraBold"/>
                </a:rPr>
                <a:t>Внутренняя система</a:t>
              </a:r>
              <a:endParaRPr lang="en-US" altLang="ko-KR" sz="900" b="1" kern="0" dirty="0">
                <a:solidFill>
                  <a:srgbClr val="FFFFFF"/>
                </a:solidFill>
                <a:latin typeface="KoPub돋움체 Medium" panose="00000600000000000000" pitchFamily="2" charset="-127"/>
                <a:ea typeface="KoPub돋움체 Medium" panose="00000600000000000000" pitchFamily="2" charset="-127"/>
                <a:cs typeface="NanumSquare ExtraBold"/>
                <a:sym typeface="NanumSquare ExtraBold"/>
              </a:endParaRPr>
            </a:p>
            <a:p>
              <a:pPr lvl="0" algn="ctr"/>
              <a:r>
                <a:rPr lang="en-US" altLang="ko-KR" sz="900" dirty="0">
                  <a:solidFill>
                    <a:schemeClr val="bg1"/>
                  </a:solidFill>
                  <a:latin typeface="KoPub돋움체 Medium" panose="00000600000000000000" pitchFamily="2" charset="-127"/>
                  <a:ea typeface="KoPub돋움체 Medium" panose="00000600000000000000" pitchFamily="2" charset="-127"/>
                </a:rPr>
                <a:t>(ODS, DW, OLAP, DM, </a:t>
              </a:r>
              <a:r>
                <a:rPr lang="ru-RU" altLang="ko-KR" sz="900" dirty="0">
                  <a:solidFill>
                    <a:schemeClr val="bg1"/>
                  </a:solidFill>
                  <a:latin typeface="KoPub돋움체 Medium" panose="00000600000000000000" pitchFamily="2" charset="-127"/>
                  <a:ea typeface="KoPub돋움체 Medium" panose="00000600000000000000" pitchFamily="2" charset="-127"/>
                </a:rPr>
                <a:t>большие данные</a:t>
              </a:r>
              <a:r>
                <a:rPr lang="en-US" altLang="ko-KR" sz="900" dirty="0">
                  <a:solidFill>
                    <a:schemeClr val="bg1"/>
                  </a:solidFill>
                  <a:latin typeface="KoPub돋움체 Medium" panose="00000600000000000000" pitchFamily="2" charset="-127"/>
                  <a:ea typeface="KoPub돋움체 Medium" panose="00000600000000000000" pitchFamily="2" charset="-127"/>
                </a:rPr>
                <a:t>)</a:t>
              </a:r>
              <a:endParaRPr lang="ko-KR" altLang="en-US" sz="900" dirty="0">
                <a:solidFill>
                  <a:schemeClr val="bg1"/>
                </a:solidFill>
                <a:latin typeface="KoPub돋움체 Medium" panose="00000600000000000000" pitchFamily="2" charset="-127"/>
                <a:ea typeface="KoPub돋움체 Medium" panose="00000600000000000000" pitchFamily="2" charset="-127"/>
              </a:endParaRPr>
            </a:p>
          </p:txBody>
        </p:sp>
        <p:grpSp>
          <p:nvGrpSpPr>
            <p:cNvPr id="78" name="그룹">
              <a:extLst>
                <a:ext uri="{FF2B5EF4-FFF2-40B4-BE49-F238E27FC236}">
                  <a16:creationId xmlns:a16="http://schemas.microsoft.com/office/drawing/2014/main" id="{B7D6A585-22F9-4294-BBE5-A9B5AE1095AA}"/>
                </a:ext>
              </a:extLst>
            </p:cNvPr>
            <p:cNvGrpSpPr/>
            <p:nvPr/>
          </p:nvGrpSpPr>
          <p:grpSpPr>
            <a:xfrm>
              <a:off x="5055434" y="3737329"/>
              <a:ext cx="899947" cy="687725"/>
              <a:chOff x="0" y="49541"/>
              <a:chExt cx="1640262" cy="629716"/>
            </a:xfrm>
          </p:grpSpPr>
          <p:sp>
            <p:nvSpPr>
              <p:cNvPr id="111" name="선">
                <a:extLst>
                  <a:ext uri="{FF2B5EF4-FFF2-40B4-BE49-F238E27FC236}">
                    <a16:creationId xmlns:a16="http://schemas.microsoft.com/office/drawing/2014/main" id="{1573F165-59CA-43F7-A127-34DBBA95BC0B}"/>
                  </a:ext>
                </a:extLst>
              </p:cNvPr>
              <p:cNvSpPr/>
              <p:nvPr/>
            </p:nvSpPr>
            <p:spPr>
              <a:xfrm>
                <a:off x="12715" y="673692"/>
                <a:ext cx="1164862" cy="5565"/>
              </a:xfrm>
              <a:prstGeom prst="line">
                <a:avLst/>
              </a:prstGeom>
              <a:noFill/>
              <a:ln w="12700" cap="rnd">
                <a:solidFill>
                  <a:srgbClr val="808080"/>
                </a:solidFill>
                <a:prstDash val="solid"/>
                <a:round/>
                <a:tailEnd type="triangle" w="med" len="med"/>
              </a:ln>
              <a:effectLst/>
            </p:spPr>
            <p:txBody>
              <a:bodyPr wrap="square" lIns="39100" tIns="39100" rIns="39100" bIns="39100" numCol="1" anchor="t">
                <a:noAutofit/>
              </a:bodyPr>
              <a:lstStyle/>
              <a:p>
                <a:pPr defTabSz="782008" hangingPunct="0">
                  <a:defRPr/>
                </a:pPr>
                <a:endParaRPr sz="770" kern="0" dirty="0">
                  <a:solidFill>
                    <a:srgbClr val="000000"/>
                  </a:solidFill>
                  <a:latin typeface="KoPub돋움체 Medium" panose="00000600000000000000" pitchFamily="2" charset="-127"/>
                  <a:ea typeface="KoPub돋움체 Medium" panose="00000600000000000000" pitchFamily="2" charset="-127"/>
                  <a:cs typeface="Helvetica"/>
                  <a:sym typeface="Helvetica"/>
                </a:endParaRPr>
              </a:p>
            </p:txBody>
          </p:sp>
          <p:sp>
            <p:nvSpPr>
              <p:cNvPr id="112" name="선">
                <a:extLst>
                  <a:ext uri="{FF2B5EF4-FFF2-40B4-BE49-F238E27FC236}">
                    <a16:creationId xmlns:a16="http://schemas.microsoft.com/office/drawing/2014/main" id="{50C015AD-3E60-4FF1-972A-9330701DBF78}"/>
                  </a:ext>
                </a:extLst>
              </p:cNvPr>
              <p:cNvSpPr/>
              <p:nvPr/>
            </p:nvSpPr>
            <p:spPr>
              <a:xfrm>
                <a:off x="12715" y="144744"/>
                <a:ext cx="1035846" cy="359323"/>
              </a:xfrm>
              <a:custGeom>
                <a:avLst/>
                <a:gdLst/>
                <a:ahLst/>
                <a:cxnLst>
                  <a:cxn ang="0">
                    <a:pos x="wd2" y="hd2"/>
                  </a:cxn>
                  <a:cxn ang="5400000">
                    <a:pos x="wd2" y="hd2"/>
                  </a:cxn>
                  <a:cxn ang="10800000">
                    <a:pos x="wd2" y="hd2"/>
                  </a:cxn>
                  <a:cxn ang="16200000">
                    <a:pos x="wd2" y="hd2"/>
                  </a:cxn>
                </a:cxnLst>
                <a:rect l="0" t="0" r="r" b="b"/>
                <a:pathLst>
                  <a:path w="21575" h="21301" extrusionOk="0">
                    <a:moveTo>
                      <a:pt x="0" y="18168"/>
                    </a:moveTo>
                    <a:cubicBezTo>
                      <a:pt x="919" y="18287"/>
                      <a:pt x="1841" y="18222"/>
                      <a:pt x="2758" y="18524"/>
                    </a:cubicBezTo>
                    <a:lnTo>
                      <a:pt x="3488" y="19593"/>
                    </a:lnTo>
                    <a:cubicBezTo>
                      <a:pt x="3569" y="19712"/>
                      <a:pt x="3646" y="19913"/>
                      <a:pt x="3731" y="19949"/>
                    </a:cubicBezTo>
                    <a:lnTo>
                      <a:pt x="5434" y="20661"/>
                    </a:lnTo>
                    <a:cubicBezTo>
                      <a:pt x="6503" y="21600"/>
                      <a:pt x="6141" y="21425"/>
                      <a:pt x="8111" y="20661"/>
                    </a:cubicBezTo>
                    <a:cubicBezTo>
                      <a:pt x="8281" y="20595"/>
                      <a:pt x="8435" y="20186"/>
                      <a:pt x="8597" y="19949"/>
                    </a:cubicBezTo>
                    <a:lnTo>
                      <a:pt x="8841" y="19593"/>
                    </a:lnTo>
                    <a:cubicBezTo>
                      <a:pt x="9658" y="18396"/>
                      <a:pt x="8390" y="20222"/>
                      <a:pt x="9408" y="18880"/>
                    </a:cubicBezTo>
                    <a:cubicBezTo>
                      <a:pt x="9654" y="18557"/>
                      <a:pt x="9895" y="18168"/>
                      <a:pt x="10138" y="17812"/>
                    </a:cubicBezTo>
                    <a:lnTo>
                      <a:pt x="10625" y="17099"/>
                    </a:lnTo>
                    <a:cubicBezTo>
                      <a:pt x="10706" y="16980"/>
                      <a:pt x="10783" y="16784"/>
                      <a:pt x="10868" y="16743"/>
                    </a:cubicBezTo>
                    <a:cubicBezTo>
                      <a:pt x="11112" y="16624"/>
                      <a:pt x="11356" y="16539"/>
                      <a:pt x="11598" y="16387"/>
                    </a:cubicBezTo>
                    <a:cubicBezTo>
                      <a:pt x="11735" y="16301"/>
                      <a:pt x="11870" y="16177"/>
                      <a:pt x="12004" y="16030"/>
                    </a:cubicBezTo>
                    <a:cubicBezTo>
                      <a:pt x="12087" y="15939"/>
                      <a:pt x="12163" y="15748"/>
                      <a:pt x="12247" y="15674"/>
                    </a:cubicBezTo>
                    <a:cubicBezTo>
                      <a:pt x="13675" y="14420"/>
                      <a:pt x="12760" y="15636"/>
                      <a:pt x="13707" y="14249"/>
                    </a:cubicBezTo>
                    <a:cubicBezTo>
                      <a:pt x="13788" y="14131"/>
                      <a:pt x="13879" y="14101"/>
                      <a:pt x="13950" y="13893"/>
                    </a:cubicBezTo>
                    <a:cubicBezTo>
                      <a:pt x="14031" y="13656"/>
                      <a:pt x="14105" y="13354"/>
                      <a:pt x="14194" y="13181"/>
                    </a:cubicBezTo>
                    <a:cubicBezTo>
                      <a:pt x="14350" y="12876"/>
                      <a:pt x="14518" y="12706"/>
                      <a:pt x="14680" y="12468"/>
                    </a:cubicBezTo>
                    <a:cubicBezTo>
                      <a:pt x="14761" y="12349"/>
                      <a:pt x="14852" y="12320"/>
                      <a:pt x="14924" y="12112"/>
                    </a:cubicBezTo>
                    <a:lnTo>
                      <a:pt x="15410" y="10687"/>
                    </a:lnTo>
                    <a:cubicBezTo>
                      <a:pt x="15437" y="10331"/>
                      <a:pt x="15438" y="9911"/>
                      <a:pt x="15491" y="9618"/>
                    </a:cubicBezTo>
                    <a:cubicBezTo>
                      <a:pt x="15667" y="8655"/>
                      <a:pt x="15984" y="8723"/>
                      <a:pt x="16221" y="8550"/>
                    </a:cubicBezTo>
                    <a:cubicBezTo>
                      <a:pt x="16654" y="5700"/>
                      <a:pt x="16086" y="9143"/>
                      <a:pt x="16627" y="6768"/>
                    </a:cubicBezTo>
                    <a:cubicBezTo>
                      <a:pt x="16994" y="5157"/>
                      <a:pt x="16559" y="6037"/>
                      <a:pt x="17032" y="5343"/>
                    </a:cubicBezTo>
                    <a:cubicBezTo>
                      <a:pt x="17404" y="2894"/>
                      <a:pt x="17172" y="3477"/>
                      <a:pt x="17600" y="2850"/>
                    </a:cubicBezTo>
                    <a:cubicBezTo>
                      <a:pt x="17681" y="2494"/>
                      <a:pt x="17770" y="2168"/>
                      <a:pt x="17843" y="1781"/>
                    </a:cubicBezTo>
                    <a:cubicBezTo>
                      <a:pt x="17906" y="1452"/>
                      <a:pt x="17923" y="939"/>
                      <a:pt x="18006" y="712"/>
                    </a:cubicBezTo>
                    <a:cubicBezTo>
                      <a:pt x="18151" y="314"/>
                      <a:pt x="18492" y="0"/>
                      <a:pt x="18492" y="0"/>
                    </a:cubicBezTo>
                    <a:cubicBezTo>
                      <a:pt x="18925" y="119"/>
                      <a:pt x="19359" y="167"/>
                      <a:pt x="19790" y="356"/>
                    </a:cubicBezTo>
                    <a:cubicBezTo>
                      <a:pt x="19965" y="433"/>
                      <a:pt x="20492" y="1265"/>
                      <a:pt x="20601" y="1425"/>
                    </a:cubicBezTo>
                    <a:cubicBezTo>
                      <a:pt x="20682" y="1544"/>
                      <a:pt x="20773" y="1573"/>
                      <a:pt x="20844" y="1781"/>
                    </a:cubicBezTo>
                    <a:cubicBezTo>
                      <a:pt x="20926" y="2019"/>
                      <a:pt x="20999" y="2320"/>
                      <a:pt x="21088" y="2494"/>
                    </a:cubicBezTo>
                    <a:cubicBezTo>
                      <a:pt x="21600" y="3494"/>
                      <a:pt x="21574" y="2416"/>
                      <a:pt x="21574" y="3562"/>
                    </a:cubicBezTo>
                  </a:path>
                </a:pathLst>
              </a:custGeom>
              <a:noFill/>
              <a:ln w="19050" cap="flat">
                <a:solidFill>
                  <a:srgbClr val="1E2463"/>
                </a:solidFill>
                <a:prstDash val="solid"/>
                <a:round/>
              </a:ln>
              <a:effectLst/>
            </p:spPr>
            <p:txBody>
              <a:bodyPr wrap="square" lIns="39100" tIns="39100" rIns="39100" bIns="39100" numCol="1" anchor="ctr">
                <a:noAutofit/>
              </a:bodyPr>
              <a:lstStyle/>
              <a:p>
                <a:pPr algn="ctr" defTabSz="721412" hangingPunct="0">
                  <a:defRPr sz="1500">
                    <a:solidFill>
                      <a:srgbClr val="FFFFFF"/>
                    </a:solidFill>
                    <a:latin typeface="+mj-lt"/>
                    <a:ea typeface="+mj-ea"/>
                    <a:cs typeface="+mj-cs"/>
                    <a:sym typeface="맑은 고딕"/>
                  </a:defRPr>
                </a:pPr>
                <a:endParaRPr sz="770" kern="0" dirty="0">
                  <a:solidFill>
                    <a:srgbClr val="FFFFFF"/>
                  </a:solidFill>
                  <a:latin typeface="KoPub돋움체 Medium" panose="00000600000000000000" pitchFamily="2" charset="-127"/>
                  <a:ea typeface="KoPub돋움체 Medium" panose="00000600000000000000" pitchFamily="2" charset="-127"/>
                  <a:cs typeface="+mj-cs"/>
                  <a:sym typeface="맑은 고딕"/>
                </a:endParaRPr>
              </a:p>
            </p:txBody>
          </p:sp>
          <p:sp>
            <p:nvSpPr>
              <p:cNvPr id="113" name="선">
                <a:extLst>
                  <a:ext uri="{FF2B5EF4-FFF2-40B4-BE49-F238E27FC236}">
                    <a16:creationId xmlns:a16="http://schemas.microsoft.com/office/drawing/2014/main" id="{11B6D130-0427-42D8-A7EF-080766EB7455}"/>
                  </a:ext>
                </a:extLst>
              </p:cNvPr>
              <p:cNvSpPr/>
              <p:nvPr/>
            </p:nvSpPr>
            <p:spPr>
              <a:xfrm flipV="1">
                <a:off x="12701" y="49541"/>
                <a:ext cx="14" cy="624151"/>
              </a:xfrm>
              <a:prstGeom prst="line">
                <a:avLst/>
              </a:prstGeom>
              <a:noFill/>
              <a:ln w="12700" cap="rnd">
                <a:solidFill>
                  <a:srgbClr val="808080"/>
                </a:solidFill>
                <a:prstDash val="solid"/>
                <a:round/>
                <a:tailEnd type="triangle" w="med" len="med"/>
              </a:ln>
              <a:effectLst/>
            </p:spPr>
            <p:txBody>
              <a:bodyPr wrap="square" lIns="39100" tIns="39100" rIns="39100" bIns="39100" numCol="1" anchor="t">
                <a:noAutofit/>
              </a:bodyPr>
              <a:lstStyle/>
              <a:p>
                <a:pPr defTabSz="782008" hangingPunct="0">
                  <a:defRPr/>
                </a:pPr>
                <a:endParaRPr sz="770" kern="0" dirty="0">
                  <a:solidFill>
                    <a:srgbClr val="000000"/>
                  </a:solidFill>
                  <a:latin typeface="KoPub돋움체 Medium" panose="00000600000000000000" pitchFamily="2" charset="-127"/>
                  <a:ea typeface="KoPub돋움체 Medium" panose="00000600000000000000" pitchFamily="2" charset="-127"/>
                  <a:cs typeface="Helvetica"/>
                  <a:sym typeface="Helvetica"/>
                </a:endParaRPr>
              </a:p>
            </p:txBody>
          </p:sp>
          <p:sp>
            <p:nvSpPr>
              <p:cNvPr id="114" name="선">
                <a:extLst>
                  <a:ext uri="{FF2B5EF4-FFF2-40B4-BE49-F238E27FC236}">
                    <a16:creationId xmlns:a16="http://schemas.microsoft.com/office/drawing/2014/main" id="{28D4351F-0E00-4E30-AFD8-8519D62007EF}"/>
                  </a:ext>
                </a:extLst>
              </p:cNvPr>
              <p:cNvSpPr/>
              <p:nvPr/>
            </p:nvSpPr>
            <p:spPr>
              <a:xfrm>
                <a:off x="0" y="49541"/>
                <a:ext cx="1640262" cy="377056"/>
              </a:xfrm>
              <a:custGeom>
                <a:avLst/>
                <a:gdLst/>
                <a:ahLst/>
                <a:cxnLst>
                  <a:cxn ang="0">
                    <a:pos x="wd2" y="hd2"/>
                  </a:cxn>
                  <a:cxn ang="5400000">
                    <a:pos x="wd2" y="hd2"/>
                  </a:cxn>
                  <a:cxn ang="10800000">
                    <a:pos x="wd2" y="hd2"/>
                  </a:cxn>
                  <a:cxn ang="16200000">
                    <a:pos x="wd2" y="hd2"/>
                  </a:cxn>
                </a:cxnLst>
                <a:rect l="0" t="0" r="r" b="b"/>
                <a:pathLst>
                  <a:path w="21575" h="21301" extrusionOk="0">
                    <a:moveTo>
                      <a:pt x="0" y="18168"/>
                    </a:moveTo>
                    <a:cubicBezTo>
                      <a:pt x="919" y="18287"/>
                      <a:pt x="1841" y="18222"/>
                      <a:pt x="2758" y="18524"/>
                    </a:cubicBezTo>
                    <a:lnTo>
                      <a:pt x="3488" y="19593"/>
                    </a:lnTo>
                    <a:cubicBezTo>
                      <a:pt x="3569" y="19712"/>
                      <a:pt x="3646" y="19913"/>
                      <a:pt x="3731" y="19949"/>
                    </a:cubicBezTo>
                    <a:lnTo>
                      <a:pt x="5434" y="20661"/>
                    </a:lnTo>
                    <a:cubicBezTo>
                      <a:pt x="6503" y="21600"/>
                      <a:pt x="6141" y="21425"/>
                      <a:pt x="8111" y="20661"/>
                    </a:cubicBezTo>
                    <a:cubicBezTo>
                      <a:pt x="8281" y="20595"/>
                      <a:pt x="8435" y="20186"/>
                      <a:pt x="8597" y="19949"/>
                    </a:cubicBezTo>
                    <a:lnTo>
                      <a:pt x="8841" y="19593"/>
                    </a:lnTo>
                    <a:cubicBezTo>
                      <a:pt x="9658" y="18396"/>
                      <a:pt x="8390" y="20222"/>
                      <a:pt x="9408" y="18880"/>
                    </a:cubicBezTo>
                    <a:cubicBezTo>
                      <a:pt x="9654" y="18557"/>
                      <a:pt x="9895" y="18168"/>
                      <a:pt x="10138" y="17812"/>
                    </a:cubicBezTo>
                    <a:lnTo>
                      <a:pt x="10625" y="17099"/>
                    </a:lnTo>
                    <a:cubicBezTo>
                      <a:pt x="10706" y="16980"/>
                      <a:pt x="10783" y="16784"/>
                      <a:pt x="10868" y="16743"/>
                    </a:cubicBezTo>
                    <a:cubicBezTo>
                      <a:pt x="11112" y="16624"/>
                      <a:pt x="11356" y="16539"/>
                      <a:pt x="11598" y="16387"/>
                    </a:cubicBezTo>
                    <a:cubicBezTo>
                      <a:pt x="11735" y="16301"/>
                      <a:pt x="11870" y="16177"/>
                      <a:pt x="12004" y="16030"/>
                    </a:cubicBezTo>
                    <a:cubicBezTo>
                      <a:pt x="12087" y="15939"/>
                      <a:pt x="12163" y="15748"/>
                      <a:pt x="12247" y="15674"/>
                    </a:cubicBezTo>
                    <a:cubicBezTo>
                      <a:pt x="13675" y="14420"/>
                      <a:pt x="12760" y="15636"/>
                      <a:pt x="13707" y="14249"/>
                    </a:cubicBezTo>
                    <a:cubicBezTo>
                      <a:pt x="13788" y="14131"/>
                      <a:pt x="13879" y="14101"/>
                      <a:pt x="13950" y="13893"/>
                    </a:cubicBezTo>
                    <a:cubicBezTo>
                      <a:pt x="14031" y="13656"/>
                      <a:pt x="14105" y="13354"/>
                      <a:pt x="14194" y="13181"/>
                    </a:cubicBezTo>
                    <a:cubicBezTo>
                      <a:pt x="14350" y="12876"/>
                      <a:pt x="14518" y="12706"/>
                      <a:pt x="14680" y="12468"/>
                    </a:cubicBezTo>
                    <a:cubicBezTo>
                      <a:pt x="14761" y="12349"/>
                      <a:pt x="14852" y="12320"/>
                      <a:pt x="14924" y="12112"/>
                    </a:cubicBezTo>
                    <a:lnTo>
                      <a:pt x="15410" y="10687"/>
                    </a:lnTo>
                    <a:cubicBezTo>
                      <a:pt x="15437" y="10331"/>
                      <a:pt x="15438" y="9911"/>
                      <a:pt x="15491" y="9618"/>
                    </a:cubicBezTo>
                    <a:cubicBezTo>
                      <a:pt x="15667" y="8655"/>
                      <a:pt x="15984" y="8723"/>
                      <a:pt x="16221" y="8550"/>
                    </a:cubicBezTo>
                    <a:cubicBezTo>
                      <a:pt x="16654" y="5700"/>
                      <a:pt x="16086" y="9143"/>
                      <a:pt x="16627" y="6768"/>
                    </a:cubicBezTo>
                    <a:cubicBezTo>
                      <a:pt x="16994" y="5157"/>
                      <a:pt x="16559" y="6037"/>
                      <a:pt x="17032" y="5343"/>
                    </a:cubicBezTo>
                    <a:cubicBezTo>
                      <a:pt x="17404" y="2894"/>
                      <a:pt x="17172" y="3477"/>
                      <a:pt x="17600" y="2850"/>
                    </a:cubicBezTo>
                    <a:cubicBezTo>
                      <a:pt x="17681" y="2494"/>
                      <a:pt x="17770" y="2168"/>
                      <a:pt x="17843" y="1781"/>
                    </a:cubicBezTo>
                    <a:cubicBezTo>
                      <a:pt x="17906" y="1452"/>
                      <a:pt x="17923" y="939"/>
                      <a:pt x="18006" y="712"/>
                    </a:cubicBezTo>
                    <a:cubicBezTo>
                      <a:pt x="18151" y="314"/>
                      <a:pt x="18492" y="0"/>
                      <a:pt x="18492" y="0"/>
                    </a:cubicBezTo>
                    <a:cubicBezTo>
                      <a:pt x="18925" y="119"/>
                      <a:pt x="19359" y="167"/>
                      <a:pt x="19790" y="356"/>
                    </a:cubicBezTo>
                    <a:cubicBezTo>
                      <a:pt x="19965" y="433"/>
                      <a:pt x="20492" y="1265"/>
                      <a:pt x="20601" y="1425"/>
                    </a:cubicBezTo>
                    <a:cubicBezTo>
                      <a:pt x="20682" y="1544"/>
                      <a:pt x="20773" y="1573"/>
                      <a:pt x="20844" y="1781"/>
                    </a:cubicBezTo>
                    <a:cubicBezTo>
                      <a:pt x="20926" y="2019"/>
                      <a:pt x="20999" y="2320"/>
                      <a:pt x="21088" y="2494"/>
                    </a:cubicBezTo>
                    <a:cubicBezTo>
                      <a:pt x="21600" y="3494"/>
                      <a:pt x="21574" y="2416"/>
                      <a:pt x="21574" y="3562"/>
                    </a:cubicBezTo>
                  </a:path>
                </a:pathLst>
              </a:custGeom>
              <a:noFill/>
              <a:ln w="19050" cap="flat">
                <a:solidFill>
                  <a:srgbClr val="1E2463"/>
                </a:solidFill>
                <a:prstDash val="solid"/>
                <a:round/>
              </a:ln>
              <a:effectLst/>
            </p:spPr>
            <p:txBody>
              <a:bodyPr wrap="square" lIns="39100" tIns="39100" rIns="39100" bIns="39100" numCol="1" anchor="ctr">
                <a:noAutofit/>
              </a:bodyPr>
              <a:lstStyle/>
              <a:p>
                <a:pPr algn="ctr" defTabSz="721412" hangingPunct="0">
                  <a:defRPr sz="1500">
                    <a:solidFill>
                      <a:srgbClr val="FFFFFF"/>
                    </a:solidFill>
                    <a:latin typeface="+mj-lt"/>
                    <a:ea typeface="+mj-ea"/>
                    <a:cs typeface="+mj-cs"/>
                    <a:sym typeface="맑은 고딕"/>
                  </a:defRPr>
                </a:pPr>
                <a:endParaRPr sz="770" kern="0" dirty="0">
                  <a:solidFill>
                    <a:srgbClr val="FFFFFF"/>
                  </a:solidFill>
                  <a:latin typeface="KoPub돋움체 Medium" panose="00000600000000000000" pitchFamily="2" charset="-127"/>
                  <a:ea typeface="KoPub돋움체 Medium" panose="00000600000000000000" pitchFamily="2" charset="-127"/>
                  <a:cs typeface="+mj-cs"/>
                  <a:sym typeface="맑은 고딕"/>
                </a:endParaRPr>
              </a:p>
            </p:txBody>
          </p:sp>
          <p:sp>
            <p:nvSpPr>
              <p:cNvPr id="115" name="선">
                <a:extLst>
                  <a:ext uri="{FF2B5EF4-FFF2-40B4-BE49-F238E27FC236}">
                    <a16:creationId xmlns:a16="http://schemas.microsoft.com/office/drawing/2014/main" id="{C8F79A3F-21E1-41F5-9653-E9D5EF9CF65A}"/>
                  </a:ext>
                </a:extLst>
              </p:cNvPr>
              <p:cNvSpPr/>
              <p:nvPr/>
            </p:nvSpPr>
            <p:spPr>
              <a:xfrm>
                <a:off x="12715" y="171264"/>
                <a:ext cx="972221" cy="456036"/>
              </a:xfrm>
              <a:custGeom>
                <a:avLst/>
                <a:gdLst/>
                <a:ahLst/>
                <a:cxnLst>
                  <a:cxn ang="0">
                    <a:pos x="wd2" y="hd2"/>
                  </a:cxn>
                  <a:cxn ang="5400000">
                    <a:pos x="wd2" y="hd2"/>
                  </a:cxn>
                  <a:cxn ang="10800000">
                    <a:pos x="wd2" y="hd2"/>
                  </a:cxn>
                  <a:cxn ang="16200000">
                    <a:pos x="wd2" y="hd2"/>
                  </a:cxn>
                </a:cxnLst>
                <a:rect l="0" t="0" r="r" b="b"/>
                <a:pathLst>
                  <a:path w="21600" h="21556" extrusionOk="0">
                    <a:moveTo>
                      <a:pt x="0" y="17730"/>
                    </a:moveTo>
                    <a:cubicBezTo>
                      <a:pt x="496" y="17573"/>
                      <a:pt x="1549" y="16715"/>
                      <a:pt x="2160" y="17730"/>
                    </a:cubicBezTo>
                    <a:cubicBezTo>
                      <a:pt x="2255" y="17888"/>
                      <a:pt x="2285" y="18485"/>
                      <a:pt x="2376" y="18687"/>
                    </a:cubicBezTo>
                    <a:cubicBezTo>
                      <a:pt x="2980" y="20023"/>
                      <a:pt x="2742" y="18015"/>
                      <a:pt x="3456" y="20121"/>
                    </a:cubicBezTo>
                    <a:cubicBezTo>
                      <a:pt x="3875" y="21357"/>
                      <a:pt x="3657" y="20896"/>
                      <a:pt x="4104" y="21556"/>
                    </a:cubicBezTo>
                    <a:cubicBezTo>
                      <a:pt x="4572" y="21397"/>
                      <a:pt x="5042" y="21336"/>
                      <a:pt x="5508" y="21078"/>
                    </a:cubicBezTo>
                    <a:cubicBezTo>
                      <a:pt x="5870" y="20877"/>
                      <a:pt x="5834" y="20355"/>
                      <a:pt x="6156" y="19643"/>
                    </a:cubicBezTo>
                    <a:cubicBezTo>
                      <a:pt x="6258" y="19418"/>
                      <a:pt x="6372" y="19324"/>
                      <a:pt x="6480" y="19165"/>
                    </a:cubicBezTo>
                    <a:cubicBezTo>
                      <a:pt x="6588" y="18846"/>
                      <a:pt x="6688" y="18465"/>
                      <a:pt x="6804" y="18208"/>
                    </a:cubicBezTo>
                    <a:cubicBezTo>
                      <a:pt x="7025" y="17718"/>
                      <a:pt x="7463" y="17434"/>
                      <a:pt x="7668" y="17252"/>
                    </a:cubicBezTo>
                    <a:cubicBezTo>
                      <a:pt x="8316" y="17411"/>
                      <a:pt x="8966" y="17458"/>
                      <a:pt x="9612" y="17730"/>
                    </a:cubicBezTo>
                    <a:cubicBezTo>
                      <a:pt x="9725" y="17778"/>
                      <a:pt x="9822" y="18208"/>
                      <a:pt x="9936" y="18208"/>
                    </a:cubicBezTo>
                    <a:cubicBezTo>
                      <a:pt x="10334" y="18208"/>
                      <a:pt x="10728" y="17889"/>
                      <a:pt x="11124" y="17730"/>
                    </a:cubicBezTo>
                    <a:cubicBezTo>
                      <a:pt x="12107" y="16279"/>
                      <a:pt x="10554" y="18505"/>
                      <a:pt x="11988" y="16774"/>
                    </a:cubicBezTo>
                    <a:cubicBezTo>
                      <a:pt x="12208" y="16508"/>
                      <a:pt x="12411" y="15983"/>
                      <a:pt x="12636" y="15817"/>
                    </a:cubicBezTo>
                    <a:cubicBezTo>
                      <a:pt x="13570" y="15128"/>
                      <a:pt x="13067" y="15459"/>
                      <a:pt x="14148" y="14861"/>
                    </a:cubicBezTo>
                    <a:lnTo>
                      <a:pt x="14796" y="13904"/>
                    </a:lnTo>
                    <a:cubicBezTo>
                      <a:pt x="14904" y="13745"/>
                      <a:pt x="15025" y="13705"/>
                      <a:pt x="15120" y="13426"/>
                    </a:cubicBezTo>
                    <a:lnTo>
                      <a:pt x="15444" y="12469"/>
                    </a:lnTo>
                    <a:cubicBezTo>
                      <a:pt x="15516" y="11991"/>
                      <a:pt x="15559" y="11394"/>
                      <a:pt x="15660" y="11035"/>
                    </a:cubicBezTo>
                    <a:cubicBezTo>
                      <a:pt x="15749" y="10720"/>
                      <a:pt x="15904" y="10913"/>
                      <a:pt x="15984" y="10556"/>
                    </a:cubicBezTo>
                    <a:cubicBezTo>
                      <a:pt x="16064" y="10200"/>
                      <a:pt x="15999" y="9415"/>
                      <a:pt x="16092" y="9122"/>
                    </a:cubicBezTo>
                    <a:cubicBezTo>
                      <a:pt x="16277" y="8536"/>
                      <a:pt x="16551" y="8724"/>
                      <a:pt x="16740" y="8165"/>
                    </a:cubicBezTo>
                    <a:lnTo>
                      <a:pt x="17064" y="7209"/>
                    </a:lnTo>
                    <a:cubicBezTo>
                      <a:pt x="17100" y="6730"/>
                      <a:pt x="17113" y="6206"/>
                      <a:pt x="17172" y="5774"/>
                    </a:cubicBezTo>
                    <a:cubicBezTo>
                      <a:pt x="17303" y="4809"/>
                      <a:pt x="17477" y="4571"/>
                      <a:pt x="17712" y="4339"/>
                    </a:cubicBezTo>
                    <a:cubicBezTo>
                      <a:pt x="17926" y="4129"/>
                      <a:pt x="18145" y="4051"/>
                      <a:pt x="18360" y="3861"/>
                    </a:cubicBezTo>
                    <a:cubicBezTo>
                      <a:pt x="18506" y="3732"/>
                      <a:pt x="18646" y="3512"/>
                      <a:pt x="18792" y="3383"/>
                    </a:cubicBezTo>
                    <a:cubicBezTo>
                      <a:pt x="19007" y="3193"/>
                      <a:pt x="19224" y="3064"/>
                      <a:pt x="19440" y="2905"/>
                    </a:cubicBezTo>
                    <a:cubicBezTo>
                      <a:pt x="19656" y="2586"/>
                      <a:pt x="19899" y="2507"/>
                      <a:pt x="20088" y="1948"/>
                    </a:cubicBezTo>
                    <a:cubicBezTo>
                      <a:pt x="20196" y="1629"/>
                      <a:pt x="20296" y="1249"/>
                      <a:pt x="20412" y="992"/>
                    </a:cubicBezTo>
                    <a:cubicBezTo>
                      <a:pt x="20532" y="727"/>
                      <a:pt x="21076" y="86"/>
                      <a:pt x="21168" y="35"/>
                    </a:cubicBezTo>
                    <a:cubicBezTo>
                      <a:pt x="21311" y="-44"/>
                      <a:pt x="21456" y="35"/>
                      <a:pt x="21600" y="35"/>
                    </a:cubicBezTo>
                  </a:path>
                </a:pathLst>
              </a:custGeom>
              <a:noFill/>
              <a:ln w="19050" cap="flat">
                <a:solidFill>
                  <a:srgbClr val="1E2463"/>
                </a:solidFill>
                <a:prstDash val="solid"/>
                <a:round/>
              </a:ln>
              <a:effectLst/>
            </p:spPr>
            <p:txBody>
              <a:bodyPr wrap="square" lIns="39100" tIns="39100" rIns="39100" bIns="39100" numCol="1" anchor="ctr">
                <a:noAutofit/>
              </a:bodyPr>
              <a:lstStyle/>
              <a:p>
                <a:pPr algn="ctr" defTabSz="721412" hangingPunct="0">
                  <a:defRPr sz="1500">
                    <a:solidFill>
                      <a:srgbClr val="FFFFFF"/>
                    </a:solidFill>
                    <a:latin typeface="+mj-lt"/>
                    <a:ea typeface="+mj-ea"/>
                    <a:cs typeface="+mj-cs"/>
                    <a:sym typeface="맑은 고딕"/>
                  </a:defRPr>
                </a:pPr>
                <a:endParaRPr sz="770" kern="0" dirty="0">
                  <a:solidFill>
                    <a:srgbClr val="FFFFFF"/>
                  </a:solidFill>
                  <a:latin typeface="KoPub돋움체 Medium" panose="00000600000000000000" pitchFamily="2" charset="-127"/>
                  <a:ea typeface="KoPub돋움체 Medium" panose="00000600000000000000" pitchFamily="2" charset="-127"/>
                  <a:cs typeface="+mj-cs"/>
                  <a:sym typeface="맑은 고딕"/>
                </a:endParaRPr>
              </a:p>
            </p:txBody>
          </p:sp>
        </p:grpSp>
        <p:sp>
          <p:nvSpPr>
            <p:cNvPr id="79" name="법인별 Baseline 데이터">
              <a:extLst>
                <a:ext uri="{FF2B5EF4-FFF2-40B4-BE49-F238E27FC236}">
                  <a16:creationId xmlns:a16="http://schemas.microsoft.com/office/drawing/2014/main" id="{4A61FD4A-0ED8-4CA7-AA28-E3418004270C}"/>
                </a:ext>
              </a:extLst>
            </p:cNvPr>
            <p:cNvSpPr txBox="1"/>
            <p:nvPr/>
          </p:nvSpPr>
          <p:spPr>
            <a:xfrm>
              <a:off x="5055433" y="4467961"/>
              <a:ext cx="939750" cy="8888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lgn="ctr" defTabSz="378222" hangingPunct="0">
                <a:lnSpc>
                  <a:spcPct val="110000"/>
                </a:lnSpc>
                <a:defRPr sz="1000">
                  <a:latin typeface="NanumSquare ExtraBold"/>
                  <a:ea typeface="NanumSquare ExtraBold"/>
                  <a:cs typeface="NanumSquare ExtraBold"/>
                  <a:sym typeface="NanumSquare ExtraBold"/>
                </a:defRPr>
              </a:pPr>
              <a:r>
                <a:rPr lang="ru-RU" sz="898" b="1" kern="0" dirty="0" err="1">
                  <a:solidFill>
                    <a:srgbClr val="000000"/>
                  </a:solidFill>
                  <a:latin typeface="KoPub돋움체 Medium" panose="00000600000000000000" pitchFamily="2" charset="-127"/>
                  <a:ea typeface="KoPub돋움체 Medium" panose="00000600000000000000" pitchFamily="2" charset="-127"/>
                  <a:cs typeface="NanumSquare ExtraBold"/>
                  <a:sym typeface="NanumSquare ExtraBold"/>
                </a:rPr>
                <a:t>Экономич</a:t>
              </a:r>
              <a:r>
                <a:rPr lang="ru-RU" sz="898" b="1" kern="0" dirty="0">
                  <a:solidFill>
                    <a:srgbClr val="000000"/>
                  </a:solidFill>
                  <a:latin typeface="KoPub돋움체 Medium" panose="00000600000000000000" pitchFamily="2" charset="-127"/>
                  <a:ea typeface="KoPub돋움체 Medium" panose="00000600000000000000" pitchFamily="2" charset="-127"/>
                  <a:cs typeface="NanumSquare ExtraBold"/>
                  <a:sym typeface="NanumSquare ExtraBold"/>
                </a:rPr>
                <a:t>., макропоказатели и др. данные, напр., ВВП</a:t>
              </a:r>
              <a:endParaRPr sz="898" b="1" kern="0" dirty="0">
                <a:solidFill>
                  <a:srgbClr val="000000"/>
                </a:solidFill>
                <a:latin typeface="KoPub돋움체 Medium" panose="00000600000000000000" pitchFamily="2" charset="-127"/>
                <a:ea typeface="KoPub돋움체 Medium" panose="00000600000000000000" pitchFamily="2" charset="-127"/>
                <a:cs typeface="NanumSquare ExtraBold"/>
                <a:sym typeface="NanumSquare ExtraBold"/>
              </a:endParaRPr>
            </a:p>
          </p:txBody>
        </p:sp>
        <p:grpSp>
          <p:nvGrpSpPr>
            <p:cNvPr id="80" name="그룹">
              <a:extLst>
                <a:ext uri="{FF2B5EF4-FFF2-40B4-BE49-F238E27FC236}">
                  <a16:creationId xmlns:a16="http://schemas.microsoft.com/office/drawing/2014/main" id="{BEB766A8-38AC-4589-9D68-CBA51726AD67}"/>
                </a:ext>
              </a:extLst>
            </p:cNvPr>
            <p:cNvGrpSpPr/>
            <p:nvPr/>
          </p:nvGrpSpPr>
          <p:grpSpPr>
            <a:xfrm>
              <a:off x="5107733" y="2741962"/>
              <a:ext cx="536600" cy="584538"/>
              <a:chOff x="-80106" y="46627"/>
              <a:chExt cx="1128047" cy="738163"/>
            </a:xfrm>
          </p:grpSpPr>
          <p:pic>
            <p:nvPicPr>
              <p:cNvPr id="109" name="이미지" descr="이미지">
                <a:extLst>
                  <a:ext uri="{FF2B5EF4-FFF2-40B4-BE49-F238E27FC236}">
                    <a16:creationId xmlns:a16="http://schemas.microsoft.com/office/drawing/2014/main" id="{B716D37F-B807-46B4-A067-84925FA8E206}"/>
                  </a:ext>
                </a:extLst>
              </p:cNvPr>
              <p:cNvPicPr>
                <a:picLocks noChangeAspect="1"/>
              </p:cNvPicPr>
              <p:nvPr/>
            </p:nvPicPr>
            <p:blipFill>
              <a:blip r:embed="rId3"/>
              <a:stretch>
                <a:fillRect/>
              </a:stretch>
            </p:blipFill>
            <p:spPr>
              <a:xfrm>
                <a:off x="766145" y="154245"/>
                <a:ext cx="281796" cy="286284"/>
              </a:xfrm>
              <a:prstGeom prst="rect">
                <a:avLst/>
              </a:prstGeom>
              <a:ln w="12700" cap="flat">
                <a:noFill/>
                <a:miter lim="400000"/>
              </a:ln>
              <a:effectLst/>
            </p:spPr>
          </p:pic>
          <p:pic>
            <p:nvPicPr>
              <p:cNvPr id="110" name="이미지" descr="이미지">
                <a:extLst>
                  <a:ext uri="{FF2B5EF4-FFF2-40B4-BE49-F238E27FC236}">
                    <a16:creationId xmlns:a16="http://schemas.microsoft.com/office/drawing/2014/main" id="{4EDA32A1-E9EB-4385-A257-32F42E7C828E}"/>
                  </a:ext>
                </a:extLst>
              </p:cNvPr>
              <p:cNvPicPr>
                <a:picLocks noChangeAspect="1"/>
              </p:cNvPicPr>
              <p:nvPr/>
            </p:nvPicPr>
            <p:blipFill>
              <a:blip r:embed="rId4"/>
              <a:stretch>
                <a:fillRect/>
              </a:stretch>
            </p:blipFill>
            <p:spPr>
              <a:xfrm>
                <a:off x="-80106" y="46627"/>
                <a:ext cx="957326" cy="738163"/>
              </a:xfrm>
              <a:prstGeom prst="rect">
                <a:avLst/>
              </a:prstGeom>
              <a:ln w="12700" cap="flat">
                <a:noFill/>
                <a:miter lim="400000"/>
              </a:ln>
              <a:effectLst/>
            </p:spPr>
          </p:pic>
        </p:grpSp>
        <p:sp>
          <p:nvSpPr>
            <p:cNvPr id="81" name="법인별 Baseline 데이터">
              <a:extLst>
                <a:ext uri="{FF2B5EF4-FFF2-40B4-BE49-F238E27FC236}">
                  <a16:creationId xmlns:a16="http://schemas.microsoft.com/office/drawing/2014/main" id="{236E1A39-DA04-4203-AF2B-5FB302FAB8CB}"/>
                </a:ext>
              </a:extLst>
            </p:cNvPr>
            <p:cNvSpPr txBox="1"/>
            <p:nvPr/>
          </p:nvSpPr>
          <p:spPr>
            <a:xfrm>
              <a:off x="4856233" y="3293006"/>
              <a:ext cx="1059192" cy="355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p>
              <a:pPr algn="ctr" defTabSz="378222" hangingPunct="0">
                <a:lnSpc>
                  <a:spcPct val="110000"/>
                </a:lnSpc>
                <a:defRPr sz="1000">
                  <a:latin typeface="NanumSquare ExtraBold"/>
                  <a:ea typeface="NanumSquare ExtraBold"/>
                  <a:cs typeface="NanumSquare ExtraBold"/>
                  <a:sym typeface="NanumSquare ExtraBold"/>
                </a:defRPr>
              </a:pPr>
              <a:r>
                <a:rPr lang="ru-RU" altLang="ko-KR" sz="898" b="1" kern="0" dirty="0">
                  <a:solidFill>
                    <a:srgbClr val="000000"/>
                  </a:solidFill>
                  <a:latin typeface="KoPub돋움체 Medium" panose="00000600000000000000" pitchFamily="2" charset="-127"/>
                  <a:ea typeface="KoPub돋움체 Medium" panose="00000600000000000000" pitchFamily="2" charset="-127"/>
                  <a:cs typeface="NanumSquare ExtraBold"/>
                  <a:sym typeface="NanumSquare ExtraBold"/>
                </a:rPr>
                <a:t>Фин. данные, </a:t>
              </a:r>
            </a:p>
            <a:p>
              <a:pPr algn="ctr" defTabSz="378222" hangingPunct="0">
                <a:lnSpc>
                  <a:spcPct val="110000"/>
                </a:lnSpc>
                <a:defRPr sz="1000">
                  <a:latin typeface="NanumSquare ExtraBold"/>
                  <a:ea typeface="NanumSquare ExtraBold"/>
                  <a:cs typeface="NanumSquare ExtraBold"/>
                  <a:sym typeface="NanumSquare ExtraBold"/>
                </a:defRPr>
              </a:pPr>
              <a:r>
                <a:rPr lang="ru-RU" altLang="ko-KR" sz="898" b="1" kern="0" dirty="0">
                  <a:solidFill>
                    <a:srgbClr val="000000"/>
                  </a:solidFill>
                  <a:latin typeface="KoPub돋움체 Medium" panose="00000600000000000000" pitchFamily="2" charset="-127"/>
                  <a:ea typeface="KoPub돋움체 Medium" panose="00000600000000000000" pitchFamily="2" charset="-127"/>
                  <a:cs typeface="NanumSquare ExtraBold"/>
                  <a:sym typeface="NanumSquare ExtraBold"/>
                </a:rPr>
                <a:t>напр.,</a:t>
              </a:r>
              <a:r>
                <a:rPr lang="en-US" altLang="ko-KR" sz="898" b="1" kern="0" dirty="0" err="1">
                  <a:solidFill>
                    <a:srgbClr val="000000"/>
                  </a:solidFill>
                  <a:latin typeface="KoPub돋움체 Medium" panose="00000600000000000000" pitchFamily="2" charset="-127"/>
                  <a:ea typeface="KoPub돋움체 Medium" panose="00000600000000000000" pitchFamily="2" charset="-127"/>
                  <a:cs typeface="NanumSquare ExtraBold"/>
                  <a:sym typeface="NanumSquare ExtraBold"/>
                </a:rPr>
                <a:t>dBrain</a:t>
              </a:r>
              <a:endParaRPr sz="898" b="1" kern="0" dirty="0">
                <a:solidFill>
                  <a:srgbClr val="000000"/>
                </a:solidFill>
                <a:latin typeface="KoPub돋움체 Medium" panose="00000600000000000000" pitchFamily="2" charset="-127"/>
                <a:ea typeface="KoPub돋움체 Medium" panose="00000600000000000000" pitchFamily="2" charset="-127"/>
                <a:cs typeface="NanumSquare ExtraBold"/>
                <a:sym typeface="NanumSquare ExtraBold"/>
              </a:endParaRPr>
            </a:p>
          </p:txBody>
        </p:sp>
        <p:sp>
          <p:nvSpPr>
            <p:cNvPr id="82" name="직사각형 106">
              <a:extLst>
                <a:ext uri="{FF2B5EF4-FFF2-40B4-BE49-F238E27FC236}">
                  <a16:creationId xmlns:a16="http://schemas.microsoft.com/office/drawing/2014/main" id="{87E0D099-9A6A-48D9-8D7B-89A3A275CA2E}"/>
                </a:ext>
              </a:extLst>
            </p:cNvPr>
            <p:cNvSpPr/>
            <p:nvPr/>
          </p:nvSpPr>
          <p:spPr bwMode="auto">
            <a:xfrm>
              <a:off x="8994060" y="3446849"/>
              <a:ext cx="835359" cy="214441"/>
            </a:xfrm>
            <a:prstGeom prst="rect">
              <a:avLst/>
            </a:prstGeom>
            <a:noFill/>
            <a:ln>
              <a:noFill/>
            </a:ln>
            <a:effectLst/>
          </p:spPr>
          <p:txBody>
            <a:bodyPr lIns="30788" tIns="0" rIns="30788" bIns="0" rtlCol="0" anchor="ctr"/>
            <a:lstStyle/>
            <a:p>
              <a:pPr algn="ctr" latinLnBrk="0"/>
              <a:r>
                <a:rPr lang="ru-RU" altLang="ko-KR" sz="898" b="1" kern="0" dirty="0" err="1">
                  <a:latin typeface="KoPub돋움체 Medium" panose="00000600000000000000" pitchFamily="2" charset="-127"/>
                  <a:ea typeface="KoPub돋움체 Medium" panose="00000600000000000000" pitchFamily="2" charset="-127"/>
                  <a:cs typeface="Helvetica"/>
                  <a:sym typeface="Helvetica"/>
                </a:rPr>
                <a:t>Пользов</a:t>
              </a:r>
              <a:r>
                <a:rPr lang="ru-RU" altLang="ko-KR" sz="898" b="1" kern="0" dirty="0">
                  <a:latin typeface="KoPub돋움체 Medium" panose="00000600000000000000" pitchFamily="2" charset="-127"/>
                  <a:ea typeface="KoPub돋움체 Medium" panose="00000600000000000000" pitchFamily="2" charset="-127"/>
                  <a:cs typeface="Helvetica"/>
                  <a:sym typeface="Helvetica"/>
                </a:rPr>
                <a:t>-ль </a:t>
              </a:r>
              <a:r>
                <a:rPr lang="en-US" altLang="ko-KR" sz="898" b="1" kern="0" dirty="0" err="1">
                  <a:latin typeface="KoPub돋움체 Medium" panose="00000600000000000000" pitchFamily="2" charset="-127"/>
                  <a:ea typeface="KoPub돋움체 Medium" panose="00000600000000000000" pitchFamily="2" charset="-127"/>
                  <a:cs typeface="Helvetica"/>
                  <a:sym typeface="Helvetica"/>
                </a:rPr>
                <a:t>dBrain</a:t>
              </a:r>
              <a:endParaRPr lang="en-US" altLang="ko-KR" sz="898" b="1" kern="0" dirty="0">
                <a:latin typeface="KoPub돋움체 Medium" panose="00000600000000000000" pitchFamily="2" charset="-127"/>
                <a:ea typeface="KoPub돋움체 Medium" panose="00000600000000000000" pitchFamily="2" charset="-127"/>
                <a:cs typeface="Helvetica"/>
                <a:sym typeface="Helvetica"/>
              </a:endParaRPr>
            </a:p>
          </p:txBody>
        </p:sp>
        <p:sp>
          <p:nvSpPr>
            <p:cNvPr id="83" name="직사각형 107">
              <a:extLst>
                <a:ext uri="{FF2B5EF4-FFF2-40B4-BE49-F238E27FC236}">
                  <a16:creationId xmlns:a16="http://schemas.microsoft.com/office/drawing/2014/main" id="{A088FE53-2640-44B4-BCB5-776F10ADC3CC}"/>
                </a:ext>
              </a:extLst>
            </p:cNvPr>
            <p:cNvSpPr/>
            <p:nvPr/>
          </p:nvSpPr>
          <p:spPr>
            <a:xfrm>
              <a:off x="7525642" y="4660859"/>
              <a:ext cx="1225656" cy="720000"/>
            </a:xfrm>
            <a:prstGeom prst="rect">
              <a:avLst/>
            </a:prstGeom>
            <a:solidFill>
              <a:schemeClr val="accent5">
                <a:lumMod val="50000"/>
                <a:alpha val="57000"/>
              </a:schemeClr>
            </a:solidFill>
            <a:ln w="6350" cap="flat" cmpd="sng" algn="ctr">
              <a:noFill/>
              <a:prstDash val="solid"/>
            </a:ln>
            <a:effectLst/>
          </p:spPr>
          <p:txBody>
            <a:bodyPr wrap="square" rtlCol="0" anchor="ctr"/>
            <a:lstStyle/>
            <a:p>
              <a:pPr algn="ctr" defTabSz="586506" hangingPunct="0">
                <a:defRPr/>
              </a:pPr>
              <a:r>
                <a:rPr lang="ru-RU" altLang="ko-KR" sz="941" b="1" kern="0" spc="-86" dirty="0">
                  <a:solidFill>
                    <a:prstClr val="white"/>
                  </a:solidFill>
                  <a:effectLst>
                    <a:outerShdw blurRad="38100" dist="38100" dir="2700000" algn="tl">
                      <a:srgbClr val="000000">
                        <a:alpha val="43137"/>
                      </a:srgbClr>
                    </a:outerShdw>
                  </a:effectLst>
                  <a:latin typeface="KoPub돋움체 Medium" panose="00000600000000000000" pitchFamily="2" charset="-127"/>
                  <a:ea typeface="KoPub돋움체 Medium" panose="00000600000000000000" pitchFamily="2" charset="-127"/>
                  <a:cs typeface="Helvetica"/>
                  <a:sym typeface="Helvetica"/>
                </a:rPr>
                <a:t>Внешняя «песочница»</a:t>
              </a:r>
              <a:endParaRPr lang="en-US" altLang="ko-KR" sz="941" b="1" kern="0" spc="-86" dirty="0">
                <a:solidFill>
                  <a:prstClr val="white"/>
                </a:solidFill>
                <a:effectLst>
                  <a:outerShdw blurRad="38100" dist="38100" dir="2700000" algn="tl">
                    <a:srgbClr val="000000">
                      <a:alpha val="43137"/>
                    </a:srgbClr>
                  </a:outerShdw>
                </a:effectLst>
                <a:latin typeface="KoPub돋움체 Medium" panose="00000600000000000000" pitchFamily="2" charset="-127"/>
                <a:ea typeface="KoPub돋움체 Medium" panose="00000600000000000000" pitchFamily="2" charset="-127"/>
                <a:cs typeface="Helvetica"/>
                <a:sym typeface="Helvetica"/>
              </a:endParaRPr>
            </a:p>
            <a:p>
              <a:pPr algn="ctr" defTabSz="586506" hangingPunct="0">
                <a:defRPr/>
              </a:pPr>
              <a:r>
                <a:rPr lang="en-US" altLang="ko-KR" sz="941" b="1" kern="0" spc="-86" dirty="0">
                  <a:solidFill>
                    <a:prstClr val="white"/>
                  </a:solidFill>
                  <a:effectLst>
                    <a:outerShdw blurRad="38100" dist="38100" dir="2700000" algn="tl">
                      <a:srgbClr val="000000">
                        <a:alpha val="43137"/>
                      </a:srgbClr>
                    </a:outerShdw>
                  </a:effectLst>
                  <a:latin typeface="KoPub돋움체 Medium" panose="00000600000000000000" pitchFamily="2" charset="-127"/>
                  <a:ea typeface="KoPub돋움체 Medium" panose="00000600000000000000" pitchFamily="2" charset="-127"/>
                  <a:cs typeface="Helvetica"/>
                  <a:sym typeface="Helvetica"/>
                </a:rPr>
                <a:t>(</a:t>
              </a:r>
              <a:r>
                <a:rPr lang="ru-RU" altLang="ko-KR" sz="941" b="1" kern="0" spc="-86" dirty="0" err="1">
                  <a:solidFill>
                    <a:prstClr val="white"/>
                  </a:solidFill>
                  <a:effectLst>
                    <a:outerShdw blurRad="38100" dist="38100" dir="2700000" algn="tl">
                      <a:srgbClr val="000000">
                        <a:alpha val="43137"/>
                      </a:srgbClr>
                    </a:outerShdw>
                  </a:effectLst>
                  <a:latin typeface="KoPub돋움체 Medium" panose="00000600000000000000" pitchFamily="2" charset="-127"/>
                  <a:ea typeface="KoPub돋움체 Medium" panose="00000600000000000000" pitchFamily="2" charset="-127"/>
                  <a:cs typeface="Helvetica"/>
                  <a:sym typeface="Helvetica"/>
                </a:rPr>
                <a:t>оффлайн</a:t>
              </a:r>
              <a:r>
                <a:rPr lang="ru-RU" altLang="ko-KR" sz="941" b="1" kern="0" spc="-86" dirty="0">
                  <a:solidFill>
                    <a:prstClr val="white"/>
                  </a:solidFill>
                  <a:effectLst>
                    <a:outerShdw blurRad="38100" dist="38100" dir="2700000" algn="tl">
                      <a:srgbClr val="000000">
                        <a:alpha val="43137"/>
                      </a:srgbClr>
                    </a:outerShdw>
                  </a:effectLst>
                  <a:latin typeface="KoPub돋움체 Medium" panose="00000600000000000000" pitchFamily="2" charset="-127"/>
                  <a:ea typeface="KoPub돋움체 Medium" panose="00000600000000000000" pitchFamily="2" charset="-127"/>
                  <a:cs typeface="Helvetica"/>
                  <a:sym typeface="Helvetica"/>
                </a:rPr>
                <a:t>-анализ</a:t>
              </a:r>
              <a:r>
                <a:rPr lang="en-US" altLang="ko-KR" sz="941" b="1" kern="0" spc="-86" dirty="0">
                  <a:solidFill>
                    <a:prstClr val="white"/>
                  </a:solidFill>
                  <a:effectLst>
                    <a:outerShdw blurRad="38100" dist="38100" dir="2700000" algn="tl">
                      <a:srgbClr val="000000">
                        <a:alpha val="43137"/>
                      </a:srgbClr>
                    </a:outerShdw>
                  </a:effectLst>
                  <a:latin typeface="KoPub돋움체 Medium" panose="00000600000000000000" pitchFamily="2" charset="-127"/>
                  <a:ea typeface="KoPub돋움체 Medium" panose="00000600000000000000" pitchFamily="2" charset="-127"/>
                  <a:cs typeface="Helvetica"/>
                  <a:sym typeface="Helvetica"/>
                </a:rPr>
                <a:t>)</a:t>
              </a:r>
              <a:endParaRPr lang="ko-KR" altLang="en-US" sz="941" kern="0" spc="-86" dirty="0">
                <a:solidFill>
                  <a:prstClr val="white"/>
                </a:solidFill>
                <a:effectLst>
                  <a:outerShdw blurRad="38100" dist="38100" dir="2700000" algn="tl">
                    <a:srgbClr val="000000">
                      <a:alpha val="43137"/>
                    </a:srgbClr>
                  </a:outerShdw>
                </a:effectLst>
                <a:latin typeface="KoPub돋움체 Medium" panose="00000600000000000000" pitchFamily="2" charset="-127"/>
                <a:ea typeface="KoPub돋움체 Medium" panose="00000600000000000000" pitchFamily="2" charset="-127"/>
                <a:cs typeface="Helvetica"/>
                <a:sym typeface="Helvetica"/>
              </a:endParaRPr>
            </a:p>
          </p:txBody>
        </p:sp>
        <p:pic>
          <p:nvPicPr>
            <p:cNvPr id="84" name="그림 108">
              <a:extLst>
                <a:ext uri="{FF2B5EF4-FFF2-40B4-BE49-F238E27FC236}">
                  <a16:creationId xmlns:a16="http://schemas.microsoft.com/office/drawing/2014/main" id="{CEFC59B4-ECBF-4C1B-9B04-73F6AC0F419E}"/>
                </a:ext>
              </a:extLst>
            </p:cNvPr>
            <p:cNvPicPr>
              <a:picLocks noChangeAspect="1"/>
            </p:cNvPicPr>
            <p:nvPr/>
          </p:nvPicPr>
          <p:blipFill rotWithShape="1">
            <a:blip r:embed="rId5"/>
            <a:srcRect b="1158"/>
            <a:stretch/>
          </p:blipFill>
          <p:spPr>
            <a:xfrm>
              <a:off x="9288992" y="2813586"/>
              <a:ext cx="435834" cy="524934"/>
            </a:xfrm>
            <a:prstGeom prst="rect">
              <a:avLst/>
            </a:prstGeom>
          </p:spPr>
        </p:pic>
        <p:sp>
          <p:nvSpPr>
            <p:cNvPr id="85" name="Freeform 1490">
              <a:extLst>
                <a:ext uri="{FF2B5EF4-FFF2-40B4-BE49-F238E27FC236}">
                  <a16:creationId xmlns:a16="http://schemas.microsoft.com/office/drawing/2014/main" id="{31578D20-9265-4814-942B-EB236C0EEB10}"/>
                </a:ext>
              </a:extLst>
            </p:cNvPr>
            <p:cNvSpPr>
              <a:spLocks noEditPoints="1"/>
            </p:cNvSpPr>
            <p:nvPr/>
          </p:nvSpPr>
          <p:spPr bwMode="auto">
            <a:xfrm>
              <a:off x="9221907" y="5241994"/>
              <a:ext cx="438223" cy="363500"/>
            </a:xfrm>
            <a:custGeom>
              <a:avLst/>
              <a:gdLst>
                <a:gd name="T0" fmla="*/ 41 w 156"/>
                <a:gd name="T1" fmla="*/ 76 h 108"/>
                <a:gd name="T2" fmla="*/ 51 w 156"/>
                <a:gd name="T3" fmla="*/ 71 h 108"/>
                <a:gd name="T4" fmla="*/ 51 w 156"/>
                <a:gd name="T5" fmla="*/ 66 h 108"/>
                <a:gd name="T6" fmla="*/ 54 w 156"/>
                <a:gd name="T7" fmla="*/ 59 h 108"/>
                <a:gd name="T8" fmla="*/ 56 w 156"/>
                <a:gd name="T9" fmla="*/ 54 h 108"/>
                <a:gd name="T10" fmla="*/ 51 w 156"/>
                <a:gd name="T11" fmla="*/ 39 h 108"/>
                <a:gd name="T12" fmla="*/ 53 w 156"/>
                <a:gd name="T13" fmla="*/ 35 h 108"/>
                <a:gd name="T14" fmla="*/ 49 w 156"/>
                <a:gd name="T15" fmla="*/ 29 h 108"/>
                <a:gd name="T16" fmla="*/ 31 w 156"/>
                <a:gd name="T17" fmla="*/ 27 h 108"/>
                <a:gd name="T18" fmla="*/ 24 w 156"/>
                <a:gd name="T19" fmla="*/ 51 h 108"/>
                <a:gd name="T20" fmla="*/ 28 w 156"/>
                <a:gd name="T21" fmla="*/ 60 h 108"/>
                <a:gd name="T22" fmla="*/ 31 w 156"/>
                <a:gd name="T23" fmla="*/ 71 h 108"/>
                <a:gd name="T24" fmla="*/ 26 w 156"/>
                <a:gd name="T25" fmla="*/ 77 h 108"/>
                <a:gd name="T26" fmla="*/ 10 w 156"/>
                <a:gd name="T27" fmla="*/ 83 h 108"/>
                <a:gd name="T28" fmla="*/ 0 w 156"/>
                <a:gd name="T29" fmla="*/ 101 h 108"/>
                <a:gd name="T30" fmla="*/ 18 w 156"/>
                <a:gd name="T31" fmla="*/ 97 h 108"/>
                <a:gd name="T32" fmla="*/ 19 w 156"/>
                <a:gd name="T33" fmla="*/ 91 h 108"/>
                <a:gd name="T34" fmla="*/ 31 w 156"/>
                <a:gd name="T35" fmla="*/ 80 h 108"/>
                <a:gd name="T36" fmla="*/ 156 w 156"/>
                <a:gd name="T37" fmla="*/ 89 h 108"/>
                <a:gd name="T38" fmla="*/ 134 w 156"/>
                <a:gd name="T39" fmla="*/ 77 h 108"/>
                <a:gd name="T40" fmla="*/ 127 w 156"/>
                <a:gd name="T41" fmla="*/ 71 h 108"/>
                <a:gd name="T42" fmla="*/ 127 w 156"/>
                <a:gd name="T43" fmla="*/ 66 h 108"/>
                <a:gd name="T44" fmla="*/ 130 w 156"/>
                <a:gd name="T45" fmla="*/ 59 h 108"/>
                <a:gd name="T46" fmla="*/ 131 w 156"/>
                <a:gd name="T47" fmla="*/ 50 h 108"/>
                <a:gd name="T48" fmla="*/ 131 w 156"/>
                <a:gd name="T49" fmla="*/ 40 h 108"/>
                <a:gd name="T50" fmla="*/ 128 w 156"/>
                <a:gd name="T51" fmla="*/ 29 h 108"/>
                <a:gd name="T52" fmla="*/ 124 w 156"/>
                <a:gd name="T53" fmla="*/ 27 h 108"/>
                <a:gd name="T54" fmla="*/ 102 w 156"/>
                <a:gd name="T55" fmla="*/ 32 h 108"/>
                <a:gd name="T56" fmla="*/ 102 w 156"/>
                <a:gd name="T57" fmla="*/ 34 h 108"/>
                <a:gd name="T58" fmla="*/ 103 w 156"/>
                <a:gd name="T59" fmla="*/ 35 h 108"/>
                <a:gd name="T60" fmla="*/ 102 w 156"/>
                <a:gd name="T61" fmla="*/ 53 h 108"/>
                <a:gd name="T62" fmla="*/ 103 w 156"/>
                <a:gd name="T63" fmla="*/ 60 h 108"/>
                <a:gd name="T64" fmla="*/ 105 w 156"/>
                <a:gd name="T65" fmla="*/ 67 h 108"/>
                <a:gd name="T66" fmla="*/ 105 w 156"/>
                <a:gd name="T67" fmla="*/ 71 h 108"/>
                <a:gd name="T68" fmla="*/ 115 w 156"/>
                <a:gd name="T69" fmla="*/ 76 h 108"/>
                <a:gd name="T70" fmla="*/ 125 w 156"/>
                <a:gd name="T71" fmla="*/ 80 h 108"/>
                <a:gd name="T72" fmla="*/ 138 w 156"/>
                <a:gd name="T73" fmla="*/ 91 h 108"/>
                <a:gd name="T74" fmla="*/ 138 w 156"/>
                <a:gd name="T75" fmla="*/ 97 h 108"/>
                <a:gd name="T76" fmla="*/ 156 w 156"/>
                <a:gd name="T77" fmla="*/ 101 h 108"/>
                <a:gd name="T78" fmla="*/ 120 w 156"/>
                <a:gd name="T79" fmla="*/ 83 h 108"/>
                <a:gd name="T80" fmla="*/ 98 w 156"/>
                <a:gd name="T81" fmla="*/ 74 h 108"/>
                <a:gd name="T82" fmla="*/ 90 w 156"/>
                <a:gd name="T83" fmla="*/ 66 h 108"/>
                <a:gd name="T84" fmla="*/ 95 w 156"/>
                <a:gd name="T85" fmla="*/ 53 h 108"/>
                <a:gd name="T86" fmla="*/ 100 w 156"/>
                <a:gd name="T87" fmla="*/ 46 h 108"/>
                <a:gd name="T88" fmla="*/ 98 w 156"/>
                <a:gd name="T89" fmla="*/ 34 h 108"/>
                <a:gd name="T90" fmla="*/ 98 w 156"/>
                <a:gd name="T91" fmla="*/ 12 h 108"/>
                <a:gd name="T92" fmla="*/ 91 w 156"/>
                <a:gd name="T93" fmla="*/ 7 h 108"/>
                <a:gd name="T94" fmla="*/ 66 w 156"/>
                <a:gd name="T95" fmla="*/ 6 h 108"/>
                <a:gd name="T96" fmla="*/ 56 w 156"/>
                <a:gd name="T97" fmla="*/ 39 h 108"/>
                <a:gd name="T98" fmla="*/ 61 w 156"/>
                <a:gd name="T99" fmla="*/ 52 h 108"/>
                <a:gd name="T100" fmla="*/ 65 w 156"/>
                <a:gd name="T101" fmla="*/ 66 h 108"/>
                <a:gd name="T102" fmla="*/ 58 w 156"/>
                <a:gd name="T103" fmla="*/ 74 h 108"/>
                <a:gd name="T104" fmla="*/ 36 w 156"/>
                <a:gd name="T105" fmla="*/ 83 h 108"/>
                <a:gd name="T106" fmla="*/ 23 w 156"/>
                <a:gd name="T107" fmla="*/ 108 h 108"/>
                <a:gd name="T108" fmla="*/ 133 w 156"/>
                <a:gd name="T109"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6" h="108">
                  <a:moveTo>
                    <a:pt x="34" y="79"/>
                  </a:moveTo>
                  <a:cubicBezTo>
                    <a:pt x="36" y="78"/>
                    <a:pt x="39" y="77"/>
                    <a:pt x="41" y="76"/>
                  </a:cubicBezTo>
                  <a:cubicBezTo>
                    <a:pt x="44" y="75"/>
                    <a:pt x="48" y="73"/>
                    <a:pt x="51" y="72"/>
                  </a:cubicBezTo>
                  <a:cubicBezTo>
                    <a:pt x="51" y="71"/>
                    <a:pt x="51" y="71"/>
                    <a:pt x="51" y="71"/>
                  </a:cubicBezTo>
                  <a:cubicBezTo>
                    <a:pt x="50" y="71"/>
                    <a:pt x="49" y="71"/>
                    <a:pt x="49" y="71"/>
                  </a:cubicBezTo>
                  <a:cubicBezTo>
                    <a:pt x="49" y="68"/>
                    <a:pt x="50" y="68"/>
                    <a:pt x="51" y="66"/>
                  </a:cubicBezTo>
                  <a:cubicBezTo>
                    <a:pt x="51" y="65"/>
                    <a:pt x="51" y="63"/>
                    <a:pt x="52" y="61"/>
                  </a:cubicBezTo>
                  <a:cubicBezTo>
                    <a:pt x="52" y="60"/>
                    <a:pt x="54" y="60"/>
                    <a:pt x="54" y="59"/>
                  </a:cubicBezTo>
                  <a:cubicBezTo>
                    <a:pt x="55" y="58"/>
                    <a:pt x="55" y="57"/>
                    <a:pt x="55" y="56"/>
                  </a:cubicBezTo>
                  <a:cubicBezTo>
                    <a:pt x="55" y="56"/>
                    <a:pt x="55" y="55"/>
                    <a:pt x="56" y="54"/>
                  </a:cubicBezTo>
                  <a:cubicBezTo>
                    <a:pt x="52" y="51"/>
                    <a:pt x="52" y="45"/>
                    <a:pt x="51" y="41"/>
                  </a:cubicBezTo>
                  <a:cubicBezTo>
                    <a:pt x="51" y="40"/>
                    <a:pt x="51" y="40"/>
                    <a:pt x="51" y="39"/>
                  </a:cubicBezTo>
                  <a:cubicBezTo>
                    <a:pt x="51" y="37"/>
                    <a:pt x="52" y="36"/>
                    <a:pt x="52" y="35"/>
                  </a:cubicBezTo>
                  <a:cubicBezTo>
                    <a:pt x="53" y="35"/>
                    <a:pt x="53" y="35"/>
                    <a:pt x="53" y="35"/>
                  </a:cubicBezTo>
                  <a:cubicBezTo>
                    <a:pt x="52" y="33"/>
                    <a:pt x="52" y="31"/>
                    <a:pt x="52" y="29"/>
                  </a:cubicBezTo>
                  <a:cubicBezTo>
                    <a:pt x="49" y="29"/>
                    <a:pt x="49" y="29"/>
                    <a:pt x="49" y="29"/>
                  </a:cubicBezTo>
                  <a:cubicBezTo>
                    <a:pt x="48" y="27"/>
                    <a:pt x="48" y="27"/>
                    <a:pt x="48" y="27"/>
                  </a:cubicBezTo>
                  <a:cubicBezTo>
                    <a:pt x="41" y="23"/>
                    <a:pt x="35" y="26"/>
                    <a:pt x="31" y="27"/>
                  </a:cubicBezTo>
                  <a:cubicBezTo>
                    <a:pt x="26" y="29"/>
                    <a:pt x="23" y="37"/>
                    <a:pt x="25" y="47"/>
                  </a:cubicBezTo>
                  <a:cubicBezTo>
                    <a:pt x="25" y="49"/>
                    <a:pt x="24" y="50"/>
                    <a:pt x="24" y="51"/>
                  </a:cubicBezTo>
                  <a:cubicBezTo>
                    <a:pt x="24" y="53"/>
                    <a:pt x="24" y="59"/>
                    <a:pt x="26" y="60"/>
                  </a:cubicBezTo>
                  <a:cubicBezTo>
                    <a:pt x="28" y="60"/>
                    <a:pt x="28" y="60"/>
                    <a:pt x="28" y="60"/>
                  </a:cubicBezTo>
                  <a:cubicBezTo>
                    <a:pt x="28" y="63"/>
                    <a:pt x="28" y="65"/>
                    <a:pt x="29" y="67"/>
                  </a:cubicBezTo>
                  <a:cubicBezTo>
                    <a:pt x="29" y="68"/>
                    <a:pt x="30" y="69"/>
                    <a:pt x="31" y="71"/>
                  </a:cubicBezTo>
                  <a:cubicBezTo>
                    <a:pt x="29" y="71"/>
                    <a:pt x="29" y="71"/>
                    <a:pt x="29" y="71"/>
                  </a:cubicBezTo>
                  <a:cubicBezTo>
                    <a:pt x="28" y="73"/>
                    <a:pt x="27" y="76"/>
                    <a:pt x="26" y="77"/>
                  </a:cubicBezTo>
                  <a:cubicBezTo>
                    <a:pt x="25" y="77"/>
                    <a:pt x="23" y="77"/>
                    <a:pt x="22" y="77"/>
                  </a:cubicBezTo>
                  <a:cubicBezTo>
                    <a:pt x="18" y="79"/>
                    <a:pt x="14" y="81"/>
                    <a:pt x="10" y="83"/>
                  </a:cubicBezTo>
                  <a:cubicBezTo>
                    <a:pt x="6" y="84"/>
                    <a:pt x="2" y="85"/>
                    <a:pt x="1" y="89"/>
                  </a:cubicBezTo>
                  <a:cubicBezTo>
                    <a:pt x="1" y="91"/>
                    <a:pt x="0" y="97"/>
                    <a:pt x="0" y="101"/>
                  </a:cubicBezTo>
                  <a:cubicBezTo>
                    <a:pt x="18" y="101"/>
                    <a:pt x="18" y="101"/>
                    <a:pt x="18" y="101"/>
                  </a:cubicBezTo>
                  <a:cubicBezTo>
                    <a:pt x="18" y="100"/>
                    <a:pt x="18" y="98"/>
                    <a:pt x="18" y="97"/>
                  </a:cubicBezTo>
                  <a:cubicBezTo>
                    <a:pt x="19" y="95"/>
                    <a:pt x="19" y="93"/>
                    <a:pt x="19" y="91"/>
                  </a:cubicBezTo>
                  <a:cubicBezTo>
                    <a:pt x="19" y="91"/>
                    <a:pt x="19" y="91"/>
                    <a:pt x="19" y="91"/>
                  </a:cubicBezTo>
                  <a:cubicBezTo>
                    <a:pt x="19" y="90"/>
                    <a:pt x="19" y="90"/>
                    <a:pt x="19" y="90"/>
                  </a:cubicBezTo>
                  <a:cubicBezTo>
                    <a:pt x="21" y="84"/>
                    <a:pt x="27" y="82"/>
                    <a:pt x="31" y="80"/>
                  </a:cubicBezTo>
                  <a:cubicBezTo>
                    <a:pt x="32" y="80"/>
                    <a:pt x="33" y="80"/>
                    <a:pt x="34" y="79"/>
                  </a:cubicBezTo>
                  <a:close/>
                  <a:moveTo>
                    <a:pt x="156" y="89"/>
                  </a:moveTo>
                  <a:cubicBezTo>
                    <a:pt x="154" y="85"/>
                    <a:pt x="150" y="84"/>
                    <a:pt x="146" y="83"/>
                  </a:cubicBezTo>
                  <a:cubicBezTo>
                    <a:pt x="142" y="81"/>
                    <a:pt x="138" y="79"/>
                    <a:pt x="134" y="77"/>
                  </a:cubicBezTo>
                  <a:cubicBezTo>
                    <a:pt x="133" y="77"/>
                    <a:pt x="132" y="77"/>
                    <a:pt x="131" y="77"/>
                  </a:cubicBezTo>
                  <a:cubicBezTo>
                    <a:pt x="129" y="76"/>
                    <a:pt x="128" y="73"/>
                    <a:pt x="127" y="71"/>
                  </a:cubicBezTo>
                  <a:cubicBezTo>
                    <a:pt x="126" y="71"/>
                    <a:pt x="126" y="71"/>
                    <a:pt x="125" y="71"/>
                  </a:cubicBezTo>
                  <a:cubicBezTo>
                    <a:pt x="125" y="68"/>
                    <a:pt x="127" y="68"/>
                    <a:pt x="127" y="66"/>
                  </a:cubicBezTo>
                  <a:cubicBezTo>
                    <a:pt x="128" y="65"/>
                    <a:pt x="127" y="63"/>
                    <a:pt x="128" y="61"/>
                  </a:cubicBezTo>
                  <a:cubicBezTo>
                    <a:pt x="129" y="60"/>
                    <a:pt x="130" y="60"/>
                    <a:pt x="130" y="59"/>
                  </a:cubicBezTo>
                  <a:cubicBezTo>
                    <a:pt x="131" y="58"/>
                    <a:pt x="131" y="57"/>
                    <a:pt x="132" y="56"/>
                  </a:cubicBezTo>
                  <a:cubicBezTo>
                    <a:pt x="132" y="54"/>
                    <a:pt x="132" y="52"/>
                    <a:pt x="131" y="50"/>
                  </a:cubicBezTo>
                  <a:cubicBezTo>
                    <a:pt x="131" y="49"/>
                    <a:pt x="131" y="49"/>
                    <a:pt x="130" y="48"/>
                  </a:cubicBezTo>
                  <a:cubicBezTo>
                    <a:pt x="130" y="46"/>
                    <a:pt x="131" y="41"/>
                    <a:pt x="131" y="40"/>
                  </a:cubicBezTo>
                  <a:cubicBezTo>
                    <a:pt x="131" y="37"/>
                    <a:pt x="131" y="35"/>
                    <a:pt x="130" y="32"/>
                  </a:cubicBezTo>
                  <a:cubicBezTo>
                    <a:pt x="130" y="32"/>
                    <a:pt x="129" y="30"/>
                    <a:pt x="128" y="29"/>
                  </a:cubicBezTo>
                  <a:cubicBezTo>
                    <a:pt x="126" y="29"/>
                    <a:pt x="126" y="29"/>
                    <a:pt x="126" y="29"/>
                  </a:cubicBezTo>
                  <a:cubicBezTo>
                    <a:pt x="124" y="27"/>
                    <a:pt x="124" y="27"/>
                    <a:pt x="124" y="27"/>
                  </a:cubicBezTo>
                  <a:cubicBezTo>
                    <a:pt x="118" y="23"/>
                    <a:pt x="111" y="26"/>
                    <a:pt x="107" y="27"/>
                  </a:cubicBezTo>
                  <a:cubicBezTo>
                    <a:pt x="105" y="28"/>
                    <a:pt x="104" y="30"/>
                    <a:pt x="102" y="32"/>
                  </a:cubicBezTo>
                  <a:cubicBezTo>
                    <a:pt x="102" y="33"/>
                    <a:pt x="102" y="33"/>
                    <a:pt x="102" y="34"/>
                  </a:cubicBezTo>
                  <a:cubicBezTo>
                    <a:pt x="102" y="34"/>
                    <a:pt x="102" y="34"/>
                    <a:pt x="102" y="34"/>
                  </a:cubicBezTo>
                  <a:cubicBezTo>
                    <a:pt x="103" y="34"/>
                    <a:pt x="103" y="34"/>
                    <a:pt x="103" y="34"/>
                  </a:cubicBezTo>
                  <a:cubicBezTo>
                    <a:pt x="103" y="34"/>
                    <a:pt x="103" y="35"/>
                    <a:pt x="103" y="35"/>
                  </a:cubicBezTo>
                  <a:cubicBezTo>
                    <a:pt x="105" y="39"/>
                    <a:pt x="105" y="44"/>
                    <a:pt x="104" y="47"/>
                  </a:cubicBezTo>
                  <a:cubicBezTo>
                    <a:pt x="104" y="48"/>
                    <a:pt x="103" y="51"/>
                    <a:pt x="102" y="53"/>
                  </a:cubicBezTo>
                  <a:cubicBezTo>
                    <a:pt x="101" y="53"/>
                    <a:pt x="101" y="54"/>
                    <a:pt x="100" y="54"/>
                  </a:cubicBezTo>
                  <a:cubicBezTo>
                    <a:pt x="101" y="56"/>
                    <a:pt x="101" y="59"/>
                    <a:pt x="103" y="60"/>
                  </a:cubicBezTo>
                  <a:cubicBezTo>
                    <a:pt x="104" y="60"/>
                    <a:pt x="104" y="60"/>
                    <a:pt x="104" y="60"/>
                  </a:cubicBezTo>
                  <a:cubicBezTo>
                    <a:pt x="104" y="63"/>
                    <a:pt x="105" y="65"/>
                    <a:pt x="105" y="67"/>
                  </a:cubicBezTo>
                  <a:cubicBezTo>
                    <a:pt x="105" y="68"/>
                    <a:pt x="107" y="69"/>
                    <a:pt x="107" y="71"/>
                  </a:cubicBezTo>
                  <a:cubicBezTo>
                    <a:pt x="105" y="71"/>
                    <a:pt x="105" y="71"/>
                    <a:pt x="105" y="71"/>
                  </a:cubicBezTo>
                  <a:cubicBezTo>
                    <a:pt x="105" y="72"/>
                    <a:pt x="105" y="72"/>
                    <a:pt x="105" y="72"/>
                  </a:cubicBezTo>
                  <a:cubicBezTo>
                    <a:pt x="108" y="73"/>
                    <a:pt x="112" y="75"/>
                    <a:pt x="115" y="76"/>
                  </a:cubicBezTo>
                  <a:cubicBezTo>
                    <a:pt x="118" y="77"/>
                    <a:pt x="120" y="78"/>
                    <a:pt x="122" y="79"/>
                  </a:cubicBezTo>
                  <a:cubicBezTo>
                    <a:pt x="123" y="80"/>
                    <a:pt x="124" y="80"/>
                    <a:pt x="125" y="80"/>
                  </a:cubicBezTo>
                  <a:cubicBezTo>
                    <a:pt x="130" y="82"/>
                    <a:pt x="135" y="84"/>
                    <a:pt x="137" y="90"/>
                  </a:cubicBezTo>
                  <a:cubicBezTo>
                    <a:pt x="138" y="91"/>
                    <a:pt x="138" y="91"/>
                    <a:pt x="138" y="91"/>
                  </a:cubicBezTo>
                  <a:cubicBezTo>
                    <a:pt x="138" y="91"/>
                    <a:pt x="138" y="91"/>
                    <a:pt x="138" y="91"/>
                  </a:cubicBezTo>
                  <a:cubicBezTo>
                    <a:pt x="138" y="93"/>
                    <a:pt x="138" y="95"/>
                    <a:pt x="138" y="97"/>
                  </a:cubicBezTo>
                  <a:cubicBezTo>
                    <a:pt x="138" y="98"/>
                    <a:pt x="138" y="100"/>
                    <a:pt x="138" y="101"/>
                  </a:cubicBezTo>
                  <a:cubicBezTo>
                    <a:pt x="156" y="101"/>
                    <a:pt x="156" y="101"/>
                    <a:pt x="156" y="101"/>
                  </a:cubicBezTo>
                  <a:cubicBezTo>
                    <a:pt x="156" y="97"/>
                    <a:pt x="156" y="91"/>
                    <a:pt x="156" y="89"/>
                  </a:cubicBezTo>
                  <a:close/>
                  <a:moveTo>
                    <a:pt x="120" y="83"/>
                  </a:moveTo>
                  <a:cubicBezTo>
                    <a:pt x="115" y="81"/>
                    <a:pt x="109" y="78"/>
                    <a:pt x="103" y="76"/>
                  </a:cubicBezTo>
                  <a:cubicBezTo>
                    <a:pt x="101" y="75"/>
                    <a:pt x="100" y="75"/>
                    <a:pt x="98" y="74"/>
                  </a:cubicBezTo>
                  <a:cubicBezTo>
                    <a:pt x="96" y="73"/>
                    <a:pt x="94" y="69"/>
                    <a:pt x="93" y="67"/>
                  </a:cubicBezTo>
                  <a:cubicBezTo>
                    <a:pt x="92" y="67"/>
                    <a:pt x="91" y="66"/>
                    <a:pt x="90" y="66"/>
                  </a:cubicBezTo>
                  <a:cubicBezTo>
                    <a:pt x="91" y="63"/>
                    <a:pt x="93" y="63"/>
                    <a:pt x="93" y="60"/>
                  </a:cubicBezTo>
                  <a:cubicBezTo>
                    <a:pt x="94" y="58"/>
                    <a:pt x="93" y="55"/>
                    <a:pt x="95" y="53"/>
                  </a:cubicBezTo>
                  <a:cubicBezTo>
                    <a:pt x="95" y="51"/>
                    <a:pt x="97" y="51"/>
                    <a:pt x="98" y="50"/>
                  </a:cubicBezTo>
                  <a:cubicBezTo>
                    <a:pt x="99" y="49"/>
                    <a:pt x="99" y="47"/>
                    <a:pt x="100" y="46"/>
                  </a:cubicBezTo>
                  <a:cubicBezTo>
                    <a:pt x="100" y="43"/>
                    <a:pt x="101" y="40"/>
                    <a:pt x="99" y="37"/>
                  </a:cubicBezTo>
                  <a:cubicBezTo>
                    <a:pt x="99" y="36"/>
                    <a:pt x="98" y="36"/>
                    <a:pt x="98" y="34"/>
                  </a:cubicBezTo>
                  <a:cubicBezTo>
                    <a:pt x="98" y="32"/>
                    <a:pt x="99" y="25"/>
                    <a:pt x="99" y="23"/>
                  </a:cubicBezTo>
                  <a:cubicBezTo>
                    <a:pt x="99" y="20"/>
                    <a:pt x="99" y="16"/>
                    <a:pt x="98" y="12"/>
                  </a:cubicBezTo>
                  <a:cubicBezTo>
                    <a:pt x="98" y="12"/>
                    <a:pt x="97" y="9"/>
                    <a:pt x="95" y="8"/>
                  </a:cubicBezTo>
                  <a:cubicBezTo>
                    <a:pt x="91" y="7"/>
                    <a:pt x="91" y="7"/>
                    <a:pt x="91" y="7"/>
                  </a:cubicBezTo>
                  <a:cubicBezTo>
                    <a:pt x="89" y="5"/>
                    <a:pt x="89" y="5"/>
                    <a:pt x="89" y="5"/>
                  </a:cubicBezTo>
                  <a:cubicBezTo>
                    <a:pt x="80" y="0"/>
                    <a:pt x="71" y="4"/>
                    <a:pt x="66" y="6"/>
                  </a:cubicBezTo>
                  <a:cubicBezTo>
                    <a:pt x="58" y="8"/>
                    <a:pt x="54" y="18"/>
                    <a:pt x="57" y="34"/>
                  </a:cubicBezTo>
                  <a:cubicBezTo>
                    <a:pt x="58" y="36"/>
                    <a:pt x="56" y="37"/>
                    <a:pt x="56" y="39"/>
                  </a:cubicBezTo>
                  <a:cubicBezTo>
                    <a:pt x="56" y="42"/>
                    <a:pt x="56" y="50"/>
                    <a:pt x="59" y="51"/>
                  </a:cubicBezTo>
                  <a:cubicBezTo>
                    <a:pt x="61" y="52"/>
                    <a:pt x="61" y="52"/>
                    <a:pt x="61" y="52"/>
                  </a:cubicBezTo>
                  <a:cubicBezTo>
                    <a:pt x="62" y="55"/>
                    <a:pt x="62" y="58"/>
                    <a:pt x="62" y="61"/>
                  </a:cubicBezTo>
                  <a:cubicBezTo>
                    <a:pt x="63" y="63"/>
                    <a:pt x="65" y="63"/>
                    <a:pt x="65" y="66"/>
                  </a:cubicBezTo>
                  <a:cubicBezTo>
                    <a:pt x="63" y="67"/>
                    <a:pt x="63" y="67"/>
                    <a:pt x="63" y="67"/>
                  </a:cubicBezTo>
                  <a:cubicBezTo>
                    <a:pt x="62" y="69"/>
                    <a:pt x="60" y="73"/>
                    <a:pt x="58" y="74"/>
                  </a:cubicBezTo>
                  <a:cubicBezTo>
                    <a:pt x="57" y="75"/>
                    <a:pt x="55" y="75"/>
                    <a:pt x="53" y="76"/>
                  </a:cubicBezTo>
                  <a:cubicBezTo>
                    <a:pt x="48" y="78"/>
                    <a:pt x="42" y="81"/>
                    <a:pt x="36" y="83"/>
                  </a:cubicBezTo>
                  <a:cubicBezTo>
                    <a:pt x="31" y="85"/>
                    <a:pt x="25" y="86"/>
                    <a:pt x="23" y="91"/>
                  </a:cubicBezTo>
                  <a:cubicBezTo>
                    <a:pt x="23" y="95"/>
                    <a:pt x="23" y="104"/>
                    <a:pt x="23" y="108"/>
                  </a:cubicBezTo>
                  <a:cubicBezTo>
                    <a:pt x="134" y="108"/>
                    <a:pt x="134" y="108"/>
                    <a:pt x="134" y="108"/>
                  </a:cubicBezTo>
                  <a:cubicBezTo>
                    <a:pt x="134" y="104"/>
                    <a:pt x="133" y="95"/>
                    <a:pt x="133" y="91"/>
                  </a:cubicBezTo>
                  <a:cubicBezTo>
                    <a:pt x="131" y="86"/>
                    <a:pt x="125" y="85"/>
                    <a:pt x="120" y="83"/>
                  </a:cubicBezTo>
                  <a:close/>
                </a:path>
              </a:pathLst>
            </a:custGeom>
            <a:solidFill>
              <a:schemeClr val="bg1">
                <a:lumMod val="50000"/>
              </a:schemeClr>
            </a:solidFill>
            <a:ln>
              <a:noFill/>
            </a:ln>
          </p:spPr>
          <p:txBody>
            <a:bodyPr vert="horz" wrap="square" lIns="78203" tIns="39101" rIns="78203" bIns="39101" numCol="1" anchor="t" anchorCtr="0" compatLnSpc="1">
              <a:prstTxWarp prst="textNoShape">
                <a:avLst/>
              </a:prstTxWarp>
            </a:bodyPr>
            <a:lstStyle/>
            <a:p>
              <a:pPr latinLnBrk="0" hangingPunct="0"/>
              <a:endParaRPr lang="ko-KR" altLang="en-US" sz="770" kern="0" dirty="0">
                <a:latin typeface="KoPub돋움체 Medium" panose="00000600000000000000" pitchFamily="2" charset="-127"/>
                <a:ea typeface="KoPub돋움체 Medium" panose="00000600000000000000" pitchFamily="2" charset="-127"/>
                <a:sym typeface="Helvetica"/>
              </a:endParaRPr>
            </a:p>
          </p:txBody>
        </p:sp>
        <p:sp>
          <p:nvSpPr>
            <p:cNvPr id="86" name="직사각형 110">
              <a:extLst>
                <a:ext uri="{FF2B5EF4-FFF2-40B4-BE49-F238E27FC236}">
                  <a16:creationId xmlns:a16="http://schemas.microsoft.com/office/drawing/2014/main" id="{84E53835-BA25-48E0-B5F4-5DEFE3AAA4AA}"/>
                </a:ext>
              </a:extLst>
            </p:cNvPr>
            <p:cNvSpPr/>
            <p:nvPr/>
          </p:nvSpPr>
          <p:spPr>
            <a:xfrm>
              <a:off x="7442825" y="2890785"/>
              <a:ext cx="1179928" cy="647999"/>
            </a:xfrm>
            <a:prstGeom prst="rect">
              <a:avLst/>
            </a:prstGeom>
            <a:solidFill>
              <a:srgbClr val="00B0F0"/>
            </a:solidFill>
            <a:ln w="6350" cap="flat" cmpd="sng" algn="ctr">
              <a:noFill/>
              <a:prstDash val="solid"/>
            </a:ln>
            <a:effectLst/>
          </p:spPr>
          <p:txBody>
            <a:bodyPr rtlCol="0" anchor="ctr"/>
            <a:lstStyle/>
            <a:p>
              <a:pPr algn="ctr" defTabSz="586506" hangingPunct="0">
                <a:defRPr/>
              </a:pPr>
              <a:r>
                <a:rPr lang="ru-RU" altLang="ko-KR" sz="941" b="1" kern="0" dirty="0">
                  <a:solidFill>
                    <a:prstClr val="white"/>
                  </a:solidFill>
                  <a:effectLst>
                    <a:outerShdw blurRad="38100" dist="38100" dir="2700000" algn="tl">
                      <a:srgbClr val="000000">
                        <a:alpha val="43137"/>
                      </a:srgbClr>
                    </a:outerShdw>
                  </a:effectLst>
                  <a:latin typeface="KoPub돋움체 Medium" panose="00000600000000000000" pitchFamily="2" charset="-127"/>
                  <a:ea typeface="KoPub돋움체 Medium" panose="00000600000000000000" pitchFamily="2" charset="-127"/>
                  <a:cs typeface="Helvetica"/>
                  <a:sym typeface="Helvetica"/>
                </a:rPr>
                <a:t>Внутренняя «песочница» (онлайн)</a:t>
              </a:r>
              <a:endParaRPr lang="ko-KR" altLang="en-US" sz="941" kern="0" dirty="0">
                <a:solidFill>
                  <a:prstClr val="white"/>
                </a:solidFill>
                <a:effectLst>
                  <a:outerShdw blurRad="38100" dist="38100" dir="2700000" algn="tl">
                    <a:srgbClr val="000000">
                      <a:alpha val="43137"/>
                    </a:srgbClr>
                  </a:outerShdw>
                </a:effectLst>
                <a:latin typeface="KoPub돋움체 Medium" panose="00000600000000000000" pitchFamily="2" charset="-127"/>
                <a:ea typeface="KoPub돋움체 Medium" panose="00000600000000000000" pitchFamily="2" charset="-127"/>
                <a:cs typeface="Helvetica"/>
                <a:sym typeface="Helvetica"/>
              </a:endParaRPr>
            </a:p>
          </p:txBody>
        </p:sp>
        <p:pic>
          <p:nvPicPr>
            <p:cNvPr id="87" name="그림 111">
              <a:extLst>
                <a:ext uri="{FF2B5EF4-FFF2-40B4-BE49-F238E27FC236}">
                  <a16:creationId xmlns:a16="http://schemas.microsoft.com/office/drawing/2014/main" id="{BE2653B0-60A5-4CA9-AE37-53FE32F623D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607027" y="4660859"/>
              <a:ext cx="396716" cy="720000"/>
            </a:xfrm>
            <a:prstGeom prst="rect">
              <a:avLst/>
            </a:prstGeom>
            <a:ln>
              <a:noFill/>
            </a:ln>
          </p:spPr>
        </p:pic>
        <p:pic>
          <p:nvPicPr>
            <p:cNvPr id="88" name="Picture 173" descr="국민-단체">
              <a:extLst>
                <a:ext uri="{FF2B5EF4-FFF2-40B4-BE49-F238E27FC236}">
                  <a16:creationId xmlns:a16="http://schemas.microsoft.com/office/drawing/2014/main" id="{B4CE352A-40C6-4989-B456-9AD072355D2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20386" y="2194861"/>
              <a:ext cx="328181" cy="618725"/>
            </a:xfrm>
            <a:prstGeom prst="rect">
              <a:avLst/>
            </a:prstGeom>
            <a:noFill/>
            <a:extLst>
              <a:ext uri="{909E8E84-426E-40DD-AFC4-6F175D3DCCD1}">
                <a14:hiddenFill xmlns:a14="http://schemas.microsoft.com/office/drawing/2010/main">
                  <a:solidFill>
                    <a:srgbClr val="FFFFFF"/>
                  </a:solidFill>
                </a14:hiddenFill>
              </a:ext>
            </a:extLst>
          </p:spPr>
        </p:pic>
        <p:sp>
          <p:nvSpPr>
            <p:cNvPr id="89" name="순서도: 자기 디스크 113">
              <a:extLst>
                <a:ext uri="{FF2B5EF4-FFF2-40B4-BE49-F238E27FC236}">
                  <a16:creationId xmlns:a16="http://schemas.microsoft.com/office/drawing/2014/main" id="{6FF63BD2-0CA2-4DE4-A6C3-3062B7BB0FBF}"/>
                </a:ext>
              </a:extLst>
            </p:cNvPr>
            <p:cNvSpPr/>
            <p:nvPr/>
          </p:nvSpPr>
          <p:spPr>
            <a:xfrm>
              <a:off x="6374943" y="2436870"/>
              <a:ext cx="382318" cy="324385"/>
            </a:xfrm>
            <a:prstGeom prst="flowChartMagneticDisk">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ko-KR" sz="855" b="1" dirty="0">
                  <a:solidFill>
                    <a:schemeClr val="tx1"/>
                  </a:solidFill>
                  <a:latin typeface="KoPub돋움체 Medium" panose="00000600000000000000" pitchFamily="2" charset="-127"/>
                  <a:ea typeface="KoPub돋움체 Medium" panose="00000600000000000000" pitchFamily="2" charset="-127"/>
                </a:rPr>
                <a:t>БД</a:t>
              </a:r>
              <a:endParaRPr lang="ko-KR" altLang="en-US" sz="855" b="1" dirty="0">
                <a:solidFill>
                  <a:schemeClr val="tx1"/>
                </a:solidFill>
                <a:latin typeface="KoPub돋움체 Medium" panose="00000600000000000000" pitchFamily="2" charset="-127"/>
                <a:ea typeface="KoPub돋움체 Medium" panose="00000600000000000000" pitchFamily="2" charset="-127"/>
              </a:endParaRPr>
            </a:p>
          </p:txBody>
        </p:sp>
        <p:grpSp>
          <p:nvGrpSpPr>
            <p:cNvPr id="90" name="그룹 114">
              <a:extLst>
                <a:ext uri="{FF2B5EF4-FFF2-40B4-BE49-F238E27FC236}">
                  <a16:creationId xmlns:a16="http://schemas.microsoft.com/office/drawing/2014/main" id="{42491E18-B7F3-483D-BB59-3C917ABA3F75}"/>
                </a:ext>
              </a:extLst>
            </p:cNvPr>
            <p:cNvGrpSpPr/>
            <p:nvPr/>
          </p:nvGrpSpPr>
          <p:grpSpPr>
            <a:xfrm>
              <a:off x="6713765" y="2320287"/>
              <a:ext cx="426697" cy="420788"/>
              <a:chOff x="5109825" y="5363271"/>
              <a:chExt cx="949134" cy="687685"/>
            </a:xfrm>
          </p:grpSpPr>
          <p:sp>
            <p:nvSpPr>
              <p:cNvPr id="106" name="직사각형 166">
                <a:extLst>
                  <a:ext uri="{FF2B5EF4-FFF2-40B4-BE49-F238E27FC236}">
                    <a16:creationId xmlns:a16="http://schemas.microsoft.com/office/drawing/2014/main" id="{B21A2D22-61B1-4121-B943-E0EE70FCCC3D}"/>
                  </a:ext>
                </a:extLst>
              </p:cNvPr>
              <p:cNvSpPr/>
              <p:nvPr/>
            </p:nvSpPr>
            <p:spPr>
              <a:xfrm>
                <a:off x="5109825" y="5434168"/>
                <a:ext cx="916026" cy="557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hangingPunct="0"/>
                <a:endParaRPr lang="ko-KR" altLang="en-US" sz="770" kern="0" dirty="0">
                  <a:solidFill>
                    <a:prstClr val="white"/>
                  </a:solidFill>
                  <a:latin typeface="KoPub돋움체 Medium" panose="00000600000000000000" pitchFamily="2" charset="-127"/>
                  <a:ea typeface="KoPub돋움체 Medium" panose="00000600000000000000" pitchFamily="2" charset="-127"/>
                  <a:sym typeface="Helvetica"/>
                </a:endParaRPr>
              </a:p>
            </p:txBody>
          </p:sp>
          <p:sp>
            <p:nvSpPr>
              <p:cNvPr id="107" name="Freeform 2312">
                <a:extLst>
                  <a:ext uri="{FF2B5EF4-FFF2-40B4-BE49-F238E27FC236}">
                    <a16:creationId xmlns:a16="http://schemas.microsoft.com/office/drawing/2014/main" id="{1AEDFFFB-FECA-4523-9E7B-5F37FA464060}"/>
                  </a:ext>
                </a:extLst>
              </p:cNvPr>
              <p:cNvSpPr>
                <a:spLocks noEditPoints="1"/>
              </p:cNvSpPr>
              <p:nvPr/>
            </p:nvSpPr>
            <p:spPr bwMode="auto">
              <a:xfrm>
                <a:off x="5114388" y="5363271"/>
                <a:ext cx="944571" cy="687685"/>
              </a:xfrm>
              <a:custGeom>
                <a:avLst/>
                <a:gdLst>
                  <a:gd name="T0" fmla="*/ 831 w 831"/>
                  <a:gd name="T1" fmla="*/ 511 h 605"/>
                  <a:gd name="T2" fmla="*/ 831 w 831"/>
                  <a:gd name="T3" fmla="*/ 0 h 605"/>
                  <a:gd name="T4" fmla="*/ 0 w 831"/>
                  <a:gd name="T5" fmla="*/ 0 h 605"/>
                  <a:gd name="T6" fmla="*/ 0 w 831"/>
                  <a:gd name="T7" fmla="*/ 511 h 605"/>
                  <a:gd name="T8" fmla="*/ 396 w 831"/>
                  <a:gd name="T9" fmla="*/ 511 h 605"/>
                  <a:gd name="T10" fmla="*/ 396 w 831"/>
                  <a:gd name="T11" fmla="*/ 568 h 605"/>
                  <a:gd name="T12" fmla="*/ 155 w 831"/>
                  <a:gd name="T13" fmla="*/ 585 h 605"/>
                  <a:gd name="T14" fmla="*/ 145 w 831"/>
                  <a:gd name="T15" fmla="*/ 605 h 605"/>
                  <a:gd name="T16" fmla="*/ 416 w 831"/>
                  <a:gd name="T17" fmla="*/ 595 h 605"/>
                  <a:gd name="T18" fmla="*/ 687 w 831"/>
                  <a:gd name="T19" fmla="*/ 605 h 605"/>
                  <a:gd name="T20" fmla="*/ 677 w 831"/>
                  <a:gd name="T21" fmla="*/ 585 h 605"/>
                  <a:gd name="T22" fmla="*/ 436 w 831"/>
                  <a:gd name="T23" fmla="*/ 568 h 605"/>
                  <a:gd name="T24" fmla="*/ 436 w 831"/>
                  <a:gd name="T25" fmla="*/ 511 h 605"/>
                  <a:gd name="T26" fmla="*/ 831 w 831"/>
                  <a:gd name="T27" fmla="*/ 511 h 605"/>
                  <a:gd name="T28" fmla="*/ 30 w 831"/>
                  <a:gd name="T29" fmla="*/ 482 h 605"/>
                  <a:gd name="T30" fmla="*/ 30 w 831"/>
                  <a:gd name="T31" fmla="*/ 29 h 605"/>
                  <a:gd name="T32" fmla="*/ 801 w 831"/>
                  <a:gd name="T33" fmla="*/ 29 h 605"/>
                  <a:gd name="T34" fmla="*/ 801 w 831"/>
                  <a:gd name="T35" fmla="*/ 482 h 605"/>
                  <a:gd name="T36" fmla="*/ 30 w 831"/>
                  <a:gd name="T37" fmla="*/ 48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1" h="605">
                    <a:moveTo>
                      <a:pt x="831" y="511"/>
                    </a:moveTo>
                    <a:lnTo>
                      <a:pt x="831" y="0"/>
                    </a:lnTo>
                    <a:lnTo>
                      <a:pt x="0" y="0"/>
                    </a:lnTo>
                    <a:lnTo>
                      <a:pt x="0" y="511"/>
                    </a:lnTo>
                    <a:lnTo>
                      <a:pt x="396" y="511"/>
                    </a:lnTo>
                    <a:lnTo>
                      <a:pt x="396" y="568"/>
                    </a:lnTo>
                    <a:lnTo>
                      <a:pt x="155" y="585"/>
                    </a:lnTo>
                    <a:lnTo>
                      <a:pt x="145" y="605"/>
                    </a:lnTo>
                    <a:lnTo>
                      <a:pt x="416" y="595"/>
                    </a:lnTo>
                    <a:lnTo>
                      <a:pt x="687" y="605"/>
                    </a:lnTo>
                    <a:lnTo>
                      <a:pt x="677" y="585"/>
                    </a:lnTo>
                    <a:lnTo>
                      <a:pt x="436" y="568"/>
                    </a:lnTo>
                    <a:lnTo>
                      <a:pt x="436" y="511"/>
                    </a:lnTo>
                    <a:lnTo>
                      <a:pt x="831" y="511"/>
                    </a:lnTo>
                    <a:close/>
                    <a:moveTo>
                      <a:pt x="30" y="482"/>
                    </a:moveTo>
                    <a:lnTo>
                      <a:pt x="30" y="29"/>
                    </a:lnTo>
                    <a:lnTo>
                      <a:pt x="801" y="29"/>
                    </a:lnTo>
                    <a:lnTo>
                      <a:pt x="801" y="482"/>
                    </a:lnTo>
                    <a:lnTo>
                      <a:pt x="30" y="482"/>
                    </a:lnTo>
                    <a:close/>
                  </a:path>
                </a:pathLst>
              </a:custGeom>
              <a:solidFill>
                <a:srgbClr val="9D9D9D"/>
              </a:solidFill>
              <a:ln w="22225">
                <a:noFill/>
              </a:ln>
              <a:effectLst/>
            </p:spPr>
            <p:txBody>
              <a:bodyPr wrap="square" lIns="30788" tIns="0" rIns="30788" bIns="0" rtlCol="0" anchor="ctr">
                <a:noAutofit/>
              </a:bodyPr>
              <a:lstStyle/>
              <a:p>
                <a:pPr algn="ctr" latinLnBrk="0" hangingPunct="0">
                  <a:lnSpc>
                    <a:spcPct val="90000"/>
                  </a:lnSpc>
                </a:pPr>
                <a:endParaRPr lang="ko-KR" altLang="en-US" sz="770" b="1" kern="0" spc="-26" dirty="0">
                  <a:solidFill>
                    <a:srgbClr val="000000"/>
                  </a:solidFill>
                  <a:latin typeface="KoPub돋움체 Medium" panose="00000600000000000000" pitchFamily="2" charset="-127"/>
                  <a:ea typeface="KoPub돋움체 Medium" panose="00000600000000000000" pitchFamily="2" charset="-127"/>
                  <a:cs typeface="Segoe UI" panose="020B0502040204020203" pitchFamily="34" charset="0"/>
                  <a:sym typeface="Helvetica"/>
                </a:endParaRPr>
              </a:p>
            </p:txBody>
          </p:sp>
          <p:pic>
            <p:nvPicPr>
              <p:cNvPr id="108" name="그림 168">
                <a:extLst>
                  <a:ext uri="{FF2B5EF4-FFF2-40B4-BE49-F238E27FC236}">
                    <a16:creationId xmlns:a16="http://schemas.microsoft.com/office/drawing/2014/main" id="{CC254F16-6B07-445F-B9E9-AFE36D43DFB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29244"/>
              <a:stretch/>
            </p:blipFill>
            <p:spPr>
              <a:xfrm>
                <a:off x="5416344" y="5460737"/>
                <a:ext cx="415996" cy="397461"/>
              </a:xfrm>
              <a:prstGeom prst="rect">
                <a:avLst/>
              </a:prstGeom>
            </p:spPr>
          </p:pic>
        </p:grpSp>
        <p:pic>
          <p:nvPicPr>
            <p:cNvPr id="91" name="Picture 3">
              <a:extLst>
                <a:ext uri="{FF2B5EF4-FFF2-40B4-BE49-F238E27FC236}">
                  <a16:creationId xmlns:a16="http://schemas.microsoft.com/office/drawing/2014/main" id="{F3C124C2-2BA3-4D1A-8222-35A80589E2FD}"/>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7880" r="176" b="59495"/>
            <a:stretch/>
          </p:blipFill>
          <p:spPr bwMode="auto">
            <a:xfrm>
              <a:off x="8571380" y="2890785"/>
              <a:ext cx="431047" cy="648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2" name="모서리가 둥근 직사각형">
              <a:extLst>
                <a:ext uri="{FF2B5EF4-FFF2-40B4-BE49-F238E27FC236}">
                  <a16:creationId xmlns:a16="http://schemas.microsoft.com/office/drawing/2014/main" id="{32285B19-82FA-43A3-A015-B6B352ABD497}"/>
                </a:ext>
              </a:extLst>
            </p:cNvPr>
            <p:cNvSpPr/>
            <p:nvPr/>
          </p:nvSpPr>
          <p:spPr>
            <a:xfrm>
              <a:off x="5977356" y="4570193"/>
              <a:ext cx="1386971" cy="828001"/>
            </a:xfrm>
            <a:prstGeom prst="roundRect">
              <a:avLst>
                <a:gd name="adj" fmla="val 16667"/>
              </a:avLst>
            </a:prstGeom>
            <a:solidFill>
              <a:schemeClr val="tx1">
                <a:lumMod val="50000"/>
                <a:lumOff val="50000"/>
              </a:schemeClr>
            </a:solidFill>
            <a:ln w="12700">
              <a:miter lim="400000"/>
            </a:ln>
          </p:spPr>
          <p:txBody>
            <a:bodyPr lIns="39100" tIns="39100" rIns="39100" bIns="39100" anchor="ctr"/>
            <a:lstStyle/>
            <a:p>
              <a:pPr algn="ctr" latinLnBrk="0" hangingPunct="0">
                <a:defRPr>
                  <a:solidFill>
                    <a:srgbClr val="FFFFFF"/>
                  </a:solidFill>
                  <a:latin typeface="NanumSquare ExtraBold"/>
                  <a:ea typeface="NanumSquare ExtraBold"/>
                  <a:cs typeface="NanumSquare ExtraBold"/>
                  <a:sym typeface="NanumSquare ExtraBold"/>
                </a:defRPr>
              </a:pPr>
              <a:r>
                <a:rPr lang="ru-RU" altLang="ko-KR" sz="900" b="1" kern="0" dirty="0">
                  <a:solidFill>
                    <a:srgbClr val="FFFFFF"/>
                  </a:solidFill>
                  <a:latin typeface="KoPub돋움체 Medium" panose="00000600000000000000" pitchFamily="2" charset="-127"/>
                  <a:ea typeface="KoPub돋움체 Medium" panose="00000600000000000000" pitchFamily="2" charset="-127"/>
                  <a:cs typeface="NanumSquare ExtraBold"/>
                  <a:sym typeface="NanumSquare ExtraBold"/>
                </a:rPr>
                <a:t>Внешняя система больших данных (большие данные, ИИ</a:t>
              </a:r>
              <a:r>
                <a:rPr lang="en-US" altLang="ko-KR" sz="900" dirty="0">
                  <a:solidFill>
                    <a:schemeClr val="bg1"/>
                  </a:solidFill>
                  <a:latin typeface="KoPub돋움체 Medium" panose="00000600000000000000" pitchFamily="2" charset="-127"/>
                  <a:ea typeface="KoPub돋움체 Medium" panose="00000600000000000000" pitchFamily="2" charset="-127"/>
                </a:rPr>
                <a:t>)</a:t>
              </a:r>
              <a:endParaRPr lang="ko-KR" altLang="en-US" sz="900" dirty="0">
                <a:solidFill>
                  <a:schemeClr val="bg1"/>
                </a:solidFill>
                <a:latin typeface="KoPub돋움체 Medium" panose="00000600000000000000" pitchFamily="2" charset="-127"/>
                <a:ea typeface="KoPub돋움체 Medium" panose="00000600000000000000" pitchFamily="2" charset="-127"/>
              </a:endParaRPr>
            </a:p>
          </p:txBody>
        </p:sp>
        <p:cxnSp>
          <p:nvCxnSpPr>
            <p:cNvPr id="93" name="직선 화살표 연결선 121">
              <a:extLst>
                <a:ext uri="{FF2B5EF4-FFF2-40B4-BE49-F238E27FC236}">
                  <a16:creationId xmlns:a16="http://schemas.microsoft.com/office/drawing/2014/main" id="{B32701D2-4603-4ADE-96BF-BBF7B92843BF}"/>
                </a:ext>
              </a:extLst>
            </p:cNvPr>
            <p:cNvCxnSpPr>
              <a:stCxn id="77" idx="2"/>
              <a:endCxn id="92" idx="0"/>
            </p:cNvCxnSpPr>
            <p:nvPr/>
          </p:nvCxnSpPr>
          <p:spPr>
            <a:xfrm>
              <a:off x="6580319" y="3647245"/>
              <a:ext cx="90523" cy="922948"/>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4" name="오른쪽 화살표 122">
              <a:extLst>
                <a:ext uri="{FF2B5EF4-FFF2-40B4-BE49-F238E27FC236}">
                  <a16:creationId xmlns:a16="http://schemas.microsoft.com/office/drawing/2014/main" id="{FBBCB867-9368-42F5-871B-BEB03105EF8F}"/>
                </a:ext>
              </a:extLst>
            </p:cNvPr>
            <p:cNvSpPr/>
            <p:nvPr/>
          </p:nvSpPr>
          <p:spPr>
            <a:xfrm>
              <a:off x="5783137" y="2908394"/>
              <a:ext cx="252000" cy="481772"/>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770" dirty="0">
                <a:latin typeface="KoPub돋움체 Medium" panose="00000600000000000000" pitchFamily="2" charset="-127"/>
                <a:ea typeface="KoPub돋움체 Medium" panose="00000600000000000000" pitchFamily="2" charset="-127"/>
              </a:endParaRPr>
            </a:p>
          </p:txBody>
        </p:sp>
        <p:sp>
          <p:nvSpPr>
            <p:cNvPr id="95" name="직사각형 123">
              <a:extLst>
                <a:ext uri="{FF2B5EF4-FFF2-40B4-BE49-F238E27FC236}">
                  <a16:creationId xmlns:a16="http://schemas.microsoft.com/office/drawing/2014/main" id="{048F0B4C-3589-438A-ADE6-BB5E67A5EC6B}"/>
                </a:ext>
              </a:extLst>
            </p:cNvPr>
            <p:cNvSpPr/>
            <p:nvPr/>
          </p:nvSpPr>
          <p:spPr bwMode="auto">
            <a:xfrm>
              <a:off x="8622754" y="5539343"/>
              <a:ext cx="1166102" cy="334789"/>
            </a:xfrm>
            <a:prstGeom prst="rect">
              <a:avLst/>
            </a:prstGeom>
            <a:noFill/>
            <a:ln>
              <a:noFill/>
            </a:ln>
            <a:effectLst/>
          </p:spPr>
          <p:txBody>
            <a:bodyPr lIns="30788" tIns="0" rIns="30788" bIns="0" rtlCol="0" anchor="ctr"/>
            <a:lstStyle/>
            <a:p>
              <a:pPr algn="ctr" latinLnBrk="0"/>
              <a:r>
                <a:rPr lang="ru-RU" altLang="ko-KR" sz="898" b="1" kern="0" spc="-128" dirty="0">
                  <a:latin typeface="KoPub돋움체 Medium" panose="00000600000000000000" pitchFamily="2" charset="-127"/>
                  <a:ea typeface="KoPub돋움체 Medium" panose="00000600000000000000" pitchFamily="2" charset="-127"/>
                  <a:cs typeface="Helvetica"/>
                  <a:sym typeface="Helvetica"/>
                </a:rPr>
                <a:t>Учёные, исследователи</a:t>
              </a:r>
              <a:endParaRPr lang="en-US" altLang="ko-KR" sz="898" b="1" kern="0" spc="-128" dirty="0">
                <a:latin typeface="KoPub돋움체 Medium" panose="00000600000000000000" pitchFamily="2" charset="-127"/>
                <a:ea typeface="KoPub돋움체 Medium" panose="00000600000000000000" pitchFamily="2" charset="-127"/>
                <a:cs typeface="Helvetica"/>
                <a:sym typeface="Helvetica"/>
              </a:endParaRPr>
            </a:p>
          </p:txBody>
        </p:sp>
        <p:sp>
          <p:nvSpPr>
            <p:cNvPr id="96" name="TextBox 95">
              <a:extLst>
                <a:ext uri="{FF2B5EF4-FFF2-40B4-BE49-F238E27FC236}">
                  <a16:creationId xmlns:a16="http://schemas.microsoft.com/office/drawing/2014/main" id="{ED470F19-8E4E-41F5-AAB5-836FAC787ABE}"/>
                </a:ext>
              </a:extLst>
            </p:cNvPr>
            <p:cNvSpPr txBox="1"/>
            <p:nvPr/>
          </p:nvSpPr>
          <p:spPr>
            <a:xfrm>
              <a:off x="5926381" y="3713183"/>
              <a:ext cx="3906067" cy="785126"/>
            </a:xfrm>
            <a:prstGeom prst="rect">
              <a:avLst/>
            </a:prstGeom>
            <a:noFill/>
          </p:spPr>
          <p:txBody>
            <a:bodyPr wrap="square" rtlCol="0">
              <a:spAutoFit/>
            </a:bodyPr>
            <a:lstStyle/>
            <a:p>
              <a:pPr algn="ctr"/>
              <a:r>
                <a:rPr lang="en-US" altLang="ko-KR" sz="941" b="1" dirty="0">
                  <a:latin typeface="KoPub돋움체 Medium" panose="00000600000000000000" pitchFamily="2" charset="-127"/>
                  <a:ea typeface="KoPub돋움체 Medium" panose="00000600000000000000" pitchFamily="2" charset="-127"/>
                </a:rPr>
                <a:t>&lt;</a:t>
              </a:r>
              <a:r>
                <a:rPr lang="ru-RU" altLang="ko-KR" sz="941" b="1" dirty="0">
                  <a:latin typeface="KoPub돋움체 Medium" panose="00000600000000000000" pitchFamily="2" charset="-127"/>
                  <a:ea typeface="KoPub돋움체 Medium" panose="00000600000000000000" pitchFamily="2" charset="-127"/>
                </a:rPr>
                <a:t>связь между данными и моделью </a:t>
              </a:r>
            </a:p>
            <a:p>
              <a:pPr algn="ctr"/>
              <a:r>
                <a:rPr lang="ru-RU" altLang="ko-KR" sz="941" b="1" dirty="0">
                  <a:latin typeface="KoPub돋움체 Medium" panose="00000600000000000000" pitchFamily="2" charset="-127"/>
                  <a:ea typeface="KoPub돋움체 Medium" panose="00000600000000000000" pitchFamily="2" charset="-127"/>
                </a:rPr>
                <a:t>для внутренних пользователей;</a:t>
              </a:r>
              <a:r>
                <a:rPr lang="en-US" altLang="ko-KR" sz="941" b="1" dirty="0">
                  <a:latin typeface="KoPub돋움체 Medium" panose="00000600000000000000" pitchFamily="2" charset="-127"/>
                  <a:ea typeface="KoPub돋움체 Medium" panose="00000600000000000000" pitchFamily="2" charset="-127"/>
                </a:rPr>
                <a:t> </a:t>
              </a:r>
            </a:p>
            <a:p>
              <a:pPr algn="ctr"/>
              <a:r>
                <a:rPr lang="ru-RU" altLang="ko-KR" sz="941" b="1" dirty="0">
                  <a:latin typeface="KoPub돋움체 Medium" panose="00000600000000000000" pitchFamily="2" charset="-127"/>
                  <a:ea typeface="KoPub돋움체 Medium" panose="00000600000000000000" pitchFamily="2" charset="-127"/>
                </a:rPr>
                <a:t>установки, задающие объём  раскрытия данных </a:t>
              </a:r>
            </a:p>
            <a:p>
              <a:pPr algn="ctr"/>
              <a:r>
                <a:rPr lang="ru-RU" altLang="ko-KR" sz="941" b="1" dirty="0">
                  <a:latin typeface="KoPub돋움체 Medium" panose="00000600000000000000" pitchFamily="2" charset="-127"/>
                  <a:ea typeface="KoPub돋움체 Medium" panose="00000600000000000000" pitchFamily="2" charset="-127"/>
                </a:rPr>
                <a:t>для внешних пользователей</a:t>
              </a:r>
              <a:r>
                <a:rPr lang="en-US" altLang="ko-KR" sz="941" b="1" dirty="0">
                  <a:latin typeface="KoPub돋움체 Medium" panose="00000600000000000000" pitchFamily="2" charset="-127"/>
                  <a:ea typeface="KoPub돋움체 Medium" panose="00000600000000000000" pitchFamily="2" charset="-127"/>
                </a:rPr>
                <a:t>&gt;</a:t>
              </a:r>
              <a:endParaRPr lang="ko-KR" altLang="en-US" sz="941" b="1" dirty="0">
                <a:latin typeface="KoPub돋움체 Medium" panose="00000600000000000000" pitchFamily="2" charset="-127"/>
                <a:ea typeface="KoPub돋움체 Medium" panose="00000600000000000000" pitchFamily="2" charset="-127"/>
              </a:endParaRPr>
            </a:p>
          </p:txBody>
        </p:sp>
        <p:sp>
          <p:nvSpPr>
            <p:cNvPr id="97" name="오른쪽 화살표 125">
              <a:extLst>
                <a:ext uri="{FF2B5EF4-FFF2-40B4-BE49-F238E27FC236}">
                  <a16:creationId xmlns:a16="http://schemas.microsoft.com/office/drawing/2014/main" id="{B0A86416-745D-4AA1-A145-88B28E2B8679}"/>
                </a:ext>
              </a:extLst>
            </p:cNvPr>
            <p:cNvSpPr/>
            <p:nvPr/>
          </p:nvSpPr>
          <p:spPr>
            <a:xfrm>
              <a:off x="8917838" y="4850364"/>
              <a:ext cx="252000" cy="394177"/>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41" dirty="0">
                <a:latin typeface="KoPub돋움체 Medium" panose="00000600000000000000" pitchFamily="2" charset="-127"/>
                <a:ea typeface="KoPub돋움체 Medium" panose="00000600000000000000" pitchFamily="2" charset="-127"/>
              </a:endParaRPr>
            </a:p>
          </p:txBody>
        </p:sp>
        <p:cxnSp>
          <p:nvCxnSpPr>
            <p:cNvPr id="98" name="직선 화살표 연결선 126">
              <a:extLst>
                <a:ext uri="{FF2B5EF4-FFF2-40B4-BE49-F238E27FC236}">
                  <a16:creationId xmlns:a16="http://schemas.microsoft.com/office/drawing/2014/main" id="{A350BD5D-AEDE-4FBC-AB5E-00404BB2E203}"/>
                </a:ext>
              </a:extLst>
            </p:cNvPr>
            <p:cNvCxnSpPr>
              <a:stCxn id="77" idx="3"/>
              <a:endCxn id="86" idx="1"/>
            </p:cNvCxnSpPr>
            <p:nvPr/>
          </p:nvCxnSpPr>
          <p:spPr>
            <a:xfrm flipV="1">
              <a:off x="7234256" y="3214786"/>
              <a:ext cx="208569" cy="184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직선 화살표 연결선 127">
              <a:extLst>
                <a:ext uri="{FF2B5EF4-FFF2-40B4-BE49-F238E27FC236}">
                  <a16:creationId xmlns:a16="http://schemas.microsoft.com/office/drawing/2014/main" id="{90C40937-D827-47E8-8EE2-30711E71AD6A}"/>
                </a:ext>
              </a:extLst>
            </p:cNvPr>
            <p:cNvCxnSpPr>
              <a:stCxn id="92" idx="3"/>
            </p:cNvCxnSpPr>
            <p:nvPr/>
          </p:nvCxnSpPr>
          <p:spPr>
            <a:xfrm flipV="1">
              <a:off x="7364327" y="4962566"/>
              <a:ext cx="233029" cy="216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 name="직사각형 128">
              <a:extLst>
                <a:ext uri="{FF2B5EF4-FFF2-40B4-BE49-F238E27FC236}">
                  <a16:creationId xmlns:a16="http://schemas.microsoft.com/office/drawing/2014/main" id="{583F0532-E875-4DE0-95E6-EFD0F73119F3}"/>
                </a:ext>
              </a:extLst>
            </p:cNvPr>
            <p:cNvSpPr/>
            <p:nvPr/>
          </p:nvSpPr>
          <p:spPr bwMode="auto">
            <a:xfrm>
              <a:off x="9060592" y="4993671"/>
              <a:ext cx="810738" cy="218601"/>
            </a:xfrm>
            <a:prstGeom prst="rect">
              <a:avLst/>
            </a:prstGeom>
            <a:noFill/>
            <a:ln>
              <a:noFill/>
            </a:ln>
            <a:effectLst/>
          </p:spPr>
          <p:txBody>
            <a:bodyPr lIns="30788" tIns="0" rIns="30788" bIns="0" rtlCol="0" anchor="ctr"/>
            <a:lstStyle/>
            <a:p>
              <a:pPr algn="ctr" latinLnBrk="0"/>
              <a:r>
                <a:rPr lang="ru-RU" altLang="ko-KR" sz="800" b="1" kern="0" dirty="0" err="1">
                  <a:latin typeface="KoPub돋움체 Medium" panose="00000600000000000000" pitchFamily="2" charset="-127"/>
                  <a:ea typeface="KoPub돋움체 Medium" panose="00000600000000000000" pitchFamily="2" charset="-127"/>
                  <a:cs typeface="Helvetica"/>
                  <a:sym typeface="Helvetica"/>
                </a:rPr>
                <a:t>Пользов</a:t>
              </a:r>
              <a:r>
                <a:rPr lang="ru-RU" altLang="ko-KR" sz="800" b="1" kern="0" dirty="0">
                  <a:latin typeface="KoPub돋움체 Medium" panose="00000600000000000000" pitchFamily="2" charset="-127"/>
                  <a:ea typeface="KoPub돋움체 Medium" panose="00000600000000000000" pitchFamily="2" charset="-127"/>
                  <a:cs typeface="Helvetica"/>
                  <a:sym typeface="Helvetica"/>
                </a:rPr>
                <a:t>-ль </a:t>
              </a:r>
              <a:r>
                <a:rPr lang="en-US" altLang="ko-KR" sz="800" b="1" kern="0" dirty="0" err="1">
                  <a:latin typeface="KoPub돋움체 Medium" panose="00000600000000000000" pitchFamily="2" charset="-127"/>
                  <a:ea typeface="KoPub돋움체 Medium" panose="00000600000000000000" pitchFamily="2" charset="-127"/>
                  <a:cs typeface="Helvetica"/>
                  <a:sym typeface="Helvetica"/>
                </a:rPr>
                <a:t>dBrain</a:t>
              </a:r>
              <a:endParaRPr lang="en-US" altLang="ko-KR" sz="800" b="1" kern="0" dirty="0">
                <a:latin typeface="KoPub돋움체 Medium" panose="00000600000000000000" pitchFamily="2" charset="-127"/>
                <a:ea typeface="KoPub돋움체 Medium" panose="00000600000000000000" pitchFamily="2" charset="-127"/>
                <a:cs typeface="Helvetica"/>
                <a:sym typeface="Helvetica"/>
              </a:endParaRPr>
            </a:p>
          </p:txBody>
        </p:sp>
        <p:pic>
          <p:nvPicPr>
            <p:cNvPr id="101" name="그림 129">
              <a:extLst>
                <a:ext uri="{FF2B5EF4-FFF2-40B4-BE49-F238E27FC236}">
                  <a16:creationId xmlns:a16="http://schemas.microsoft.com/office/drawing/2014/main" id="{75B4B03A-EE2C-42F8-BA27-CD9D3BFAE228}"/>
                </a:ext>
              </a:extLst>
            </p:cNvPr>
            <p:cNvPicPr>
              <a:picLocks noChangeAspect="1"/>
            </p:cNvPicPr>
            <p:nvPr/>
          </p:nvPicPr>
          <p:blipFill rotWithShape="1">
            <a:blip r:embed="rId5"/>
            <a:srcRect b="1158"/>
            <a:stretch/>
          </p:blipFill>
          <p:spPr>
            <a:xfrm>
              <a:off x="9217141" y="4377836"/>
              <a:ext cx="441303" cy="530625"/>
            </a:xfrm>
            <a:prstGeom prst="rect">
              <a:avLst/>
            </a:prstGeom>
          </p:spPr>
        </p:pic>
        <p:pic>
          <p:nvPicPr>
            <p:cNvPr id="102" name="Picture 173" descr="국민-단체">
              <a:extLst>
                <a:ext uri="{FF2B5EF4-FFF2-40B4-BE49-F238E27FC236}">
                  <a16:creationId xmlns:a16="http://schemas.microsoft.com/office/drawing/2014/main" id="{8AAEA65C-11BD-41C2-8EEC-FD95847F279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77662" y="5395837"/>
              <a:ext cx="328181" cy="546450"/>
            </a:xfrm>
            <a:prstGeom prst="rect">
              <a:avLst/>
            </a:prstGeom>
            <a:noFill/>
            <a:extLst>
              <a:ext uri="{909E8E84-426E-40DD-AFC4-6F175D3DCCD1}">
                <a14:hiddenFill xmlns:a14="http://schemas.microsoft.com/office/drawing/2010/main">
                  <a:solidFill>
                    <a:srgbClr val="FFFFFF"/>
                  </a:solidFill>
                </a14:hiddenFill>
              </a:ext>
            </a:extLst>
          </p:spPr>
        </p:pic>
        <p:sp>
          <p:nvSpPr>
            <p:cNvPr id="103" name="순서도: 자기 디스크 163">
              <a:extLst>
                <a:ext uri="{FF2B5EF4-FFF2-40B4-BE49-F238E27FC236}">
                  <a16:creationId xmlns:a16="http://schemas.microsoft.com/office/drawing/2014/main" id="{13388C41-8B88-4E45-930E-09B319C83746}"/>
                </a:ext>
              </a:extLst>
            </p:cNvPr>
            <p:cNvSpPr/>
            <p:nvPr/>
          </p:nvSpPr>
          <p:spPr>
            <a:xfrm>
              <a:off x="6340686" y="5566829"/>
              <a:ext cx="382318" cy="286493"/>
            </a:xfrm>
            <a:prstGeom prst="flowChartMagneticDisk">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ko-KR" sz="855" b="1" dirty="0">
                  <a:solidFill>
                    <a:schemeClr val="tx1"/>
                  </a:solidFill>
                  <a:latin typeface="KoPub돋움체 Medium" panose="00000600000000000000" pitchFamily="2" charset="-127"/>
                  <a:ea typeface="KoPub돋움체 Medium" panose="00000600000000000000" pitchFamily="2" charset="-127"/>
                </a:rPr>
                <a:t>БД</a:t>
              </a:r>
              <a:endParaRPr lang="ko-KR" altLang="en-US" sz="855" b="1" dirty="0">
                <a:solidFill>
                  <a:schemeClr val="tx1"/>
                </a:solidFill>
                <a:latin typeface="KoPub돋움체 Medium" panose="00000600000000000000" pitchFamily="2" charset="-127"/>
                <a:ea typeface="KoPub돋움체 Medium" panose="00000600000000000000" pitchFamily="2" charset="-127"/>
              </a:endParaRPr>
            </a:p>
          </p:txBody>
        </p:sp>
        <p:sp>
          <p:nvSpPr>
            <p:cNvPr id="104" name="Freeform 2312">
              <a:extLst>
                <a:ext uri="{FF2B5EF4-FFF2-40B4-BE49-F238E27FC236}">
                  <a16:creationId xmlns:a16="http://schemas.microsoft.com/office/drawing/2014/main" id="{5772A1EC-676F-4A03-AC9C-F1EF5F25E909}"/>
                </a:ext>
              </a:extLst>
            </p:cNvPr>
            <p:cNvSpPr>
              <a:spLocks noEditPoints="1"/>
            </p:cNvSpPr>
            <p:nvPr/>
          </p:nvSpPr>
          <p:spPr bwMode="auto">
            <a:xfrm>
              <a:off x="6715430" y="5491842"/>
              <a:ext cx="424646" cy="371635"/>
            </a:xfrm>
            <a:custGeom>
              <a:avLst/>
              <a:gdLst>
                <a:gd name="T0" fmla="*/ 831 w 831"/>
                <a:gd name="T1" fmla="*/ 511 h 605"/>
                <a:gd name="T2" fmla="*/ 831 w 831"/>
                <a:gd name="T3" fmla="*/ 0 h 605"/>
                <a:gd name="T4" fmla="*/ 0 w 831"/>
                <a:gd name="T5" fmla="*/ 0 h 605"/>
                <a:gd name="T6" fmla="*/ 0 w 831"/>
                <a:gd name="T7" fmla="*/ 511 h 605"/>
                <a:gd name="T8" fmla="*/ 396 w 831"/>
                <a:gd name="T9" fmla="*/ 511 h 605"/>
                <a:gd name="T10" fmla="*/ 396 w 831"/>
                <a:gd name="T11" fmla="*/ 568 h 605"/>
                <a:gd name="T12" fmla="*/ 155 w 831"/>
                <a:gd name="T13" fmla="*/ 585 h 605"/>
                <a:gd name="T14" fmla="*/ 145 w 831"/>
                <a:gd name="T15" fmla="*/ 605 h 605"/>
                <a:gd name="T16" fmla="*/ 416 w 831"/>
                <a:gd name="T17" fmla="*/ 595 h 605"/>
                <a:gd name="T18" fmla="*/ 687 w 831"/>
                <a:gd name="T19" fmla="*/ 605 h 605"/>
                <a:gd name="T20" fmla="*/ 677 w 831"/>
                <a:gd name="T21" fmla="*/ 585 h 605"/>
                <a:gd name="T22" fmla="*/ 436 w 831"/>
                <a:gd name="T23" fmla="*/ 568 h 605"/>
                <a:gd name="T24" fmla="*/ 436 w 831"/>
                <a:gd name="T25" fmla="*/ 511 h 605"/>
                <a:gd name="T26" fmla="*/ 831 w 831"/>
                <a:gd name="T27" fmla="*/ 511 h 605"/>
                <a:gd name="T28" fmla="*/ 30 w 831"/>
                <a:gd name="T29" fmla="*/ 482 h 605"/>
                <a:gd name="T30" fmla="*/ 30 w 831"/>
                <a:gd name="T31" fmla="*/ 29 h 605"/>
                <a:gd name="T32" fmla="*/ 801 w 831"/>
                <a:gd name="T33" fmla="*/ 29 h 605"/>
                <a:gd name="T34" fmla="*/ 801 w 831"/>
                <a:gd name="T35" fmla="*/ 482 h 605"/>
                <a:gd name="T36" fmla="*/ 30 w 831"/>
                <a:gd name="T37" fmla="*/ 48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1" h="605">
                  <a:moveTo>
                    <a:pt x="831" y="511"/>
                  </a:moveTo>
                  <a:lnTo>
                    <a:pt x="831" y="0"/>
                  </a:lnTo>
                  <a:lnTo>
                    <a:pt x="0" y="0"/>
                  </a:lnTo>
                  <a:lnTo>
                    <a:pt x="0" y="511"/>
                  </a:lnTo>
                  <a:lnTo>
                    <a:pt x="396" y="511"/>
                  </a:lnTo>
                  <a:lnTo>
                    <a:pt x="396" y="568"/>
                  </a:lnTo>
                  <a:lnTo>
                    <a:pt x="155" y="585"/>
                  </a:lnTo>
                  <a:lnTo>
                    <a:pt x="145" y="605"/>
                  </a:lnTo>
                  <a:lnTo>
                    <a:pt x="416" y="595"/>
                  </a:lnTo>
                  <a:lnTo>
                    <a:pt x="687" y="605"/>
                  </a:lnTo>
                  <a:lnTo>
                    <a:pt x="677" y="585"/>
                  </a:lnTo>
                  <a:lnTo>
                    <a:pt x="436" y="568"/>
                  </a:lnTo>
                  <a:lnTo>
                    <a:pt x="436" y="511"/>
                  </a:lnTo>
                  <a:lnTo>
                    <a:pt x="831" y="511"/>
                  </a:lnTo>
                  <a:close/>
                  <a:moveTo>
                    <a:pt x="30" y="482"/>
                  </a:moveTo>
                  <a:lnTo>
                    <a:pt x="30" y="29"/>
                  </a:lnTo>
                  <a:lnTo>
                    <a:pt x="801" y="29"/>
                  </a:lnTo>
                  <a:lnTo>
                    <a:pt x="801" y="482"/>
                  </a:lnTo>
                  <a:lnTo>
                    <a:pt x="30" y="482"/>
                  </a:lnTo>
                  <a:close/>
                </a:path>
              </a:pathLst>
            </a:custGeom>
            <a:solidFill>
              <a:srgbClr val="9D9D9D"/>
            </a:solidFill>
            <a:ln w="22225">
              <a:noFill/>
            </a:ln>
            <a:effectLst/>
          </p:spPr>
          <p:txBody>
            <a:bodyPr wrap="square" lIns="30788" tIns="0" rIns="30788" bIns="0" rtlCol="0" anchor="ctr">
              <a:noAutofit/>
            </a:bodyPr>
            <a:lstStyle/>
            <a:p>
              <a:pPr algn="ctr" latinLnBrk="0" hangingPunct="0">
                <a:lnSpc>
                  <a:spcPct val="90000"/>
                </a:lnSpc>
              </a:pPr>
              <a:endParaRPr lang="ko-KR" altLang="en-US" sz="770" b="1" kern="0" spc="-26" dirty="0">
                <a:solidFill>
                  <a:srgbClr val="000000"/>
                </a:solidFill>
                <a:latin typeface="KoPub돋움체 Medium" panose="00000600000000000000" pitchFamily="2" charset="-127"/>
                <a:ea typeface="KoPub돋움체 Medium" panose="00000600000000000000" pitchFamily="2" charset="-127"/>
                <a:cs typeface="Segoe UI" panose="020B0502040204020203" pitchFamily="34" charset="0"/>
                <a:sym typeface="Helvetica"/>
              </a:endParaRPr>
            </a:p>
          </p:txBody>
        </p:sp>
        <p:pic>
          <p:nvPicPr>
            <p:cNvPr id="105" name="그림 165">
              <a:extLst>
                <a:ext uri="{FF2B5EF4-FFF2-40B4-BE49-F238E27FC236}">
                  <a16:creationId xmlns:a16="http://schemas.microsoft.com/office/drawing/2014/main" id="{7D372D8D-250C-41F8-A18D-0D2F21BC370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29244"/>
            <a:stretch/>
          </p:blipFill>
          <p:spPr>
            <a:xfrm>
              <a:off x="6808840" y="5535417"/>
              <a:ext cx="187017" cy="214794"/>
            </a:xfrm>
            <a:prstGeom prst="rect">
              <a:avLst/>
            </a:prstGeom>
          </p:spPr>
        </p:pic>
      </p:grpSp>
      <p:sp>
        <p:nvSpPr>
          <p:cNvPr id="116" name="모서리가 둥근 직사각형 37">
            <a:extLst>
              <a:ext uri="{FF2B5EF4-FFF2-40B4-BE49-F238E27FC236}">
                <a16:creationId xmlns:a16="http://schemas.microsoft.com/office/drawing/2014/main" id="{D906310D-36B2-4452-806D-496F85897624}"/>
              </a:ext>
            </a:extLst>
          </p:cNvPr>
          <p:cNvSpPr/>
          <p:nvPr/>
        </p:nvSpPr>
        <p:spPr>
          <a:xfrm>
            <a:off x="233128" y="821531"/>
            <a:ext cx="8686800" cy="434117"/>
          </a:xfrm>
          <a:prstGeom prst="roundRect">
            <a:avLst/>
          </a:prstGeom>
          <a:solidFill>
            <a:srgbClr val="105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ru-RU" altLang="ko-KR" sz="1400" b="1" dirty="0">
                <a:ln>
                  <a:solidFill>
                    <a:srgbClr val="BFBFBF">
                      <a:alpha val="0"/>
                    </a:srgbClr>
                  </a:solidFill>
                </a:ln>
                <a:solidFill>
                  <a:schemeClr val="bg1"/>
                </a:solidFill>
                <a:latin typeface="KoPub돋움체 Bold" panose="00000800000000000000" pitchFamily="2" charset="-127"/>
                <a:ea typeface="KoPub돋움체 Bold" panose="00000800000000000000" pitchFamily="2" charset="-127"/>
              </a:rPr>
              <a:t>Предоставление данных и аналитического инструментария для использования данных внутренними и внешними пользователями</a:t>
            </a:r>
            <a:endParaRPr kumimoji="1" lang="ko-KR" altLang="en-US" sz="1400" b="1" dirty="0">
              <a:ln>
                <a:solidFill>
                  <a:srgbClr val="BFBFBF">
                    <a:alpha val="0"/>
                  </a:srgbClr>
                </a:solidFill>
              </a:ln>
              <a:solidFill>
                <a:schemeClr val="bg1"/>
              </a:solidFill>
              <a:latin typeface="KoPub돋움체 Bold" panose="00000800000000000000" pitchFamily="2" charset="-127"/>
              <a:ea typeface="KoPub돋움체 Bold" panose="00000800000000000000" pitchFamily="2" charset="-127"/>
            </a:endParaRPr>
          </a:p>
        </p:txBody>
      </p:sp>
      <p:sp>
        <p:nvSpPr>
          <p:cNvPr id="164" name="모서리가 둥근 직사각형 30">
            <a:extLst>
              <a:ext uri="{FF2B5EF4-FFF2-40B4-BE49-F238E27FC236}">
                <a16:creationId xmlns:a16="http://schemas.microsoft.com/office/drawing/2014/main" id="{FF945BD8-8A34-4579-8450-CAC977EE2AE1}"/>
              </a:ext>
            </a:extLst>
          </p:cNvPr>
          <p:cNvSpPr/>
          <p:nvPr/>
        </p:nvSpPr>
        <p:spPr>
          <a:xfrm>
            <a:off x="230963" y="5818770"/>
            <a:ext cx="8686800" cy="459752"/>
          </a:xfrm>
          <a:prstGeom prst="roundRect">
            <a:avLst>
              <a:gd name="adj" fmla="val 11406"/>
            </a:avLst>
          </a:prstGeom>
          <a:solidFill>
            <a:srgbClr val="DCE4F8"/>
          </a:solidFill>
          <a:ln>
            <a:solidFill>
              <a:srgbClr val="005B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tLang="ko-KR" sz="4000" b="1" spc="-150" dirty="0">
              <a:solidFill>
                <a:prstClr val="white"/>
              </a:solidFill>
            </a:endParaRPr>
          </a:p>
        </p:txBody>
      </p:sp>
      <p:sp>
        <p:nvSpPr>
          <p:cNvPr id="165" name="TextBox 164">
            <a:extLst>
              <a:ext uri="{FF2B5EF4-FFF2-40B4-BE49-F238E27FC236}">
                <a16:creationId xmlns:a16="http://schemas.microsoft.com/office/drawing/2014/main" id="{E9D21178-7E90-441F-BAD1-9CC76D212E1A}"/>
              </a:ext>
            </a:extLst>
          </p:cNvPr>
          <p:cNvSpPr txBox="1"/>
          <p:nvPr/>
        </p:nvSpPr>
        <p:spPr>
          <a:xfrm>
            <a:off x="230963" y="5887087"/>
            <a:ext cx="8686800" cy="307777"/>
          </a:xfrm>
          <a:prstGeom prst="rect">
            <a:avLst/>
          </a:prstGeom>
          <a:noFill/>
        </p:spPr>
        <p:txBody>
          <a:bodyPr wrap="square" rtlCol="0">
            <a:spAutoFit/>
          </a:bodyPr>
          <a:lstStyle/>
          <a:p>
            <a:pPr algn="ctr"/>
            <a:r>
              <a:rPr lang="ru-RU" altLang="ko-KR" sz="1400" b="1" dirty="0">
                <a:latin typeface="KoPub돋움체 Bold" panose="02020603020101020101" pitchFamily="18" charset="-127"/>
                <a:ea typeface="KoPub돋움체 Bold" panose="02020603020101020101" pitchFamily="18" charset="-127"/>
              </a:rPr>
              <a:t>Контактные лица в </a:t>
            </a:r>
            <a:r>
              <a:rPr lang="en-US" altLang="ko-KR" sz="1400" b="1" dirty="0">
                <a:latin typeface="KoPub돋움체 Bold" panose="02020603020101020101" pitchFamily="18" charset="-127"/>
                <a:ea typeface="KoPub돋움체 Bold" panose="02020603020101020101" pitchFamily="18" charset="-127"/>
              </a:rPr>
              <a:t>KPFIS: </a:t>
            </a:r>
            <a:r>
              <a:rPr lang="ru-RU" altLang="ko-KR" sz="1400" b="1" dirty="0">
                <a:latin typeface="KoPub돋움체 Bold" panose="02020603020101020101" pitchFamily="18" charset="-127"/>
                <a:ea typeface="KoPub돋움체 Bold" panose="02020603020101020101" pitchFamily="18" charset="-127"/>
              </a:rPr>
              <a:t>г-н Ки Юн Ли</a:t>
            </a:r>
            <a:r>
              <a:rPr lang="en-US" altLang="ko-KR" sz="1400" b="1" dirty="0">
                <a:latin typeface="KoPub돋움체 Bold" panose="02020603020101020101" pitchFamily="18" charset="-127"/>
                <a:ea typeface="KoPub돋움체 Bold" panose="02020603020101020101" pitchFamily="18" charset="-127"/>
              </a:rPr>
              <a:t> ( </a:t>
            </a:r>
            <a:r>
              <a:rPr lang="en-US" altLang="ko-KR" sz="1400" b="1" dirty="0">
                <a:latin typeface="KoPub돋움체 Bold" panose="02020603020101020101" pitchFamily="18" charset="-127"/>
                <a:ea typeface="KoPub돋움체 Bold" panose="02020603020101020101" pitchFamily="18" charset="-127"/>
                <a:hlinkClick r:id="rId12"/>
              </a:rPr>
              <a:t>berkamp@kpfis.or.kr</a:t>
            </a:r>
            <a:r>
              <a:rPr lang="en-US" altLang="ko-KR" sz="1400" b="1" dirty="0">
                <a:latin typeface="KoPub돋움체 Bold" panose="02020603020101020101" pitchFamily="18" charset="-127"/>
                <a:ea typeface="KoPub돋움체 Bold" panose="02020603020101020101" pitchFamily="18" charset="-127"/>
              </a:rPr>
              <a:t> ) </a:t>
            </a:r>
            <a:r>
              <a:rPr lang="ru-RU" altLang="ko-KR" sz="1400" b="1" dirty="0">
                <a:latin typeface="KoPub돋움체 Bold" panose="02020603020101020101" pitchFamily="18" charset="-127"/>
                <a:ea typeface="KoPub돋움체 Bold" panose="02020603020101020101" pitchFamily="18" charset="-127"/>
              </a:rPr>
              <a:t>и г-жа Хан </a:t>
            </a:r>
            <a:r>
              <a:rPr lang="ru-RU" altLang="ko-KR" sz="1400" b="1" dirty="0" err="1">
                <a:latin typeface="KoPub돋움체 Bold" panose="02020603020101020101" pitchFamily="18" charset="-127"/>
                <a:ea typeface="KoPub돋움체 Bold" panose="02020603020101020101" pitchFamily="18" charset="-127"/>
              </a:rPr>
              <a:t>Вул</a:t>
            </a:r>
            <a:r>
              <a:rPr lang="ru-RU" altLang="ko-KR" sz="1400" b="1" dirty="0">
                <a:latin typeface="KoPub돋움체 Bold" panose="02020603020101020101" pitchFamily="18" charset="-127"/>
                <a:ea typeface="KoPub돋움체 Bold" panose="02020603020101020101" pitchFamily="18" charset="-127"/>
              </a:rPr>
              <a:t> О</a:t>
            </a:r>
            <a:r>
              <a:rPr lang="ko-KR" altLang="en-US" sz="1400" b="1" dirty="0">
                <a:latin typeface="KoPub돋움체 Bold" panose="02020603020101020101" pitchFamily="18" charset="-127"/>
                <a:ea typeface="KoPub돋움체 Bold" panose="02020603020101020101" pitchFamily="18" charset="-127"/>
              </a:rPr>
              <a:t> </a:t>
            </a:r>
            <a:r>
              <a:rPr lang="en-US" altLang="ko-KR" sz="1400" b="1" dirty="0">
                <a:latin typeface="KoPub돋움체 Bold" panose="02020603020101020101" pitchFamily="18" charset="-127"/>
                <a:ea typeface="KoPub돋움체 Bold" panose="02020603020101020101" pitchFamily="18" charset="-127"/>
              </a:rPr>
              <a:t>( </a:t>
            </a:r>
            <a:r>
              <a:rPr lang="en-US" altLang="ko-KR" sz="1400" b="1" dirty="0">
                <a:latin typeface="KoPub돋움체 Bold" panose="02020603020101020101" pitchFamily="18" charset="-127"/>
                <a:ea typeface="KoPub돋움체 Bold" panose="02020603020101020101" pitchFamily="18" charset="-127"/>
                <a:hlinkClick r:id="rId13"/>
              </a:rPr>
              <a:t>ohw113@kpfis.or.kr</a:t>
            </a:r>
            <a:r>
              <a:rPr lang="en-US" altLang="ko-KR" sz="1400" b="1" dirty="0">
                <a:latin typeface="KoPub돋움체 Bold" panose="02020603020101020101" pitchFamily="18" charset="-127"/>
                <a:ea typeface="KoPub돋움체 Bold" panose="02020603020101020101" pitchFamily="18" charset="-127"/>
              </a:rPr>
              <a:t> )</a:t>
            </a:r>
            <a:endParaRPr lang="ko-KR" altLang="en-US" sz="1400" b="1" dirty="0">
              <a:latin typeface="KoPub돋움체 Bold" panose="02020603020101020101" pitchFamily="18" charset="-127"/>
              <a:ea typeface="KoPub돋움체 Bold" panose="02020603020101020101" pitchFamily="18" charset="-127"/>
            </a:endParaRPr>
          </a:p>
        </p:txBody>
      </p:sp>
    </p:spTree>
    <p:extLst>
      <p:ext uri="{BB962C8B-B14F-4D97-AF65-F5344CB8AC3E}">
        <p14:creationId xmlns:p14="http://schemas.microsoft.com/office/powerpoint/2010/main" val="3192228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14</a:t>
            </a:fld>
            <a:endParaRPr lang="en-US" sz="1100" dirty="0">
              <a:solidFill>
                <a:srgbClr val="0000FF"/>
              </a:solidFill>
            </a:endParaRPr>
          </a:p>
        </p:txBody>
      </p:sp>
      <p:sp>
        <p:nvSpPr>
          <p:cNvPr id="9" name="TextBox 8"/>
          <p:cNvSpPr txBox="1"/>
          <p:nvPr/>
        </p:nvSpPr>
        <p:spPr>
          <a:xfrm>
            <a:off x="95536" y="2506291"/>
            <a:ext cx="8939284" cy="1877437"/>
          </a:xfrm>
          <a:prstGeom prst="rect">
            <a:avLst/>
          </a:prstGeom>
          <a:noFill/>
        </p:spPr>
        <p:txBody>
          <a:bodyPr wrap="square" rtlCol="0">
            <a:spAutoFit/>
          </a:bodyPr>
          <a:lstStyle/>
          <a:p>
            <a:pPr lvl="0" algn="ctr"/>
            <a:endParaRPr lang="en-US" b="1" dirty="0">
              <a:solidFill>
                <a:srgbClr val="0000CC"/>
              </a:solidFill>
              <a:latin typeface="Arial" pitchFamily="34" charset="0"/>
              <a:cs typeface="Arial" pitchFamily="34" charset="0"/>
            </a:endParaRPr>
          </a:p>
          <a:p>
            <a:pPr algn="ctr"/>
            <a:endParaRPr lang="en-US" b="1" dirty="0">
              <a:solidFill>
                <a:srgbClr val="0000CC"/>
              </a:solidFill>
              <a:effectLst>
                <a:glow rad="101600">
                  <a:schemeClr val="accent3">
                    <a:satMod val="175000"/>
                    <a:alpha val="40000"/>
                  </a:schemeClr>
                </a:glow>
                <a:outerShdw blurRad="50800" dist="38100" dir="2700000" algn="tl" rotWithShape="0">
                  <a:prstClr val="black">
                    <a:alpha val="40000"/>
                  </a:prstClr>
                </a:outerShdw>
              </a:effectLst>
            </a:endParaRPr>
          </a:p>
          <a:p>
            <a:pPr algn="ctr"/>
            <a:r>
              <a:rPr lang="ru-RU" sz="4400" b="1" dirty="0">
                <a:solidFill>
                  <a:srgbClr val="0000CC"/>
                </a:solidFill>
                <a:effectLst>
                  <a:outerShdw blurRad="50800" dist="38100" dir="2700000" algn="tl" rotWithShape="0">
                    <a:prstClr val="black">
                      <a:alpha val="40000"/>
                    </a:prstClr>
                  </a:outerShdw>
                </a:effectLst>
              </a:rPr>
              <a:t>Спасибо за внимание!</a:t>
            </a:r>
            <a:endParaRPr lang="en-US" b="1" dirty="0">
              <a:solidFill>
                <a:srgbClr val="0000CC"/>
              </a:solidFill>
              <a:effectLst>
                <a:outerShdw blurRad="50800" dist="50800" dir="2700000" algn="tl" rotWithShape="0">
                  <a:prstClr val="black">
                    <a:alpha val="40000"/>
                  </a:prstClr>
                </a:outerShdw>
              </a:effectLst>
            </a:endParaRPr>
          </a:p>
          <a:p>
            <a:pPr lvl="0" algn="ctr"/>
            <a:endParaRPr lang="en-US" b="1" dirty="0">
              <a:solidFill>
                <a:srgbClr val="0000CC"/>
              </a:solidFill>
              <a:effectLst>
                <a:outerShdw blurRad="50800" dist="50800" dir="2700000" algn="tl" rotWithShape="0">
                  <a:prstClr val="black">
                    <a:alpha val="40000"/>
                  </a:prstClr>
                </a:outerShdw>
              </a:effectLst>
            </a:endParaRPr>
          </a:p>
          <a:p>
            <a:pPr lvl="0" algn="ctr"/>
            <a:endParaRPr lang="en-US" b="1" dirty="0">
              <a:solidFill>
                <a:srgbClr val="0000CC"/>
              </a:solidFill>
              <a:effectLst>
                <a:outerShdw blurRad="50800" dist="50800" dir="2700000" algn="tl" rotWithShape="0">
                  <a:prstClr val="black">
                    <a:alpha val="40000"/>
                  </a:prstClr>
                </a:outerShdw>
              </a:effectLst>
            </a:endParaRPr>
          </a:p>
        </p:txBody>
      </p:sp>
      <p:pic>
        <p:nvPicPr>
          <p:cNvPr id="4" name="Picture 3" descr="A picture containing text, clipart&#10;&#10;Description automatically generated">
            <a:extLst>
              <a:ext uri="{FF2B5EF4-FFF2-40B4-BE49-F238E27FC236}">
                <a16:creationId xmlns:a16="http://schemas.microsoft.com/office/drawing/2014/main" id="{D624FFD1-E911-46F3-B595-EC623BA756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1857" y="427779"/>
            <a:ext cx="2400285" cy="914400"/>
          </a:xfrm>
          <a:prstGeom prst="rect">
            <a:avLst/>
          </a:prstGeom>
        </p:spPr>
      </p:pic>
    </p:spTree>
    <p:extLst>
      <p:ext uri="{BB962C8B-B14F-4D97-AF65-F5344CB8AC3E}">
        <p14:creationId xmlns:p14="http://schemas.microsoft.com/office/powerpoint/2010/main" val="4272411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15</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ru-RU" sz="2400" b="1" dirty="0">
                  <a:solidFill>
                    <a:schemeClr val="bg1"/>
                  </a:solidFill>
                  <a:cs typeface="Helvetica" panose="020B0604020202020204" pitchFamily="34" charset="0"/>
                </a:rPr>
                <a:t>Меры реагирования на </a:t>
              </a:r>
              <a:r>
                <a:rPr lang="en-US" sz="2400" b="1" dirty="0">
                  <a:solidFill>
                    <a:schemeClr val="bg1"/>
                  </a:solidFill>
                  <a:cs typeface="Helvetica" panose="020B0604020202020204" pitchFamily="34" charset="0"/>
                </a:rPr>
                <a:t>COVID-19: GovTech</a:t>
              </a: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0" name="Text Box 14">
            <a:extLst>
              <a:ext uri="{FF2B5EF4-FFF2-40B4-BE49-F238E27FC236}">
                <a16:creationId xmlns:a16="http://schemas.microsoft.com/office/drawing/2014/main" id="{AD7D5140-2672-47B1-8748-02253FFC0013}"/>
              </a:ext>
            </a:extLst>
          </p:cNvPr>
          <p:cNvSpPr txBox="1">
            <a:spLocks noChangeArrowheads="1"/>
          </p:cNvSpPr>
          <p:nvPr/>
        </p:nvSpPr>
        <p:spPr bwMode="auto">
          <a:xfrm>
            <a:off x="1498600" y="1130300"/>
            <a:ext cx="6248400" cy="5032147"/>
          </a:xfrm>
          <a:prstGeom prst="rect">
            <a:avLst/>
          </a:prstGeom>
          <a:noFill/>
          <a:ln w="9525">
            <a:noFill/>
            <a:miter lim="800000"/>
            <a:headEnd/>
            <a:tailEnd/>
          </a:ln>
        </p:spPr>
        <p:txBody>
          <a:bodyPr wrap="square">
            <a:spAutoFit/>
          </a:bodyPr>
          <a:lstStyle/>
          <a:p>
            <a:pPr marL="341313" indent="-341313" algn="ctr">
              <a:spcAft>
                <a:spcPts val="600"/>
              </a:spcAft>
              <a:tabLst>
                <a:tab pos="1790700" algn="l"/>
              </a:tabLst>
            </a:pPr>
            <a:r>
              <a:rPr lang="ru-RU" sz="2800" b="1" dirty="0">
                <a:solidFill>
                  <a:srgbClr val="00B0F0"/>
                </a:solidFill>
                <a:effectLst/>
              </a:rPr>
              <a:t>Содержание</a:t>
            </a:r>
            <a:endParaRPr lang="tr-TR" sz="2800" b="1" dirty="0">
              <a:solidFill>
                <a:srgbClr val="00B0F0"/>
              </a:solidFill>
              <a:effectLst/>
            </a:endParaRPr>
          </a:p>
          <a:p>
            <a:pPr marL="342900" indent="-342900">
              <a:lnSpc>
                <a:spcPct val="150000"/>
              </a:lnSpc>
              <a:buSzPct val="80000"/>
              <a:buFont typeface="Wingdings 3" panose="05040102010807070707" pitchFamily="18" charset="2"/>
              <a:buChar char=""/>
              <a:tabLst>
                <a:tab pos="1790700" algn="l"/>
              </a:tabLst>
            </a:pPr>
            <a:r>
              <a:rPr lang="ru-RU" sz="2400" b="1" dirty="0">
                <a:solidFill>
                  <a:schemeClr val="bg1">
                    <a:lumMod val="75000"/>
                  </a:schemeClr>
                </a:solidFill>
              </a:rPr>
              <a:t>Меры реагирования на </a:t>
            </a:r>
            <a:r>
              <a:rPr lang="en-US" sz="2400" b="1" dirty="0" err="1">
                <a:solidFill>
                  <a:schemeClr val="bg1">
                    <a:lumMod val="75000"/>
                  </a:schemeClr>
                </a:solidFill>
              </a:rPr>
              <a:t>GovTech</a:t>
            </a:r>
            <a:r>
              <a:rPr lang="ru-RU" sz="2400" b="1" dirty="0">
                <a:solidFill>
                  <a:schemeClr val="bg1">
                    <a:lumMod val="75000"/>
                  </a:schemeClr>
                </a:solidFill>
              </a:rPr>
              <a:t> в области</a:t>
            </a:r>
            <a:r>
              <a:rPr lang="en-US" sz="2400" b="1" dirty="0">
                <a:solidFill>
                  <a:schemeClr val="bg1">
                    <a:lumMod val="75000"/>
                  </a:schemeClr>
                </a:solidFill>
              </a:rPr>
              <a:t> COVID-19</a:t>
            </a:r>
          </a:p>
          <a:p>
            <a:pPr marL="342900" indent="-342900">
              <a:lnSpc>
                <a:spcPct val="150000"/>
              </a:lnSpc>
              <a:buSzPct val="80000"/>
              <a:buFont typeface="Wingdings 3" panose="05040102010807070707" pitchFamily="18" charset="2"/>
              <a:buChar char=""/>
              <a:tabLst>
                <a:tab pos="1790700" algn="l"/>
              </a:tabLst>
            </a:pPr>
            <a:r>
              <a:rPr lang="en-US" sz="2400" b="1" dirty="0" err="1">
                <a:solidFill>
                  <a:schemeClr val="bg1">
                    <a:lumMod val="75000"/>
                  </a:schemeClr>
                </a:solidFill>
              </a:rPr>
              <a:t>dBrain</a:t>
            </a:r>
            <a:r>
              <a:rPr lang="ru-RU" sz="2400" b="1" dirty="0">
                <a:solidFill>
                  <a:schemeClr val="bg1">
                    <a:lumMod val="75000"/>
                  </a:schemeClr>
                </a:solidFill>
              </a:rPr>
              <a:t> следующего поколения</a:t>
            </a:r>
            <a:endParaRPr lang="en-US" sz="2400" b="1" dirty="0">
              <a:solidFill>
                <a:schemeClr val="bg1">
                  <a:lumMod val="75000"/>
                </a:schemeClr>
              </a:solidFill>
            </a:endParaRPr>
          </a:p>
          <a:p>
            <a:pPr algn="ctr">
              <a:lnSpc>
                <a:spcPct val="150000"/>
              </a:lnSpc>
              <a:buSzPct val="80000"/>
              <a:tabLst>
                <a:tab pos="1790700" algn="l"/>
              </a:tabLst>
            </a:pPr>
            <a:endParaRPr lang="en-US" sz="2400" b="1" dirty="0">
              <a:solidFill>
                <a:schemeClr val="bg1">
                  <a:lumMod val="75000"/>
                </a:schemeClr>
              </a:solidFill>
            </a:endParaRPr>
          </a:p>
          <a:p>
            <a:pPr algn="ctr">
              <a:lnSpc>
                <a:spcPct val="150000"/>
              </a:lnSpc>
              <a:buSzPct val="80000"/>
              <a:tabLst>
                <a:tab pos="1790700" algn="l"/>
              </a:tabLst>
            </a:pPr>
            <a:r>
              <a:rPr lang="ru-RU" sz="2400" b="1" dirty="0">
                <a:solidFill>
                  <a:srgbClr val="0000CC"/>
                </a:solidFill>
              </a:rPr>
              <a:t>Справочные материалы</a:t>
            </a:r>
            <a:endParaRPr lang="en-US" sz="2400" b="1" dirty="0">
              <a:solidFill>
                <a:srgbClr val="0000CC"/>
              </a:solidFill>
            </a:endParaRPr>
          </a:p>
          <a:p>
            <a:pPr marL="342900" indent="-342900">
              <a:lnSpc>
                <a:spcPct val="150000"/>
              </a:lnSpc>
              <a:buSzPct val="80000"/>
              <a:buFont typeface="Wingdings 3" panose="05040102010807070707" pitchFamily="18" charset="2"/>
              <a:buChar char=""/>
              <a:tabLst>
                <a:tab pos="1790700" algn="l"/>
              </a:tabLst>
            </a:pPr>
            <a:r>
              <a:rPr lang="ru-RU" sz="2400" b="1" dirty="0">
                <a:solidFill>
                  <a:srgbClr val="0000CC"/>
                </a:solidFill>
              </a:rPr>
              <a:t>Индекс зрелости </a:t>
            </a:r>
            <a:r>
              <a:rPr lang="en-US" sz="2400" b="1" dirty="0" err="1">
                <a:solidFill>
                  <a:srgbClr val="0000CC"/>
                </a:solidFill>
              </a:rPr>
              <a:t>GovTech</a:t>
            </a:r>
            <a:endParaRPr lang="en-US" sz="2400" b="1" dirty="0">
              <a:solidFill>
                <a:srgbClr val="0000CC"/>
              </a:solidFill>
            </a:endParaRPr>
          </a:p>
          <a:p>
            <a:pPr marL="342900" indent="-342900">
              <a:lnSpc>
                <a:spcPct val="150000"/>
              </a:lnSpc>
              <a:buSzPct val="80000"/>
              <a:buFont typeface="Wingdings 3" panose="05040102010807070707" pitchFamily="18" charset="2"/>
              <a:buChar char=""/>
              <a:tabLst>
                <a:tab pos="1790700" algn="l"/>
              </a:tabLst>
            </a:pPr>
            <a:r>
              <a:rPr lang="ru-RU" sz="2400" b="1" dirty="0">
                <a:solidFill>
                  <a:srgbClr val="0000CC"/>
                </a:solidFill>
              </a:rPr>
              <a:t>Дистанционный курс по </a:t>
            </a:r>
            <a:r>
              <a:rPr lang="en-US" sz="2400" b="1" dirty="0" err="1">
                <a:solidFill>
                  <a:srgbClr val="0000CC"/>
                </a:solidFill>
              </a:rPr>
              <a:t>GovTech</a:t>
            </a:r>
            <a:r>
              <a:rPr lang="ru-RU" sz="2400" b="1" dirty="0">
                <a:solidFill>
                  <a:srgbClr val="0000CC"/>
                </a:solidFill>
              </a:rPr>
              <a:t> в Каталоге обучающих материалов (</a:t>
            </a:r>
            <a:r>
              <a:rPr lang="en-US" sz="2400" b="1" dirty="0">
                <a:solidFill>
                  <a:srgbClr val="0000CC"/>
                </a:solidFill>
              </a:rPr>
              <a:t>OLC</a:t>
            </a:r>
            <a:r>
              <a:rPr lang="ru-RU" sz="2400" b="1" dirty="0">
                <a:solidFill>
                  <a:srgbClr val="0000CC"/>
                </a:solidFill>
              </a:rPr>
              <a:t>)</a:t>
            </a:r>
            <a:endParaRPr lang="en-US" sz="2400" b="1" dirty="0">
              <a:solidFill>
                <a:srgbClr val="0000CC"/>
              </a:solidFill>
            </a:endParaRPr>
          </a:p>
        </p:txBody>
      </p:sp>
    </p:spTree>
    <p:extLst>
      <p:ext uri="{BB962C8B-B14F-4D97-AF65-F5344CB8AC3E}">
        <p14:creationId xmlns:p14="http://schemas.microsoft.com/office/powerpoint/2010/main" val="1723680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809" y="7415"/>
            <a:ext cx="9129110" cy="731520"/>
            <a:chOff x="-809" y="7415"/>
            <a:chExt cx="9129110" cy="731520"/>
          </a:xfrm>
        </p:grpSpPr>
        <p:sp>
          <p:nvSpPr>
            <p:cNvPr id="15"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ru-RU" sz="2400" b="1" dirty="0">
                  <a:solidFill>
                    <a:schemeClr val="bg1"/>
                  </a:solidFill>
                  <a:latin typeface="+mj-lt"/>
                  <a:cs typeface="Helvetica" panose="020B0604020202020204" pitchFamily="34" charset="0"/>
                </a:rPr>
                <a:t>Что такое «Индекс зрелости</a:t>
              </a:r>
              <a:r>
                <a:rPr lang="en-US" sz="2400" b="1" dirty="0">
                  <a:solidFill>
                    <a:schemeClr val="bg1"/>
                  </a:solidFill>
                  <a:latin typeface="+mj-lt"/>
                  <a:cs typeface="Helvetica" panose="020B0604020202020204" pitchFamily="34" charset="0"/>
                </a:rPr>
                <a:t> </a:t>
              </a:r>
              <a:r>
                <a:rPr lang="en-US" sz="2400" b="1" dirty="0" err="1">
                  <a:solidFill>
                    <a:schemeClr val="bg1"/>
                  </a:solidFill>
                  <a:latin typeface="+mj-lt"/>
                  <a:cs typeface="Helvetica" panose="020B0604020202020204" pitchFamily="34" charset="0"/>
                </a:rPr>
                <a:t>GovTech</a:t>
              </a:r>
              <a:r>
                <a:rPr lang="ru-RU" sz="2400" b="1" dirty="0">
                  <a:solidFill>
                    <a:schemeClr val="bg1"/>
                  </a:solidFill>
                  <a:latin typeface="+mj-lt"/>
                  <a:cs typeface="Helvetica" panose="020B0604020202020204" pitchFamily="34" charset="0"/>
                </a:rPr>
                <a:t>»</a:t>
              </a:r>
              <a:r>
                <a:rPr lang="en-US" sz="2400" b="1" dirty="0">
                  <a:solidFill>
                    <a:schemeClr val="bg1"/>
                  </a:solidFill>
                  <a:latin typeface="+mj-lt"/>
                  <a:cs typeface="Helvetica" panose="020B0604020202020204" pitchFamily="34" charset="0"/>
                </a:rPr>
                <a:t>?</a:t>
              </a:r>
            </a:p>
          </p:txBody>
        </p:sp>
        <p:sp>
          <p:nvSpPr>
            <p:cNvPr id="16" name="Oval 1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0"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16</a:t>
            </a:fld>
            <a:endParaRPr lang="en-US" sz="1100" dirty="0">
              <a:solidFill>
                <a:srgbClr val="0000FF"/>
              </a:solidFill>
            </a:endParaRPr>
          </a:p>
        </p:txBody>
      </p:sp>
      <p:pic>
        <p:nvPicPr>
          <p:cNvPr id="11" name="Picture 10">
            <a:extLst>
              <a:ext uri="{FF2B5EF4-FFF2-40B4-BE49-F238E27FC236}">
                <a16:creationId xmlns:a16="http://schemas.microsoft.com/office/drawing/2014/main" id="{A7EEE5B3-ADC0-4CD4-B4BA-B4717AD9F1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45" y="6513776"/>
            <a:ext cx="857250" cy="285750"/>
          </a:xfrm>
          <a:prstGeom prst="rect">
            <a:avLst/>
          </a:prstGeom>
        </p:spPr>
      </p:pic>
      <p:sp>
        <p:nvSpPr>
          <p:cNvPr id="13" name="TextBox 12">
            <a:extLst>
              <a:ext uri="{FF2B5EF4-FFF2-40B4-BE49-F238E27FC236}">
                <a16:creationId xmlns:a16="http://schemas.microsoft.com/office/drawing/2014/main" id="{4580401D-D7CA-434C-B620-11345C2A4690}"/>
              </a:ext>
            </a:extLst>
          </p:cNvPr>
          <p:cNvSpPr txBox="1"/>
          <p:nvPr/>
        </p:nvSpPr>
        <p:spPr>
          <a:xfrm>
            <a:off x="6272147" y="1887773"/>
            <a:ext cx="2856153" cy="3816429"/>
          </a:xfrm>
          <a:prstGeom prst="rect">
            <a:avLst/>
          </a:prstGeom>
          <a:noFill/>
        </p:spPr>
        <p:txBody>
          <a:bodyPr wrap="square" rtlCol="0">
            <a:spAutoFit/>
          </a:bodyPr>
          <a:lstStyle/>
          <a:p>
            <a:pPr lvl="0" eaLnBrk="0" fontAlgn="base" hangingPunct="0">
              <a:spcBef>
                <a:spcPct val="0"/>
              </a:spcBef>
            </a:pPr>
            <a:r>
              <a:rPr lang="ru-RU" altLang="ko-KR" sz="1600" dirty="0">
                <a:solidFill>
                  <a:srgbClr val="0070C0"/>
                </a:solidFill>
                <a:ea typeface="Malgun Gothic" panose="020B0503020000020004" pitchFamily="34" charset="-127"/>
                <a:cs typeface="Times New Roman" panose="02020603050405020304" pitchFamily="18" charset="0"/>
              </a:rPr>
              <a:t>Индекс основных систем государства</a:t>
            </a:r>
            <a:r>
              <a:rPr lang="en-US" altLang="ko-KR" sz="1600" dirty="0">
                <a:solidFill>
                  <a:srgbClr val="0070C0"/>
                </a:solidFill>
                <a:ea typeface="Malgun Gothic" panose="020B0503020000020004" pitchFamily="34" charset="-127"/>
                <a:cs typeface="Times New Roman" panose="02020603050405020304" pitchFamily="18" charset="0"/>
              </a:rPr>
              <a:t> (CGSI): 15 </a:t>
            </a:r>
            <a:r>
              <a:rPr lang="ru-RU" altLang="ko-KR" sz="1600" dirty="0">
                <a:solidFill>
                  <a:srgbClr val="0070C0"/>
                </a:solidFill>
                <a:ea typeface="Malgun Gothic" panose="020B0503020000020004" pitchFamily="34" charset="-127"/>
                <a:cs typeface="Times New Roman" panose="02020603050405020304" pitchFamily="18" charset="0"/>
              </a:rPr>
              <a:t>показателей</a:t>
            </a:r>
            <a:endParaRPr lang="en-US" altLang="ko-KR" sz="1600" dirty="0">
              <a:solidFill>
                <a:srgbClr val="0070C0"/>
              </a:solidFill>
              <a:ea typeface="Malgun Gothic" panose="020B0503020000020004" pitchFamily="34" charset="-127"/>
              <a:cs typeface="Times New Roman" panose="02020603050405020304" pitchFamily="18" charset="0"/>
            </a:endParaRPr>
          </a:p>
          <a:p>
            <a:pPr lvl="0" eaLnBrk="0" fontAlgn="base" hangingPunct="0">
              <a:spcBef>
                <a:spcPct val="0"/>
              </a:spcBef>
            </a:pPr>
            <a:br>
              <a:rPr lang="en-US" altLang="ko-KR" sz="1600" dirty="0">
                <a:solidFill>
                  <a:srgbClr val="0070C0"/>
                </a:solidFill>
                <a:ea typeface="Malgun Gothic" panose="020B0503020000020004" pitchFamily="34" charset="-127"/>
                <a:cs typeface="Times New Roman" panose="02020603050405020304" pitchFamily="18" charset="0"/>
              </a:rPr>
            </a:br>
            <a:r>
              <a:rPr lang="ru-RU" altLang="ko-KR" sz="1600" dirty="0">
                <a:solidFill>
                  <a:srgbClr val="0070C0"/>
                </a:solidFill>
                <a:ea typeface="Malgun Gothic" panose="020B0503020000020004" pitchFamily="34" charset="-127"/>
                <a:cs typeface="Times New Roman" panose="02020603050405020304" pitchFamily="18" charset="0"/>
              </a:rPr>
              <a:t>Индекс предоставления государственных услуг</a:t>
            </a:r>
            <a:r>
              <a:rPr lang="en-US" altLang="ko-KR" sz="1600" dirty="0">
                <a:solidFill>
                  <a:srgbClr val="0070C0"/>
                </a:solidFill>
                <a:ea typeface="Malgun Gothic" panose="020B0503020000020004" pitchFamily="34" charset="-127"/>
                <a:cs typeface="Times New Roman" panose="02020603050405020304" pitchFamily="18" charset="0"/>
              </a:rPr>
              <a:t> (PSDI): 6 </a:t>
            </a:r>
            <a:r>
              <a:rPr lang="ru-RU" altLang="ko-KR" sz="1600" dirty="0">
                <a:solidFill>
                  <a:srgbClr val="0070C0"/>
                </a:solidFill>
                <a:ea typeface="Malgun Gothic" panose="020B0503020000020004" pitchFamily="34" charset="-127"/>
                <a:cs typeface="Times New Roman" panose="02020603050405020304" pitchFamily="18" charset="0"/>
              </a:rPr>
              <a:t>показателей</a:t>
            </a:r>
            <a:endParaRPr lang="en-US" altLang="ko-KR" sz="1600" dirty="0">
              <a:solidFill>
                <a:srgbClr val="0070C0"/>
              </a:solidFill>
              <a:ea typeface="Malgun Gothic" panose="020B0503020000020004" pitchFamily="34" charset="-127"/>
              <a:cs typeface="Times New Roman" panose="02020603050405020304" pitchFamily="18" charset="0"/>
            </a:endParaRPr>
          </a:p>
          <a:p>
            <a:pPr lvl="0" eaLnBrk="0" fontAlgn="base" hangingPunct="0">
              <a:spcBef>
                <a:spcPct val="0"/>
              </a:spcBef>
            </a:pPr>
            <a:br>
              <a:rPr lang="en-US" altLang="ko-KR" sz="1600" dirty="0">
                <a:solidFill>
                  <a:srgbClr val="0070C0"/>
                </a:solidFill>
                <a:ea typeface="Malgun Gothic" panose="020B0503020000020004" pitchFamily="34" charset="-127"/>
                <a:cs typeface="Times New Roman" panose="02020603050405020304" pitchFamily="18" charset="0"/>
              </a:rPr>
            </a:br>
            <a:r>
              <a:rPr lang="ru-RU" altLang="ko-KR" sz="1600" dirty="0">
                <a:solidFill>
                  <a:srgbClr val="0070C0"/>
                </a:solidFill>
                <a:ea typeface="Malgun Gothic" panose="020B0503020000020004" pitchFamily="34" charset="-127"/>
                <a:cs typeface="Times New Roman" panose="02020603050405020304" pitchFamily="18" charset="0"/>
              </a:rPr>
              <a:t>Индекс вовлечения граждан</a:t>
            </a:r>
            <a:r>
              <a:rPr lang="en-US" altLang="ko-KR" sz="1600" dirty="0">
                <a:solidFill>
                  <a:srgbClr val="0070C0"/>
                </a:solidFill>
                <a:ea typeface="Malgun Gothic" panose="020B0503020000020004" pitchFamily="34" charset="-127"/>
                <a:cs typeface="Times New Roman" panose="02020603050405020304" pitchFamily="18" charset="0"/>
              </a:rPr>
              <a:t> (CEI):12 </a:t>
            </a:r>
            <a:r>
              <a:rPr lang="ru-RU" altLang="ko-KR" sz="1600" dirty="0">
                <a:solidFill>
                  <a:srgbClr val="0070C0"/>
                </a:solidFill>
                <a:ea typeface="Malgun Gothic" panose="020B0503020000020004" pitchFamily="34" charset="-127"/>
                <a:cs typeface="Times New Roman" panose="02020603050405020304" pitchFamily="18" charset="0"/>
              </a:rPr>
              <a:t>показателей</a:t>
            </a:r>
            <a:endParaRPr lang="en-US" altLang="ko-KR" sz="1600" dirty="0">
              <a:solidFill>
                <a:srgbClr val="0070C0"/>
              </a:solidFill>
              <a:ea typeface="Malgun Gothic" panose="020B0503020000020004" pitchFamily="34" charset="-127"/>
              <a:cs typeface="Times New Roman" panose="02020603050405020304" pitchFamily="18" charset="0"/>
            </a:endParaRPr>
          </a:p>
          <a:p>
            <a:pPr lvl="0" eaLnBrk="0" fontAlgn="base" hangingPunct="0">
              <a:spcBef>
                <a:spcPct val="0"/>
              </a:spcBef>
            </a:pPr>
            <a:br>
              <a:rPr lang="en-US" altLang="ko-KR" dirty="0">
                <a:solidFill>
                  <a:srgbClr val="0070C0"/>
                </a:solidFill>
                <a:ea typeface="Malgun Gothic" panose="020B0503020000020004" pitchFamily="34" charset="-127"/>
                <a:cs typeface="Times New Roman" panose="02020603050405020304" pitchFamily="18" charset="0"/>
              </a:rPr>
            </a:br>
            <a:r>
              <a:rPr lang="ru-RU" altLang="ko-KR" sz="1600" dirty="0">
                <a:solidFill>
                  <a:srgbClr val="0070C0"/>
                </a:solidFill>
                <a:ea typeface="Malgun Gothic" panose="020B0503020000020004" pitchFamily="34" charset="-127"/>
                <a:cs typeface="Times New Roman" panose="02020603050405020304" pitchFamily="18" charset="0"/>
              </a:rPr>
              <a:t>Индекс факторов, способствующих внедрению </a:t>
            </a:r>
            <a:r>
              <a:rPr lang="en-US" altLang="ko-KR" sz="1600" dirty="0" err="1">
                <a:solidFill>
                  <a:srgbClr val="0070C0"/>
                </a:solidFill>
                <a:ea typeface="Malgun Gothic" panose="020B0503020000020004" pitchFamily="34" charset="-127"/>
                <a:cs typeface="Times New Roman" panose="02020603050405020304" pitchFamily="18" charset="0"/>
              </a:rPr>
              <a:t>GovTech</a:t>
            </a:r>
            <a:r>
              <a:rPr lang="en-US" altLang="ko-KR" sz="1600" dirty="0">
                <a:solidFill>
                  <a:srgbClr val="0070C0"/>
                </a:solidFill>
                <a:ea typeface="Malgun Gothic" panose="020B0503020000020004" pitchFamily="34" charset="-127"/>
                <a:cs typeface="Times New Roman" panose="02020603050405020304" pitchFamily="18" charset="0"/>
              </a:rPr>
              <a:t> (GTEI): 15</a:t>
            </a:r>
            <a:r>
              <a:rPr lang="ru-RU" altLang="ko-KR" sz="1600" dirty="0">
                <a:solidFill>
                  <a:srgbClr val="0070C0"/>
                </a:solidFill>
                <a:ea typeface="Malgun Gothic" panose="020B0503020000020004" pitchFamily="34" charset="-127"/>
                <a:cs typeface="Times New Roman" panose="02020603050405020304" pitchFamily="18" charset="0"/>
              </a:rPr>
              <a:t> показателей</a:t>
            </a:r>
            <a:endParaRPr lang="en-US" sz="1600" dirty="0">
              <a:solidFill>
                <a:srgbClr val="0070C0"/>
              </a:solidFill>
            </a:endParaRPr>
          </a:p>
        </p:txBody>
      </p:sp>
      <p:grpSp>
        <p:nvGrpSpPr>
          <p:cNvPr id="18" name="Group 17">
            <a:extLst>
              <a:ext uri="{FF2B5EF4-FFF2-40B4-BE49-F238E27FC236}">
                <a16:creationId xmlns:a16="http://schemas.microsoft.com/office/drawing/2014/main" id="{75C41A04-3638-438B-97AB-163F1A38949F}"/>
              </a:ext>
            </a:extLst>
          </p:cNvPr>
          <p:cNvGrpSpPr/>
          <p:nvPr/>
        </p:nvGrpSpPr>
        <p:grpSpPr>
          <a:xfrm>
            <a:off x="5724890" y="3782554"/>
            <a:ext cx="548640" cy="548640"/>
            <a:chOff x="4694097" y="1187297"/>
            <a:chExt cx="731520" cy="731520"/>
          </a:xfrm>
        </p:grpSpPr>
        <p:sp>
          <p:nvSpPr>
            <p:cNvPr id="19" name="Rectangle 18">
              <a:extLst>
                <a:ext uri="{FF2B5EF4-FFF2-40B4-BE49-F238E27FC236}">
                  <a16:creationId xmlns:a16="http://schemas.microsoft.com/office/drawing/2014/main" id="{D021FBC0-0236-4C39-811D-DF83D56FDE95}"/>
                </a:ext>
              </a:extLst>
            </p:cNvPr>
            <p:cNvSpPr/>
            <p:nvPr/>
          </p:nvSpPr>
          <p:spPr>
            <a:xfrm>
              <a:off x="4694097" y="1187297"/>
              <a:ext cx="731520" cy="731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Customer review RTL">
              <a:extLst>
                <a:ext uri="{FF2B5EF4-FFF2-40B4-BE49-F238E27FC236}">
                  <a16:creationId xmlns:a16="http://schemas.microsoft.com/office/drawing/2014/main" id="{00502AE7-7DBC-43F4-9A34-9ACC0061EC2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94097" y="1187297"/>
              <a:ext cx="731520" cy="731520"/>
            </a:xfrm>
            <a:prstGeom prst="rect">
              <a:avLst/>
            </a:prstGeom>
          </p:spPr>
        </p:pic>
      </p:grpSp>
      <p:grpSp>
        <p:nvGrpSpPr>
          <p:cNvPr id="23" name="Group 22">
            <a:extLst>
              <a:ext uri="{FF2B5EF4-FFF2-40B4-BE49-F238E27FC236}">
                <a16:creationId xmlns:a16="http://schemas.microsoft.com/office/drawing/2014/main" id="{19FA134A-61F4-4C6D-880C-9C3B4A03119B}"/>
              </a:ext>
            </a:extLst>
          </p:cNvPr>
          <p:cNvGrpSpPr/>
          <p:nvPr/>
        </p:nvGrpSpPr>
        <p:grpSpPr>
          <a:xfrm>
            <a:off x="5724890" y="4616981"/>
            <a:ext cx="548640" cy="548640"/>
            <a:chOff x="6915901" y="1199905"/>
            <a:chExt cx="731520" cy="731520"/>
          </a:xfrm>
        </p:grpSpPr>
        <p:sp>
          <p:nvSpPr>
            <p:cNvPr id="24" name="Rectangle 23">
              <a:extLst>
                <a:ext uri="{FF2B5EF4-FFF2-40B4-BE49-F238E27FC236}">
                  <a16:creationId xmlns:a16="http://schemas.microsoft.com/office/drawing/2014/main" id="{AFDB43B4-78DB-4A01-8526-9378DC7A0FD8}"/>
                </a:ext>
              </a:extLst>
            </p:cNvPr>
            <p:cNvSpPr/>
            <p:nvPr/>
          </p:nvSpPr>
          <p:spPr>
            <a:xfrm>
              <a:off x="6915901" y="1199905"/>
              <a:ext cx="731520" cy="731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Checklist">
              <a:extLst>
                <a:ext uri="{FF2B5EF4-FFF2-40B4-BE49-F238E27FC236}">
                  <a16:creationId xmlns:a16="http://schemas.microsoft.com/office/drawing/2014/main" id="{C1B863BC-16A7-40D1-A1D4-9067ED6EFB5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17744" y="1201748"/>
              <a:ext cx="727834" cy="727834"/>
            </a:xfrm>
            <a:prstGeom prst="rect">
              <a:avLst/>
            </a:prstGeom>
          </p:spPr>
        </p:pic>
      </p:grpSp>
      <p:grpSp>
        <p:nvGrpSpPr>
          <p:cNvPr id="26" name="Group 25">
            <a:extLst>
              <a:ext uri="{FF2B5EF4-FFF2-40B4-BE49-F238E27FC236}">
                <a16:creationId xmlns:a16="http://schemas.microsoft.com/office/drawing/2014/main" id="{769915E1-449B-4626-B469-BB4EF13F8319}"/>
              </a:ext>
            </a:extLst>
          </p:cNvPr>
          <p:cNvGrpSpPr/>
          <p:nvPr/>
        </p:nvGrpSpPr>
        <p:grpSpPr>
          <a:xfrm>
            <a:off x="5724890" y="2948128"/>
            <a:ext cx="548640" cy="548640"/>
            <a:chOff x="298541" y="1233957"/>
            <a:chExt cx="731520" cy="731520"/>
          </a:xfrm>
        </p:grpSpPr>
        <p:sp>
          <p:nvSpPr>
            <p:cNvPr id="27" name="Rectangle 26">
              <a:extLst>
                <a:ext uri="{FF2B5EF4-FFF2-40B4-BE49-F238E27FC236}">
                  <a16:creationId xmlns:a16="http://schemas.microsoft.com/office/drawing/2014/main" id="{387A2BF6-D855-4158-AA54-85D35EE4D2BF}"/>
                </a:ext>
              </a:extLst>
            </p:cNvPr>
            <p:cNvSpPr/>
            <p:nvPr/>
          </p:nvSpPr>
          <p:spPr>
            <a:xfrm>
              <a:off x="298541" y="1233957"/>
              <a:ext cx="731520" cy="731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descr="Email">
              <a:extLst>
                <a:ext uri="{FF2B5EF4-FFF2-40B4-BE49-F238E27FC236}">
                  <a16:creationId xmlns:a16="http://schemas.microsoft.com/office/drawing/2014/main" id="{87179C40-D089-4BC6-967D-AFF4391E24C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8541" y="1233957"/>
              <a:ext cx="731520" cy="731520"/>
            </a:xfrm>
            <a:prstGeom prst="rect">
              <a:avLst/>
            </a:prstGeom>
          </p:spPr>
        </p:pic>
      </p:grpSp>
      <p:grpSp>
        <p:nvGrpSpPr>
          <p:cNvPr id="29" name="Group 28">
            <a:extLst>
              <a:ext uri="{FF2B5EF4-FFF2-40B4-BE49-F238E27FC236}">
                <a16:creationId xmlns:a16="http://schemas.microsoft.com/office/drawing/2014/main" id="{D93E9A2A-65F9-468C-B79C-6E9939883443}"/>
              </a:ext>
            </a:extLst>
          </p:cNvPr>
          <p:cNvGrpSpPr/>
          <p:nvPr/>
        </p:nvGrpSpPr>
        <p:grpSpPr>
          <a:xfrm>
            <a:off x="5724890" y="2113702"/>
            <a:ext cx="548640" cy="548640"/>
            <a:chOff x="2473846" y="1218698"/>
            <a:chExt cx="731520" cy="731520"/>
          </a:xfrm>
        </p:grpSpPr>
        <p:sp>
          <p:nvSpPr>
            <p:cNvPr id="30" name="Rectangle 29">
              <a:extLst>
                <a:ext uri="{FF2B5EF4-FFF2-40B4-BE49-F238E27FC236}">
                  <a16:creationId xmlns:a16="http://schemas.microsoft.com/office/drawing/2014/main" id="{98F96856-05A4-4077-9AD7-464179AC5031}"/>
                </a:ext>
              </a:extLst>
            </p:cNvPr>
            <p:cNvSpPr/>
            <p:nvPr/>
          </p:nvSpPr>
          <p:spPr>
            <a:xfrm>
              <a:off x="2473846" y="1218698"/>
              <a:ext cx="731520" cy="731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descr="Cloud Computing">
              <a:extLst>
                <a:ext uri="{FF2B5EF4-FFF2-40B4-BE49-F238E27FC236}">
                  <a16:creationId xmlns:a16="http://schemas.microsoft.com/office/drawing/2014/main" id="{469CD924-2FB1-402F-B84E-444C7D6C7D3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73846" y="1218698"/>
              <a:ext cx="731520" cy="731520"/>
            </a:xfrm>
            <a:prstGeom prst="rect">
              <a:avLst/>
            </a:prstGeom>
          </p:spPr>
        </p:pic>
      </p:grpSp>
      <p:sp>
        <p:nvSpPr>
          <p:cNvPr id="34" name="Rectangle 1">
            <a:extLst>
              <a:ext uri="{FF2B5EF4-FFF2-40B4-BE49-F238E27FC236}">
                <a16:creationId xmlns:a16="http://schemas.microsoft.com/office/drawing/2014/main" id="{BFAF5D92-1266-40D1-A982-C3E7C7871B56}"/>
              </a:ext>
            </a:extLst>
          </p:cNvPr>
          <p:cNvSpPr>
            <a:spLocks noChangeArrowheads="1"/>
          </p:cNvSpPr>
          <p:nvPr/>
        </p:nvSpPr>
        <p:spPr bwMode="auto">
          <a:xfrm>
            <a:off x="228600" y="687444"/>
            <a:ext cx="8686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ru-RU" altLang="ko-KR" sz="2400" b="1" dirty="0">
                <a:solidFill>
                  <a:srgbClr val="0000CC"/>
                </a:solidFill>
                <a:ea typeface="Malgun Gothic" panose="020B0503020000020004" pitchFamily="34" charset="-127"/>
                <a:cs typeface="Times New Roman" panose="02020603050405020304" pitchFamily="18" charset="0"/>
              </a:rPr>
              <a:t>«Индекс зрелости </a:t>
            </a:r>
            <a:r>
              <a:rPr lang="en-US" altLang="ko-KR" sz="2400" b="1" dirty="0" err="1">
                <a:solidFill>
                  <a:srgbClr val="0000CC"/>
                </a:solidFill>
                <a:ea typeface="Malgun Gothic" panose="020B0503020000020004" pitchFamily="34" charset="-127"/>
                <a:cs typeface="Times New Roman" panose="02020603050405020304" pitchFamily="18" charset="0"/>
              </a:rPr>
              <a:t>GovTech</a:t>
            </a:r>
            <a:r>
              <a:rPr lang="ru-RU" altLang="ko-KR" sz="2400" b="1" dirty="0">
                <a:solidFill>
                  <a:srgbClr val="0000CC"/>
                </a:solidFill>
                <a:ea typeface="Malgun Gothic" panose="020B0503020000020004" pitchFamily="34" charset="-127"/>
                <a:cs typeface="Times New Roman" panose="02020603050405020304" pitchFamily="18" charset="0"/>
              </a:rPr>
              <a:t>»</a:t>
            </a:r>
            <a:r>
              <a:rPr lang="en-US" altLang="ko-KR" sz="2400" b="1" dirty="0">
                <a:solidFill>
                  <a:srgbClr val="0000CC"/>
                </a:solidFill>
                <a:ea typeface="Malgun Gothic" panose="020B0503020000020004" pitchFamily="34" charset="-127"/>
                <a:cs typeface="Times New Roman" panose="02020603050405020304" pitchFamily="18" charset="0"/>
              </a:rPr>
              <a:t> (GTMI) </a:t>
            </a:r>
            <a:r>
              <a:rPr lang="ru-RU" altLang="ko-KR" sz="2400" b="1" dirty="0">
                <a:solidFill>
                  <a:srgbClr val="0000CC"/>
                </a:solidFill>
                <a:ea typeface="Malgun Gothic" panose="020B0503020000020004" pitchFamily="34" charset="-127"/>
                <a:cs typeface="Times New Roman" panose="02020603050405020304" pitchFamily="18" charset="0"/>
              </a:rPr>
              <a:t>отражает состояние четырёх основополагающих элементов</a:t>
            </a:r>
            <a:r>
              <a:rPr lang="en-US" altLang="ko-KR" sz="2400" b="1" dirty="0">
                <a:solidFill>
                  <a:srgbClr val="0000CC"/>
                </a:solidFill>
                <a:ea typeface="Malgun Gothic" panose="020B0503020000020004" pitchFamily="34" charset="-127"/>
                <a:cs typeface="Times New Roman" panose="02020603050405020304" pitchFamily="18" charset="0"/>
              </a:rPr>
              <a:t> </a:t>
            </a:r>
            <a:r>
              <a:rPr lang="en-US" altLang="ko-KR" sz="2400" b="1" dirty="0" err="1">
                <a:solidFill>
                  <a:srgbClr val="0000CC"/>
                </a:solidFill>
                <a:ea typeface="Malgun Gothic" panose="020B0503020000020004" pitchFamily="34" charset="-127"/>
                <a:cs typeface="Times New Roman" panose="02020603050405020304" pitchFamily="18" charset="0"/>
              </a:rPr>
              <a:t>GovTech</a:t>
            </a:r>
            <a:r>
              <a:rPr lang="ru-RU" altLang="ko-KR" sz="2400" b="1" dirty="0">
                <a:solidFill>
                  <a:srgbClr val="0000CC"/>
                </a:solidFill>
                <a:ea typeface="Malgun Gothic" panose="020B0503020000020004" pitchFamily="34" charset="-127"/>
                <a:cs typeface="Times New Roman" panose="02020603050405020304" pitchFamily="18" charset="0"/>
              </a:rPr>
              <a:t>, оцениваемое на основе 48 показателей, собираемым по 198 странам.</a:t>
            </a:r>
            <a:endParaRPr lang="en-US" altLang="ko-KR" sz="2400" b="1" dirty="0">
              <a:solidFill>
                <a:srgbClr val="0000CC"/>
              </a:solidFill>
              <a:ea typeface="Malgun Gothic" panose="020B0503020000020004" pitchFamily="34" charset="-127"/>
              <a:cs typeface="Times New Roman" panose="02020603050405020304" pitchFamily="18" charset="0"/>
            </a:endParaRPr>
          </a:p>
        </p:txBody>
      </p:sp>
      <p:sp>
        <p:nvSpPr>
          <p:cNvPr id="32" name="Rectangle 1">
            <a:extLst>
              <a:ext uri="{FF2B5EF4-FFF2-40B4-BE49-F238E27FC236}">
                <a16:creationId xmlns:a16="http://schemas.microsoft.com/office/drawing/2014/main" id="{A10E3347-9ED0-41C1-9099-6852CAED09F4}"/>
              </a:ext>
            </a:extLst>
          </p:cNvPr>
          <p:cNvSpPr>
            <a:spLocks noChangeArrowheads="1"/>
          </p:cNvSpPr>
          <p:nvPr/>
        </p:nvSpPr>
        <p:spPr bwMode="auto">
          <a:xfrm>
            <a:off x="85144" y="5622706"/>
            <a:ext cx="883025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ru-RU" altLang="ko-KR" b="1" dirty="0">
                <a:solidFill>
                  <a:srgbClr val="0000CC"/>
                </a:solidFill>
                <a:ea typeface="Malgun Gothic" panose="020B0503020000020004" pitchFamily="34" charset="-127"/>
                <a:cs typeface="Times New Roman" panose="02020603050405020304" pitchFamily="18" charset="0"/>
              </a:rPr>
              <a:t>Целевая аудитория</a:t>
            </a:r>
            <a:r>
              <a:rPr lang="en-US" altLang="ko-KR" b="1" dirty="0">
                <a:solidFill>
                  <a:srgbClr val="0000CC"/>
                </a:solidFill>
                <a:ea typeface="Malgun Gothic" panose="020B0503020000020004" pitchFamily="34" charset="-127"/>
                <a:cs typeface="Times New Roman" panose="02020603050405020304" pitchFamily="18" charset="0"/>
              </a:rPr>
              <a:t> </a:t>
            </a:r>
            <a:r>
              <a:rPr lang="ru-RU" altLang="ko-KR" dirty="0">
                <a:solidFill>
                  <a:srgbClr val="0000CC"/>
                </a:solidFill>
                <a:ea typeface="Malgun Gothic" panose="020B0503020000020004" pitchFamily="34" charset="-127"/>
                <a:cs typeface="Times New Roman" panose="02020603050405020304" pitchFamily="18" charset="0"/>
              </a:rPr>
              <a:t>доклада о</a:t>
            </a:r>
            <a:r>
              <a:rPr lang="en-US" altLang="ko-KR" dirty="0">
                <a:solidFill>
                  <a:srgbClr val="0000CC"/>
                </a:solidFill>
                <a:ea typeface="Malgun Gothic" panose="020B0503020000020004" pitchFamily="34" charset="-127"/>
                <a:cs typeface="Times New Roman" panose="02020603050405020304" pitchFamily="18" charset="0"/>
              </a:rPr>
              <a:t> GTMI</a:t>
            </a:r>
            <a:r>
              <a:rPr lang="ru-RU" altLang="ko-KR" dirty="0">
                <a:solidFill>
                  <a:srgbClr val="0000CC"/>
                </a:solidFill>
                <a:ea typeface="Malgun Gothic" panose="020B0503020000020004" pitchFamily="34" charset="-127"/>
                <a:cs typeface="Times New Roman" panose="02020603050405020304" pitchFamily="18" charset="0"/>
              </a:rPr>
              <a:t> – ответственные за выработку политики, специалисты-практики, эксперты Группы ВБ и другие специалисты, участвующие во внедрении решений в сфере</a:t>
            </a:r>
            <a:r>
              <a:rPr lang="en-US" altLang="ko-KR" dirty="0">
                <a:solidFill>
                  <a:srgbClr val="0000CC"/>
                </a:solidFill>
                <a:ea typeface="Malgun Gothic" panose="020B0503020000020004" pitchFamily="34" charset="-127"/>
                <a:cs typeface="Times New Roman" panose="02020603050405020304" pitchFamily="18" charset="0"/>
              </a:rPr>
              <a:t> </a:t>
            </a:r>
            <a:r>
              <a:rPr lang="en-US" altLang="ko-KR" dirty="0" err="1">
                <a:solidFill>
                  <a:srgbClr val="0000CC"/>
                </a:solidFill>
                <a:ea typeface="Malgun Gothic" panose="020B0503020000020004" pitchFamily="34" charset="-127"/>
                <a:cs typeface="Times New Roman" panose="02020603050405020304" pitchFamily="18" charset="0"/>
              </a:rPr>
              <a:t>GovTech</a:t>
            </a:r>
            <a:endParaRPr lang="en-US" altLang="ko-KR" dirty="0">
              <a:solidFill>
                <a:srgbClr val="0000CC"/>
              </a:solidFill>
              <a:ea typeface="Malgun Gothic" panose="020B0503020000020004" pitchFamily="34" charset="-127"/>
              <a:cs typeface="Times New Roman" panose="02020603050405020304" pitchFamily="18" charset="0"/>
            </a:endParaRPr>
          </a:p>
        </p:txBody>
      </p:sp>
      <p:pic>
        <p:nvPicPr>
          <p:cNvPr id="33" name="Picture 32">
            <a:extLst>
              <a:ext uri="{FF2B5EF4-FFF2-40B4-BE49-F238E27FC236}">
                <a16:creationId xmlns:a16="http://schemas.microsoft.com/office/drawing/2014/main" id="{15A635FD-59BA-4F82-905C-5F022EACD12F}"/>
              </a:ext>
            </a:extLst>
          </p:cNvPr>
          <p:cNvPicPr>
            <a:picLocks noChangeAspect="1"/>
          </p:cNvPicPr>
          <p:nvPr/>
        </p:nvPicPr>
        <p:blipFill>
          <a:blip r:embed="rId13"/>
          <a:stretch>
            <a:fillRect/>
          </a:stretch>
        </p:blipFill>
        <p:spPr>
          <a:xfrm>
            <a:off x="127271" y="2095003"/>
            <a:ext cx="5486400" cy="3080970"/>
          </a:xfrm>
          <a:prstGeom prst="rect">
            <a:avLst/>
          </a:prstGeom>
        </p:spPr>
      </p:pic>
    </p:spTree>
    <p:extLst>
      <p:ext uri="{BB962C8B-B14F-4D97-AF65-F5344CB8AC3E}">
        <p14:creationId xmlns:p14="http://schemas.microsoft.com/office/powerpoint/2010/main" val="2845360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809" y="7415"/>
            <a:ext cx="9129110" cy="731520"/>
            <a:chOff x="-809" y="7415"/>
            <a:chExt cx="9129110" cy="731520"/>
          </a:xfrm>
        </p:grpSpPr>
        <p:sp>
          <p:nvSpPr>
            <p:cNvPr id="15"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white"/>
                  </a:solidFill>
                  <a:effectLst/>
                  <a:uLnTx/>
                  <a:uFillTx/>
                  <a:latin typeface="Calibri"/>
                  <a:ea typeface="+mn-ea"/>
                  <a:cs typeface="Helvetica" panose="020B0604020202020204" pitchFamily="34" charset="0"/>
                </a:rPr>
                <a:t>Группы </a:t>
              </a:r>
              <a:r>
                <a:rPr kumimoji="0" lang="en-US" sz="2400" b="1" i="0" u="none" strike="noStrike" kern="1200" cap="none" spc="0" normalizeH="0" baseline="0" noProof="0" dirty="0">
                  <a:ln>
                    <a:noFill/>
                  </a:ln>
                  <a:solidFill>
                    <a:prstClr val="white"/>
                  </a:solidFill>
                  <a:effectLst/>
                  <a:uLnTx/>
                  <a:uFillTx/>
                  <a:latin typeface="Calibri"/>
                  <a:ea typeface="+mn-ea"/>
                  <a:cs typeface="Helvetica" panose="020B0604020202020204" pitchFamily="34" charset="0"/>
                </a:rPr>
                <a:t>GTMI</a:t>
              </a:r>
            </a:p>
          </p:txBody>
        </p:sp>
        <p:sp>
          <p:nvSpPr>
            <p:cNvPr id="16" name="Oval 1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0" name="Slide Number Placeholder 8"/>
          <p:cNvSpPr>
            <a:spLocks noGrp="1"/>
          </p:cNvSpPr>
          <p:nvPr>
            <p:ph type="sldNum" sz="quarter" idx="12"/>
          </p:nvPr>
        </p:nvSpPr>
        <p:spPr>
          <a:xfrm>
            <a:off x="6553200" y="6587285"/>
            <a:ext cx="2160000" cy="216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1FF0DD-E9F7-431E-8070-FEA08546CC76}" type="slidenum">
              <a:rPr kumimoji="0" lang="en-US" sz="1100" b="0" i="0" u="none" strike="noStrike" kern="1200" cap="none" spc="0" normalizeH="0" baseline="0" noProof="0" smtClean="0">
                <a:ln>
                  <a:noFill/>
                </a:ln>
                <a:solidFill>
                  <a:srgbClr val="0000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100" b="0" i="0" u="none" strike="noStrike" kern="1200" cap="none" spc="0" normalizeH="0" baseline="0" noProof="0" dirty="0">
              <a:ln>
                <a:noFill/>
              </a:ln>
              <a:solidFill>
                <a:srgbClr val="0000FF"/>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A7EEE5B3-ADC0-4CD4-B4BA-B4717AD9F1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45" y="6513776"/>
            <a:ext cx="857250" cy="285750"/>
          </a:xfrm>
          <a:prstGeom prst="rect">
            <a:avLst/>
          </a:prstGeom>
        </p:spPr>
      </p:pic>
      <p:sp>
        <p:nvSpPr>
          <p:cNvPr id="6" name="Rectangle 5">
            <a:extLst>
              <a:ext uri="{FF2B5EF4-FFF2-40B4-BE49-F238E27FC236}">
                <a16:creationId xmlns:a16="http://schemas.microsoft.com/office/drawing/2014/main" id="{AF6C882A-ED66-443C-B2AE-25218DD419F3}"/>
              </a:ext>
            </a:extLst>
          </p:cNvPr>
          <p:cNvSpPr/>
          <p:nvPr/>
        </p:nvSpPr>
        <p:spPr>
          <a:xfrm>
            <a:off x="274320" y="733601"/>
            <a:ext cx="8404226"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b="0" i="0" u="none" strike="noStrike" kern="1200" cap="none" spc="0" normalizeH="0" baseline="0" noProof="0" dirty="0">
                <a:ln>
                  <a:noFill/>
                </a:ln>
                <a:solidFill>
                  <a:srgbClr val="056E9E"/>
                </a:solidFill>
                <a:effectLst/>
                <a:uLnTx/>
                <a:uFillTx/>
                <a:latin typeface="Calibri"/>
                <a:ea typeface="+mn-ea"/>
                <a:cs typeface="+mn-cs"/>
              </a:rPr>
              <a:t>На основании значений</a:t>
            </a:r>
            <a:r>
              <a:rPr kumimoji="0" lang="en-US" b="0" i="0" u="none" strike="noStrike" kern="1200" cap="none" spc="0" normalizeH="0" baseline="0" noProof="0" dirty="0">
                <a:ln>
                  <a:noFill/>
                </a:ln>
                <a:solidFill>
                  <a:srgbClr val="056E9E"/>
                </a:solidFill>
                <a:effectLst/>
                <a:uLnTx/>
                <a:uFillTx/>
                <a:latin typeface="Calibri"/>
                <a:ea typeface="+mn-ea"/>
                <a:cs typeface="+mn-cs"/>
              </a:rPr>
              <a:t> GTMI</a:t>
            </a:r>
            <a:r>
              <a:rPr kumimoji="0" lang="ru-RU" b="0" i="0" u="none" strike="noStrike" kern="1200" cap="none" spc="0" normalizeH="0" baseline="0" noProof="0" dirty="0">
                <a:ln>
                  <a:noFill/>
                </a:ln>
                <a:solidFill>
                  <a:srgbClr val="056E9E"/>
                </a:solidFill>
                <a:effectLst/>
                <a:uLnTx/>
                <a:uFillTx/>
                <a:latin typeface="Calibri"/>
                <a:ea typeface="+mn-ea"/>
                <a:cs typeface="+mn-cs"/>
              </a:rPr>
              <a:t>, отражающих состояние 4 основополагающих элементов</a:t>
            </a:r>
            <a:r>
              <a:rPr kumimoji="0" lang="en-US" b="0" i="0" u="none" strike="noStrike" kern="1200" cap="none" spc="0" normalizeH="0" baseline="0" noProof="0" dirty="0">
                <a:ln>
                  <a:noFill/>
                </a:ln>
                <a:solidFill>
                  <a:srgbClr val="056E9E"/>
                </a:solidFill>
                <a:effectLst/>
                <a:uLnTx/>
                <a:uFillTx/>
                <a:latin typeface="Calibri"/>
                <a:ea typeface="+mn-ea"/>
                <a:cs typeface="+mn-cs"/>
              </a:rPr>
              <a:t> </a:t>
            </a:r>
            <a:r>
              <a:rPr kumimoji="0" lang="en-US" b="0" i="0" u="none" strike="noStrike" kern="1200" cap="none" spc="0" normalizeH="0" baseline="0" noProof="0" dirty="0" err="1">
                <a:ln>
                  <a:noFill/>
                </a:ln>
                <a:solidFill>
                  <a:srgbClr val="056E9E"/>
                </a:solidFill>
                <a:effectLst/>
                <a:uLnTx/>
                <a:uFillTx/>
                <a:latin typeface="Calibri"/>
                <a:ea typeface="+mn-ea"/>
                <a:cs typeface="+mn-cs"/>
              </a:rPr>
              <a:t>GovTech</a:t>
            </a:r>
            <a:r>
              <a:rPr kumimoji="0" lang="ru-RU" b="0" i="0" u="none" strike="noStrike" kern="1200" cap="none" spc="0" normalizeH="0" baseline="0" noProof="0" dirty="0">
                <a:ln>
                  <a:noFill/>
                </a:ln>
                <a:solidFill>
                  <a:srgbClr val="056E9E"/>
                </a:solidFill>
                <a:effectLst/>
                <a:uLnTx/>
                <a:uFillTx/>
                <a:latin typeface="Calibri"/>
                <a:ea typeface="+mn-ea"/>
                <a:cs typeface="+mn-cs"/>
              </a:rPr>
              <a:t>,</a:t>
            </a:r>
            <a:r>
              <a:rPr kumimoji="0" lang="en-US" b="0" i="0" u="none" strike="noStrike" kern="1200" cap="none" spc="0" normalizeH="0" baseline="0" noProof="0" dirty="0">
                <a:ln>
                  <a:noFill/>
                </a:ln>
                <a:solidFill>
                  <a:srgbClr val="056E9E"/>
                </a:solidFill>
                <a:effectLst/>
                <a:uLnTx/>
                <a:uFillTx/>
                <a:latin typeface="Calibri"/>
                <a:ea typeface="+mn-ea"/>
                <a:cs typeface="+mn-cs"/>
              </a:rPr>
              <a:t> 198 </a:t>
            </a:r>
            <a:r>
              <a:rPr kumimoji="0" lang="ru-RU" b="0" i="0" u="none" strike="noStrike" kern="1200" cap="none" spc="0" normalizeH="0" baseline="0" noProof="0" dirty="0">
                <a:ln>
                  <a:noFill/>
                </a:ln>
                <a:solidFill>
                  <a:srgbClr val="056E9E"/>
                </a:solidFill>
                <a:effectLst/>
                <a:uLnTx/>
                <a:uFillTx/>
                <a:latin typeface="Calibri"/>
                <a:ea typeface="+mn-ea"/>
                <a:cs typeface="+mn-cs"/>
              </a:rPr>
              <a:t>стран, включённых в выборку данных по</a:t>
            </a:r>
            <a:r>
              <a:rPr kumimoji="0" lang="en-US" b="0" i="0" u="none" strike="noStrike" kern="1200" cap="none" spc="0" normalizeH="0" baseline="0" noProof="0" dirty="0">
                <a:ln>
                  <a:noFill/>
                </a:ln>
                <a:solidFill>
                  <a:srgbClr val="056E9E"/>
                </a:solidFill>
                <a:effectLst/>
                <a:uLnTx/>
                <a:uFillTx/>
                <a:latin typeface="Calibri"/>
                <a:ea typeface="+mn-ea"/>
                <a:cs typeface="+mn-cs"/>
              </a:rPr>
              <a:t> </a:t>
            </a:r>
            <a:r>
              <a:rPr kumimoji="0" lang="en-US" b="0" i="0" u="none" strike="noStrike" kern="1200" cap="none" spc="0" normalizeH="0" baseline="0" noProof="0" dirty="0" err="1">
                <a:ln>
                  <a:noFill/>
                </a:ln>
                <a:solidFill>
                  <a:srgbClr val="056E9E"/>
                </a:solidFill>
                <a:effectLst/>
                <a:uLnTx/>
                <a:uFillTx/>
                <a:latin typeface="Calibri"/>
                <a:ea typeface="+mn-ea"/>
                <a:cs typeface="+mn-cs"/>
              </a:rPr>
              <a:t>GovTech</a:t>
            </a:r>
            <a:r>
              <a:rPr kumimoji="0" lang="ru-RU" b="0" i="0" u="none" strike="noStrike" kern="1200" cap="none" spc="0" normalizeH="0" baseline="0" noProof="0" dirty="0">
                <a:ln>
                  <a:noFill/>
                </a:ln>
                <a:solidFill>
                  <a:srgbClr val="056E9E"/>
                </a:solidFill>
                <a:effectLst/>
                <a:uLnTx/>
                <a:uFillTx/>
                <a:latin typeface="Calibri"/>
                <a:ea typeface="+mn-ea"/>
                <a:cs typeface="+mn-cs"/>
              </a:rPr>
              <a:t>, были разбиты на 4 группы (от</a:t>
            </a:r>
            <a:r>
              <a:rPr kumimoji="0" lang="en-US" b="0" i="0" u="none" strike="noStrike" kern="1200" cap="none" spc="0" normalizeH="0" baseline="0" noProof="0" dirty="0">
                <a:ln>
                  <a:noFill/>
                </a:ln>
                <a:solidFill>
                  <a:srgbClr val="056E9E"/>
                </a:solidFill>
                <a:effectLst/>
                <a:uLnTx/>
                <a:uFillTx/>
                <a:latin typeface="Calibri"/>
                <a:ea typeface="+mn-ea"/>
                <a:cs typeface="+mn-cs"/>
              </a:rPr>
              <a:t> A </a:t>
            </a:r>
            <a:r>
              <a:rPr kumimoji="0" lang="ru-RU" b="0" i="0" u="none" strike="noStrike" kern="1200" cap="none" spc="0" normalizeH="0" baseline="0" noProof="0" dirty="0">
                <a:ln>
                  <a:noFill/>
                </a:ln>
                <a:solidFill>
                  <a:srgbClr val="056E9E"/>
                </a:solidFill>
                <a:effectLst/>
                <a:uLnTx/>
                <a:uFillTx/>
                <a:latin typeface="Calibri"/>
                <a:ea typeface="+mn-ea"/>
                <a:cs typeface="+mn-cs"/>
              </a:rPr>
              <a:t>до</a:t>
            </a:r>
            <a:r>
              <a:rPr kumimoji="0" lang="en-US" b="0" i="0" u="none" strike="noStrike" kern="1200" cap="none" spc="0" normalizeH="0" baseline="0" noProof="0" dirty="0">
                <a:ln>
                  <a:noFill/>
                </a:ln>
                <a:solidFill>
                  <a:srgbClr val="056E9E"/>
                </a:solidFill>
                <a:effectLst/>
                <a:uLnTx/>
                <a:uFillTx/>
                <a:latin typeface="Calibri"/>
                <a:ea typeface="+mn-ea"/>
                <a:cs typeface="+mn-cs"/>
              </a:rPr>
              <a:t> D). </a:t>
            </a:r>
          </a:p>
        </p:txBody>
      </p:sp>
      <p:pic>
        <p:nvPicPr>
          <p:cNvPr id="12" name="Рисунок 11"/>
          <p:cNvPicPr>
            <a:picLocks noChangeAspect="1"/>
          </p:cNvPicPr>
          <p:nvPr/>
        </p:nvPicPr>
        <p:blipFill>
          <a:blip r:embed="rId5"/>
          <a:stretch>
            <a:fillRect/>
          </a:stretch>
        </p:blipFill>
        <p:spPr>
          <a:xfrm>
            <a:off x="942395" y="1814483"/>
            <a:ext cx="7266215" cy="4343400"/>
          </a:xfrm>
          <a:prstGeom prst="rect">
            <a:avLst/>
          </a:prstGeom>
          <a:noFill/>
        </p:spPr>
      </p:pic>
      <p:sp>
        <p:nvSpPr>
          <p:cNvPr id="13" name="Прямоугольник 12"/>
          <p:cNvSpPr/>
          <p:nvPr/>
        </p:nvSpPr>
        <p:spPr>
          <a:xfrm>
            <a:off x="1549818" y="1873265"/>
            <a:ext cx="473529" cy="179615"/>
          </a:xfrm>
          <a:prstGeom prst="rect">
            <a:avLst/>
          </a:prstGeom>
          <a:noFill/>
        </p:spPr>
        <p:txBody>
          <a:bodyPr wrap="non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mbria"/>
                <a:ea typeface="+mn-ea"/>
                <a:cs typeface="+mn-cs"/>
              </a:rPr>
              <a:t>GTMI</a:t>
            </a:r>
          </a:p>
        </p:txBody>
      </p:sp>
      <p:sp>
        <p:nvSpPr>
          <p:cNvPr id="14" name="Прямоугольник 13"/>
          <p:cNvSpPr/>
          <p:nvPr/>
        </p:nvSpPr>
        <p:spPr>
          <a:xfrm>
            <a:off x="2389107" y="1853671"/>
            <a:ext cx="1890848" cy="218803"/>
          </a:xfrm>
          <a:prstGeom prst="rect">
            <a:avLst/>
          </a:prstGeom>
          <a:noFill/>
        </p:spPr>
        <p:txBody>
          <a:bodyPr wrap="non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a:solidFill>
                  <a:srgbClr val="FFFFFF"/>
                </a:solidFill>
                <a:latin typeface="Cambria"/>
              </a:rPr>
              <a:t>Страны в каждой группе</a:t>
            </a:r>
            <a:endParaRPr kumimoji="0" lang="en-US" sz="1200" b="1" i="0" u="none" strike="noStrike" kern="1200" cap="none" spc="0" normalizeH="0" baseline="0" noProof="0" dirty="0">
              <a:ln>
                <a:noFill/>
              </a:ln>
              <a:solidFill>
                <a:srgbClr val="FFFFFF"/>
              </a:solidFill>
              <a:effectLst/>
              <a:uLnTx/>
              <a:uFillTx/>
              <a:latin typeface="Cambria"/>
              <a:ea typeface="+mn-ea"/>
              <a:cs typeface="+mn-cs"/>
            </a:endParaRPr>
          </a:p>
        </p:txBody>
      </p:sp>
      <p:sp>
        <p:nvSpPr>
          <p:cNvPr id="18" name="Прямоугольник 17"/>
          <p:cNvSpPr/>
          <p:nvPr/>
        </p:nvSpPr>
        <p:spPr>
          <a:xfrm>
            <a:off x="4773078" y="1873265"/>
            <a:ext cx="845820" cy="189412"/>
          </a:xfrm>
          <a:prstGeom prst="rect">
            <a:avLst/>
          </a:prstGeom>
          <a:noFill/>
        </p:spPr>
        <p:txBody>
          <a:bodyPr wrap="none" lIns="0" tIns="0" rIns="0" bIns="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FFFFFF"/>
                </a:solidFill>
                <a:effectLst/>
                <a:uLnTx/>
                <a:uFillTx/>
                <a:latin typeface="Cambria"/>
                <a:ea typeface="+mn-ea"/>
                <a:cs typeface="+mn-cs"/>
              </a:rPr>
              <a:t>Страны</a:t>
            </a:r>
            <a:endParaRPr kumimoji="0" lang="en-US" sz="1200" b="1" i="0" u="none" strike="noStrike" kern="1200" cap="none" spc="0" normalizeH="0" baseline="0" noProof="0" dirty="0">
              <a:ln>
                <a:noFill/>
              </a:ln>
              <a:solidFill>
                <a:srgbClr val="FFFFFF"/>
              </a:solidFill>
              <a:effectLst/>
              <a:uLnTx/>
              <a:uFillTx/>
              <a:latin typeface="Cambria"/>
              <a:ea typeface="+mn-ea"/>
              <a:cs typeface="+mn-cs"/>
            </a:endParaRPr>
          </a:p>
        </p:txBody>
      </p:sp>
      <p:sp>
        <p:nvSpPr>
          <p:cNvPr id="19" name="Прямоугольник 18"/>
          <p:cNvSpPr/>
          <p:nvPr/>
        </p:nvSpPr>
        <p:spPr>
          <a:xfrm>
            <a:off x="5654821" y="1856937"/>
            <a:ext cx="297180" cy="186146"/>
          </a:xfrm>
          <a:prstGeom prst="rect">
            <a:avLst/>
          </a:prstGeom>
          <a:noFill/>
        </p:spPr>
        <p:txBody>
          <a:bodyPr wrap="none" lIns="0" tIns="0" rIns="0" bIns="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mbria"/>
                <a:ea typeface="+mn-ea"/>
                <a:cs typeface="+mn-cs"/>
              </a:rPr>
              <a:t>%</a:t>
            </a:r>
            <a:r>
              <a:rPr kumimoji="0" lang="ru-RU" sz="1200" b="1" i="0" u="none" strike="noStrike" kern="1200" cap="none" spc="0" normalizeH="0" baseline="0" noProof="0" dirty="0">
                <a:ln>
                  <a:noFill/>
                </a:ln>
                <a:solidFill>
                  <a:srgbClr val="FFFFFF"/>
                </a:solidFill>
                <a:effectLst/>
                <a:uLnTx/>
                <a:uFillTx/>
                <a:latin typeface="Cambria"/>
                <a:ea typeface="+mn-ea"/>
                <a:cs typeface="+mn-cs"/>
              </a:rPr>
              <a:t>С</a:t>
            </a:r>
            <a:endParaRPr kumimoji="0" lang="en-US" sz="1200" b="1" i="0" u="none" strike="noStrike" kern="1200" cap="none" spc="0" normalizeH="0" baseline="0" noProof="0" dirty="0">
              <a:ln>
                <a:noFill/>
              </a:ln>
              <a:solidFill>
                <a:srgbClr val="FFFFFF"/>
              </a:solidFill>
              <a:effectLst/>
              <a:uLnTx/>
              <a:uFillTx/>
              <a:latin typeface="Cambria"/>
              <a:ea typeface="+mn-ea"/>
              <a:cs typeface="+mn-cs"/>
            </a:endParaRPr>
          </a:p>
        </p:txBody>
      </p:sp>
      <p:sp>
        <p:nvSpPr>
          <p:cNvPr id="20" name="Прямоугольник 19"/>
          <p:cNvSpPr/>
          <p:nvPr/>
        </p:nvSpPr>
        <p:spPr>
          <a:xfrm>
            <a:off x="1425721" y="2108397"/>
            <a:ext cx="754380" cy="192677"/>
          </a:xfrm>
          <a:prstGeom prst="rect">
            <a:avLst/>
          </a:prstGeom>
          <a:noFill/>
        </p:spPr>
        <p:txBody>
          <a:bodyPr wrap="non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solidFill>
                  <a:prstClr val="black"/>
                </a:solidFill>
                <a:latin typeface="Cambria"/>
              </a:rPr>
              <a:t>О</a:t>
            </a:r>
            <a:r>
              <a:rPr kumimoji="0" lang="ru-RU" sz="1200" b="0" i="0" u="none" strike="noStrike" kern="1200" cap="none" spc="0" normalizeH="0" baseline="0" noProof="0" dirty="0">
                <a:ln>
                  <a:noFill/>
                </a:ln>
                <a:solidFill>
                  <a:prstClr val="black"/>
                </a:solidFill>
                <a:effectLst/>
                <a:uLnTx/>
                <a:uFillTx/>
                <a:latin typeface="Cambria"/>
                <a:ea typeface="+mn-ea"/>
                <a:cs typeface="+mn-cs"/>
              </a:rPr>
              <a:t>ч.</a:t>
            </a:r>
            <a:r>
              <a:rPr kumimoji="0" lang="ru-RU" sz="1200" b="0" i="0" u="none" strike="noStrike" kern="1200" cap="none" spc="0" normalizeH="0" noProof="0" dirty="0">
                <a:ln>
                  <a:noFill/>
                </a:ln>
                <a:solidFill>
                  <a:prstClr val="black"/>
                </a:solidFill>
                <a:effectLst/>
                <a:uLnTx/>
                <a:uFillTx/>
                <a:latin typeface="Cambria"/>
                <a:ea typeface="+mn-ea"/>
                <a:cs typeface="+mn-cs"/>
              </a:rPr>
              <a:t> высокий</a:t>
            </a:r>
            <a:endParaRPr kumimoji="0" lang="en-US" sz="1200" b="0" i="0" u="none" strike="noStrike" kern="1200" cap="none" spc="0" normalizeH="0" baseline="0" noProof="0" dirty="0">
              <a:ln>
                <a:noFill/>
              </a:ln>
              <a:solidFill>
                <a:prstClr val="black"/>
              </a:solidFill>
              <a:effectLst/>
              <a:uLnTx/>
              <a:uFillTx/>
              <a:latin typeface="Cambria"/>
              <a:ea typeface="+mn-ea"/>
              <a:cs typeface="+mn-cs"/>
            </a:endParaRPr>
          </a:p>
        </p:txBody>
      </p:sp>
      <p:sp>
        <p:nvSpPr>
          <p:cNvPr id="21" name="Прямоугольник 20"/>
          <p:cNvSpPr/>
          <p:nvPr/>
        </p:nvSpPr>
        <p:spPr>
          <a:xfrm>
            <a:off x="2519735" y="2118194"/>
            <a:ext cx="1234440" cy="192677"/>
          </a:xfrm>
          <a:prstGeom prst="rect">
            <a:avLst/>
          </a:prstGeom>
          <a:noFill/>
        </p:spPr>
        <p:txBody>
          <a:bodyPr wrap="non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mbria"/>
                <a:ea typeface="+mn-ea"/>
                <a:cs typeface="+mn-cs"/>
              </a:rPr>
              <a:t>Лидеры </a:t>
            </a:r>
            <a:r>
              <a:rPr kumimoji="0" lang="en-US" sz="1200" b="0" i="0" u="none" strike="noStrike" kern="1200" cap="none" spc="0" normalizeH="0" baseline="0" noProof="0" dirty="0" err="1">
                <a:ln>
                  <a:noFill/>
                </a:ln>
                <a:solidFill>
                  <a:prstClr val="black"/>
                </a:solidFill>
                <a:effectLst/>
                <a:uLnTx/>
                <a:uFillTx/>
                <a:latin typeface="Cambria"/>
                <a:ea typeface="+mn-ea"/>
                <a:cs typeface="+mn-cs"/>
              </a:rPr>
              <a:t>GovTech</a:t>
            </a:r>
            <a:endParaRPr kumimoji="0" lang="en-US" sz="1200" b="0" i="0" u="none" strike="noStrike" kern="1200" cap="none" spc="0" normalizeH="0" baseline="0" noProof="0" dirty="0">
              <a:ln>
                <a:noFill/>
              </a:ln>
              <a:solidFill>
                <a:prstClr val="black"/>
              </a:solidFill>
              <a:effectLst/>
              <a:uLnTx/>
              <a:uFillTx/>
              <a:latin typeface="Cambria"/>
              <a:ea typeface="+mn-ea"/>
              <a:cs typeface="+mn-cs"/>
            </a:endParaRPr>
          </a:p>
        </p:txBody>
      </p:sp>
      <p:sp>
        <p:nvSpPr>
          <p:cNvPr id="22" name="Прямоугольник 21"/>
          <p:cNvSpPr/>
          <p:nvPr/>
        </p:nvSpPr>
        <p:spPr>
          <a:xfrm>
            <a:off x="6278572" y="1863468"/>
            <a:ext cx="662940" cy="189412"/>
          </a:xfrm>
          <a:prstGeom prst="rect">
            <a:avLst/>
          </a:prstGeom>
          <a:noFill/>
        </p:spPr>
        <p:txBody>
          <a:bodyPr wrap="non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FFFFFF"/>
                </a:solidFill>
                <a:effectLst/>
                <a:uLnTx/>
                <a:uFillTx/>
                <a:latin typeface="Cambria"/>
                <a:ea typeface="+mn-ea"/>
                <a:cs typeface="+mn-cs"/>
              </a:rPr>
              <a:t>Регионы</a:t>
            </a:r>
            <a:endParaRPr kumimoji="0" lang="en-US" sz="1200" b="1" i="0" u="none" strike="noStrike" kern="1200" cap="none" spc="0" normalizeH="0" baseline="0" noProof="0" dirty="0">
              <a:ln>
                <a:noFill/>
              </a:ln>
              <a:solidFill>
                <a:srgbClr val="FFFFFF"/>
              </a:solidFill>
              <a:effectLst/>
              <a:uLnTx/>
              <a:uFillTx/>
              <a:latin typeface="Cambria"/>
              <a:ea typeface="+mn-ea"/>
              <a:cs typeface="+mn-cs"/>
            </a:endParaRPr>
          </a:p>
        </p:txBody>
      </p:sp>
      <p:sp>
        <p:nvSpPr>
          <p:cNvPr id="23" name="Прямоугольник 22"/>
          <p:cNvSpPr/>
          <p:nvPr/>
        </p:nvSpPr>
        <p:spPr>
          <a:xfrm>
            <a:off x="7016624" y="1856937"/>
            <a:ext cx="323306" cy="186146"/>
          </a:xfrm>
          <a:prstGeom prst="rect">
            <a:avLst/>
          </a:prstGeom>
          <a:noFill/>
        </p:spPr>
        <p:txBody>
          <a:bodyPr wrap="none" lIns="0" tIns="0" rIns="0" bIns="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mbria"/>
                <a:ea typeface="+mn-ea"/>
                <a:cs typeface="+mn-cs"/>
              </a:rPr>
              <a:t>%</a:t>
            </a:r>
            <a:r>
              <a:rPr kumimoji="0" lang="ru-RU" sz="1200" b="1" i="0" u="none" strike="noStrike" kern="1200" cap="none" spc="0" normalizeH="0" baseline="0" noProof="0" dirty="0">
                <a:ln>
                  <a:noFill/>
                </a:ln>
                <a:solidFill>
                  <a:srgbClr val="FFFFFF"/>
                </a:solidFill>
                <a:effectLst/>
                <a:uLnTx/>
                <a:uFillTx/>
                <a:latin typeface="Cambria"/>
                <a:ea typeface="+mn-ea"/>
                <a:cs typeface="+mn-cs"/>
              </a:rPr>
              <a:t>Р</a:t>
            </a:r>
            <a:endParaRPr kumimoji="0" lang="en-US" sz="1200" b="1" i="0" u="none" strike="noStrike" kern="1200" cap="none" spc="0" normalizeH="0" baseline="0" noProof="0" dirty="0">
              <a:ln>
                <a:noFill/>
              </a:ln>
              <a:solidFill>
                <a:srgbClr val="FFFFFF"/>
              </a:solidFill>
              <a:effectLst/>
              <a:uLnTx/>
              <a:uFillTx/>
              <a:latin typeface="Cambria"/>
              <a:ea typeface="+mn-ea"/>
              <a:cs typeface="+mn-cs"/>
            </a:endParaRPr>
          </a:p>
        </p:txBody>
      </p:sp>
      <p:sp>
        <p:nvSpPr>
          <p:cNvPr id="24" name="Прямоугольник 23"/>
          <p:cNvSpPr/>
          <p:nvPr/>
        </p:nvSpPr>
        <p:spPr>
          <a:xfrm>
            <a:off x="2379310" y="2395780"/>
            <a:ext cx="5754188" cy="352697"/>
          </a:xfrm>
          <a:prstGeom prst="rect">
            <a:avLst/>
          </a:prstGeom>
          <a:noFill/>
        </p:spPr>
        <p:txBody>
          <a:bodyPr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mbria"/>
                <a:ea typeface="+mn-ea"/>
                <a:cs typeface="+mn-cs"/>
              </a:rPr>
              <a:t>Лидеры </a:t>
            </a:r>
            <a:r>
              <a:rPr kumimoji="0" lang="en-US" sz="1200" b="0" i="0" u="none" strike="noStrike" kern="1200" cap="none" spc="0" normalizeH="0" baseline="0" noProof="0" dirty="0" err="1">
                <a:ln>
                  <a:noFill/>
                </a:ln>
                <a:solidFill>
                  <a:prstClr val="black"/>
                </a:solidFill>
                <a:effectLst/>
                <a:uLnTx/>
                <a:uFillTx/>
                <a:latin typeface="Cambria"/>
                <a:ea typeface="+mn-ea"/>
                <a:cs typeface="+mn-cs"/>
              </a:rPr>
              <a:t>GovTech</a:t>
            </a:r>
            <a:r>
              <a:rPr kumimoji="0" lang="ru-RU" sz="1200" b="0" i="0" u="none" strike="noStrike" kern="1200" cap="none" spc="0" normalizeH="0" baseline="0" noProof="0" dirty="0">
                <a:ln>
                  <a:noFill/>
                </a:ln>
                <a:solidFill>
                  <a:prstClr val="black"/>
                </a:solidFill>
                <a:effectLst/>
                <a:uLnTx/>
                <a:uFillTx/>
                <a:latin typeface="Cambria"/>
                <a:ea typeface="+mn-ea"/>
                <a:cs typeface="+mn-cs"/>
              </a:rPr>
              <a:t> с продвинутыми/инновационными решениями и передовыми</a:t>
            </a:r>
            <a:r>
              <a:rPr kumimoji="0" lang="ru-RU" sz="1200" b="0" i="0" u="none" strike="noStrike" kern="1200" cap="none" spc="0" normalizeH="0" noProof="0" dirty="0">
                <a:ln>
                  <a:noFill/>
                </a:ln>
                <a:solidFill>
                  <a:prstClr val="black"/>
                </a:solidFill>
                <a:effectLst/>
                <a:uLnTx/>
                <a:uFillTx/>
                <a:latin typeface="Cambria"/>
                <a:ea typeface="+mn-ea"/>
                <a:cs typeface="+mn-cs"/>
              </a:rPr>
              <a:t> подходами по всем 4-х</a:t>
            </a:r>
            <a:r>
              <a:rPr lang="ru-RU" sz="1200" dirty="0">
                <a:solidFill>
                  <a:prstClr val="black"/>
                </a:solidFill>
                <a:latin typeface="Cambria"/>
              </a:rPr>
              <a:t>м основополагающим элементам</a:t>
            </a:r>
            <a:r>
              <a:rPr kumimoji="0" lang="en-US" sz="1200" b="0" i="0" u="none" strike="noStrike" kern="1200" cap="none" spc="0" normalizeH="0" baseline="0" noProof="0" dirty="0">
                <a:ln>
                  <a:noFill/>
                </a:ln>
                <a:solidFill>
                  <a:prstClr val="black"/>
                </a:solidFill>
                <a:effectLst/>
                <a:uLnTx/>
                <a:uFillTx/>
                <a:latin typeface="Cambria"/>
                <a:ea typeface="+mn-ea"/>
                <a:cs typeface="+mn-cs"/>
              </a:rPr>
              <a:t>.</a:t>
            </a:r>
          </a:p>
        </p:txBody>
      </p:sp>
      <p:sp>
        <p:nvSpPr>
          <p:cNvPr id="25" name="Прямоугольник 24"/>
          <p:cNvSpPr/>
          <p:nvPr/>
        </p:nvSpPr>
        <p:spPr>
          <a:xfrm>
            <a:off x="2532798" y="2852980"/>
            <a:ext cx="2001883" cy="163285"/>
          </a:xfrm>
          <a:prstGeom prst="rect">
            <a:avLst/>
          </a:prstGeom>
          <a:noFill/>
        </p:spPr>
        <p:txBody>
          <a:bodyPr wrap="non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solidFill>
                  <a:prstClr val="black"/>
                </a:solidFill>
                <a:latin typeface="Cambria"/>
              </a:rPr>
              <a:t>Значительное внимание</a:t>
            </a:r>
            <a:r>
              <a:rPr kumimoji="0" lang="en-US" sz="1200" b="0" i="0" u="none" strike="noStrike" kern="1200" cap="none" spc="0" normalizeH="0" baseline="0" noProof="0" dirty="0">
                <a:ln>
                  <a:noFill/>
                </a:ln>
                <a:solidFill>
                  <a:prstClr val="black"/>
                </a:solidFill>
                <a:effectLst/>
                <a:uLnTx/>
                <a:uFillTx/>
                <a:latin typeface="Cambria"/>
                <a:ea typeface="+mn-ea"/>
                <a:cs typeface="+mn-cs"/>
              </a:rPr>
              <a:t> </a:t>
            </a:r>
            <a:r>
              <a:rPr kumimoji="0" lang="en-US" sz="1200" b="0" i="0" u="none" strike="noStrike" kern="1200" cap="none" spc="0" normalizeH="0" baseline="0" noProof="0" dirty="0" err="1">
                <a:ln>
                  <a:noFill/>
                </a:ln>
                <a:solidFill>
                  <a:prstClr val="black"/>
                </a:solidFill>
                <a:effectLst/>
                <a:uLnTx/>
                <a:uFillTx/>
                <a:latin typeface="Cambria"/>
                <a:ea typeface="+mn-ea"/>
                <a:cs typeface="+mn-cs"/>
              </a:rPr>
              <a:t>GovTech</a:t>
            </a:r>
            <a:endParaRPr kumimoji="0" lang="en-US" sz="1200" b="0" i="0" u="none" strike="noStrike" kern="1200" cap="none" spc="0" normalizeH="0" baseline="0" noProof="0" dirty="0">
              <a:ln>
                <a:noFill/>
              </a:ln>
              <a:solidFill>
                <a:prstClr val="black"/>
              </a:solidFill>
              <a:effectLst/>
              <a:uLnTx/>
              <a:uFillTx/>
              <a:latin typeface="Cambria"/>
              <a:ea typeface="+mn-ea"/>
              <a:cs typeface="+mn-cs"/>
            </a:endParaRPr>
          </a:p>
        </p:txBody>
      </p:sp>
      <p:sp>
        <p:nvSpPr>
          <p:cNvPr id="26" name="Прямоугольник 25"/>
          <p:cNvSpPr/>
          <p:nvPr/>
        </p:nvSpPr>
        <p:spPr>
          <a:xfrm>
            <a:off x="1432252" y="2823588"/>
            <a:ext cx="398418" cy="199209"/>
          </a:xfrm>
          <a:prstGeom prst="rect">
            <a:avLst/>
          </a:prstGeom>
          <a:noFill/>
        </p:spPr>
        <p:txBody>
          <a:bodyPr wrap="non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mbria"/>
                <a:ea typeface="+mn-ea"/>
                <a:cs typeface="+mn-cs"/>
              </a:rPr>
              <a:t>Высокий</a:t>
            </a:r>
            <a:endParaRPr kumimoji="0" lang="en-US" sz="1200" b="0" i="0" u="none" strike="noStrike" kern="1200" cap="none" spc="0" normalizeH="0" baseline="0" noProof="0" dirty="0">
              <a:ln>
                <a:noFill/>
              </a:ln>
              <a:solidFill>
                <a:prstClr val="black"/>
              </a:solidFill>
              <a:effectLst/>
              <a:uLnTx/>
              <a:uFillTx/>
              <a:latin typeface="Cambria"/>
              <a:ea typeface="+mn-ea"/>
              <a:cs typeface="+mn-cs"/>
            </a:endParaRPr>
          </a:p>
        </p:txBody>
      </p:sp>
      <p:sp>
        <p:nvSpPr>
          <p:cNvPr id="27" name="Прямоугольник 26"/>
          <p:cNvSpPr/>
          <p:nvPr/>
        </p:nvSpPr>
        <p:spPr>
          <a:xfrm>
            <a:off x="1445315" y="3519185"/>
            <a:ext cx="623752" cy="199209"/>
          </a:xfrm>
          <a:prstGeom prst="rect">
            <a:avLst/>
          </a:prstGeom>
          <a:noFill/>
        </p:spPr>
        <p:txBody>
          <a:bodyPr wrap="non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mbria"/>
                <a:ea typeface="+mn-ea"/>
                <a:cs typeface="+mn-cs"/>
              </a:rPr>
              <a:t>Средний</a:t>
            </a:r>
            <a:endParaRPr kumimoji="0" lang="en-US" sz="1200" b="0" i="0" u="none" strike="noStrike" kern="1200" cap="none" spc="0" normalizeH="0" baseline="0" noProof="0" dirty="0">
              <a:ln>
                <a:noFill/>
              </a:ln>
              <a:solidFill>
                <a:prstClr val="black"/>
              </a:solidFill>
              <a:effectLst/>
              <a:uLnTx/>
              <a:uFillTx/>
              <a:latin typeface="Cambria"/>
              <a:ea typeface="+mn-ea"/>
              <a:cs typeface="+mn-cs"/>
            </a:endParaRPr>
          </a:p>
        </p:txBody>
      </p:sp>
      <p:sp>
        <p:nvSpPr>
          <p:cNvPr id="28" name="Прямоугольник 27"/>
          <p:cNvSpPr/>
          <p:nvPr/>
        </p:nvSpPr>
        <p:spPr>
          <a:xfrm>
            <a:off x="2523001" y="3538780"/>
            <a:ext cx="1665514" cy="189411"/>
          </a:xfrm>
          <a:prstGeom prst="rect">
            <a:avLst/>
          </a:prstGeom>
          <a:noFill/>
        </p:spPr>
        <p:txBody>
          <a:bodyPr wrap="non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mbria"/>
                <a:ea typeface="+mn-ea"/>
                <a:cs typeface="+mn-cs"/>
              </a:rPr>
              <a:t>Некоторое внимание</a:t>
            </a:r>
            <a:r>
              <a:rPr kumimoji="0" lang="en-US" sz="1200" b="0" i="0" u="none" strike="noStrike" kern="1200" cap="none" spc="0" normalizeH="0" baseline="0" noProof="0" dirty="0">
                <a:ln>
                  <a:noFill/>
                </a:ln>
                <a:solidFill>
                  <a:prstClr val="black"/>
                </a:solidFill>
                <a:effectLst/>
                <a:uLnTx/>
                <a:uFillTx/>
                <a:latin typeface="Cambria"/>
                <a:ea typeface="+mn-ea"/>
                <a:cs typeface="+mn-cs"/>
              </a:rPr>
              <a:t> </a:t>
            </a:r>
            <a:r>
              <a:rPr kumimoji="0" lang="en-US" sz="1200" b="0" i="0" u="none" strike="noStrike" kern="1200" cap="none" spc="0" normalizeH="0" baseline="0" noProof="0" dirty="0" err="1">
                <a:ln>
                  <a:noFill/>
                </a:ln>
                <a:solidFill>
                  <a:prstClr val="black"/>
                </a:solidFill>
                <a:effectLst/>
                <a:uLnTx/>
                <a:uFillTx/>
                <a:latin typeface="Cambria"/>
                <a:ea typeface="+mn-ea"/>
                <a:cs typeface="+mn-cs"/>
              </a:rPr>
              <a:t>GovTech</a:t>
            </a:r>
            <a:endParaRPr kumimoji="0" lang="en-US" sz="1200" b="0" i="0" u="none" strike="noStrike" kern="1200" cap="none" spc="0" normalizeH="0" baseline="0" noProof="0" dirty="0">
              <a:ln>
                <a:noFill/>
              </a:ln>
              <a:solidFill>
                <a:prstClr val="black"/>
              </a:solidFill>
              <a:effectLst/>
              <a:uLnTx/>
              <a:uFillTx/>
              <a:latin typeface="Cambria"/>
              <a:ea typeface="+mn-ea"/>
              <a:cs typeface="+mn-cs"/>
            </a:endParaRPr>
          </a:p>
        </p:txBody>
      </p:sp>
      <p:sp>
        <p:nvSpPr>
          <p:cNvPr id="29" name="Прямоугольник 28"/>
          <p:cNvSpPr/>
          <p:nvPr/>
        </p:nvSpPr>
        <p:spPr>
          <a:xfrm>
            <a:off x="1432252" y="4227845"/>
            <a:ext cx="378823" cy="212272"/>
          </a:xfrm>
          <a:prstGeom prst="rect">
            <a:avLst/>
          </a:prstGeom>
          <a:noFill/>
        </p:spPr>
        <p:txBody>
          <a:bodyPr wrap="non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mbria"/>
                <a:ea typeface="+mn-ea"/>
                <a:cs typeface="+mn-cs"/>
              </a:rPr>
              <a:t>Низкий</a:t>
            </a:r>
            <a:endParaRPr kumimoji="0" lang="en-US" sz="1200" b="0" i="0" u="none" strike="noStrike" kern="1200" cap="none" spc="0" normalizeH="0" baseline="0" noProof="0" dirty="0">
              <a:ln>
                <a:noFill/>
              </a:ln>
              <a:solidFill>
                <a:prstClr val="black"/>
              </a:solidFill>
              <a:effectLst/>
              <a:uLnTx/>
              <a:uFillTx/>
              <a:latin typeface="Cambria"/>
              <a:ea typeface="+mn-ea"/>
              <a:cs typeface="+mn-cs"/>
            </a:endParaRPr>
          </a:p>
        </p:txBody>
      </p:sp>
      <p:sp>
        <p:nvSpPr>
          <p:cNvPr id="30" name="Прямоугольник 29"/>
          <p:cNvSpPr/>
          <p:nvPr/>
        </p:nvSpPr>
        <p:spPr>
          <a:xfrm>
            <a:off x="2513204" y="4244174"/>
            <a:ext cx="1828800" cy="195943"/>
          </a:xfrm>
          <a:prstGeom prst="rect">
            <a:avLst/>
          </a:prstGeom>
          <a:noFill/>
        </p:spPr>
        <p:txBody>
          <a:bodyPr wrap="non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mbria"/>
                <a:ea typeface="+mn-ea"/>
                <a:cs typeface="+mn-cs"/>
              </a:rPr>
              <a:t>Минимальное</a:t>
            </a:r>
            <a:r>
              <a:rPr kumimoji="0" lang="ru-RU" sz="1200" b="0" i="0" u="none" strike="noStrike" kern="1200" cap="none" spc="0" normalizeH="0" noProof="0" dirty="0">
                <a:ln>
                  <a:noFill/>
                </a:ln>
                <a:solidFill>
                  <a:prstClr val="black"/>
                </a:solidFill>
                <a:effectLst/>
                <a:uLnTx/>
                <a:uFillTx/>
                <a:latin typeface="Cambria"/>
                <a:ea typeface="+mn-ea"/>
                <a:cs typeface="+mn-cs"/>
              </a:rPr>
              <a:t> внимание</a:t>
            </a:r>
            <a:r>
              <a:rPr kumimoji="0" lang="en-US" sz="1200" b="0" i="0" u="none" strike="noStrike" kern="1200" cap="none" spc="0" normalizeH="0" baseline="0" noProof="0" dirty="0">
                <a:ln>
                  <a:noFill/>
                </a:ln>
                <a:solidFill>
                  <a:prstClr val="black"/>
                </a:solidFill>
                <a:effectLst/>
                <a:uLnTx/>
                <a:uFillTx/>
                <a:latin typeface="Cambria"/>
                <a:ea typeface="+mn-ea"/>
                <a:cs typeface="+mn-cs"/>
              </a:rPr>
              <a:t> </a:t>
            </a:r>
            <a:r>
              <a:rPr kumimoji="0" lang="en-US" sz="1200" b="0" i="0" u="none" strike="noStrike" kern="1200" cap="none" spc="0" normalizeH="0" baseline="0" noProof="0" dirty="0" err="1">
                <a:ln>
                  <a:noFill/>
                </a:ln>
                <a:solidFill>
                  <a:prstClr val="black"/>
                </a:solidFill>
                <a:effectLst/>
                <a:uLnTx/>
                <a:uFillTx/>
                <a:latin typeface="Cambria"/>
                <a:ea typeface="+mn-ea"/>
                <a:cs typeface="+mn-cs"/>
              </a:rPr>
              <a:t>GovTech</a:t>
            </a:r>
            <a:endParaRPr kumimoji="0" lang="en-US" sz="1200" b="0" i="0" u="none" strike="noStrike" kern="1200" cap="none" spc="0" normalizeH="0" baseline="0" noProof="0" dirty="0">
              <a:ln>
                <a:noFill/>
              </a:ln>
              <a:solidFill>
                <a:prstClr val="black"/>
              </a:solidFill>
              <a:effectLst/>
              <a:uLnTx/>
              <a:uFillTx/>
              <a:latin typeface="Cambria"/>
              <a:ea typeface="+mn-ea"/>
              <a:cs typeface="+mn-cs"/>
            </a:endParaRPr>
          </a:p>
        </p:txBody>
      </p:sp>
      <p:sp>
        <p:nvSpPr>
          <p:cNvPr id="31" name="Прямоугольник 30"/>
          <p:cNvSpPr/>
          <p:nvPr/>
        </p:nvSpPr>
        <p:spPr>
          <a:xfrm>
            <a:off x="2359715" y="3786974"/>
            <a:ext cx="5607232" cy="378823"/>
          </a:xfrm>
          <a:prstGeom prst="rect">
            <a:avLst/>
          </a:prstGeom>
          <a:noFill/>
        </p:spPr>
        <p:txBody>
          <a:bodyPr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mbria"/>
                <a:ea typeface="+mn-ea"/>
                <a:cs typeface="+mn-cs"/>
              </a:rPr>
              <a:t>Правительства, ведущие работу по совершенствованию некоторых из основополагающих</a:t>
            </a:r>
            <a:r>
              <a:rPr kumimoji="0" lang="ru-RU" sz="1200" b="0" i="0" u="none" strike="noStrike" kern="1200" cap="none" spc="0" normalizeH="0" noProof="0" dirty="0">
                <a:ln>
                  <a:noFill/>
                </a:ln>
                <a:solidFill>
                  <a:prstClr val="black"/>
                </a:solidFill>
                <a:effectLst/>
                <a:uLnTx/>
                <a:uFillTx/>
                <a:latin typeface="Cambria"/>
                <a:ea typeface="+mn-ea"/>
                <a:cs typeface="+mn-cs"/>
              </a:rPr>
              <a:t> элементов</a:t>
            </a:r>
            <a:r>
              <a:rPr kumimoji="0" lang="en-US" sz="1200" b="0" i="0" u="none" strike="noStrike" kern="1200" cap="none" spc="0" normalizeH="0" baseline="0" noProof="0" dirty="0">
                <a:ln>
                  <a:noFill/>
                </a:ln>
                <a:solidFill>
                  <a:prstClr val="black"/>
                </a:solidFill>
                <a:effectLst/>
                <a:uLnTx/>
                <a:uFillTx/>
                <a:latin typeface="Cambria"/>
                <a:ea typeface="+mn-ea"/>
                <a:cs typeface="+mn-cs"/>
              </a:rPr>
              <a:t> </a:t>
            </a:r>
            <a:r>
              <a:rPr kumimoji="0" lang="en-US" sz="1200" b="0" i="0" u="none" strike="noStrike" kern="1200" cap="none" spc="0" normalizeH="0" baseline="0" noProof="0" dirty="0" err="1">
                <a:ln>
                  <a:noFill/>
                </a:ln>
                <a:solidFill>
                  <a:prstClr val="black"/>
                </a:solidFill>
                <a:effectLst/>
                <a:uLnTx/>
                <a:uFillTx/>
                <a:latin typeface="Cambria"/>
                <a:ea typeface="+mn-ea"/>
                <a:cs typeface="+mn-cs"/>
              </a:rPr>
              <a:t>GovTech</a:t>
            </a:r>
            <a:r>
              <a:rPr kumimoji="0" lang="en-US" sz="1200" b="0" i="0" u="none" strike="noStrike" kern="1200" cap="none" spc="0" normalizeH="0" baseline="0" noProof="0" dirty="0">
                <a:ln>
                  <a:noFill/>
                </a:ln>
                <a:solidFill>
                  <a:prstClr val="black"/>
                </a:solidFill>
                <a:effectLst/>
                <a:uLnTx/>
                <a:uFillTx/>
                <a:latin typeface="Cambria"/>
                <a:ea typeface="+mn-ea"/>
                <a:cs typeface="+mn-cs"/>
              </a:rPr>
              <a:t>.</a:t>
            </a:r>
          </a:p>
        </p:txBody>
      </p:sp>
      <p:sp>
        <p:nvSpPr>
          <p:cNvPr id="32" name="Прямоугольник 31"/>
          <p:cNvSpPr/>
          <p:nvPr/>
        </p:nvSpPr>
        <p:spPr>
          <a:xfrm>
            <a:off x="2369512" y="3081580"/>
            <a:ext cx="5763986" cy="372291"/>
          </a:xfrm>
          <a:prstGeom prst="rect">
            <a:avLst/>
          </a:prstGeom>
          <a:noFill/>
        </p:spPr>
        <p:txBody>
          <a:bodyPr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mbria"/>
                <a:ea typeface="+mn-ea"/>
                <a:cs typeface="+mn-cs"/>
              </a:rPr>
              <a:t>Правительства, осуществляющие</a:t>
            </a:r>
            <a:r>
              <a:rPr kumimoji="0" lang="ru-RU" sz="1200" b="0" i="0" u="none" strike="noStrike" kern="1200" cap="none" spc="0" normalizeH="0" noProof="0" dirty="0">
                <a:ln>
                  <a:noFill/>
                </a:ln>
                <a:solidFill>
                  <a:prstClr val="black"/>
                </a:solidFill>
                <a:effectLst/>
                <a:uLnTx/>
                <a:uFillTx/>
                <a:latin typeface="Cambria"/>
                <a:ea typeface="+mn-ea"/>
                <a:cs typeface="+mn-cs"/>
              </a:rPr>
              <a:t> значительные инвестиции в</a:t>
            </a:r>
            <a:r>
              <a:rPr kumimoji="0" lang="en-US" sz="1200" b="0" i="0" u="none" strike="noStrike" kern="1200" cap="none" spc="0" normalizeH="0" baseline="0" noProof="0" dirty="0">
                <a:ln>
                  <a:noFill/>
                </a:ln>
                <a:solidFill>
                  <a:prstClr val="black"/>
                </a:solidFill>
                <a:effectLst/>
                <a:uLnTx/>
                <a:uFillTx/>
                <a:latin typeface="Cambria"/>
                <a:ea typeface="+mn-ea"/>
                <a:cs typeface="+mn-cs"/>
              </a:rPr>
              <a:t> </a:t>
            </a:r>
            <a:r>
              <a:rPr kumimoji="0" lang="en-US" sz="1200" b="0" i="0" u="none" strike="noStrike" kern="1200" cap="none" spc="0" normalizeH="0" baseline="0" noProof="0" dirty="0" err="1">
                <a:ln>
                  <a:noFill/>
                </a:ln>
                <a:solidFill>
                  <a:prstClr val="black"/>
                </a:solidFill>
                <a:effectLst/>
                <a:uLnTx/>
                <a:uFillTx/>
                <a:latin typeface="Cambria"/>
                <a:ea typeface="+mn-ea"/>
                <a:cs typeface="+mn-cs"/>
              </a:rPr>
              <a:t>GovTech</a:t>
            </a:r>
            <a:r>
              <a:rPr kumimoji="0" lang="ru-RU" sz="1200" b="0" i="0" u="none" strike="noStrike" kern="1200" cap="none" spc="0" normalizeH="0" baseline="0" noProof="0" dirty="0">
                <a:ln>
                  <a:noFill/>
                </a:ln>
                <a:solidFill>
                  <a:prstClr val="black"/>
                </a:solidFill>
                <a:effectLst/>
                <a:uLnTx/>
                <a:uFillTx/>
                <a:latin typeface="Cambria"/>
                <a:ea typeface="+mn-ea"/>
                <a:cs typeface="+mn-cs"/>
              </a:rPr>
              <a:t> и имеющие передовые подходы</a:t>
            </a:r>
            <a:r>
              <a:rPr kumimoji="0" lang="ru-RU" sz="1200" b="0" i="0" u="none" strike="noStrike" kern="1200" cap="none" spc="0" normalizeH="0" noProof="0" dirty="0">
                <a:ln>
                  <a:noFill/>
                </a:ln>
                <a:solidFill>
                  <a:prstClr val="black"/>
                </a:solidFill>
                <a:effectLst/>
                <a:uLnTx/>
                <a:uFillTx/>
                <a:latin typeface="Cambria"/>
                <a:ea typeface="+mn-ea"/>
                <a:cs typeface="+mn-cs"/>
              </a:rPr>
              <a:t> по большинству из основополагающих элементов</a:t>
            </a:r>
            <a:r>
              <a:rPr kumimoji="0" lang="en-US" sz="1200" b="0" i="0" u="none" strike="noStrike" kern="1200" cap="none" spc="0" normalizeH="0" baseline="0" noProof="0" dirty="0">
                <a:ln>
                  <a:noFill/>
                </a:ln>
                <a:solidFill>
                  <a:prstClr val="black"/>
                </a:solidFill>
                <a:effectLst/>
                <a:uLnTx/>
                <a:uFillTx/>
                <a:latin typeface="Cambria"/>
                <a:ea typeface="+mn-ea"/>
                <a:cs typeface="+mn-cs"/>
              </a:rPr>
              <a:t>.</a:t>
            </a:r>
          </a:p>
        </p:txBody>
      </p:sp>
      <p:sp>
        <p:nvSpPr>
          <p:cNvPr id="33" name="Прямоугольник 32"/>
          <p:cNvSpPr/>
          <p:nvPr/>
        </p:nvSpPr>
        <p:spPr>
          <a:xfrm>
            <a:off x="2369512" y="4587074"/>
            <a:ext cx="3853543" cy="218803"/>
          </a:xfrm>
          <a:prstGeom prst="rect">
            <a:avLst/>
          </a:prstGeom>
          <a:noFill/>
        </p:spPr>
        <p:txBody>
          <a:bodyPr wrap="non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mbria"/>
                <a:ea typeface="+mn-ea"/>
                <a:cs typeface="+mn-cs"/>
              </a:rPr>
              <a:t>Правительства, уделяющие</a:t>
            </a:r>
            <a:r>
              <a:rPr kumimoji="0" lang="ru-RU" sz="1200" b="0" i="0" u="none" strike="noStrike" kern="1200" cap="none" spc="0" normalizeH="0" noProof="0" dirty="0">
                <a:ln>
                  <a:noFill/>
                </a:ln>
                <a:solidFill>
                  <a:prstClr val="black"/>
                </a:solidFill>
                <a:effectLst/>
                <a:uLnTx/>
                <a:uFillTx/>
                <a:latin typeface="Cambria"/>
                <a:ea typeface="+mn-ea"/>
                <a:cs typeface="+mn-cs"/>
              </a:rPr>
              <a:t> минимальное внимание инициативам</a:t>
            </a:r>
            <a:r>
              <a:rPr kumimoji="0" lang="en-US" sz="1200" b="0" i="0" u="none" strike="noStrike" kern="1200" cap="none" spc="0" normalizeH="0" baseline="0" noProof="0" dirty="0">
                <a:ln>
                  <a:noFill/>
                </a:ln>
                <a:solidFill>
                  <a:prstClr val="black"/>
                </a:solidFill>
                <a:effectLst/>
                <a:uLnTx/>
                <a:uFillTx/>
                <a:latin typeface="Cambria"/>
                <a:ea typeface="+mn-ea"/>
                <a:cs typeface="+mn-cs"/>
              </a:rPr>
              <a:t> </a:t>
            </a:r>
            <a:r>
              <a:rPr kumimoji="0" lang="en-US" sz="1200" b="0" i="0" u="none" strike="noStrike" kern="1200" cap="none" spc="0" normalizeH="0" baseline="0" noProof="0" dirty="0" err="1">
                <a:ln>
                  <a:noFill/>
                </a:ln>
                <a:solidFill>
                  <a:prstClr val="black"/>
                </a:solidFill>
                <a:effectLst/>
                <a:uLnTx/>
                <a:uFillTx/>
                <a:latin typeface="Cambria"/>
                <a:ea typeface="+mn-ea"/>
                <a:cs typeface="+mn-cs"/>
              </a:rPr>
              <a:t>GovTech</a:t>
            </a:r>
            <a:r>
              <a:rPr kumimoji="0" lang="en-US" sz="1200" b="0" i="0" u="none" strike="noStrike" kern="1200" cap="none" spc="0" normalizeH="0" baseline="0" noProof="0" dirty="0">
                <a:ln>
                  <a:noFill/>
                </a:ln>
                <a:solidFill>
                  <a:prstClr val="black"/>
                </a:solidFill>
                <a:effectLst/>
                <a:uLnTx/>
                <a:uFillTx/>
                <a:latin typeface="Cambria"/>
                <a:ea typeface="+mn-ea"/>
                <a:cs typeface="+mn-cs"/>
              </a:rPr>
              <a:t>.</a:t>
            </a:r>
          </a:p>
        </p:txBody>
      </p:sp>
      <p:sp>
        <p:nvSpPr>
          <p:cNvPr id="34" name="Прямоугольник 33"/>
          <p:cNvSpPr/>
          <p:nvPr/>
        </p:nvSpPr>
        <p:spPr>
          <a:xfrm>
            <a:off x="4028495" y="4965897"/>
            <a:ext cx="542109" cy="195943"/>
          </a:xfrm>
          <a:prstGeom prst="rect">
            <a:avLst/>
          </a:prstGeom>
          <a:noFill/>
        </p:spPr>
        <p:txBody>
          <a:bodyPr wrap="none"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prstClr val="black"/>
                </a:solidFill>
                <a:effectLst/>
                <a:uLnTx/>
                <a:uFillTx/>
                <a:latin typeface="Cambria"/>
                <a:ea typeface="+mn-ea"/>
                <a:cs typeface="+mn-cs"/>
              </a:rPr>
              <a:t>Итого</a:t>
            </a:r>
            <a:endParaRPr kumimoji="0" lang="en-US" sz="1200" b="1" i="0" u="none" strike="noStrike" kern="1200" cap="none" spc="0" normalizeH="0" baseline="0" noProof="0" dirty="0">
              <a:ln>
                <a:noFill/>
              </a:ln>
              <a:solidFill>
                <a:prstClr val="black"/>
              </a:solidFill>
              <a:effectLst/>
              <a:uLnTx/>
              <a:uFillTx/>
              <a:latin typeface="Cambria"/>
              <a:ea typeface="+mn-ea"/>
              <a:cs typeface="+mn-cs"/>
            </a:endParaRPr>
          </a:p>
        </p:txBody>
      </p:sp>
      <p:sp>
        <p:nvSpPr>
          <p:cNvPr id="35" name="Прямоугольник 34"/>
          <p:cNvSpPr/>
          <p:nvPr/>
        </p:nvSpPr>
        <p:spPr>
          <a:xfrm>
            <a:off x="922801" y="5230420"/>
            <a:ext cx="1580606" cy="202474"/>
          </a:xfrm>
          <a:prstGeom prst="rect">
            <a:avLst/>
          </a:prstGeom>
          <a:noFill/>
        </p:spPr>
        <p:txBody>
          <a:bodyPr wrap="non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1" u="none" strike="noStrike" kern="1200" cap="none" spc="0" normalizeH="0" baseline="0" noProof="0" dirty="0">
                <a:ln>
                  <a:noFill/>
                </a:ln>
                <a:solidFill>
                  <a:prstClr val="black"/>
                </a:solidFill>
                <a:effectLst/>
                <a:uLnTx/>
                <a:uFillTx/>
                <a:latin typeface="Cambria"/>
                <a:ea typeface="+mn-ea"/>
                <a:cs typeface="+mn-cs"/>
              </a:rPr>
              <a:t>Источник</a:t>
            </a:r>
            <a:r>
              <a:rPr kumimoji="0" lang="en-US" sz="1100" b="0" i="1" u="none" strike="noStrike" kern="1200" cap="none" spc="0" normalizeH="0" baseline="0" noProof="0" dirty="0">
                <a:ln>
                  <a:noFill/>
                </a:ln>
                <a:solidFill>
                  <a:prstClr val="black"/>
                </a:solidFill>
                <a:effectLst/>
                <a:uLnTx/>
                <a:uFillTx/>
                <a:latin typeface="Cambria"/>
                <a:ea typeface="+mn-ea"/>
                <a:cs typeface="+mn-cs"/>
              </a:rPr>
              <a:t>:</a:t>
            </a:r>
            <a:r>
              <a:rPr kumimoji="0" lang="en-US" sz="1100" b="0" i="0" u="none" strike="noStrike" kern="1200" cap="none" spc="0" normalizeH="0" baseline="0" noProof="0" dirty="0">
                <a:ln>
                  <a:noFill/>
                </a:ln>
                <a:solidFill>
                  <a:prstClr val="black"/>
                </a:solidFill>
                <a:effectLst/>
                <a:uLnTx/>
                <a:uFillTx/>
                <a:latin typeface="Cambria"/>
                <a:ea typeface="+mn-ea"/>
                <a:cs typeface="+mn-cs"/>
              </a:rPr>
              <a:t> </a:t>
            </a:r>
            <a:r>
              <a:rPr kumimoji="0" lang="ru-RU" sz="1100" b="0" i="0" u="none" strike="noStrike" kern="1200" cap="none" spc="0" normalizeH="0" baseline="0" noProof="0" dirty="0">
                <a:ln>
                  <a:noFill/>
                </a:ln>
                <a:solidFill>
                  <a:prstClr val="black"/>
                </a:solidFill>
                <a:effectLst/>
                <a:uLnTx/>
                <a:uFillTx/>
                <a:latin typeface="Cambria"/>
                <a:ea typeface="+mn-ea"/>
                <a:cs typeface="+mn-cs"/>
              </a:rPr>
              <a:t>данные Всемирного банка</a:t>
            </a:r>
            <a:r>
              <a:rPr kumimoji="0" lang="en-US" sz="1100" b="0" i="0" u="none" strike="noStrike" kern="1200" cap="none" spc="0" normalizeH="0" baseline="0" noProof="0" dirty="0">
                <a:ln>
                  <a:noFill/>
                </a:ln>
                <a:solidFill>
                  <a:prstClr val="black"/>
                </a:solidFill>
                <a:effectLst/>
                <a:uLnTx/>
                <a:uFillTx/>
                <a:latin typeface="Cambria"/>
                <a:ea typeface="+mn-ea"/>
                <a:cs typeface="+mn-cs"/>
              </a:rPr>
              <a:t>.</a:t>
            </a:r>
          </a:p>
        </p:txBody>
      </p:sp>
      <p:sp>
        <p:nvSpPr>
          <p:cNvPr id="36" name="Прямоугольник 35"/>
          <p:cNvSpPr/>
          <p:nvPr/>
        </p:nvSpPr>
        <p:spPr>
          <a:xfrm>
            <a:off x="942395" y="5447589"/>
            <a:ext cx="7135586" cy="695598"/>
          </a:xfrm>
          <a:prstGeom prst="rect">
            <a:avLst/>
          </a:prstGeom>
          <a:noFill/>
        </p:spPr>
        <p:txBody>
          <a:bodyPr lIns="0" tIns="0" rIns="0" bIns="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100" i="1" dirty="0">
                <a:solidFill>
                  <a:prstClr val="black"/>
                </a:solidFill>
                <a:latin typeface="Cambria"/>
              </a:rPr>
              <a:t>Примечание</a:t>
            </a:r>
            <a:r>
              <a:rPr kumimoji="0" lang="en-US" sz="1100" b="0" i="1" u="none" strike="noStrike" kern="1200" cap="none" spc="0" normalizeH="0" baseline="0" noProof="0" dirty="0">
                <a:ln>
                  <a:noFill/>
                </a:ln>
                <a:solidFill>
                  <a:prstClr val="black"/>
                </a:solidFill>
                <a:effectLst/>
                <a:uLnTx/>
                <a:uFillTx/>
                <a:latin typeface="Cambria"/>
                <a:ea typeface="+mn-ea"/>
                <a:cs typeface="+mn-cs"/>
              </a:rPr>
              <a:t>:</a:t>
            </a:r>
            <a:r>
              <a:rPr kumimoji="0" lang="en-US" sz="1100" b="0" i="0" u="none" strike="noStrike" kern="1200" cap="none" spc="0" normalizeH="0" baseline="0" noProof="0" dirty="0">
                <a:ln>
                  <a:noFill/>
                </a:ln>
                <a:solidFill>
                  <a:prstClr val="black"/>
                </a:solidFill>
                <a:effectLst/>
                <a:uLnTx/>
                <a:uFillTx/>
                <a:latin typeface="Cambria"/>
                <a:ea typeface="+mn-ea"/>
                <a:cs typeface="+mn-cs"/>
              </a:rPr>
              <a:t> </a:t>
            </a:r>
            <a:r>
              <a:rPr kumimoji="0" lang="ru-RU" sz="1100" b="0" i="0" u="none" strike="noStrike" kern="1200" cap="none" spc="0" normalizeH="0" baseline="0" noProof="0" dirty="0">
                <a:ln>
                  <a:noFill/>
                </a:ln>
                <a:solidFill>
                  <a:prstClr val="black"/>
                </a:solidFill>
                <a:effectLst/>
                <a:uLnTx/>
                <a:uFillTx/>
                <a:latin typeface="Cambria"/>
                <a:ea typeface="+mn-ea"/>
                <a:cs typeface="+mn-cs"/>
              </a:rPr>
              <a:t>в </a:t>
            </a:r>
            <a:r>
              <a:rPr kumimoji="0" lang="en-US" sz="1100" b="0" i="0" u="none" strike="noStrike" kern="1200" cap="none" spc="0" normalizeH="0" baseline="0" noProof="0" dirty="0">
                <a:ln>
                  <a:noFill/>
                </a:ln>
                <a:solidFill>
                  <a:prstClr val="black"/>
                </a:solidFill>
                <a:effectLst/>
                <a:uLnTx/>
                <a:uFillTx/>
                <a:latin typeface="Cambria"/>
                <a:ea typeface="+mn-ea"/>
                <a:cs typeface="+mn-cs"/>
              </a:rPr>
              <a:t>198 </a:t>
            </a:r>
            <a:r>
              <a:rPr lang="ru-RU" sz="1100" i="1" dirty="0">
                <a:solidFill>
                  <a:prstClr val="black"/>
                </a:solidFill>
                <a:latin typeface="Cambria"/>
              </a:rPr>
              <a:t>«стран»</a:t>
            </a:r>
            <a:r>
              <a:rPr kumimoji="0" lang="en-US" sz="1100" b="0" i="0" u="none" strike="noStrike" kern="1200" cap="none" spc="0" normalizeH="0" baseline="0" noProof="0" dirty="0">
                <a:ln>
                  <a:noFill/>
                </a:ln>
                <a:solidFill>
                  <a:prstClr val="black"/>
                </a:solidFill>
                <a:effectLst/>
                <a:uLnTx/>
                <a:uFillTx/>
                <a:latin typeface="Cambria"/>
                <a:ea typeface="+mn-ea"/>
                <a:cs typeface="+mn-cs"/>
              </a:rPr>
              <a:t> </a:t>
            </a:r>
            <a:r>
              <a:rPr lang="ru-RU" sz="1100" dirty="0">
                <a:solidFill>
                  <a:prstClr val="black"/>
                </a:solidFill>
                <a:latin typeface="Cambria"/>
              </a:rPr>
              <a:t>включены все 188 </a:t>
            </a:r>
            <a:r>
              <a:rPr kumimoji="0" lang="ru-RU" sz="1100" b="0" i="1" u="none" strike="noStrike" kern="1200" cap="none" spc="0" normalizeH="0" baseline="0" noProof="0" dirty="0">
                <a:ln>
                  <a:noFill/>
                </a:ln>
                <a:solidFill>
                  <a:prstClr val="black"/>
                </a:solidFill>
                <a:effectLst/>
                <a:uLnTx/>
                <a:uFillTx/>
                <a:latin typeface="Cambria"/>
                <a:ea typeface="+mn-ea"/>
                <a:cs typeface="+mn-cs"/>
              </a:rPr>
              <a:t>стран-членов Всемирного банка</a:t>
            </a:r>
            <a:r>
              <a:rPr kumimoji="0" lang="en-US" sz="1100" b="0" i="0" u="none" strike="noStrike" kern="1200" cap="none" spc="0" normalizeH="0" baseline="0" noProof="0" dirty="0">
                <a:ln>
                  <a:noFill/>
                </a:ln>
                <a:solidFill>
                  <a:prstClr val="black"/>
                </a:solidFill>
                <a:effectLst/>
                <a:uLnTx/>
                <a:uFillTx/>
                <a:latin typeface="Cambria"/>
                <a:ea typeface="+mn-ea"/>
                <a:cs typeface="+mn-cs"/>
              </a:rPr>
              <a:t> </a:t>
            </a:r>
            <a:r>
              <a:rPr lang="ru-RU" sz="1100" dirty="0">
                <a:solidFill>
                  <a:prstClr val="black"/>
                </a:solidFill>
                <a:latin typeface="Cambria"/>
              </a:rPr>
              <a:t>и ряд</a:t>
            </a:r>
            <a:r>
              <a:rPr kumimoji="0" lang="en-US" sz="1100" b="0" i="0" u="none" strike="noStrike" kern="1200" cap="none" spc="0" normalizeH="0" baseline="0" noProof="0" dirty="0">
                <a:ln>
                  <a:noFill/>
                </a:ln>
                <a:solidFill>
                  <a:prstClr val="black"/>
                </a:solidFill>
                <a:effectLst/>
                <a:uLnTx/>
                <a:uFillTx/>
                <a:latin typeface="Cambria"/>
                <a:ea typeface="+mn-ea"/>
                <a:cs typeface="+mn-cs"/>
              </a:rPr>
              <a:t> </a:t>
            </a:r>
            <a:r>
              <a:rPr lang="ru-RU" sz="1100" i="1" dirty="0">
                <a:solidFill>
                  <a:prstClr val="black"/>
                </a:solidFill>
                <a:latin typeface="Cambria"/>
              </a:rPr>
              <a:t>крупных экономик</a:t>
            </a:r>
            <a:r>
              <a:rPr kumimoji="0" lang="en-US" sz="1100" b="0" i="1" u="none" strike="noStrike" kern="1200" cap="none" spc="0" normalizeH="0" baseline="0" noProof="0" dirty="0">
                <a:ln>
                  <a:noFill/>
                </a:ln>
                <a:solidFill>
                  <a:prstClr val="black"/>
                </a:solidFill>
                <a:effectLst/>
                <a:uLnTx/>
                <a:uFillTx/>
                <a:latin typeface="Cambria"/>
                <a:ea typeface="+mn-ea"/>
                <a:cs typeface="+mn-cs"/>
              </a:rPr>
              <a:t> </a:t>
            </a:r>
            <a:r>
              <a:rPr kumimoji="0" lang="en-US" sz="1100" b="0" i="0" u="none" strike="noStrike" kern="1200" cap="none" spc="0" normalizeH="0" baseline="0" noProof="0" dirty="0">
                <a:ln>
                  <a:noFill/>
                </a:ln>
                <a:solidFill>
                  <a:prstClr val="black"/>
                </a:solidFill>
                <a:effectLst/>
                <a:uLnTx/>
                <a:uFillTx/>
                <a:latin typeface="Cambria"/>
                <a:ea typeface="+mn-ea"/>
                <a:cs typeface="+mn-cs"/>
              </a:rPr>
              <a:t>(</a:t>
            </a:r>
            <a:r>
              <a:rPr kumimoji="0" lang="ru-RU" sz="1100" b="0" i="0" u="none" strike="noStrike" kern="1200" cap="none" spc="0" normalizeH="0" baseline="0" noProof="0" dirty="0">
                <a:ln>
                  <a:noFill/>
                </a:ln>
                <a:solidFill>
                  <a:prstClr val="black"/>
                </a:solidFill>
                <a:effectLst/>
                <a:uLnTx/>
                <a:uFillTx/>
                <a:latin typeface="Cambria"/>
                <a:ea typeface="+mn-ea"/>
                <a:cs typeface="+mn-cs"/>
              </a:rPr>
              <a:t>из Европейского союза</a:t>
            </a:r>
            <a:r>
              <a:rPr kumimoji="0" lang="ru-RU" sz="1100" b="0" i="0" u="none" strike="noStrike" kern="1200" cap="none" spc="0" normalizeH="0" noProof="0" dirty="0">
                <a:ln>
                  <a:noFill/>
                </a:ln>
                <a:solidFill>
                  <a:prstClr val="black"/>
                </a:solidFill>
                <a:effectLst/>
                <a:uLnTx/>
                <a:uFillTx/>
                <a:latin typeface="Cambria"/>
                <a:ea typeface="+mn-ea"/>
                <a:cs typeface="+mn-cs"/>
              </a:rPr>
              <a:t> (ЕС), Организации экономического сотрудничества и развития (ОЭСР) и члены Азиатско-тихоокеанского экономического сотрудничества (АТЭС)</a:t>
            </a:r>
            <a:r>
              <a:rPr kumimoji="0" lang="en-US" sz="1100" b="0" i="0" u="none" strike="noStrike" kern="1200" cap="none" spc="0" normalizeH="0" baseline="0" noProof="0" dirty="0">
                <a:ln>
                  <a:noFill/>
                </a:ln>
                <a:solidFill>
                  <a:prstClr val="black"/>
                </a:solidFill>
                <a:effectLst/>
                <a:uLnTx/>
                <a:uFillTx/>
                <a:latin typeface="Cambria"/>
                <a:ea typeface="+mn-ea"/>
                <a:cs typeface="+mn-cs"/>
              </a:rPr>
              <a:t>. </a:t>
            </a:r>
            <a:r>
              <a:rPr lang="ru-RU" sz="1100" dirty="0">
                <a:solidFill>
                  <a:prstClr val="black"/>
                </a:solidFill>
                <a:latin typeface="Cambria"/>
              </a:rPr>
              <a:t>Категория </a:t>
            </a:r>
            <a:r>
              <a:rPr kumimoji="0" lang="ru-RU" sz="1100" b="0" i="1" u="none" strike="noStrike" kern="1200" cap="none" spc="0" normalizeH="0" baseline="0" noProof="0" dirty="0">
                <a:ln>
                  <a:noFill/>
                </a:ln>
                <a:solidFill>
                  <a:prstClr val="black"/>
                </a:solidFill>
                <a:effectLst/>
                <a:uLnTx/>
                <a:uFillTx/>
                <a:latin typeface="Cambria"/>
                <a:ea typeface="+mn-ea"/>
                <a:cs typeface="+mn-cs"/>
              </a:rPr>
              <a:t>«Регионы»</a:t>
            </a:r>
            <a:r>
              <a:rPr kumimoji="0" lang="en-US" sz="1100" b="0" i="0" u="none" strike="noStrike" kern="1200" cap="none" spc="0" normalizeH="0" baseline="0" noProof="0" dirty="0">
                <a:ln>
                  <a:noFill/>
                </a:ln>
                <a:solidFill>
                  <a:prstClr val="black"/>
                </a:solidFill>
                <a:effectLst/>
                <a:uLnTx/>
                <a:uFillTx/>
                <a:latin typeface="Cambria"/>
                <a:ea typeface="+mn-ea"/>
                <a:cs typeface="+mn-cs"/>
              </a:rPr>
              <a:t> </a:t>
            </a:r>
            <a:r>
              <a:rPr lang="ru-RU" sz="1100" dirty="0">
                <a:solidFill>
                  <a:prstClr val="black"/>
                </a:solidFill>
                <a:latin typeface="Cambria"/>
              </a:rPr>
              <a:t>включает в себя 168 </a:t>
            </a:r>
            <a:r>
              <a:rPr lang="ru-RU" sz="1100" i="1" dirty="0">
                <a:solidFill>
                  <a:prstClr val="black"/>
                </a:solidFill>
                <a:latin typeface="Cambria"/>
              </a:rPr>
              <a:t>с</a:t>
            </a:r>
            <a:r>
              <a:rPr kumimoji="0" lang="ru-RU" sz="1100" b="0" i="1" u="none" strike="noStrike" kern="1200" cap="none" spc="0" normalizeH="0" baseline="0" noProof="0" dirty="0" err="1">
                <a:ln>
                  <a:noFill/>
                </a:ln>
                <a:solidFill>
                  <a:prstClr val="black"/>
                </a:solidFill>
                <a:effectLst/>
                <a:uLnTx/>
                <a:uFillTx/>
                <a:latin typeface="Cambria"/>
                <a:ea typeface="+mn-ea"/>
                <a:cs typeface="+mn-cs"/>
              </a:rPr>
              <a:t>тран</a:t>
            </a:r>
            <a:r>
              <a:rPr kumimoji="0" lang="ru-RU" sz="1100" b="0" i="1" u="none" strike="noStrike" kern="1200" cap="none" spc="0" normalizeH="0" baseline="0" noProof="0" dirty="0">
                <a:ln>
                  <a:noFill/>
                </a:ln>
                <a:solidFill>
                  <a:prstClr val="black"/>
                </a:solidFill>
                <a:effectLst/>
                <a:uLnTx/>
                <a:uFillTx/>
                <a:latin typeface="Cambria"/>
                <a:ea typeface="+mn-ea"/>
                <a:cs typeface="+mn-cs"/>
              </a:rPr>
              <a:t>-клиентов</a:t>
            </a:r>
            <a:r>
              <a:rPr kumimoji="0" lang="en-US" sz="1100" b="0" i="0" u="none" strike="noStrike" kern="1200" cap="none" spc="0" normalizeH="0" baseline="0" noProof="0" dirty="0">
                <a:ln>
                  <a:noFill/>
                </a:ln>
                <a:solidFill>
                  <a:prstClr val="black"/>
                </a:solidFill>
                <a:effectLst/>
                <a:uLnTx/>
                <a:uFillTx/>
                <a:latin typeface="Cambria"/>
                <a:ea typeface="+mn-ea"/>
                <a:cs typeface="+mn-cs"/>
              </a:rPr>
              <a:t> </a:t>
            </a:r>
            <a:r>
              <a:rPr kumimoji="0" lang="ru-RU" sz="1100" b="0" i="0" u="none" strike="noStrike" kern="1200" cap="none" spc="0" normalizeH="0" baseline="0" noProof="0" dirty="0">
                <a:ln>
                  <a:noFill/>
                </a:ln>
                <a:solidFill>
                  <a:prstClr val="black"/>
                </a:solidFill>
                <a:effectLst/>
                <a:uLnTx/>
                <a:uFillTx/>
                <a:latin typeface="Cambria"/>
                <a:ea typeface="+mn-ea"/>
                <a:cs typeface="+mn-cs"/>
              </a:rPr>
              <a:t>Всемирного</a:t>
            </a:r>
            <a:r>
              <a:rPr kumimoji="0" lang="ru-RU" sz="1100" b="0" i="0" u="none" strike="noStrike" kern="1200" cap="none" spc="0" normalizeH="0" noProof="0" dirty="0">
                <a:ln>
                  <a:noFill/>
                </a:ln>
                <a:solidFill>
                  <a:prstClr val="black"/>
                </a:solidFill>
                <a:effectLst/>
                <a:uLnTx/>
                <a:uFillTx/>
                <a:latin typeface="Cambria"/>
                <a:ea typeface="+mn-ea"/>
                <a:cs typeface="+mn-cs"/>
              </a:rPr>
              <a:t> банка, получающих консультационную и финансовую поддержку при реализации проектов, направленных на модернизацию государственного сектора.</a:t>
            </a:r>
            <a:endParaRPr kumimoji="0" lang="en-US" sz="1100" b="0" i="0" u="none" strike="noStrike" kern="1200" cap="none" spc="0" normalizeH="0" baseline="0" noProof="0" dirty="0">
              <a:ln>
                <a:noFill/>
              </a:ln>
              <a:solidFill>
                <a:prstClr val="black"/>
              </a:solidFill>
              <a:effectLst/>
              <a:uLnTx/>
              <a:uFillTx/>
              <a:latin typeface="Cambria"/>
              <a:ea typeface="+mn-ea"/>
              <a:cs typeface="+mn-cs"/>
            </a:endParaRPr>
          </a:p>
        </p:txBody>
      </p:sp>
      <p:sp>
        <p:nvSpPr>
          <p:cNvPr id="37" name="Прямоугольник 36"/>
          <p:cNvSpPr/>
          <p:nvPr/>
        </p:nvSpPr>
        <p:spPr>
          <a:xfrm>
            <a:off x="937497" y="1879797"/>
            <a:ext cx="489857" cy="173083"/>
          </a:xfrm>
          <a:prstGeom prst="rect">
            <a:avLst/>
          </a:prstGeom>
          <a:noFill/>
        </p:spPr>
        <p:txBody>
          <a:bodyPr wrap="non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a:solidFill>
                  <a:srgbClr val="FFFFFF"/>
                </a:solidFill>
                <a:latin typeface="Cambria"/>
              </a:rPr>
              <a:t>Группа</a:t>
            </a:r>
            <a:endParaRPr kumimoji="0" lang="en-US" sz="1200" b="1" i="0" u="none" strike="noStrike" kern="1200" cap="none" spc="0" normalizeH="0" baseline="0" noProof="0" dirty="0">
              <a:ln>
                <a:noFill/>
              </a:ln>
              <a:solidFill>
                <a:srgbClr val="FFFFFF"/>
              </a:solidFill>
              <a:effectLst/>
              <a:uLnTx/>
              <a:uFillTx/>
              <a:latin typeface="Cambria"/>
              <a:ea typeface="+mn-ea"/>
              <a:cs typeface="+mn-cs"/>
            </a:endParaRPr>
          </a:p>
        </p:txBody>
      </p:sp>
    </p:spTree>
    <p:extLst>
      <p:ext uri="{BB962C8B-B14F-4D97-AF65-F5344CB8AC3E}">
        <p14:creationId xmlns:p14="http://schemas.microsoft.com/office/powerpoint/2010/main" val="2610520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809" y="7415"/>
            <a:ext cx="9129110" cy="731520"/>
            <a:chOff x="-809" y="7415"/>
            <a:chExt cx="9129110" cy="731520"/>
          </a:xfrm>
        </p:grpSpPr>
        <p:sp>
          <p:nvSpPr>
            <p:cNvPr id="15"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en-US" sz="2400" b="1" dirty="0">
                  <a:solidFill>
                    <a:schemeClr val="bg1"/>
                  </a:solidFill>
                  <a:latin typeface="+mj-lt"/>
                  <a:cs typeface="Helvetica" panose="020B0604020202020204" pitchFamily="34" charset="0"/>
                </a:rPr>
                <a:t>GTMI: </a:t>
              </a:r>
              <a:r>
                <a:rPr lang="ru-RU" sz="2400" b="1" dirty="0">
                  <a:solidFill>
                    <a:schemeClr val="bg1"/>
                  </a:solidFill>
                  <a:latin typeface="+mj-lt"/>
                  <a:cs typeface="Helvetica" panose="020B0604020202020204" pitchFamily="34" charset="0"/>
                </a:rPr>
                <a:t>ситуация в мире</a:t>
              </a:r>
              <a:endParaRPr lang="en-US" sz="2400" b="1" dirty="0">
                <a:solidFill>
                  <a:schemeClr val="bg1"/>
                </a:solidFill>
                <a:latin typeface="+mj-lt"/>
                <a:cs typeface="Helvetica" panose="020B0604020202020204" pitchFamily="34" charset="0"/>
              </a:endParaRPr>
            </a:p>
          </p:txBody>
        </p:sp>
        <p:sp>
          <p:nvSpPr>
            <p:cNvPr id="16" name="Oval 1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0"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18</a:t>
            </a:fld>
            <a:endParaRPr lang="en-US" sz="1100" dirty="0">
              <a:solidFill>
                <a:srgbClr val="0000FF"/>
              </a:solidFill>
            </a:endParaRPr>
          </a:p>
        </p:txBody>
      </p:sp>
      <p:pic>
        <p:nvPicPr>
          <p:cNvPr id="11" name="Picture 10">
            <a:extLst>
              <a:ext uri="{FF2B5EF4-FFF2-40B4-BE49-F238E27FC236}">
                <a16:creationId xmlns:a16="http://schemas.microsoft.com/office/drawing/2014/main" id="{A7EEE5B3-ADC0-4CD4-B4BA-B4717AD9F1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45" y="6513776"/>
            <a:ext cx="857250" cy="285750"/>
          </a:xfrm>
          <a:prstGeom prst="rect">
            <a:avLst/>
          </a:prstGeom>
        </p:spPr>
      </p:pic>
      <p:sp>
        <p:nvSpPr>
          <p:cNvPr id="4" name="Rectangle 3">
            <a:extLst>
              <a:ext uri="{FF2B5EF4-FFF2-40B4-BE49-F238E27FC236}">
                <a16:creationId xmlns:a16="http://schemas.microsoft.com/office/drawing/2014/main" id="{C1A36588-3761-49CC-A32E-7917CD9E072A}"/>
              </a:ext>
            </a:extLst>
          </p:cNvPr>
          <p:cNvSpPr/>
          <p:nvPr/>
        </p:nvSpPr>
        <p:spPr>
          <a:xfrm>
            <a:off x="220346" y="699665"/>
            <a:ext cx="8686800" cy="400110"/>
          </a:xfrm>
          <a:prstGeom prst="rect">
            <a:avLst/>
          </a:prstGeom>
        </p:spPr>
        <p:txBody>
          <a:bodyPr wrap="square">
            <a:spAutoFit/>
          </a:bodyPr>
          <a:lstStyle/>
          <a:p>
            <a:pPr algn="ctr"/>
            <a:r>
              <a:rPr lang="ru-RU" sz="2000" b="1" dirty="0">
                <a:solidFill>
                  <a:srgbClr val="056E9E"/>
                </a:solidFill>
              </a:rPr>
              <a:t>Состояние четырёх основополагающих элементов </a:t>
            </a:r>
            <a:r>
              <a:rPr lang="en-US" sz="2000" b="1" dirty="0" err="1">
                <a:solidFill>
                  <a:srgbClr val="056E9E"/>
                </a:solidFill>
              </a:rPr>
              <a:t>GovTech</a:t>
            </a:r>
            <a:endParaRPr lang="en-US" sz="2000" b="1" dirty="0">
              <a:solidFill>
                <a:srgbClr val="056E9E"/>
              </a:solidFill>
            </a:endParaRPr>
          </a:p>
        </p:txBody>
      </p:sp>
      <p:pic>
        <p:nvPicPr>
          <p:cNvPr id="5" name="Picture 4" descr="Map&#10;&#10;Description automatically generated">
            <a:extLst>
              <a:ext uri="{FF2B5EF4-FFF2-40B4-BE49-F238E27FC236}">
                <a16:creationId xmlns:a16="http://schemas.microsoft.com/office/drawing/2014/main" id="{39C86D86-8306-4040-9403-EF90F16469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801" y="1229311"/>
            <a:ext cx="4297680" cy="2476784"/>
          </a:xfrm>
          <a:prstGeom prst="rect">
            <a:avLst/>
          </a:prstGeom>
          <a:ln w="6350">
            <a:solidFill>
              <a:schemeClr val="bg1">
                <a:lumMod val="75000"/>
              </a:schemeClr>
            </a:solidFill>
          </a:ln>
        </p:spPr>
      </p:pic>
      <p:pic>
        <p:nvPicPr>
          <p:cNvPr id="13" name="Picture 12" descr="Map&#10;&#10;Description automatically generated">
            <a:extLst>
              <a:ext uri="{FF2B5EF4-FFF2-40B4-BE49-F238E27FC236}">
                <a16:creationId xmlns:a16="http://schemas.microsoft.com/office/drawing/2014/main" id="{805BBE87-160D-4B2D-8925-95C84D99F609}"/>
              </a:ext>
            </a:extLst>
          </p:cNvPr>
          <p:cNvPicPr>
            <a:picLocks noChangeAspect="1"/>
          </p:cNvPicPr>
          <p:nvPr/>
        </p:nvPicPr>
        <p:blipFill rotWithShape="1">
          <a:blip r:embed="rId6">
            <a:extLst>
              <a:ext uri="{28A0092B-C50C-407E-A947-70E740481C1C}">
                <a14:useLocalDpi xmlns:a14="http://schemas.microsoft.com/office/drawing/2010/main" val="0"/>
              </a:ext>
            </a:extLst>
          </a:blip>
          <a:srcRect t="735"/>
          <a:stretch/>
        </p:blipFill>
        <p:spPr>
          <a:xfrm>
            <a:off x="4617855" y="1224329"/>
            <a:ext cx="4297680" cy="2481766"/>
          </a:xfrm>
          <a:prstGeom prst="rect">
            <a:avLst/>
          </a:prstGeom>
          <a:ln w="6350">
            <a:solidFill>
              <a:schemeClr val="bg1">
                <a:lumMod val="75000"/>
              </a:schemeClr>
            </a:solidFill>
          </a:ln>
        </p:spPr>
      </p:pic>
      <p:pic>
        <p:nvPicPr>
          <p:cNvPr id="18" name="Picture 17" descr="Map&#10;&#10;Description automatically generated">
            <a:extLst>
              <a:ext uri="{FF2B5EF4-FFF2-40B4-BE49-F238E27FC236}">
                <a16:creationId xmlns:a16="http://schemas.microsoft.com/office/drawing/2014/main" id="{6D940F58-2A51-48CC-9D8A-67549C5C61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9801" y="3771610"/>
            <a:ext cx="4297680" cy="2481765"/>
          </a:xfrm>
          <a:prstGeom prst="rect">
            <a:avLst/>
          </a:prstGeom>
          <a:ln w="6350">
            <a:solidFill>
              <a:schemeClr val="bg1">
                <a:lumMod val="75000"/>
              </a:schemeClr>
            </a:solidFill>
          </a:ln>
        </p:spPr>
      </p:pic>
      <p:pic>
        <p:nvPicPr>
          <p:cNvPr id="20" name="Picture 19" descr="Map&#10;&#10;Description automatically generated">
            <a:extLst>
              <a:ext uri="{FF2B5EF4-FFF2-40B4-BE49-F238E27FC236}">
                <a16:creationId xmlns:a16="http://schemas.microsoft.com/office/drawing/2014/main" id="{8D00F04B-85FF-476E-A8FA-28F597E16757}"/>
              </a:ext>
            </a:extLst>
          </p:cNvPr>
          <p:cNvPicPr>
            <a:picLocks noChangeAspect="1"/>
          </p:cNvPicPr>
          <p:nvPr/>
        </p:nvPicPr>
        <p:blipFill rotWithShape="1">
          <a:blip r:embed="rId8">
            <a:extLst>
              <a:ext uri="{28A0092B-C50C-407E-A947-70E740481C1C}">
                <a14:useLocalDpi xmlns:a14="http://schemas.microsoft.com/office/drawing/2010/main" val="0"/>
              </a:ext>
            </a:extLst>
          </a:blip>
          <a:srcRect t="864"/>
          <a:stretch/>
        </p:blipFill>
        <p:spPr>
          <a:xfrm>
            <a:off x="4617855" y="3771609"/>
            <a:ext cx="4297680" cy="2481766"/>
          </a:xfrm>
          <a:prstGeom prst="rect">
            <a:avLst/>
          </a:prstGeom>
          <a:ln w="6350">
            <a:solidFill>
              <a:schemeClr val="bg1">
                <a:lumMod val="75000"/>
              </a:schemeClr>
            </a:solidFill>
          </a:ln>
        </p:spPr>
      </p:pic>
      <p:sp>
        <p:nvSpPr>
          <p:cNvPr id="2" name="TextBox 1"/>
          <p:cNvSpPr txBox="1"/>
          <p:nvPr/>
        </p:nvSpPr>
        <p:spPr>
          <a:xfrm>
            <a:off x="1739267" y="1323650"/>
            <a:ext cx="2089473" cy="253916"/>
          </a:xfrm>
          <a:prstGeom prst="rect">
            <a:avLst/>
          </a:prstGeom>
          <a:noFill/>
        </p:spPr>
        <p:txBody>
          <a:bodyPr wrap="square" rtlCol="0">
            <a:spAutoFit/>
          </a:bodyPr>
          <a:lstStyle/>
          <a:p>
            <a:r>
              <a:rPr lang="ru-RU" sz="1050" dirty="0"/>
              <a:t>Основные системы государства</a:t>
            </a:r>
          </a:p>
        </p:txBody>
      </p:sp>
      <p:sp>
        <p:nvSpPr>
          <p:cNvPr id="3" name="TextBox 2"/>
          <p:cNvSpPr txBox="1"/>
          <p:nvPr/>
        </p:nvSpPr>
        <p:spPr>
          <a:xfrm>
            <a:off x="6196084" y="1306727"/>
            <a:ext cx="2019869" cy="253916"/>
          </a:xfrm>
          <a:prstGeom prst="rect">
            <a:avLst/>
          </a:prstGeom>
          <a:noFill/>
        </p:spPr>
        <p:txBody>
          <a:bodyPr wrap="square" rtlCol="0">
            <a:spAutoFit/>
          </a:bodyPr>
          <a:lstStyle/>
          <a:p>
            <a:r>
              <a:rPr lang="ru-RU" sz="1050" dirty="0"/>
              <a:t>Предоставление </a:t>
            </a:r>
            <a:r>
              <a:rPr lang="ru-RU" sz="1050" dirty="0" err="1"/>
              <a:t>госуслуг</a:t>
            </a:r>
            <a:endParaRPr lang="ru-RU" sz="1050" dirty="0"/>
          </a:p>
        </p:txBody>
      </p:sp>
      <p:sp>
        <p:nvSpPr>
          <p:cNvPr id="6" name="TextBox 5"/>
          <p:cNvSpPr txBox="1"/>
          <p:nvPr/>
        </p:nvSpPr>
        <p:spPr>
          <a:xfrm>
            <a:off x="2033517" y="3896151"/>
            <a:ext cx="2280541" cy="253916"/>
          </a:xfrm>
          <a:prstGeom prst="rect">
            <a:avLst/>
          </a:prstGeom>
          <a:noFill/>
        </p:spPr>
        <p:txBody>
          <a:bodyPr wrap="square" rtlCol="0">
            <a:spAutoFit/>
          </a:bodyPr>
          <a:lstStyle/>
          <a:p>
            <a:r>
              <a:rPr lang="ru-RU" sz="1050" dirty="0"/>
              <a:t>Вовлечение граждан</a:t>
            </a:r>
          </a:p>
        </p:txBody>
      </p:sp>
      <p:sp>
        <p:nvSpPr>
          <p:cNvPr id="7" name="TextBox 6"/>
          <p:cNvSpPr txBox="1"/>
          <p:nvPr/>
        </p:nvSpPr>
        <p:spPr>
          <a:xfrm>
            <a:off x="5683301" y="3896151"/>
            <a:ext cx="3045433" cy="253916"/>
          </a:xfrm>
          <a:prstGeom prst="rect">
            <a:avLst/>
          </a:prstGeom>
          <a:noFill/>
        </p:spPr>
        <p:txBody>
          <a:bodyPr wrap="square" rtlCol="0">
            <a:spAutoFit/>
          </a:bodyPr>
          <a:lstStyle/>
          <a:p>
            <a:r>
              <a:rPr lang="ru-RU" sz="1050" dirty="0"/>
              <a:t>Факторы, способствующие внедрению </a:t>
            </a:r>
            <a:r>
              <a:rPr lang="en-US" sz="1050" dirty="0" err="1"/>
              <a:t>GovTech</a:t>
            </a:r>
            <a:endParaRPr lang="ru-RU" sz="1050" dirty="0"/>
          </a:p>
        </p:txBody>
      </p:sp>
    </p:spTree>
    <p:extLst>
      <p:ext uri="{BB962C8B-B14F-4D97-AF65-F5344CB8AC3E}">
        <p14:creationId xmlns:p14="http://schemas.microsoft.com/office/powerpoint/2010/main" val="2730070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ru-RU" sz="2400" b="1" dirty="0">
                  <a:solidFill>
                    <a:schemeClr val="bg1"/>
                  </a:solidFill>
                  <a:latin typeface="+mj-lt"/>
                  <a:cs typeface="Helvetica" panose="020B0604020202020204" pitchFamily="34" charset="0"/>
                </a:rPr>
                <a:t>Меры реагирования на </a:t>
              </a:r>
              <a:r>
                <a:rPr lang="en-US" sz="2400" b="1" dirty="0">
                  <a:solidFill>
                    <a:schemeClr val="bg1"/>
                  </a:solidFill>
                  <a:latin typeface="+mj-lt"/>
                  <a:cs typeface="Helvetica" panose="020B0604020202020204" pitchFamily="34" charset="0"/>
                </a:rPr>
                <a:t>COVID-19: GovTech</a:t>
              </a: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8" name="Text Box 14">
            <a:extLst>
              <a:ext uri="{FF2B5EF4-FFF2-40B4-BE49-F238E27FC236}">
                <a16:creationId xmlns:a16="http://schemas.microsoft.com/office/drawing/2014/main" id="{CADBCDDE-97C5-4493-A827-402AD4B7B7C5}"/>
              </a:ext>
            </a:extLst>
          </p:cNvPr>
          <p:cNvSpPr txBox="1">
            <a:spLocks noChangeArrowheads="1"/>
          </p:cNvSpPr>
          <p:nvPr/>
        </p:nvSpPr>
        <p:spPr bwMode="auto">
          <a:xfrm>
            <a:off x="1422400" y="1193800"/>
            <a:ext cx="6375400" cy="5032147"/>
          </a:xfrm>
          <a:prstGeom prst="rect">
            <a:avLst/>
          </a:prstGeom>
          <a:noFill/>
          <a:ln w="9525">
            <a:noFill/>
            <a:miter lim="800000"/>
            <a:headEnd/>
            <a:tailEnd/>
          </a:ln>
        </p:spPr>
        <p:txBody>
          <a:bodyPr wrap="square">
            <a:spAutoFit/>
          </a:bodyPr>
          <a:lstStyle/>
          <a:p>
            <a:pPr marL="341313" indent="-341313" algn="ctr">
              <a:spcAft>
                <a:spcPts val="600"/>
              </a:spcAft>
              <a:tabLst>
                <a:tab pos="1790700" algn="l"/>
              </a:tabLst>
            </a:pPr>
            <a:r>
              <a:rPr lang="ru-RU" sz="2800" b="1" dirty="0">
                <a:solidFill>
                  <a:srgbClr val="00B0F0"/>
                </a:solidFill>
                <a:effectLst/>
              </a:rPr>
              <a:t>Содержание</a:t>
            </a:r>
            <a:endParaRPr lang="tr-TR" sz="2800" b="1" dirty="0">
              <a:solidFill>
                <a:srgbClr val="00B0F0"/>
              </a:solidFill>
              <a:effectLst/>
            </a:endParaRPr>
          </a:p>
          <a:p>
            <a:pPr marL="342900" indent="-342900">
              <a:lnSpc>
                <a:spcPct val="150000"/>
              </a:lnSpc>
              <a:buSzPct val="80000"/>
              <a:buFont typeface="Wingdings 3" panose="05040102010807070707" pitchFamily="18" charset="2"/>
              <a:buChar char=""/>
              <a:tabLst>
                <a:tab pos="1790700" algn="l"/>
              </a:tabLst>
            </a:pPr>
            <a:r>
              <a:rPr lang="ru-RU" sz="2400" b="1" dirty="0">
                <a:solidFill>
                  <a:srgbClr val="0000CC"/>
                </a:solidFill>
              </a:rPr>
              <a:t>Меры реагирования на </a:t>
            </a:r>
            <a:r>
              <a:rPr lang="en-US" sz="2400" b="1" dirty="0">
                <a:solidFill>
                  <a:srgbClr val="0000CC"/>
                </a:solidFill>
              </a:rPr>
              <a:t>COVID-19 </a:t>
            </a:r>
            <a:r>
              <a:rPr lang="ru-RU" sz="2400" b="1" dirty="0">
                <a:solidFill>
                  <a:srgbClr val="0000CC"/>
                </a:solidFill>
              </a:rPr>
              <a:t>в области </a:t>
            </a:r>
            <a:r>
              <a:rPr lang="en-US" sz="2400" b="1" dirty="0" err="1">
                <a:solidFill>
                  <a:srgbClr val="0000CC"/>
                </a:solidFill>
              </a:rPr>
              <a:t>GovTech</a:t>
            </a:r>
            <a:endParaRPr lang="en-US" sz="2400" b="1" dirty="0">
              <a:solidFill>
                <a:srgbClr val="0000CC"/>
              </a:solidFill>
            </a:endParaRPr>
          </a:p>
          <a:p>
            <a:pPr marL="342900" indent="-342900">
              <a:lnSpc>
                <a:spcPct val="150000"/>
              </a:lnSpc>
              <a:buSzPct val="80000"/>
              <a:buFont typeface="Wingdings 3" panose="05040102010807070707" pitchFamily="18" charset="2"/>
              <a:buChar char=""/>
              <a:tabLst>
                <a:tab pos="1790700" algn="l"/>
              </a:tabLst>
            </a:pPr>
            <a:r>
              <a:rPr lang="en-US" sz="2400" b="1" dirty="0" err="1">
                <a:solidFill>
                  <a:schemeClr val="bg1">
                    <a:lumMod val="75000"/>
                  </a:schemeClr>
                </a:solidFill>
              </a:rPr>
              <a:t>dBrain</a:t>
            </a:r>
            <a:r>
              <a:rPr lang="ru-RU" sz="2400" b="1" dirty="0">
                <a:solidFill>
                  <a:schemeClr val="bg1">
                    <a:lumMod val="75000"/>
                  </a:schemeClr>
                </a:solidFill>
              </a:rPr>
              <a:t> следующего поколения</a:t>
            </a:r>
            <a:endParaRPr lang="en-US" sz="2400" b="1" dirty="0">
              <a:solidFill>
                <a:schemeClr val="bg1">
                  <a:lumMod val="75000"/>
                </a:schemeClr>
              </a:solidFill>
            </a:endParaRPr>
          </a:p>
          <a:p>
            <a:pPr algn="ctr">
              <a:lnSpc>
                <a:spcPct val="150000"/>
              </a:lnSpc>
              <a:buSzPct val="80000"/>
              <a:tabLst>
                <a:tab pos="1790700" algn="l"/>
              </a:tabLst>
            </a:pPr>
            <a:endParaRPr lang="en-US" sz="2400" b="1" dirty="0">
              <a:solidFill>
                <a:schemeClr val="bg1">
                  <a:lumMod val="75000"/>
                </a:schemeClr>
              </a:solidFill>
            </a:endParaRPr>
          </a:p>
          <a:p>
            <a:pPr algn="ctr">
              <a:lnSpc>
                <a:spcPct val="150000"/>
              </a:lnSpc>
              <a:buSzPct val="80000"/>
              <a:tabLst>
                <a:tab pos="1790700" algn="l"/>
              </a:tabLst>
            </a:pPr>
            <a:r>
              <a:rPr lang="ru-RU" sz="2400" b="1" dirty="0">
                <a:solidFill>
                  <a:schemeClr val="bg1">
                    <a:lumMod val="75000"/>
                  </a:schemeClr>
                </a:solidFill>
              </a:rPr>
              <a:t>Справочные материалы</a:t>
            </a:r>
            <a:endParaRPr lang="en-US" sz="2400" b="1" dirty="0">
              <a:solidFill>
                <a:schemeClr val="bg1">
                  <a:lumMod val="75000"/>
                </a:schemeClr>
              </a:solidFill>
            </a:endParaRPr>
          </a:p>
          <a:p>
            <a:pPr marL="342900" indent="-342900">
              <a:lnSpc>
                <a:spcPct val="150000"/>
              </a:lnSpc>
              <a:buSzPct val="80000"/>
              <a:buFont typeface="Wingdings 3" panose="05040102010807070707" pitchFamily="18" charset="2"/>
              <a:buChar char=""/>
              <a:tabLst>
                <a:tab pos="1790700" algn="l"/>
              </a:tabLst>
            </a:pPr>
            <a:r>
              <a:rPr lang="ru-RU" sz="2400" b="1" dirty="0">
                <a:solidFill>
                  <a:schemeClr val="bg1">
                    <a:lumMod val="75000"/>
                  </a:schemeClr>
                </a:solidFill>
              </a:rPr>
              <a:t>Индекс зрелости </a:t>
            </a:r>
            <a:r>
              <a:rPr lang="en-US" sz="2400" b="1" dirty="0" err="1">
                <a:solidFill>
                  <a:schemeClr val="bg1">
                    <a:lumMod val="75000"/>
                  </a:schemeClr>
                </a:solidFill>
              </a:rPr>
              <a:t>GovTech</a:t>
            </a:r>
            <a:endParaRPr lang="ru-RU" sz="2400" b="1" dirty="0">
              <a:solidFill>
                <a:schemeClr val="bg1">
                  <a:lumMod val="75000"/>
                </a:schemeClr>
              </a:solidFill>
            </a:endParaRPr>
          </a:p>
          <a:p>
            <a:pPr marL="342900" indent="-342900">
              <a:lnSpc>
                <a:spcPct val="150000"/>
              </a:lnSpc>
              <a:buSzPct val="80000"/>
              <a:buFont typeface="Wingdings 3" panose="05040102010807070707" pitchFamily="18" charset="2"/>
              <a:buChar char=""/>
              <a:tabLst>
                <a:tab pos="1790700" algn="l"/>
              </a:tabLst>
            </a:pPr>
            <a:r>
              <a:rPr lang="ru-RU" sz="2400" b="1" dirty="0">
                <a:solidFill>
                  <a:schemeClr val="bg1">
                    <a:lumMod val="75000"/>
                  </a:schemeClr>
                </a:solidFill>
              </a:rPr>
              <a:t>Дистанционный курс по </a:t>
            </a:r>
            <a:r>
              <a:rPr lang="en-US" sz="2400" b="1" dirty="0" err="1">
                <a:solidFill>
                  <a:schemeClr val="bg1">
                    <a:lumMod val="75000"/>
                  </a:schemeClr>
                </a:solidFill>
              </a:rPr>
              <a:t>GovTech</a:t>
            </a:r>
            <a:r>
              <a:rPr lang="ru-RU" sz="2400" b="1" dirty="0">
                <a:solidFill>
                  <a:schemeClr val="bg1">
                    <a:lumMod val="75000"/>
                  </a:schemeClr>
                </a:solidFill>
              </a:rPr>
              <a:t> в Каталоге обучающих программ (</a:t>
            </a:r>
            <a:r>
              <a:rPr lang="en-US" sz="2400" b="1" dirty="0">
                <a:solidFill>
                  <a:schemeClr val="bg1">
                    <a:lumMod val="75000"/>
                  </a:schemeClr>
                </a:solidFill>
              </a:rPr>
              <a:t>OLC</a:t>
            </a:r>
            <a:r>
              <a:rPr lang="ru-RU" sz="2400" b="1" dirty="0">
                <a:solidFill>
                  <a:schemeClr val="bg1">
                    <a:lumMod val="75000"/>
                  </a:schemeClr>
                </a:solidFill>
              </a:rPr>
              <a:t>)</a:t>
            </a:r>
            <a:endParaRPr lang="en-US" sz="2400" b="1" dirty="0">
              <a:solidFill>
                <a:schemeClr val="bg1">
                  <a:lumMod val="75000"/>
                </a:schemeClr>
              </a:solidFill>
            </a:endParaRPr>
          </a:p>
        </p:txBody>
      </p:sp>
    </p:spTree>
    <p:extLst>
      <p:ext uri="{BB962C8B-B14F-4D97-AF65-F5344CB8AC3E}">
        <p14:creationId xmlns:p14="http://schemas.microsoft.com/office/powerpoint/2010/main" val="2499006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809" y="7414"/>
            <a:ext cx="9129110" cy="731521"/>
            <a:chOff x="-809" y="7414"/>
            <a:chExt cx="9129110" cy="731521"/>
          </a:xfrm>
        </p:grpSpPr>
        <p:sp>
          <p:nvSpPr>
            <p:cNvPr id="15" name="Text Box 3"/>
            <p:cNvSpPr txBox="1">
              <a:spLocks noChangeArrowheads="1"/>
            </p:cNvSpPr>
            <p:nvPr/>
          </p:nvSpPr>
          <p:spPr bwMode="auto">
            <a:xfrm>
              <a:off x="624381" y="7414"/>
              <a:ext cx="8503920" cy="714015"/>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ru-RU" sz="2400" b="1" dirty="0">
                  <a:solidFill>
                    <a:schemeClr val="bg1"/>
                  </a:solidFill>
                  <a:latin typeface="+mj-lt"/>
                  <a:cs typeface="Helvetica" panose="020B0604020202020204" pitchFamily="34" charset="0"/>
                </a:rPr>
                <a:t>Основные системы государства (</a:t>
              </a:r>
              <a:r>
                <a:rPr lang="en-US" sz="2400" b="1" dirty="0">
                  <a:solidFill>
                    <a:schemeClr val="bg1"/>
                  </a:solidFill>
                  <a:latin typeface="+mj-lt"/>
                  <a:cs typeface="Helvetica" panose="020B0604020202020204" pitchFamily="34" charset="0"/>
                </a:rPr>
                <a:t>CGS</a:t>
              </a:r>
              <a:r>
                <a:rPr lang="ru-RU" sz="2400" b="1" dirty="0">
                  <a:solidFill>
                    <a:schemeClr val="bg1"/>
                  </a:solidFill>
                  <a:latin typeface="+mj-lt"/>
                  <a:cs typeface="Helvetica" panose="020B0604020202020204" pitchFamily="34" charset="0"/>
                </a:rPr>
                <a:t>)</a:t>
              </a:r>
              <a:r>
                <a:rPr lang="en-US" sz="2400" b="1" dirty="0">
                  <a:solidFill>
                    <a:schemeClr val="bg1"/>
                  </a:solidFill>
                  <a:latin typeface="+mj-lt"/>
                  <a:cs typeface="Helvetica" panose="020B0604020202020204" pitchFamily="34" charset="0"/>
                </a:rPr>
                <a:t>:</a:t>
              </a:r>
              <a:r>
                <a:rPr lang="ru-RU" sz="2400" b="1" dirty="0">
                  <a:solidFill>
                    <a:schemeClr val="bg1"/>
                  </a:solidFill>
                  <a:latin typeface="+mj-lt"/>
                  <a:cs typeface="Helvetica" panose="020B0604020202020204" pitchFamily="34" charset="0"/>
                </a:rPr>
                <a:t> </a:t>
              </a:r>
            </a:p>
            <a:p>
              <a:pPr marL="457200"/>
              <a:r>
                <a:rPr lang="ru-RU" sz="2400" b="1" dirty="0">
                  <a:solidFill>
                    <a:schemeClr val="bg1"/>
                  </a:solidFill>
                  <a:latin typeface="+mj-lt"/>
                  <a:cs typeface="Helvetica" panose="020B0604020202020204" pitchFamily="34" charset="0"/>
                </a:rPr>
                <a:t>надлежащая практика и возможности</a:t>
              </a:r>
              <a:endParaRPr lang="en-US" sz="2400" b="1" dirty="0">
                <a:solidFill>
                  <a:schemeClr val="bg1"/>
                </a:solidFill>
                <a:latin typeface="+mj-lt"/>
                <a:cs typeface="Helvetica" panose="020B0604020202020204" pitchFamily="34" charset="0"/>
              </a:endParaRPr>
            </a:p>
          </p:txBody>
        </p:sp>
        <p:sp>
          <p:nvSpPr>
            <p:cNvPr id="16" name="Oval 1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0"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19</a:t>
            </a:fld>
            <a:endParaRPr lang="en-US" sz="1100" dirty="0">
              <a:solidFill>
                <a:srgbClr val="0000FF"/>
              </a:solidFill>
            </a:endParaRPr>
          </a:p>
        </p:txBody>
      </p:sp>
      <p:pic>
        <p:nvPicPr>
          <p:cNvPr id="11" name="Picture 10">
            <a:extLst>
              <a:ext uri="{FF2B5EF4-FFF2-40B4-BE49-F238E27FC236}">
                <a16:creationId xmlns:a16="http://schemas.microsoft.com/office/drawing/2014/main" id="{A7EEE5B3-ADC0-4CD4-B4BA-B4717AD9F1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45" y="6513776"/>
            <a:ext cx="857250" cy="285750"/>
          </a:xfrm>
          <a:prstGeom prst="rect">
            <a:avLst/>
          </a:prstGeom>
        </p:spPr>
      </p:pic>
      <p:sp>
        <p:nvSpPr>
          <p:cNvPr id="3" name="Rectangle 2">
            <a:extLst>
              <a:ext uri="{FF2B5EF4-FFF2-40B4-BE49-F238E27FC236}">
                <a16:creationId xmlns:a16="http://schemas.microsoft.com/office/drawing/2014/main" id="{A418B19C-42B0-4575-A1CB-2AC435A37FA5}"/>
              </a:ext>
            </a:extLst>
          </p:cNvPr>
          <p:cNvSpPr/>
          <p:nvPr/>
        </p:nvSpPr>
        <p:spPr>
          <a:xfrm>
            <a:off x="4349869" y="1271637"/>
            <a:ext cx="4670241" cy="5293757"/>
          </a:xfrm>
          <a:prstGeom prst="rect">
            <a:avLst/>
          </a:prstGeom>
        </p:spPr>
        <p:txBody>
          <a:bodyPr wrap="square">
            <a:spAutoFit/>
          </a:bodyPr>
          <a:lstStyle/>
          <a:p>
            <a:pPr marL="342900" indent="-342900">
              <a:spcAft>
                <a:spcPts val="600"/>
              </a:spcAft>
              <a:buSzPct val="90000"/>
              <a:buFont typeface="Wingdings 3" panose="05040102010807070707" pitchFamily="18" charset="2"/>
              <a:buChar char=""/>
            </a:pPr>
            <a:r>
              <a:rPr lang="ru-RU" sz="1700" b="1" dirty="0">
                <a:solidFill>
                  <a:srgbClr val="056E9E"/>
                </a:solidFill>
              </a:rPr>
              <a:t>Общегосударственный подход,</a:t>
            </a:r>
            <a:r>
              <a:rPr lang="en-US" sz="1700" dirty="0">
                <a:solidFill>
                  <a:srgbClr val="056E9E"/>
                </a:solidFill>
              </a:rPr>
              <a:t> </a:t>
            </a:r>
            <a:r>
              <a:rPr lang="ru-RU" sz="1700" dirty="0">
                <a:solidFill>
                  <a:srgbClr val="056E9E"/>
                </a:solidFill>
              </a:rPr>
              <a:t>стимулирующий системное мышление и комплексные подходы к выработке политики и предоставлению услуг, обеспечивая доступное, прозрачное и эффективное государство</a:t>
            </a:r>
            <a:r>
              <a:rPr lang="en-US" sz="1700" dirty="0">
                <a:solidFill>
                  <a:srgbClr val="056E9E"/>
                </a:solidFill>
              </a:rPr>
              <a:t>.</a:t>
            </a:r>
          </a:p>
          <a:p>
            <a:pPr marL="342900" indent="-342900">
              <a:spcAft>
                <a:spcPts val="600"/>
              </a:spcAft>
              <a:buSzPct val="90000"/>
              <a:buFont typeface="Wingdings 3" panose="05040102010807070707" pitchFamily="18" charset="2"/>
              <a:buChar char=""/>
            </a:pPr>
            <a:r>
              <a:rPr lang="ru-RU" sz="1700" b="1" dirty="0">
                <a:solidFill>
                  <a:srgbClr val="056E9E"/>
                </a:solidFill>
              </a:rPr>
              <a:t>Государственное облако</a:t>
            </a:r>
            <a:r>
              <a:rPr lang="en-US" sz="1700" b="1" dirty="0">
                <a:solidFill>
                  <a:srgbClr val="056E9E"/>
                </a:solidFill>
              </a:rPr>
              <a:t> </a:t>
            </a:r>
            <a:r>
              <a:rPr lang="ru-RU" sz="1700" dirty="0">
                <a:solidFill>
                  <a:srgbClr val="056E9E"/>
                </a:solidFill>
              </a:rPr>
              <a:t>как цифровая совместно используемая государственная платформа</a:t>
            </a:r>
            <a:r>
              <a:rPr lang="en-US" sz="1700" dirty="0">
                <a:solidFill>
                  <a:srgbClr val="056E9E"/>
                </a:solidFill>
              </a:rPr>
              <a:t> (PaaS, IaaS, SaaS).</a:t>
            </a:r>
          </a:p>
          <a:p>
            <a:pPr marL="342900" indent="-342900">
              <a:spcAft>
                <a:spcPts val="600"/>
              </a:spcAft>
              <a:buSzPct val="90000"/>
              <a:buFont typeface="Wingdings 3" panose="05040102010807070707" pitchFamily="18" charset="2"/>
              <a:buChar char=""/>
            </a:pPr>
            <a:r>
              <a:rPr lang="ru-RU" sz="1700" b="1" dirty="0">
                <a:solidFill>
                  <a:srgbClr val="056E9E"/>
                </a:solidFill>
              </a:rPr>
              <a:t>Операционная совместимость государственных систем,</a:t>
            </a:r>
            <a:r>
              <a:rPr lang="en-US" sz="1700" b="1" dirty="0">
                <a:solidFill>
                  <a:srgbClr val="056E9E"/>
                </a:solidFill>
              </a:rPr>
              <a:t> </a:t>
            </a:r>
            <a:r>
              <a:rPr lang="ru-RU" sz="1700" dirty="0">
                <a:solidFill>
                  <a:srgbClr val="056E9E"/>
                </a:solidFill>
              </a:rPr>
              <a:t>позволяющая получать данные для более обоснованных решений, обеспечения соблюдения норм/требований и мониторинга</a:t>
            </a:r>
            <a:r>
              <a:rPr lang="en-US" sz="1700" dirty="0">
                <a:solidFill>
                  <a:srgbClr val="056E9E"/>
                </a:solidFill>
              </a:rPr>
              <a:t>.</a:t>
            </a:r>
          </a:p>
          <a:p>
            <a:pPr marL="342900" indent="-342900">
              <a:spcAft>
                <a:spcPts val="600"/>
              </a:spcAft>
              <a:buSzPct val="90000"/>
              <a:buFont typeface="Wingdings 3" panose="05040102010807070707" pitchFamily="18" charset="2"/>
              <a:buChar char=""/>
            </a:pPr>
            <a:r>
              <a:rPr lang="ru-RU" sz="1700" dirty="0">
                <a:solidFill>
                  <a:srgbClr val="056E9E"/>
                </a:solidFill>
              </a:rPr>
              <a:t>Улучшение</a:t>
            </a:r>
            <a:r>
              <a:rPr lang="en-US" sz="1700" dirty="0">
                <a:solidFill>
                  <a:srgbClr val="056E9E"/>
                </a:solidFill>
              </a:rPr>
              <a:t> </a:t>
            </a:r>
            <a:r>
              <a:rPr lang="ru-RU" sz="1700" b="1" dirty="0">
                <a:solidFill>
                  <a:srgbClr val="056E9E"/>
                </a:solidFill>
              </a:rPr>
              <a:t>взаимодействия информационных систем государства</a:t>
            </a:r>
            <a:r>
              <a:rPr lang="en-US" sz="1700" b="1" dirty="0">
                <a:solidFill>
                  <a:srgbClr val="056E9E"/>
                </a:solidFill>
              </a:rPr>
              <a:t> </a:t>
            </a:r>
            <a:r>
              <a:rPr lang="ru-RU" sz="1700" dirty="0">
                <a:solidFill>
                  <a:srgbClr val="056E9E"/>
                </a:solidFill>
              </a:rPr>
              <a:t>на базе государственной сервисной шины и веб-сервисов</a:t>
            </a:r>
            <a:r>
              <a:rPr lang="en-US" sz="1700" dirty="0">
                <a:solidFill>
                  <a:srgbClr val="056E9E"/>
                </a:solidFill>
              </a:rPr>
              <a:t> / </a:t>
            </a:r>
            <a:r>
              <a:rPr lang="ru-RU" sz="1700" dirty="0">
                <a:solidFill>
                  <a:srgbClr val="056E9E"/>
                </a:solidFill>
              </a:rPr>
              <a:t>интерфейсов прикладных программ (</a:t>
            </a:r>
            <a:r>
              <a:rPr lang="en-US" sz="1700" dirty="0">
                <a:solidFill>
                  <a:srgbClr val="056E9E"/>
                </a:solidFill>
              </a:rPr>
              <a:t>API</a:t>
            </a:r>
            <a:r>
              <a:rPr lang="ru-RU" sz="1700" dirty="0">
                <a:solidFill>
                  <a:srgbClr val="056E9E"/>
                </a:solidFill>
              </a:rPr>
              <a:t>)</a:t>
            </a:r>
            <a:r>
              <a:rPr lang="en-US" sz="1700" dirty="0">
                <a:solidFill>
                  <a:srgbClr val="056E9E"/>
                </a:solidFill>
              </a:rPr>
              <a:t>.</a:t>
            </a:r>
          </a:p>
        </p:txBody>
      </p:sp>
      <p:sp>
        <p:nvSpPr>
          <p:cNvPr id="13" name="Isosceles Triangle 12">
            <a:hlinkClick r:id="rId5"/>
            <a:extLst>
              <a:ext uri="{FF2B5EF4-FFF2-40B4-BE49-F238E27FC236}">
                <a16:creationId xmlns:a16="http://schemas.microsoft.com/office/drawing/2014/main" id="{B4CF08FD-B92C-4361-B4E4-319855E56C32}"/>
              </a:ext>
            </a:extLst>
          </p:cNvPr>
          <p:cNvSpPr/>
          <p:nvPr/>
        </p:nvSpPr>
        <p:spPr>
          <a:xfrm rot="5400000">
            <a:off x="4058458" y="1453776"/>
            <a:ext cx="182880" cy="91440"/>
          </a:xfrm>
          <a:prstGeom prst="triangle">
            <a:avLst/>
          </a:prstGeom>
          <a:solidFill>
            <a:srgbClr val="FFFF00"/>
          </a:solidFill>
          <a:ln w="63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4" name="Picture 13" descr="Graphical user interface, website&#10;&#10;Description automatically generated">
            <a:extLst>
              <a:ext uri="{FF2B5EF4-FFF2-40B4-BE49-F238E27FC236}">
                <a16:creationId xmlns:a16="http://schemas.microsoft.com/office/drawing/2014/main" id="{70980A7E-EBD2-40D0-9871-7F0EBBF5E7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269" y="1408056"/>
            <a:ext cx="3657600" cy="2041524"/>
          </a:xfrm>
          <a:prstGeom prst="rect">
            <a:avLst/>
          </a:prstGeom>
          <a:ln w="3175">
            <a:solidFill>
              <a:schemeClr val="bg1">
                <a:lumMod val="75000"/>
              </a:schemeClr>
            </a:solidFill>
          </a:ln>
        </p:spPr>
      </p:pic>
      <p:sp>
        <p:nvSpPr>
          <p:cNvPr id="2" name="Rectangle 1">
            <a:extLst>
              <a:ext uri="{FF2B5EF4-FFF2-40B4-BE49-F238E27FC236}">
                <a16:creationId xmlns:a16="http://schemas.microsoft.com/office/drawing/2014/main" id="{C4ABCEE8-7376-419F-A1F6-679478D73451}"/>
              </a:ext>
            </a:extLst>
          </p:cNvPr>
          <p:cNvSpPr/>
          <p:nvPr/>
        </p:nvSpPr>
        <p:spPr>
          <a:xfrm>
            <a:off x="1642503" y="721430"/>
            <a:ext cx="5852160" cy="461665"/>
          </a:xfrm>
          <a:prstGeom prst="rect">
            <a:avLst/>
          </a:prstGeom>
        </p:spPr>
        <p:txBody>
          <a:bodyPr wrap="square">
            <a:spAutoFit/>
          </a:bodyPr>
          <a:lstStyle/>
          <a:p>
            <a:pPr algn="ctr"/>
            <a:r>
              <a:rPr lang="ru-RU" sz="2400" b="1" dirty="0">
                <a:solidFill>
                  <a:srgbClr val="0000CC"/>
                </a:solidFill>
              </a:rPr>
              <a:t>Основные системы государства</a:t>
            </a:r>
            <a:endParaRPr lang="en-US" sz="2400" dirty="0">
              <a:solidFill>
                <a:srgbClr val="0000CC"/>
              </a:solidFill>
            </a:endParaRPr>
          </a:p>
        </p:txBody>
      </p:sp>
      <p:pic>
        <p:nvPicPr>
          <p:cNvPr id="18" name="Picture 17" descr="Graphical user interface, text&#10;&#10;Description automatically generated">
            <a:extLst>
              <a:ext uri="{FF2B5EF4-FFF2-40B4-BE49-F238E27FC236}">
                <a16:creationId xmlns:a16="http://schemas.microsoft.com/office/drawing/2014/main" id="{B76B2D32-C678-40E5-8A47-8E902FDC5D8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269" y="3809031"/>
            <a:ext cx="3657600" cy="2212185"/>
          </a:xfrm>
          <a:prstGeom prst="rect">
            <a:avLst/>
          </a:prstGeom>
          <a:ln w="3175">
            <a:solidFill>
              <a:schemeClr val="bg1">
                <a:lumMod val="75000"/>
              </a:schemeClr>
            </a:solidFill>
          </a:ln>
        </p:spPr>
      </p:pic>
      <p:sp>
        <p:nvSpPr>
          <p:cNvPr id="19" name="Isosceles Triangle 18">
            <a:hlinkClick r:id="rId8"/>
            <a:extLst>
              <a:ext uri="{FF2B5EF4-FFF2-40B4-BE49-F238E27FC236}">
                <a16:creationId xmlns:a16="http://schemas.microsoft.com/office/drawing/2014/main" id="{E9254289-E7A2-47AA-8AAA-3C5A984C3B94}"/>
              </a:ext>
            </a:extLst>
          </p:cNvPr>
          <p:cNvSpPr/>
          <p:nvPr/>
        </p:nvSpPr>
        <p:spPr>
          <a:xfrm rot="5400000">
            <a:off x="4058458" y="3854752"/>
            <a:ext cx="182880" cy="91440"/>
          </a:xfrm>
          <a:prstGeom prst="triangle">
            <a:avLst/>
          </a:prstGeom>
          <a:solidFill>
            <a:srgbClr val="FFFF00"/>
          </a:solidFill>
          <a:ln w="63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ectangle 19">
            <a:extLst>
              <a:ext uri="{FF2B5EF4-FFF2-40B4-BE49-F238E27FC236}">
                <a16:creationId xmlns:a16="http://schemas.microsoft.com/office/drawing/2014/main" id="{8F1714AE-5CC9-4BC5-B57F-CDA61932302A}"/>
              </a:ext>
            </a:extLst>
          </p:cNvPr>
          <p:cNvSpPr/>
          <p:nvPr/>
        </p:nvSpPr>
        <p:spPr>
          <a:xfrm>
            <a:off x="288464" y="6103839"/>
            <a:ext cx="4114800" cy="523220"/>
          </a:xfrm>
          <a:prstGeom prst="rect">
            <a:avLst/>
          </a:prstGeom>
        </p:spPr>
        <p:txBody>
          <a:bodyPr wrap="square">
            <a:spAutoFit/>
          </a:bodyPr>
          <a:lstStyle/>
          <a:p>
            <a:pPr lvl="1"/>
            <a:r>
              <a:rPr lang="ru-RU" sz="1400" b="1" dirty="0">
                <a:solidFill>
                  <a:srgbClr val="056E9E"/>
                </a:solidFill>
              </a:rPr>
              <a:t>Примеры передовой практики</a:t>
            </a:r>
            <a:r>
              <a:rPr lang="en-US" sz="1400" b="1" dirty="0">
                <a:solidFill>
                  <a:srgbClr val="056E9E"/>
                </a:solidFill>
              </a:rPr>
              <a:t>: </a:t>
            </a:r>
            <a:r>
              <a:rPr lang="ru-RU" sz="1400" dirty="0">
                <a:solidFill>
                  <a:srgbClr val="056E9E"/>
                </a:solidFill>
              </a:rPr>
              <a:t>Австралия, Республика Корея</a:t>
            </a:r>
            <a:endParaRPr lang="en-US" sz="1400" dirty="0"/>
          </a:p>
        </p:txBody>
      </p:sp>
      <p:grpSp>
        <p:nvGrpSpPr>
          <p:cNvPr id="21" name="Group 20">
            <a:extLst>
              <a:ext uri="{FF2B5EF4-FFF2-40B4-BE49-F238E27FC236}">
                <a16:creationId xmlns:a16="http://schemas.microsoft.com/office/drawing/2014/main" id="{FFFDAB77-6F00-4B67-8E2F-BBD16EA75454}"/>
              </a:ext>
            </a:extLst>
          </p:cNvPr>
          <p:cNvGrpSpPr/>
          <p:nvPr/>
        </p:nvGrpSpPr>
        <p:grpSpPr>
          <a:xfrm>
            <a:off x="8406455" y="663028"/>
            <a:ext cx="548640" cy="548640"/>
            <a:chOff x="2473846" y="1218698"/>
            <a:chExt cx="731520" cy="731520"/>
          </a:xfrm>
        </p:grpSpPr>
        <p:sp>
          <p:nvSpPr>
            <p:cNvPr id="22" name="Rectangle 21">
              <a:extLst>
                <a:ext uri="{FF2B5EF4-FFF2-40B4-BE49-F238E27FC236}">
                  <a16:creationId xmlns:a16="http://schemas.microsoft.com/office/drawing/2014/main" id="{7F2B92C1-65AF-4030-8D3A-5826CFD675F4}"/>
                </a:ext>
              </a:extLst>
            </p:cNvPr>
            <p:cNvSpPr/>
            <p:nvPr/>
          </p:nvSpPr>
          <p:spPr>
            <a:xfrm>
              <a:off x="2473846" y="1218698"/>
              <a:ext cx="731520" cy="731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Cloud Computing">
              <a:extLst>
                <a:ext uri="{FF2B5EF4-FFF2-40B4-BE49-F238E27FC236}">
                  <a16:creationId xmlns:a16="http://schemas.microsoft.com/office/drawing/2014/main" id="{CFB4CC3D-818B-4617-BE01-767FF2818CF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73846" y="1218698"/>
              <a:ext cx="731520" cy="731520"/>
            </a:xfrm>
            <a:prstGeom prst="rect">
              <a:avLst/>
            </a:prstGeom>
          </p:spPr>
        </p:pic>
      </p:grpSp>
    </p:spTree>
    <p:extLst>
      <p:ext uri="{BB962C8B-B14F-4D97-AF65-F5344CB8AC3E}">
        <p14:creationId xmlns:p14="http://schemas.microsoft.com/office/powerpoint/2010/main" val="3265658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809" y="7415"/>
            <a:ext cx="9129110" cy="731520"/>
            <a:chOff x="-809" y="7415"/>
            <a:chExt cx="9129110" cy="731520"/>
          </a:xfrm>
        </p:grpSpPr>
        <p:sp>
          <p:nvSpPr>
            <p:cNvPr id="15" name="Text Box 3"/>
            <p:cNvSpPr txBox="1">
              <a:spLocks noChangeArrowheads="1"/>
            </p:cNvSpPr>
            <p:nvPr/>
          </p:nvSpPr>
          <p:spPr bwMode="auto">
            <a:xfrm>
              <a:off x="624381" y="7415"/>
              <a:ext cx="8503920" cy="678374"/>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ru-RU" sz="2400" b="1" dirty="0">
                  <a:solidFill>
                    <a:schemeClr val="bg1"/>
                  </a:solidFill>
                  <a:latin typeface="+mj-lt"/>
                  <a:cs typeface="Helvetica" panose="020B0604020202020204" pitchFamily="34" charset="0"/>
                </a:rPr>
                <a:t>Предоставление государственных услуг (</a:t>
              </a:r>
              <a:r>
                <a:rPr lang="en-US" sz="2400" b="1" dirty="0">
                  <a:solidFill>
                    <a:schemeClr val="bg1"/>
                  </a:solidFill>
                  <a:latin typeface="+mj-lt"/>
                  <a:cs typeface="Helvetica" panose="020B0604020202020204" pitchFamily="34" charset="0"/>
                </a:rPr>
                <a:t>PSD</a:t>
              </a:r>
              <a:r>
                <a:rPr lang="ru-RU" sz="2400" b="1" dirty="0">
                  <a:solidFill>
                    <a:schemeClr val="bg1"/>
                  </a:solidFill>
                  <a:latin typeface="+mj-lt"/>
                  <a:cs typeface="Helvetica" panose="020B0604020202020204" pitchFamily="34" charset="0"/>
                </a:rPr>
                <a:t>)</a:t>
              </a:r>
              <a:r>
                <a:rPr lang="en-US" sz="2400" b="1" dirty="0">
                  <a:solidFill>
                    <a:schemeClr val="bg1"/>
                  </a:solidFill>
                  <a:latin typeface="+mj-lt"/>
                  <a:cs typeface="Helvetica" panose="020B0604020202020204" pitchFamily="34" charset="0"/>
                </a:rPr>
                <a:t>: </a:t>
              </a:r>
              <a:endParaRPr lang="ru-RU" sz="2400" b="1" dirty="0">
                <a:solidFill>
                  <a:schemeClr val="bg1"/>
                </a:solidFill>
                <a:latin typeface="+mj-lt"/>
                <a:cs typeface="Helvetica" panose="020B0604020202020204" pitchFamily="34" charset="0"/>
              </a:endParaRPr>
            </a:p>
            <a:p>
              <a:pPr marL="457200"/>
              <a:r>
                <a:rPr lang="ru-RU" sz="2400" b="1" dirty="0">
                  <a:solidFill>
                    <a:schemeClr val="bg1"/>
                  </a:solidFill>
                  <a:latin typeface="+mj-lt"/>
                  <a:cs typeface="Helvetica" panose="020B0604020202020204" pitchFamily="34" charset="0"/>
                </a:rPr>
                <a:t>надлежащая практика и возможности</a:t>
              </a:r>
              <a:endParaRPr lang="en-US" sz="2400" b="1" dirty="0">
                <a:solidFill>
                  <a:schemeClr val="bg1"/>
                </a:solidFill>
                <a:latin typeface="+mj-lt"/>
                <a:cs typeface="Helvetica" panose="020B0604020202020204" pitchFamily="34" charset="0"/>
              </a:endParaRPr>
            </a:p>
          </p:txBody>
        </p:sp>
        <p:sp>
          <p:nvSpPr>
            <p:cNvPr id="16" name="Oval 1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0"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20</a:t>
            </a:fld>
            <a:endParaRPr lang="en-US" sz="1100" dirty="0">
              <a:solidFill>
                <a:srgbClr val="0000FF"/>
              </a:solidFill>
            </a:endParaRPr>
          </a:p>
        </p:txBody>
      </p:sp>
      <p:pic>
        <p:nvPicPr>
          <p:cNvPr id="11" name="Picture 10">
            <a:extLst>
              <a:ext uri="{FF2B5EF4-FFF2-40B4-BE49-F238E27FC236}">
                <a16:creationId xmlns:a16="http://schemas.microsoft.com/office/drawing/2014/main" id="{A7EEE5B3-ADC0-4CD4-B4BA-B4717AD9F1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45" y="6513776"/>
            <a:ext cx="857250" cy="285750"/>
          </a:xfrm>
          <a:prstGeom prst="rect">
            <a:avLst/>
          </a:prstGeom>
        </p:spPr>
      </p:pic>
      <p:sp>
        <p:nvSpPr>
          <p:cNvPr id="3" name="Rectangle 2">
            <a:extLst>
              <a:ext uri="{FF2B5EF4-FFF2-40B4-BE49-F238E27FC236}">
                <a16:creationId xmlns:a16="http://schemas.microsoft.com/office/drawing/2014/main" id="{A418B19C-42B0-4575-A1CB-2AC435A37FA5}"/>
              </a:ext>
            </a:extLst>
          </p:cNvPr>
          <p:cNvSpPr/>
          <p:nvPr/>
        </p:nvSpPr>
        <p:spPr>
          <a:xfrm>
            <a:off x="4296632" y="1170214"/>
            <a:ext cx="4416568" cy="4955203"/>
          </a:xfrm>
          <a:prstGeom prst="rect">
            <a:avLst/>
          </a:prstGeom>
        </p:spPr>
        <p:txBody>
          <a:bodyPr wrap="square">
            <a:spAutoFit/>
          </a:bodyPr>
          <a:lstStyle/>
          <a:p>
            <a:pPr marL="342900" indent="-342900">
              <a:spcAft>
                <a:spcPts val="600"/>
              </a:spcAft>
              <a:buSzPct val="90000"/>
              <a:buFont typeface="Wingdings 3" panose="05040102010807070707" pitchFamily="18" charset="2"/>
              <a:buChar char=""/>
            </a:pPr>
            <a:r>
              <a:rPr lang="ru-RU" sz="1700" b="1" dirty="0">
                <a:solidFill>
                  <a:srgbClr val="056E9E"/>
                </a:solidFill>
              </a:rPr>
              <a:t>«</a:t>
            </a:r>
            <a:r>
              <a:rPr lang="ru-RU" sz="1700" b="1" dirty="0" err="1">
                <a:solidFill>
                  <a:srgbClr val="056E9E"/>
                </a:solidFill>
              </a:rPr>
              <a:t>Человекоцентричные</a:t>
            </a:r>
            <a:r>
              <a:rPr lang="ru-RU" sz="1700" b="1" dirty="0">
                <a:solidFill>
                  <a:srgbClr val="056E9E"/>
                </a:solidFill>
              </a:rPr>
              <a:t>» услуги</a:t>
            </a:r>
            <a:r>
              <a:rPr lang="ru-RU" sz="1700" dirty="0">
                <a:solidFill>
                  <a:srgbClr val="056E9E"/>
                </a:solidFill>
              </a:rPr>
              <a:t>, которые обеспечивают взаимодействие, коммуникацию, побуждают граждан к участию и помогают уяснять их потребности, желания и опыт</a:t>
            </a:r>
            <a:r>
              <a:rPr lang="en-US" sz="1700" dirty="0">
                <a:solidFill>
                  <a:srgbClr val="056E9E"/>
                </a:solidFill>
              </a:rPr>
              <a:t>.</a:t>
            </a:r>
          </a:p>
          <a:p>
            <a:pPr marL="342900" indent="-342900">
              <a:spcAft>
                <a:spcPts val="600"/>
              </a:spcAft>
              <a:buSzPct val="90000"/>
              <a:buFont typeface="Wingdings 3" panose="05040102010807070707" pitchFamily="18" charset="2"/>
              <a:buChar char=""/>
            </a:pPr>
            <a:r>
              <a:rPr lang="ru-RU" sz="1700" b="1" dirty="0">
                <a:solidFill>
                  <a:srgbClr val="056E9E"/>
                </a:solidFill>
              </a:rPr>
              <a:t>Всеобщая доступность</a:t>
            </a:r>
            <a:r>
              <a:rPr lang="ru-RU" sz="1700" dirty="0">
                <a:solidFill>
                  <a:srgbClr val="056E9E"/>
                </a:solidFill>
              </a:rPr>
              <a:t>, позволяющая людям с особыми потребностями пользоваться всеми услугами и в полной мере участвовать в жизни инклюзивного общества</a:t>
            </a:r>
            <a:r>
              <a:rPr lang="en-US" sz="1700" dirty="0">
                <a:solidFill>
                  <a:srgbClr val="056E9E"/>
                </a:solidFill>
              </a:rPr>
              <a:t>.</a:t>
            </a:r>
          </a:p>
          <a:p>
            <a:pPr marL="342900" indent="-342900">
              <a:spcAft>
                <a:spcPts val="600"/>
              </a:spcAft>
              <a:buSzPct val="90000"/>
              <a:buFont typeface="Wingdings 3" panose="05040102010807070707" pitchFamily="18" charset="2"/>
              <a:buChar char=""/>
            </a:pPr>
            <a:r>
              <a:rPr lang="ru-RU" sz="1700" b="1" dirty="0">
                <a:solidFill>
                  <a:srgbClr val="056E9E"/>
                </a:solidFill>
              </a:rPr>
              <a:t>Услуги, доступные благодаря </a:t>
            </a:r>
            <a:r>
              <a:rPr lang="ru-RU" sz="1700" b="1" dirty="0" err="1">
                <a:solidFill>
                  <a:srgbClr val="056E9E"/>
                </a:solidFill>
              </a:rPr>
              <a:t>малозатратным</a:t>
            </a:r>
            <a:r>
              <a:rPr lang="ru-RU" sz="1700" b="1" dirty="0">
                <a:solidFill>
                  <a:srgbClr val="056E9E"/>
                </a:solidFill>
              </a:rPr>
              <a:t> цифровых решениям</a:t>
            </a:r>
            <a:r>
              <a:rPr lang="en-US" sz="1700" dirty="0">
                <a:solidFill>
                  <a:srgbClr val="056E9E"/>
                </a:solidFill>
              </a:rPr>
              <a:t>, </a:t>
            </a:r>
            <a:r>
              <a:rPr lang="ru-RU" sz="1700" dirty="0">
                <a:solidFill>
                  <a:srgbClr val="056E9E"/>
                </a:solidFill>
              </a:rPr>
              <a:t>таким как мобильные телефоны и бесплатные приложения с открытым кодом, учитывающие уровень цифровой грамотности и охватывающие всех </a:t>
            </a:r>
            <a:r>
              <a:rPr lang="ru-RU" sz="1700" dirty="0">
                <a:solidFill>
                  <a:schemeClr val="accent1"/>
                </a:solidFill>
              </a:rPr>
              <a:t>целевых </a:t>
            </a:r>
            <a:r>
              <a:rPr lang="ru-RU" sz="1700" dirty="0" err="1">
                <a:solidFill>
                  <a:schemeClr val="accent1"/>
                </a:solidFill>
              </a:rPr>
              <a:t>выгодополучателей</a:t>
            </a:r>
            <a:r>
              <a:rPr lang="ru-RU" sz="1700" dirty="0">
                <a:solidFill>
                  <a:schemeClr val="accent1"/>
                </a:solidFill>
              </a:rPr>
              <a:t> и пользователей</a:t>
            </a:r>
            <a:r>
              <a:rPr lang="en-US" sz="1700" dirty="0">
                <a:solidFill>
                  <a:srgbClr val="056E9E"/>
                </a:solidFill>
              </a:rPr>
              <a:t>.</a:t>
            </a:r>
          </a:p>
        </p:txBody>
      </p:sp>
      <p:sp>
        <p:nvSpPr>
          <p:cNvPr id="2" name="Rectangle 1">
            <a:extLst>
              <a:ext uri="{FF2B5EF4-FFF2-40B4-BE49-F238E27FC236}">
                <a16:creationId xmlns:a16="http://schemas.microsoft.com/office/drawing/2014/main" id="{C4ABCEE8-7376-419F-A1F6-679478D73451}"/>
              </a:ext>
            </a:extLst>
          </p:cNvPr>
          <p:cNvSpPr/>
          <p:nvPr/>
        </p:nvSpPr>
        <p:spPr>
          <a:xfrm>
            <a:off x="942395" y="685789"/>
            <a:ext cx="7315200" cy="461665"/>
          </a:xfrm>
          <a:prstGeom prst="rect">
            <a:avLst/>
          </a:prstGeom>
        </p:spPr>
        <p:txBody>
          <a:bodyPr wrap="square">
            <a:spAutoFit/>
          </a:bodyPr>
          <a:lstStyle/>
          <a:p>
            <a:pPr algn="ctr"/>
            <a:r>
              <a:rPr lang="ru-RU" sz="2400" b="1" dirty="0">
                <a:solidFill>
                  <a:srgbClr val="0000CC"/>
                </a:solidFill>
              </a:rPr>
              <a:t>«</a:t>
            </a:r>
            <a:r>
              <a:rPr lang="ru-RU" sz="2400" b="1" dirty="0" err="1">
                <a:solidFill>
                  <a:srgbClr val="0000CC"/>
                </a:solidFill>
              </a:rPr>
              <a:t>Человекоцентричные</a:t>
            </a:r>
            <a:r>
              <a:rPr lang="ru-RU" sz="2400" b="1" dirty="0">
                <a:solidFill>
                  <a:srgbClr val="0000CC"/>
                </a:solidFill>
              </a:rPr>
              <a:t>» общедоступные услуги</a:t>
            </a:r>
            <a:endParaRPr lang="en-US" sz="2400" dirty="0">
              <a:solidFill>
                <a:srgbClr val="0000CC"/>
              </a:solidFill>
            </a:endParaRPr>
          </a:p>
        </p:txBody>
      </p:sp>
      <p:sp>
        <p:nvSpPr>
          <p:cNvPr id="20" name="Rectangle 19">
            <a:extLst>
              <a:ext uri="{FF2B5EF4-FFF2-40B4-BE49-F238E27FC236}">
                <a16:creationId xmlns:a16="http://schemas.microsoft.com/office/drawing/2014/main" id="{8F1714AE-5CC9-4BC5-B57F-CDA61932302A}"/>
              </a:ext>
            </a:extLst>
          </p:cNvPr>
          <p:cNvSpPr/>
          <p:nvPr/>
        </p:nvSpPr>
        <p:spPr>
          <a:xfrm>
            <a:off x="296121" y="6138647"/>
            <a:ext cx="4114800" cy="307777"/>
          </a:xfrm>
          <a:prstGeom prst="rect">
            <a:avLst/>
          </a:prstGeom>
        </p:spPr>
        <p:txBody>
          <a:bodyPr wrap="square">
            <a:spAutoFit/>
          </a:bodyPr>
          <a:lstStyle/>
          <a:p>
            <a:r>
              <a:rPr lang="ru-RU" sz="1400" b="1" dirty="0">
                <a:solidFill>
                  <a:srgbClr val="056E9E"/>
                </a:solidFill>
              </a:rPr>
              <a:t>Примеры передовой практики</a:t>
            </a:r>
            <a:r>
              <a:rPr lang="en-US" sz="1400" b="1" dirty="0">
                <a:solidFill>
                  <a:srgbClr val="056E9E"/>
                </a:solidFill>
              </a:rPr>
              <a:t>: </a:t>
            </a:r>
            <a:r>
              <a:rPr lang="ru-RU" sz="1400" dirty="0">
                <a:solidFill>
                  <a:srgbClr val="056E9E"/>
                </a:solidFill>
              </a:rPr>
              <a:t>Колумбия, Индия</a:t>
            </a:r>
            <a:r>
              <a:rPr lang="en-US" sz="1400" dirty="0">
                <a:solidFill>
                  <a:srgbClr val="056E9E"/>
                </a:solidFill>
              </a:rPr>
              <a:t> </a:t>
            </a:r>
            <a:endParaRPr lang="en-US" sz="1400" dirty="0"/>
          </a:p>
        </p:txBody>
      </p:sp>
      <p:sp>
        <p:nvSpPr>
          <p:cNvPr id="21" name="Isosceles Triangle 20">
            <a:hlinkClick r:id="rId5"/>
            <a:extLst>
              <a:ext uri="{FF2B5EF4-FFF2-40B4-BE49-F238E27FC236}">
                <a16:creationId xmlns:a16="http://schemas.microsoft.com/office/drawing/2014/main" id="{5946BD7D-DF6B-4ACC-BC87-AFC2D41C4E8D}"/>
              </a:ext>
            </a:extLst>
          </p:cNvPr>
          <p:cNvSpPr/>
          <p:nvPr/>
        </p:nvSpPr>
        <p:spPr>
          <a:xfrm rot="5400000">
            <a:off x="4088253" y="1342094"/>
            <a:ext cx="182880" cy="91440"/>
          </a:xfrm>
          <a:prstGeom prst="triangle">
            <a:avLst/>
          </a:prstGeom>
          <a:solidFill>
            <a:srgbClr val="FFFF00"/>
          </a:solidFill>
          <a:ln w="63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2" name="Picture 21" descr="Graphical user interface, website&#10;&#10;Description automatically generated">
            <a:extLst>
              <a:ext uri="{FF2B5EF4-FFF2-40B4-BE49-F238E27FC236}">
                <a16:creationId xmlns:a16="http://schemas.microsoft.com/office/drawing/2014/main" id="{9AA44C26-1060-4D68-B0FB-1B9E0AC75B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268" y="1290024"/>
            <a:ext cx="3657600" cy="2062162"/>
          </a:xfrm>
          <a:prstGeom prst="rect">
            <a:avLst/>
          </a:prstGeom>
          <a:ln w="3175">
            <a:solidFill>
              <a:schemeClr val="bg1">
                <a:lumMod val="75000"/>
              </a:schemeClr>
            </a:solidFill>
          </a:ln>
        </p:spPr>
      </p:pic>
      <p:sp>
        <p:nvSpPr>
          <p:cNvPr id="23" name="Isosceles Triangle 22">
            <a:hlinkClick r:id="rId7"/>
            <a:extLst>
              <a:ext uri="{FF2B5EF4-FFF2-40B4-BE49-F238E27FC236}">
                <a16:creationId xmlns:a16="http://schemas.microsoft.com/office/drawing/2014/main" id="{51C6F582-E9D8-499A-8089-56679FAE3744}"/>
              </a:ext>
            </a:extLst>
          </p:cNvPr>
          <p:cNvSpPr/>
          <p:nvPr/>
        </p:nvSpPr>
        <p:spPr>
          <a:xfrm rot="5400000">
            <a:off x="4088253" y="3704013"/>
            <a:ext cx="182880" cy="91440"/>
          </a:xfrm>
          <a:prstGeom prst="triangle">
            <a:avLst/>
          </a:prstGeom>
          <a:solidFill>
            <a:srgbClr val="FFFF00"/>
          </a:solidFill>
          <a:ln w="63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4" name="Picture 23" descr="Graphical user interface, website&#10;&#10;Description automatically generated">
            <a:extLst>
              <a:ext uri="{FF2B5EF4-FFF2-40B4-BE49-F238E27FC236}">
                <a16:creationId xmlns:a16="http://schemas.microsoft.com/office/drawing/2014/main" id="{774235DA-AAAD-437F-9292-3E83F10921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8268" y="3618477"/>
            <a:ext cx="3657600" cy="2387600"/>
          </a:xfrm>
          <a:prstGeom prst="rect">
            <a:avLst/>
          </a:prstGeom>
          <a:ln w="3175">
            <a:solidFill>
              <a:schemeClr val="bg1">
                <a:lumMod val="75000"/>
              </a:schemeClr>
            </a:solidFill>
          </a:ln>
        </p:spPr>
      </p:pic>
      <p:grpSp>
        <p:nvGrpSpPr>
          <p:cNvPr id="18" name="Group 17">
            <a:extLst>
              <a:ext uri="{FF2B5EF4-FFF2-40B4-BE49-F238E27FC236}">
                <a16:creationId xmlns:a16="http://schemas.microsoft.com/office/drawing/2014/main" id="{08CDE73A-4182-49BB-BA7D-F6C6BD2AD73B}"/>
              </a:ext>
            </a:extLst>
          </p:cNvPr>
          <p:cNvGrpSpPr/>
          <p:nvPr/>
        </p:nvGrpSpPr>
        <p:grpSpPr>
          <a:xfrm>
            <a:off x="8406455" y="663028"/>
            <a:ext cx="548640" cy="548640"/>
            <a:chOff x="298541" y="1233957"/>
            <a:chExt cx="731520" cy="731520"/>
          </a:xfrm>
        </p:grpSpPr>
        <p:sp>
          <p:nvSpPr>
            <p:cNvPr id="19" name="Rectangle 18">
              <a:extLst>
                <a:ext uri="{FF2B5EF4-FFF2-40B4-BE49-F238E27FC236}">
                  <a16:creationId xmlns:a16="http://schemas.microsoft.com/office/drawing/2014/main" id="{475D0E13-6DBB-4466-84E8-DD3C7E995EDA}"/>
                </a:ext>
              </a:extLst>
            </p:cNvPr>
            <p:cNvSpPr/>
            <p:nvPr/>
          </p:nvSpPr>
          <p:spPr>
            <a:xfrm>
              <a:off x="298541" y="1233957"/>
              <a:ext cx="731520" cy="731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Email">
              <a:extLst>
                <a:ext uri="{FF2B5EF4-FFF2-40B4-BE49-F238E27FC236}">
                  <a16:creationId xmlns:a16="http://schemas.microsoft.com/office/drawing/2014/main" id="{BCCDFEE0-2F33-4EC0-84F1-13AD555728B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8541" y="1233957"/>
              <a:ext cx="731520" cy="731520"/>
            </a:xfrm>
            <a:prstGeom prst="rect">
              <a:avLst/>
            </a:prstGeom>
          </p:spPr>
        </p:pic>
      </p:grpSp>
    </p:spTree>
    <p:extLst>
      <p:ext uri="{BB962C8B-B14F-4D97-AF65-F5344CB8AC3E}">
        <p14:creationId xmlns:p14="http://schemas.microsoft.com/office/powerpoint/2010/main" val="3730600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809" y="7415"/>
            <a:ext cx="9129110" cy="731520"/>
            <a:chOff x="-809" y="7415"/>
            <a:chExt cx="9129110" cy="731520"/>
          </a:xfrm>
        </p:grpSpPr>
        <p:sp>
          <p:nvSpPr>
            <p:cNvPr id="15" name="Text Box 3"/>
            <p:cNvSpPr txBox="1">
              <a:spLocks noChangeArrowheads="1"/>
            </p:cNvSpPr>
            <p:nvPr/>
          </p:nvSpPr>
          <p:spPr bwMode="auto">
            <a:xfrm>
              <a:off x="624381" y="7415"/>
              <a:ext cx="8503920" cy="73152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ru-RU" sz="2400" b="1" dirty="0">
                  <a:solidFill>
                    <a:schemeClr val="bg1"/>
                  </a:solidFill>
                  <a:latin typeface="+mj-lt"/>
                  <a:cs typeface="Helvetica" panose="020B0604020202020204" pitchFamily="34" charset="0"/>
                </a:rPr>
                <a:t>Вовлечение граждан (</a:t>
              </a:r>
              <a:r>
                <a:rPr lang="en-US" sz="2400" b="1" dirty="0">
                  <a:solidFill>
                    <a:schemeClr val="bg1"/>
                  </a:solidFill>
                  <a:latin typeface="+mj-lt"/>
                  <a:cs typeface="Helvetica" panose="020B0604020202020204" pitchFamily="34" charset="0"/>
                </a:rPr>
                <a:t>CE</a:t>
              </a:r>
              <a:r>
                <a:rPr lang="ru-RU" sz="2400" b="1" dirty="0">
                  <a:solidFill>
                    <a:schemeClr val="bg1"/>
                  </a:solidFill>
                  <a:latin typeface="+mj-lt"/>
                  <a:cs typeface="Helvetica" panose="020B0604020202020204" pitchFamily="34" charset="0"/>
                </a:rPr>
                <a:t>)</a:t>
              </a:r>
              <a:r>
                <a:rPr lang="en-US" sz="2400" b="1" dirty="0">
                  <a:solidFill>
                    <a:schemeClr val="bg1"/>
                  </a:solidFill>
                  <a:latin typeface="+mj-lt"/>
                  <a:cs typeface="Helvetica" panose="020B0604020202020204" pitchFamily="34" charset="0"/>
                </a:rPr>
                <a:t>: </a:t>
              </a:r>
              <a:endParaRPr lang="ru-RU" sz="2400" b="1" dirty="0">
                <a:solidFill>
                  <a:schemeClr val="bg1"/>
                </a:solidFill>
                <a:latin typeface="+mj-lt"/>
                <a:cs typeface="Helvetica" panose="020B0604020202020204" pitchFamily="34" charset="0"/>
              </a:endParaRPr>
            </a:p>
            <a:p>
              <a:pPr marL="457200"/>
              <a:r>
                <a:rPr lang="ru-RU" sz="2400" b="1" dirty="0">
                  <a:solidFill>
                    <a:schemeClr val="bg1"/>
                  </a:solidFill>
                  <a:latin typeface="+mj-lt"/>
                  <a:cs typeface="Helvetica" panose="020B0604020202020204" pitchFamily="34" charset="0"/>
                </a:rPr>
                <a:t>надлежащая практика и возможности</a:t>
              </a:r>
              <a:endParaRPr lang="en-US" sz="2400" b="1" dirty="0">
                <a:solidFill>
                  <a:schemeClr val="bg1"/>
                </a:solidFill>
                <a:latin typeface="+mj-lt"/>
                <a:cs typeface="Helvetica" panose="020B0604020202020204" pitchFamily="34" charset="0"/>
              </a:endParaRPr>
            </a:p>
          </p:txBody>
        </p:sp>
        <p:sp>
          <p:nvSpPr>
            <p:cNvPr id="16" name="Oval 1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0"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21</a:t>
            </a:fld>
            <a:endParaRPr lang="en-US" sz="1100" dirty="0">
              <a:solidFill>
                <a:srgbClr val="0000FF"/>
              </a:solidFill>
            </a:endParaRPr>
          </a:p>
        </p:txBody>
      </p:sp>
      <p:pic>
        <p:nvPicPr>
          <p:cNvPr id="11" name="Picture 10">
            <a:extLst>
              <a:ext uri="{FF2B5EF4-FFF2-40B4-BE49-F238E27FC236}">
                <a16:creationId xmlns:a16="http://schemas.microsoft.com/office/drawing/2014/main" id="{A7EEE5B3-ADC0-4CD4-B4BA-B4717AD9F1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45" y="6513776"/>
            <a:ext cx="857250" cy="285750"/>
          </a:xfrm>
          <a:prstGeom prst="rect">
            <a:avLst/>
          </a:prstGeom>
        </p:spPr>
      </p:pic>
      <p:sp>
        <p:nvSpPr>
          <p:cNvPr id="3" name="Rectangle 2">
            <a:extLst>
              <a:ext uri="{FF2B5EF4-FFF2-40B4-BE49-F238E27FC236}">
                <a16:creationId xmlns:a16="http://schemas.microsoft.com/office/drawing/2014/main" id="{A418B19C-42B0-4575-A1CB-2AC435A37FA5}"/>
              </a:ext>
            </a:extLst>
          </p:cNvPr>
          <p:cNvSpPr/>
          <p:nvPr/>
        </p:nvSpPr>
        <p:spPr>
          <a:xfrm>
            <a:off x="4572000" y="1317046"/>
            <a:ext cx="4038166" cy="5401479"/>
          </a:xfrm>
          <a:prstGeom prst="rect">
            <a:avLst/>
          </a:prstGeom>
        </p:spPr>
        <p:txBody>
          <a:bodyPr wrap="square">
            <a:spAutoFit/>
          </a:bodyPr>
          <a:lstStyle/>
          <a:p>
            <a:pPr marL="342900" indent="-342900">
              <a:spcAft>
                <a:spcPts val="600"/>
              </a:spcAft>
              <a:buSzPct val="90000"/>
              <a:buFont typeface="Wingdings 3" panose="05040102010807070707" pitchFamily="18" charset="2"/>
              <a:buChar char=""/>
            </a:pPr>
            <a:r>
              <a:rPr lang="ru-RU" sz="2000" b="1" dirty="0">
                <a:solidFill>
                  <a:srgbClr val="056E9E"/>
                </a:solidFill>
              </a:rPr>
              <a:t>Цифровое вовлечение граждан,</a:t>
            </a:r>
            <a:r>
              <a:rPr lang="en-US" sz="2000" b="1" dirty="0">
                <a:solidFill>
                  <a:srgbClr val="056E9E"/>
                </a:solidFill>
              </a:rPr>
              <a:t> </a:t>
            </a:r>
            <a:r>
              <a:rPr lang="ru-RU" sz="2000" dirty="0">
                <a:solidFill>
                  <a:srgbClr val="056E9E"/>
                </a:solidFill>
              </a:rPr>
              <a:t>или</a:t>
            </a:r>
            <a:r>
              <a:rPr lang="en-US" sz="2000" dirty="0">
                <a:solidFill>
                  <a:srgbClr val="056E9E"/>
                </a:solidFill>
              </a:rPr>
              <a:t> </a:t>
            </a:r>
            <a:r>
              <a:rPr lang="en-US" sz="2000" b="1" dirty="0" err="1">
                <a:solidFill>
                  <a:srgbClr val="056E9E"/>
                </a:solidFill>
              </a:rPr>
              <a:t>CivicTech</a:t>
            </a:r>
            <a:r>
              <a:rPr lang="en-US" sz="2000" b="1" dirty="0">
                <a:solidFill>
                  <a:srgbClr val="056E9E"/>
                </a:solidFill>
              </a:rPr>
              <a:t>: </a:t>
            </a:r>
            <a:r>
              <a:rPr lang="ru-RU" sz="2000" dirty="0">
                <a:solidFill>
                  <a:srgbClr val="056E9E"/>
                </a:solidFill>
              </a:rPr>
              <a:t>использование новых средств/цифровых ИКТ для создания или укрепления каналов коммуникации, облегчающих взаимодействие между государством и гражданами.</a:t>
            </a:r>
            <a:endParaRPr lang="en-US" sz="2000" dirty="0">
              <a:solidFill>
                <a:srgbClr val="056E9E"/>
              </a:solidFill>
            </a:endParaRPr>
          </a:p>
          <a:p>
            <a:pPr marL="342900" indent="-342900">
              <a:spcAft>
                <a:spcPts val="600"/>
              </a:spcAft>
              <a:buSzPct val="90000"/>
              <a:buFont typeface="Wingdings 3" panose="05040102010807070707" pitchFamily="18" charset="2"/>
              <a:buChar char=""/>
            </a:pPr>
            <a:r>
              <a:rPr lang="ru-RU" sz="2000" b="1" dirty="0">
                <a:solidFill>
                  <a:srgbClr val="056E9E"/>
                </a:solidFill>
              </a:rPr>
              <a:t>Многофункциональные порталы гражданского участия,</a:t>
            </a:r>
            <a:r>
              <a:rPr lang="en-US" sz="2000" b="1" dirty="0">
                <a:solidFill>
                  <a:srgbClr val="056E9E"/>
                </a:solidFill>
              </a:rPr>
              <a:t> </a:t>
            </a:r>
            <a:r>
              <a:rPr lang="ru-RU" sz="2000" dirty="0">
                <a:solidFill>
                  <a:srgbClr val="056E9E"/>
                </a:solidFill>
              </a:rPr>
              <a:t>позволяющие направлять обращения, публиковать отзывы граждан (или анонимные комментарии) и размещать ответы государственных органов.</a:t>
            </a:r>
            <a:endParaRPr lang="en-US" sz="2000" dirty="0">
              <a:solidFill>
                <a:srgbClr val="056E9E"/>
              </a:solidFill>
            </a:endParaRPr>
          </a:p>
        </p:txBody>
      </p:sp>
      <p:sp>
        <p:nvSpPr>
          <p:cNvPr id="2" name="Rectangle 1">
            <a:extLst>
              <a:ext uri="{FF2B5EF4-FFF2-40B4-BE49-F238E27FC236}">
                <a16:creationId xmlns:a16="http://schemas.microsoft.com/office/drawing/2014/main" id="{C4ABCEE8-7376-419F-A1F6-679478D73451}"/>
              </a:ext>
            </a:extLst>
          </p:cNvPr>
          <p:cNvSpPr/>
          <p:nvPr/>
        </p:nvSpPr>
        <p:spPr>
          <a:xfrm>
            <a:off x="1781040" y="706515"/>
            <a:ext cx="5852160" cy="461665"/>
          </a:xfrm>
          <a:prstGeom prst="rect">
            <a:avLst/>
          </a:prstGeom>
        </p:spPr>
        <p:txBody>
          <a:bodyPr wrap="square">
            <a:spAutoFit/>
          </a:bodyPr>
          <a:lstStyle/>
          <a:p>
            <a:pPr algn="ctr"/>
            <a:r>
              <a:rPr lang="ru-RU" sz="2400" b="1" dirty="0">
                <a:solidFill>
                  <a:srgbClr val="0000CC"/>
                </a:solidFill>
              </a:rPr>
              <a:t>Цифровое вовлечение граждан</a:t>
            </a:r>
            <a:endParaRPr lang="en-US" sz="2400" dirty="0">
              <a:solidFill>
                <a:srgbClr val="0000CC"/>
              </a:solidFill>
            </a:endParaRPr>
          </a:p>
        </p:txBody>
      </p:sp>
      <p:sp>
        <p:nvSpPr>
          <p:cNvPr id="20" name="Rectangle 19">
            <a:extLst>
              <a:ext uri="{FF2B5EF4-FFF2-40B4-BE49-F238E27FC236}">
                <a16:creationId xmlns:a16="http://schemas.microsoft.com/office/drawing/2014/main" id="{8F1714AE-5CC9-4BC5-B57F-CDA61932302A}"/>
              </a:ext>
            </a:extLst>
          </p:cNvPr>
          <p:cNvSpPr/>
          <p:nvPr/>
        </p:nvSpPr>
        <p:spPr>
          <a:xfrm>
            <a:off x="294370" y="6186425"/>
            <a:ext cx="4114800" cy="307777"/>
          </a:xfrm>
          <a:prstGeom prst="rect">
            <a:avLst/>
          </a:prstGeom>
        </p:spPr>
        <p:txBody>
          <a:bodyPr wrap="square">
            <a:spAutoFit/>
          </a:bodyPr>
          <a:lstStyle/>
          <a:p>
            <a:r>
              <a:rPr lang="ru-RU" sz="1400" b="1" dirty="0">
                <a:solidFill>
                  <a:srgbClr val="056E9E"/>
                </a:solidFill>
              </a:rPr>
              <a:t>Примеры передовой практики</a:t>
            </a:r>
            <a:r>
              <a:rPr lang="en-US" sz="1400" b="1" dirty="0">
                <a:solidFill>
                  <a:srgbClr val="056E9E"/>
                </a:solidFill>
              </a:rPr>
              <a:t>: </a:t>
            </a:r>
            <a:r>
              <a:rPr lang="ru-RU" sz="1400" dirty="0">
                <a:solidFill>
                  <a:srgbClr val="056E9E"/>
                </a:solidFill>
              </a:rPr>
              <a:t>Бразилия, Австрия</a:t>
            </a:r>
            <a:endParaRPr lang="en-US" sz="1400" dirty="0"/>
          </a:p>
        </p:txBody>
      </p:sp>
      <p:sp>
        <p:nvSpPr>
          <p:cNvPr id="21" name="Isosceles Triangle 20">
            <a:hlinkClick r:id="rId5"/>
            <a:extLst>
              <a:ext uri="{FF2B5EF4-FFF2-40B4-BE49-F238E27FC236}">
                <a16:creationId xmlns:a16="http://schemas.microsoft.com/office/drawing/2014/main" id="{84A6E67A-AA33-449B-B02C-522C393ED38C}"/>
              </a:ext>
            </a:extLst>
          </p:cNvPr>
          <p:cNvSpPr/>
          <p:nvPr/>
        </p:nvSpPr>
        <p:spPr>
          <a:xfrm rot="5400000">
            <a:off x="4099823" y="1385688"/>
            <a:ext cx="182880" cy="91440"/>
          </a:xfrm>
          <a:prstGeom prst="triangle">
            <a:avLst/>
          </a:prstGeom>
          <a:solidFill>
            <a:srgbClr val="FFFF00"/>
          </a:solidFill>
          <a:ln w="63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2" name="Picture 21" descr="Graphical user interface, application, website&#10;&#10;Description automatically generated">
            <a:extLst>
              <a:ext uri="{FF2B5EF4-FFF2-40B4-BE49-F238E27FC236}">
                <a16:creationId xmlns:a16="http://schemas.microsoft.com/office/drawing/2014/main" id="{70492ABF-58E4-495F-A164-3C3E44F301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313" y="1339968"/>
            <a:ext cx="3657600" cy="2208210"/>
          </a:xfrm>
          <a:prstGeom prst="rect">
            <a:avLst/>
          </a:prstGeom>
          <a:ln w="3175">
            <a:solidFill>
              <a:schemeClr val="bg1">
                <a:lumMod val="75000"/>
              </a:schemeClr>
            </a:solidFill>
          </a:ln>
        </p:spPr>
      </p:pic>
      <p:pic>
        <p:nvPicPr>
          <p:cNvPr id="13" name="Picture 12" descr="Graphical user interface, website&#10;&#10;Description automatically generated">
            <a:extLst>
              <a:ext uri="{FF2B5EF4-FFF2-40B4-BE49-F238E27FC236}">
                <a16:creationId xmlns:a16="http://schemas.microsoft.com/office/drawing/2014/main" id="{A5ED2890-2597-44BF-8BAC-0F138F26E1A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313" y="3780692"/>
            <a:ext cx="3657600" cy="2296319"/>
          </a:xfrm>
          <a:prstGeom prst="rect">
            <a:avLst/>
          </a:prstGeom>
          <a:ln w="3175">
            <a:solidFill>
              <a:schemeClr val="bg1">
                <a:lumMod val="75000"/>
              </a:schemeClr>
            </a:solidFill>
          </a:ln>
        </p:spPr>
      </p:pic>
      <p:sp>
        <p:nvSpPr>
          <p:cNvPr id="14" name="Isosceles Triangle 13">
            <a:hlinkClick r:id="rId8"/>
            <a:extLst>
              <a:ext uri="{FF2B5EF4-FFF2-40B4-BE49-F238E27FC236}">
                <a16:creationId xmlns:a16="http://schemas.microsoft.com/office/drawing/2014/main" id="{FE421FFE-C04B-48A8-BC25-3C8A85E44FB3}"/>
              </a:ext>
            </a:extLst>
          </p:cNvPr>
          <p:cNvSpPr/>
          <p:nvPr/>
        </p:nvSpPr>
        <p:spPr>
          <a:xfrm rot="5400000">
            <a:off x="4094662" y="3826412"/>
            <a:ext cx="182880" cy="91440"/>
          </a:xfrm>
          <a:prstGeom prst="triangle">
            <a:avLst/>
          </a:prstGeom>
          <a:solidFill>
            <a:srgbClr val="FFFF00"/>
          </a:solidFill>
          <a:ln w="63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8" name="Group 17">
            <a:extLst>
              <a:ext uri="{FF2B5EF4-FFF2-40B4-BE49-F238E27FC236}">
                <a16:creationId xmlns:a16="http://schemas.microsoft.com/office/drawing/2014/main" id="{9D6C1470-21F1-45B6-8294-8BF4D19A5B0A}"/>
              </a:ext>
            </a:extLst>
          </p:cNvPr>
          <p:cNvGrpSpPr/>
          <p:nvPr/>
        </p:nvGrpSpPr>
        <p:grpSpPr>
          <a:xfrm>
            <a:off x="8406455" y="663028"/>
            <a:ext cx="548640" cy="548640"/>
            <a:chOff x="4694097" y="1187297"/>
            <a:chExt cx="731520" cy="731520"/>
          </a:xfrm>
        </p:grpSpPr>
        <p:sp>
          <p:nvSpPr>
            <p:cNvPr id="19" name="Rectangle 18">
              <a:extLst>
                <a:ext uri="{FF2B5EF4-FFF2-40B4-BE49-F238E27FC236}">
                  <a16:creationId xmlns:a16="http://schemas.microsoft.com/office/drawing/2014/main" id="{03C20C7E-4645-45B3-BE03-9A49C4B2E34D}"/>
                </a:ext>
              </a:extLst>
            </p:cNvPr>
            <p:cNvSpPr/>
            <p:nvPr/>
          </p:nvSpPr>
          <p:spPr>
            <a:xfrm>
              <a:off x="4694097" y="1187297"/>
              <a:ext cx="731520" cy="731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Customer review RTL">
              <a:extLst>
                <a:ext uri="{FF2B5EF4-FFF2-40B4-BE49-F238E27FC236}">
                  <a16:creationId xmlns:a16="http://schemas.microsoft.com/office/drawing/2014/main" id="{99CA6377-37D2-4B0D-AB2E-AD804016B82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94097" y="1187297"/>
              <a:ext cx="731520" cy="731520"/>
            </a:xfrm>
            <a:prstGeom prst="rect">
              <a:avLst/>
            </a:prstGeom>
          </p:spPr>
        </p:pic>
      </p:grpSp>
    </p:spTree>
    <p:extLst>
      <p:ext uri="{BB962C8B-B14F-4D97-AF65-F5344CB8AC3E}">
        <p14:creationId xmlns:p14="http://schemas.microsoft.com/office/powerpoint/2010/main" val="701904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22</a:t>
            </a:fld>
            <a:endParaRPr lang="en-US" sz="1100" dirty="0">
              <a:solidFill>
                <a:srgbClr val="0000FF"/>
              </a:solidFill>
            </a:endParaRPr>
          </a:p>
        </p:txBody>
      </p:sp>
      <p:pic>
        <p:nvPicPr>
          <p:cNvPr id="11" name="Picture 10">
            <a:extLst>
              <a:ext uri="{FF2B5EF4-FFF2-40B4-BE49-F238E27FC236}">
                <a16:creationId xmlns:a16="http://schemas.microsoft.com/office/drawing/2014/main" id="{A7EEE5B3-ADC0-4CD4-B4BA-B4717AD9F1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45" y="6513776"/>
            <a:ext cx="857250" cy="285750"/>
          </a:xfrm>
          <a:prstGeom prst="rect">
            <a:avLst/>
          </a:prstGeom>
        </p:spPr>
      </p:pic>
      <p:sp>
        <p:nvSpPr>
          <p:cNvPr id="3" name="Rectangle 2">
            <a:extLst>
              <a:ext uri="{FF2B5EF4-FFF2-40B4-BE49-F238E27FC236}">
                <a16:creationId xmlns:a16="http://schemas.microsoft.com/office/drawing/2014/main" id="{A418B19C-42B0-4575-A1CB-2AC435A37FA5}"/>
              </a:ext>
            </a:extLst>
          </p:cNvPr>
          <p:cNvSpPr/>
          <p:nvPr/>
        </p:nvSpPr>
        <p:spPr>
          <a:xfrm>
            <a:off x="4332924" y="1202267"/>
            <a:ext cx="4636535" cy="5678478"/>
          </a:xfrm>
          <a:prstGeom prst="rect">
            <a:avLst/>
          </a:prstGeom>
        </p:spPr>
        <p:txBody>
          <a:bodyPr wrap="square">
            <a:spAutoFit/>
          </a:bodyPr>
          <a:lstStyle/>
          <a:p>
            <a:pPr algn="ctr">
              <a:spcAft>
                <a:spcPts val="600"/>
              </a:spcAft>
              <a:buSzPct val="90000"/>
            </a:pPr>
            <a:r>
              <a:rPr lang="ru-RU" sz="2000" dirty="0">
                <a:solidFill>
                  <a:srgbClr val="056E9E"/>
                </a:solidFill>
              </a:rPr>
              <a:t>«</a:t>
            </a:r>
            <a:r>
              <a:rPr lang="ru-RU" sz="2000" dirty="0">
                <a:solidFill>
                  <a:srgbClr val="0033CC"/>
                </a:solidFill>
              </a:rPr>
              <a:t>Сквозные» факторы, способствующие цифровой трансформации</a:t>
            </a:r>
            <a:endParaRPr lang="en-US" sz="2000" dirty="0">
              <a:solidFill>
                <a:srgbClr val="0033CC"/>
              </a:solidFill>
            </a:endParaRPr>
          </a:p>
          <a:p>
            <a:pPr marL="342900" indent="-342900">
              <a:spcAft>
                <a:spcPts val="600"/>
              </a:spcAft>
              <a:buSzPct val="90000"/>
              <a:buFont typeface="Wingdings 3" panose="05040102010807070707" pitchFamily="18" charset="2"/>
              <a:buChar char=""/>
            </a:pPr>
            <a:r>
              <a:rPr lang="ru-RU" dirty="0">
                <a:solidFill>
                  <a:srgbClr val="0033CC"/>
                </a:solidFill>
              </a:rPr>
              <a:t>Уместный и благоприятный </a:t>
            </a:r>
            <a:r>
              <a:rPr lang="ru-RU" b="1" dirty="0">
                <a:solidFill>
                  <a:srgbClr val="0033CC"/>
                </a:solidFill>
              </a:rPr>
              <a:t>нормативно-правовой режим</a:t>
            </a:r>
            <a:r>
              <a:rPr lang="ru-RU" dirty="0">
                <a:solidFill>
                  <a:srgbClr val="0033CC"/>
                </a:solidFill>
              </a:rPr>
              <a:t> с акцентом на общегосударственный подход</a:t>
            </a:r>
            <a:r>
              <a:rPr lang="en-US" dirty="0">
                <a:solidFill>
                  <a:srgbClr val="0033CC"/>
                </a:solidFill>
              </a:rPr>
              <a:t>.</a:t>
            </a:r>
          </a:p>
          <a:p>
            <a:pPr marL="342900" indent="-342900">
              <a:spcAft>
                <a:spcPts val="600"/>
              </a:spcAft>
              <a:buSzPct val="90000"/>
              <a:buFont typeface="Wingdings 3" panose="05040102010807070707" pitchFamily="18" charset="2"/>
              <a:buChar char=""/>
            </a:pPr>
            <a:r>
              <a:rPr lang="ru-RU" dirty="0">
                <a:solidFill>
                  <a:srgbClr val="0033CC"/>
                </a:solidFill>
              </a:rPr>
              <a:t>Эффективные</a:t>
            </a:r>
            <a:r>
              <a:rPr lang="en-US" dirty="0">
                <a:solidFill>
                  <a:srgbClr val="0033CC"/>
                </a:solidFill>
              </a:rPr>
              <a:t> </a:t>
            </a:r>
            <a:r>
              <a:rPr lang="ru-RU" b="1" dirty="0">
                <a:solidFill>
                  <a:srgbClr val="0033CC"/>
                </a:solidFill>
              </a:rPr>
              <a:t>институты</a:t>
            </a:r>
            <a:r>
              <a:rPr lang="ru-RU" dirty="0">
                <a:solidFill>
                  <a:srgbClr val="0033CC"/>
                </a:solidFill>
              </a:rPr>
              <a:t>, обеспечивающие поддержку и защиту</a:t>
            </a:r>
            <a:r>
              <a:rPr lang="en-US" dirty="0">
                <a:solidFill>
                  <a:srgbClr val="0033CC"/>
                </a:solidFill>
              </a:rPr>
              <a:t>.</a:t>
            </a:r>
          </a:p>
          <a:p>
            <a:pPr marL="342900" indent="-342900">
              <a:spcAft>
                <a:spcPts val="600"/>
              </a:spcAft>
              <a:buSzPct val="90000"/>
              <a:buFont typeface="Wingdings 3" panose="05040102010807070707" pitchFamily="18" charset="2"/>
              <a:buChar char=""/>
            </a:pPr>
            <a:r>
              <a:rPr lang="ru-RU" b="1" dirty="0">
                <a:solidFill>
                  <a:srgbClr val="0033CC"/>
                </a:solidFill>
              </a:rPr>
              <a:t>Цифровые навыки</a:t>
            </a:r>
            <a:r>
              <a:rPr lang="en-US" b="1" dirty="0">
                <a:solidFill>
                  <a:srgbClr val="0033CC"/>
                </a:solidFill>
              </a:rPr>
              <a:t> </a:t>
            </a:r>
            <a:r>
              <a:rPr lang="ru-RU" dirty="0">
                <a:solidFill>
                  <a:srgbClr val="0033CC"/>
                </a:solidFill>
              </a:rPr>
              <a:t>в государственном секторе</a:t>
            </a:r>
            <a:r>
              <a:rPr lang="en-US" dirty="0">
                <a:solidFill>
                  <a:srgbClr val="0033CC"/>
                </a:solidFill>
              </a:rPr>
              <a:t>.</a:t>
            </a:r>
          </a:p>
          <a:p>
            <a:pPr marL="342900" indent="-342900">
              <a:spcAft>
                <a:spcPts val="600"/>
              </a:spcAft>
              <a:buSzPct val="90000"/>
              <a:buFont typeface="Wingdings 3" panose="05040102010807070707" pitchFamily="18" charset="2"/>
              <a:buChar char=""/>
            </a:pPr>
            <a:r>
              <a:rPr lang="ru-RU" dirty="0">
                <a:solidFill>
                  <a:srgbClr val="0033CC"/>
                </a:solidFill>
              </a:rPr>
              <a:t>Среда, побуждающая к </a:t>
            </a:r>
            <a:r>
              <a:rPr lang="ru-RU" b="1" dirty="0">
                <a:solidFill>
                  <a:srgbClr val="0033CC"/>
                </a:solidFill>
              </a:rPr>
              <a:t>инновациям в государственном секторе</a:t>
            </a:r>
            <a:r>
              <a:rPr lang="en-US" dirty="0">
                <a:solidFill>
                  <a:srgbClr val="0033CC"/>
                </a:solidFill>
              </a:rPr>
              <a:t>.</a:t>
            </a:r>
          </a:p>
          <a:p>
            <a:pPr marL="342900" indent="-342900">
              <a:spcAft>
                <a:spcPts val="600"/>
              </a:spcAft>
              <a:buSzPct val="90000"/>
              <a:buFont typeface="Wingdings 3" panose="05040102010807070707" pitchFamily="18" charset="2"/>
              <a:buChar char=""/>
            </a:pPr>
            <a:r>
              <a:rPr lang="ru-RU" b="1" dirty="0">
                <a:solidFill>
                  <a:srgbClr val="0033CC"/>
                </a:solidFill>
              </a:rPr>
              <a:t>Привлечение частного сектора</a:t>
            </a:r>
            <a:r>
              <a:rPr lang="en-US" dirty="0">
                <a:solidFill>
                  <a:srgbClr val="0033CC"/>
                </a:solidFill>
              </a:rPr>
              <a:t> </a:t>
            </a:r>
            <a:r>
              <a:rPr lang="ru-RU" dirty="0">
                <a:solidFill>
                  <a:srgbClr val="0033CC"/>
                </a:solidFill>
              </a:rPr>
              <a:t>к решению задач, стоящих перед государственным сектором</a:t>
            </a:r>
            <a:r>
              <a:rPr lang="en-US" dirty="0">
                <a:solidFill>
                  <a:srgbClr val="0033CC"/>
                </a:solidFill>
              </a:rPr>
              <a:t>.</a:t>
            </a:r>
          </a:p>
          <a:p>
            <a:pPr marL="342900" indent="-342900">
              <a:spcAft>
                <a:spcPts val="600"/>
              </a:spcAft>
              <a:buSzPct val="90000"/>
              <a:buFont typeface="Wingdings 3" panose="05040102010807070707" pitchFamily="18" charset="2"/>
              <a:buChar char=""/>
            </a:pPr>
            <a:r>
              <a:rPr lang="ru-RU" b="1" dirty="0">
                <a:solidFill>
                  <a:srgbClr val="0033CC"/>
                </a:solidFill>
              </a:rPr>
              <a:t>Государственный сектор, основанный на данных</a:t>
            </a:r>
            <a:r>
              <a:rPr lang="en-US" dirty="0">
                <a:solidFill>
                  <a:srgbClr val="0033CC"/>
                </a:solidFill>
              </a:rPr>
              <a:t>.</a:t>
            </a:r>
          </a:p>
          <a:p>
            <a:pPr marL="342900" indent="-342900">
              <a:spcAft>
                <a:spcPts val="600"/>
              </a:spcAft>
              <a:buSzPct val="90000"/>
              <a:buFont typeface="Wingdings 3" panose="05040102010807070707" pitchFamily="18" charset="2"/>
              <a:buChar char=""/>
            </a:pPr>
            <a:r>
              <a:rPr lang="ru-RU" dirty="0">
                <a:solidFill>
                  <a:srgbClr val="0033CC"/>
                </a:solidFill>
              </a:rPr>
              <a:t>Применение</a:t>
            </a:r>
            <a:r>
              <a:rPr lang="en-US" dirty="0">
                <a:solidFill>
                  <a:srgbClr val="0033CC"/>
                </a:solidFill>
              </a:rPr>
              <a:t> </a:t>
            </a:r>
            <a:r>
              <a:rPr lang="ru-RU" b="1" dirty="0">
                <a:solidFill>
                  <a:srgbClr val="0033CC"/>
                </a:solidFill>
              </a:rPr>
              <a:t>новейших/прорывных цифровых технологий</a:t>
            </a:r>
            <a:r>
              <a:rPr lang="en-US" b="1" dirty="0">
                <a:solidFill>
                  <a:srgbClr val="0033CC"/>
                </a:solidFill>
              </a:rPr>
              <a:t> </a:t>
            </a:r>
          </a:p>
        </p:txBody>
      </p:sp>
      <p:sp>
        <p:nvSpPr>
          <p:cNvPr id="2" name="Rectangle 1">
            <a:extLst>
              <a:ext uri="{FF2B5EF4-FFF2-40B4-BE49-F238E27FC236}">
                <a16:creationId xmlns:a16="http://schemas.microsoft.com/office/drawing/2014/main" id="{C4ABCEE8-7376-419F-A1F6-679478D73451}"/>
              </a:ext>
            </a:extLst>
          </p:cNvPr>
          <p:cNvSpPr/>
          <p:nvPr/>
        </p:nvSpPr>
        <p:spPr>
          <a:xfrm>
            <a:off x="730711" y="686298"/>
            <a:ext cx="7359189" cy="461665"/>
          </a:xfrm>
          <a:prstGeom prst="rect">
            <a:avLst/>
          </a:prstGeom>
        </p:spPr>
        <p:txBody>
          <a:bodyPr wrap="square">
            <a:spAutoFit/>
          </a:bodyPr>
          <a:lstStyle/>
          <a:p>
            <a:pPr algn="ctr"/>
            <a:r>
              <a:rPr lang="ru-RU" sz="2400" b="1" dirty="0">
                <a:solidFill>
                  <a:srgbClr val="0000CC"/>
                </a:solidFill>
              </a:rPr>
              <a:t>Факторы, способствующие внедрению </a:t>
            </a:r>
            <a:r>
              <a:rPr lang="en-US" sz="2400" b="1" dirty="0" err="1">
                <a:solidFill>
                  <a:srgbClr val="0000CC"/>
                </a:solidFill>
              </a:rPr>
              <a:t>GovTech</a:t>
            </a:r>
            <a:r>
              <a:rPr lang="ru-RU" sz="2400" b="1" dirty="0">
                <a:solidFill>
                  <a:srgbClr val="0000CC"/>
                </a:solidFill>
              </a:rPr>
              <a:t> (</a:t>
            </a:r>
            <a:r>
              <a:rPr lang="en-US" sz="2400" b="1" dirty="0">
                <a:solidFill>
                  <a:srgbClr val="0000CC"/>
                </a:solidFill>
              </a:rPr>
              <a:t>GTE)</a:t>
            </a:r>
            <a:r>
              <a:rPr lang="ru-RU" sz="2400" b="1" dirty="0">
                <a:solidFill>
                  <a:srgbClr val="0000CC"/>
                </a:solidFill>
              </a:rPr>
              <a:t> </a:t>
            </a:r>
            <a:r>
              <a:rPr lang="en-US" sz="2400" b="1" dirty="0">
                <a:solidFill>
                  <a:srgbClr val="0000CC"/>
                </a:solidFill>
              </a:rPr>
              <a:t> </a:t>
            </a:r>
            <a:endParaRPr lang="en-US" sz="2400" dirty="0">
              <a:solidFill>
                <a:srgbClr val="0000CC"/>
              </a:solidFill>
            </a:endParaRPr>
          </a:p>
        </p:txBody>
      </p:sp>
      <p:sp>
        <p:nvSpPr>
          <p:cNvPr id="20" name="Rectangle 19">
            <a:extLst>
              <a:ext uri="{FF2B5EF4-FFF2-40B4-BE49-F238E27FC236}">
                <a16:creationId xmlns:a16="http://schemas.microsoft.com/office/drawing/2014/main" id="{8F1714AE-5CC9-4BC5-B57F-CDA61932302A}"/>
              </a:ext>
            </a:extLst>
          </p:cNvPr>
          <p:cNvSpPr/>
          <p:nvPr/>
        </p:nvSpPr>
        <p:spPr>
          <a:xfrm>
            <a:off x="288471" y="6103839"/>
            <a:ext cx="4114800" cy="523220"/>
          </a:xfrm>
          <a:prstGeom prst="rect">
            <a:avLst/>
          </a:prstGeom>
        </p:spPr>
        <p:txBody>
          <a:bodyPr wrap="square">
            <a:spAutoFit/>
          </a:bodyPr>
          <a:lstStyle/>
          <a:p>
            <a:r>
              <a:rPr lang="ru-RU" sz="1400" b="1" dirty="0">
                <a:solidFill>
                  <a:srgbClr val="056E9E"/>
                </a:solidFill>
              </a:rPr>
              <a:t>Примеры передовой практики: Аргентина Швейцария</a:t>
            </a:r>
            <a:r>
              <a:rPr lang="en-US" sz="1400" dirty="0">
                <a:solidFill>
                  <a:srgbClr val="056E9E"/>
                </a:solidFill>
              </a:rPr>
              <a:t> </a:t>
            </a:r>
            <a:endParaRPr lang="en-US" sz="1400" dirty="0"/>
          </a:p>
        </p:txBody>
      </p:sp>
      <p:pic>
        <p:nvPicPr>
          <p:cNvPr id="12" name="Picture 11" descr="A picture containing diagram&#10;&#10;Description automatically generated">
            <a:extLst>
              <a:ext uri="{FF2B5EF4-FFF2-40B4-BE49-F238E27FC236}">
                <a16:creationId xmlns:a16="http://schemas.microsoft.com/office/drawing/2014/main" id="{C42C8DE0-6E9A-4CDD-8C37-C6519B9024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058" y="3690977"/>
            <a:ext cx="3657600" cy="2294729"/>
          </a:xfrm>
          <a:prstGeom prst="rect">
            <a:avLst/>
          </a:prstGeom>
          <a:ln w="3175">
            <a:solidFill>
              <a:schemeClr val="bg1">
                <a:lumMod val="75000"/>
              </a:schemeClr>
            </a:solidFill>
          </a:ln>
        </p:spPr>
      </p:pic>
      <p:sp>
        <p:nvSpPr>
          <p:cNvPr id="13" name="Isosceles Triangle 12">
            <a:hlinkClick r:id="rId5"/>
            <a:extLst>
              <a:ext uri="{FF2B5EF4-FFF2-40B4-BE49-F238E27FC236}">
                <a16:creationId xmlns:a16="http://schemas.microsoft.com/office/drawing/2014/main" id="{3E5E5AEB-4883-49D7-A767-FF7523BFEEB8}"/>
              </a:ext>
            </a:extLst>
          </p:cNvPr>
          <p:cNvSpPr/>
          <p:nvPr/>
        </p:nvSpPr>
        <p:spPr>
          <a:xfrm rot="5400000">
            <a:off x="4108851" y="3736697"/>
            <a:ext cx="182880" cy="91440"/>
          </a:xfrm>
          <a:prstGeom prst="triangle">
            <a:avLst/>
          </a:prstGeom>
          <a:solidFill>
            <a:srgbClr val="FFFF00"/>
          </a:solidFill>
          <a:ln w="63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4" name="Picture 13" descr="Graphical user interface, website&#10;&#10;Description automatically generated">
            <a:extLst>
              <a:ext uri="{FF2B5EF4-FFF2-40B4-BE49-F238E27FC236}">
                <a16:creationId xmlns:a16="http://schemas.microsoft.com/office/drawing/2014/main" id="{39C7B5EB-5847-4162-95D7-58E54F001E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058" y="1273128"/>
            <a:ext cx="3657600" cy="2205038"/>
          </a:xfrm>
          <a:prstGeom prst="rect">
            <a:avLst/>
          </a:prstGeom>
          <a:ln w="3175">
            <a:solidFill>
              <a:schemeClr val="bg1">
                <a:lumMod val="75000"/>
              </a:schemeClr>
            </a:solidFill>
          </a:ln>
        </p:spPr>
      </p:pic>
      <p:sp>
        <p:nvSpPr>
          <p:cNvPr id="18" name="Isosceles Triangle 17">
            <a:hlinkClick r:id="rId7"/>
            <a:extLst>
              <a:ext uri="{FF2B5EF4-FFF2-40B4-BE49-F238E27FC236}">
                <a16:creationId xmlns:a16="http://schemas.microsoft.com/office/drawing/2014/main" id="{3C3EAA29-F2A3-445D-A002-3FD064ACAEE1}"/>
              </a:ext>
            </a:extLst>
          </p:cNvPr>
          <p:cNvSpPr/>
          <p:nvPr/>
        </p:nvSpPr>
        <p:spPr>
          <a:xfrm rot="5400000">
            <a:off x="4108851" y="1312882"/>
            <a:ext cx="182880" cy="91440"/>
          </a:xfrm>
          <a:prstGeom prst="triangle">
            <a:avLst/>
          </a:prstGeom>
          <a:solidFill>
            <a:srgbClr val="FFFF00"/>
          </a:solidFill>
          <a:ln w="63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9" name="Group 18">
            <a:extLst>
              <a:ext uri="{FF2B5EF4-FFF2-40B4-BE49-F238E27FC236}">
                <a16:creationId xmlns:a16="http://schemas.microsoft.com/office/drawing/2014/main" id="{A4A96835-F6F7-49AA-9EC1-0FB3BCC110C4}"/>
              </a:ext>
            </a:extLst>
          </p:cNvPr>
          <p:cNvGrpSpPr/>
          <p:nvPr/>
        </p:nvGrpSpPr>
        <p:grpSpPr>
          <a:xfrm>
            <a:off x="8406455" y="663028"/>
            <a:ext cx="548640" cy="548640"/>
            <a:chOff x="6915901" y="1199905"/>
            <a:chExt cx="731520" cy="731520"/>
          </a:xfrm>
        </p:grpSpPr>
        <p:sp>
          <p:nvSpPr>
            <p:cNvPr id="21" name="Rectangle 20">
              <a:extLst>
                <a:ext uri="{FF2B5EF4-FFF2-40B4-BE49-F238E27FC236}">
                  <a16:creationId xmlns:a16="http://schemas.microsoft.com/office/drawing/2014/main" id="{CB74F73C-DEE8-4AFF-9536-1B7C5A8A4A7B}"/>
                </a:ext>
              </a:extLst>
            </p:cNvPr>
            <p:cNvSpPr/>
            <p:nvPr/>
          </p:nvSpPr>
          <p:spPr>
            <a:xfrm>
              <a:off x="6915901" y="1199905"/>
              <a:ext cx="731520" cy="731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Checklist">
              <a:extLst>
                <a:ext uri="{FF2B5EF4-FFF2-40B4-BE49-F238E27FC236}">
                  <a16:creationId xmlns:a16="http://schemas.microsoft.com/office/drawing/2014/main" id="{4EA705BA-B752-4AED-ACEF-75C1A468E41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17744" y="1201748"/>
              <a:ext cx="727834" cy="727834"/>
            </a:xfrm>
            <a:prstGeom prst="rect">
              <a:avLst/>
            </a:prstGeom>
          </p:spPr>
        </p:pic>
      </p:grpSp>
      <p:grpSp>
        <p:nvGrpSpPr>
          <p:cNvPr id="26" name="Group 25">
            <a:extLst>
              <a:ext uri="{FF2B5EF4-FFF2-40B4-BE49-F238E27FC236}">
                <a16:creationId xmlns:a16="http://schemas.microsoft.com/office/drawing/2014/main" id="{93D05FFF-122E-43E7-9F17-337D42EAEC85}"/>
              </a:ext>
            </a:extLst>
          </p:cNvPr>
          <p:cNvGrpSpPr/>
          <p:nvPr/>
        </p:nvGrpSpPr>
        <p:grpSpPr>
          <a:xfrm>
            <a:off x="-809" y="7415"/>
            <a:ext cx="9129110" cy="731520"/>
            <a:chOff x="-809" y="7415"/>
            <a:chExt cx="9129110" cy="731520"/>
          </a:xfrm>
        </p:grpSpPr>
        <p:sp>
          <p:nvSpPr>
            <p:cNvPr id="27" name="Text Box 3">
              <a:extLst>
                <a:ext uri="{FF2B5EF4-FFF2-40B4-BE49-F238E27FC236}">
                  <a16:creationId xmlns:a16="http://schemas.microsoft.com/office/drawing/2014/main" id="{FCF85B24-D241-4C42-9EE0-887535210F9A}"/>
                </a:ext>
              </a:extLst>
            </p:cNvPr>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en-US" sz="2400" b="1" dirty="0">
                  <a:solidFill>
                    <a:schemeClr val="bg1"/>
                  </a:solidFill>
                  <a:latin typeface="+mj-lt"/>
                  <a:cs typeface="Helvetica" panose="020B0604020202020204" pitchFamily="34" charset="0"/>
                </a:rPr>
                <a:t>GTE: </a:t>
              </a:r>
              <a:r>
                <a:rPr lang="ru-RU" sz="2400" b="1">
                  <a:solidFill>
                    <a:schemeClr val="bg1"/>
                  </a:solidFill>
                  <a:latin typeface="+mj-lt"/>
                  <a:cs typeface="Helvetica" panose="020B0604020202020204" pitchFamily="34" charset="0"/>
                </a:rPr>
                <a:t>надлежащая </a:t>
              </a:r>
              <a:r>
                <a:rPr lang="ru-RU" sz="2400" b="1" dirty="0">
                  <a:solidFill>
                    <a:schemeClr val="bg1"/>
                  </a:solidFill>
                  <a:latin typeface="+mj-lt"/>
                  <a:cs typeface="Helvetica" panose="020B0604020202020204" pitchFamily="34" charset="0"/>
                </a:rPr>
                <a:t>практика и возможности</a:t>
              </a:r>
              <a:endParaRPr lang="en-US" sz="2400" b="1" dirty="0">
                <a:solidFill>
                  <a:schemeClr val="bg1"/>
                </a:solidFill>
                <a:latin typeface="+mj-lt"/>
                <a:cs typeface="Helvetica" panose="020B0604020202020204" pitchFamily="34" charset="0"/>
              </a:endParaRPr>
            </a:p>
          </p:txBody>
        </p:sp>
        <p:sp>
          <p:nvSpPr>
            <p:cNvPr id="28" name="Oval 27">
              <a:extLst>
                <a:ext uri="{FF2B5EF4-FFF2-40B4-BE49-F238E27FC236}">
                  <a16:creationId xmlns:a16="http://schemas.microsoft.com/office/drawing/2014/main" id="{E410BBD3-F2AB-441C-8AB6-74623B759A49}"/>
                </a:ext>
              </a:extLst>
            </p:cNvPr>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p>
          </p:txBody>
        </p:sp>
        <p:pic>
          <p:nvPicPr>
            <p:cNvPr id="29" name="Picture 28">
              <a:extLst>
                <a:ext uri="{FF2B5EF4-FFF2-40B4-BE49-F238E27FC236}">
                  <a16:creationId xmlns:a16="http://schemas.microsoft.com/office/drawing/2014/main" id="{022A595E-DF41-45AF-B7A5-0005C70CE1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Tree>
    <p:extLst>
      <p:ext uri="{BB962C8B-B14F-4D97-AF65-F5344CB8AC3E}">
        <p14:creationId xmlns:p14="http://schemas.microsoft.com/office/powerpoint/2010/main" val="710561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324E7D-88C4-493C-9AA0-7237EBD1591B}"/>
              </a:ext>
            </a:extLst>
          </p:cNvPr>
          <p:cNvSpPr/>
          <p:nvPr/>
        </p:nvSpPr>
        <p:spPr>
          <a:xfrm>
            <a:off x="0" y="-5545668"/>
            <a:ext cx="9626138" cy="2861874"/>
          </a:xfrm>
          <a:prstGeom prst="rect">
            <a:avLst/>
          </a:prstGeom>
        </p:spPr>
        <p:txBody>
          <a:bodyPr wrap="square">
            <a:spAutoFit/>
          </a:bodyPr>
          <a:lstStyle/>
          <a:p>
            <a:pPr>
              <a:lnSpc>
                <a:spcPct val="107000"/>
              </a:lnSpc>
              <a:spcAft>
                <a:spcPts val="300"/>
              </a:spcAft>
            </a:pPr>
            <a:r>
              <a:rPr lang="en-US" b="1" dirty="0">
                <a:latin typeface="Calibri" panose="020F0502020204030204" pitchFamily="34" charset="0"/>
                <a:ea typeface="Calibri" panose="020F0502020204030204" pitchFamily="34" charset="0"/>
                <a:cs typeface="Calibri" panose="020F0502020204030204" pitchFamily="34" charset="0"/>
              </a:rPr>
              <a:t>Opportunities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300"/>
              </a:spcAft>
            </a:pPr>
            <a:r>
              <a:rPr lang="en-US" dirty="0">
                <a:latin typeface="Calibri" panose="020F0502020204030204" pitchFamily="34" charset="0"/>
                <a:ea typeface="Calibri" panose="020F0502020204030204" pitchFamily="34" charset="0"/>
                <a:cs typeface="Calibri" panose="020F0502020204030204" pitchFamily="34" charset="0"/>
              </a:rPr>
              <a:t>The WBG has demonstrated comparative advantage, in terms of global knowledge and experience, to support our client countries to develop effective GovTech solutions in the following areas.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300"/>
              </a:spcAft>
              <a:buClr>
                <a:srgbClr val="0000CC"/>
              </a:buClr>
              <a:buSzPts val="1100"/>
              <a:buFont typeface="Symbol" panose="05050102010706020507" pitchFamily="18" charset="2"/>
              <a:buChar char=""/>
            </a:pPr>
            <a:r>
              <a:rPr lang="en-US" dirty="0">
                <a:solidFill>
                  <a:srgbClr val="0000CC"/>
                </a:solidFill>
                <a:latin typeface="Calibri" panose="020F0502020204030204" pitchFamily="34" charset="0"/>
                <a:ea typeface="Calibri" panose="020F0502020204030204" pitchFamily="34" charset="0"/>
                <a:cs typeface="Calibri" panose="020F0502020204030204" pitchFamily="34" charset="0"/>
              </a:rPr>
              <a:t>COVID-19 recovery and resilience:</a:t>
            </a:r>
            <a:r>
              <a:rPr lang="en-US" dirty="0">
                <a:latin typeface="Calibri" panose="020F0502020204030204" pitchFamily="34" charset="0"/>
                <a:ea typeface="Calibri" panose="020F0502020204030204" pitchFamily="34" charset="0"/>
                <a:cs typeface="Calibri" panose="020F0502020204030204" pitchFamily="34" charset="0"/>
              </a:rPr>
              <a:t> GovTech solutions are crucial for ensuring the continuity of core government operations and secure remote access for government officials, supporting vulnerable people and businesses, and deploying less expensive and more reliable ICT infrastructure solutions—government cloud, mobile/portable data centers—for rapid modernization of existing systems and services.</a:t>
            </a:r>
            <a:endParaRPr lang="en-US" dirty="0">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a:lnSpc>
                <a:spcPct val="107000"/>
              </a:lnSpc>
              <a:spcBef>
                <a:spcPts val="0"/>
              </a:spcBef>
              <a:spcAft>
                <a:spcPts val="300"/>
              </a:spcAft>
              <a:buClr>
                <a:srgbClr val="0000CC"/>
              </a:buClr>
              <a:buSzPts val="1100"/>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D31E8D4-8BDB-4925-B8AA-F80119C65E49}"/>
              </a:ext>
            </a:extLst>
          </p:cNvPr>
          <p:cNvSpPr txBox="1"/>
          <p:nvPr/>
        </p:nvSpPr>
        <p:spPr>
          <a:xfrm>
            <a:off x="4272596" y="3132222"/>
            <a:ext cx="4871404" cy="3016210"/>
          </a:xfrm>
          <a:prstGeom prst="rect">
            <a:avLst/>
          </a:prstGeom>
          <a:noFill/>
        </p:spPr>
        <p:txBody>
          <a:bodyPr wrap="square" rtlCol="0">
            <a:spAutoFit/>
          </a:bodyPr>
          <a:lstStyle/>
          <a:p>
            <a:r>
              <a:rPr lang="ru-RU" sz="2000" b="1" dirty="0">
                <a:solidFill>
                  <a:srgbClr val="000099"/>
                </a:solidFill>
              </a:rPr>
              <a:t>Восстановление и устойчивость </a:t>
            </a:r>
            <a:r>
              <a:rPr lang="en-US" sz="2000" b="1" dirty="0" err="1">
                <a:solidFill>
                  <a:srgbClr val="000099"/>
                </a:solidFill>
              </a:rPr>
              <a:t>GovTech</a:t>
            </a:r>
            <a:endParaRPr lang="en-US" sz="2000" b="1" dirty="0">
              <a:solidFill>
                <a:srgbClr val="000099"/>
              </a:solidFill>
            </a:endParaRPr>
          </a:p>
          <a:p>
            <a:pPr marL="282575" indent="-282575">
              <a:spcAft>
                <a:spcPts val="600"/>
              </a:spcAft>
              <a:buFont typeface="Arial" panose="020B0604020202020204" pitchFamily="34" charset="0"/>
              <a:buChar char="•"/>
            </a:pPr>
            <a:r>
              <a:rPr lang="ru-RU" sz="2000" dirty="0">
                <a:solidFill>
                  <a:srgbClr val="0070C0"/>
                </a:solidFill>
              </a:rPr>
              <a:t>непрерывность выполнения основных видов деятельности государства</a:t>
            </a:r>
            <a:endParaRPr lang="en-US" sz="2000" dirty="0">
              <a:solidFill>
                <a:srgbClr val="0070C0"/>
              </a:solidFill>
            </a:endParaRPr>
          </a:p>
          <a:p>
            <a:pPr marL="282575" indent="-282575">
              <a:spcAft>
                <a:spcPts val="600"/>
              </a:spcAft>
              <a:buFont typeface="Arial" panose="020B0604020202020204" pitchFamily="34" charset="0"/>
              <a:buChar char="•"/>
            </a:pPr>
            <a:r>
              <a:rPr lang="ru-RU" sz="2000" dirty="0">
                <a:solidFill>
                  <a:srgbClr val="0070C0"/>
                </a:solidFill>
              </a:rPr>
              <a:t>поддержка уязвимых категорий населения и компаний</a:t>
            </a:r>
            <a:endParaRPr lang="en-US" sz="2000" dirty="0">
              <a:solidFill>
                <a:srgbClr val="0070C0"/>
              </a:solidFill>
            </a:endParaRPr>
          </a:p>
          <a:p>
            <a:pPr marL="282575" indent="-282575">
              <a:spcAft>
                <a:spcPts val="600"/>
              </a:spcAft>
              <a:buFont typeface="Arial" panose="020B0604020202020204" pitchFamily="34" charset="0"/>
              <a:buChar char="•"/>
            </a:pPr>
            <a:r>
              <a:rPr lang="ru-RU" sz="2000" dirty="0">
                <a:solidFill>
                  <a:srgbClr val="0070C0"/>
                </a:solidFill>
              </a:rPr>
              <a:t>Внедрение более надёжных и менее дорогостоящих решений в инфраструктуре ИКТ (государственное облако, мобильные/переносные ЦОД)</a:t>
            </a:r>
            <a:endParaRPr lang="en-US" sz="2000" dirty="0">
              <a:solidFill>
                <a:srgbClr val="0070C0"/>
              </a:solidFill>
            </a:endParaRPr>
          </a:p>
        </p:txBody>
      </p:sp>
      <p:pic>
        <p:nvPicPr>
          <p:cNvPr id="10" name="Picture 9">
            <a:extLst>
              <a:ext uri="{FF2B5EF4-FFF2-40B4-BE49-F238E27FC236}">
                <a16:creationId xmlns:a16="http://schemas.microsoft.com/office/drawing/2014/main" id="{7943D635-30C5-4542-9F4D-E38795770ED5}"/>
              </a:ext>
            </a:extLst>
          </p:cNvPr>
          <p:cNvPicPr preferRelativeResize="0">
            <a:picLocks noChangeAspect="1"/>
          </p:cNvPicPr>
          <p:nvPr/>
        </p:nvPicPr>
        <p:blipFill>
          <a:blip r:embed="rId3"/>
          <a:stretch>
            <a:fillRect/>
          </a:stretch>
        </p:blipFill>
        <p:spPr>
          <a:xfrm>
            <a:off x="444616" y="3693345"/>
            <a:ext cx="3657600" cy="2786460"/>
          </a:xfrm>
          <a:prstGeom prst="rect">
            <a:avLst/>
          </a:prstGeom>
        </p:spPr>
      </p:pic>
      <p:pic>
        <p:nvPicPr>
          <p:cNvPr id="11" name="Picture 10">
            <a:extLst>
              <a:ext uri="{FF2B5EF4-FFF2-40B4-BE49-F238E27FC236}">
                <a16:creationId xmlns:a16="http://schemas.microsoft.com/office/drawing/2014/main" id="{5AB6D03E-F9E1-4F0F-8DA3-60DF39993723}"/>
              </a:ext>
            </a:extLst>
          </p:cNvPr>
          <p:cNvPicPr preferRelativeResize="0">
            <a:picLocks noChangeAspect="1"/>
          </p:cNvPicPr>
          <p:nvPr/>
        </p:nvPicPr>
        <p:blipFill>
          <a:blip r:embed="rId4"/>
          <a:stretch>
            <a:fillRect/>
          </a:stretch>
        </p:blipFill>
        <p:spPr>
          <a:xfrm>
            <a:off x="444616" y="1041784"/>
            <a:ext cx="3657600" cy="2496923"/>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C711D993-67F1-41C2-B943-C0BF6CE5D5B1}"/>
              </a:ext>
            </a:extLst>
          </p:cNvPr>
          <p:cNvPicPr>
            <a:picLocks noChangeAspect="1"/>
          </p:cNvPicPr>
          <p:nvPr/>
        </p:nvPicPr>
        <p:blipFill>
          <a:blip r:embed="rId5"/>
          <a:stretch>
            <a:fillRect/>
          </a:stretch>
        </p:blipFill>
        <p:spPr>
          <a:xfrm>
            <a:off x="4272596" y="1059646"/>
            <a:ext cx="4389120" cy="1942595"/>
          </a:xfrm>
          <a:prstGeom prst="rect">
            <a:avLst/>
          </a:prstGeom>
        </p:spPr>
      </p:pic>
      <p:grpSp>
        <p:nvGrpSpPr>
          <p:cNvPr id="12" name="Group 11">
            <a:extLst>
              <a:ext uri="{FF2B5EF4-FFF2-40B4-BE49-F238E27FC236}">
                <a16:creationId xmlns:a16="http://schemas.microsoft.com/office/drawing/2014/main" id="{BB99253B-0A0B-462B-840F-6E91737E3760}"/>
              </a:ext>
            </a:extLst>
          </p:cNvPr>
          <p:cNvGrpSpPr/>
          <p:nvPr/>
        </p:nvGrpSpPr>
        <p:grpSpPr>
          <a:xfrm>
            <a:off x="-809" y="7414"/>
            <a:ext cx="9129110" cy="1034369"/>
            <a:chOff x="-809" y="7415"/>
            <a:chExt cx="9129110" cy="731520"/>
          </a:xfrm>
        </p:grpSpPr>
        <p:sp>
          <p:nvSpPr>
            <p:cNvPr id="15" name="Text Box 3">
              <a:extLst>
                <a:ext uri="{FF2B5EF4-FFF2-40B4-BE49-F238E27FC236}">
                  <a16:creationId xmlns:a16="http://schemas.microsoft.com/office/drawing/2014/main" id="{16C7AD88-F5B4-4081-B860-C5FBF055CF48}"/>
                </a:ext>
              </a:extLst>
            </p:cNvPr>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en-US" sz="2000" b="1" dirty="0">
                  <a:solidFill>
                    <a:schemeClr val="bg1"/>
                  </a:solidFill>
                  <a:latin typeface="+mj-lt"/>
                  <a:cs typeface="Helvetica" panose="020B0604020202020204" pitchFamily="34" charset="0"/>
                </a:rPr>
                <a:t>GovTech: </a:t>
              </a:r>
              <a:r>
                <a:rPr lang="ru-RU" sz="2000" b="1" dirty="0">
                  <a:solidFill>
                    <a:schemeClr val="bg1"/>
                  </a:solidFill>
                  <a:latin typeface="+mj-lt"/>
                  <a:cs typeface="Helvetica" panose="020B0604020202020204" pitchFamily="34" charset="0"/>
                </a:rPr>
                <a:t>восстановление после </a:t>
              </a:r>
              <a:r>
                <a:rPr lang="en-US" sz="2000" b="1" dirty="0">
                  <a:solidFill>
                    <a:schemeClr val="bg1"/>
                  </a:solidFill>
                  <a:latin typeface="+mj-lt"/>
                  <a:cs typeface="Helvetica" panose="020B0604020202020204" pitchFamily="34" charset="0"/>
                </a:rPr>
                <a:t>COVID-19</a:t>
              </a:r>
              <a:r>
                <a:rPr lang="ru-RU" sz="2000" b="1" dirty="0">
                  <a:solidFill>
                    <a:schemeClr val="bg1"/>
                  </a:solidFill>
                  <a:latin typeface="+mj-lt"/>
                  <a:cs typeface="Helvetica" panose="020B0604020202020204" pitchFamily="34" charset="0"/>
                </a:rPr>
                <a:t> и обеспечение </a:t>
              </a:r>
            </a:p>
            <a:p>
              <a:pPr marL="457200"/>
              <a:r>
                <a:rPr lang="ru-RU" sz="2000" b="1" dirty="0">
                  <a:solidFill>
                    <a:schemeClr val="bg1"/>
                  </a:solidFill>
                  <a:latin typeface="+mj-lt"/>
                  <a:cs typeface="Helvetica" panose="020B0604020202020204" pitchFamily="34" charset="0"/>
                </a:rPr>
                <a:t>устойчивости к потрясениям</a:t>
              </a:r>
              <a:endParaRPr lang="en-US" sz="2000" b="1" dirty="0">
                <a:solidFill>
                  <a:schemeClr val="bg1"/>
                </a:solidFill>
                <a:latin typeface="+mj-lt"/>
                <a:cs typeface="Helvetica" panose="020B0604020202020204" pitchFamily="34" charset="0"/>
              </a:endParaRPr>
            </a:p>
          </p:txBody>
        </p:sp>
        <p:sp>
          <p:nvSpPr>
            <p:cNvPr id="16" name="Oval 15">
              <a:extLst>
                <a:ext uri="{FF2B5EF4-FFF2-40B4-BE49-F238E27FC236}">
                  <a16:creationId xmlns:a16="http://schemas.microsoft.com/office/drawing/2014/main" id="{0E2531AB-6708-46B4-9F92-D7E0F497EE5D}"/>
                </a:ext>
              </a:extLst>
            </p:cNvPr>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p>
          </p:txBody>
        </p:sp>
        <p:pic>
          <p:nvPicPr>
            <p:cNvPr id="17" name="Picture 16">
              <a:extLst>
                <a:ext uri="{FF2B5EF4-FFF2-40B4-BE49-F238E27FC236}">
                  <a16:creationId xmlns:a16="http://schemas.microsoft.com/office/drawing/2014/main" id="{620A27FA-88B8-47DC-9C42-E9D05E9007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pic>
        <p:nvPicPr>
          <p:cNvPr id="18" name="Picture 17">
            <a:extLst>
              <a:ext uri="{FF2B5EF4-FFF2-40B4-BE49-F238E27FC236}">
                <a16:creationId xmlns:a16="http://schemas.microsoft.com/office/drawing/2014/main" id="{56C9414B-E0E7-4142-B437-D7BF91DE56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145" y="6513776"/>
            <a:ext cx="857250" cy="285750"/>
          </a:xfrm>
          <a:prstGeom prst="rect">
            <a:avLst/>
          </a:prstGeom>
        </p:spPr>
      </p:pic>
      <p:sp>
        <p:nvSpPr>
          <p:cNvPr id="19" name="Slide Number Placeholder 8">
            <a:extLst>
              <a:ext uri="{FF2B5EF4-FFF2-40B4-BE49-F238E27FC236}">
                <a16:creationId xmlns:a16="http://schemas.microsoft.com/office/drawing/2014/main" id="{DDEB3411-8484-48A5-9823-E1F7F20AB02F}"/>
              </a:ext>
            </a:extLst>
          </p:cNvPr>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23</a:t>
            </a:fld>
            <a:endParaRPr lang="en-US" sz="1100" dirty="0">
              <a:solidFill>
                <a:srgbClr val="0000FF"/>
              </a:solidFill>
            </a:endParaRPr>
          </a:p>
        </p:txBody>
      </p:sp>
    </p:spTree>
    <p:extLst>
      <p:ext uri="{BB962C8B-B14F-4D97-AF65-F5344CB8AC3E}">
        <p14:creationId xmlns:p14="http://schemas.microsoft.com/office/powerpoint/2010/main" val="1792597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24</a:t>
            </a:fld>
            <a:endParaRPr lang="en-US" sz="1100" dirty="0">
              <a:solidFill>
                <a:srgbClr val="0000FF"/>
              </a:solidFill>
            </a:endParaRPr>
          </a:p>
        </p:txBody>
      </p:sp>
      <p:pic>
        <p:nvPicPr>
          <p:cNvPr id="18" name="Picture 17">
            <a:extLst>
              <a:ext uri="{FF2B5EF4-FFF2-40B4-BE49-F238E27FC236}">
                <a16:creationId xmlns:a16="http://schemas.microsoft.com/office/drawing/2014/main" id="{6606B5E9-7568-406C-858E-9BD1101E38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45" y="6513776"/>
            <a:ext cx="857250" cy="285750"/>
          </a:xfrm>
          <a:prstGeom prst="rect">
            <a:avLst/>
          </a:prstGeom>
        </p:spPr>
      </p:pic>
      <p:sp>
        <p:nvSpPr>
          <p:cNvPr id="11" name="Rectangle 1">
            <a:extLst>
              <a:ext uri="{FF2B5EF4-FFF2-40B4-BE49-F238E27FC236}">
                <a16:creationId xmlns:a16="http://schemas.microsoft.com/office/drawing/2014/main" id="{85A1A02B-7D7A-4230-A1CD-13B3F3B7B402}"/>
              </a:ext>
            </a:extLst>
          </p:cNvPr>
          <p:cNvSpPr>
            <a:spLocks noChangeArrowheads="1"/>
          </p:cNvSpPr>
          <p:nvPr/>
        </p:nvSpPr>
        <p:spPr bwMode="auto">
          <a:xfrm>
            <a:off x="136350" y="3488588"/>
            <a:ext cx="5285009" cy="293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lvl="0" indent="-285750">
              <a:spcAft>
                <a:spcPts val="600"/>
              </a:spcAft>
              <a:buSzPct val="90000"/>
              <a:buBlip>
                <a:blip r:embed="rId4"/>
              </a:buBlip>
            </a:pPr>
            <a:r>
              <a:rPr lang="ru-RU" altLang="en-US" sz="1700" dirty="0">
                <a:solidFill>
                  <a:srgbClr val="056E9E"/>
                </a:solidFill>
                <a:latin typeface="+mn-lt"/>
                <a:ea typeface="Calibri" panose="020F0502020204030204" pitchFamily="34" charset="0"/>
                <a:cs typeface="Times New Roman" panose="02020603050405020304" pitchFamily="18" charset="0"/>
              </a:rPr>
              <a:t>Возможность использования новых/прорывных технологий в следующем поколении решений для ИСУГФ</a:t>
            </a:r>
            <a:endParaRPr kumimoji="0" lang="en-US" altLang="en-US" sz="1700" i="0" u="none" strike="noStrike" cap="none" normalizeH="0" baseline="0" dirty="0">
              <a:ln>
                <a:noFill/>
              </a:ln>
              <a:solidFill>
                <a:srgbClr val="056E9E"/>
              </a:solidFill>
              <a:effectLst/>
              <a:latin typeface="+mn-lt"/>
              <a:ea typeface="Calibri" panose="020F0502020204030204" pitchFamily="34" charset="0"/>
              <a:cs typeface="Times New Roman" panose="02020603050405020304" pitchFamily="18" charset="0"/>
            </a:endParaRPr>
          </a:p>
          <a:p>
            <a:pPr marL="285750" indent="-285750">
              <a:spcAft>
                <a:spcPts val="600"/>
              </a:spcAft>
              <a:buSzPct val="90000"/>
              <a:buBlip>
                <a:blip r:embed="rId4"/>
              </a:buBlip>
            </a:pPr>
            <a:r>
              <a:rPr lang="ru-RU" altLang="en-US" sz="1700" dirty="0">
                <a:solidFill>
                  <a:srgbClr val="056E9E"/>
                </a:solidFill>
                <a:latin typeface="+mn-lt"/>
                <a:ea typeface="Calibri" panose="020F0502020204030204" pitchFamily="34" charset="0"/>
                <a:cs typeface="Times New Roman" panose="02020603050405020304" pitchFamily="18" charset="0"/>
              </a:rPr>
              <a:t>Содействие общегосударственному подходу и продвижение общедоступных услуг </a:t>
            </a:r>
            <a:endParaRPr lang="en-US" altLang="en-US" sz="1700" dirty="0">
              <a:solidFill>
                <a:srgbClr val="056E9E"/>
              </a:solidFill>
              <a:latin typeface="+mn-lt"/>
              <a:ea typeface="Calibri" panose="020F0502020204030204" pitchFamily="34" charset="0"/>
              <a:cs typeface="Times New Roman" panose="02020603050405020304" pitchFamily="18" charset="0"/>
            </a:endParaRPr>
          </a:p>
          <a:p>
            <a:pPr marL="285750" lvl="0" indent="-285750">
              <a:spcAft>
                <a:spcPts val="600"/>
              </a:spcAft>
              <a:buSzPct val="90000"/>
              <a:buBlip>
                <a:blip r:embed="rId4"/>
              </a:buBlip>
            </a:pPr>
            <a:r>
              <a:rPr lang="ru-RU" altLang="en-US" sz="1700" dirty="0">
                <a:solidFill>
                  <a:srgbClr val="056E9E"/>
                </a:solidFill>
                <a:latin typeface="+mn-lt"/>
                <a:ea typeface="Calibri" panose="020F0502020204030204" pitchFamily="34" charset="0"/>
                <a:cs typeface="Times New Roman" panose="02020603050405020304" pitchFamily="18" charset="0"/>
              </a:rPr>
              <a:t>Акцент на </a:t>
            </a:r>
            <a:r>
              <a:rPr lang="ru-RU" altLang="en-US" sz="1700" dirty="0" err="1">
                <a:solidFill>
                  <a:srgbClr val="056E9E"/>
                </a:solidFill>
                <a:latin typeface="+mn-lt"/>
                <a:ea typeface="Calibri" panose="020F0502020204030204" pitchFamily="34" charset="0"/>
                <a:cs typeface="Times New Roman" panose="02020603050405020304" pitchFamily="18" charset="0"/>
              </a:rPr>
              <a:t>малозатратных</a:t>
            </a:r>
            <a:r>
              <a:rPr lang="ru-RU" altLang="en-US" sz="1700" dirty="0">
                <a:solidFill>
                  <a:srgbClr val="056E9E"/>
                </a:solidFill>
                <a:latin typeface="+mn-lt"/>
                <a:ea typeface="Calibri" panose="020F0502020204030204" pitchFamily="34" charset="0"/>
                <a:cs typeface="Times New Roman" panose="02020603050405020304" pitchFamily="18" charset="0"/>
              </a:rPr>
              <a:t> решениях</a:t>
            </a:r>
            <a:r>
              <a:rPr lang="en-US" altLang="en-US" sz="1700" dirty="0">
                <a:solidFill>
                  <a:srgbClr val="056E9E"/>
                </a:solidFill>
                <a:latin typeface="+mn-lt"/>
                <a:ea typeface="Calibri" panose="020F0502020204030204" pitchFamily="34" charset="0"/>
                <a:cs typeface="Times New Roman" panose="02020603050405020304" pitchFamily="18" charset="0"/>
              </a:rPr>
              <a:t> </a:t>
            </a:r>
            <a:r>
              <a:rPr lang="en-US" altLang="en-US" sz="1700" dirty="0" err="1">
                <a:solidFill>
                  <a:srgbClr val="056E9E"/>
                </a:solidFill>
                <a:latin typeface="+mn-lt"/>
                <a:ea typeface="Calibri" panose="020F0502020204030204" pitchFamily="34" charset="0"/>
                <a:cs typeface="Times New Roman" panose="02020603050405020304" pitchFamily="18" charset="0"/>
              </a:rPr>
              <a:t>GovTech</a:t>
            </a:r>
            <a:r>
              <a:rPr lang="en-US" altLang="en-US" sz="1700" dirty="0">
                <a:solidFill>
                  <a:srgbClr val="056E9E"/>
                </a:solidFill>
                <a:latin typeface="+mn-lt"/>
                <a:ea typeface="Calibri" panose="020F0502020204030204" pitchFamily="34" charset="0"/>
                <a:cs typeface="Times New Roman" panose="02020603050405020304" pitchFamily="18" charset="0"/>
              </a:rPr>
              <a:t> </a:t>
            </a:r>
            <a:r>
              <a:rPr lang="ru-RU" altLang="en-US" sz="1700" dirty="0">
                <a:solidFill>
                  <a:srgbClr val="056E9E"/>
                </a:solidFill>
                <a:latin typeface="+mn-lt"/>
                <a:ea typeface="Calibri" panose="020F0502020204030204" pitchFamily="34" charset="0"/>
                <a:cs typeface="Times New Roman" panose="02020603050405020304" pitchFamily="18" charset="0"/>
              </a:rPr>
              <a:t>с открытым кодом и платформах совместного пользования</a:t>
            </a:r>
            <a:endParaRPr lang="en-US" altLang="en-US" sz="1700" dirty="0">
              <a:solidFill>
                <a:srgbClr val="056E9E"/>
              </a:solidFill>
              <a:latin typeface="+mn-lt"/>
              <a:ea typeface="Calibri" panose="020F0502020204030204" pitchFamily="34" charset="0"/>
              <a:cs typeface="Times New Roman" panose="02020603050405020304" pitchFamily="18" charset="0"/>
            </a:endParaRPr>
          </a:p>
          <a:p>
            <a:pPr marL="285750" lvl="0" indent="-285750">
              <a:spcAft>
                <a:spcPts val="600"/>
              </a:spcAft>
              <a:buSzPct val="90000"/>
              <a:buBlip>
                <a:blip r:embed="rId4"/>
              </a:buBlip>
            </a:pPr>
            <a:r>
              <a:rPr lang="ru-RU" altLang="en-US" sz="1700" dirty="0">
                <a:solidFill>
                  <a:srgbClr val="056E9E"/>
                </a:solidFill>
                <a:latin typeface="+mn-lt"/>
                <a:ea typeface="Calibri" panose="020F0502020204030204" pitchFamily="34" charset="0"/>
                <a:cs typeface="Times New Roman" panose="02020603050405020304" pitchFamily="18" charset="0"/>
              </a:rPr>
              <a:t>Укрепление факторов, способствующих внедрению</a:t>
            </a:r>
            <a:r>
              <a:rPr lang="en-US" altLang="en-US" sz="1700" dirty="0">
                <a:solidFill>
                  <a:srgbClr val="056E9E"/>
                </a:solidFill>
                <a:latin typeface="+mn-lt"/>
                <a:ea typeface="Calibri" panose="020F0502020204030204" pitchFamily="34" charset="0"/>
                <a:cs typeface="Times New Roman" panose="02020603050405020304" pitchFamily="18" charset="0"/>
              </a:rPr>
              <a:t> </a:t>
            </a:r>
            <a:r>
              <a:rPr lang="en-US" altLang="en-US" sz="1700" dirty="0" err="1">
                <a:solidFill>
                  <a:srgbClr val="056E9E"/>
                </a:solidFill>
                <a:latin typeface="+mn-lt"/>
                <a:ea typeface="Calibri" panose="020F0502020204030204" pitchFamily="34" charset="0"/>
                <a:cs typeface="Times New Roman" panose="02020603050405020304" pitchFamily="18" charset="0"/>
              </a:rPr>
              <a:t>GovTech</a:t>
            </a:r>
            <a:r>
              <a:rPr lang="ru-RU" altLang="en-US" sz="1700" dirty="0">
                <a:solidFill>
                  <a:srgbClr val="056E9E"/>
                </a:solidFill>
                <a:latin typeface="+mn-lt"/>
                <a:ea typeface="Calibri" panose="020F0502020204030204" pitchFamily="34" charset="0"/>
                <a:cs typeface="Times New Roman" panose="02020603050405020304" pitchFamily="18" charset="0"/>
              </a:rPr>
              <a:t>, и цифровое вовлечение граждан</a:t>
            </a:r>
            <a:endParaRPr lang="en-US" altLang="en-US" sz="1700" dirty="0">
              <a:solidFill>
                <a:srgbClr val="056E9E"/>
              </a:solidFill>
              <a:latin typeface="+mn-lt"/>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89096597-26A0-4092-B8E6-28318720B674}"/>
              </a:ext>
            </a:extLst>
          </p:cNvPr>
          <p:cNvSpPr/>
          <p:nvPr/>
        </p:nvSpPr>
        <p:spPr>
          <a:xfrm>
            <a:off x="136350" y="605232"/>
            <a:ext cx="8842550" cy="461665"/>
          </a:xfrm>
          <a:prstGeom prst="rect">
            <a:avLst/>
          </a:prstGeom>
        </p:spPr>
        <p:txBody>
          <a:bodyPr wrap="square">
            <a:spAutoFit/>
          </a:bodyPr>
          <a:lstStyle/>
          <a:p>
            <a:pPr lvl="0" algn="ctr">
              <a:spcAft>
                <a:spcPts val="600"/>
              </a:spcAft>
              <a:buSzPct val="90000"/>
            </a:pPr>
            <a:r>
              <a:rPr lang="ru-RU" sz="2400" b="1" dirty="0">
                <a:solidFill>
                  <a:srgbClr val="000099"/>
                </a:solidFill>
              </a:rPr>
              <a:t>Возможности для новых видов деятельности в сфере </a:t>
            </a:r>
            <a:r>
              <a:rPr lang="en-US" sz="2400" b="1" dirty="0" err="1">
                <a:solidFill>
                  <a:srgbClr val="000099"/>
                </a:solidFill>
              </a:rPr>
              <a:t>GovTech</a:t>
            </a:r>
            <a:endParaRPr lang="en-US" altLang="en-US" sz="2400" b="1" dirty="0">
              <a:solidFill>
                <a:srgbClr val="000099"/>
              </a:solidFill>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E5B73A02-FFE1-44FA-8F7A-6406DC439B85}"/>
              </a:ext>
            </a:extLst>
          </p:cNvPr>
          <p:cNvGrpSpPr/>
          <p:nvPr/>
        </p:nvGrpSpPr>
        <p:grpSpPr>
          <a:xfrm>
            <a:off x="-809" y="7415"/>
            <a:ext cx="9129110" cy="731520"/>
            <a:chOff x="-809" y="7415"/>
            <a:chExt cx="9129110" cy="731520"/>
          </a:xfrm>
        </p:grpSpPr>
        <p:sp>
          <p:nvSpPr>
            <p:cNvPr id="19" name="Text Box 3">
              <a:extLst>
                <a:ext uri="{FF2B5EF4-FFF2-40B4-BE49-F238E27FC236}">
                  <a16:creationId xmlns:a16="http://schemas.microsoft.com/office/drawing/2014/main" id="{F24AD7ED-F93C-4DAD-A3A4-ECD463095351}"/>
                </a:ext>
              </a:extLst>
            </p:cNvPr>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ru-RU" sz="2400" b="1" dirty="0">
                  <a:solidFill>
                    <a:schemeClr val="bg1"/>
                  </a:solidFill>
                  <a:latin typeface="+mj-lt"/>
                  <a:cs typeface="Helvetica" panose="020B0604020202020204" pitchFamily="34" charset="0"/>
                </a:rPr>
                <a:t>ИСУГФ и</a:t>
              </a:r>
              <a:r>
                <a:rPr lang="en-US" sz="2400" b="1" dirty="0">
                  <a:solidFill>
                    <a:schemeClr val="bg1"/>
                  </a:solidFill>
                  <a:latin typeface="+mj-lt"/>
                  <a:cs typeface="Helvetica" panose="020B0604020202020204" pitchFamily="34" charset="0"/>
                </a:rPr>
                <a:t> GovTech</a:t>
              </a:r>
            </a:p>
          </p:txBody>
        </p:sp>
        <p:sp>
          <p:nvSpPr>
            <p:cNvPr id="20" name="Oval 19">
              <a:extLst>
                <a:ext uri="{FF2B5EF4-FFF2-40B4-BE49-F238E27FC236}">
                  <a16:creationId xmlns:a16="http://schemas.microsoft.com/office/drawing/2014/main" id="{856ED575-FC42-41D5-97A2-0BA0E0ECC0DC}"/>
                </a:ext>
              </a:extLst>
            </p:cNvPr>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CD2D918C-3B94-40DC-B195-4A3221AC95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pic>
        <p:nvPicPr>
          <p:cNvPr id="22" name="Picture 21">
            <a:extLst>
              <a:ext uri="{FF2B5EF4-FFF2-40B4-BE49-F238E27FC236}">
                <a16:creationId xmlns:a16="http://schemas.microsoft.com/office/drawing/2014/main" id="{AD216A93-87A0-474C-A797-3A8A38947132}"/>
              </a:ext>
            </a:extLst>
          </p:cNvPr>
          <p:cNvPicPr preferRelativeResize="0">
            <a:picLocks noChangeAspect="1"/>
          </p:cNvPicPr>
          <p:nvPr/>
        </p:nvPicPr>
        <p:blipFill>
          <a:blip r:embed="rId6"/>
          <a:stretch>
            <a:fillRect/>
          </a:stretch>
        </p:blipFill>
        <p:spPr>
          <a:xfrm>
            <a:off x="430800" y="1117254"/>
            <a:ext cx="4114800" cy="2090145"/>
          </a:xfrm>
          <a:prstGeom prst="rect">
            <a:avLst/>
          </a:prstGeom>
        </p:spPr>
      </p:pic>
      <p:pic>
        <p:nvPicPr>
          <p:cNvPr id="26" name="Picture 25">
            <a:extLst>
              <a:ext uri="{FF2B5EF4-FFF2-40B4-BE49-F238E27FC236}">
                <a16:creationId xmlns:a16="http://schemas.microsoft.com/office/drawing/2014/main" id="{18C03AF8-05ED-4D98-A803-F94ABF4EBAEB}"/>
              </a:ext>
            </a:extLst>
          </p:cNvPr>
          <p:cNvPicPr preferRelativeResize="0">
            <a:picLocks noChangeAspect="1"/>
          </p:cNvPicPr>
          <p:nvPr/>
        </p:nvPicPr>
        <p:blipFill>
          <a:blip r:embed="rId7"/>
          <a:stretch>
            <a:fillRect/>
          </a:stretch>
        </p:blipFill>
        <p:spPr>
          <a:xfrm>
            <a:off x="5421360" y="3849925"/>
            <a:ext cx="3291840" cy="2457503"/>
          </a:xfrm>
          <a:prstGeom prst="rect">
            <a:avLst/>
          </a:prstGeom>
        </p:spPr>
      </p:pic>
      <p:pic>
        <p:nvPicPr>
          <p:cNvPr id="24" name="Picture 23">
            <a:extLst>
              <a:ext uri="{FF2B5EF4-FFF2-40B4-BE49-F238E27FC236}">
                <a16:creationId xmlns:a16="http://schemas.microsoft.com/office/drawing/2014/main" id="{14739341-D6F2-4FFB-9C45-98FBE1FA3B4D}"/>
              </a:ext>
            </a:extLst>
          </p:cNvPr>
          <p:cNvPicPr preferRelativeResize="0">
            <a:picLocks noChangeAspect="1"/>
          </p:cNvPicPr>
          <p:nvPr/>
        </p:nvPicPr>
        <p:blipFill>
          <a:blip r:embed="rId8"/>
          <a:stretch>
            <a:fillRect/>
          </a:stretch>
        </p:blipFill>
        <p:spPr>
          <a:xfrm>
            <a:off x="5421360" y="1117254"/>
            <a:ext cx="3291840" cy="2378936"/>
          </a:xfrm>
          <a:prstGeom prst="rect">
            <a:avLst/>
          </a:prstGeom>
        </p:spPr>
      </p:pic>
    </p:spTree>
    <p:extLst>
      <p:ext uri="{BB962C8B-B14F-4D97-AF65-F5344CB8AC3E}">
        <p14:creationId xmlns:p14="http://schemas.microsoft.com/office/powerpoint/2010/main" val="3905279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54715"/>
            <a:ext cx="9129110" cy="731520"/>
            <a:chOff x="-809" y="7415"/>
            <a:chExt cx="9129110" cy="731520"/>
          </a:xfrm>
        </p:grpSpPr>
        <p:sp>
          <p:nvSpPr>
            <p:cNvPr id="15"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ru-RU" sz="2400" b="1" dirty="0">
                  <a:solidFill>
                    <a:schemeClr val="bg1"/>
                  </a:solidFill>
                  <a:latin typeface="+mj-lt"/>
                  <a:cs typeface="Helvetica" panose="020B0604020202020204" pitchFamily="34" charset="0"/>
                </a:rPr>
                <a:t>Академия </a:t>
              </a:r>
              <a:r>
                <a:rPr lang="en-US" sz="2400" b="1" dirty="0" err="1">
                  <a:solidFill>
                    <a:schemeClr val="bg1"/>
                  </a:solidFill>
                  <a:latin typeface="+mj-lt"/>
                  <a:cs typeface="Helvetica" panose="020B0604020202020204" pitchFamily="34" charset="0"/>
                </a:rPr>
                <a:t>GovTech</a:t>
              </a:r>
              <a:endParaRPr lang="en-US" sz="2400" b="1" dirty="0">
                <a:solidFill>
                  <a:schemeClr val="bg1"/>
                </a:solidFill>
                <a:latin typeface="+mj-lt"/>
                <a:cs typeface="Helvetica" panose="020B0604020202020204" pitchFamily="34" charset="0"/>
              </a:endParaRPr>
            </a:p>
          </p:txBody>
        </p:sp>
        <p:sp>
          <p:nvSpPr>
            <p:cNvPr id="16" name="Oval 1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0"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25</a:t>
            </a:fld>
            <a:endParaRPr lang="en-US" sz="1100" dirty="0">
              <a:solidFill>
                <a:srgbClr val="0000FF"/>
              </a:solidFill>
            </a:endParaRPr>
          </a:p>
        </p:txBody>
      </p:sp>
      <p:pic>
        <p:nvPicPr>
          <p:cNvPr id="11" name="Picture 10">
            <a:extLst>
              <a:ext uri="{FF2B5EF4-FFF2-40B4-BE49-F238E27FC236}">
                <a16:creationId xmlns:a16="http://schemas.microsoft.com/office/drawing/2014/main" id="{A7EEE5B3-ADC0-4CD4-B4BA-B4717AD9F1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45" y="6513776"/>
            <a:ext cx="857250" cy="285750"/>
          </a:xfrm>
          <a:prstGeom prst="rect">
            <a:avLst/>
          </a:prstGeom>
        </p:spPr>
      </p:pic>
      <p:sp>
        <p:nvSpPr>
          <p:cNvPr id="2" name="Rectangle 1">
            <a:extLst>
              <a:ext uri="{FF2B5EF4-FFF2-40B4-BE49-F238E27FC236}">
                <a16:creationId xmlns:a16="http://schemas.microsoft.com/office/drawing/2014/main" id="{C4ABCEE8-7376-419F-A1F6-679478D73451}"/>
              </a:ext>
            </a:extLst>
          </p:cNvPr>
          <p:cNvSpPr/>
          <p:nvPr/>
        </p:nvSpPr>
        <p:spPr>
          <a:xfrm>
            <a:off x="449755" y="738178"/>
            <a:ext cx="8229600" cy="461665"/>
          </a:xfrm>
          <a:prstGeom prst="rect">
            <a:avLst/>
          </a:prstGeom>
        </p:spPr>
        <p:txBody>
          <a:bodyPr wrap="square">
            <a:spAutoFit/>
          </a:bodyPr>
          <a:lstStyle/>
          <a:p>
            <a:pPr algn="ctr"/>
            <a:r>
              <a:rPr lang="ru-RU" sz="2400" b="1" dirty="0">
                <a:solidFill>
                  <a:srgbClr val="0000CC"/>
                </a:solidFill>
              </a:rPr>
              <a:t>Академия </a:t>
            </a:r>
            <a:r>
              <a:rPr lang="en-US" sz="2400" b="1" dirty="0" err="1">
                <a:solidFill>
                  <a:srgbClr val="0000CC"/>
                </a:solidFill>
              </a:rPr>
              <a:t>GovTech</a:t>
            </a:r>
            <a:r>
              <a:rPr lang="ru-RU" sz="2400" b="1" dirty="0">
                <a:solidFill>
                  <a:srgbClr val="0000CC"/>
                </a:solidFill>
              </a:rPr>
              <a:t> и курсы Каталога обучающих программ </a:t>
            </a:r>
            <a:endParaRPr lang="en-US" sz="2400" dirty="0">
              <a:solidFill>
                <a:srgbClr val="0000CC"/>
              </a:solidFill>
            </a:endParaRPr>
          </a:p>
        </p:txBody>
      </p:sp>
      <p:sp>
        <p:nvSpPr>
          <p:cNvPr id="19" name="TextBox 18">
            <a:extLst>
              <a:ext uri="{FF2B5EF4-FFF2-40B4-BE49-F238E27FC236}">
                <a16:creationId xmlns:a16="http://schemas.microsoft.com/office/drawing/2014/main" id="{B6423E90-551B-44E2-A498-E16C1767BE58}"/>
              </a:ext>
            </a:extLst>
          </p:cNvPr>
          <p:cNvSpPr txBox="1"/>
          <p:nvPr/>
        </p:nvSpPr>
        <p:spPr>
          <a:xfrm>
            <a:off x="137160" y="1332538"/>
            <a:ext cx="8892540" cy="2939266"/>
          </a:xfrm>
          <a:prstGeom prst="rect">
            <a:avLst/>
          </a:prstGeom>
          <a:noFill/>
        </p:spPr>
        <p:txBody>
          <a:bodyPr wrap="square" lIns="0" tIns="0" rIns="0" bIns="0" rtlCol="0">
            <a:spAutoFit/>
          </a:bodyPr>
          <a:lstStyle/>
          <a:p>
            <a:pPr marL="342900" indent="-342900" eaLnBrk="0" fontAlgn="base" hangingPunct="0">
              <a:spcBef>
                <a:spcPct val="0"/>
              </a:spcBef>
              <a:spcAft>
                <a:spcPts val="600"/>
              </a:spcAft>
              <a:buSzPct val="80000"/>
              <a:buFont typeface="Wingdings 3" panose="05040102010807070707" pitchFamily="18" charset="2"/>
              <a:buChar char=""/>
            </a:pPr>
            <a:r>
              <a:rPr lang="ru-RU" altLang="ko-KR" sz="1600" dirty="0">
                <a:solidFill>
                  <a:srgbClr val="C00000"/>
                </a:solidFill>
                <a:ea typeface="Malgun Gothic" panose="020B0503020000020004" pitchFamily="34" charset="-127"/>
                <a:cs typeface="Times New Roman" panose="02020603050405020304" pitchFamily="18" charset="0"/>
              </a:rPr>
              <a:t>Академия </a:t>
            </a:r>
            <a:r>
              <a:rPr lang="en-US" altLang="ko-KR" sz="1600" dirty="0" err="1">
                <a:solidFill>
                  <a:srgbClr val="C00000"/>
                </a:solidFill>
                <a:ea typeface="Malgun Gothic" panose="020B0503020000020004" pitchFamily="34" charset="-127"/>
                <a:cs typeface="Times New Roman" panose="02020603050405020304" pitchFamily="18" charset="0"/>
              </a:rPr>
              <a:t>GovTech</a:t>
            </a:r>
            <a:r>
              <a:rPr lang="en-US" altLang="ko-KR" sz="1600" dirty="0">
                <a:solidFill>
                  <a:srgbClr val="C00000"/>
                </a:solidFill>
                <a:ea typeface="Malgun Gothic" panose="020B0503020000020004" pitchFamily="34" charset="-127"/>
                <a:cs typeface="Times New Roman" panose="02020603050405020304" pitchFamily="18" charset="0"/>
              </a:rPr>
              <a:t> </a:t>
            </a:r>
            <a:r>
              <a:rPr lang="ru-RU" altLang="ko-KR" sz="1600" dirty="0">
                <a:solidFill>
                  <a:srgbClr val="0070C0"/>
                </a:solidFill>
                <a:ea typeface="Malgun Gothic" panose="020B0503020000020004" pitchFamily="34" charset="-127"/>
                <a:cs typeface="Times New Roman" panose="02020603050405020304" pitchFamily="18" charset="0"/>
              </a:rPr>
              <a:t>предложит специальные</a:t>
            </a:r>
            <a:r>
              <a:rPr lang="en-US" altLang="ko-KR" sz="1600" dirty="0">
                <a:solidFill>
                  <a:srgbClr val="C00000"/>
                </a:solidFill>
                <a:ea typeface="Malgun Gothic" panose="020B0503020000020004" pitchFamily="34" charset="-127"/>
                <a:cs typeface="Times New Roman" panose="02020603050405020304" pitchFamily="18" charset="0"/>
              </a:rPr>
              <a:t> </a:t>
            </a:r>
            <a:r>
              <a:rPr lang="ru-RU" altLang="ko-KR" sz="1600" dirty="0">
                <a:solidFill>
                  <a:srgbClr val="C00000"/>
                </a:solidFill>
                <a:ea typeface="Malgun Gothic" panose="020B0503020000020004" pitchFamily="34" charset="-127"/>
                <a:cs typeface="Times New Roman" panose="02020603050405020304" pitchFamily="18" charset="0"/>
              </a:rPr>
              <a:t>дистанционные курсы</a:t>
            </a:r>
            <a:r>
              <a:rPr lang="en-US" altLang="ko-KR" sz="1600" dirty="0">
                <a:solidFill>
                  <a:srgbClr val="C00000"/>
                </a:solidFill>
                <a:ea typeface="Malgun Gothic" panose="020B0503020000020004" pitchFamily="34" charset="-127"/>
                <a:cs typeface="Times New Roman" panose="02020603050405020304" pitchFamily="18" charset="0"/>
              </a:rPr>
              <a:t> </a:t>
            </a:r>
            <a:r>
              <a:rPr lang="ru-RU" altLang="ko-KR" sz="1600" dirty="0">
                <a:solidFill>
                  <a:srgbClr val="0070C0"/>
                </a:solidFill>
                <a:ea typeface="Malgun Gothic" panose="020B0503020000020004" pitchFamily="34" charset="-127"/>
                <a:cs typeface="Times New Roman" panose="02020603050405020304" pitchFamily="18" charset="0"/>
              </a:rPr>
              <a:t>в помощь странам-клиентам Всемирного банка и специалистам, работающим в области</a:t>
            </a:r>
            <a:r>
              <a:rPr lang="en-US" altLang="ko-KR" sz="1600" dirty="0">
                <a:solidFill>
                  <a:srgbClr val="0070C0"/>
                </a:solidFill>
                <a:ea typeface="Malgun Gothic" panose="020B0503020000020004" pitchFamily="34" charset="-127"/>
                <a:cs typeface="Times New Roman" panose="02020603050405020304" pitchFamily="18" charset="0"/>
              </a:rPr>
              <a:t> </a:t>
            </a:r>
            <a:r>
              <a:rPr lang="en-US" altLang="ko-KR" sz="1600" dirty="0" err="1">
                <a:solidFill>
                  <a:srgbClr val="0070C0"/>
                </a:solidFill>
                <a:ea typeface="Malgun Gothic" panose="020B0503020000020004" pitchFamily="34" charset="-127"/>
                <a:cs typeface="Times New Roman" panose="02020603050405020304" pitchFamily="18" charset="0"/>
              </a:rPr>
              <a:t>GovTech</a:t>
            </a:r>
            <a:r>
              <a:rPr lang="en-US" altLang="ko-KR" sz="1600" dirty="0">
                <a:solidFill>
                  <a:srgbClr val="0070C0"/>
                </a:solidFill>
                <a:ea typeface="Malgun Gothic" panose="020B0503020000020004" pitchFamily="34" charset="-127"/>
                <a:cs typeface="Times New Roman" panose="02020603050405020304" pitchFamily="18" charset="0"/>
              </a:rPr>
              <a:t>.</a:t>
            </a:r>
          </a:p>
          <a:p>
            <a:pPr marL="342900" indent="-342900" eaLnBrk="0" fontAlgn="base" hangingPunct="0">
              <a:spcBef>
                <a:spcPct val="0"/>
              </a:spcBef>
              <a:spcAft>
                <a:spcPts val="600"/>
              </a:spcAft>
              <a:buSzPct val="80000"/>
              <a:buFont typeface="Wingdings 3" panose="05040102010807070707" pitchFamily="18" charset="2"/>
              <a:buChar char=""/>
            </a:pPr>
            <a:r>
              <a:rPr lang="ru-RU" sz="1600" dirty="0">
                <a:solidFill>
                  <a:srgbClr val="0070C0"/>
                </a:solidFill>
              </a:rPr>
              <a:t>Для проведения дистанционных обучающих курсов по тематике</a:t>
            </a:r>
            <a:r>
              <a:rPr lang="en-US" sz="1600" dirty="0">
                <a:solidFill>
                  <a:srgbClr val="0070C0"/>
                </a:solidFill>
              </a:rPr>
              <a:t> </a:t>
            </a:r>
            <a:r>
              <a:rPr lang="en-US" sz="1600" dirty="0" err="1">
                <a:solidFill>
                  <a:srgbClr val="0070C0"/>
                </a:solidFill>
              </a:rPr>
              <a:t>GovTech</a:t>
            </a:r>
            <a:r>
              <a:rPr lang="en-US" sz="1600" dirty="0">
                <a:solidFill>
                  <a:srgbClr val="0070C0"/>
                </a:solidFill>
              </a:rPr>
              <a:t> </a:t>
            </a:r>
            <a:r>
              <a:rPr lang="ru-RU" sz="1600" dirty="0">
                <a:solidFill>
                  <a:srgbClr val="0070C0"/>
                </a:solidFill>
              </a:rPr>
              <a:t>без ограничения времени на прохождение Всемирный банк будет использовать платформу</a:t>
            </a:r>
            <a:r>
              <a:rPr lang="en-US" sz="1600" dirty="0">
                <a:solidFill>
                  <a:srgbClr val="0070C0"/>
                </a:solidFill>
              </a:rPr>
              <a:t> </a:t>
            </a:r>
            <a:r>
              <a:rPr lang="ru-RU" sz="1600" dirty="0">
                <a:solidFill>
                  <a:srgbClr val="C00000"/>
                </a:solidFill>
              </a:rPr>
              <a:t>Каталога обучающих программ</a:t>
            </a:r>
            <a:r>
              <a:rPr lang="en-US" sz="1600" dirty="0">
                <a:solidFill>
                  <a:srgbClr val="C00000"/>
                </a:solidFill>
              </a:rPr>
              <a:t> </a:t>
            </a:r>
            <a:r>
              <a:rPr lang="en-US" sz="1600" dirty="0">
                <a:solidFill>
                  <a:srgbClr val="0070C0"/>
                </a:solidFill>
              </a:rPr>
              <a:t>(OLC). </a:t>
            </a:r>
          </a:p>
          <a:p>
            <a:pPr marL="342900" indent="-342900" eaLnBrk="0" fontAlgn="base" hangingPunct="0">
              <a:spcBef>
                <a:spcPct val="0"/>
              </a:spcBef>
              <a:spcAft>
                <a:spcPts val="600"/>
              </a:spcAft>
              <a:buSzPct val="80000"/>
              <a:buFont typeface="Wingdings 3" panose="05040102010807070707" pitchFamily="18" charset="2"/>
              <a:buChar char=""/>
            </a:pPr>
            <a:r>
              <a:rPr lang="ru-RU" sz="1600" dirty="0">
                <a:solidFill>
                  <a:srgbClr val="0070C0"/>
                </a:solidFill>
              </a:rPr>
              <a:t>Каждый курс</a:t>
            </a:r>
            <a:r>
              <a:rPr lang="en-US" sz="1600" dirty="0">
                <a:solidFill>
                  <a:srgbClr val="0070C0"/>
                </a:solidFill>
              </a:rPr>
              <a:t> OLC</a:t>
            </a:r>
            <a:r>
              <a:rPr lang="ru-RU" sz="1600" dirty="0">
                <a:solidFill>
                  <a:srgbClr val="0070C0"/>
                </a:solidFill>
              </a:rPr>
              <a:t> будет включать в себя специальные</a:t>
            </a:r>
            <a:r>
              <a:rPr lang="en-US" sz="1600" dirty="0">
                <a:solidFill>
                  <a:srgbClr val="0070C0"/>
                </a:solidFill>
              </a:rPr>
              <a:t> </a:t>
            </a:r>
            <a:r>
              <a:rPr lang="en-US" sz="1600" dirty="0">
                <a:solidFill>
                  <a:srgbClr val="C00000"/>
                </a:solidFill>
              </a:rPr>
              <a:t>Mo</a:t>
            </a:r>
            <a:r>
              <a:rPr lang="ru-RU" sz="1600" dirty="0">
                <a:solidFill>
                  <a:srgbClr val="C00000"/>
                </a:solidFill>
              </a:rPr>
              <a:t>дули</a:t>
            </a:r>
            <a:r>
              <a:rPr lang="en-US" sz="1600" dirty="0">
                <a:solidFill>
                  <a:srgbClr val="0070C0"/>
                </a:solidFill>
              </a:rPr>
              <a:t> </a:t>
            </a:r>
            <a:r>
              <a:rPr lang="ru-RU" sz="1600" dirty="0">
                <a:solidFill>
                  <a:srgbClr val="0070C0"/>
                </a:solidFill>
              </a:rPr>
              <a:t>для представления мультимедийного контента. В каждом модуле будет предусмотрено несколько</a:t>
            </a:r>
            <a:r>
              <a:rPr lang="en-US" sz="1600" dirty="0">
                <a:solidFill>
                  <a:srgbClr val="0070C0"/>
                </a:solidFill>
              </a:rPr>
              <a:t> </a:t>
            </a:r>
            <a:r>
              <a:rPr lang="ru-RU" sz="1600" dirty="0">
                <a:solidFill>
                  <a:srgbClr val="C00000"/>
                </a:solidFill>
              </a:rPr>
              <a:t>Разделов </a:t>
            </a:r>
            <a:r>
              <a:rPr lang="ru-RU" sz="1600" dirty="0">
                <a:solidFill>
                  <a:srgbClr val="0070C0"/>
                </a:solidFill>
              </a:rPr>
              <a:t>для более детального раскрытия содержания с использованием слайдов с анимацией, видеоклипов, проверочных заданий и пр. </a:t>
            </a:r>
            <a:endParaRPr lang="en-US" sz="1600" dirty="0">
              <a:solidFill>
                <a:srgbClr val="0070C0"/>
              </a:solidFill>
            </a:endParaRPr>
          </a:p>
          <a:p>
            <a:pPr marL="342900" indent="-342900" eaLnBrk="0" fontAlgn="base" hangingPunct="0">
              <a:spcBef>
                <a:spcPct val="0"/>
              </a:spcBef>
              <a:spcAft>
                <a:spcPts val="600"/>
              </a:spcAft>
              <a:buSzPct val="80000"/>
              <a:buFont typeface="Wingdings 3" panose="05040102010807070707" pitchFamily="18" charset="2"/>
              <a:buChar char=""/>
            </a:pPr>
            <a:r>
              <a:rPr lang="ru-RU" sz="1600" dirty="0">
                <a:solidFill>
                  <a:srgbClr val="0070C0"/>
                </a:solidFill>
              </a:rPr>
              <a:t>Для получения свидетельства об окончании участникам необходимо пройти все модули и набрать не менее 80% при выполнении всех контрольных заданий.</a:t>
            </a:r>
            <a:r>
              <a:rPr lang="en-US" sz="1600" dirty="0">
                <a:solidFill>
                  <a:srgbClr val="0070C0"/>
                </a:solidFill>
              </a:rPr>
              <a:t> </a:t>
            </a:r>
          </a:p>
        </p:txBody>
      </p:sp>
      <p:pic>
        <p:nvPicPr>
          <p:cNvPr id="5" name="Picture 4" descr="Graphical user interface, website&#10;&#10;Description automatically generated">
            <a:extLst>
              <a:ext uri="{FF2B5EF4-FFF2-40B4-BE49-F238E27FC236}">
                <a16:creationId xmlns:a16="http://schemas.microsoft.com/office/drawing/2014/main" id="{6B300234-904A-4780-9AB5-40FBB7E01B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1287" y="4466053"/>
            <a:ext cx="5826537" cy="2121231"/>
          </a:xfrm>
          <a:prstGeom prst="rect">
            <a:avLst/>
          </a:prstGeom>
          <a:ln w="6350">
            <a:solidFill>
              <a:schemeClr val="bg1">
                <a:lumMod val="75000"/>
              </a:schemeClr>
            </a:solidFill>
          </a:ln>
        </p:spPr>
      </p:pic>
    </p:spTree>
    <p:extLst>
      <p:ext uri="{BB962C8B-B14F-4D97-AF65-F5344CB8AC3E}">
        <p14:creationId xmlns:p14="http://schemas.microsoft.com/office/powerpoint/2010/main" val="2626953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0" y="54715"/>
            <a:ext cx="9129110" cy="731520"/>
            <a:chOff x="-809" y="7415"/>
            <a:chExt cx="9129110" cy="731520"/>
          </a:xfrm>
        </p:grpSpPr>
        <p:sp>
          <p:nvSpPr>
            <p:cNvPr id="15"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en-US" sz="2400" b="1" dirty="0">
                  <a:solidFill>
                    <a:schemeClr val="bg1"/>
                  </a:solidFill>
                  <a:latin typeface="+mj-lt"/>
                  <a:cs typeface="Helvetica" panose="020B0604020202020204" pitchFamily="34" charset="0"/>
                </a:rPr>
                <a:t>GovTech 101</a:t>
              </a:r>
            </a:p>
          </p:txBody>
        </p:sp>
        <p:sp>
          <p:nvSpPr>
            <p:cNvPr id="16" name="Oval 1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0"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26</a:t>
            </a:fld>
            <a:endParaRPr lang="en-US" sz="1100" dirty="0">
              <a:solidFill>
                <a:srgbClr val="0000FF"/>
              </a:solidFill>
            </a:endParaRPr>
          </a:p>
        </p:txBody>
      </p:sp>
      <p:pic>
        <p:nvPicPr>
          <p:cNvPr id="11" name="Picture 10">
            <a:extLst>
              <a:ext uri="{FF2B5EF4-FFF2-40B4-BE49-F238E27FC236}">
                <a16:creationId xmlns:a16="http://schemas.microsoft.com/office/drawing/2014/main" id="{A7EEE5B3-ADC0-4CD4-B4BA-B4717AD9F1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45" y="6513776"/>
            <a:ext cx="857250" cy="285750"/>
          </a:xfrm>
          <a:prstGeom prst="rect">
            <a:avLst/>
          </a:prstGeom>
        </p:spPr>
      </p:pic>
      <p:sp>
        <p:nvSpPr>
          <p:cNvPr id="2" name="Rectangle 1">
            <a:extLst>
              <a:ext uri="{FF2B5EF4-FFF2-40B4-BE49-F238E27FC236}">
                <a16:creationId xmlns:a16="http://schemas.microsoft.com/office/drawing/2014/main" id="{C4ABCEE8-7376-419F-A1F6-679478D73451}"/>
              </a:ext>
            </a:extLst>
          </p:cNvPr>
          <p:cNvSpPr/>
          <p:nvPr/>
        </p:nvSpPr>
        <p:spPr>
          <a:xfrm>
            <a:off x="137160" y="738178"/>
            <a:ext cx="8790940" cy="461665"/>
          </a:xfrm>
          <a:prstGeom prst="rect">
            <a:avLst/>
          </a:prstGeom>
        </p:spPr>
        <p:txBody>
          <a:bodyPr wrap="square">
            <a:spAutoFit/>
          </a:bodyPr>
          <a:lstStyle/>
          <a:p>
            <a:pPr algn="ctr"/>
            <a:r>
              <a:rPr lang="ru-RU" sz="2400" b="1" dirty="0">
                <a:solidFill>
                  <a:srgbClr val="0000CC"/>
                </a:solidFill>
              </a:rPr>
              <a:t>Курс </a:t>
            </a:r>
            <a:r>
              <a:rPr lang="en-US" sz="2400" b="1" dirty="0" err="1">
                <a:solidFill>
                  <a:srgbClr val="0000CC"/>
                </a:solidFill>
              </a:rPr>
              <a:t>GovTech</a:t>
            </a:r>
            <a:r>
              <a:rPr lang="en-US" sz="2400" b="1" dirty="0">
                <a:solidFill>
                  <a:srgbClr val="0000CC"/>
                </a:solidFill>
              </a:rPr>
              <a:t> </a:t>
            </a:r>
            <a:r>
              <a:rPr lang="ru-RU" sz="2400" b="1" dirty="0">
                <a:solidFill>
                  <a:srgbClr val="0000CC"/>
                </a:solidFill>
              </a:rPr>
              <a:t>№</a:t>
            </a:r>
            <a:r>
              <a:rPr lang="en-US" sz="2400" b="1" dirty="0">
                <a:solidFill>
                  <a:srgbClr val="0000CC"/>
                </a:solidFill>
              </a:rPr>
              <a:t>1: </a:t>
            </a:r>
            <a:r>
              <a:rPr lang="ru-RU" sz="2400" b="1" dirty="0">
                <a:solidFill>
                  <a:srgbClr val="0000CC"/>
                </a:solidFill>
              </a:rPr>
              <a:t>основные положения и ключевые понятия</a:t>
            </a:r>
            <a:endParaRPr lang="en-US" sz="2400" dirty="0">
              <a:solidFill>
                <a:srgbClr val="0000CC"/>
              </a:solidFill>
            </a:endParaRPr>
          </a:p>
        </p:txBody>
      </p:sp>
      <p:pic>
        <p:nvPicPr>
          <p:cNvPr id="4" name="Picture 3" descr="Diagram&#10;&#10;Description automatically generated">
            <a:extLst>
              <a:ext uri="{FF2B5EF4-FFF2-40B4-BE49-F238E27FC236}">
                <a16:creationId xmlns:a16="http://schemas.microsoft.com/office/drawing/2014/main" id="{7BCD32A8-FEBC-4E35-A773-2F81FC43C0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418" y="1346776"/>
            <a:ext cx="3291840" cy="2473696"/>
          </a:xfrm>
          <a:prstGeom prst="rect">
            <a:avLst/>
          </a:prstGeom>
          <a:ln w="6350">
            <a:solidFill>
              <a:schemeClr val="bg1">
                <a:lumMod val="75000"/>
              </a:schemeClr>
            </a:solidFill>
          </a:ln>
        </p:spPr>
      </p:pic>
      <p:pic>
        <p:nvPicPr>
          <p:cNvPr id="7" name="Picture 6" descr="A group of people looking at a tablet&#10;&#10;Description automatically generated">
            <a:extLst>
              <a:ext uri="{FF2B5EF4-FFF2-40B4-BE49-F238E27FC236}">
                <a16:creationId xmlns:a16="http://schemas.microsoft.com/office/drawing/2014/main" id="{5BC99C4A-0E06-40A8-B09F-C1797AAF86D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13734" y="1346776"/>
            <a:ext cx="3291840" cy="2467498"/>
          </a:xfrm>
          <a:prstGeom prst="rect">
            <a:avLst/>
          </a:prstGeom>
          <a:ln w="6350">
            <a:solidFill>
              <a:schemeClr val="bg1">
                <a:lumMod val="75000"/>
              </a:schemeClr>
            </a:solidFill>
          </a:ln>
        </p:spPr>
      </p:pic>
      <p:pic>
        <p:nvPicPr>
          <p:cNvPr id="12" name="Picture 11" descr="A picture containing text&#10;&#10;Description automatically generated">
            <a:extLst>
              <a:ext uri="{FF2B5EF4-FFF2-40B4-BE49-F238E27FC236}">
                <a16:creationId xmlns:a16="http://schemas.microsoft.com/office/drawing/2014/main" id="{5F8B4EE4-ABC6-41B5-8B33-8A6CB9EB2F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418" y="3944213"/>
            <a:ext cx="3291840" cy="2467498"/>
          </a:xfrm>
          <a:prstGeom prst="rect">
            <a:avLst/>
          </a:prstGeom>
          <a:ln w="6350">
            <a:solidFill>
              <a:schemeClr val="bg1">
                <a:lumMod val="75000"/>
              </a:schemeClr>
            </a:solidFill>
          </a:ln>
        </p:spPr>
      </p:pic>
      <p:pic>
        <p:nvPicPr>
          <p:cNvPr id="14" name="Picture 13" descr="Graphical user interface, website&#10;&#10;Description automatically generated">
            <a:extLst>
              <a:ext uri="{FF2B5EF4-FFF2-40B4-BE49-F238E27FC236}">
                <a16:creationId xmlns:a16="http://schemas.microsoft.com/office/drawing/2014/main" id="{8C60E971-601D-41D6-874F-9958F1E0D21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13734" y="3944213"/>
            <a:ext cx="3291840" cy="2467498"/>
          </a:xfrm>
          <a:prstGeom prst="rect">
            <a:avLst/>
          </a:prstGeom>
          <a:ln w="6350">
            <a:solidFill>
              <a:schemeClr val="bg1">
                <a:lumMod val="75000"/>
              </a:schemeClr>
            </a:solidFill>
          </a:ln>
        </p:spPr>
      </p:pic>
    </p:spTree>
    <p:extLst>
      <p:ext uri="{BB962C8B-B14F-4D97-AF65-F5344CB8AC3E}">
        <p14:creationId xmlns:p14="http://schemas.microsoft.com/office/powerpoint/2010/main" val="3659027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0" y="54715"/>
            <a:ext cx="9129110" cy="731520"/>
            <a:chOff x="-809" y="7415"/>
            <a:chExt cx="9129110" cy="731520"/>
          </a:xfrm>
        </p:grpSpPr>
        <p:sp>
          <p:nvSpPr>
            <p:cNvPr id="15"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Helvetica" panose="020B0604020202020204" pitchFamily="34" charset="0"/>
                </a:rPr>
                <a:t>GovTech 101</a:t>
              </a:r>
            </a:p>
          </p:txBody>
        </p:sp>
        <p:sp>
          <p:nvSpPr>
            <p:cNvPr id="16" name="Oval 1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0" name="Slide Number Placeholder 8"/>
          <p:cNvSpPr>
            <a:spLocks noGrp="1"/>
          </p:cNvSpPr>
          <p:nvPr>
            <p:ph type="sldNum" sz="quarter" idx="12"/>
          </p:nvPr>
        </p:nvSpPr>
        <p:spPr>
          <a:xfrm>
            <a:off x="6553200" y="6587285"/>
            <a:ext cx="2160000" cy="216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1FF0DD-E9F7-431E-8070-FEA08546CC76}" type="slidenum">
              <a:rPr kumimoji="0" lang="en-US" sz="1100" b="0" i="0" u="none" strike="noStrike" kern="1200" cap="none" spc="0" normalizeH="0" baseline="0" noProof="0" smtClean="0">
                <a:ln>
                  <a:noFill/>
                </a:ln>
                <a:solidFill>
                  <a:srgbClr val="0000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100" b="0" i="0" u="none" strike="noStrike" kern="1200" cap="none" spc="0" normalizeH="0" baseline="0" noProof="0" dirty="0">
              <a:ln>
                <a:noFill/>
              </a:ln>
              <a:solidFill>
                <a:srgbClr val="0000FF"/>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A7EEE5B3-ADC0-4CD4-B4BA-B4717AD9F1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45" y="6513776"/>
            <a:ext cx="857250" cy="285750"/>
          </a:xfrm>
          <a:prstGeom prst="rect">
            <a:avLst/>
          </a:prstGeom>
        </p:spPr>
      </p:pic>
      <p:sp>
        <p:nvSpPr>
          <p:cNvPr id="2" name="Rectangle 1">
            <a:extLst>
              <a:ext uri="{FF2B5EF4-FFF2-40B4-BE49-F238E27FC236}">
                <a16:creationId xmlns:a16="http://schemas.microsoft.com/office/drawing/2014/main" id="{C4ABCEE8-7376-419F-A1F6-679478D73451}"/>
              </a:ext>
            </a:extLst>
          </p:cNvPr>
          <p:cNvSpPr/>
          <p:nvPr/>
        </p:nvSpPr>
        <p:spPr>
          <a:xfrm>
            <a:off x="460811" y="530320"/>
            <a:ext cx="822960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srgbClr val="0000CC"/>
                </a:solidFill>
                <a:effectLst/>
                <a:uLnTx/>
                <a:uFillTx/>
                <a:latin typeface="Calibri"/>
                <a:ea typeface="+mn-ea"/>
                <a:cs typeface="+mn-cs"/>
              </a:rPr>
              <a:t>Курс </a:t>
            </a:r>
            <a:r>
              <a:rPr kumimoji="0" lang="en-US" sz="2400" b="1" i="0" u="none" strike="noStrike" kern="1200" cap="none" spc="0" normalizeH="0" baseline="0" noProof="0" dirty="0" err="1">
                <a:ln>
                  <a:noFill/>
                </a:ln>
                <a:solidFill>
                  <a:srgbClr val="0000CC"/>
                </a:solidFill>
                <a:effectLst/>
                <a:uLnTx/>
                <a:uFillTx/>
                <a:latin typeface="Calibri"/>
                <a:ea typeface="+mn-ea"/>
                <a:cs typeface="+mn-cs"/>
              </a:rPr>
              <a:t>GovTech</a:t>
            </a:r>
            <a:r>
              <a:rPr kumimoji="0" lang="ru-RU" sz="2400" b="1" i="0" u="none" strike="noStrike" kern="1200" cap="none" spc="0" normalizeH="0" baseline="0" noProof="0" dirty="0">
                <a:ln>
                  <a:noFill/>
                </a:ln>
                <a:solidFill>
                  <a:srgbClr val="0000CC"/>
                </a:solidFill>
                <a:effectLst/>
                <a:uLnTx/>
                <a:uFillTx/>
                <a:latin typeface="Calibri"/>
                <a:ea typeface="+mn-ea"/>
                <a:cs typeface="+mn-cs"/>
              </a:rPr>
              <a:t> №</a:t>
            </a:r>
            <a:r>
              <a:rPr kumimoji="0" lang="en-US" sz="2400" b="1" i="0" u="none" strike="noStrike" kern="1200" cap="none" spc="0" normalizeH="0" baseline="0" noProof="0" dirty="0">
                <a:ln>
                  <a:noFill/>
                </a:ln>
                <a:solidFill>
                  <a:srgbClr val="0000CC"/>
                </a:solidFill>
                <a:effectLst/>
                <a:uLnTx/>
                <a:uFillTx/>
                <a:latin typeface="Calibri"/>
                <a:ea typeface="+mn-ea"/>
                <a:cs typeface="+mn-cs"/>
              </a:rPr>
              <a:t>1: </a:t>
            </a:r>
            <a:r>
              <a:rPr lang="ru-RU" sz="2400" b="1" dirty="0">
                <a:solidFill>
                  <a:srgbClr val="0000CC"/>
                </a:solidFill>
                <a:latin typeface="Calibri"/>
              </a:rPr>
              <a:t>м</a:t>
            </a:r>
            <a:r>
              <a:rPr kumimoji="0" lang="ru-RU" sz="2400" b="1" i="0" u="none" strike="noStrike" kern="1200" cap="none" spc="0" normalizeH="0" baseline="0" noProof="0" dirty="0" err="1">
                <a:ln>
                  <a:noFill/>
                </a:ln>
                <a:solidFill>
                  <a:srgbClr val="0000CC"/>
                </a:solidFill>
                <a:effectLst/>
                <a:uLnTx/>
                <a:uFillTx/>
                <a:latin typeface="Calibri"/>
                <a:ea typeface="+mn-ea"/>
                <a:cs typeface="+mn-cs"/>
              </a:rPr>
              <a:t>одули</a:t>
            </a:r>
            <a:r>
              <a:rPr kumimoji="0" lang="ru-RU" sz="2400" b="1" i="0" u="none" strike="noStrike" kern="1200" cap="none" spc="0" normalizeH="0" baseline="0" noProof="0" dirty="0">
                <a:ln>
                  <a:noFill/>
                </a:ln>
                <a:solidFill>
                  <a:srgbClr val="0000CC"/>
                </a:solidFill>
                <a:effectLst/>
                <a:uLnTx/>
                <a:uFillTx/>
                <a:latin typeface="Calibri"/>
                <a:ea typeface="+mn-ea"/>
                <a:cs typeface="+mn-cs"/>
              </a:rPr>
              <a:t> и разделы</a:t>
            </a:r>
            <a:endParaRPr kumimoji="0" lang="en-US" sz="2400" b="0" i="0" u="none" strike="noStrike" kern="1200" cap="none" spc="0" normalizeH="0" baseline="0" noProof="0" dirty="0">
              <a:ln>
                <a:noFill/>
              </a:ln>
              <a:solidFill>
                <a:srgbClr val="0000CC"/>
              </a:solidFill>
              <a:effectLst/>
              <a:uLnTx/>
              <a:uFillTx/>
              <a:latin typeface="Calibri"/>
              <a:ea typeface="+mn-ea"/>
              <a:cs typeface="+mn-cs"/>
            </a:endParaRPr>
          </a:p>
        </p:txBody>
      </p:sp>
      <p:pic>
        <p:nvPicPr>
          <p:cNvPr id="12" name="Рисунок 11"/>
          <p:cNvPicPr>
            <a:picLocks noChangeAspect="1"/>
          </p:cNvPicPr>
          <p:nvPr/>
        </p:nvPicPr>
        <p:blipFill>
          <a:blip r:embed="rId5"/>
          <a:stretch>
            <a:fillRect/>
          </a:stretch>
        </p:blipFill>
        <p:spPr>
          <a:xfrm>
            <a:off x="942395" y="979084"/>
            <a:ext cx="7266432" cy="5419344"/>
          </a:xfrm>
          <a:prstGeom prst="rect">
            <a:avLst/>
          </a:prstGeom>
          <a:noFill/>
        </p:spPr>
      </p:pic>
      <p:sp>
        <p:nvSpPr>
          <p:cNvPr id="13" name="Прямоугольник 12"/>
          <p:cNvSpPr/>
          <p:nvPr/>
        </p:nvSpPr>
        <p:spPr>
          <a:xfrm>
            <a:off x="731520" y="1330430"/>
            <a:ext cx="1027739" cy="669734"/>
          </a:xfrm>
          <a:prstGeom prst="rect">
            <a:avLst/>
          </a:prstGeom>
          <a:noFill/>
        </p:spPr>
        <p:txBody>
          <a:bodyPr lIns="0" tIns="0" rIns="0" bIns="0">
            <a:noAutofit/>
          </a:bodyPr>
          <a:lstStyle/>
          <a:p>
            <a:pPr marL="0" marR="0" lvl="0" indent="0" algn="ctr" defTabSz="914400" rtl="0" eaLnBrk="1" fontAlgn="auto" latinLnBrk="0" hangingPunct="1">
              <a:lnSpc>
                <a:spcPct val="97000"/>
              </a:lnSpc>
              <a:spcBef>
                <a:spcPts val="0"/>
              </a:spcBef>
              <a:spcAft>
                <a:spcPts val="0"/>
              </a:spcAft>
              <a:buClrTx/>
              <a:buSzTx/>
              <a:buFontTx/>
              <a:buNone/>
              <a:tabLst/>
              <a:defRPr/>
            </a:pPr>
            <a:r>
              <a:rPr lang="ru-RU" sz="1600" dirty="0">
                <a:solidFill>
                  <a:srgbClr val="05099E"/>
                </a:solidFill>
                <a:latin typeface="Calibri"/>
              </a:rPr>
              <a:t>Вы находитесь здесь</a:t>
            </a:r>
            <a:endParaRPr kumimoji="0" lang="en-US" sz="1600" b="0" i="0" u="none" strike="noStrike" kern="1200" cap="none" spc="0" normalizeH="0" baseline="0" noProof="0" dirty="0">
              <a:ln>
                <a:noFill/>
              </a:ln>
              <a:solidFill>
                <a:srgbClr val="05099E"/>
              </a:solidFill>
              <a:effectLst/>
              <a:uLnTx/>
              <a:uFillTx/>
              <a:latin typeface="Calibri"/>
              <a:ea typeface="+mn-ea"/>
              <a:cs typeface="+mn-cs"/>
            </a:endParaRPr>
          </a:p>
        </p:txBody>
      </p:sp>
      <p:sp>
        <p:nvSpPr>
          <p:cNvPr id="14" name="Прямоугольник 13"/>
          <p:cNvSpPr/>
          <p:nvPr/>
        </p:nvSpPr>
        <p:spPr>
          <a:xfrm>
            <a:off x="1820219" y="1467590"/>
            <a:ext cx="1123588" cy="724597"/>
          </a:xfrm>
          <a:prstGeom prst="rect">
            <a:avLst/>
          </a:prstGeom>
          <a:noFill/>
        </p:spPr>
        <p:txBody>
          <a:bodyPr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err="1">
                <a:ln>
                  <a:noFill/>
                </a:ln>
                <a:solidFill>
                  <a:srgbClr val="0000CC"/>
                </a:solidFill>
                <a:effectLst/>
                <a:uLnTx/>
                <a:uFillTx/>
                <a:latin typeface="Calibri"/>
                <a:ea typeface="+mn-ea"/>
                <a:cs typeface="+mn-cs"/>
              </a:rPr>
              <a:t>GovTech</a:t>
            </a:r>
            <a:r>
              <a:rPr kumimoji="0" lang="en-US" sz="900" b="1" i="0" u="none" strike="noStrike" kern="1200" cap="none" spc="0" normalizeH="0" baseline="0" noProof="0" dirty="0">
                <a:ln>
                  <a:noFill/>
                </a:ln>
                <a:solidFill>
                  <a:srgbClr val="0000CC"/>
                </a:solidFill>
                <a:effectLst/>
                <a:uLnTx/>
                <a:uFillTx/>
                <a:latin typeface="Calibri"/>
                <a:ea typeface="+mn-ea"/>
                <a:cs typeface="+mn-cs"/>
              </a:rPr>
              <a:t>: </a:t>
            </a:r>
            <a:r>
              <a:rPr kumimoji="0" lang="ru-RU" sz="900" b="1" i="0" u="none" strike="noStrike" kern="1200" cap="none" spc="0" normalizeH="0" baseline="0" noProof="0" dirty="0">
                <a:ln>
                  <a:noFill/>
                </a:ln>
                <a:solidFill>
                  <a:srgbClr val="0000CC"/>
                </a:solidFill>
                <a:effectLst/>
                <a:uLnTx/>
                <a:uFillTx/>
                <a:latin typeface="Calibri"/>
                <a:ea typeface="+mn-ea"/>
                <a:cs typeface="+mn-cs"/>
              </a:rPr>
              <a:t>последнее поколение в реформировании государственного сектора</a:t>
            </a:r>
            <a:endParaRPr kumimoji="0" lang="en-US" sz="900" b="1" i="0" u="none" strike="noStrike" kern="1200" cap="none" spc="0" normalizeH="0" baseline="0" noProof="0" dirty="0">
              <a:ln>
                <a:noFill/>
              </a:ln>
              <a:solidFill>
                <a:srgbClr val="0000CC"/>
              </a:solidFill>
              <a:effectLst/>
              <a:uLnTx/>
              <a:uFillTx/>
              <a:latin typeface="Calibri"/>
              <a:ea typeface="+mn-ea"/>
              <a:cs typeface="+mn-cs"/>
            </a:endParaRPr>
          </a:p>
        </p:txBody>
      </p:sp>
      <p:sp>
        <p:nvSpPr>
          <p:cNvPr id="18" name="Прямоугольник 17"/>
          <p:cNvSpPr/>
          <p:nvPr/>
        </p:nvSpPr>
        <p:spPr>
          <a:xfrm>
            <a:off x="3283259" y="2095837"/>
            <a:ext cx="966216" cy="2138511"/>
          </a:xfrm>
          <a:prstGeom prst="rect">
            <a:avLst/>
          </a:prstGeom>
          <a:solidFill>
            <a:srgbClr val="D0FEFE"/>
          </a:solidFill>
        </p:spPr>
        <p:txBody>
          <a:bodyPr lIns="0" tIns="0" rIns="0" bIns="0">
            <a:noAutofit/>
          </a:bodyPr>
          <a:lstStyle/>
          <a:p>
            <a:pPr marL="0" marR="0" lvl="0" indent="0" algn="l" defTabSz="914400" rtl="0" eaLnBrk="1" fontAlgn="auto" latinLnBrk="0" hangingPunct="1">
              <a:lnSpc>
                <a:spcPct val="97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5099E"/>
                </a:solidFill>
                <a:effectLst/>
                <a:uLnTx/>
                <a:uFillTx/>
                <a:latin typeface="Calibri"/>
                <a:ea typeface="+mn-ea"/>
                <a:cs typeface="+mn-cs"/>
              </a:rPr>
              <a:t>• </a:t>
            </a:r>
            <a:r>
              <a:rPr lang="ru-RU" sz="800" dirty="0">
                <a:solidFill>
                  <a:srgbClr val="304382"/>
                </a:solidFill>
                <a:latin typeface="Calibri"/>
              </a:rPr>
              <a:t>Введение</a:t>
            </a:r>
            <a:endParaRPr kumimoji="0" lang="en-US" sz="800" b="0" i="0" u="none" strike="noStrike" kern="1200" cap="none" spc="0" normalizeH="0" baseline="0" noProof="0" dirty="0">
              <a:ln>
                <a:noFill/>
              </a:ln>
              <a:solidFill>
                <a:srgbClr val="304382"/>
              </a:solidFill>
              <a:effectLst/>
              <a:uLnTx/>
              <a:uFillTx/>
              <a:latin typeface="Calibri"/>
              <a:ea typeface="+mn-ea"/>
              <a:cs typeface="+mn-cs"/>
            </a:endParaRPr>
          </a:p>
          <a:p>
            <a:pPr marL="0" marR="0" lvl="0" indent="0" algn="l" defTabSz="914400" rtl="0" eaLnBrk="1" fontAlgn="auto" latinLnBrk="0" hangingPunct="1">
              <a:lnSpc>
                <a:spcPct val="97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5099E"/>
                </a:solidFill>
                <a:effectLst/>
                <a:uLnTx/>
                <a:uFillTx/>
                <a:latin typeface="Calibri"/>
                <a:ea typeface="+mn-ea"/>
                <a:cs typeface="+mn-cs"/>
              </a:rPr>
              <a:t>• </a:t>
            </a:r>
            <a:r>
              <a:rPr lang="ru-RU" sz="800" dirty="0">
                <a:solidFill>
                  <a:srgbClr val="304382"/>
                </a:solidFill>
                <a:latin typeface="Calibri"/>
              </a:rPr>
              <a:t>Раздел</a:t>
            </a:r>
            <a:r>
              <a:rPr kumimoji="0" lang="en-US" sz="800" b="0" i="0" u="none" strike="noStrike" kern="1200" cap="none" spc="0" normalizeH="0" baseline="0" noProof="0" dirty="0">
                <a:ln>
                  <a:noFill/>
                </a:ln>
                <a:solidFill>
                  <a:srgbClr val="304382"/>
                </a:solidFill>
                <a:effectLst/>
                <a:uLnTx/>
                <a:uFillTx/>
                <a:latin typeface="Calibri"/>
                <a:ea typeface="+mn-ea"/>
                <a:cs typeface="+mn-cs"/>
              </a:rPr>
              <a:t> 2.1: </a:t>
            </a:r>
            <a:r>
              <a:rPr kumimoji="0" lang="ru-RU" sz="800" b="0" i="0" u="none" strike="noStrike" kern="1200" cap="none" spc="0" normalizeH="0" baseline="0" noProof="0" dirty="0">
                <a:ln>
                  <a:noFill/>
                </a:ln>
                <a:solidFill>
                  <a:srgbClr val="304382"/>
                </a:solidFill>
                <a:effectLst/>
                <a:uLnTx/>
                <a:uFillTx/>
                <a:latin typeface="Calibri"/>
                <a:ea typeface="+mn-ea"/>
                <a:cs typeface="+mn-cs"/>
              </a:rPr>
              <a:t>Основные системы</a:t>
            </a:r>
            <a:r>
              <a:rPr kumimoji="0" lang="ru-RU" sz="800" b="0" i="0" u="none" strike="noStrike" kern="1200" cap="none" spc="0" normalizeH="0" noProof="0" dirty="0">
                <a:ln>
                  <a:noFill/>
                </a:ln>
                <a:solidFill>
                  <a:srgbClr val="304382"/>
                </a:solidFill>
                <a:effectLst/>
                <a:uLnTx/>
                <a:uFillTx/>
                <a:latin typeface="Calibri"/>
                <a:ea typeface="+mn-ea"/>
                <a:cs typeface="+mn-cs"/>
              </a:rPr>
              <a:t> государства</a:t>
            </a:r>
            <a:endParaRPr kumimoji="0" lang="en-US" sz="800" b="0" i="0" u="none" strike="noStrike" kern="1200" cap="none" spc="0" normalizeH="0" baseline="0" noProof="0" dirty="0">
              <a:ln>
                <a:noFill/>
              </a:ln>
              <a:solidFill>
                <a:srgbClr val="304382"/>
              </a:solidFill>
              <a:effectLst/>
              <a:uLnTx/>
              <a:uFillTx/>
              <a:latin typeface="Calibri"/>
              <a:ea typeface="+mn-ea"/>
              <a:cs typeface="+mn-cs"/>
            </a:endParaRPr>
          </a:p>
          <a:p>
            <a:pPr marL="0" marR="0" lvl="0" indent="0" algn="l" defTabSz="914400" rtl="0" eaLnBrk="1" fontAlgn="auto" latinLnBrk="0" hangingPunct="1">
              <a:lnSpc>
                <a:spcPct val="97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5099E"/>
                </a:solidFill>
                <a:effectLst/>
                <a:uLnTx/>
                <a:uFillTx/>
                <a:latin typeface="Calibri"/>
                <a:ea typeface="+mn-ea"/>
                <a:cs typeface="+mn-cs"/>
              </a:rPr>
              <a:t>• </a:t>
            </a:r>
            <a:r>
              <a:rPr lang="ru-RU" sz="800" dirty="0">
                <a:solidFill>
                  <a:srgbClr val="304382"/>
                </a:solidFill>
                <a:latin typeface="Calibri"/>
              </a:rPr>
              <a:t>Раздел</a:t>
            </a:r>
            <a:r>
              <a:rPr kumimoji="0" lang="en-US" sz="800" b="0" i="0" u="none" strike="noStrike" kern="1200" cap="none" spc="0" normalizeH="0" baseline="0" noProof="0" dirty="0">
                <a:ln>
                  <a:noFill/>
                </a:ln>
                <a:solidFill>
                  <a:srgbClr val="304382"/>
                </a:solidFill>
                <a:effectLst/>
                <a:uLnTx/>
                <a:uFillTx/>
                <a:latin typeface="Calibri"/>
                <a:ea typeface="+mn-ea"/>
                <a:cs typeface="+mn-cs"/>
              </a:rPr>
              <a:t> 2.2: </a:t>
            </a:r>
            <a:r>
              <a:rPr kumimoji="0" lang="ru-RU" sz="800" b="0" i="0" u="none" strike="noStrike" kern="1200" cap="none" spc="0" normalizeH="0" baseline="0" noProof="0" dirty="0">
                <a:ln>
                  <a:noFill/>
                </a:ln>
                <a:solidFill>
                  <a:srgbClr val="304382"/>
                </a:solidFill>
                <a:effectLst/>
                <a:uLnTx/>
                <a:uFillTx/>
                <a:latin typeface="Calibri"/>
                <a:ea typeface="+mn-ea"/>
                <a:cs typeface="+mn-cs"/>
              </a:rPr>
              <a:t>Предоставление государственных услуг</a:t>
            </a:r>
            <a:endParaRPr kumimoji="0" lang="en-US" sz="800" b="0" i="0" u="none" strike="noStrike" kern="1200" cap="none" spc="0" normalizeH="0" baseline="0" noProof="0" dirty="0">
              <a:ln>
                <a:noFill/>
              </a:ln>
              <a:solidFill>
                <a:srgbClr val="304382"/>
              </a:solidFill>
              <a:effectLst/>
              <a:uLnTx/>
              <a:uFillTx/>
              <a:latin typeface="Calibri"/>
              <a:ea typeface="+mn-ea"/>
              <a:cs typeface="+mn-cs"/>
            </a:endParaRPr>
          </a:p>
          <a:p>
            <a:pPr marL="0" marR="0" lvl="0" indent="0" algn="l" defTabSz="914400" rtl="0" eaLnBrk="1" fontAlgn="auto" latinLnBrk="0" hangingPunct="1">
              <a:lnSpc>
                <a:spcPct val="97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5099E"/>
                </a:solidFill>
                <a:effectLst/>
                <a:uLnTx/>
                <a:uFillTx/>
                <a:latin typeface="Calibri"/>
                <a:ea typeface="+mn-ea"/>
                <a:cs typeface="+mn-cs"/>
              </a:rPr>
              <a:t>• </a:t>
            </a:r>
            <a:r>
              <a:rPr kumimoji="0" lang="ru-RU" sz="800" b="0" i="0" u="none" strike="noStrike" kern="1200" cap="none" spc="0" normalizeH="0" baseline="0" noProof="0" dirty="0">
                <a:ln>
                  <a:noFill/>
                </a:ln>
                <a:solidFill>
                  <a:srgbClr val="05099E"/>
                </a:solidFill>
                <a:effectLst/>
                <a:uLnTx/>
                <a:uFillTx/>
                <a:latin typeface="Calibri"/>
                <a:ea typeface="+mn-ea"/>
                <a:cs typeface="+mn-cs"/>
              </a:rPr>
              <a:t> Раздел </a:t>
            </a:r>
            <a:r>
              <a:rPr kumimoji="0" lang="en-US" sz="800" b="0" i="0" u="none" strike="noStrike" kern="1200" cap="none" spc="0" normalizeH="0" baseline="0" noProof="0" dirty="0">
                <a:ln>
                  <a:noFill/>
                </a:ln>
                <a:solidFill>
                  <a:srgbClr val="304382"/>
                </a:solidFill>
                <a:effectLst/>
                <a:uLnTx/>
                <a:uFillTx/>
                <a:latin typeface="Calibri"/>
                <a:ea typeface="+mn-ea"/>
                <a:cs typeface="+mn-cs"/>
              </a:rPr>
              <a:t>2.3: </a:t>
            </a:r>
            <a:r>
              <a:rPr kumimoji="0" lang="ru-RU" sz="800" b="0" i="0" u="none" strike="noStrike" kern="1200" cap="none" spc="0" normalizeH="0" baseline="0" noProof="0" dirty="0">
                <a:ln>
                  <a:noFill/>
                </a:ln>
                <a:solidFill>
                  <a:srgbClr val="304382"/>
                </a:solidFill>
                <a:effectLst/>
                <a:uLnTx/>
                <a:uFillTx/>
                <a:latin typeface="Calibri"/>
                <a:ea typeface="+mn-ea"/>
                <a:cs typeface="+mn-cs"/>
              </a:rPr>
              <a:t>Вовлечение граждан</a:t>
            </a:r>
            <a:r>
              <a:rPr kumimoji="0" lang="en-US" sz="800" b="0" i="0" u="none" strike="noStrike" kern="1200" cap="none" spc="0" normalizeH="0" baseline="0" noProof="0" dirty="0">
                <a:ln>
                  <a:noFill/>
                </a:ln>
                <a:solidFill>
                  <a:srgbClr val="304382"/>
                </a:solidFill>
                <a:effectLst/>
                <a:uLnTx/>
                <a:uFillTx/>
                <a:latin typeface="Calibri"/>
                <a:ea typeface="+mn-ea"/>
                <a:cs typeface="+mn-cs"/>
              </a:rPr>
              <a:t> (</a:t>
            </a:r>
            <a:r>
              <a:rPr kumimoji="0" lang="en-US" sz="800" b="0" i="0" u="none" strike="noStrike" kern="1200" cap="none" spc="0" normalizeH="0" baseline="0" noProof="0" dirty="0" err="1">
                <a:ln>
                  <a:noFill/>
                </a:ln>
                <a:solidFill>
                  <a:srgbClr val="304382"/>
                </a:solidFill>
                <a:effectLst/>
                <a:uLnTx/>
                <a:uFillTx/>
                <a:latin typeface="Calibri"/>
                <a:ea typeface="+mn-ea"/>
                <a:cs typeface="+mn-cs"/>
              </a:rPr>
              <a:t>CivicTech</a:t>
            </a:r>
            <a:r>
              <a:rPr kumimoji="0" lang="en-US" sz="800" b="0" i="0" u="none" strike="noStrike" kern="1200" cap="none" spc="0" normalizeH="0" baseline="0" noProof="0" dirty="0">
                <a:ln>
                  <a:noFill/>
                </a:ln>
                <a:solidFill>
                  <a:srgbClr val="304382"/>
                </a:solidFill>
                <a:effectLst/>
                <a:uLnTx/>
                <a:uFillTx/>
                <a:latin typeface="Calibri"/>
                <a:ea typeface="+mn-ea"/>
                <a:cs typeface="+mn-cs"/>
              </a:rPr>
              <a:t>)</a:t>
            </a:r>
          </a:p>
          <a:p>
            <a:pPr marL="0" marR="0" lvl="0" indent="0" algn="l" defTabSz="914400" rtl="0" eaLnBrk="1" fontAlgn="auto" latinLnBrk="0" hangingPunct="1">
              <a:lnSpc>
                <a:spcPct val="97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5099E"/>
                </a:solidFill>
                <a:effectLst/>
                <a:uLnTx/>
                <a:uFillTx/>
                <a:latin typeface="Calibri"/>
                <a:ea typeface="+mn-ea"/>
                <a:cs typeface="+mn-cs"/>
              </a:rPr>
              <a:t>• </a:t>
            </a:r>
            <a:r>
              <a:rPr kumimoji="0" lang="ru-RU" sz="800" b="0" i="0" u="none" strike="noStrike" kern="1200" cap="none" spc="0" normalizeH="0" baseline="0" noProof="0" dirty="0">
                <a:ln>
                  <a:noFill/>
                </a:ln>
                <a:solidFill>
                  <a:srgbClr val="05099E"/>
                </a:solidFill>
                <a:effectLst/>
                <a:uLnTx/>
                <a:uFillTx/>
                <a:latin typeface="Calibri"/>
                <a:ea typeface="+mn-ea"/>
                <a:cs typeface="+mn-cs"/>
              </a:rPr>
              <a:t>Раздел</a:t>
            </a:r>
            <a:r>
              <a:rPr kumimoji="0" lang="en-US" sz="800" b="0" i="0" u="none" strike="noStrike" kern="1200" cap="none" spc="0" normalizeH="0" baseline="0" noProof="0" dirty="0">
                <a:ln>
                  <a:noFill/>
                </a:ln>
                <a:solidFill>
                  <a:srgbClr val="304382"/>
                </a:solidFill>
                <a:effectLst/>
                <a:uLnTx/>
                <a:uFillTx/>
                <a:latin typeface="Calibri"/>
                <a:ea typeface="+mn-ea"/>
                <a:cs typeface="+mn-cs"/>
              </a:rPr>
              <a:t> 2.4: </a:t>
            </a:r>
            <a:r>
              <a:rPr kumimoji="0" lang="ru-RU" sz="800" b="0" i="0" u="none" strike="noStrike" kern="1200" cap="none" spc="0" normalizeH="0" baseline="0" noProof="0" dirty="0">
                <a:ln>
                  <a:noFill/>
                </a:ln>
                <a:solidFill>
                  <a:srgbClr val="304382"/>
                </a:solidFill>
                <a:effectLst/>
                <a:uLnTx/>
                <a:uFillTx/>
                <a:latin typeface="Calibri"/>
                <a:ea typeface="+mn-ea"/>
                <a:cs typeface="+mn-cs"/>
              </a:rPr>
              <a:t>Факторы, способствующие </a:t>
            </a:r>
            <a:r>
              <a:rPr kumimoji="0" lang="en-US" sz="800" b="0" i="0" u="none" strike="noStrike" kern="1200" cap="none" spc="0" normalizeH="0" baseline="0" noProof="0" dirty="0" err="1">
                <a:ln>
                  <a:noFill/>
                </a:ln>
                <a:solidFill>
                  <a:srgbClr val="304382"/>
                </a:solidFill>
                <a:effectLst/>
                <a:uLnTx/>
                <a:uFillTx/>
                <a:latin typeface="Calibri"/>
                <a:ea typeface="+mn-ea"/>
                <a:cs typeface="+mn-cs"/>
              </a:rPr>
              <a:t>GovTech</a:t>
            </a:r>
            <a:endParaRPr kumimoji="0" lang="en-US" sz="800" b="0" i="0" u="none" strike="noStrike" kern="1200" cap="none" spc="0" normalizeH="0" baseline="0" noProof="0" dirty="0">
              <a:ln>
                <a:noFill/>
              </a:ln>
              <a:solidFill>
                <a:srgbClr val="304382"/>
              </a:solidFill>
              <a:effectLst/>
              <a:uLnTx/>
              <a:uFillTx/>
              <a:latin typeface="Calibri"/>
              <a:ea typeface="+mn-ea"/>
              <a:cs typeface="+mn-cs"/>
            </a:endParaRPr>
          </a:p>
          <a:p>
            <a:pPr marL="0" marR="0" lvl="0" indent="0" algn="l" defTabSz="914400" rtl="0" eaLnBrk="1" fontAlgn="auto" latinLnBrk="0" hangingPunct="1">
              <a:lnSpc>
                <a:spcPct val="97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5099E"/>
                </a:solidFill>
                <a:effectLst/>
                <a:uLnTx/>
                <a:uFillTx/>
                <a:latin typeface="Calibri"/>
                <a:ea typeface="+mn-ea"/>
                <a:cs typeface="+mn-cs"/>
              </a:rPr>
              <a:t>• </a:t>
            </a:r>
            <a:r>
              <a:rPr kumimoji="0" lang="ru-RU" sz="800" b="0" i="0" u="none" strike="noStrike" kern="1200" cap="none" spc="0" normalizeH="0" baseline="0" noProof="0" dirty="0">
                <a:ln>
                  <a:noFill/>
                </a:ln>
                <a:solidFill>
                  <a:srgbClr val="05099E"/>
                </a:solidFill>
                <a:effectLst/>
                <a:uLnTx/>
                <a:uFillTx/>
                <a:latin typeface="Calibri"/>
                <a:ea typeface="+mn-ea"/>
                <a:cs typeface="+mn-cs"/>
              </a:rPr>
              <a:t>Раздел</a:t>
            </a:r>
            <a:r>
              <a:rPr kumimoji="0" lang="en-US" sz="800" b="0" i="0" u="none" strike="noStrike" kern="1200" cap="none" spc="0" normalizeH="0" baseline="0" noProof="0" dirty="0">
                <a:ln>
                  <a:noFill/>
                </a:ln>
                <a:solidFill>
                  <a:srgbClr val="304382"/>
                </a:solidFill>
                <a:effectLst/>
                <a:uLnTx/>
                <a:uFillTx/>
                <a:latin typeface="Calibri"/>
                <a:ea typeface="+mn-ea"/>
                <a:cs typeface="+mn-cs"/>
              </a:rPr>
              <a:t> 2.5: </a:t>
            </a:r>
            <a:r>
              <a:rPr kumimoji="0" lang="ru-RU" sz="800" b="0" i="0" u="none" strike="noStrike" kern="1200" cap="none" spc="0" normalizeH="0" baseline="0" noProof="0" dirty="0">
                <a:ln>
                  <a:noFill/>
                </a:ln>
                <a:solidFill>
                  <a:srgbClr val="304382"/>
                </a:solidFill>
                <a:effectLst/>
                <a:uLnTx/>
                <a:uFillTx/>
                <a:latin typeface="Calibri"/>
                <a:ea typeface="+mn-ea"/>
                <a:cs typeface="+mn-cs"/>
              </a:rPr>
              <a:t>Реагирование </a:t>
            </a:r>
            <a:r>
              <a:rPr kumimoji="0" lang="en-US" sz="800" b="0" i="0" u="none" strike="noStrike" kern="1200" cap="none" spc="0" normalizeH="0" baseline="0" noProof="0" dirty="0" err="1">
                <a:ln>
                  <a:noFill/>
                </a:ln>
                <a:solidFill>
                  <a:srgbClr val="304382"/>
                </a:solidFill>
                <a:effectLst/>
                <a:uLnTx/>
                <a:uFillTx/>
                <a:latin typeface="Calibri"/>
                <a:ea typeface="+mn-ea"/>
                <a:cs typeface="+mn-cs"/>
              </a:rPr>
              <a:t>GovTech</a:t>
            </a:r>
            <a:r>
              <a:rPr kumimoji="0" lang="ru-RU" sz="800" b="0" i="0" u="none" strike="noStrike" kern="1200" cap="none" spc="0" normalizeH="0" baseline="0" noProof="0" dirty="0">
                <a:ln>
                  <a:noFill/>
                </a:ln>
                <a:solidFill>
                  <a:srgbClr val="304382"/>
                </a:solidFill>
                <a:effectLst/>
                <a:uLnTx/>
                <a:uFillTx/>
                <a:latin typeface="Calibri"/>
                <a:ea typeface="+mn-ea"/>
                <a:cs typeface="+mn-cs"/>
              </a:rPr>
              <a:t> на</a:t>
            </a:r>
            <a:r>
              <a:rPr kumimoji="0" lang="en-US" sz="800" b="0" i="0" u="none" strike="noStrike" kern="1200" cap="none" spc="0" normalizeH="0" baseline="0" noProof="0" dirty="0">
                <a:ln>
                  <a:noFill/>
                </a:ln>
                <a:solidFill>
                  <a:srgbClr val="304382"/>
                </a:solidFill>
                <a:effectLst/>
                <a:uLnTx/>
                <a:uFillTx/>
                <a:latin typeface="Calibri"/>
                <a:ea typeface="+mn-ea"/>
                <a:cs typeface="+mn-cs"/>
              </a:rPr>
              <a:t> Covid-19</a:t>
            </a:r>
          </a:p>
          <a:p>
            <a:pPr marL="0" marR="0" lvl="0" indent="0" algn="l" defTabSz="914400" rtl="0" eaLnBrk="1" fontAlgn="auto" latinLnBrk="0" hangingPunct="1">
              <a:lnSpc>
                <a:spcPct val="97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5099E"/>
                </a:solidFill>
                <a:effectLst/>
                <a:uLnTx/>
                <a:uFillTx/>
                <a:latin typeface="Calibri"/>
                <a:ea typeface="+mn-ea"/>
                <a:cs typeface="+mn-cs"/>
              </a:rPr>
              <a:t>• </a:t>
            </a:r>
            <a:r>
              <a:rPr kumimoji="0" lang="ru-RU" sz="800" b="0" i="0" u="none" strike="noStrike" kern="1200" cap="none" spc="0" normalizeH="0" baseline="0" noProof="0" dirty="0">
                <a:ln>
                  <a:noFill/>
                </a:ln>
                <a:solidFill>
                  <a:srgbClr val="05099E"/>
                </a:solidFill>
                <a:effectLst/>
                <a:uLnTx/>
                <a:uFillTx/>
                <a:latin typeface="Calibri"/>
                <a:ea typeface="+mn-ea"/>
                <a:cs typeface="+mn-cs"/>
              </a:rPr>
              <a:t>Основные выводы</a:t>
            </a:r>
            <a:endParaRPr kumimoji="0" lang="en-US" sz="800" b="0" i="0" u="none" strike="noStrike" kern="1200" cap="none" spc="0" normalizeH="0" baseline="0" noProof="0" dirty="0">
              <a:ln>
                <a:noFill/>
              </a:ln>
              <a:solidFill>
                <a:srgbClr val="304382"/>
              </a:solidFill>
              <a:effectLst/>
              <a:uLnTx/>
              <a:uFillTx/>
              <a:latin typeface="Calibri"/>
              <a:ea typeface="+mn-ea"/>
              <a:cs typeface="+mn-cs"/>
            </a:endParaRPr>
          </a:p>
        </p:txBody>
      </p:sp>
      <p:sp>
        <p:nvSpPr>
          <p:cNvPr id="19" name="Прямоугольник 18"/>
          <p:cNvSpPr/>
          <p:nvPr/>
        </p:nvSpPr>
        <p:spPr>
          <a:xfrm>
            <a:off x="4731059" y="2969428"/>
            <a:ext cx="899160" cy="1478280"/>
          </a:xfrm>
          <a:prstGeom prst="rect">
            <a:avLst/>
          </a:prstGeom>
          <a:noFill/>
        </p:spPr>
        <p:txBody>
          <a:bodyPr lIns="0" tIns="0" rIns="0" bIns="0">
            <a:noAutofit/>
          </a:bodyPr>
          <a:lstStyle/>
          <a:p>
            <a:pPr marL="0" marR="0" lvl="0" indent="0" algn="l" defTabSz="914400" rtl="0" eaLnBrk="1" fontAlgn="auto" latinLnBrk="0" hangingPunct="1">
              <a:lnSpc>
                <a:spcPct val="97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5099E"/>
                </a:solidFill>
                <a:effectLst/>
                <a:uLnTx/>
                <a:uFillTx/>
                <a:latin typeface="Calibri"/>
                <a:ea typeface="+mn-ea"/>
                <a:cs typeface="+mn-cs"/>
              </a:rPr>
              <a:t>• </a:t>
            </a:r>
            <a:r>
              <a:rPr kumimoji="0" lang="ru-RU" sz="800" b="0" i="0" u="none" strike="noStrike" kern="1200" cap="none" spc="0" normalizeH="0" baseline="0" noProof="0" dirty="0">
                <a:ln>
                  <a:noFill/>
                </a:ln>
                <a:solidFill>
                  <a:srgbClr val="05099E"/>
                </a:solidFill>
                <a:effectLst/>
                <a:uLnTx/>
                <a:uFillTx/>
                <a:latin typeface="Calibri"/>
                <a:ea typeface="+mn-ea"/>
                <a:cs typeface="+mn-cs"/>
              </a:rPr>
              <a:t>Введение</a:t>
            </a:r>
            <a:endParaRPr kumimoji="0" lang="en-US" sz="800" b="0" i="0" u="none" strike="noStrike" kern="1200" cap="none" spc="0" normalizeH="0" baseline="0" noProof="0" dirty="0">
              <a:ln>
                <a:noFill/>
              </a:ln>
              <a:solidFill>
                <a:srgbClr val="304382"/>
              </a:solidFill>
              <a:effectLst/>
              <a:uLnTx/>
              <a:uFillTx/>
              <a:latin typeface="Calibri"/>
              <a:ea typeface="+mn-ea"/>
              <a:cs typeface="+mn-cs"/>
            </a:endParaRPr>
          </a:p>
          <a:p>
            <a:pPr marL="0" marR="0" lvl="0" indent="0" algn="l" defTabSz="914400" rtl="0" eaLnBrk="1" fontAlgn="auto" latinLnBrk="0" hangingPunct="1">
              <a:lnSpc>
                <a:spcPct val="97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5099E"/>
                </a:solidFill>
                <a:effectLst/>
                <a:uLnTx/>
                <a:uFillTx/>
                <a:latin typeface="Calibri"/>
                <a:ea typeface="+mn-ea"/>
                <a:cs typeface="+mn-cs"/>
              </a:rPr>
              <a:t>• </a:t>
            </a:r>
            <a:r>
              <a:rPr kumimoji="0" lang="ru-RU" sz="800" b="0" i="0" u="none" strike="noStrike" kern="1200" cap="none" spc="0" normalizeH="0" baseline="0" noProof="0" dirty="0">
                <a:ln>
                  <a:noFill/>
                </a:ln>
                <a:solidFill>
                  <a:srgbClr val="05099E"/>
                </a:solidFill>
                <a:effectLst/>
                <a:uLnTx/>
                <a:uFillTx/>
                <a:latin typeface="Calibri"/>
                <a:ea typeface="+mn-ea"/>
                <a:cs typeface="+mn-cs"/>
              </a:rPr>
              <a:t>Раздел</a:t>
            </a:r>
            <a:r>
              <a:rPr kumimoji="0" lang="en-US" sz="800" b="0" i="0" u="none" strike="noStrike" kern="1200" cap="none" spc="0" normalizeH="0" baseline="0" noProof="0" dirty="0">
                <a:ln>
                  <a:noFill/>
                </a:ln>
                <a:solidFill>
                  <a:srgbClr val="304382"/>
                </a:solidFill>
                <a:effectLst/>
                <a:uLnTx/>
                <a:uFillTx/>
                <a:latin typeface="Calibri"/>
                <a:ea typeface="+mn-ea"/>
                <a:cs typeface="+mn-cs"/>
              </a:rPr>
              <a:t> 3.1: </a:t>
            </a:r>
            <a:r>
              <a:rPr kumimoji="0" lang="ru-RU" sz="800" b="0" i="0" u="none" strike="noStrike" kern="1200" cap="none" spc="0" normalizeH="0" baseline="0" noProof="0" dirty="0" err="1">
                <a:ln>
                  <a:noFill/>
                </a:ln>
                <a:solidFill>
                  <a:srgbClr val="304382"/>
                </a:solidFill>
                <a:effectLst/>
                <a:uLnTx/>
                <a:uFillTx/>
                <a:latin typeface="Calibri"/>
                <a:ea typeface="+mn-ea"/>
                <a:cs typeface="+mn-cs"/>
              </a:rPr>
              <a:t>Индек</a:t>
            </a:r>
            <a:r>
              <a:rPr lang="ru-RU" sz="800" dirty="0">
                <a:solidFill>
                  <a:srgbClr val="304382"/>
                </a:solidFill>
                <a:latin typeface="Calibri"/>
              </a:rPr>
              <a:t>с зрелости</a:t>
            </a:r>
            <a:r>
              <a:rPr kumimoji="0" lang="en-US" sz="800" b="0" i="0" u="none" strike="noStrike" kern="1200" cap="none" spc="0" normalizeH="0" baseline="0" noProof="0" dirty="0">
                <a:ln>
                  <a:noFill/>
                </a:ln>
                <a:solidFill>
                  <a:srgbClr val="304382"/>
                </a:solidFill>
                <a:effectLst/>
                <a:uLnTx/>
                <a:uFillTx/>
                <a:latin typeface="Calibri"/>
                <a:ea typeface="+mn-ea"/>
                <a:cs typeface="+mn-cs"/>
              </a:rPr>
              <a:t> </a:t>
            </a:r>
            <a:r>
              <a:rPr kumimoji="0" lang="en-US" sz="800" b="0" i="0" u="none" strike="noStrike" kern="1200" cap="none" spc="0" normalizeH="0" baseline="0" noProof="0" dirty="0" err="1">
                <a:ln>
                  <a:noFill/>
                </a:ln>
                <a:solidFill>
                  <a:srgbClr val="304382"/>
                </a:solidFill>
                <a:effectLst/>
                <a:uLnTx/>
                <a:uFillTx/>
                <a:latin typeface="Calibri"/>
                <a:ea typeface="+mn-ea"/>
                <a:cs typeface="+mn-cs"/>
              </a:rPr>
              <a:t>GovTech</a:t>
            </a:r>
            <a:endParaRPr kumimoji="0" lang="en-US" sz="800" b="0" i="0" u="none" strike="noStrike" kern="1200" cap="none" spc="0" normalizeH="0" baseline="0" noProof="0" dirty="0">
              <a:ln>
                <a:noFill/>
              </a:ln>
              <a:solidFill>
                <a:srgbClr val="304382"/>
              </a:solidFill>
              <a:effectLst/>
              <a:uLnTx/>
              <a:uFillTx/>
              <a:latin typeface="Calibri"/>
              <a:ea typeface="+mn-ea"/>
              <a:cs typeface="+mn-cs"/>
            </a:endParaRPr>
          </a:p>
          <a:p>
            <a:pPr marL="0" marR="0" lvl="0" indent="0" algn="l" defTabSz="914400" rtl="0" eaLnBrk="1" fontAlgn="auto" latinLnBrk="0" hangingPunct="1">
              <a:lnSpc>
                <a:spcPct val="97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5099E"/>
                </a:solidFill>
                <a:effectLst/>
                <a:uLnTx/>
                <a:uFillTx/>
                <a:latin typeface="Calibri"/>
                <a:ea typeface="+mn-ea"/>
                <a:cs typeface="+mn-cs"/>
              </a:rPr>
              <a:t>• </a:t>
            </a:r>
            <a:r>
              <a:rPr kumimoji="0" lang="ru-RU" sz="800" b="0" i="0" u="none" strike="noStrike" kern="1200" cap="none" spc="0" normalizeH="0" baseline="0" noProof="0" dirty="0">
                <a:ln>
                  <a:noFill/>
                </a:ln>
                <a:solidFill>
                  <a:srgbClr val="05099E"/>
                </a:solidFill>
                <a:effectLst/>
                <a:uLnTx/>
                <a:uFillTx/>
                <a:latin typeface="Calibri"/>
                <a:ea typeface="+mn-ea"/>
                <a:cs typeface="+mn-cs"/>
              </a:rPr>
              <a:t>Раздел</a:t>
            </a:r>
            <a:r>
              <a:rPr kumimoji="0" lang="en-US" sz="800" b="0" i="0" u="none" strike="noStrike" kern="1200" cap="none" spc="0" normalizeH="0" baseline="0" noProof="0" dirty="0">
                <a:ln>
                  <a:noFill/>
                </a:ln>
                <a:solidFill>
                  <a:srgbClr val="304382"/>
                </a:solidFill>
                <a:effectLst/>
                <a:uLnTx/>
                <a:uFillTx/>
                <a:latin typeface="Calibri"/>
                <a:ea typeface="+mn-ea"/>
                <a:cs typeface="+mn-cs"/>
              </a:rPr>
              <a:t> 3.2: GTMI: </a:t>
            </a:r>
            <a:r>
              <a:rPr kumimoji="0" lang="ru-RU" sz="800" b="0" i="0" u="none" strike="noStrike" kern="1200" cap="none" spc="0" normalizeH="0" baseline="0" noProof="0" dirty="0">
                <a:ln>
                  <a:noFill/>
                </a:ln>
                <a:solidFill>
                  <a:srgbClr val="304382"/>
                </a:solidFill>
                <a:effectLst/>
                <a:uLnTx/>
                <a:uFillTx/>
                <a:latin typeface="Calibri"/>
                <a:ea typeface="+mn-ea"/>
                <a:cs typeface="+mn-cs"/>
              </a:rPr>
              <a:t>методология и</a:t>
            </a:r>
            <a:r>
              <a:rPr kumimoji="0" lang="ru-RU" sz="800" b="0" i="0" u="none" strike="noStrike" kern="1200" cap="none" spc="0" normalizeH="0" noProof="0" dirty="0">
                <a:ln>
                  <a:noFill/>
                </a:ln>
                <a:solidFill>
                  <a:srgbClr val="304382"/>
                </a:solidFill>
                <a:effectLst/>
                <a:uLnTx/>
                <a:uFillTx/>
                <a:latin typeface="Calibri"/>
                <a:ea typeface="+mn-ea"/>
                <a:cs typeface="+mn-cs"/>
              </a:rPr>
              <a:t> анализ данных</a:t>
            </a:r>
            <a:endParaRPr kumimoji="0" lang="en-US" sz="800" b="0" i="0" u="none" strike="noStrike" kern="1200" cap="none" spc="0" normalizeH="0" baseline="0" noProof="0" dirty="0">
              <a:ln>
                <a:noFill/>
              </a:ln>
              <a:solidFill>
                <a:srgbClr val="304382"/>
              </a:solidFill>
              <a:effectLst/>
              <a:uLnTx/>
              <a:uFillTx/>
              <a:latin typeface="Calibri"/>
              <a:ea typeface="+mn-ea"/>
              <a:cs typeface="+mn-cs"/>
            </a:endParaRPr>
          </a:p>
          <a:p>
            <a:pPr marL="0" marR="0" lvl="0" indent="0" algn="l" defTabSz="914400" rtl="0" eaLnBrk="1" fontAlgn="auto" latinLnBrk="0" hangingPunct="1">
              <a:lnSpc>
                <a:spcPct val="97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5099E"/>
                </a:solidFill>
                <a:effectLst/>
                <a:uLnTx/>
                <a:uFillTx/>
                <a:latin typeface="Calibri"/>
                <a:ea typeface="+mn-ea"/>
                <a:cs typeface="+mn-cs"/>
              </a:rPr>
              <a:t>• </a:t>
            </a:r>
            <a:r>
              <a:rPr kumimoji="0" lang="ru-RU" sz="800" b="0" i="0" u="none" strike="noStrike" kern="1200" cap="none" spc="0" normalizeH="0" baseline="0" noProof="0" dirty="0">
                <a:ln>
                  <a:noFill/>
                </a:ln>
                <a:solidFill>
                  <a:srgbClr val="05099E"/>
                </a:solidFill>
                <a:effectLst/>
                <a:uLnTx/>
                <a:uFillTx/>
                <a:latin typeface="Calibri"/>
                <a:ea typeface="+mn-ea"/>
                <a:cs typeface="+mn-cs"/>
              </a:rPr>
              <a:t>Раздел</a:t>
            </a:r>
            <a:r>
              <a:rPr kumimoji="0" lang="en-US" sz="800" b="0" i="0" u="none" strike="noStrike" kern="1200" cap="none" spc="0" normalizeH="0" baseline="0" noProof="0" dirty="0">
                <a:ln>
                  <a:noFill/>
                </a:ln>
                <a:solidFill>
                  <a:srgbClr val="304382"/>
                </a:solidFill>
                <a:effectLst/>
                <a:uLnTx/>
                <a:uFillTx/>
                <a:latin typeface="Calibri"/>
                <a:ea typeface="+mn-ea"/>
                <a:cs typeface="+mn-cs"/>
              </a:rPr>
              <a:t> 3.3: GTMI: </a:t>
            </a:r>
            <a:r>
              <a:rPr kumimoji="0" lang="ru-RU" sz="800" b="0" i="0" u="none" strike="noStrike" kern="1200" cap="none" spc="0" normalizeH="0" baseline="0" noProof="0" dirty="0">
                <a:ln>
                  <a:noFill/>
                </a:ln>
                <a:solidFill>
                  <a:srgbClr val="304382"/>
                </a:solidFill>
                <a:effectLst/>
                <a:uLnTx/>
                <a:uFillTx/>
                <a:latin typeface="Calibri"/>
                <a:ea typeface="+mn-ea"/>
                <a:cs typeface="+mn-cs"/>
              </a:rPr>
              <a:t>результаты и передовая</a:t>
            </a:r>
            <a:r>
              <a:rPr lang="ru-RU" sz="800" dirty="0">
                <a:solidFill>
                  <a:srgbClr val="304382"/>
                </a:solidFill>
                <a:latin typeface="Calibri"/>
              </a:rPr>
              <a:t> практика</a:t>
            </a:r>
            <a:endParaRPr kumimoji="0" lang="en-US" sz="800" b="0" i="0" u="none" strike="noStrike" kern="1200" cap="none" spc="0" normalizeH="0" baseline="0" noProof="0" dirty="0">
              <a:ln>
                <a:noFill/>
              </a:ln>
              <a:solidFill>
                <a:srgbClr val="304382"/>
              </a:solidFill>
              <a:effectLst/>
              <a:uLnTx/>
              <a:uFillTx/>
              <a:latin typeface="Calibri"/>
              <a:ea typeface="+mn-ea"/>
              <a:cs typeface="+mn-cs"/>
            </a:endParaRPr>
          </a:p>
          <a:p>
            <a:pPr marL="0" marR="0" lvl="0" indent="0" algn="l" defTabSz="914400" rtl="0" eaLnBrk="1" fontAlgn="auto" latinLnBrk="0" hangingPunct="1">
              <a:lnSpc>
                <a:spcPct val="97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5099E"/>
                </a:solidFill>
                <a:effectLst/>
                <a:uLnTx/>
                <a:uFillTx/>
                <a:latin typeface="Calibri"/>
                <a:ea typeface="+mn-ea"/>
                <a:cs typeface="+mn-cs"/>
              </a:rPr>
              <a:t>• </a:t>
            </a:r>
            <a:r>
              <a:rPr kumimoji="0" lang="ru-RU" sz="800" b="0" i="0" u="none" strike="noStrike" kern="1200" cap="none" spc="0" normalizeH="0" baseline="0" noProof="0" dirty="0">
                <a:ln>
                  <a:noFill/>
                </a:ln>
                <a:solidFill>
                  <a:srgbClr val="05099E"/>
                </a:solidFill>
                <a:effectLst/>
                <a:uLnTx/>
                <a:uFillTx/>
                <a:latin typeface="Calibri"/>
                <a:ea typeface="+mn-ea"/>
                <a:cs typeface="+mn-cs"/>
              </a:rPr>
              <a:t>Раздел</a:t>
            </a:r>
            <a:r>
              <a:rPr kumimoji="0" lang="en-US" sz="800" b="0" i="0" u="none" strike="noStrike" kern="1200" cap="none" spc="0" normalizeH="0" baseline="0" noProof="0" dirty="0">
                <a:ln>
                  <a:noFill/>
                </a:ln>
                <a:solidFill>
                  <a:srgbClr val="304382"/>
                </a:solidFill>
                <a:effectLst/>
                <a:uLnTx/>
                <a:uFillTx/>
                <a:latin typeface="Calibri"/>
                <a:ea typeface="+mn-ea"/>
                <a:cs typeface="+mn-cs"/>
              </a:rPr>
              <a:t> 3.4: GTMI: </a:t>
            </a:r>
            <a:r>
              <a:rPr kumimoji="0" lang="ru-RU" sz="800" b="0" i="0" u="none" strike="noStrike" kern="1200" cap="none" spc="0" normalizeH="0" baseline="0" noProof="0" dirty="0">
                <a:ln>
                  <a:noFill/>
                </a:ln>
                <a:solidFill>
                  <a:srgbClr val="304382"/>
                </a:solidFill>
                <a:effectLst/>
                <a:uLnTx/>
                <a:uFillTx/>
                <a:latin typeface="Calibri"/>
                <a:ea typeface="+mn-ea"/>
                <a:cs typeface="+mn-cs"/>
              </a:rPr>
              <a:t>Основные</a:t>
            </a:r>
            <a:r>
              <a:rPr kumimoji="0" lang="ru-RU" sz="800" b="0" i="0" u="none" strike="noStrike" kern="1200" cap="none" spc="0" normalizeH="0" noProof="0" dirty="0">
                <a:ln>
                  <a:noFill/>
                </a:ln>
                <a:solidFill>
                  <a:srgbClr val="304382"/>
                </a:solidFill>
                <a:effectLst/>
                <a:uLnTx/>
                <a:uFillTx/>
                <a:latin typeface="Calibri"/>
                <a:ea typeface="+mn-ea"/>
                <a:cs typeface="+mn-cs"/>
              </a:rPr>
              <a:t> выводы</a:t>
            </a:r>
            <a:endParaRPr kumimoji="0" lang="en-US" sz="800" b="0" i="0" u="none" strike="noStrike" kern="1200" cap="none" spc="0" normalizeH="0" baseline="0" noProof="0" dirty="0">
              <a:ln>
                <a:noFill/>
              </a:ln>
              <a:solidFill>
                <a:srgbClr val="304382"/>
              </a:solidFill>
              <a:effectLst/>
              <a:uLnTx/>
              <a:uFillTx/>
              <a:latin typeface="Calibri"/>
              <a:ea typeface="+mn-ea"/>
              <a:cs typeface="+mn-cs"/>
            </a:endParaRPr>
          </a:p>
        </p:txBody>
      </p:sp>
      <p:sp>
        <p:nvSpPr>
          <p:cNvPr id="20" name="Прямоугольник 19"/>
          <p:cNvSpPr/>
          <p:nvPr/>
        </p:nvSpPr>
        <p:spPr>
          <a:xfrm>
            <a:off x="4874315" y="2213524"/>
            <a:ext cx="755904" cy="457200"/>
          </a:xfrm>
          <a:prstGeom prst="rect">
            <a:avLst/>
          </a:prstGeom>
          <a:noFill/>
        </p:spPr>
        <p:txBody>
          <a:bodyPr lIns="0" tIns="0" rIns="0" bIns="0">
            <a:noAutofit/>
          </a:bodyPr>
          <a:lstStyle/>
          <a:p>
            <a:pPr marL="0" marR="0" lvl="0" indent="0" algn="ctr" defTabSz="914400" rtl="0" eaLnBrk="1" fontAlgn="auto" latinLnBrk="0" hangingPunct="1">
              <a:lnSpc>
                <a:spcPct val="97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FFFFFF"/>
                </a:solidFill>
                <a:effectLst/>
                <a:uLnTx/>
                <a:uFillTx/>
                <a:latin typeface="Calibri"/>
                <a:ea typeface="+mn-ea"/>
                <a:cs typeface="+mn-cs"/>
              </a:rPr>
              <a:t>Модуль</a:t>
            </a:r>
            <a:r>
              <a:rPr kumimoji="0" lang="en-US" sz="1600" b="0" i="0" u="none" strike="noStrike" kern="1200" cap="none" spc="0" normalizeH="0" baseline="0" noProof="0" dirty="0">
                <a:ln>
                  <a:noFill/>
                </a:ln>
                <a:solidFill>
                  <a:srgbClr val="FFFFFF"/>
                </a:solidFill>
                <a:effectLst/>
                <a:uLnTx/>
                <a:uFillTx/>
                <a:latin typeface="Calibri"/>
                <a:ea typeface="+mn-ea"/>
                <a:cs typeface="+mn-cs"/>
              </a:rPr>
              <a:t> 3</a:t>
            </a:r>
          </a:p>
        </p:txBody>
      </p:sp>
      <p:sp>
        <p:nvSpPr>
          <p:cNvPr id="21" name="Прямоугольник 20"/>
          <p:cNvSpPr/>
          <p:nvPr/>
        </p:nvSpPr>
        <p:spPr>
          <a:xfrm>
            <a:off x="4813355" y="1186348"/>
            <a:ext cx="1179672" cy="326136"/>
          </a:xfrm>
          <a:prstGeom prst="rect">
            <a:avLst/>
          </a:prstGeom>
          <a:noFill/>
        </p:spPr>
        <p:txBody>
          <a:bodyPr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0" normalizeH="0" baseline="0" noProof="0" dirty="0">
                <a:ln>
                  <a:noFill/>
                </a:ln>
                <a:solidFill>
                  <a:srgbClr val="0000CC"/>
                </a:solidFill>
                <a:effectLst/>
                <a:uLnTx/>
                <a:uFillTx/>
                <a:latin typeface="Calibri"/>
                <a:ea typeface="+mn-ea"/>
                <a:cs typeface="+mn-cs"/>
              </a:rPr>
              <a:t>Индекс зрелости </a:t>
            </a:r>
            <a:r>
              <a:rPr kumimoji="0" lang="en-US" sz="900" b="1" i="0" u="none" strike="noStrike" kern="1200" cap="none" spc="0" normalizeH="0" baseline="0" noProof="0" dirty="0" err="1">
                <a:ln>
                  <a:noFill/>
                </a:ln>
                <a:solidFill>
                  <a:srgbClr val="0000CC"/>
                </a:solidFill>
                <a:effectLst/>
                <a:uLnTx/>
                <a:uFillTx/>
                <a:latin typeface="Calibri"/>
                <a:ea typeface="+mn-ea"/>
                <a:cs typeface="+mn-cs"/>
              </a:rPr>
              <a:t>GovTech</a:t>
            </a:r>
            <a:endParaRPr kumimoji="0" lang="en-US" sz="900" b="1" i="0" u="none" strike="noStrike" kern="1200" cap="none" spc="0" normalizeH="0" baseline="0" noProof="0" dirty="0">
              <a:ln>
                <a:noFill/>
              </a:ln>
              <a:solidFill>
                <a:srgbClr val="0000CC"/>
              </a:solidFill>
              <a:effectLst/>
              <a:uLnTx/>
              <a:uFillTx/>
              <a:latin typeface="Calibri"/>
              <a:ea typeface="+mn-ea"/>
              <a:cs typeface="+mn-cs"/>
            </a:endParaRPr>
          </a:p>
        </p:txBody>
      </p:sp>
      <p:sp>
        <p:nvSpPr>
          <p:cNvPr id="22" name="Прямоугольник 21"/>
          <p:cNvSpPr/>
          <p:nvPr/>
        </p:nvSpPr>
        <p:spPr>
          <a:xfrm>
            <a:off x="6200195" y="1616825"/>
            <a:ext cx="969264" cy="2038403"/>
          </a:xfrm>
          <a:prstGeom prst="rect">
            <a:avLst/>
          </a:prstGeom>
          <a:solidFill>
            <a:srgbClr val="D0FEFE"/>
          </a:solidFill>
        </p:spPr>
        <p:txBody>
          <a:bodyPr lIns="0" tIns="0" rIns="0" bIns="0">
            <a:noAutofit/>
          </a:bodyPr>
          <a:lstStyle/>
          <a:p>
            <a:pPr marL="0" marR="0" lvl="0" indent="0" algn="l" defTabSz="914400" rtl="0" eaLnBrk="1" fontAlgn="auto" latinLnBrk="0" hangingPunct="1">
              <a:lnSpc>
                <a:spcPct val="97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5099E"/>
                </a:solidFill>
                <a:effectLst/>
                <a:uLnTx/>
                <a:uFillTx/>
                <a:latin typeface="Calibri"/>
                <a:ea typeface="+mn-ea"/>
                <a:cs typeface="+mn-cs"/>
              </a:rPr>
              <a:t>• </a:t>
            </a:r>
            <a:r>
              <a:rPr kumimoji="0" lang="ru-RU" sz="800" b="0" i="0" u="none" strike="noStrike" kern="1200" cap="none" spc="0" normalizeH="0" baseline="0" noProof="0" dirty="0">
                <a:ln>
                  <a:noFill/>
                </a:ln>
                <a:solidFill>
                  <a:srgbClr val="05099E"/>
                </a:solidFill>
                <a:effectLst/>
                <a:uLnTx/>
                <a:uFillTx/>
                <a:latin typeface="Calibri"/>
                <a:ea typeface="+mn-ea"/>
                <a:cs typeface="+mn-cs"/>
              </a:rPr>
              <a:t>Введение</a:t>
            </a:r>
            <a:endParaRPr kumimoji="0" lang="en-US" sz="800" b="0" i="0" u="none" strike="noStrike" kern="1200" cap="none" spc="0" normalizeH="0" baseline="0" noProof="0" dirty="0">
              <a:ln>
                <a:noFill/>
              </a:ln>
              <a:solidFill>
                <a:srgbClr val="304382"/>
              </a:solidFill>
              <a:effectLst/>
              <a:uLnTx/>
              <a:uFillTx/>
              <a:latin typeface="Calibri"/>
              <a:ea typeface="+mn-ea"/>
              <a:cs typeface="+mn-cs"/>
            </a:endParaRPr>
          </a:p>
          <a:p>
            <a:pPr marL="0" marR="0" lvl="0" indent="0" algn="l" defTabSz="914400" rtl="0" eaLnBrk="1" fontAlgn="auto" latinLnBrk="0" hangingPunct="1">
              <a:lnSpc>
                <a:spcPct val="97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5099E"/>
                </a:solidFill>
                <a:effectLst/>
                <a:uLnTx/>
                <a:uFillTx/>
                <a:latin typeface="Calibri"/>
                <a:ea typeface="+mn-ea"/>
                <a:cs typeface="+mn-cs"/>
              </a:rPr>
              <a:t>• </a:t>
            </a:r>
            <a:r>
              <a:rPr lang="ru-RU" sz="800" dirty="0">
                <a:solidFill>
                  <a:srgbClr val="304382"/>
                </a:solidFill>
                <a:latin typeface="Calibri"/>
              </a:rPr>
              <a:t>Раздел</a:t>
            </a:r>
            <a:r>
              <a:rPr kumimoji="0" lang="en-US" sz="800" b="0" i="0" u="none" strike="noStrike" kern="1200" cap="none" spc="0" normalizeH="0" baseline="0" noProof="0" dirty="0">
                <a:ln>
                  <a:noFill/>
                </a:ln>
                <a:solidFill>
                  <a:srgbClr val="304382"/>
                </a:solidFill>
                <a:effectLst/>
                <a:uLnTx/>
                <a:uFillTx/>
                <a:latin typeface="Calibri"/>
                <a:ea typeface="+mn-ea"/>
                <a:cs typeface="+mn-cs"/>
              </a:rPr>
              <a:t> 4.1:</a:t>
            </a:r>
            <a:r>
              <a:rPr kumimoji="0" lang="ru-RU" sz="800" b="0" i="0" u="none" strike="noStrike" kern="1200" cap="none" spc="0" normalizeH="0" baseline="0" noProof="0" dirty="0">
                <a:ln>
                  <a:noFill/>
                </a:ln>
                <a:solidFill>
                  <a:srgbClr val="304382"/>
                </a:solidFill>
                <a:effectLst/>
                <a:uLnTx/>
                <a:uFillTx/>
                <a:latin typeface="Calibri"/>
                <a:ea typeface="+mn-ea"/>
                <a:cs typeface="+mn-cs"/>
              </a:rPr>
              <a:t> </a:t>
            </a:r>
            <a:r>
              <a:rPr lang="ru-RU" sz="800" dirty="0">
                <a:solidFill>
                  <a:srgbClr val="304382"/>
                </a:solidFill>
                <a:latin typeface="Calibri"/>
              </a:rPr>
              <a:t>Категории инвестиций</a:t>
            </a:r>
            <a:r>
              <a:rPr kumimoji="0" lang="en-US" sz="800" b="0" i="0" u="none" strike="noStrike" kern="1200" cap="none" spc="0" normalizeH="0" baseline="0" noProof="0" dirty="0">
                <a:ln>
                  <a:noFill/>
                </a:ln>
                <a:solidFill>
                  <a:srgbClr val="304382"/>
                </a:solidFill>
                <a:effectLst/>
                <a:uLnTx/>
                <a:uFillTx/>
                <a:latin typeface="Calibri"/>
                <a:ea typeface="+mn-ea"/>
                <a:cs typeface="+mn-cs"/>
              </a:rPr>
              <a:t> </a:t>
            </a:r>
            <a:r>
              <a:rPr kumimoji="0" lang="en-US" sz="800" b="0" i="0" u="none" strike="noStrike" kern="1200" cap="none" spc="0" normalizeH="0" baseline="0" noProof="0" dirty="0" err="1">
                <a:ln>
                  <a:noFill/>
                </a:ln>
                <a:solidFill>
                  <a:srgbClr val="304382"/>
                </a:solidFill>
                <a:effectLst/>
                <a:uLnTx/>
                <a:uFillTx/>
                <a:latin typeface="Calibri"/>
                <a:ea typeface="+mn-ea"/>
                <a:cs typeface="+mn-cs"/>
              </a:rPr>
              <a:t>GovTech</a:t>
            </a:r>
            <a:r>
              <a:rPr kumimoji="0" lang="en-US" sz="800" b="0" i="0" u="none" strike="noStrike" kern="1200" cap="none" spc="0" normalizeH="0" baseline="0" noProof="0" dirty="0">
                <a:ln>
                  <a:noFill/>
                </a:ln>
                <a:solidFill>
                  <a:srgbClr val="304382"/>
                </a:solidFill>
                <a:effectLst/>
                <a:uLnTx/>
                <a:uFillTx/>
                <a:latin typeface="Calibri"/>
                <a:ea typeface="+mn-ea"/>
                <a:cs typeface="+mn-cs"/>
              </a:rPr>
              <a:t> (</a:t>
            </a:r>
            <a:r>
              <a:rPr kumimoji="0" lang="ru-RU" sz="800" b="0" i="0" u="none" strike="noStrike" kern="1200" cap="none" spc="0" normalizeH="0" baseline="0" noProof="0" dirty="0">
                <a:ln>
                  <a:noFill/>
                </a:ln>
                <a:solidFill>
                  <a:srgbClr val="304382"/>
                </a:solidFill>
                <a:effectLst/>
                <a:uLnTx/>
                <a:uFillTx/>
                <a:latin typeface="Calibri"/>
                <a:ea typeface="+mn-ea"/>
                <a:cs typeface="+mn-cs"/>
              </a:rPr>
              <a:t>соотнесены с основными сферами</a:t>
            </a:r>
            <a:r>
              <a:rPr kumimoji="0" lang="en-US" sz="800" b="0" i="0" u="none" strike="noStrike" kern="1200" cap="none" spc="0" normalizeH="0" baseline="0" noProof="0" dirty="0">
                <a:ln>
                  <a:noFill/>
                </a:ln>
                <a:solidFill>
                  <a:srgbClr val="304382"/>
                </a:solidFill>
                <a:effectLst/>
                <a:uLnTx/>
                <a:uFillTx/>
                <a:latin typeface="Calibri"/>
                <a:ea typeface="+mn-ea"/>
                <a:cs typeface="+mn-cs"/>
              </a:rPr>
              <a:t>)</a:t>
            </a:r>
          </a:p>
          <a:p>
            <a:pPr marL="0" marR="0" lvl="0" indent="0" algn="l" defTabSz="914400" rtl="0" eaLnBrk="1" fontAlgn="auto" latinLnBrk="0" hangingPunct="1">
              <a:lnSpc>
                <a:spcPct val="97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5099E"/>
                </a:solidFill>
                <a:effectLst/>
                <a:uLnTx/>
                <a:uFillTx/>
                <a:latin typeface="Calibri"/>
                <a:ea typeface="+mn-ea"/>
                <a:cs typeface="+mn-cs"/>
              </a:rPr>
              <a:t>• </a:t>
            </a:r>
            <a:r>
              <a:rPr kumimoji="0" lang="ru-RU" sz="800" b="0" i="0" u="none" strike="noStrike" kern="1200" cap="none" spc="0" normalizeH="0" baseline="0" noProof="0" dirty="0">
                <a:ln>
                  <a:noFill/>
                </a:ln>
                <a:solidFill>
                  <a:srgbClr val="05099E"/>
                </a:solidFill>
                <a:effectLst/>
                <a:uLnTx/>
                <a:uFillTx/>
                <a:latin typeface="Calibri"/>
                <a:ea typeface="+mn-ea"/>
                <a:cs typeface="+mn-cs"/>
              </a:rPr>
              <a:t>Раздел</a:t>
            </a:r>
            <a:r>
              <a:rPr kumimoji="0" lang="en-US" sz="800" b="0" i="0" u="none" strike="noStrike" kern="1200" cap="none" spc="0" normalizeH="0" baseline="0" noProof="0" dirty="0">
                <a:ln>
                  <a:noFill/>
                </a:ln>
                <a:solidFill>
                  <a:srgbClr val="304382"/>
                </a:solidFill>
                <a:effectLst/>
                <a:uLnTx/>
                <a:uFillTx/>
                <a:latin typeface="Calibri"/>
                <a:ea typeface="+mn-ea"/>
                <a:cs typeface="+mn-cs"/>
              </a:rPr>
              <a:t> 4.2: </a:t>
            </a:r>
            <a:r>
              <a:rPr kumimoji="0" lang="ru-RU" sz="800" b="0" i="0" u="none" strike="noStrike" kern="1200" cap="none" spc="0" normalizeH="0" baseline="0" noProof="0" dirty="0">
                <a:ln>
                  <a:noFill/>
                </a:ln>
                <a:solidFill>
                  <a:srgbClr val="304382"/>
                </a:solidFill>
                <a:effectLst/>
                <a:uLnTx/>
                <a:uFillTx/>
                <a:latin typeface="Calibri"/>
                <a:ea typeface="+mn-ea"/>
                <a:cs typeface="+mn-cs"/>
              </a:rPr>
              <a:t>Решения </a:t>
            </a:r>
            <a:r>
              <a:rPr kumimoji="0" lang="en-US" sz="800" b="0" i="0" u="none" strike="noStrike" kern="1200" cap="none" spc="0" normalizeH="0" baseline="0" noProof="0" dirty="0" err="1">
                <a:ln>
                  <a:noFill/>
                </a:ln>
                <a:solidFill>
                  <a:srgbClr val="304382"/>
                </a:solidFill>
                <a:effectLst/>
                <a:uLnTx/>
                <a:uFillTx/>
                <a:latin typeface="Calibri"/>
                <a:ea typeface="+mn-ea"/>
                <a:cs typeface="+mn-cs"/>
              </a:rPr>
              <a:t>GovTech</a:t>
            </a:r>
            <a:endParaRPr kumimoji="0" lang="en-US" sz="800" b="0" i="0" u="none" strike="noStrike" kern="1200" cap="none" spc="0" normalizeH="0" baseline="0" noProof="0" dirty="0">
              <a:ln>
                <a:noFill/>
              </a:ln>
              <a:solidFill>
                <a:srgbClr val="304382"/>
              </a:solidFill>
              <a:effectLst/>
              <a:uLnTx/>
              <a:uFillTx/>
              <a:latin typeface="Calibri"/>
              <a:ea typeface="+mn-ea"/>
              <a:cs typeface="+mn-cs"/>
            </a:endParaRPr>
          </a:p>
          <a:p>
            <a:pPr marL="0" marR="0" lvl="0" indent="0" algn="l" defTabSz="914400" rtl="0" eaLnBrk="1" fontAlgn="auto" latinLnBrk="0" hangingPunct="1">
              <a:lnSpc>
                <a:spcPct val="97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5099E"/>
                </a:solidFill>
                <a:effectLst/>
                <a:uLnTx/>
                <a:uFillTx/>
                <a:latin typeface="Calibri"/>
                <a:ea typeface="+mn-ea"/>
                <a:cs typeface="+mn-cs"/>
              </a:rPr>
              <a:t>• </a:t>
            </a:r>
            <a:r>
              <a:rPr lang="ru-RU" sz="800" dirty="0">
                <a:solidFill>
                  <a:srgbClr val="304382"/>
                </a:solidFill>
                <a:latin typeface="Calibri"/>
              </a:rPr>
              <a:t>Раздел</a:t>
            </a:r>
            <a:r>
              <a:rPr kumimoji="0" lang="en-US" sz="800" b="0" i="0" u="none" strike="noStrike" kern="1200" cap="none" spc="0" normalizeH="0" baseline="0" noProof="0" dirty="0">
                <a:ln>
                  <a:noFill/>
                </a:ln>
                <a:solidFill>
                  <a:srgbClr val="304382"/>
                </a:solidFill>
                <a:effectLst/>
                <a:uLnTx/>
                <a:uFillTx/>
                <a:latin typeface="Calibri"/>
                <a:ea typeface="+mn-ea"/>
                <a:cs typeface="+mn-cs"/>
              </a:rPr>
              <a:t> 4.4: </a:t>
            </a:r>
            <a:r>
              <a:rPr kumimoji="0" lang="ru-RU" sz="800" b="0" i="0" u="none" strike="noStrike" kern="1200" cap="none" spc="0" normalizeH="0" baseline="0" noProof="0" dirty="0">
                <a:ln>
                  <a:noFill/>
                </a:ln>
                <a:solidFill>
                  <a:srgbClr val="304382"/>
                </a:solidFill>
                <a:effectLst/>
                <a:uLnTx/>
                <a:uFillTx/>
                <a:latin typeface="Calibri"/>
                <a:ea typeface="+mn-ea"/>
                <a:cs typeface="+mn-cs"/>
              </a:rPr>
              <a:t>Проблемы и возможности</a:t>
            </a:r>
            <a:endParaRPr kumimoji="0" lang="en-US" sz="800" b="0" i="0" u="none" strike="noStrike" kern="1200" cap="none" spc="0" normalizeH="0" baseline="0" noProof="0" dirty="0">
              <a:ln>
                <a:noFill/>
              </a:ln>
              <a:solidFill>
                <a:srgbClr val="304382"/>
              </a:solidFill>
              <a:effectLst/>
              <a:uLnTx/>
              <a:uFillTx/>
              <a:latin typeface="Calibri"/>
              <a:ea typeface="+mn-ea"/>
              <a:cs typeface="+mn-cs"/>
            </a:endParaRPr>
          </a:p>
          <a:p>
            <a:pPr marL="0" marR="0" lvl="0" indent="0" algn="l" defTabSz="914400" rtl="0" eaLnBrk="1" fontAlgn="auto" latinLnBrk="0" hangingPunct="1">
              <a:lnSpc>
                <a:spcPct val="97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5099E"/>
                </a:solidFill>
                <a:effectLst/>
                <a:uLnTx/>
                <a:uFillTx/>
                <a:latin typeface="Calibri"/>
                <a:ea typeface="+mn-ea"/>
                <a:cs typeface="+mn-cs"/>
              </a:rPr>
              <a:t>• </a:t>
            </a:r>
            <a:r>
              <a:rPr kumimoji="0" lang="ru-RU" sz="800" b="0" i="0" u="none" strike="noStrike" kern="1200" cap="none" spc="0" normalizeH="0" baseline="0" noProof="0" dirty="0">
                <a:ln>
                  <a:noFill/>
                </a:ln>
                <a:solidFill>
                  <a:srgbClr val="05099E"/>
                </a:solidFill>
                <a:effectLst/>
                <a:uLnTx/>
                <a:uFillTx/>
                <a:latin typeface="Calibri"/>
                <a:ea typeface="+mn-ea"/>
                <a:cs typeface="+mn-cs"/>
              </a:rPr>
              <a:t>Раздел</a:t>
            </a:r>
            <a:r>
              <a:rPr kumimoji="0" lang="en-US" sz="800" b="0" i="0" u="none" strike="noStrike" kern="1200" cap="none" spc="0" normalizeH="0" baseline="0" noProof="0" dirty="0">
                <a:ln>
                  <a:noFill/>
                </a:ln>
                <a:solidFill>
                  <a:srgbClr val="304382"/>
                </a:solidFill>
                <a:effectLst/>
                <a:uLnTx/>
                <a:uFillTx/>
                <a:latin typeface="Calibri"/>
                <a:ea typeface="+mn-ea"/>
                <a:cs typeface="+mn-cs"/>
              </a:rPr>
              <a:t> 4.5: </a:t>
            </a:r>
            <a:r>
              <a:rPr kumimoji="0" lang="ru-RU" sz="800" b="0" i="0" u="none" strike="noStrike" kern="1200" cap="none" spc="0" normalizeH="0" baseline="0" noProof="0" dirty="0">
                <a:ln>
                  <a:noFill/>
                </a:ln>
                <a:solidFill>
                  <a:srgbClr val="304382"/>
                </a:solidFill>
                <a:effectLst/>
                <a:uLnTx/>
                <a:uFillTx/>
                <a:latin typeface="Calibri"/>
                <a:ea typeface="+mn-ea"/>
                <a:cs typeface="+mn-cs"/>
              </a:rPr>
              <a:t>Основные выводы</a:t>
            </a:r>
            <a:endParaRPr kumimoji="0" lang="en-US" sz="800" b="0" i="0" u="none" strike="noStrike" kern="1200" cap="none" spc="0" normalizeH="0" baseline="0" noProof="0" dirty="0">
              <a:ln>
                <a:noFill/>
              </a:ln>
              <a:solidFill>
                <a:srgbClr val="304382"/>
              </a:solidFill>
              <a:effectLst/>
              <a:uLnTx/>
              <a:uFillTx/>
              <a:latin typeface="Calibri"/>
              <a:ea typeface="+mn-ea"/>
              <a:cs typeface="+mn-cs"/>
            </a:endParaRPr>
          </a:p>
          <a:p>
            <a:pPr marL="0" marR="0" lvl="0" indent="0" algn="l" defTabSz="914400" rtl="0" eaLnBrk="1" fontAlgn="auto" latinLnBrk="0" hangingPunct="1">
              <a:lnSpc>
                <a:spcPct val="97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5099E"/>
                </a:solidFill>
                <a:effectLst/>
                <a:uLnTx/>
                <a:uFillTx/>
                <a:latin typeface="Calibri"/>
                <a:ea typeface="+mn-ea"/>
                <a:cs typeface="+mn-cs"/>
              </a:rPr>
              <a:t>• </a:t>
            </a:r>
            <a:r>
              <a:rPr kumimoji="0" lang="ru-RU" sz="800" b="0" i="0" u="none" strike="noStrike" kern="1200" cap="none" spc="0" normalizeH="0" baseline="0" noProof="0" dirty="0">
                <a:ln>
                  <a:noFill/>
                </a:ln>
                <a:solidFill>
                  <a:srgbClr val="05099E"/>
                </a:solidFill>
                <a:effectLst/>
                <a:uLnTx/>
                <a:uFillTx/>
                <a:latin typeface="Calibri"/>
                <a:ea typeface="+mn-ea"/>
                <a:cs typeface="+mn-cs"/>
              </a:rPr>
              <a:t>Раздел</a:t>
            </a:r>
            <a:r>
              <a:rPr kumimoji="0" lang="en-US" sz="800" b="0" i="0" u="none" strike="noStrike" kern="1200" cap="none" spc="0" normalizeH="0" baseline="0" noProof="0" dirty="0">
                <a:ln>
                  <a:noFill/>
                </a:ln>
                <a:solidFill>
                  <a:srgbClr val="304382"/>
                </a:solidFill>
                <a:effectLst/>
                <a:uLnTx/>
                <a:uFillTx/>
                <a:latin typeface="Calibri"/>
                <a:ea typeface="+mn-ea"/>
                <a:cs typeface="+mn-cs"/>
              </a:rPr>
              <a:t> 4.6: </a:t>
            </a:r>
            <a:r>
              <a:rPr kumimoji="0" lang="ru-RU" sz="800" b="0" i="0" u="none" strike="noStrike" kern="1200" cap="none" spc="0" normalizeH="0" baseline="0" noProof="0" dirty="0">
                <a:ln>
                  <a:noFill/>
                </a:ln>
                <a:solidFill>
                  <a:srgbClr val="304382"/>
                </a:solidFill>
                <a:effectLst/>
                <a:uLnTx/>
                <a:uFillTx/>
                <a:latin typeface="Calibri"/>
                <a:ea typeface="+mn-ea"/>
                <a:cs typeface="+mn-cs"/>
              </a:rPr>
              <a:t>Подведение</a:t>
            </a:r>
            <a:r>
              <a:rPr kumimoji="0" lang="ru-RU" sz="800" b="0" i="0" u="none" strike="noStrike" kern="1200" cap="none" spc="0" normalizeH="0" noProof="0" dirty="0">
                <a:ln>
                  <a:noFill/>
                </a:ln>
                <a:solidFill>
                  <a:srgbClr val="304382"/>
                </a:solidFill>
                <a:effectLst/>
                <a:uLnTx/>
                <a:uFillTx/>
                <a:latin typeface="Calibri"/>
                <a:ea typeface="+mn-ea"/>
                <a:cs typeface="+mn-cs"/>
              </a:rPr>
              <a:t>  итогов</a:t>
            </a:r>
            <a:endParaRPr kumimoji="0" lang="en-US" sz="800" b="0" i="0" u="none" strike="noStrike" kern="1200" cap="none" spc="0" normalizeH="0" baseline="0" noProof="0" dirty="0">
              <a:ln>
                <a:noFill/>
              </a:ln>
              <a:solidFill>
                <a:srgbClr val="304382"/>
              </a:solidFill>
              <a:effectLst/>
              <a:uLnTx/>
              <a:uFillTx/>
              <a:latin typeface="Calibri"/>
              <a:ea typeface="+mn-ea"/>
              <a:cs typeface="+mn-cs"/>
            </a:endParaRPr>
          </a:p>
        </p:txBody>
      </p:sp>
      <p:sp>
        <p:nvSpPr>
          <p:cNvPr id="23" name="Прямоугольник 22"/>
          <p:cNvSpPr/>
          <p:nvPr/>
        </p:nvSpPr>
        <p:spPr>
          <a:xfrm>
            <a:off x="6331259" y="3999652"/>
            <a:ext cx="691896" cy="484632"/>
          </a:xfrm>
          <a:prstGeom prst="rect">
            <a:avLst/>
          </a:prstGeom>
          <a:noFill/>
        </p:spPr>
        <p:txBody>
          <a:bodyPr lIns="0" tIns="0" rIns="0" bIns="0">
            <a:noAutofit/>
          </a:bodyPr>
          <a:lstStyle/>
          <a:p>
            <a:pPr marL="0" marR="0" lvl="0" indent="0" algn="ctr" defTabSz="914400" rtl="0" eaLnBrk="1" fontAlgn="auto" latinLnBrk="0" hangingPunct="1">
              <a:lnSpc>
                <a:spcPct val="94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FFFFFF"/>
                </a:solidFill>
                <a:effectLst/>
                <a:uLnTx/>
                <a:uFillTx/>
                <a:latin typeface="Calibri"/>
                <a:ea typeface="+mn-ea"/>
                <a:cs typeface="+mn-cs"/>
              </a:rPr>
              <a:t>Модуль</a:t>
            </a:r>
            <a:r>
              <a:rPr kumimoji="0" lang="en-US" sz="1600" b="0" i="0" u="none" strike="noStrike" kern="1200" cap="none" spc="0" normalizeH="0" baseline="0" noProof="0" dirty="0">
                <a:ln>
                  <a:noFill/>
                </a:ln>
                <a:solidFill>
                  <a:srgbClr val="FFFFFF"/>
                </a:solidFill>
                <a:effectLst/>
                <a:uLnTx/>
                <a:uFillTx/>
                <a:latin typeface="Calibri"/>
                <a:ea typeface="+mn-ea"/>
                <a:cs typeface="+mn-cs"/>
              </a:rPr>
              <a:t> 4</a:t>
            </a:r>
          </a:p>
        </p:txBody>
      </p:sp>
      <p:sp>
        <p:nvSpPr>
          <p:cNvPr id="24" name="Прямоугольник 23"/>
          <p:cNvSpPr/>
          <p:nvPr/>
        </p:nvSpPr>
        <p:spPr>
          <a:xfrm>
            <a:off x="3396035" y="4691548"/>
            <a:ext cx="716280" cy="426720"/>
          </a:xfrm>
          <a:prstGeom prst="rect">
            <a:avLst/>
          </a:prstGeom>
          <a:noFill/>
        </p:spPr>
        <p:txBody>
          <a:bodyPr lIns="0" tIns="0" rIns="0" bIns="0">
            <a:noAutofit/>
          </a:bodyPr>
          <a:lstStyle/>
          <a:p>
            <a:pPr marL="0" marR="0" lvl="0" indent="0" algn="ctr" defTabSz="914400" rtl="0" eaLnBrk="1" fontAlgn="auto" latinLnBrk="0" hangingPunct="1">
              <a:lnSpc>
                <a:spcPct val="96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FFFFFF"/>
                </a:solidFill>
                <a:effectLst/>
                <a:uLnTx/>
                <a:uFillTx/>
                <a:latin typeface="Calibri"/>
                <a:ea typeface="+mn-ea"/>
                <a:cs typeface="+mn-cs"/>
              </a:rPr>
              <a:t>Модуль</a:t>
            </a:r>
            <a:r>
              <a:rPr kumimoji="0" lang="en-US" sz="1600" b="0" i="0" u="none" strike="noStrike" kern="1200" cap="none" spc="0" normalizeH="0" baseline="0" noProof="0" dirty="0">
                <a:ln>
                  <a:noFill/>
                </a:ln>
                <a:solidFill>
                  <a:srgbClr val="FFFFFF"/>
                </a:solidFill>
                <a:effectLst/>
                <a:uLnTx/>
                <a:uFillTx/>
                <a:latin typeface="Calibri"/>
                <a:ea typeface="+mn-ea"/>
                <a:cs typeface="+mn-cs"/>
              </a:rPr>
              <a:t> 2</a:t>
            </a:r>
          </a:p>
        </p:txBody>
      </p:sp>
      <p:sp>
        <p:nvSpPr>
          <p:cNvPr id="25" name="Прямоугольник 24"/>
          <p:cNvSpPr/>
          <p:nvPr/>
        </p:nvSpPr>
        <p:spPr>
          <a:xfrm>
            <a:off x="6312971" y="5109124"/>
            <a:ext cx="856488" cy="466344"/>
          </a:xfrm>
          <a:prstGeom prst="rect">
            <a:avLst/>
          </a:prstGeom>
          <a:noFill/>
        </p:spPr>
        <p:txBody>
          <a:bodyPr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0" normalizeH="0" baseline="0" noProof="0" dirty="0">
                <a:ln>
                  <a:noFill/>
                </a:ln>
                <a:solidFill>
                  <a:srgbClr val="0000CC"/>
                </a:solidFill>
                <a:effectLst/>
                <a:uLnTx/>
                <a:uFillTx/>
                <a:latin typeface="Calibri"/>
                <a:ea typeface="+mn-ea"/>
                <a:cs typeface="+mn-cs"/>
              </a:rPr>
              <a:t>Решения </a:t>
            </a:r>
            <a:r>
              <a:rPr kumimoji="0" lang="en-US" sz="900" b="1" i="0" u="none" strike="noStrike" kern="1200" cap="none" spc="0" normalizeH="0" baseline="0" noProof="0" dirty="0" err="1">
                <a:ln>
                  <a:noFill/>
                </a:ln>
                <a:solidFill>
                  <a:srgbClr val="0000CC"/>
                </a:solidFill>
                <a:effectLst/>
                <a:uLnTx/>
                <a:uFillTx/>
                <a:latin typeface="Calibri"/>
                <a:ea typeface="+mn-ea"/>
                <a:cs typeface="+mn-cs"/>
              </a:rPr>
              <a:t>GovTech</a:t>
            </a:r>
            <a:r>
              <a:rPr kumimoji="0" lang="ru-RU" sz="900" b="1" i="0" u="none" strike="noStrike" kern="1200" cap="none" spc="0" normalizeH="0" baseline="0" noProof="0" dirty="0">
                <a:ln>
                  <a:noFill/>
                </a:ln>
                <a:solidFill>
                  <a:srgbClr val="0000CC"/>
                </a:solidFill>
                <a:effectLst/>
                <a:uLnTx/>
                <a:uFillTx/>
                <a:latin typeface="Calibri"/>
                <a:ea typeface="+mn-ea"/>
                <a:cs typeface="+mn-cs"/>
              </a:rPr>
              <a:t> для специалистов-практиков</a:t>
            </a:r>
            <a:endParaRPr kumimoji="0" lang="en-US" sz="900" b="1" i="0" u="none" strike="noStrike" kern="1200" cap="none" spc="0" normalizeH="0" baseline="0" noProof="0" dirty="0">
              <a:ln>
                <a:noFill/>
              </a:ln>
              <a:solidFill>
                <a:srgbClr val="0000CC"/>
              </a:solidFill>
              <a:effectLst/>
              <a:uLnTx/>
              <a:uFillTx/>
              <a:latin typeface="Calibri"/>
              <a:ea typeface="+mn-ea"/>
              <a:cs typeface="+mn-cs"/>
            </a:endParaRPr>
          </a:p>
        </p:txBody>
      </p:sp>
      <p:sp>
        <p:nvSpPr>
          <p:cNvPr id="26" name="Прямоугольник 25"/>
          <p:cNvSpPr/>
          <p:nvPr/>
        </p:nvSpPr>
        <p:spPr>
          <a:xfrm>
            <a:off x="3289355" y="5764444"/>
            <a:ext cx="960120" cy="466344"/>
          </a:xfrm>
          <a:prstGeom prst="rect">
            <a:avLst/>
          </a:prstGeom>
          <a:noFill/>
        </p:spPr>
        <p:txBody>
          <a:bodyPr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0" normalizeH="0" baseline="0" noProof="0" dirty="0">
                <a:ln>
                  <a:noFill/>
                </a:ln>
                <a:solidFill>
                  <a:srgbClr val="0000CC"/>
                </a:solidFill>
                <a:effectLst/>
                <a:uLnTx/>
                <a:uFillTx/>
                <a:latin typeface="Calibri"/>
                <a:ea typeface="+mn-ea"/>
                <a:cs typeface="+mn-cs"/>
              </a:rPr>
              <a:t>Основные сферы </a:t>
            </a:r>
            <a:r>
              <a:rPr kumimoji="0" lang="en-US" sz="900" b="1" i="0" u="none" strike="noStrike" kern="1200" cap="none" spc="0" normalizeH="0" baseline="0" noProof="0" dirty="0" err="1">
                <a:ln>
                  <a:noFill/>
                </a:ln>
                <a:solidFill>
                  <a:srgbClr val="0000CC"/>
                </a:solidFill>
                <a:effectLst/>
                <a:uLnTx/>
                <a:uFillTx/>
                <a:latin typeface="Calibri"/>
                <a:ea typeface="+mn-ea"/>
                <a:cs typeface="+mn-cs"/>
              </a:rPr>
              <a:t>GovTech</a:t>
            </a:r>
            <a:r>
              <a:rPr kumimoji="0" lang="ru-RU" sz="900" b="1" i="0" u="none" strike="noStrike" kern="1200" cap="none" spc="0" normalizeH="0" baseline="0" noProof="0" dirty="0">
                <a:ln>
                  <a:noFill/>
                </a:ln>
                <a:solidFill>
                  <a:srgbClr val="0000CC"/>
                </a:solidFill>
                <a:effectLst/>
                <a:uLnTx/>
                <a:uFillTx/>
                <a:latin typeface="Calibri"/>
                <a:ea typeface="+mn-ea"/>
                <a:cs typeface="+mn-cs"/>
              </a:rPr>
              <a:t>: как они действуют на практике</a:t>
            </a:r>
            <a:endParaRPr kumimoji="0" lang="en-US" sz="900" b="1" i="0" u="none" strike="noStrike" kern="1200" cap="none" spc="0" normalizeH="0" baseline="0" noProof="0" dirty="0">
              <a:ln>
                <a:noFill/>
              </a:ln>
              <a:solidFill>
                <a:srgbClr val="0000CC"/>
              </a:solidFill>
              <a:effectLst/>
              <a:uLnTx/>
              <a:uFillTx/>
              <a:latin typeface="Calibri"/>
              <a:ea typeface="+mn-ea"/>
              <a:cs typeface="+mn-cs"/>
            </a:endParaRPr>
          </a:p>
        </p:txBody>
      </p:sp>
      <p:sp>
        <p:nvSpPr>
          <p:cNvPr id="27" name="Прямоугольник 26"/>
          <p:cNvSpPr/>
          <p:nvPr/>
        </p:nvSpPr>
        <p:spPr>
          <a:xfrm>
            <a:off x="1942139" y="2893228"/>
            <a:ext cx="716280" cy="432816"/>
          </a:xfrm>
          <a:prstGeom prst="rect">
            <a:avLst/>
          </a:prstGeom>
          <a:noFill/>
        </p:spPr>
        <p:txBody>
          <a:bodyPr lIns="0" tIns="0" rIns="0" bIns="0">
            <a:noAutofit/>
          </a:bodyPr>
          <a:lstStyle/>
          <a:p>
            <a:pPr marL="0" marR="0" lvl="0" indent="0" algn="ctr" defTabSz="914400" rtl="0" eaLnBrk="1" fontAlgn="auto" latinLnBrk="0" hangingPunct="1">
              <a:lnSpc>
                <a:spcPct val="94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B1763"/>
                </a:solidFill>
                <a:effectLst/>
                <a:uLnTx/>
                <a:uFillTx/>
                <a:latin typeface="Calibri"/>
                <a:ea typeface="+mn-ea"/>
                <a:cs typeface="+mn-cs"/>
              </a:rPr>
              <a:t>M</a:t>
            </a:r>
            <a:r>
              <a:rPr kumimoji="0" lang="ru-RU" sz="1600" b="0" i="0" u="none" strike="noStrike" kern="1200" cap="none" spc="0" normalizeH="0" baseline="0" noProof="0" dirty="0" err="1">
                <a:ln>
                  <a:noFill/>
                </a:ln>
                <a:solidFill>
                  <a:srgbClr val="1B1763"/>
                </a:solidFill>
                <a:effectLst/>
                <a:uLnTx/>
                <a:uFillTx/>
                <a:latin typeface="Calibri"/>
                <a:ea typeface="+mn-ea"/>
                <a:cs typeface="+mn-cs"/>
              </a:rPr>
              <a:t>одуль</a:t>
            </a:r>
            <a:r>
              <a:rPr kumimoji="0" lang="en-US" sz="1600" b="0" i="0" u="none" strike="noStrike" kern="1200" cap="none" spc="0" normalizeH="0" baseline="0" noProof="0" dirty="0">
                <a:ln>
                  <a:noFill/>
                </a:ln>
                <a:solidFill>
                  <a:srgbClr val="1B1763"/>
                </a:solidFill>
                <a:effectLst/>
                <a:uLnTx/>
                <a:uFillTx/>
                <a:latin typeface="Calibri"/>
                <a:ea typeface="+mn-ea"/>
                <a:cs typeface="+mn-cs"/>
              </a:rPr>
              <a:t> 1</a:t>
            </a:r>
          </a:p>
        </p:txBody>
      </p:sp>
      <p:sp>
        <p:nvSpPr>
          <p:cNvPr id="28" name="Прямоугольник 27"/>
          <p:cNvSpPr/>
          <p:nvPr/>
        </p:nvSpPr>
        <p:spPr>
          <a:xfrm>
            <a:off x="1820219" y="3630844"/>
            <a:ext cx="981456" cy="2133600"/>
          </a:xfrm>
          <a:prstGeom prst="rect">
            <a:avLst/>
          </a:prstGeom>
          <a:noFill/>
        </p:spPr>
        <p:txBody>
          <a:bodyPr lIns="0" tIns="0" rIns="0" bIns="0">
            <a:noAutofit/>
          </a:bodyPr>
          <a:lstStyle/>
          <a:p>
            <a:pPr marL="0" marR="0" lvl="0" indent="0" algn="l" defTabSz="914400" rtl="0" eaLnBrk="1" fontAlgn="auto" latinLnBrk="0" hangingPunct="1">
              <a:lnSpc>
                <a:spcPct val="97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5099E"/>
                </a:solidFill>
                <a:effectLst/>
                <a:uLnTx/>
                <a:uFillTx/>
                <a:latin typeface="Calibri"/>
                <a:ea typeface="+mn-ea"/>
                <a:cs typeface="+mn-cs"/>
              </a:rPr>
              <a:t>• </a:t>
            </a:r>
            <a:r>
              <a:rPr kumimoji="0" lang="ru-RU" sz="800" b="0" i="0" u="none" strike="noStrike" kern="1200" cap="none" spc="0" normalizeH="0" baseline="0" noProof="0" dirty="0">
                <a:ln>
                  <a:noFill/>
                </a:ln>
                <a:solidFill>
                  <a:srgbClr val="05099E"/>
                </a:solidFill>
                <a:effectLst/>
                <a:uLnTx/>
                <a:uFillTx/>
                <a:latin typeface="Calibri"/>
                <a:ea typeface="+mn-ea"/>
                <a:cs typeface="+mn-cs"/>
              </a:rPr>
              <a:t>Введение</a:t>
            </a:r>
            <a:endParaRPr kumimoji="0" lang="en-US" sz="800" b="0" i="0" u="none" strike="noStrike" kern="1200" cap="none" spc="0" normalizeH="0" baseline="0" noProof="0" dirty="0">
              <a:ln>
                <a:noFill/>
              </a:ln>
              <a:solidFill>
                <a:srgbClr val="304382"/>
              </a:solidFill>
              <a:effectLst/>
              <a:uLnTx/>
              <a:uFillTx/>
              <a:latin typeface="Calibri"/>
              <a:ea typeface="+mn-ea"/>
              <a:cs typeface="+mn-cs"/>
            </a:endParaRPr>
          </a:p>
          <a:p>
            <a:pPr marL="0" marR="0" lvl="0" indent="0" algn="l" defTabSz="914400" rtl="0" eaLnBrk="1" fontAlgn="auto" latinLnBrk="0" hangingPunct="1">
              <a:lnSpc>
                <a:spcPct val="97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5099E"/>
                </a:solidFill>
                <a:effectLst/>
                <a:uLnTx/>
                <a:uFillTx/>
                <a:latin typeface="Calibri"/>
                <a:ea typeface="+mn-ea"/>
                <a:cs typeface="+mn-cs"/>
              </a:rPr>
              <a:t>• </a:t>
            </a:r>
            <a:r>
              <a:rPr lang="ru-RU" sz="800" noProof="0" dirty="0">
                <a:solidFill>
                  <a:srgbClr val="304382"/>
                </a:solidFill>
                <a:latin typeface="Calibri"/>
              </a:rPr>
              <a:t>Раздел</a:t>
            </a:r>
            <a:r>
              <a:rPr kumimoji="0" lang="en-US" sz="800" b="0" i="0" u="none" strike="noStrike" kern="1200" cap="none" spc="0" normalizeH="0" baseline="0" noProof="0" dirty="0">
                <a:ln>
                  <a:noFill/>
                </a:ln>
                <a:solidFill>
                  <a:srgbClr val="304382"/>
                </a:solidFill>
                <a:effectLst/>
                <a:uLnTx/>
                <a:uFillTx/>
                <a:latin typeface="Calibri"/>
                <a:ea typeface="+mn-ea"/>
                <a:cs typeface="+mn-cs"/>
              </a:rPr>
              <a:t> 1.1: </a:t>
            </a:r>
            <a:r>
              <a:rPr kumimoji="0" lang="ru-RU" sz="800" b="0" i="0" u="none" strike="noStrike" kern="1200" cap="none" spc="0" normalizeH="0" baseline="0" noProof="0" dirty="0">
                <a:ln>
                  <a:noFill/>
                </a:ln>
                <a:solidFill>
                  <a:srgbClr val="304382"/>
                </a:solidFill>
                <a:effectLst/>
                <a:uLnTx/>
                <a:uFillTx/>
                <a:latin typeface="Calibri"/>
                <a:ea typeface="+mn-ea"/>
                <a:cs typeface="+mn-cs"/>
              </a:rPr>
              <a:t>Что такое</a:t>
            </a:r>
            <a:r>
              <a:rPr kumimoji="0" lang="en-US" sz="800" b="0" i="0" u="none" strike="noStrike" kern="1200" cap="none" spc="0" normalizeH="0" baseline="0" noProof="0" dirty="0">
                <a:ln>
                  <a:noFill/>
                </a:ln>
                <a:solidFill>
                  <a:srgbClr val="304382"/>
                </a:solidFill>
                <a:effectLst/>
                <a:uLnTx/>
                <a:uFillTx/>
                <a:latin typeface="Calibri"/>
                <a:ea typeface="+mn-ea"/>
                <a:cs typeface="+mn-cs"/>
              </a:rPr>
              <a:t> </a:t>
            </a:r>
            <a:r>
              <a:rPr kumimoji="0" lang="en-US" sz="800" b="0" i="0" u="none" strike="noStrike" kern="1200" cap="none" spc="0" normalizeH="0" baseline="0" noProof="0" dirty="0" err="1">
                <a:ln>
                  <a:noFill/>
                </a:ln>
                <a:solidFill>
                  <a:srgbClr val="304382"/>
                </a:solidFill>
                <a:effectLst/>
                <a:uLnTx/>
                <a:uFillTx/>
                <a:latin typeface="Calibri"/>
                <a:ea typeface="+mn-ea"/>
                <a:cs typeface="+mn-cs"/>
              </a:rPr>
              <a:t>GovTech</a:t>
            </a:r>
            <a:r>
              <a:rPr kumimoji="0" lang="en-US" sz="800" b="0" i="0" u="none" strike="noStrike" kern="1200" cap="none" spc="0" normalizeH="0" baseline="0" noProof="0" dirty="0">
                <a:ln>
                  <a:noFill/>
                </a:ln>
                <a:solidFill>
                  <a:srgbClr val="304382"/>
                </a:solidFill>
                <a:effectLst/>
                <a:uLnTx/>
                <a:uFillTx/>
                <a:latin typeface="Calibri"/>
                <a:ea typeface="+mn-ea"/>
                <a:cs typeface="+mn-cs"/>
              </a:rPr>
              <a:t>: </a:t>
            </a:r>
            <a:r>
              <a:rPr lang="ru-RU" sz="800" dirty="0">
                <a:solidFill>
                  <a:srgbClr val="304382"/>
                </a:solidFill>
                <a:latin typeface="Calibri"/>
              </a:rPr>
              <a:t>определения</a:t>
            </a:r>
            <a:endParaRPr kumimoji="0" lang="en-US" sz="800" b="0" i="0" u="none" strike="noStrike" kern="1200" cap="none" spc="0" normalizeH="0" baseline="0" noProof="0" dirty="0">
              <a:ln>
                <a:noFill/>
              </a:ln>
              <a:solidFill>
                <a:srgbClr val="304382"/>
              </a:solidFill>
              <a:effectLst/>
              <a:uLnTx/>
              <a:uFillTx/>
              <a:latin typeface="Calibri"/>
              <a:ea typeface="+mn-ea"/>
              <a:cs typeface="+mn-cs"/>
            </a:endParaRPr>
          </a:p>
          <a:p>
            <a:pPr marL="0" marR="0" lvl="0" indent="0" algn="l" defTabSz="914400" rtl="0" eaLnBrk="1" fontAlgn="auto" latinLnBrk="0" hangingPunct="1">
              <a:lnSpc>
                <a:spcPct val="97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5099E"/>
                </a:solidFill>
                <a:effectLst/>
                <a:uLnTx/>
                <a:uFillTx/>
                <a:latin typeface="Calibri"/>
                <a:ea typeface="+mn-ea"/>
                <a:cs typeface="+mn-cs"/>
              </a:rPr>
              <a:t>• </a:t>
            </a:r>
            <a:r>
              <a:rPr lang="ru-RU" sz="800" noProof="0" dirty="0">
                <a:solidFill>
                  <a:srgbClr val="304382"/>
                </a:solidFill>
                <a:latin typeface="Calibri"/>
              </a:rPr>
              <a:t>Раздел</a:t>
            </a:r>
            <a:r>
              <a:rPr kumimoji="0" lang="en-US" sz="800" b="0" i="0" u="none" strike="noStrike" kern="1200" cap="none" spc="0" normalizeH="0" baseline="0" noProof="0" dirty="0">
                <a:ln>
                  <a:noFill/>
                </a:ln>
                <a:solidFill>
                  <a:srgbClr val="304382"/>
                </a:solidFill>
                <a:effectLst/>
                <a:uLnTx/>
                <a:uFillTx/>
                <a:latin typeface="Calibri"/>
                <a:ea typeface="+mn-ea"/>
                <a:cs typeface="+mn-cs"/>
              </a:rPr>
              <a:t> 1.2: </a:t>
            </a:r>
            <a:r>
              <a:rPr kumimoji="0" lang="ru-RU" sz="800" b="0" i="0" u="none" strike="noStrike" kern="1200" cap="none" spc="0" normalizeH="0" baseline="0" noProof="0" dirty="0">
                <a:ln>
                  <a:noFill/>
                </a:ln>
                <a:solidFill>
                  <a:srgbClr val="304382"/>
                </a:solidFill>
                <a:effectLst/>
                <a:uLnTx/>
                <a:uFillTx/>
                <a:latin typeface="Calibri"/>
                <a:ea typeface="+mn-ea"/>
                <a:cs typeface="+mn-cs"/>
              </a:rPr>
              <a:t>Эволюция цифрового</a:t>
            </a:r>
            <a:r>
              <a:rPr kumimoji="0" lang="ru-RU" sz="800" b="0" i="0" u="none" strike="noStrike" kern="1200" cap="none" spc="0" normalizeH="0" noProof="0" dirty="0">
                <a:ln>
                  <a:noFill/>
                </a:ln>
                <a:solidFill>
                  <a:srgbClr val="304382"/>
                </a:solidFill>
                <a:effectLst/>
                <a:uLnTx/>
                <a:uFillTx/>
                <a:latin typeface="Calibri"/>
                <a:ea typeface="+mn-ea"/>
                <a:cs typeface="+mn-cs"/>
              </a:rPr>
              <a:t> правительства</a:t>
            </a:r>
            <a:endParaRPr kumimoji="0" lang="en-US" sz="800" b="0" i="0" u="none" strike="noStrike" kern="1200" cap="none" spc="0" normalizeH="0" baseline="0" noProof="0" dirty="0">
              <a:ln>
                <a:noFill/>
              </a:ln>
              <a:solidFill>
                <a:srgbClr val="304382"/>
              </a:solidFill>
              <a:effectLst/>
              <a:uLnTx/>
              <a:uFillTx/>
              <a:latin typeface="Calibri"/>
              <a:ea typeface="+mn-ea"/>
              <a:cs typeface="+mn-cs"/>
            </a:endParaRPr>
          </a:p>
          <a:p>
            <a:pPr marL="0" marR="0" lvl="0" indent="0" algn="l" defTabSz="914400" rtl="0" eaLnBrk="1" fontAlgn="auto" latinLnBrk="0" hangingPunct="1">
              <a:lnSpc>
                <a:spcPct val="97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5099E"/>
                </a:solidFill>
                <a:effectLst/>
                <a:uLnTx/>
                <a:uFillTx/>
                <a:latin typeface="Calibri"/>
                <a:ea typeface="+mn-ea"/>
                <a:cs typeface="+mn-cs"/>
              </a:rPr>
              <a:t>• </a:t>
            </a:r>
            <a:r>
              <a:rPr kumimoji="0" lang="ru-RU" sz="800" b="0" i="0" u="none" strike="noStrike" kern="1200" cap="none" spc="0" normalizeH="0" baseline="0" noProof="0" dirty="0">
                <a:ln>
                  <a:noFill/>
                </a:ln>
                <a:solidFill>
                  <a:srgbClr val="05099E"/>
                </a:solidFill>
                <a:effectLst/>
                <a:uLnTx/>
                <a:uFillTx/>
                <a:latin typeface="Calibri"/>
                <a:ea typeface="+mn-ea"/>
                <a:cs typeface="+mn-cs"/>
              </a:rPr>
              <a:t>Раздел</a:t>
            </a:r>
            <a:r>
              <a:rPr kumimoji="0" lang="en-US" sz="800" b="0" i="0" u="none" strike="noStrike" kern="1200" cap="none" spc="0" normalizeH="0" baseline="0" noProof="0" dirty="0">
                <a:ln>
                  <a:noFill/>
                </a:ln>
                <a:solidFill>
                  <a:srgbClr val="304382"/>
                </a:solidFill>
                <a:effectLst/>
                <a:uLnTx/>
                <a:uFillTx/>
                <a:latin typeface="Calibri"/>
                <a:ea typeface="+mn-ea"/>
                <a:cs typeface="+mn-cs"/>
              </a:rPr>
              <a:t> 1.3: </a:t>
            </a:r>
            <a:r>
              <a:rPr kumimoji="0" lang="ru-RU" sz="800" b="0" i="0" u="none" strike="noStrike" kern="1200" cap="none" spc="0" normalizeH="0" baseline="0" noProof="0" dirty="0">
                <a:ln>
                  <a:noFill/>
                </a:ln>
                <a:solidFill>
                  <a:srgbClr val="304382"/>
                </a:solidFill>
                <a:effectLst/>
                <a:uLnTx/>
                <a:uFillTx/>
                <a:latin typeface="Calibri"/>
                <a:ea typeface="+mn-ea"/>
                <a:cs typeface="+mn-cs"/>
              </a:rPr>
              <a:t>Подходы</a:t>
            </a:r>
            <a:r>
              <a:rPr kumimoji="0" lang="ru-RU" sz="800" b="0" i="0" u="none" strike="noStrike" kern="1200" cap="none" spc="0" normalizeH="0" noProof="0" dirty="0">
                <a:ln>
                  <a:noFill/>
                </a:ln>
                <a:solidFill>
                  <a:srgbClr val="304382"/>
                </a:solidFill>
                <a:effectLst/>
                <a:uLnTx/>
                <a:uFillTx/>
                <a:latin typeface="Calibri"/>
                <a:ea typeface="+mn-ea"/>
                <a:cs typeface="+mn-cs"/>
              </a:rPr>
              <a:t> к </a:t>
            </a:r>
            <a:r>
              <a:rPr kumimoji="0" lang="en-US" sz="800" b="0" i="0" u="none" strike="noStrike" kern="1200" cap="none" spc="0" normalizeH="0" baseline="0" noProof="0" dirty="0" err="1">
                <a:ln>
                  <a:noFill/>
                </a:ln>
                <a:solidFill>
                  <a:srgbClr val="304382"/>
                </a:solidFill>
                <a:effectLst/>
                <a:uLnTx/>
                <a:uFillTx/>
                <a:latin typeface="Calibri"/>
                <a:ea typeface="+mn-ea"/>
                <a:cs typeface="+mn-cs"/>
              </a:rPr>
              <a:t>GovTech</a:t>
            </a:r>
            <a:endParaRPr kumimoji="0" lang="en-US" sz="800" b="0" i="0" u="none" strike="noStrike" kern="1200" cap="none" spc="0" normalizeH="0" baseline="0" noProof="0" dirty="0">
              <a:ln>
                <a:noFill/>
              </a:ln>
              <a:solidFill>
                <a:srgbClr val="304382"/>
              </a:solidFill>
              <a:effectLst/>
              <a:uLnTx/>
              <a:uFillTx/>
              <a:latin typeface="Calibri"/>
              <a:ea typeface="+mn-ea"/>
              <a:cs typeface="+mn-cs"/>
            </a:endParaRPr>
          </a:p>
          <a:p>
            <a:pPr marL="0" marR="0" lvl="0" indent="0" algn="l" defTabSz="914400" rtl="0" eaLnBrk="1" fontAlgn="auto" latinLnBrk="0" hangingPunct="1">
              <a:lnSpc>
                <a:spcPct val="97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5099E"/>
                </a:solidFill>
                <a:effectLst/>
                <a:uLnTx/>
                <a:uFillTx/>
                <a:latin typeface="Calibri"/>
                <a:ea typeface="+mn-ea"/>
                <a:cs typeface="+mn-cs"/>
              </a:rPr>
              <a:t>• </a:t>
            </a:r>
            <a:r>
              <a:rPr lang="ru-RU" sz="800" dirty="0">
                <a:solidFill>
                  <a:srgbClr val="304382"/>
                </a:solidFill>
                <a:latin typeface="Calibri"/>
              </a:rPr>
              <a:t>Раздел</a:t>
            </a:r>
            <a:r>
              <a:rPr kumimoji="0" lang="en-US" sz="800" b="0" i="0" u="none" strike="noStrike" kern="1200" cap="none" spc="0" normalizeH="0" baseline="0" noProof="0" dirty="0">
                <a:ln>
                  <a:noFill/>
                </a:ln>
                <a:solidFill>
                  <a:srgbClr val="304382"/>
                </a:solidFill>
                <a:effectLst/>
                <a:uLnTx/>
                <a:uFillTx/>
                <a:latin typeface="Calibri"/>
                <a:ea typeface="+mn-ea"/>
                <a:cs typeface="+mn-cs"/>
              </a:rPr>
              <a:t> 1.4: </a:t>
            </a:r>
            <a:r>
              <a:rPr kumimoji="0" lang="ru-RU" sz="800" b="0" i="0" u="none" strike="noStrike" kern="1200" cap="none" spc="0" normalizeH="0" baseline="0" noProof="0" dirty="0">
                <a:ln>
                  <a:noFill/>
                </a:ln>
                <a:solidFill>
                  <a:srgbClr val="304382"/>
                </a:solidFill>
                <a:effectLst/>
                <a:uLnTx/>
                <a:uFillTx/>
                <a:latin typeface="Calibri"/>
                <a:ea typeface="+mn-ea"/>
                <a:cs typeface="+mn-cs"/>
              </a:rPr>
              <a:t>Каковы основные сферы</a:t>
            </a:r>
            <a:r>
              <a:rPr kumimoji="0" lang="en-US" sz="800" b="0" i="0" u="none" strike="noStrike" kern="1200" cap="none" spc="0" normalizeH="0" baseline="0" noProof="0" dirty="0">
                <a:ln>
                  <a:noFill/>
                </a:ln>
                <a:solidFill>
                  <a:srgbClr val="304382"/>
                </a:solidFill>
                <a:effectLst/>
                <a:uLnTx/>
                <a:uFillTx/>
                <a:latin typeface="Calibri"/>
                <a:ea typeface="+mn-ea"/>
                <a:cs typeface="+mn-cs"/>
              </a:rPr>
              <a:t> </a:t>
            </a:r>
            <a:r>
              <a:rPr kumimoji="0" lang="en-US" sz="800" b="0" i="0" u="none" strike="noStrike" kern="1200" cap="none" spc="0" normalizeH="0" baseline="0" noProof="0" dirty="0" err="1">
                <a:ln>
                  <a:noFill/>
                </a:ln>
                <a:solidFill>
                  <a:srgbClr val="304382"/>
                </a:solidFill>
                <a:effectLst/>
                <a:uLnTx/>
                <a:uFillTx/>
                <a:latin typeface="Calibri"/>
                <a:ea typeface="+mn-ea"/>
                <a:cs typeface="+mn-cs"/>
              </a:rPr>
              <a:t>GovTech</a:t>
            </a:r>
            <a:r>
              <a:rPr kumimoji="0" lang="en-US" sz="800" b="0" i="0" u="none" strike="noStrike" kern="1200" cap="none" spc="0" normalizeH="0" baseline="0" noProof="0" dirty="0">
                <a:ln>
                  <a:noFill/>
                </a:ln>
                <a:solidFill>
                  <a:srgbClr val="304382"/>
                </a:solidFill>
                <a:effectLst/>
                <a:uLnTx/>
                <a:uFillTx/>
                <a:latin typeface="Calibri"/>
                <a:ea typeface="+mn-ea"/>
                <a:cs typeface="+mn-cs"/>
              </a:rPr>
              <a:t>?</a:t>
            </a:r>
          </a:p>
          <a:p>
            <a:pPr marL="0" marR="0" lvl="0" indent="0" algn="l" defTabSz="914400" rtl="0" eaLnBrk="1" fontAlgn="auto" latinLnBrk="0" hangingPunct="1">
              <a:lnSpc>
                <a:spcPct val="97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5099E"/>
                </a:solidFill>
                <a:effectLst/>
                <a:uLnTx/>
                <a:uFillTx/>
                <a:latin typeface="Calibri"/>
                <a:ea typeface="+mn-ea"/>
                <a:cs typeface="+mn-cs"/>
              </a:rPr>
              <a:t>• </a:t>
            </a:r>
            <a:r>
              <a:rPr lang="ru-RU" sz="800" dirty="0">
                <a:solidFill>
                  <a:srgbClr val="304382"/>
                </a:solidFill>
                <a:latin typeface="Calibri"/>
              </a:rPr>
              <a:t>Раздел</a:t>
            </a:r>
            <a:r>
              <a:rPr kumimoji="0" lang="en-US" sz="800" b="0" i="0" u="none" strike="noStrike" kern="1200" cap="none" spc="0" normalizeH="0" baseline="0" noProof="0" dirty="0">
                <a:ln>
                  <a:noFill/>
                </a:ln>
                <a:solidFill>
                  <a:srgbClr val="304382"/>
                </a:solidFill>
                <a:effectLst/>
                <a:uLnTx/>
                <a:uFillTx/>
                <a:latin typeface="Calibri"/>
                <a:ea typeface="+mn-ea"/>
                <a:cs typeface="+mn-cs"/>
              </a:rPr>
              <a:t> 1.5: </a:t>
            </a:r>
            <a:r>
              <a:rPr kumimoji="0" lang="ru-RU" sz="800" b="0" i="0" u="none" strike="noStrike" kern="1200" cap="none" spc="0" normalizeH="0" baseline="0" noProof="0" dirty="0">
                <a:ln>
                  <a:noFill/>
                </a:ln>
                <a:solidFill>
                  <a:srgbClr val="304382"/>
                </a:solidFill>
                <a:effectLst/>
                <a:uLnTx/>
                <a:uFillTx/>
                <a:latin typeface="Calibri"/>
                <a:ea typeface="+mn-ea"/>
                <a:cs typeface="+mn-cs"/>
              </a:rPr>
              <a:t>Каковы</a:t>
            </a:r>
            <a:r>
              <a:rPr kumimoji="0" lang="ru-RU" sz="800" b="0" i="0" u="none" strike="noStrike" kern="1200" cap="none" spc="0" normalizeH="0" noProof="0" dirty="0">
                <a:ln>
                  <a:noFill/>
                </a:ln>
                <a:solidFill>
                  <a:srgbClr val="304382"/>
                </a:solidFill>
                <a:effectLst/>
                <a:uLnTx/>
                <a:uFillTx/>
                <a:latin typeface="Calibri"/>
                <a:ea typeface="+mn-ea"/>
                <a:cs typeface="+mn-cs"/>
              </a:rPr>
              <a:t> проблемы в сфере</a:t>
            </a:r>
            <a:r>
              <a:rPr kumimoji="0" lang="en-US" sz="800" b="0" i="0" u="none" strike="noStrike" kern="1200" cap="none" spc="0" normalizeH="0" baseline="0" noProof="0" dirty="0">
                <a:ln>
                  <a:noFill/>
                </a:ln>
                <a:solidFill>
                  <a:srgbClr val="304382"/>
                </a:solidFill>
                <a:effectLst/>
                <a:uLnTx/>
                <a:uFillTx/>
                <a:latin typeface="Calibri"/>
                <a:ea typeface="+mn-ea"/>
                <a:cs typeface="+mn-cs"/>
              </a:rPr>
              <a:t> </a:t>
            </a:r>
            <a:r>
              <a:rPr kumimoji="0" lang="en-US" sz="800" b="0" i="0" u="none" strike="noStrike" kern="1200" cap="none" spc="0" normalizeH="0" baseline="0" noProof="0" dirty="0" err="1">
                <a:ln>
                  <a:noFill/>
                </a:ln>
                <a:solidFill>
                  <a:srgbClr val="304382"/>
                </a:solidFill>
                <a:effectLst/>
                <a:uLnTx/>
                <a:uFillTx/>
                <a:latin typeface="Calibri"/>
                <a:ea typeface="+mn-ea"/>
                <a:cs typeface="+mn-cs"/>
              </a:rPr>
              <a:t>GovTech</a:t>
            </a:r>
            <a:r>
              <a:rPr kumimoji="0" lang="en-US" sz="800" b="0" i="0" u="none" strike="noStrike" kern="1200" cap="none" spc="0" normalizeH="0" baseline="0" noProof="0" dirty="0">
                <a:ln>
                  <a:noFill/>
                </a:ln>
                <a:solidFill>
                  <a:srgbClr val="304382"/>
                </a:solidFill>
                <a:effectLst/>
                <a:uLnTx/>
                <a:uFillTx/>
                <a:latin typeface="Calibri"/>
                <a:ea typeface="+mn-ea"/>
                <a:cs typeface="+mn-cs"/>
              </a:rPr>
              <a:t>?</a:t>
            </a:r>
          </a:p>
          <a:p>
            <a:pPr marL="0" marR="0" lvl="0" indent="0" algn="l" defTabSz="914400" rtl="0" eaLnBrk="1" fontAlgn="auto" latinLnBrk="0" hangingPunct="1">
              <a:lnSpc>
                <a:spcPct val="97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5099E"/>
                </a:solidFill>
                <a:effectLst/>
                <a:uLnTx/>
                <a:uFillTx/>
                <a:latin typeface="Calibri"/>
                <a:ea typeface="+mn-ea"/>
                <a:cs typeface="+mn-cs"/>
              </a:rPr>
              <a:t>• </a:t>
            </a:r>
            <a:r>
              <a:rPr lang="ru-RU" sz="800" dirty="0">
                <a:solidFill>
                  <a:srgbClr val="304382"/>
                </a:solidFill>
                <a:latin typeface="Calibri"/>
              </a:rPr>
              <a:t>Раздел</a:t>
            </a:r>
            <a:r>
              <a:rPr kumimoji="0" lang="en-US" sz="800" b="0" i="0" u="none" strike="noStrike" kern="1200" cap="none" spc="0" normalizeH="0" baseline="0" noProof="0" dirty="0">
                <a:ln>
                  <a:noFill/>
                </a:ln>
                <a:solidFill>
                  <a:srgbClr val="304382"/>
                </a:solidFill>
                <a:effectLst/>
                <a:uLnTx/>
                <a:uFillTx/>
                <a:latin typeface="Calibri"/>
                <a:ea typeface="+mn-ea"/>
                <a:cs typeface="+mn-cs"/>
              </a:rPr>
              <a:t> 1.6: </a:t>
            </a:r>
            <a:r>
              <a:rPr kumimoji="0" lang="ru-RU" sz="800" b="0" i="0" u="none" strike="noStrike" kern="1200" cap="none" spc="0" normalizeH="0" baseline="0" noProof="0" dirty="0">
                <a:ln>
                  <a:noFill/>
                </a:ln>
                <a:solidFill>
                  <a:srgbClr val="304382"/>
                </a:solidFill>
                <a:effectLst/>
                <a:uLnTx/>
                <a:uFillTx/>
                <a:latin typeface="Calibri"/>
                <a:ea typeface="+mn-ea"/>
                <a:cs typeface="+mn-cs"/>
              </a:rPr>
              <a:t>Кто является партнёрами </a:t>
            </a:r>
            <a:r>
              <a:rPr kumimoji="0" lang="en-US" sz="800" b="0" i="0" u="none" strike="noStrike" kern="1200" cap="none" spc="0" normalizeH="0" baseline="0" noProof="0" dirty="0" err="1">
                <a:ln>
                  <a:noFill/>
                </a:ln>
                <a:solidFill>
                  <a:srgbClr val="304382"/>
                </a:solidFill>
                <a:effectLst/>
                <a:uLnTx/>
                <a:uFillTx/>
                <a:latin typeface="Calibri"/>
                <a:ea typeface="+mn-ea"/>
                <a:cs typeface="+mn-cs"/>
              </a:rPr>
              <a:t>GovTech</a:t>
            </a:r>
            <a:r>
              <a:rPr kumimoji="0" lang="en-US" sz="800" b="0" i="0" u="none" strike="noStrike" kern="1200" cap="none" spc="0" normalizeH="0" baseline="0" noProof="0" dirty="0">
                <a:ln>
                  <a:noFill/>
                </a:ln>
                <a:solidFill>
                  <a:srgbClr val="304382"/>
                </a:solidFill>
                <a:effectLst/>
                <a:uLnTx/>
                <a:uFillTx/>
                <a:latin typeface="Calibri"/>
                <a:ea typeface="+mn-ea"/>
                <a:cs typeface="+mn-cs"/>
              </a:rPr>
              <a:t>?</a:t>
            </a:r>
          </a:p>
        </p:txBody>
      </p:sp>
    </p:spTree>
    <p:extLst>
      <p:ext uri="{BB962C8B-B14F-4D97-AF65-F5344CB8AC3E}">
        <p14:creationId xmlns:p14="http://schemas.microsoft.com/office/powerpoint/2010/main" val="2503625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B79FC7B-E1DF-4CF6-BD87-FFDC11E24735}"/>
              </a:ext>
            </a:extLst>
          </p:cNvPr>
          <p:cNvGrpSpPr/>
          <p:nvPr/>
        </p:nvGrpSpPr>
        <p:grpSpPr>
          <a:xfrm>
            <a:off x="-809" y="7415"/>
            <a:ext cx="9129110" cy="731520"/>
            <a:chOff x="-809" y="7415"/>
            <a:chExt cx="9129110" cy="731520"/>
          </a:xfrm>
        </p:grpSpPr>
        <p:sp>
          <p:nvSpPr>
            <p:cNvPr id="15" name="Text Box 3">
              <a:extLst>
                <a:ext uri="{FF2B5EF4-FFF2-40B4-BE49-F238E27FC236}">
                  <a16:creationId xmlns:a16="http://schemas.microsoft.com/office/drawing/2014/main" id="{47FC28CF-A6BD-46A1-8BCA-2730066A412A}"/>
                </a:ext>
              </a:extLst>
            </p:cNvPr>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ru-RU" sz="2400" b="1" dirty="0">
                  <a:solidFill>
                    <a:schemeClr val="bg1"/>
                  </a:solidFill>
                  <a:latin typeface="+mj-lt"/>
                  <a:cs typeface="Helvetica" panose="020B0604020202020204" pitchFamily="34" charset="0"/>
                </a:rPr>
                <a:t>Вебсайт, посвящённый </a:t>
              </a:r>
              <a:r>
                <a:rPr lang="en-US" sz="2400" b="1" dirty="0" err="1">
                  <a:solidFill>
                    <a:schemeClr val="bg1"/>
                  </a:solidFill>
                  <a:latin typeface="+mj-lt"/>
                  <a:cs typeface="Helvetica" panose="020B0604020202020204" pitchFamily="34" charset="0"/>
                </a:rPr>
                <a:t>GovTech</a:t>
              </a:r>
              <a:endParaRPr lang="en-US" sz="2400" b="1" dirty="0">
                <a:solidFill>
                  <a:schemeClr val="bg1"/>
                </a:solidFill>
                <a:latin typeface="+mj-lt"/>
                <a:cs typeface="Helvetica" panose="020B0604020202020204" pitchFamily="34" charset="0"/>
              </a:endParaRPr>
            </a:p>
          </p:txBody>
        </p:sp>
        <p:sp>
          <p:nvSpPr>
            <p:cNvPr id="16" name="Oval 15">
              <a:extLst>
                <a:ext uri="{FF2B5EF4-FFF2-40B4-BE49-F238E27FC236}">
                  <a16:creationId xmlns:a16="http://schemas.microsoft.com/office/drawing/2014/main" id="{BAB73AC4-B0AD-4FD6-899E-A526A3228A0B}"/>
                </a:ext>
              </a:extLst>
            </p:cNvPr>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FA85532-62EE-4E6A-B04A-77CC11F4B1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3" name="Rectangle 2">
            <a:extLst>
              <a:ext uri="{FF2B5EF4-FFF2-40B4-BE49-F238E27FC236}">
                <a16:creationId xmlns:a16="http://schemas.microsoft.com/office/drawing/2014/main" id="{4C874825-8A30-4734-AD97-F5F7271ED8EC}"/>
              </a:ext>
            </a:extLst>
          </p:cNvPr>
          <p:cNvSpPr/>
          <p:nvPr/>
        </p:nvSpPr>
        <p:spPr>
          <a:xfrm>
            <a:off x="914400" y="624798"/>
            <a:ext cx="7315200" cy="492443"/>
          </a:xfrm>
          <a:prstGeom prst="rect">
            <a:avLst/>
          </a:prstGeom>
        </p:spPr>
        <p:txBody>
          <a:bodyPr wrap="square" lIns="0" tIns="0" rIns="0" bIns="0">
            <a:spAutoFit/>
          </a:bodyPr>
          <a:lstStyle/>
          <a:p>
            <a:pPr algn="ctr"/>
            <a:endParaRPr lang="en-US"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n-US" sz="1600" dirty="0">
              <a:highlight>
                <a:srgbClr val="FFFF00"/>
              </a:highlight>
            </a:endParaRPr>
          </a:p>
        </p:txBody>
      </p:sp>
      <p:pic>
        <p:nvPicPr>
          <p:cNvPr id="4" name="Picture 3" descr="Graphical user interface, website&#10;&#10;Description automatically generated">
            <a:extLst>
              <a:ext uri="{FF2B5EF4-FFF2-40B4-BE49-F238E27FC236}">
                <a16:creationId xmlns:a16="http://schemas.microsoft.com/office/drawing/2014/main" id="{BEC85BEF-8767-4D83-9890-AD5A79BDB4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71" y="987340"/>
            <a:ext cx="8261350" cy="5575300"/>
          </a:xfrm>
          <a:prstGeom prst="rect">
            <a:avLst/>
          </a:prstGeom>
          <a:ln w="3175">
            <a:solidFill>
              <a:schemeClr val="bg1">
                <a:lumMod val="75000"/>
              </a:schemeClr>
            </a:solidFill>
          </a:ln>
        </p:spPr>
      </p:pic>
      <p:sp>
        <p:nvSpPr>
          <p:cNvPr id="6" name="Rectangle 5">
            <a:extLst>
              <a:ext uri="{FF2B5EF4-FFF2-40B4-BE49-F238E27FC236}">
                <a16:creationId xmlns:a16="http://schemas.microsoft.com/office/drawing/2014/main" id="{614F2B4C-6480-4FA0-9FC2-2D0909233ED6}"/>
              </a:ext>
            </a:extLst>
          </p:cNvPr>
          <p:cNvSpPr/>
          <p:nvPr/>
        </p:nvSpPr>
        <p:spPr>
          <a:xfrm>
            <a:off x="1981184" y="594985"/>
            <a:ext cx="5165124" cy="369332"/>
          </a:xfrm>
          <a:prstGeom prst="rect">
            <a:avLst/>
          </a:prstGeom>
        </p:spPr>
        <p:txBody>
          <a:bodyPr wrap="square">
            <a:spAutoFit/>
          </a:bodyPr>
          <a:lstStyle/>
          <a:p>
            <a:pPr algn="ctr"/>
            <a:r>
              <a:rPr lang="en-US" dirty="0">
                <a:hlinkClick r:id="rId4"/>
              </a:rPr>
              <a:t>https://www.worldbank.org/en/programs/govtech</a:t>
            </a:r>
            <a:r>
              <a:rPr lang="en-US" dirty="0"/>
              <a:t> </a:t>
            </a:r>
          </a:p>
        </p:txBody>
      </p:sp>
    </p:spTree>
    <p:extLst>
      <p:ext uri="{BB962C8B-B14F-4D97-AF65-F5344CB8AC3E}">
        <p14:creationId xmlns:p14="http://schemas.microsoft.com/office/powerpoint/2010/main" val="2704197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809" y="7415"/>
            <a:ext cx="9129110" cy="731520"/>
            <a:chOff x="-809" y="7415"/>
            <a:chExt cx="9129110" cy="731520"/>
          </a:xfrm>
        </p:grpSpPr>
        <p:sp>
          <p:nvSpPr>
            <p:cNvPr id="15"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ru-RU" sz="2400" b="1" dirty="0">
                  <a:solidFill>
                    <a:schemeClr val="bg1"/>
                  </a:solidFill>
                  <a:latin typeface="+mj-lt"/>
                  <a:cs typeface="Helvetica" panose="020B0604020202020204" pitchFamily="34" charset="0"/>
                </a:rPr>
                <a:t>Руководство ГВБ в части реагирования на</a:t>
              </a:r>
              <a:r>
                <a:rPr lang="en-US" sz="2400" b="1" dirty="0">
                  <a:solidFill>
                    <a:schemeClr val="bg1"/>
                  </a:solidFill>
                  <a:latin typeface="+mj-lt"/>
                  <a:cs typeface="Helvetica" panose="020B0604020202020204" pitchFamily="34" charset="0"/>
                </a:rPr>
                <a:t> COVID-19</a:t>
              </a:r>
            </a:p>
          </p:txBody>
        </p:sp>
        <p:sp>
          <p:nvSpPr>
            <p:cNvPr id="16" name="Oval 1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0"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2</a:t>
            </a:fld>
            <a:endParaRPr lang="en-US" sz="1100" dirty="0">
              <a:solidFill>
                <a:srgbClr val="0000FF"/>
              </a:solidFill>
            </a:endParaRPr>
          </a:p>
        </p:txBody>
      </p:sp>
      <p:pic>
        <p:nvPicPr>
          <p:cNvPr id="23" name="Picture 22">
            <a:extLst>
              <a:ext uri="{FF2B5EF4-FFF2-40B4-BE49-F238E27FC236}">
                <a16:creationId xmlns:a16="http://schemas.microsoft.com/office/drawing/2014/main" id="{AFB13139-4BC5-4854-9893-C4122AB220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45" y="6513776"/>
            <a:ext cx="857250" cy="285750"/>
          </a:xfrm>
          <a:prstGeom prst="rect">
            <a:avLst/>
          </a:prstGeom>
        </p:spPr>
      </p:pic>
      <p:sp>
        <p:nvSpPr>
          <p:cNvPr id="2" name="Rectangle 1">
            <a:extLst>
              <a:ext uri="{FF2B5EF4-FFF2-40B4-BE49-F238E27FC236}">
                <a16:creationId xmlns:a16="http://schemas.microsoft.com/office/drawing/2014/main" id="{E6917DAC-052F-451F-A3A6-FEE0C78A808A}"/>
              </a:ext>
            </a:extLst>
          </p:cNvPr>
          <p:cNvSpPr/>
          <p:nvPr/>
        </p:nvSpPr>
        <p:spPr>
          <a:xfrm>
            <a:off x="185356" y="638198"/>
            <a:ext cx="8778240" cy="5755422"/>
          </a:xfrm>
          <a:prstGeom prst="rect">
            <a:avLst/>
          </a:prstGeom>
        </p:spPr>
        <p:txBody>
          <a:bodyPr wrap="square">
            <a:spAutoFit/>
          </a:bodyPr>
          <a:lstStyle/>
          <a:p>
            <a:pPr algn="ctr">
              <a:spcAft>
                <a:spcPts val="600"/>
              </a:spcAft>
            </a:pPr>
            <a:r>
              <a:rPr lang="ru-RU" sz="2200" b="1" dirty="0">
                <a:solidFill>
                  <a:srgbClr val="0000CC"/>
                </a:solidFill>
                <a:ea typeface="Malgun Gothic" panose="020B0503020000020004" pitchFamily="34" charset="-127"/>
              </a:rPr>
              <a:t>Обеспечение прозрачности и подотчётности посредством применения технологий</a:t>
            </a:r>
            <a:r>
              <a:rPr lang="en-US" sz="2200" b="1" dirty="0">
                <a:solidFill>
                  <a:srgbClr val="0000CC"/>
                </a:solidFill>
                <a:ea typeface="Malgun Gothic" panose="020B0503020000020004" pitchFamily="34" charset="-127"/>
              </a:rPr>
              <a:t> </a:t>
            </a:r>
          </a:p>
          <a:p>
            <a:pPr marL="342900" indent="-342900">
              <a:buSzPct val="80000"/>
              <a:buFont typeface="Wingdings 3" panose="05040102010807070707" pitchFamily="18" charset="2"/>
              <a:buChar char=""/>
            </a:pPr>
            <a:r>
              <a:rPr lang="ru-RU" sz="1600" dirty="0">
                <a:ea typeface="Malgun Gothic" panose="020B0503020000020004" pitchFamily="34" charset="-127"/>
              </a:rPr>
              <a:t>Как выявить и  снизить риски, которые могут препятствовать прозрачности и подотчётности в условиях кризиса </a:t>
            </a:r>
            <a:r>
              <a:rPr lang="en-US" sz="1600" dirty="0">
                <a:ea typeface="Malgun Gothic" panose="020B0503020000020004" pitchFamily="34" charset="-127"/>
              </a:rPr>
              <a:t>COVID-19</a:t>
            </a:r>
            <a:r>
              <a:rPr lang="ru-RU" sz="1600" dirty="0">
                <a:ea typeface="Malgun Gothic" panose="020B0503020000020004" pitchFamily="34" charset="-127"/>
              </a:rPr>
              <a:t>, в интересах эффективного УГФ</a:t>
            </a:r>
            <a:r>
              <a:rPr lang="en-US" sz="1600" dirty="0">
                <a:ea typeface="Malgun Gothic" panose="020B0503020000020004" pitchFamily="34" charset="-127"/>
              </a:rPr>
              <a:t>?</a:t>
            </a:r>
          </a:p>
          <a:p>
            <a:pPr>
              <a:buSzPct val="80000"/>
            </a:pPr>
            <a:endParaRPr lang="en-US" sz="1600" dirty="0">
              <a:ea typeface="Malgun Gothic" panose="020B0503020000020004" pitchFamily="34" charset="-127"/>
            </a:endParaRPr>
          </a:p>
          <a:p>
            <a:pPr algn="ctr">
              <a:buSzPct val="80000"/>
            </a:pPr>
            <a:r>
              <a:rPr lang="ru-RU" sz="2000" b="1" dirty="0">
                <a:ea typeface="Malgun Gothic" panose="020B0503020000020004" pitchFamily="34" charset="-127"/>
              </a:rPr>
              <a:t>В 2020 году Группой ВБ подготовлено несколько руководств, где, среди прочего, отмечается важность следующих системных действий</a:t>
            </a:r>
            <a:endParaRPr lang="en-US" sz="2000" b="1" dirty="0">
              <a:ea typeface="Malgun Gothic" panose="020B0503020000020004" pitchFamily="34" charset="-127"/>
            </a:endParaRPr>
          </a:p>
          <a:p>
            <a:pPr marL="342900" indent="-342900">
              <a:buSzPct val="80000"/>
              <a:buFont typeface="Wingdings 3" panose="05040102010807070707" pitchFamily="18" charset="2"/>
              <a:buChar char=""/>
            </a:pPr>
            <a:r>
              <a:rPr lang="ru-RU" sz="1600" dirty="0">
                <a:ea typeface="Malgun Gothic" panose="020B0503020000020004" pitchFamily="34" charset="-127"/>
              </a:rPr>
              <a:t>Переход в виртуальный режим для обеспечения непрерывности функционирования</a:t>
            </a:r>
            <a:endParaRPr lang="en-US" sz="1600" dirty="0">
              <a:ea typeface="Malgun Gothic" panose="020B0503020000020004" pitchFamily="34" charset="-127"/>
            </a:endParaRPr>
          </a:p>
          <a:p>
            <a:pPr marL="342900" indent="-342900">
              <a:buSzPct val="80000"/>
              <a:buFont typeface="Wingdings 3" panose="05040102010807070707" pitchFamily="18" charset="2"/>
              <a:buChar char=""/>
            </a:pPr>
            <a:r>
              <a:rPr lang="ru-RU" sz="1600" dirty="0">
                <a:ea typeface="Malgun Gothic" panose="020B0503020000020004" pitchFamily="34" charset="-127"/>
              </a:rPr>
              <a:t>Нужно использовать инновации и быть гибкими, но всегда отслеживать расходы</a:t>
            </a:r>
            <a:endParaRPr lang="en-US" sz="1600" dirty="0">
              <a:ea typeface="Malgun Gothic" panose="020B0503020000020004" pitchFamily="34" charset="-127"/>
            </a:endParaRPr>
          </a:p>
          <a:p>
            <a:pPr marL="342900" indent="-342900">
              <a:buSzPct val="80000"/>
              <a:buFont typeface="Wingdings 3" panose="05040102010807070707" pitchFamily="18" charset="2"/>
              <a:buChar char=""/>
            </a:pPr>
            <a:r>
              <a:rPr lang="ru-RU" sz="1600" dirty="0">
                <a:ea typeface="Malgun Gothic" panose="020B0503020000020004" pitchFamily="34" charset="-127"/>
              </a:rPr>
              <a:t>Всегда сохранять «аудиторский след»</a:t>
            </a:r>
            <a:endParaRPr lang="en-US" sz="1600" dirty="0">
              <a:ea typeface="Malgun Gothic" panose="020B0503020000020004" pitchFamily="34" charset="-127"/>
            </a:endParaRPr>
          </a:p>
          <a:p>
            <a:pPr marL="342900" indent="-342900">
              <a:spcAft>
                <a:spcPts val="600"/>
              </a:spcAft>
              <a:buSzPct val="80000"/>
              <a:buFont typeface="Wingdings 3" panose="05040102010807070707" pitchFamily="18" charset="2"/>
              <a:buChar char=""/>
            </a:pPr>
            <a:r>
              <a:rPr lang="ru-RU" sz="1600" dirty="0">
                <a:ea typeface="Malgun Gothic" panose="020B0503020000020004" pitchFamily="34" charset="-127"/>
              </a:rPr>
              <a:t>Использовать технологии во врем кризиса и после его окончания</a:t>
            </a:r>
            <a:endParaRPr lang="en-US" sz="1600" dirty="0">
              <a:ea typeface="Malgun Gothic" panose="020B0503020000020004" pitchFamily="34" charset="-127"/>
            </a:endParaRPr>
          </a:p>
          <a:p>
            <a:pPr marL="346075" lvl="1">
              <a:buSzPct val="80000"/>
            </a:pPr>
            <a:r>
              <a:rPr lang="ru-RU" sz="1600" dirty="0">
                <a:ea typeface="Malgun Gothic" panose="020B0503020000020004" pitchFamily="34" charset="-127"/>
              </a:rPr>
              <a:t>Применение </a:t>
            </a:r>
            <a:r>
              <a:rPr lang="en-US" sz="1600" b="1" dirty="0" err="1">
                <a:solidFill>
                  <a:srgbClr val="0000CC"/>
                </a:solidFill>
                <a:ea typeface="Malgun Gothic" panose="020B0503020000020004" pitchFamily="34" charset="-127"/>
              </a:rPr>
              <a:t>GovTech</a:t>
            </a:r>
            <a:r>
              <a:rPr lang="en-US" sz="1600" dirty="0">
                <a:ea typeface="Malgun Gothic" panose="020B0503020000020004" pitchFamily="34" charset="-127"/>
              </a:rPr>
              <a:t> </a:t>
            </a:r>
            <a:r>
              <a:rPr lang="ru-RU" sz="1600" dirty="0">
                <a:ea typeface="Malgun Gothic" panose="020B0503020000020004" pitchFamily="34" charset="-127"/>
              </a:rPr>
              <a:t>в сфере аудита</a:t>
            </a:r>
            <a:r>
              <a:rPr lang="en-US" sz="1600" dirty="0">
                <a:ea typeface="Malgun Gothic" panose="020B0503020000020004" pitchFamily="34" charset="-127"/>
              </a:rPr>
              <a:t> &gt; </a:t>
            </a:r>
            <a:r>
              <a:rPr lang="ru-RU" sz="1600" dirty="0">
                <a:ea typeface="Malgun Gothic" panose="020B0503020000020004" pitchFamily="34" charset="-127"/>
              </a:rPr>
              <a:t>при реагировании на</a:t>
            </a:r>
            <a:r>
              <a:rPr lang="en-US" sz="1600" dirty="0">
                <a:ea typeface="Malgun Gothic" panose="020B0503020000020004" pitchFamily="34" charset="-127"/>
              </a:rPr>
              <a:t> COVID-19</a:t>
            </a:r>
            <a:r>
              <a:rPr lang="ru-RU" sz="1600" dirty="0">
                <a:ea typeface="Malgun Gothic" panose="020B0503020000020004" pitchFamily="34" charset="-127"/>
              </a:rPr>
              <a:t> сотрудники Минфинов и аудиторы могут задействовать инновации в области</a:t>
            </a:r>
            <a:r>
              <a:rPr lang="en-US" sz="1600" dirty="0">
                <a:ea typeface="Malgun Gothic" panose="020B0503020000020004" pitchFamily="34" charset="-127"/>
              </a:rPr>
              <a:t> </a:t>
            </a:r>
            <a:r>
              <a:rPr lang="en-US" sz="1600" b="1" dirty="0" err="1">
                <a:solidFill>
                  <a:srgbClr val="0000CC"/>
                </a:solidFill>
                <a:ea typeface="Malgun Gothic" panose="020B0503020000020004" pitchFamily="34" charset="-127"/>
              </a:rPr>
              <a:t>GovTech</a:t>
            </a:r>
            <a:r>
              <a:rPr lang="en-US" sz="1600" dirty="0">
                <a:ea typeface="Malgun Gothic" panose="020B0503020000020004" pitchFamily="34" charset="-127"/>
              </a:rPr>
              <a:t> (</a:t>
            </a:r>
            <a:r>
              <a:rPr lang="ru-RU" sz="1600" dirty="0">
                <a:ea typeface="Malgun Gothic" panose="020B0503020000020004" pitchFamily="34" charset="-127"/>
              </a:rPr>
              <a:t>временно принимать документы в цифровом формате для совершения платежей, максимально широко использовать мобильный банк и дебетовые карты, готовить подтверждающие электронные/печатные документы позже)</a:t>
            </a:r>
            <a:r>
              <a:rPr lang="en-US" sz="1600" dirty="0">
                <a:ea typeface="Malgun Gothic" panose="020B0503020000020004" pitchFamily="34" charset="-127"/>
              </a:rPr>
              <a:t>.</a:t>
            </a:r>
          </a:p>
          <a:p>
            <a:pPr>
              <a:buSzPct val="80000"/>
            </a:pPr>
            <a:endParaRPr lang="en-US" sz="1200" dirty="0">
              <a:ea typeface="Malgun Gothic" panose="020B0503020000020004" pitchFamily="34" charset="-127"/>
            </a:endParaRPr>
          </a:p>
          <a:p>
            <a:pPr>
              <a:buSzPct val="80000"/>
            </a:pPr>
            <a:r>
              <a:rPr lang="ru-RU" sz="1400" dirty="0">
                <a:ea typeface="Malgun Gothic" panose="020B0503020000020004" pitchFamily="34" charset="-127"/>
              </a:rPr>
              <a:t>Источник</a:t>
            </a:r>
            <a:r>
              <a:rPr lang="en-US" sz="1400" dirty="0">
                <a:ea typeface="Malgun Gothic" panose="020B0503020000020004" pitchFamily="34" charset="-127"/>
              </a:rPr>
              <a:t>: </a:t>
            </a:r>
            <a:r>
              <a:rPr lang="ru-RU" sz="1400" dirty="0">
                <a:ea typeface="Malgun Gothic" panose="020B0503020000020004" pitchFamily="34" charset="-127"/>
              </a:rPr>
              <a:t>ГВБ</a:t>
            </a:r>
            <a:r>
              <a:rPr lang="en-US" sz="1400" dirty="0">
                <a:ea typeface="Malgun Gothic" panose="020B0503020000020004" pitchFamily="34" charset="-127"/>
              </a:rPr>
              <a:t> &gt; </a:t>
            </a:r>
            <a:r>
              <a:rPr lang="ru-RU" sz="1400" dirty="0">
                <a:ea typeface="Malgun Gothic" panose="020B0503020000020004" pitchFamily="34" charset="-127"/>
                <a:hlinkClick r:id="rId4"/>
              </a:rPr>
              <a:t>Ресурсы системы государственного управления и институтов для реагирования на </a:t>
            </a:r>
            <a:r>
              <a:rPr lang="en-US" sz="1400" dirty="0">
                <a:ea typeface="Malgun Gothic" panose="020B0503020000020004" pitchFamily="34" charset="-127"/>
                <a:hlinkClick r:id="rId4"/>
              </a:rPr>
              <a:t>COVID-19 </a:t>
            </a:r>
            <a:r>
              <a:rPr lang="en-US" sz="1400" dirty="0">
                <a:ea typeface="Malgun Gothic" panose="020B0503020000020004" pitchFamily="34" charset="-127"/>
              </a:rPr>
              <a:t> (</a:t>
            </a:r>
            <a:r>
              <a:rPr lang="ru-RU" sz="1400" dirty="0">
                <a:ea typeface="Malgun Gothic" panose="020B0503020000020004" pitchFamily="34" charset="-127"/>
              </a:rPr>
              <a:t>вебсайт</a:t>
            </a:r>
            <a:r>
              <a:rPr lang="en-US" sz="1400" dirty="0">
                <a:ea typeface="Malgun Gothic" panose="020B0503020000020004" pitchFamily="34" charset="-127"/>
              </a:rPr>
              <a:t>)</a:t>
            </a:r>
          </a:p>
          <a:p>
            <a:pPr marL="914400" indent="-228600">
              <a:buSzPct val="80000"/>
              <a:buFont typeface="Arial" panose="020B0604020202020204" pitchFamily="34" charset="0"/>
              <a:buChar char="•"/>
            </a:pPr>
            <a:r>
              <a:rPr lang="ru-RU" sz="1400" dirty="0">
                <a:ea typeface="Malgun Gothic" panose="020B0503020000020004" pitchFamily="34" charset="-127"/>
                <a:hlinkClick r:id="rId5"/>
              </a:rPr>
              <a:t>Роль высших органов аудита (ВОА) в реализации мер реагирования государства на</a:t>
            </a:r>
            <a:r>
              <a:rPr lang="en-US" sz="1400" dirty="0">
                <a:ea typeface="Malgun Gothic" panose="020B0503020000020004" pitchFamily="34" charset="-127"/>
                <a:hlinkClick r:id="rId5"/>
              </a:rPr>
              <a:t> COVID-19</a:t>
            </a:r>
            <a:endParaRPr lang="en-US" sz="1400" dirty="0">
              <a:ea typeface="Malgun Gothic" panose="020B0503020000020004" pitchFamily="34" charset="-127"/>
            </a:endParaRPr>
          </a:p>
          <a:p>
            <a:pPr marL="914400" indent="-228600">
              <a:buSzPct val="80000"/>
              <a:buFont typeface="Arial" panose="020B0604020202020204" pitchFamily="34" charset="0"/>
              <a:buChar char="•"/>
            </a:pPr>
            <a:r>
              <a:rPr lang="ru-RU" sz="1400" dirty="0">
                <a:ea typeface="Malgun Gothic" panose="020B0503020000020004" pitchFamily="34" charset="-127"/>
                <a:hlinkClick r:id="rId6"/>
              </a:rPr>
              <a:t>Обеспечение целостности в мерах реагирования государства на</a:t>
            </a:r>
            <a:r>
              <a:rPr lang="en-US" sz="1400" dirty="0">
                <a:ea typeface="Malgun Gothic" panose="020B0503020000020004" pitchFamily="34" charset="-127"/>
                <a:hlinkClick r:id="rId6"/>
              </a:rPr>
              <a:t> COVID-19</a:t>
            </a:r>
            <a:endParaRPr lang="en-US" sz="1400" dirty="0">
              <a:ea typeface="Malgun Gothic" panose="020B0503020000020004" pitchFamily="34" charset="-127"/>
            </a:endParaRPr>
          </a:p>
          <a:p>
            <a:pPr marL="914400" indent="-228600">
              <a:buSzPct val="80000"/>
              <a:buFont typeface="Arial" panose="020B0604020202020204" pitchFamily="34" charset="0"/>
              <a:buChar char="•"/>
            </a:pPr>
            <a:r>
              <a:rPr lang="ru-RU" sz="1400" dirty="0">
                <a:ea typeface="Malgun Gothic" panose="020B0503020000020004" pitchFamily="34" charset="-127"/>
                <a:hlinkClick r:id="rId7"/>
              </a:rPr>
              <a:t>Гибкие казначейские операции в условиях</a:t>
            </a:r>
            <a:r>
              <a:rPr lang="en-US" sz="1400" dirty="0">
                <a:ea typeface="Malgun Gothic" panose="020B0503020000020004" pitchFamily="34" charset="-127"/>
                <a:hlinkClick r:id="rId7"/>
              </a:rPr>
              <a:t> COVID-19</a:t>
            </a:r>
            <a:endParaRPr lang="en-US" sz="1400" dirty="0">
              <a:ea typeface="Malgun Gothic" panose="020B0503020000020004" pitchFamily="34" charset="-127"/>
            </a:endParaRPr>
          </a:p>
        </p:txBody>
      </p:sp>
    </p:spTree>
    <p:extLst>
      <p:ext uri="{BB962C8B-B14F-4D97-AF65-F5344CB8AC3E}">
        <p14:creationId xmlns:p14="http://schemas.microsoft.com/office/powerpoint/2010/main" val="1854471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809" y="7415"/>
            <a:ext cx="9129110" cy="731520"/>
            <a:chOff x="-809" y="7415"/>
            <a:chExt cx="9129110" cy="731520"/>
          </a:xfrm>
        </p:grpSpPr>
        <p:sp>
          <p:nvSpPr>
            <p:cNvPr id="15"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ru-RU" sz="2400" b="1" dirty="0">
                  <a:solidFill>
                    <a:schemeClr val="bg1"/>
                  </a:solidFill>
                  <a:latin typeface="+mj-lt"/>
                  <a:cs typeface="Helvetica" panose="020B0604020202020204" pitchFamily="34" charset="0"/>
                </a:rPr>
                <a:t>Что такое</a:t>
              </a:r>
              <a:r>
                <a:rPr lang="en-US" sz="2400" b="1" dirty="0">
                  <a:solidFill>
                    <a:schemeClr val="bg1"/>
                  </a:solidFill>
                  <a:latin typeface="+mj-lt"/>
                  <a:cs typeface="Helvetica" panose="020B0604020202020204" pitchFamily="34" charset="0"/>
                </a:rPr>
                <a:t> GovTech?</a:t>
              </a:r>
            </a:p>
          </p:txBody>
        </p:sp>
        <p:sp>
          <p:nvSpPr>
            <p:cNvPr id="16" name="Oval 1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pic>
        <p:nvPicPr>
          <p:cNvPr id="11" name="Picture 10">
            <a:extLst>
              <a:ext uri="{FF2B5EF4-FFF2-40B4-BE49-F238E27FC236}">
                <a16:creationId xmlns:a16="http://schemas.microsoft.com/office/drawing/2014/main" id="{A7EEE5B3-ADC0-4CD4-B4BA-B4717AD9F1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45" y="6513776"/>
            <a:ext cx="857250" cy="285750"/>
          </a:xfrm>
          <a:prstGeom prst="rect">
            <a:avLst/>
          </a:prstGeom>
        </p:spPr>
      </p:pic>
      <p:sp>
        <p:nvSpPr>
          <p:cNvPr id="4" name="TextBox 3">
            <a:extLst>
              <a:ext uri="{FF2B5EF4-FFF2-40B4-BE49-F238E27FC236}">
                <a16:creationId xmlns:a16="http://schemas.microsoft.com/office/drawing/2014/main" id="{971F25C4-A2C1-48BB-83D4-53A7391D3720}"/>
              </a:ext>
            </a:extLst>
          </p:cNvPr>
          <p:cNvSpPr txBox="1"/>
          <p:nvPr/>
        </p:nvSpPr>
        <p:spPr>
          <a:xfrm>
            <a:off x="183337" y="757816"/>
            <a:ext cx="8778240" cy="923330"/>
          </a:xfrm>
          <a:prstGeom prst="rect">
            <a:avLst/>
          </a:prstGeom>
          <a:solidFill>
            <a:srgbClr val="FFFFCC"/>
          </a:solidFill>
          <a:ln w="3175">
            <a:solidFill>
              <a:schemeClr val="bg1">
                <a:lumMod val="75000"/>
              </a:schemeClr>
            </a:solidFill>
          </a:ln>
        </p:spPr>
        <p:txBody>
          <a:bodyPr wrap="square" rtlCol="0">
            <a:spAutoFit/>
          </a:bodyPr>
          <a:lstStyle/>
          <a:p>
            <a:pPr algn="ctr"/>
            <a:r>
              <a:rPr lang="en-US" b="1" dirty="0" err="1">
                <a:solidFill>
                  <a:srgbClr val="0000CC"/>
                </a:solidFill>
              </a:rPr>
              <a:t>GovTech</a:t>
            </a:r>
            <a:r>
              <a:rPr lang="en-US" b="1" dirty="0">
                <a:solidFill>
                  <a:srgbClr val="0000CC"/>
                </a:solidFill>
              </a:rPr>
              <a:t> </a:t>
            </a:r>
            <a:r>
              <a:rPr lang="ru-RU" b="1" dirty="0">
                <a:solidFill>
                  <a:srgbClr val="0000CC"/>
                </a:solidFill>
              </a:rPr>
              <a:t>– общегосударственный подход к модернизации государственного сектора; способствует упрощению, эффективности и прозрачности деятельности государства, при этом в центре реформ находятся граждане</a:t>
            </a:r>
            <a:r>
              <a:rPr lang="en-US" b="1" dirty="0">
                <a:solidFill>
                  <a:srgbClr val="0000CC"/>
                </a:solidFill>
              </a:rPr>
              <a:t> </a:t>
            </a:r>
            <a:endParaRPr lang="en-US" dirty="0">
              <a:solidFill>
                <a:srgbClr val="0000CC"/>
              </a:solidFill>
            </a:endParaRPr>
          </a:p>
        </p:txBody>
      </p:sp>
      <p:grpSp>
        <p:nvGrpSpPr>
          <p:cNvPr id="2" name="Group 1">
            <a:extLst>
              <a:ext uri="{FF2B5EF4-FFF2-40B4-BE49-F238E27FC236}">
                <a16:creationId xmlns:a16="http://schemas.microsoft.com/office/drawing/2014/main" id="{F9DA501F-C4F7-4D4A-848C-061EBD4F2A2B}"/>
              </a:ext>
            </a:extLst>
          </p:cNvPr>
          <p:cNvGrpSpPr/>
          <p:nvPr/>
        </p:nvGrpSpPr>
        <p:grpSpPr>
          <a:xfrm>
            <a:off x="593551" y="2289938"/>
            <a:ext cx="2468304" cy="1868122"/>
            <a:chOff x="864974" y="2371789"/>
            <a:chExt cx="2011680" cy="2011680"/>
          </a:xfrm>
        </p:grpSpPr>
        <p:sp>
          <p:nvSpPr>
            <p:cNvPr id="12" name="Google Shape;204;p39">
              <a:extLst>
                <a:ext uri="{FF2B5EF4-FFF2-40B4-BE49-F238E27FC236}">
                  <a16:creationId xmlns:a16="http://schemas.microsoft.com/office/drawing/2014/main" id="{A51F9014-A987-46CC-B49B-279A399801F4}"/>
                </a:ext>
              </a:extLst>
            </p:cNvPr>
            <p:cNvSpPr/>
            <p:nvPr/>
          </p:nvSpPr>
          <p:spPr>
            <a:xfrm>
              <a:off x="864974" y="2371789"/>
              <a:ext cx="2011680" cy="2011680"/>
            </a:xfrm>
            <a:prstGeom prst="foldedCorner">
              <a:avLst>
                <a:gd name="adj" fmla="val 25758"/>
              </a:avLst>
            </a:prstGeom>
            <a:solidFill>
              <a:srgbClr val="0033CC"/>
            </a:solidFill>
            <a:ln>
              <a:noFill/>
            </a:ln>
          </p:spPr>
          <p:txBody>
            <a:bodyPr spcFirstLastPara="1" wrap="square" lIns="45733" tIns="22867" rIns="45733" bIns="22867" anchor="ctr" anchorCtr="0">
              <a:noAutofit/>
            </a:bodyPr>
            <a:lstStyle/>
            <a:p>
              <a:pPr algn="ctr">
                <a:spcBef>
                  <a:spcPts val="0"/>
                </a:spcBef>
                <a:spcAft>
                  <a:spcPts val="0"/>
                </a:spcAft>
              </a:pPr>
              <a:endParaRPr sz="1200" dirty="0">
                <a:solidFill>
                  <a:schemeClr val="lt1"/>
                </a:solidFill>
                <a:latin typeface="Calibri"/>
                <a:ea typeface="Calibri"/>
                <a:cs typeface="Calibri"/>
                <a:sym typeface="Calibri"/>
              </a:endParaRPr>
            </a:p>
          </p:txBody>
        </p:sp>
        <p:sp>
          <p:nvSpPr>
            <p:cNvPr id="18" name="Google Shape;213;p39">
              <a:extLst>
                <a:ext uri="{FF2B5EF4-FFF2-40B4-BE49-F238E27FC236}">
                  <a16:creationId xmlns:a16="http://schemas.microsoft.com/office/drawing/2014/main" id="{F2767C95-2310-4BE2-83FE-63ED736D790E}"/>
                </a:ext>
              </a:extLst>
            </p:cNvPr>
            <p:cNvSpPr txBox="1"/>
            <p:nvPr/>
          </p:nvSpPr>
          <p:spPr>
            <a:xfrm>
              <a:off x="956414" y="2553323"/>
              <a:ext cx="1828800" cy="1463040"/>
            </a:xfrm>
            <a:prstGeom prst="rect">
              <a:avLst/>
            </a:prstGeom>
            <a:noFill/>
            <a:ln>
              <a:noFill/>
            </a:ln>
          </p:spPr>
          <p:txBody>
            <a:bodyPr spcFirstLastPara="1" wrap="square" lIns="45733" tIns="22867" rIns="45733" bIns="22867" anchor="t" anchorCtr="0">
              <a:noAutofit/>
            </a:bodyPr>
            <a:lstStyle/>
            <a:p>
              <a:pPr algn="ctr">
                <a:spcBef>
                  <a:spcPts val="0"/>
                </a:spcBef>
                <a:spcAft>
                  <a:spcPts val="0"/>
                </a:spcAft>
              </a:pPr>
              <a:r>
                <a:rPr lang="ru-RU" dirty="0">
                  <a:solidFill>
                    <a:schemeClr val="lt1"/>
                  </a:solidFill>
                  <a:latin typeface="Poppins"/>
                  <a:cs typeface="Poppins"/>
                  <a:sym typeface="Poppins"/>
                </a:rPr>
                <a:t>Общегосударственный подход к цифровой трансформации</a:t>
              </a:r>
              <a:endParaRPr dirty="0"/>
            </a:p>
          </p:txBody>
        </p:sp>
      </p:grpSp>
      <p:grpSp>
        <p:nvGrpSpPr>
          <p:cNvPr id="7" name="Group 6">
            <a:extLst>
              <a:ext uri="{FF2B5EF4-FFF2-40B4-BE49-F238E27FC236}">
                <a16:creationId xmlns:a16="http://schemas.microsoft.com/office/drawing/2014/main" id="{6C6186F9-BE25-45D6-9794-AD10A68A9093}"/>
              </a:ext>
            </a:extLst>
          </p:cNvPr>
          <p:cNvGrpSpPr/>
          <p:nvPr/>
        </p:nvGrpSpPr>
        <p:grpSpPr>
          <a:xfrm>
            <a:off x="3422822" y="2289938"/>
            <a:ext cx="2155475" cy="1868122"/>
            <a:chOff x="3458373" y="2371175"/>
            <a:chExt cx="2011680" cy="2011680"/>
          </a:xfrm>
        </p:grpSpPr>
        <p:sp>
          <p:nvSpPr>
            <p:cNvPr id="13" name="Google Shape;205;p39">
              <a:extLst>
                <a:ext uri="{FF2B5EF4-FFF2-40B4-BE49-F238E27FC236}">
                  <a16:creationId xmlns:a16="http://schemas.microsoft.com/office/drawing/2014/main" id="{1E8A7F25-1DBA-41D5-9EC8-1B769FE4FBE5}"/>
                </a:ext>
              </a:extLst>
            </p:cNvPr>
            <p:cNvSpPr/>
            <p:nvPr/>
          </p:nvSpPr>
          <p:spPr>
            <a:xfrm>
              <a:off x="3458373" y="2371175"/>
              <a:ext cx="2011680" cy="2011680"/>
            </a:xfrm>
            <a:prstGeom prst="foldedCorner">
              <a:avLst>
                <a:gd name="adj" fmla="val 25758"/>
              </a:avLst>
            </a:prstGeom>
            <a:solidFill>
              <a:srgbClr val="00B050"/>
            </a:solidFill>
            <a:ln>
              <a:noFill/>
            </a:ln>
          </p:spPr>
          <p:txBody>
            <a:bodyPr spcFirstLastPara="1" wrap="square" lIns="45733" tIns="22867" rIns="45733" bIns="22867" anchor="ctr" anchorCtr="0">
              <a:noAutofit/>
            </a:bodyPr>
            <a:lstStyle/>
            <a:p>
              <a:pPr algn="ctr">
                <a:spcBef>
                  <a:spcPts val="0"/>
                </a:spcBef>
                <a:spcAft>
                  <a:spcPts val="0"/>
                </a:spcAft>
              </a:pPr>
              <a:endParaRPr sz="1200" dirty="0">
                <a:solidFill>
                  <a:schemeClr val="lt1"/>
                </a:solidFill>
                <a:latin typeface="Calibri"/>
                <a:ea typeface="Calibri"/>
                <a:cs typeface="Calibri"/>
                <a:sym typeface="Calibri"/>
              </a:endParaRPr>
            </a:p>
          </p:txBody>
        </p:sp>
        <p:sp>
          <p:nvSpPr>
            <p:cNvPr id="19" name="Google Shape;215;p39">
              <a:extLst>
                <a:ext uri="{FF2B5EF4-FFF2-40B4-BE49-F238E27FC236}">
                  <a16:creationId xmlns:a16="http://schemas.microsoft.com/office/drawing/2014/main" id="{27511B23-4125-439F-83F5-2C62795A2584}"/>
                </a:ext>
              </a:extLst>
            </p:cNvPr>
            <p:cNvSpPr txBox="1"/>
            <p:nvPr/>
          </p:nvSpPr>
          <p:spPr>
            <a:xfrm>
              <a:off x="3549813" y="2553323"/>
              <a:ext cx="1828800" cy="1463040"/>
            </a:xfrm>
            <a:prstGeom prst="rect">
              <a:avLst/>
            </a:prstGeom>
            <a:noFill/>
            <a:ln>
              <a:noFill/>
            </a:ln>
          </p:spPr>
          <p:txBody>
            <a:bodyPr spcFirstLastPara="1" wrap="square" lIns="45733" tIns="22867" rIns="45733" bIns="22867" anchor="t" anchorCtr="0">
              <a:noAutofit/>
            </a:bodyPr>
            <a:lstStyle/>
            <a:p>
              <a:pPr algn="ctr">
                <a:spcBef>
                  <a:spcPts val="0"/>
                </a:spcBef>
                <a:spcAft>
                  <a:spcPts val="0"/>
                </a:spcAft>
              </a:pPr>
              <a:r>
                <a:rPr lang="ru-RU" dirty="0">
                  <a:solidFill>
                    <a:schemeClr val="lt1"/>
                  </a:solidFill>
                  <a:latin typeface="Poppins"/>
                  <a:ea typeface="Poppins"/>
                  <a:cs typeface="Poppins"/>
                  <a:sym typeface="Poppins"/>
                </a:rPr>
                <a:t>Общедоступные услуги, в центре которых находятся граждане</a:t>
              </a:r>
              <a:endParaRPr dirty="0"/>
            </a:p>
          </p:txBody>
        </p:sp>
      </p:grpSp>
      <p:grpSp>
        <p:nvGrpSpPr>
          <p:cNvPr id="3" name="Group 2">
            <a:extLst>
              <a:ext uri="{FF2B5EF4-FFF2-40B4-BE49-F238E27FC236}">
                <a16:creationId xmlns:a16="http://schemas.microsoft.com/office/drawing/2014/main" id="{F80C0BF2-325D-4801-82A6-33C23763EFD2}"/>
              </a:ext>
            </a:extLst>
          </p:cNvPr>
          <p:cNvGrpSpPr/>
          <p:nvPr/>
        </p:nvGrpSpPr>
        <p:grpSpPr>
          <a:xfrm>
            <a:off x="6269121" y="2289938"/>
            <a:ext cx="2011680" cy="1868122"/>
            <a:chOff x="5974549" y="2423160"/>
            <a:chExt cx="2011680" cy="2011680"/>
          </a:xfrm>
        </p:grpSpPr>
        <p:sp>
          <p:nvSpPr>
            <p:cNvPr id="14" name="Google Shape;206;p39">
              <a:extLst>
                <a:ext uri="{FF2B5EF4-FFF2-40B4-BE49-F238E27FC236}">
                  <a16:creationId xmlns:a16="http://schemas.microsoft.com/office/drawing/2014/main" id="{931AB2D8-B0F9-408D-96A7-379CE3B988CA}"/>
                </a:ext>
              </a:extLst>
            </p:cNvPr>
            <p:cNvSpPr/>
            <p:nvPr/>
          </p:nvSpPr>
          <p:spPr>
            <a:xfrm>
              <a:off x="5974549" y="2423160"/>
              <a:ext cx="2011680" cy="2011680"/>
            </a:xfrm>
            <a:prstGeom prst="foldedCorner">
              <a:avLst>
                <a:gd name="adj" fmla="val 25758"/>
              </a:avLst>
            </a:prstGeom>
            <a:solidFill>
              <a:srgbClr val="FFC000"/>
            </a:solidFill>
            <a:ln>
              <a:noFill/>
            </a:ln>
          </p:spPr>
          <p:txBody>
            <a:bodyPr spcFirstLastPara="1" wrap="square" lIns="45733" tIns="22867" rIns="45733" bIns="22867" anchor="ctr" anchorCtr="0">
              <a:noAutofit/>
            </a:bodyPr>
            <a:lstStyle/>
            <a:p>
              <a:pPr algn="ctr">
                <a:spcBef>
                  <a:spcPts val="0"/>
                </a:spcBef>
                <a:spcAft>
                  <a:spcPts val="0"/>
                </a:spcAft>
              </a:pPr>
              <a:endParaRPr sz="1200">
                <a:solidFill>
                  <a:schemeClr val="lt1"/>
                </a:solidFill>
                <a:latin typeface="Calibri"/>
                <a:ea typeface="Calibri"/>
                <a:cs typeface="Calibri"/>
                <a:sym typeface="Calibri"/>
              </a:endParaRPr>
            </a:p>
          </p:txBody>
        </p:sp>
        <p:sp>
          <p:nvSpPr>
            <p:cNvPr id="20" name="Google Shape;217;p39">
              <a:extLst>
                <a:ext uri="{FF2B5EF4-FFF2-40B4-BE49-F238E27FC236}">
                  <a16:creationId xmlns:a16="http://schemas.microsoft.com/office/drawing/2014/main" id="{37052C7A-56FF-438A-8CFE-D0418D2B94DC}"/>
                </a:ext>
              </a:extLst>
            </p:cNvPr>
            <p:cNvSpPr txBox="1"/>
            <p:nvPr/>
          </p:nvSpPr>
          <p:spPr>
            <a:xfrm>
              <a:off x="6080519" y="2553323"/>
              <a:ext cx="1828800" cy="1463040"/>
            </a:xfrm>
            <a:prstGeom prst="rect">
              <a:avLst/>
            </a:prstGeom>
            <a:noFill/>
            <a:ln>
              <a:noFill/>
            </a:ln>
          </p:spPr>
          <p:txBody>
            <a:bodyPr spcFirstLastPara="1" wrap="square" lIns="45733" tIns="22867" rIns="45733" bIns="22867" anchor="t" anchorCtr="0">
              <a:noAutofit/>
            </a:bodyPr>
            <a:lstStyle/>
            <a:p>
              <a:pPr algn="ctr">
                <a:spcBef>
                  <a:spcPts val="0"/>
                </a:spcBef>
                <a:spcAft>
                  <a:spcPts val="0"/>
                </a:spcAft>
              </a:pPr>
              <a:r>
                <a:rPr lang="ru-RU" dirty="0">
                  <a:solidFill>
                    <a:srgbClr val="0033CC"/>
                  </a:solidFill>
                  <a:latin typeface="Poppins"/>
                  <a:ea typeface="Poppins"/>
                  <a:cs typeface="Poppins"/>
                  <a:sym typeface="Poppins"/>
                </a:rPr>
                <a:t>Простые и эффективные системы государства</a:t>
              </a:r>
              <a:endParaRPr dirty="0">
                <a:solidFill>
                  <a:srgbClr val="0033CC"/>
                </a:solidFill>
              </a:endParaRPr>
            </a:p>
          </p:txBody>
        </p:sp>
      </p:grpSp>
      <p:sp>
        <p:nvSpPr>
          <p:cNvPr id="5" name="TextBox 4">
            <a:extLst>
              <a:ext uri="{FF2B5EF4-FFF2-40B4-BE49-F238E27FC236}">
                <a16:creationId xmlns:a16="http://schemas.microsoft.com/office/drawing/2014/main" id="{9E46A307-47E8-4C68-A6DA-D41C865A8BCB}"/>
              </a:ext>
            </a:extLst>
          </p:cNvPr>
          <p:cNvSpPr txBox="1"/>
          <p:nvPr/>
        </p:nvSpPr>
        <p:spPr>
          <a:xfrm>
            <a:off x="-64247" y="1783266"/>
            <a:ext cx="9273437" cy="369332"/>
          </a:xfrm>
          <a:prstGeom prst="rect">
            <a:avLst/>
          </a:prstGeom>
          <a:noFill/>
        </p:spPr>
        <p:txBody>
          <a:bodyPr wrap="none" rtlCol="0">
            <a:spAutoFit/>
          </a:bodyPr>
          <a:lstStyle/>
          <a:p>
            <a:pPr algn="ctr"/>
            <a:r>
              <a:rPr lang="ru-RU" b="1" dirty="0"/>
              <a:t>Подход</a:t>
            </a:r>
            <a:r>
              <a:rPr lang="en-US" b="1" dirty="0"/>
              <a:t> </a:t>
            </a:r>
            <a:r>
              <a:rPr lang="en-US" b="1" dirty="0" err="1"/>
              <a:t>GovTech</a:t>
            </a:r>
            <a:r>
              <a:rPr lang="en-US" b="1" dirty="0"/>
              <a:t> </a:t>
            </a:r>
            <a:r>
              <a:rPr lang="ru-RU" b="1" dirty="0"/>
              <a:t>делает акцент на трех аспектах модернизации государственного сектора</a:t>
            </a:r>
            <a:r>
              <a:rPr lang="en-US" b="1" dirty="0"/>
              <a:t>:</a:t>
            </a:r>
          </a:p>
        </p:txBody>
      </p:sp>
      <p:sp>
        <p:nvSpPr>
          <p:cNvPr id="6" name="TextBox 5">
            <a:extLst>
              <a:ext uri="{FF2B5EF4-FFF2-40B4-BE49-F238E27FC236}">
                <a16:creationId xmlns:a16="http://schemas.microsoft.com/office/drawing/2014/main" id="{5D0DD807-A08A-4621-9BDA-0081BC7F07FA}"/>
              </a:ext>
            </a:extLst>
          </p:cNvPr>
          <p:cNvSpPr txBox="1"/>
          <p:nvPr/>
        </p:nvSpPr>
        <p:spPr>
          <a:xfrm>
            <a:off x="183337" y="4185464"/>
            <a:ext cx="8944964" cy="2616101"/>
          </a:xfrm>
          <a:prstGeom prst="rect">
            <a:avLst/>
          </a:prstGeom>
          <a:noFill/>
        </p:spPr>
        <p:txBody>
          <a:bodyPr wrap="square" rtlCol="0">
            <a:spAutoFit/>
          </a:bodyPr>
          <a:lstStyle/>
          <a:p>
            <a:pPr lvl="0">
              <a:spcAft>
                <a:spcPts val="600"/>
              </a:spcAft>
            </a:pPr>
            <a:r>
              <a:rPr lang="ru-RU" sz="1600" dirty="0">
                <a:latin typeface="Poppins"/>
              </a:rPr>
              <a:t>Повестка </a:t>
            </a:r>
            <a:r>
              <a:rPr lang="en-US" sz="1600" dirty="0" err="1">
                <a:latin typeface="Poppins"/>
              </a:rPr>
              <a:t>GovTech</a:t>
            </a:r>
            <a:r>
              <a:rPr lang="en-US" sz="1600" dirty="0">
                <a:latin typeface="Poppins"/>
              </a:rPr>
              <a:t> </a:t>
            </a:r>
            <a:r>
              <a:rPr lang="ru-RU" sz="1600" dirty="0">
                <a:latin typeface="Poppins"/>
              </a:rPr>
              <a:t>также включает в себя</a:t>
            </a:r>
            <a:r>
              <a:rPr lang="en-US" sz="1600" dirty="0">
                <a:latin typeface="Poppins"/>
              </a:rPr>
              <a:t>: </a:t>
            </a:r>
          </a:p>
          <a:p>
            <a:pPr marL="342900" lvl="0" indent="-342900">
              <a:spcAft>
                <a:spcPts val="600"/>
              </a:spcAft>
              <a:buFont typeface="Arial" panose="020B0604020202020204" pitchFamily="34" charset="0"/>
              <a:buChar char="•"/>
            </a:pPr>
            <a:r>
              <a:rPr lang="ru-RU" sz="1600" dirty="0">
                <a:latin typeface="Poppins"/>
              </a:rPr>
              <a:t>эффективное применение</a:t>
            </a:r>
            <a:r>
              <a:rPr lang="en-US" sz="1600" dirty="0">
                <a:latin typeface="Poppins"/>
              </a:rPr>
              <a:t> </a:t>
            </a:r>
            <a:r>
              <a:rPr lang="ru-RU" sz="1600" dirty="0">
                <a:solidFill>
                  <a:srgbClr val="C00000"/>
                </a:solidFill>
                <a:latin typeface="Poppins"/>
              </a:rPr>
              <a:t>прорывных технологий</a:t>
            </a:r>
            <a:r>
              <a:rPr lang="en-US" sz="1600" dirty="0">
                <a:solidFill>
                  <a:srgbClr val="C00000"/>
                </a:solidFill>
                <a:latin typeface="Poppins"/>
              </a:rPr>
              <a:t> </a:t>
            </a:r>
            <a:r>
              <a:rPr lang="en-US" sz="1600" dirty="0">
                <a:latin typeface="Poppins"/>
              </a:rPr>
              <a:t>(</a:t>
            </a:r>
            <a:r>
              <a:rPr lang="ru-RU" sz="1600" dirty="0">
                <a:latin typeface="Poppins"/>
              </a:rPr>
              <a:t>напр., ИИ/МО, облачные решения, «Интернет вещей»)</a:t>
            </a:r>
            <a:r>
              <a:rPr lang="en-US" sz="1600" dirty="0">
                <a:latin typeface="Poppins"/>
              </a:rPr>
              <a:t> </a:t>
            </a:r>
          </a:p>
          <a:p>
            <a:pPr marL="342900" lvl="0" indent="-342900">
              <a:spcAft>
                <a:spcPts val="600"/>
              </a:spcAft>
              <a:buFont typeface="Arial" panose="020B0604020202020204" pitchFamily="34" charset="0"/>
              <a:buChar char="•"/>
            </a:pPr>
            <a:r>
              <a:rPr lang="ru-RU" sz="1600" dirty="0">
                <a:solidFill>
                  <a:srgbClr val="C00000"/>
                </a:solidFill>
                <a:latin typeface="Poppins"/>
              </a:rPr>
              <a:t>платформы государственных данных</a:t>
            </a:r>
            <a:r>
              <a:rPr lang="en-US" sz="1600" dirty="0">
                <a:solidFill>
                  <a:srgbClr val="C00000"/>
                </a:solidFill>
                <a:latin typeface="Poppins"/>
              </a:rPr>
              <a:t> </a:t>
            </a:r>
            <a:r>
              <a:rPr lang="en-US" sz="1600" dirty="0">
                <a:latin typeface="Poppins"/>
              </a:rPr>
              <a:t>(</a:t>
            </a:r>
            <a:r>
              <a:rPr lang="ru-RU" sz="1600" dirty="0">
                <a:latin typeface="Poppins"/>
              </a:rPr>
              <a:t>поощрение использования государственных данных гражданами и фирмами</a:t>
            </a:r>
            <a:r>
              <a:rPr lang="en-US" sz="1600" dirty="0">
                <a:latin typeface="Poppins"/>
              </a:rPr>
              <a:t>), </a:t>
            </a:r>
          </a:p>
          <a:p>
            <a:pPr marL="342900" lvl="0" indent="-342900">
              <a:spcAft>
                <a:spcPts val="600"/>
              </a:spcAft>
              <a:buFont typeface="Arial" panose="020B0604020202020204" pitchFamily="34" charset="0"/>
              <a:buChar char="•"/>
            </a:pPr>
            <a:r>
              <a:rPr lang="ru-RU" sz="1600" dirty="0">
                <a:latin typeface="Poppins"/>
              </a:rPr>
              <a:t>местные</a:t>
            </a:r>
            <a:r>
              <a:rPr lang="en-US" sz="1600" dirty="0">
                <a:latin typeface="Poppins"/>
              </a:rPr>
              <a:t> </a:t>
            </a:r>
            <a:r>
              <a:rPr lang="ru-RU" sz="1600" dirty="0">
                <a:solidFill>
                  <a:srgbClr val="C00000"/>
                </a:solidFill>
                <a:latin typeface="Poppins"/>
              </a:rPr>
              <a:t>экосистемы </a:t>
            </a:r>
            <a:r>
              <a:rPr lang="en-US" sz="1600" dirty="0" err="1">
                <a:solidFill>
                  <a:srgbClr val="C00000"/>
                </a:solidFill>
                <a:latin typeface="Poppins"/>
              </a:rPr>
              <a:t>GovTech</a:t>
            </a:r>
            <a:r>
              <a:rPr lang="en-US" sz="1600" dirty="0">
                <a:solidFill>
                  <a:srgbClr val="C00000"/>
                </a:solidFill>
                <a:latin typeface="Poppins"/>
              </a:rPr>
              <a:t> </a:t>
            </a:r>
            <a:r>
              <a:rPr lang="en-US" sz="1600" dirty="0">
                <a:latin typeface="Poppins"/>
              </a:rPr>
              <a:t>(</a:t>
            </a:r>
            <a:r>
              <a:rPr lang="ru-RU" sz="1600" dirty="0">
                <a:latin typeface="Poppins"/>
              </a:rPr>
              <a:t>поддерживающие местных предпринимателей и </a:t>
            </a:r>
            <a:r>
              <a:rPr lang="ru-RU" sz="1600" dirty="0" err="1">
                <a:latin typeface="Poppins"/>
              </a:rPr>
              <a:t>стартапы</a:t>
            </a:r>
            <a:r>
              <a:rPr lang="en-US" sz="1600" dirty="0">
                <a:latin typeface="Poppins"/>
              </a:rPr>
              <a:t>),</a:t>
            </a:r>
            <a:r>
              <a:rPr lang="ru-RU" sz="1600" dirty="0">
                <a:latin typeface="Poppins"/>
              </a:rPr>
              <a:t> а также</a:t>
            </a:r>
            <a:endParaRPr lang="en-US" sz="1600" dirty="0">
              <a:latin typeface="Poppins"/>
            </a:endParaRPr>
          </a:p>
          <a:p>
            <a:pPr marL="342900" lvl="0" indent="-342900">
              <a:spcAft>
                <a:spcPts val="600"/>
              </a:spcAft>
              <a:buFont typeface="Arial" panose="020B0604020202020204" pitchFamily="34" charset="0"/>
              <a:buChar char="•"/>
            </a:pPr>
            <a:r>
              <a:rPr lang="ru-RU" sz="1600" dirty="0">
                <a:latin typeface="Poppins"/>
              </a:rPr>
              <a:t>Более широкое применение модели</a:t>
            </a:r>
            <a:r>
              <a:rPr lang="en-US" sz="1600" dirty="0">
                <a:latin typeface="Poppins"/>
              </a:rPr>
              <a:t> </a:t>
            </a:r>
            <a:r>
              <a:rPr lang="ru-RU" sz="1600" dirty="0">
                <a:solidFill>
                  <a:srgbClr val="C00000"/>
                </a:solidFill>
                <a:latin typeface="Poppins"/>
              </a:rPr>
              <a:t>ГЧП</a:t>
            </a:r>
            <a:r>
              <a:rPr lang="en-US" sz="1600" dirty="0">
                <a:solidFill>
                  <a:srgbClr val="C00000"/>
                </a:solidFill>
                <a:latin typeface="Poppins"/>
              </a:rPr>
              <a:t> </a:t>
            </a:r>
            <a:r>
              <a:rPr lang="ru-RU" sz="1600" dirty="0">
                <a:latin typeface="Poppins"/>
              </a:rPr>
              <a:t>для привлечения компетенций частного сектора к решению задач, стоящих перед государственным сектором.</a:t>
            </a:r>
            <a:endParaRPr lang="en-US" sz="1600" dirty="0">
              <a:latin typeface="Poppins"/>
            </a:endParaRPr>
          </a:p>
        </p:txBody>
      </p:sp>
    </p:spTree>
    <p:extLst>
      <p:ext uri="{BB962C8B-B14F-4D97-AF65-F5344CB8AC3E}">
        <p14:creationId xmlns:p14="http://schemas.microsoft.com/office/powerpoint/2010/main" val="2196036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809" y="7415"/>
            <a:ext cx="9129110" cy="731520"/>
            <a:chOff x="-809" y="7415"/>
            <a:chExt cx="9129110" cy="731520"/>
          </a:xfrm>
        </p:grpSpPr>
        <p:sp>
          <p:nvSpPr>
            <p:cNvPr id="15"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ru-RU" sz="2400" b="1" dirty="0">
                  <a:solidFill>
                    <a:schemeClr val="bg1"/>
                  </a:solidFill>
                  <a:latin typeface="+mj-lt"/>
                  <a:cs typeface="Helvetica" panose="020B0604020202020204" pitchFamily="34" charset="0"/>
                </a:rPr>
                <a:t>Развитие цифрового правительства</a:t>
              </a:r>
              <a:endParaRPr lang="en-US" sz="2400" b="1" dirty="0">
                <a:solidFill>
                  <a:schemeClr val="bg1"/>
                </a:solidFill>
                <a:latin typeface="+mj-lt"/>
                <a:cs typeface="Helvetica" panose="020B0604020202020204" pitchFamily="34" charset="0"/>
              </a:endParaRPr>
            </a:p>
          </p:txBody>
        </p:sp>
        <p:sp>
          <p:nvSpPr>
            <p:cNvPr id="16" name="Oval 1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grpSp>
        <p:nvGrpSpPr>
          <p:cNvPr id="4" name="Group 3">
            <a:extLst>
              <a:ext uri="{FF2B5EF4-FFF2-40B4-BE49-F238E27FC236}">
                <a16:creationId xmlns:a16="http://schemas.microsoft.com/office/drawing/2014/main" id="{DF1C68C2-6C18-4E4D-8E99-74BA1329001B}"/>
              </a:ext>
            </a:extLst>
          </p:cNvPr>
          <p:cNvGrpSpPr/>
          <p:nvPr/>
        </p:nvGrpSpPr>
        <p:grpSpPr>
          <a:xfrm>
            <a:off x="660192" y="2054554"/>
            <a:ext cx="7777587" cy="3836959"/>
            <a:chOff x="463763" y="2221869"/>
            <a:chExt cx="7777587" cy="3108960"/>
          </a:xfrm>
        </p:grpSpPr>
        <p:sp>
          <p:nvSpPr>
            <p:cNvPr id="11" name="Arrow: Chevron 10">
              <a:extLst>
                <a:ext uri="{FF2B5EF4-FFF2-40B4-BE49-F238E27FC236}">
                  <a16:creationId xmlns:a16="http://schemas.microsoft.com/office/drawing/2014/main" id="{5014DDDD-3561-4935-BFD9-466E9EA472FA}"/>
                </a:ext>
              </a:extLst>
            </p:cNvPr>
            <p:cNvSpPr/>
            <p:nvPr/>
          </p:nvSpPr>
          <p:spPr>
            <a:xfrm>
              <a:off x="4179517" y="2221869"/>
              <a:ext cx="3017520" cy="3108960"/>
            </a:xfrm>
            <a:prstGeom prst="chevron">
              <a:avLst>
                <a:gd name="adj" fmla="val 2097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nSpc>
                  <a:spcPct val="107000"/>
                </a:lnSpc>
                <a:spcBef>
                  <a:spcPts val="0"/>
                </a:spcBef>
                <a:spcAft>
                  <a:spcPts val="0"/>
                </a:spcAft>
              </a:pPr>
              <a:r>
                <a:rPr lang="en-US" sz="1000">
                  <a:effectLst/>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12" name="Arrow: Pentagon 11">
              <a:extLst>
                <a:ext uri="{FF2B5EF4-FFF2-40B4-BE49-F238E27FC236}">
                  <a16:creationId xmlns:a16="http://schemas.microsoft.com/office/drawing/2014/main" id="{201AEECA-C374-4098-AF3B-D74D0E79FD3A}"/>
                </a:ext>
              </a:extLst>
            </p:cNvPr>
            <p:cNvSpPr/>
            <p:nvPr/>
          </p:nvSpPr>
          <p:spPr>
            <a:xfrm>
              <a:off x="6412550" y="2221869"/>
              <a:ext cx="1828800" cy="3108960"/>
            </a:xfrm>
            <a:prstGeom prst="homePlate">
              <a:avLst>
                <a:gd name="adj" fmla="val 34290"/>
              </a:avLst>
            </a:prstGeom>
            <a:solidFill>
              <a:srgbClr val="0033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114300" marR="0" indent="-114300">
                <a:lnSpc>
                  <a:spcPct val="107000"/>
                </a:lnSpc>
                <a:spcBef>
                  <a:spcPts val="0"/>
                </a:spcBef>
                <a:spcAft>
                  <a:spcPts val="0"/>
                </a:spcAft>
              </a:pPr>
              <a:r>
                <a:rPr lang="en-US" sz="1000">
                  <a:solidFill>
                    <a:srgbClr val="0000CC"/>
                  </a:solidFill>
                  <a:effectLst/>
                  <a:ea typeface="Calibri" panose="020F0502020204030204" pitchFamily="34" charset="0"/>
                  <a:cs typeface="Times New Roman" panose="02020603050405020304" pitchFamily="18" charset="0"/>
                </a:rPr>
                <a:t> </a:t>
              </a:r>
              <a:endParaRPr lang="en-US" sz="1100">
                <a:solidFill>
                  <a:srgbClr val="0000CC"/>
                </a:solidFill>
                <a:effectLst/>
                <a:ea typeface="Calibri" panose="020F0502020204030204" pitchFamily="34" charset="0"/>
                <a:cs typeface="Times New Roman" panose="02020603050405020304" pitchFamily="18" charset="0"/>
              </a:endParaRPr>
            </a:p>
          </p:txBody>
        </p:sp>
        <p:sp>
          <p:nvSpPr>
            <p:cNvPr id="13" name="Arrow: Chevron 12">
              <a:extLst>
                <a:ext uri="{FF2B5EF4-FFF2-40B4-BE49-F238E27FC236}">
                  <a16:creationId xmlns:a16="http://schemas.microsoft.com/office/drawing/2014/main" id="{07BBE42D-77FB-49F0-8254-72AE77AD7BC5}"/>
                </a:ext>
              </a:extLst>
            </p:cNvPr>
            <p:cNvSpPr/>
            <p:nvPr/>
          </p:nvSpPr>
          <p:spPr>
            <a:xfrm>
              <a:off x="1770826" y="2404749"/>
              <a:ext cx="2926080" cy="2743200"/>
            </a:xfrm>
            <a:prstGeom prst="chevron">
              <a:avLst>
                <a:gd name="adj" fmla="val 1998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114300" marR="0" indent="-114300">
                <a:lnSpc>
                  <a:spcPct val="107000"/>
                </a:lnSpc>
                <a:spcBef>
                  <a:spcPts val="0"/>
                </a:spcBef>
                <a:spcAft>
                  <a:spcPts val="0"/>
                </a:spcAft>
              </a:pPr>
              <a:r>
                <a:rPr lang="en-US" sz="1000">
                  <a:effectLst/>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14" name="Text Box 17">
              <a:extLst>
                <a:ext uri="{FF2B5EF4-FFF2-40B4-BE49-F238E27FC236}">
                  <a16:creationId xmlns:a16="http://schemas.microsoft.com/office/drawing/2014/main" id="{2328648D-83A5-4A9F-9A45-93F5F50F8B12}"/>
                </a:ext>
              </a:extLst>
            </p:cNvPr>
            <p:cNvSpPr txBox="1"/>
            <p:nvPr/>
          </p:nvSpPr>
          <p:spPr>
            <a:xfrm>
              <a:off x="2261634" y="2404749"/>
              <a:ext cx="2348180" cy="2644867"/>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07000"/>
                </a:lnSpc>
                <a:spcBef>
                  <a:spcPts val="0"/>
                </a:spcBef>
                <a:spcAft>
                  <a:spcPts val="900"/>
                </a:spcAft>
              </a:pPr>
              <a:r>
                <a:rPr lang="ru-RU"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t>
              </a:r>
              <a:r>
                <a:rPr lang="ru-RU"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Электронное правительство</a:t>
              </a:r>
              <a:r>
                <a:rPr lang="ru-RU" sz="14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a:t>
              </a:r>
            </a:p>
            <a:p>
              <a:pPr marL="171450" marR="0" indent="-171450">
                <a:lnSpc>
                  <a:spcPct val="107000"/>
                </a:lnSpc>
                <a:spcBef>
                  <a:spcPts val="0"/>
                </a:spcBef>
                <a:buFont typeface="Arial" panose="020B0604020202020204" pitchFamily="34" charset="0"/>
                <a:buChar char="•"/>
              </a:pPr>
              <a:r>
                <a:rPr lang="ru-RU"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В центре – пользователь, но подход определяется предложением услуг</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Calibri" panose="020F0502020204030204" pitchFamily="34" charset="0"/>
                <a:buChar char="●"/>
              </a:pPr>
              <a:r>
                <a:rPr lang="ru-RU"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Односторонняя коммуникация и предоставление услуг</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Calibri" panose="020F0502020204030204" pitchFamily="34" charset="0"/>
                <a:buChar char="●"/>
              </a:pPr>
              <a:r>
                <a:rPr lang="ru-RU"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Процедуры поддерживаются ИКТ, но часто спроектированы как  аналоговые</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Calibri" panose="020F0502020204030204" pitchFamily="34" charset="0"/>
                <a:buChar char="●"/>
              </a:pPr>
              <a:r>
                <a:rPr lang="ru-RU"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Разрозненная разработка и приобретение ИКТ</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Calibri" panose="020F0502020204030204" pitchFamily="34" charset="0"/>
                <a:buChar char="●"/>
              </a:pPr>
              <a:r>
                <a:rPr lang="ru-RU"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Более высокая </a:t>
              </a:r>
              <a:r>
                <a:rPr lang="ru-RU"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с</a:t>
              </a:r>
              <a:r>
                <a:rPr lang="ru-RU"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тепень </a:t>
              </a:r>
            </a:p>
            <a:p>
              <a:pPr marR="0">
                <a:lnSpc>
                  <a:spcPct val="107000"/>
                </a:lnSpc>
                <a:spcBef>
                  <a:spcPts val="0"/>
                </a:spcBef>
                <a:spcAft>
                  <a:spcPts val="0"/>
                </a:spcAft>
              </a:pPr>
              <a:r>
                <a:rPr lang="ru-RU"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ru-RU"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прозрачности</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Calibri" panose="020F0502020204030204" pitchFamily="34" charset="0"/>
                <a:buChar char="●"/>
              </a:pPr>
              <a:r>
                <a:rPr lang="ru-RU"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Государство как поставщик</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114300">
                <a:lnSpc>
                  <a:spcPct val="107000"/>
                </a:lnSpc>
                <a:spcBef>
                  <a:spcPts val="0"/>
                </a:spcBef>
                <a:spcAft>
                  <a:spcPts val="0"/>
                </a:spcAft>
              </a:pPr>
              <a:r>
                <a:rPr lang="en-US" sz="1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18">
              <a:extLst>
                <a:ext uri="{FF2B5EF4-FFF2-40B4-BE49-F238E27FC236}">
                  <a16:creationId xmlns:a16="http://schemas.microsoft.com/office/drawing/2014/main" id="{E9E7EBD3-0DE8-468A-BE4B-F7AFE1091DF8}"/>
                </a:ext>
              </a:extLst>
            </p:cNvPr>
            <p:cNvSpPr txBox="1"/>
            <p:nvPr/>
          </p:nvSpPr>
          <p:spPr>
            <a:xfrm>
              <a:off x="4306415" y="2322195"/>
              <a:ext cx="2221281" cy="27432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07000"/>
                </a:lnSpc>
                <a:spcBef>
                  <a:spcPts val="0"/>
                </a:spcBef>
                <a:spcAft>
                  <a:spcPts val="600"/>
                </a:spcAft>
              </a:pPr>
              <a:r>
                <a:rPr lang="ru-RU"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t>
              </a:r>
              <a:r>
                <a:rPr lang="ru-RU"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Цифровое правительство»</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19">
              <a:extLst>
                <a:ext uri="{FF2B5EF4-FFF2-40B4-BE49-F238E27FC236}">
                  <a16:creationId xmlns:a16="http://schemas.microsoft.com/office/drawing/2014/main" id="{EF15E02B-921F-43B7-B609-F3CB27D7F374}"/>
                </a:ext>
              </a:extLst>
            </p:cNvPr>
            <p:cNvSpPr txBox="1"/>
            <p:nvPr/>
          </p:nvSpPr>
          <p:spPr>
            <a:xfrm>
              <a:off x="6510972" y="2747625"/>
              <a:ext cx="1371600" cy="246888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71450" marR="0" indent="-171450">
                <a:lnSpc>
                  <a:spcPct val="107000"/>
                </a:lnSpc>
                <a:spcBef>
                  <a:spcPts val="0"/>
                </a:spcBef>
                <a:spcAft>
                  <a:spcPts val="0"/>
                </a:spcAft>
                <a:buFont typeface="Calibri" panose="020F0502020204030204" pitchFamily="34" charset="0"/>
                <a:buChar char="●"/>
              </a:pPr>
              <a:r>
                <a:rPr lang="ru-RU"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Общедоступные услуги, в центре которых находятся граждане</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Calibri" panose="020F0502020204030204" pitchFamily="34" charset="0"/>
                <a:buChar char="●"/>
              </a:pPr>
              <a:r>
                <a:rPr lang="ru-RU"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Общегосударственный подход к цифровой трансформации</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Calibri" panose="020F0502020204030204" pitchFamily="34" charset="0"/>
                <a:buChar char="●"/>
              </a:pPr>
              <a:r>
                <a:rPr lang="ru-RU"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Простые, эффективные и прозрачные системы </a:t>
              </a:r>
              <a:r>
                <a:rPr lang="ru-RU"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г</a:t>
              </a:r>
              <a:r>
                <a:rPr lang="ru-RU"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осударства</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20">
              <a:extLst>
                <a:ext uri="{FF2B5EF4-FFF2-40B4-BE49-F238E27FC236}">
                  <a16:creationId xmlns:a16="http://schemas.microsoft.com/office/drawing/2014/main" id="{D59641F1-17DD-4C91-A32D-9AA4A319B5F0}"/>
                </a:ext>
              </a:extLst>
            </p:cNvPr>
            <p:cNvSpPr txBox="1"/>
            <p:nvPr/>
          </p:nvSpPr>
          <p:spPr>
            <a:xfrm>
              <a:off x="4711117" y="2597561"/>
              <a:ext cx="1693045" cy="246888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71450" marR="0" indent="-171450">
                <a:lnSpc>
                  <a:spcPct val="107000"/>
                </a:lnSpc>
                <a:spcBef>
                  <a:spcPts val="0"/>
                </a:spcBef>
                <a:spcAft>
                  <a:spcPts val="0"/>
                </a:spcAft>
                <a:buFont typeface="Calibri" panose="020F0502020204030204" pitchFamily="34" charset="0"/>
                <a:buChar char="●"/>
              </a:pPr>
              <a:r>
                <a:rPr lang="ru-RU"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Процедуры изначально выстроены как цифровые</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Calibri" panose="020F0502020204030204" pitchFamily="34" charset="0"/>
                <a:buChar char="●"/>
              </a:pPr>
              <a:r>
                <a:rPr lang="ru-RU"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Государственные услуги диктуются интересами пользователя</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Calibri" panose="020F0502020204030204" pitchFamily="34" charset="0"/>
                <a:buChar char="●"/>
              </a:pPr>
              <a:r>
                <a:rPr lang="ru-RU"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«Государство как платформа»</a:t>
              </a:r>
              <a:r>
                <a:rPr lang="en-US"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GaaP</a:t>
              </a:r>
              <a:r>
                <a:rPr lang="en-US"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Calibri" panose="020F0502020204030204" pitchFamily="34" charset="0"/>
                <a:buChar char="●"/>
              </a:pPr>
              <a:r>
                <a:rPr lang="ru-RU"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Открытость «по умолчанию (совместное создание)</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Calibri" panose="020F0502020204030204" pitchFamily="34" charset="0"/>
                <a:buChar char="●"/>
              </a:pPr>
              <a:r>
                <a:rPr lang="ru-RU"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Государственный сектор, основанный на данных</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Calibri" panose="020F0502020204030204" pitchFamily="34" charset="0"/>
                <a:buChar char="●"/>
              </a:pPr>
              <a:r>
                <a:rPr lang="ru-RU" sz="1200"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Проактивное</a:t>
              </a:r>
              <a:r>
                <a:rPr lang="ru-RU"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администрирование</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Arrow: Pentagon 20">
              <a:extLst>
                <a:ext uri="{FF2B5EF4-FFF2-40B4-BE49-F238E27FC236}">
                  <a16:creationId xmlns:a16="http://schemas.microsoft.com/office/drawing/2014/main" id="{88091624-CBC8-45F2-9490-2E60E6DFFAEB}"/>
                </a:ext>
              </a:extLst>
            </p:cNvPr>
            <p:cNvSpPr/>
            <p:nvPr/>
          </p:nvSpPr>
          <p:spPr>
            <a:xfrm>
              <a:off x="463763" y="2679069"/>
              <a:ext cx="1737360" cy="2194560"/>
            </a:xfrm>
            <a:prstGeom prst="homePlate">
              <a:avLst>
                <a:gd name="adj" fmla="val 2452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ru-RU" sz="1400" b="1" dirty="0">
                  <a:effectLst/>
                  <a:ea typeface="Calibri" panose="020F0502020204030204" pitchFamily="34" charset="0"/>
                  <a:cs typeface="Times New Roman" panose="02020603050405020304" pitchFamily="18" charset="0"/>
                </a:rPr>
                <a:t>«Аналоговое правительство»</a:t>
              </a:r>
            </a:p>
            <a:p>
              <a:pPr marL="228600" marR="0" indent="-171450">
                <a:lnSpc>
                  <a:spcPct val="107000"/>
                </a:lnSpc>
                <a:spcBef>
                  <a:spcPts val="0"/>
                </a:spcBef>
                <a:spcAft>
                  <a:spcPts val="0"/>
                </a:spcAft>
                <a:buFont typeface="Arial" panose="020B0604020202020204" pitchFamily="34" charset="0"/>
                <a:buChar char="•"/>
              </a:pPr>
              <a:r>
                <a:rPr lang="ru-RU" sz="1200" dirty="0">
                  <a:cs typeface="Times New Roman" panose="02020603050405020304" pitchFamily="18" charset="0"/>
                </a:rPr>
                <a:t>Закрытость</a:t>
              </a:r>
              <a:r>
                <a:rPr lang="ru-RU" sz="1200" dirty="0">
                  <a:effectLst/>
                  <a:ea typeface="Calibri" panose="020F0502020204030204" pitchFamily="34" charset="0"/>
                  <a:cs typeface="Times New Roman" panose="02020603050405020304" pitchFamily="18" charset="0"/>
                </a:rPr>
                <a:t> опера-</a:t>
              </a:r>
              <a:r>
                <a:rPr lang="ru-RU" sz="1200" dirty="0" err="1">
                  <a:effectLst/>
                  <a:ea typeface="Calibri" panose="020F0502020204030204" pitchFamily="34" charset="0"/>
                  <a:cs typeface="Times New Roman" panose="02020603050405020304" pitchFamily="18" charset="0"/>
                </a:rPr>
                <a:t>ций</a:t>
              </a:r>
              <a:r>
                <a:rPr lang="ru-RU" sz="1200" dirty="0">
                  <a:effectLst/>
                  <a:ea typeface="Calibri" panose="020F0502020204030204" pitchFamily="34" charset="0"/>
                  <a:cs typeface="Times New Roman" panose="02020603050405020304" pitchFamily="18" charset="0"/>
                </a:rPr>
                <a:t> и </a:t>
              </a:r>
              <a:r>
                <a:rPr lang="ru-RU" sz="1200" dirty="0" err="1">
                  <a:effectLst/>
                  <a:ea typeface="Calibri" panose="020F0502020204030204" pitchFamily="34" charset="0"/>
                  <a:cs typeface="Times New Roman" panose="02020603050405020304" pitchFamily="18" charset="0"/>
                </a:rPr>
                <a:t>сосредото-ченность</a:t>
              </a:r>
              <a:r>
                <a:rPr lang="ru-RU" sz="1200" dirty="0">
                  <a:effectLst/>
                  <a:ea typeface="Calibri" panose="020F0502020204030204" pitchFamily="34" charset="0"/>
                  <a:cs typeface="Times New Roman" panose="02020603050405020304" pitchFamily="18" charset="0"/>
                </a:rPr>
                <a:t> на внутренних аспектах</a:t>
              </a:r>
              <a:endParaRPr lang="en-US" sz="1200" dirty="0">
                <a:effectLst/>
                <a:ea typeface="Calibri" panose="020F0502020204030204" pitchFamily="34" charset="0"/>
                <a:cs typeface="Times New Roman" panose="02020603050405020304" pitchFamily="18" charset="0"/>
              </a:endParaRPr>
            </a:p>
            <a:p>
              <a:pPr marL="228600" marR="0" indent="-171450">
                <a:lnSpc>
                  <a:spcPct val="107000"/>
                </a:lnSpc>
                <a:spcBef>
                  <a:spcPts val="0"/>
                </a:spcBef>
                <a:spcAft>
                  <a:spcPts val="0"/>
                </a:spcAft>
                <a:buFont typeface="Calibri" panose="020F0502020204030204" pitchFamily="34" charset="0"/>
                <a:buChar char="●"/>
              </a:pPr>
              <a:r>
                <a:rPr lang="en-US" sz="1200" dirty="0">
                  <a:effectLst/>
                  <a:ea typeface="Calibri" panose="020F0502020204030204" pitchFamily="34" charset="0"/>
                  <a:cs typeface="Times New Roman" panose="02020603050405020304" pitchFamily="18" charset="0"/>
                </a:rPr>
                <a:t>A</a:t>
              </a:r>
              <a:r>
                <a:rPr lang="ru-RU" sz="1200" dirty="0">
                  <a:effectLst/>
                  <a:ea typeface="Calibri" panose="020F0502020204030204" pitchFamily="34" charset="0"/>
                  <a:cs typeface="Times New Roman" panose="02020603050405020304" pitchFamily="18" charset="0"/>
                </a:rPr>
                <a:t>налоговые процедуры</a:t>
              </a:r>
              <a:endParaRPr lang="en-US" sz="1200" dirty="0">
                <a:effectLst/>
                <a:ea typeface="Calibri" panose="020F0502020204030204" pitchFamily="34" charset="0"/>
                <a:cs typeface="Times New Roman" panose="02020603050405020304" pitchFamily="18" charset="0"/>
              </a:endParaRPr>
            </a:p>
            <a:p>
              <a:pPr marL="228600" marR="0" indent="-171450">
                <a:lnSpc>
                  <a:spcPct val="107000"/>
                </a:lnSpc>
                <a:spcBef>
                  <a:spcPts val="0"/>
                </a:spcBef>
                <a:spcAft>
                  <a:spcPts val="0"/>
                </a:spcAft>
                <a:buFont typeface="Calibri" panose="020F0502020204030204" pitchFamily="34" charset="0"/>
                <a:buChar char="●"/>
              </a:pPr>
              <a:r>
                <a:rPr lang="ru-RU" sz="1200" dirty="0">
                  <a:ea typeface="Calibri" panose="020F0502020204030204" pitchFamily="34" charset="0"/>
                  <a:cs typeface="Times New Roman" panose="02020603050405020304" pitchFamily="18" charset="0"/>
                </a:rPr>
                <a:t>Государство - поставщик</a:t>
              </a:r>
              <a:endParaRPr lang="en-US" sz="1200" dirty="0">
                <a:effectLst/>
                <a:ea typeface="Calibri" panose="020F0502020204030204" pitchFamily="34" charset="0"/>
                <a:cs typeface="Times New Roman" panose="02020603050405020304" pitchFamily="18" charset="0"/>
              </a:endParaRPr>
            </a:p>
          </p:txBody>
        </p:sp>
        <p:sp>
          <p:nvSpPr>
            <p:cNvPr id="22" name="Text Box 1">
              <a:extLst>
                <a:ext uri="{FF2B5EF4-FFF2-40B4-BE49-F238E27FC236}">
                  <a16:creationId xmlns:a16="http://schemas.microsoft.com/office/drawing/2014/main" id="{2D21FC76-0D00-4502-A19C-78E279448411}"/>
                </a:ext>
              </a:extLst>
            </p:cNvPr>
            <p:cNvSpPr txBox="1"/>
            <p:nvPr/>
          </p:nvSpPr>
          <p:spPr>
            <a:xfrm>
              <a:off x="6666322" y="2322195"/>
              <a:ext cx="914400" cy="27432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07000"/>
                </a:lnSpc>
                <a:spcBef>
                  <a:spcPts val="0"/>
                </a:spcBef>
                <a:spcAft>
                  <a:spcPts val="600"/>
                </a:spcAft>
              </a:pPr>
              <a:r>
                <a:rPr lang="en-US"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GovTech</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 name="Rectangle 2">
            <a:extLst>
              <a:ext uri="{FF2B5EF4-FFF2-40B4-BE49-F238E27FC236}">
                <a16:creationId xmlns:a16="http://schemas.microsoft.com/office/drawing/2014/main" id="{6EE2432D-444C-46BF-9AFF-6A8A65B41673}"/>
              </a:ext>
            </a:extLst>
          </p:cNvPr>
          <p:cNvSpPr/>
          <p:nvPr/>
        </p:nvSpPr>
        <p:spPr>
          <a:xfrm>
            <a:off x="1073844" y="5917161"/>
            <a:ext cx="6858000" cy="400110"/>
          </a:xfrm>
          <a:prstGeom prst="rect">
            <a:avLst/>
          </a:prstGeom>
        </p:spPr>
        <p:txBody>
          <a:bodyPr wrap="square">
            <a:spAutoFit/>
          </a:bodyPr>
          <a:lstStyle/>
          <a:p>
            <a:pPr algn="ctr"/>
            <a:r>
              <a:rPr lang="ru-RU" sz="1000" i="1" dirty="0">
                <a:solidFill>
                  <a:srgbClr val="0000CC"/>
                </a:solidFill>
                <a:latin typeface="Calibri" panose="020F0502020204030204" pitchFamily="34" charset="0"/>
                <a:ea typeface="Calibri" panose="020F0502020204030204" pitchFamily="34" charset="0"/>
              </a:rPr>
              <a:t>Источник</a:t>
            </a:r>
            <a:r>
              <a:rPr lang="en-US" sz="1000" dirty="0">
                <a:solidFill>
                  <a:srgbClr val="0000CC"/>
                </a:solidFill>
                <a:latin typeface="Calibri" panose="020F0502020204030204" pitchFamily="34" charset="0"/>
                <a:ea typeface="Calibri" panose="020F0502020204030204" pitchFamily="34" charset="0"/>
              </a:rPr>
              <a:t>: </a:t>
            </a:r>
            <a:r>
              <a:rPr lang="ru-RU" sz="1000" dirty="0">
                <a:solidFill>
                  <a:srgbClr val="333333"/>
                </a:solidFill>
                <a:latin typeface="Calibri" panose="020F0502020204030204" pitchFamily="34" charset="0"/>
                <a:ea typeface="Calibri" panose="020F0502020204030204" pitchFamily="34" charset="0"/>
              </a:rPr>
              <a:t>Всемирный банк, дополнение к презентации ОЭСР, посвящённой цифровой трансформации, в</a:t>
            </a:r>
            <a:r>
              <a:rPr lang="en-US" sz="1000" dirty="0">
                <a:solidFill>
                  <a:srgbClr val="333333"/>
                </a:solidFill>
                <a:latin typeface="Calibri" panose="020F0502020204030204" pitchFamily="34" charset="0"/>
                <a:ea typeface="Calibri" panose="020F0502020204030204" pitchFamily="34" charset="0"/>
              </a:rPr>
              <a:t> Digital Government Studies (2019)</a:t>
            </a:r>
            <a:endParaRPr lang="en-US" sz="1000" dirty="0"/>
          </a:p>
        </p:txBody>
      </p:sp>
      <p:pic>
        <p:nvPicPr>
          <p:cNvPr id="23" name="Picture 22">
            <a:extLst>
              <a:ext uri="{FF2B5EF4-FFF2-40B4-BE49-F238E27FC236}">
                <a16:creationId xmlns:a16="http://schemas.microsoft.com/office/drawing/2014/main" id="{AFB13139-4BC5-4854-9893-C4122AB220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45" y="6513776"/>
            <a:ext cx="857250" cy="285750"/>
          </a:xfrm>
          <a:prstGeom prst="rect">
            <a:avLst/>
          </a:prstGeom>
        </p:spPr>
      </p:pic>
      <p:sp>
        <p:nvSpPr>
          <p:cNvPr id="25" name="Rectangle 24">
            <a:extLst>
              <a:ext uri="{FF2B5EF4-FFF2-40B4-BE49-F238E27FC236}">
                <a16:creationId xmlns:a16="http://schemas.microsoft.com/office/drawing/2014/main" id="{ABD3F3C0-4D37-4D17-BFA9-45DB2AE15E6D}"/>
              </a:ext>
            </a:extLst>
          </p:cNvPr>
          <p:cNvSpPr>
            <a:spLocks noChangeArrowheads="1"/>
          </p:cNvSpPr>
          <p:nvPr/>
        </p:nvSpPr>
        <p:spPr bwMode="auto">
          <a:xfrm>
            <a:off x="221838" y="674449"/>
            <a:ext cx="8700323" cy="1200329"/>
          </a:xfrm>
          <a:prstGeom prst="rect">
            <a:avLst/>
          </a:prstGeom>
          <a:noFill/>
          <a:ln w="9525">
            <a:noFill/>
            <a:miter lim="800000"/>
            <a:headEnd/>
            <a:tailEnd/>
          </a:ln>
        </p:spPr>
        <p:txBody>
          <a:bodyPr wrap="square" lIns="0" tIns="0" rIns="0" bIns="0" anchor="ctr">
            <a:spAutoFit/>
          </a:bodyPr>
          <a:lstStyle/>
          <a:p>
            <a:pPr algn="ctr">
              <a:spcAft>
                <a:spcPts val="1200"/>
              </a:spcAft>
            </a:pPr>
            <a:r>
              <a:rPr lang="ru-RU" sz="2600" b="1" dirty="0">
                <a:solidFill>
                  <a:srgbClr val="0033CC"/>
                </a:solidFill>
              </a:rPr>
              <a:t>Цифровую трансформацию государственного сектора можно рассматривать как континуум, где </a:t>
            </a:r>
            <a:r>
              <a:rPr lang="en-US" sz="2600" b="1" dirty="0" err="1">
                <a:solidFill>
                  <a:srgbClr val="0033CC"/>
                </a:solidFill>
              </a:rPr>
              <a:t>GovTech</a:t>
            </a:r>
            <a:r>
              <a:rPr lang="en-US" sz="2600" b="1" dirty="0">
                <a:solidFill>
                  <a:srgbClr val="0033CC"/>
                </a:solidFill>
              </a:rPr>
              <a:t> </a:t>
            </a:r>
            <a:r>
              <a:rPr lang="ru-RU" sz="2600" b="1" dirty="0">
                <a:solidFill>
                  <a:srgbClr val="0033CC"/>
                </a:solidFill>
              </a:rPr>
              <a:t>– последнее поколение соответствующих реформ</a:t>
            </a:r>
            <a:endParaRPr lang="en-US" sz="2600" dirty="0">
              <a:solidFill>
                <a:srgbClr val="0033CC"/>
              </a:solidFill>
            </a:endParaRPr>
          </a:p>
        </p:txBody>
      </p:sp>
    </p:spTree>
    <p:extLst>
      <p:ext uri="{BB962C8B-B14F-4D97-AF65-F5344CB8AC3E}">
        <p14:creationId xmlns:p14="http://schemas.microsoft.com/office/powerpoint/2010/main" val="2977409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16BC5215-A05F-41FC-ACF7-0A40E3AB416E}"/>
              </a:ext>
            </a:extLst>
          </p:cNvPr>
          <p:cNvSpPr/>
          <p:nvPr/>
        </p:nvSpPr>
        <p:spPr>
          <a:xfrm>
            <a:off x="1059984" y="2288810"/>
            <a:ext cx="7861047" cy="277846"/>
          </a:xfrm>
          <a:custGeom>
            <a:avLst/>
            <a:gdLst>
              <a:gd name="connsiteX0" fmla="*/ 0 w 4111542"/>
              <a:gd name="connsiteY0" fmla="*/ 0 h 302729"/>
              <a:gd name="connsiteX1" fmla="*/ 4111542 w 4111542"/>
              <a:gd name="connsiteY1" fmla="*/ 0 h 302729"/>
              <a:gd name="connsiteX2" fmla="*/ 4111542 w 4111542"/>
              <a:gd name="connsiteY2" fmla="*/ 302729 h 302729"/>
              <a:gd name="connsiteX3" fmla="*/ 0 w 4111542"/>
              <a:gd name="connsiteY3" fmla="*/ 302729 h 302729"/>
              <a:gd name="connsiteX4" fmla="*/ 0 w 4111542"/>
              <a:gd name="connsiteY4" fmla="*/ 0 h 302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1542" h="302729">
                <a:moveTo>
                  <a:pt x="0" y="0"/>
                </a:moveTo>
                <a:lnTo>
                  <a:pt x="4111542" y="0"/>
                </a:lnTo>
                <a:lnTo>
                  <a:pt x="4111542" y="302729"/>
                </a:lnTo>
                <a:lnTo>
                  <a:pt x="0" y="3027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933450">
              <a:lnSpc>
                <a:spcPct val="90000"/>
              </a:lnSpc>
              <a:spcBef>
                <a:spcPct val="0"/>
              </a:spcBef>
              <a:spcAft>
                <a:spcPct val="35000"/>
              </a:spcAft>
              <a:buNone/>
            </a:pPr>
            <a:r>
              <a:rPr lang="ru-RU" sz="2400" b="1" kern="1200" dirty="0">
                <a:solidFill>
                  <a:srgbClr val="0000CC"/>
                </a:solidFill>
              </a:rPr>
              <a:t>Предоставление услуг, выстроенное вокруг пользователя</a:t>
            </a:r>
            <a:endParaRPr lang="en-US" sz="2400" b="1" kern="1200" dirty="0">
              <a:solidFill>
                <a:srgbClr val="0000CC"/>
              </a:solidFill>
            </a:endParaRPr>
          </a:p>
        </p:txBody>
      </p:sp>
      <p:sp>
        <p:nvSpPr>
          <p:cNvPr id="34" name="Freeform: Shape 33">
            <a:extLst>
              <a:ext uri="{FF2B5EF4-FFF2-40B4-BE49-F238E27FC236}">
                <a16:creationId xmlns:a16="http://schemas.microsoft.com/office/drawing/2014/main" id="{53DF09AE-C4CE-4B2D-BA3D-E1A97FB0BB18}"/>
              </a:ext>
            </a:extLst>
          </p:cNvPr>
          <p:cNvSpPr/>
          <p:nvPr/>
        </p:nvSpPr>
        <p:spPr>
          <a:xfrm>
            <a:off x="1059984" y="2597120"/>
            <a:ext cx="7861047" cy="914400"/>
          </a:xfrm>
          <a:custGeom>
            <a:avLst/>
            <a:gdLst>
              <a:gd name="connsiteX0" fmla="*/ 0 w 1507911"/>
              <a:gd name="connsiteY0" fmla="*/ 0 h 4111542"/>
              <a:gd name="connsiteX1" fmla="*/ 1507911 w 1507911"/>
              <a:gd name="connsiteY1" fmla="*/ 0 h 4111542"/>
              <a:gd name="connsiteX2" fmla="*/ 1507911 w 1507911"/>
              <a:gd name="connsiteY2" fmla="*/ 4111542 h 4111542"/>
              <a:gd name="connsiteX3" fmla="*/ 0 w 1507911"/>
              <a:gd name="connsiteY3" fmla="*/ 4111542 h 4111542"/>
              <a:gd name="connsiteX4" fmla="*/ 0 w 1507911"/>
              <a:gd name="connsiteY4" fmla="*/ 0 h 4111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911" h="4111542">
                <a:moveTo>
                  <a:pt x="0" y="0"/>
                </a:moveTo>
                <a:lnTo>
                  <a:pt x="1507911" y="0"/>
                </a:lnTo>
                <a:lnTo>
                  <a:pt x="1507911" y="4111542"/>
                </a:lnTo>
                <a:lnTo>
                  <a:pt x="0" y="4111542"/>
                </a:lnTo>
                <a:lnTo>
                  <a:pt x="0" y="0"/>
                </a:lnTo>
                <a:close/>
              </a:path>
            </a:pathLst>
          </a:custGeom>
          <a:solidFill>
            <a:srgbClr val="FFFFCC"/>
          </a:solidFill>
          <a:ln w="3175">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t" anchorCtr="0">
            <a:noAutofit/>
          </a:bodyPr>
          <a:lstStyle/>
          <a:p>
            <a:pPr marL="171450" lvl="1" indent="-171450" algn="l" defTabSz="533400">
              <a:spcBef>
                <a:spcPct val="0"/>
              </a:spcBef>
              <a:spcAft>
                <a:spcPts val="300"/>
              </a:spcAft>
              <a:buFont typeface="Arial" panose="020B0604020202020204" pitchFamily="34" charset="0"/>
              <a:buChar char="•"/>
            </a:pPr>
            <a:r>
              <a:rPr lang="ru-RU" sz="1300" kern="1200" dirty="0">
                <a:solidFill>
                  <a:srgbClr val="0000CC"/>
                </a:solidFill>
              </a:rPr>
              <a:t>«</a:t>
            </a:r>
            <a:r>
              <a:rPr lang="ru-RU" sz="1300" kern="1200" dirty="0" err="1">
                <a:solidFill>
                  <a:srgbClr val="0000CC"/>
                </a:solidFill>
              </a:rPr>
              <a:t>Человекоцентричные</a:t>
            </a:r>
            <a:r>
              <a:rPr lang="ru-RU" sz="1300" kern="1200" dirty="0">
                <a:solidFill>
                  <a:srgbClr val="0000CC"/>
                </a:solidFill>
              </a:rPr>
              <a:t>» электронные услуги, которые просты, прозрачны и общедоступны. </a:t>
            </a:r>
            <a:endParaRPr lang="en-US" sz="1300" kern="1200" dirty="0">
              <a:solidFill>
                <a:srgbClr val="0000CC"/>
              </a:solidFill>
            </a:endParaRPr>
          </a:p>
          <a:p>
            <a:pPr marL="171450" lvl="1" indent="-171450" algn="l" defTabSz="533400">
              <a:spcBef>
                <a:spcPct val="0"/>
              </a:spcBef>
              <a:spcAft>
                <a:spcPts val="300"/>
              </a:spcAft>
              <a:buFont typeface="Arial" panose="020B0604020202020204" pitchFamily="34" charset="0"/>
              <a:buChar char="•"/>
            </a:pPr>
            <a:r>
              <a:rPr lang="ru-RU" sz="1300" kern="1200" dirty="0">
                <a:solidFill>
                  <a:srgbClr val="0000CC"/>
                </a:solidFill>
              </a:rPr>
              <a:t>Доступ к услугам обеспечивают </a:t>
            </a:r>
            <a:r>
              <a:rPr lang="ru-RU" sz="1300" kern="1200" dirty="0" err="1">
                <a:solidFill>
                  <a:srgbClr val="0000CC"/>
                </a:solidFill>
              </a:rPr>
              <a:t>малозатратные</a:t>
            </a:r>
            <a:r>
              <a:rPr lang="ru-RU" sz="1300" kern="1200" dirty="0">
                <a:solidFill>
                  <a:srgbClr val="0000CC"/>
                </a:solidFill>
              </a:rPr>
              <a:t> цифровые решения (напр., мобильные телефоны, бесплатные приложения с открытым кодом), учитывающие уровень цифровой грамотности и охватывающие всех целевых </a:t>
            </a:r>
            <a:r>
              <a:rPr lang="ru-RU" sz="1300" kern="1200" dirty="0" err="1">
                <a:solidFill>
                  <a:srgbClr val="0000CC"/>
                </a:solidFill>
              </a:rPr>
              <a:t>выгодополучателей</a:t>
            </a:r>
            <a:r>
              <a:rPr lang="ru-RU" sz="1300" kern="1200" dirty="0">
                <a:solidFill>
                  <a:srgbClr val="0000CC"/>
                </a:solidFill>
              </a:rPr>
              <a:t> и пользователей</a:t>
            </a:r>
            <a:r>
              <a:rPr lang="en-US" sz="1300" kern="1200" dirty="0">
                <a:solidFill>
                  <a:srgbClr val="0000CC"/>
                </a:solidFill>
              </a:rPr>
              <a:t>.</a:t>
            </a:r>
          </a:p>
        </p:txBody>
      </p:sp>
      <p:grpSp>
        <p:nvGrpSpPr>
          <p:cNvPr id="47" name="Group 46">
            <a:extLst>
              <a:ext uri="{FF2B5EF4-FFF2-40B4-BE49-F238E27FC236}">
                <a16:creationId xmlns:a16="http://schemas.microsoft.com/office/drawing/2014/main" id="{3568AFED-5D61-47C6-AFED-D3253E8E7EE6}"/>
              </a:ext>
            </a:extLst>
          </p:cNvPr>
          <p:cNvGrpSpPr/>
          <p:nvPr/>
        </p:nvGrpSpPr>
        <p:grpSpPr>
          <a:xfrm>
            <a:off x="237334" y="2254769"/>
            <a:ext cx="731520" cy="731520"/>
            <a:chOff x="298541" y="1233957"/>
            <a:chExt cx="731520" cy="731520"/>
          </a:xfrm>
        </p:grpSpPr>
        <p:sp>
          <p:nvSpPr>
            <p:cNvPr id="48" name="Rectangle 47">
              <a:extLst>
                <a:ext uri="{FF2B5EF4-FFF2-40B4-BE49-F238E27FC236}">
                  <a16:creationId xmlns:a16="http://schemas.microsoft.com/office/drawing/2014/main" id="{94F2CD8A-A86B-43A2-8F99-CA23EA3417CD}"/>
                </a:ext>
              </a:extLst>
            </p:cNvPr>
            <p:cNvSpPr/>
            <p:nvPr/>
          </p:nvSpPr>
          <p:spPr>
            <a:xfrm>
              <a:off x="298541" y="1233957"/>
              <a:ext cx="731520" cy="731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Graphic 48" descr="Email">
              <a:extLst>
                <a:ext uri="{FF2B5EF4-FFF2-40B4-BE49-F238E27FC236}">
                  <a16:creationId xmlns:a16="http://schemas.microsoft.com/office/drawing/2014/main" id="{AEC45D7A-DD71-4424-A301-81E61F3BF18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541" y="1233957"/>
              <a:ext cx="731520" cy="731520"/>
            </a:xfrm>
            <a:prstGeom prst="rect">
              <a:avLst/>
            </a:prstGeom>
          </p:spPr>
        </p:pic>
      </p:grpSp>
      <p:grpSp>
        <p:nvGrpSpPr>
          <p:cNvPr id="8" name="Group 7"/>
          <p:cNvGrpSpPr/>
          <p:nvPr/>
        </p:nvGrpSpPr>
        <p:grpSpPr>
          <a:xfrm>
            <a:off x="-809" y="7415"/>
            <a:ext cx="9129110" cy="731520"/>
            <a:chOff x="-809" y="7415"/>
            <a:chExt cx="9129110" cy="731520"/>
          </a:xfrm>
        </p:grpSpPr>
        <p:sp>
          <p:nvSpPr>
            <p:cNvPr id="15"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en-US" sz="2400" b="1" dirty="0" err="1">
                  <a:solidFill>
                    <a:schemeClr val="bg1"/>
                  </a:solidFill>
                  <a:latin typeface="+mj-lt"/>
                  <a:cs typeface="Helvetica" panose="020B0604020202020204" pitchFamily="34" charset="0"/>
                </a:rPr>
                <a:t>GovTech</a:t>
              </a:r>
              <a:r>
                <a:rPr lang="ru-RU" sz="2400" b="1" dirty="0">
                  <a:solidFill>
                    <a:schemeClr val="bg1"/>
                  </a:solidFill>
                  <a:latin typeface="+mj-lt"/>
                  <a:cs typeface="Helvetica" panose="020B0604020202020204" pitchFamily="34" charset="0"/>
                </a:rPr>
                <a:t>: основные сферы внимания</a:t>
              </a:r>
              <a:endParaRPr lang="en-US" sz="2400" b="1" dirty="0">
                <a:solidFill>
                  <a:schemeClr val="bg1"/>
                </a:solidFill>
                <a:latin typeface="+mj-lt"/>
                <a:cs typeface="Helvetica" panose="020B0604020202020204" pitchFamily="34" charset="0"/>
              </a:endParaRPr>
            </a:p>
          </p:txBody>
        </p:sp>
        <p:sp>
          <p:nvSpPr>
            <p:cNvPr id="16" name="Oval 1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pic>
        <p:nvPicPr>
          <p:cNvPr id="18" name="Picture 17">
            <a:extLst>
              <a:ext uri="{FF2B5EF4-FFF2-40B4-BE49-F238E27FC236}">
                <a16:creationId xmlns:a16="http://schemas.microsoft.com/office/drawing/2014/main" id="{E6F1BEE9-94E6-4760-A576-03DDF6B84F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45" y="6532437"/>
            <a:ext cx="801263" cy="267088"/>
          </a:xfrm>
          <a:prstGeom prst="rect">
            <a:avLst/>
          </a:prstGeom>
          <a:solidFill>
            <a:srgbClr val="93B68D"/>
          </a:solidFill>
        </p:spPr>
      </p:pic>
      <p:sp>
        <p:nvSpPr>
          <p:cNvPr id="37" name="Freeform: Shape 36">
            <a:extLst>
              <a:ext uri="{FF2B5EF4-FFF2-40B4-BE49-F238E27FC236}">
                <a16:creationId xmlns:a16="http://schemas.microsoft.com/office/drawing/2014/main" id="{A74F5EC3-3654-48AE-BCA6-B75A8B5CB4ED}"/>
              </a:ext>
            </a:extLst>
          </p:cNvPr>
          <p:cNvSpPr/>
          <p:nvPr/>
        </p:nvSpPr>
        <p:spPr>
          <a:xfrm>
            <a:off x="1059983" y="3749166"/>
            <a:ext cx="5020720" cy="302729"/>
          </a:xfrm>
          <a:custGeom>
            <a:avLst/>
            <a:gdLst>
              <a:gd name="connsiteX0" fmla="*/ 0 w 4111542"/>
              <a:gd name="connsiteY0" fmla="*/ 0 h 302729"/>
              <a:gd name="connsiteX1" fmla="*/ 4111542 w 4111542"/>
              <a:gd name="connsiteY1" fmla="*/ 0 h 302729"/>
              <a:gd name="connsiteX2" fmla="*/ 4111542 w 4111542"/>
              <a:gd name="connsiteY2" fmla="*/ 302729 h 302729"/>
              <a:gd name="connsiteX3" fmla="*/ 0 w 4111542"/>
              <a:gd name="connsiteY3" fmla="*/ 302729 h 302729"/>
              <a:gd name="connsiteX4" fmla="*/ 0 w 4111542"/>
              <a:gd name="connsiteY4" fmla="*/ 0 h 302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1542" h="302729">
                <a:moveTo>
                  <a:pt x="0" y="0"/>
                </a:moveTo>
                <a:lnTo>
                  <a:pt x="4111542" y="0"/>
                </a:lnTo>
                <a:lnTo>
                  <a:pt x="4111542" y="302729"/>
                </a:lnTo>
                <a:lnTo>
                  <a:pt x="0" y="3027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defTabSz="933450">
              <a:lnSpc>
                <a:spcPct val="90000"/>
              </a:lnSpc>
              <a:spcBef>
                <a:spcPct val="0"/>
              </a:spcBef>
              <a:spcAft>
                <a:spcPct val="35000"/>
              </a:spcAft>
              <a:buNone/>
            </a:pPr>
            <a:r>
              <a:rPr lang="ru-RU" sz="2400" b="1" dirty="0">
                <a:solidFill>
                  <a:srgbClr val="0000CC"/>
                </a:solidFill>
              </a:rPr>
              <a:t>Актуализация </a:t>
            </a:r>
            <a:r>
              <a:rPr lang="ru-RU" sz="2400" b="1" kern="1200" dirty="0">
                <a:solidFill>
                  <a:srgbClr val="0000CC"/>
                </a:solidFill>
              </a:rPr>
              <a:t>вовлечения граждан</a:t>
            </a:r>
            <a:endParaRPr lang="en-US" sz="2400" b="1" kern="1200" dirty="0">
              <a:solidFill>
                <a:srgbClr val="0000CC"/>
              </a:solidFill>
            </a:endParaRPr>
          </a:p>
        </p:txBody>
      </p:sp>
      <p:sp>
        <p:nvSpPr>
          <p:cNvPr id="38" name="Freeform: Shape 37">
            <a:extLst>
              <a:ext uri="{FF2B5EF4-FFF2-40B4-BE49-F238E27FC236}">
                <a16:creationId xmlns:a16="http://schemas.microsoft.com/office/drawing/2014/main" id="{F1954F97-04E5-4187-BC8F-5FBF83E92FF7}"/>
              </a:ext>
            </a:extLst>
          </p:cNvPr>
          <p:cNvSpPr/>
          <p:nvPr/>
        </p:nvSpPr>
        <p:spPr>
          <a:xfrm>
            <a:off x="1059984" y="4077755"/>
            <a:ext cx="7980776" cy="1118385"/>
          </a:xfrm>
          <a:custGeom>
            <a:avLst/>
            <a:gdLst>
              <a:gd name="connsiteX0" fmla="*/ 0 w 1507911"/>
              <a:gd name="connsiteY0" fmla="*/ 0 h 4111542"/>
              <a:gd name="connsiteX1" fmla="*/ 1507911 w 1507911"/>
              <a:gd name="connsiteY1" fmla="*/ 0 h 4111542"/>
              <a:gd name="connsiteX2" fmla="*/ 1507911 w 1507911"/>
              <a:gd name="connsiteY2" fmla="*/ 4111542 h 4111542"/>
              <a:gd name="connsiteX3" fmla="*/ 0 w 1507911"/>
              <a:gd name="connsiteY3" fmla="*/ 4111542 h 4111542"/>
              <a:gd name="connsiteX4" fmla="*/ 0 w 1507911"/>
              <a:gd name="connsiteY4" fmla="*/ 0 h 4111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911" h="4111542">
                <a:moveTo>
                  <a:pt x="0" y="0"/>
                </a:moveTo>
                <a:lnTo>
                  <a:pt x="1507911" y="0"/>
                </a:lnTo>
                <a:lnTo>
                  <a:pt x="1507911" y="4111542"/>
                </a:lnTo>
                <a:lnTo>
                  <a:pt x="0" y="4111542"/>
                </a:lnTo>
                <a:lnTo>
                  <a:pt x="0" y="0"/>
                </a:lnTo>
                <a:close/>
              </a:path>
            </a:pathLst>
          </a:custGeom>
          <a:solidFill>
            <a:srgbClr val="FFFFCC"/>
          </a:solidFill>
          <a:ln w="3175">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t" anchorCtr="0">
            <a:noAutofit/>
          </a:bodyPr>
          <a:lstStyle/>
          <a:p>
            <a:pPr marL="182880" lvl="1" indent="-182880" algn="l" defTabSz="533400">
              <a:spcBef>
                <a:spcPct val="0"/>
              </a:spcBef>
              <a:spcAft>
                <a:spcPts val="300"/>
              </a:spcAft>
              <a:buFont typeface="Arial" panose="020B0604020202020204" pitchFamily="34" charset="0"/>
              <a:buChar char="•"/>
            </a:pPr>
            <a:r>
              <a:rPr lang="ru-RU" sz="1300" kern="1200" dirty="0">
                <a:solidFill>
                  <a:srgbClr val="0000CC"/>
                </a:solidFill>
              </a:rPr>
              <a:t>Инструменты </a:t>
            </a:r>
            <a:r>
              <a:rPr lang="en-US" sz="1300" kern="1200" dirty="0" err="1">
                <a:solidFill>
                  <a:srgbClr val="0000CC"/>
                </a:solidFill>
              </a:rPr>
              <a:t>CivicTech</a:t>
            </a:r>
            <a:r>
              <a:rPr lang="ru-RU" sz="1300" kern="1200" dirty="0">
                <a:solidFill>
                  <a:srgbClr val="0000CC"/>
                </a:solidFill>
              </a:rPr>
              <a:t>, включая механизмы обратной связи и подачи жалоб гражданами.</a:t>
            </a:r>
            <a:endParaRPr lang="en-US" sz="1300" kern="1200" dirty="0">
              <a:solidFill>
                <a:srgbClr val="0000CC"/>
              </a:solidFill>
            </a:endParaRPr>
          </a:p>
          <a:p>
            <a:pPr marL="182880" lvl="1" indent="-182880" algn="l" defTabSz="533400">
              <a:spcBef>
                <a:spcPct val="0"/>
              </a:spcBef>
              <a:spcAft>
                <a:spcPts val="300"/>
              </a:spcAft>
              <a:buFont typeface="Arial" panose="020B0604020202020204" pitchFamily="34" charset="0"/>
              <a:buChar char="•"/>
            </a:pPr>
            <a:r>
              <a:rPr lang="ru-RU" sz="1300" kern="1200" dirty="0">
                <a:solidFill>
                  <a:srgbClr val="0000CC"/>
                </a:solidFill>
              </a:rPr>
              <a:t>Инструменты, обеспечивающие подотчётность (концепции и стандарты услуг</a:t>
            </a:r>
            <a:r>
              <a:rPr lang="en-US" sz="1300" kern="1200" dirty="0">
                <a:solidFill>
                  <a:srgbClr val="0000CC"/>
                </a:solidFill>
              </a:rPr>
              <a:t>) </a:t>
            </a:r>
            <a:r>
              <a:rPr lang="ru-RU" sz="1300" kern="1200" dirty="0">
                <a:solidFill>
                  <a:srgbClr val="0000CC"/>
                </a:solidFill>
              </a:rPr>
              <a:t>с механизмами обеспечения исполнения и мониторинга</a:t>
            </a:r>
            <a:r>
              <a:rPr lang="en-US" sz="1300" kern="1200" dirty="0">
                <a:solidFill>
                  <a:srgbClr val="0000CC"/>
                </a:solidFill>
              </a:rPr>
              <a:t>.</a:t>
            </a:r>
          </a:p>
          <a:p>
            <a:pPr marL="182880" lvl="1" indent="-182880" algn="l" defTabSz="533400">
              <a:spcBef>
                <a:spcPct val="0"/>
              </a:spcBef>
              <a:spcAft>
                <a:spcPts val="300"/>
              </a:spcAft>
              <a:buFont typeface="Arial" panose="020B0604020202020204" pitchFamily="34" charset="0"/>
              <a:buChar char="•"/>
            </a:pPr>
            <a:r>
              <a:rPr lang="ru-RU" sz="1300" kern="1200" dirty="0">
                <a:solidFill>
                  <a:srgbClr val="0000CC"/>
                </a:solidFill>
              </a:rPr>
              <a:t>Применение технологий для поддержки действий государства, направленных на повышение прозрачности</a:t>
            </a:r>
            <a:r>
              <a:rPr lang="en-US" sz="1300" kern="1200" dirty="0">
                <a:solidFill>
                  <a:srgbClr val="0000CC"/>
                </a:solidFill>
              </a:rPr>
              <a:t>. </a:t>
            </a:r>
          </a:p>
        </p:txBody>
      </p:sp>
      <p:sp>
        <p:nvSpPr>
          <p:cNvPr id="39" name="Freeform: Shape 38">
            <a:extLst>
              <a:ext uri="{FF2B5EF4-FFF2-40B4-BE49-F238E27FC236}">
                <a16:creationId xmlns:a16="http://schemas.microsoft.com/office/drawing/2014/main" id="{16C5BAE0-D8C0-4412-B7D0-7D2CBA02EBD8}"/>
              </a:ext>
            </a:extLst>
          </p:cNvPr>
          <p:cNvSpPr/>
          <p:nvPr/>
        </p:nvSpPr>
        <p:spPr>
          <a:xfrm>
            <a:off x="1059983" y="5219649"/>
            <a:ext cx="7342612" cy="302729"/>
          </a:xfrm>
          <a:custGeom>
            <a:avLst/>
            <a:gdLst>
              <a:gd name="connsiteX0" fmla="*/ 0 w 4111542"/>
              <a:gd name="connsiteY0" fmla="*/ 0 h 302729"/>
              <a:gd name="connsiteX1" fmla="*/ 4111542 w 4111542"/>
              <a:gd name="connsiteY1" fmla="*/ 0 h 302729"/>
              <a:gd name="connsiteX2" fmla="*/ 4111542 w 4111542"/>
              <a:gd name="connsiteY2" fmla="*/ 302729 h 302729"/>
              <a:gd name="connsiteX3" fmla="*/ 0 w 4111542"/>
              <a:gd name="connsiteY3" fmla="*/ 302729 h 302729"/>
              <a:gd name="connsiteX4" fmla="*/ 0 w 4111542"/>
              <a:gd name="connsiteY4" fmla="*/ 0 h 302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1542" h="302729">
                <a:moveTo>
                  <a:pt x="0" y="0"/>
                </a:moveTo>
                <a:lnTo>
                  <a:pt x="4111542" y="0"/>
                </a:lnTo>
                <a:lnTo>
                  <a:pt x="4111542" y="302729"/>
                </a:lnTo>
                <a:lnTo>
                  <a:pt x="0" y="3027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defTabSz="933450">
              <a:lnSpc>
                <a:spcPct val="90000"/>
              </a:lnSpc>
              <a:spcBef>
                <a:spcPct val="0"/>
              </a:spcBef>
              <a:spcAft>
                <a:spcPct val="35000"/>
              </a:spcAft>
              <a:buNone/>
            </a:pPr>
            <a:r>
              <a:rPr lang="ru-RU" sz="2400" b="1" kern="1200" dirty="0">
                <a:solidFill>
                  <a:srgbClr val="0000CC"/>
                </a:solidFill>
              </a:rPr>
              <a:t>Факторы, способствующие внедрению </a:t>
            </a:r>
            <a:r>
              <a:rPr lang="en-US" sz="2400" b="1" kern="1200" dirty="0" err="1">
                <a:solidFill>
                  <a:srgbClr val="0000CC"/>
                </a:solidFill>
              </a:rPr>
              <a:t>GovTech</a:t>
            </a:r>
            <a:endParaRPr lang="en-US" sz="2400" b="1" kern="1200" dirty="0">
              <a:solidFill>
                <a:srgbClr val="0000CC"/>
              </a:solidFill>
            </a:endParaRPr>
          </a:p>
        </p:txBody>
      </p:sp>
      <p:sp>
        <p:nvSpPr>
          <p:cNvPr id="40" name="Freeform: Shape 39">
            <a:extLst>
              <a:ext uri="{FF2B5EF4-FFF2-40B4-BE49-F238E27FC236}">
                <a16:creationId xmlns:a16="http://schemas.microsoft.com/office/drawing/2014/main" id="{7CE8BB49-B4EC-4678-9BC5-CDD54AC68D3D}"/>
              </a:ext>
            </a:extLst>
          </p:cNvPr>
          <p:cNvSpPr/>
          <p:nvPr/>
        </p:nvSpPr>
        <p:spPr>
          <a:xfrm>
            <a:off x="1059984" y="5545885"/>
            <a:ext cx="7863840" cy="1041399"/>
          </a:xfrm>
          <a:custGeom>
            <a:avLst/>
            <a:gdLst>
              <a:gd name="connsiteX0" fmla="*/ 0 w 1507911"/>
              <a:gd name="connsiteY0" fmla="*/ 0 h 4111542"/>
              <a:gd name="connsiteX1" fmla="*/ 1507911 w 1507911"/>
              <a:gd name="connsiteY1" fmla="*/ 0 h 4111542"/>
              <a:gd name="connsiteX2" fmla="*/ 1507911 w 1507911"/>
              <a:gd name="connsiteY2" fmla="*/ 4111542 h 4111542"/>
              <a:gd name="connsiteX3" fmla="*/ 0 w 1507911"/>
              <a:gd name="connsiteY3" fmla="*/ 4111542 h 4111542"/>
              <a:gd name="connsiteX4" fmla="*/ 0 w 1507911"/>
              <a:gd name="connsiteY4" fmla="*/ 0 h 4111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911" h="4111542">
                <a:moveTo>
                  <a:pt x="0" y="0"/>
                </a:moveTo>
                <a:lnTo>
                  <a:pt x="1507911" y="0"/>
                </a:lnTo>
                <a:lnTo>
                  <a:pt x="1507911" y="4111542"/>
                </a:lnTo>
                <a:lnTo>
                  <a:pt x="0" y="4111542"/>
                </a:lnTo>
                <a:lnTo>
                  <a:pt x="0" y="0"/>
                </a:lnTo>
                <a:close/>
              </a:path>
            </a:pathLst>
          </a:custGeom>
          <a:solidFill>
            <a:srgbClr val="FFFFCC"/>
          </a:solidFill>
          <a:ln w="3175">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t" anchorCtr="0">
            <a:noAutofit/>
          </a:bodyPr>
          <a:lstStyle/>
          <a:p>
            <a:pPr marL="182880" lvl="1" indent="-182880" algn="l" defTabSz="533400">
              <a:spcBef>
                <a:spcPct val="0"/>
              </a:spcBef>
              <a:buFont typeface="Arial" panose="020B0604020202020204" pitchFamily="34" charset="0"/>
              <a:buChar char="•"/>
            </a:pPr>
            <a:r>
              <a:rPr lang="ru-RU" sz="1300" dirty="0">
                <a:solidFill>
                  <a:srgbClr val="0000CC"/>
                </a:solidFill>
              </a:rPr>
              <a:t>«</a:t>
            </a:r>
            <a:r>
              <a:rPr lang="ru-RU" sz="1300" kern="1200" dirty="0">
                <a:solidFill>
                  <a:srgbClr val="0000CC"/>
                </a:solidFill>
              </a:rPr>
              <a:t>Сквозные» факторы, способствующие цифровой трансформации (цифровые навыки, </a:t>
            </a:r>
            <a:r>
              <a:rPr lang="ru-RU" sz="1300" dirty="0">
                <a:solidFill>
                  <a:srgbClr val="0000CC"/>
                </a:solidFill>
              </a:rPr>
              <a:t>у</a:t>
            </a:r>
            <a:r>
              <a:rPr lang="ru-RU" sz="1300" kern="1200" dirty="0">
                <a:solidFill>
                  <a:srgbClr val="0000CC"/>
                </a:solidFill>
              </a:rPr>
              <a:t>местный и благоприятный нормативно-правово</a:t>
            </a:r>
            <a:r>
              <a:rPr lang="ru-RU" sz="1300" dirty="0">
                <a:solidFill>
                  <a:srgbClr val="0000CC"/>
                </a:solidFill>
              </a:rPr>
              <a:t>й режим,  эффективные</a:t>
            </a:r>
            <a:r>
              <a:rPr lang="en-US" sz="1300" kern="1200" dirty="0">
                <a:solidFill>
                  <a:srgbClr val="0000CC"/>
                </a:solidFill>
              </a:rPr>
              <a:t> </a:t>
            </a:r>
            <a:r>
              <a:rPr lang="ru-RU" sz="1300" kern="1200" dirty="0">
                <a:solidFill>
                  <a:srgbClr val="0000CC"/>
                </a:solidFill>
              </a:rPr>
              <a:t>институты, обеспечивающие поддержку и защиту</a:t>
            </a:r>
            <a:r>
              <a:rPr lang="en-US" sz="1300" kern="1200" dirty="0">
                <a:solidFill>
                  <a:srgbClr val="0000CC"/>
                </a:solidFill>
              </a:rPr>
              <a:t>, </a:t>
            </a:r>
            <a:r>
              <a:rPr lang="ru-RU" sz="1300" kern="1200" dirty="0">
                <a:solidFill>
                  <a:srgbClr val="0000CC"/>
                </a:solidFill>
              </a:rPr>
              <a:t>и среда, побуждающая к инновациям в государственном секторе</a:t>
            </a:r>
            <a:r>
              <a:rPr lang="en-US" sz="1300" kern="1200" dirty="0">
                <a:solidFill>
                  <a:srgbClr val="0000CC"/>
                </a:solidFill>
              </a:rPr>
              <a:t> (</a:t>
            </a:r>
            <a:r>
              <a:rPr lang="ru-RU" sz="1300" kern="1200" dirty="0">
                <a:solidFill>
                  <a:srgbClr val="0000CC"/>
                </a:solidFill>
              </a:rPr>
              <a:t>«аналоговые дополнения» цифровых инвестиций</a:t>
            </a:r>
            <a:r>
              <a:rPr lang="ru-RU" sz="1300" dirty="0">
                <a:solidFill>
                  <a:srgbClr val="0000CC"/>
                </a:solidFill>
              </a:rPr>
              <a:t>, см. Доклад о мировом развитии-</a:t>
            </a:r>
            <a:r>
              <a:rPr lang="ru-RU" sz="1300" kern="1200" dirty="0">
                <a:solidFill>
                  <a:srgbClr val="0000CC"/>
                </a:solidFill>
              </a:rPr>
              <a:t>2016)</a:t>
            </a:r>
            <a:r>
              <a:rPr lang="en-US" sz="1300" kern="1200" dirty="0">
                <a:solidFill>
                  <a:srgbClr val="0000CC"/>
                </a:solidFill>
              </a:rPr>
              <a:t>.</a:t>
            </a:r>
          </a:p>
        </p:txBody>
      </p:sp>
      <p:grpSp>
        <p:nvGrpSpPr>
          <p:cNvPr id="41" name="Group 40">
            <a:extLst>
              <a:ext uri="{FF2B5EF4-FFF2-40B4-BE49-F238E27FC236}">
                <a16:creationId xmlns:a16="http://schemas.microsoft.com/office/drawing/2014/main" id="{826EFEDA-07C3-4CBC-9807-5E94CDC454C4}"/>
              </a:ext>
            </a:extLst>
          </p:cNvPr>
          <p:cNvGrpSpPr/>
          <p:nvPr/>
        </p:nvGrpSpPr>
        <p:grpSpPr>
          <a:xfrm>
            <a:off x="237334" y="3721979"/>
            <a:ext cx="731520" cy="731520"/>
            <a:chOff x="4694097" y="1187297"/>
            <a:chExt cx="731520" cy="731520"/>
          </a:xfrm>
        </p:grpSpPr>
        <p:sp>
          <p:nvSpPr>
            <p:cNvPr id="42" name="Rectangle 41">
              <a:extLst>
                <a:ext uri="{FF2B5EF4-FFF2-40B4-BE49-F238E27FC236}">
                  <a16:creationId xmlns:a16="http://schemas.microsoft.com/office/drawing/2014/main" id="{1E603E2C-7FE5-4EE1-A58C-9D1167A0C57F}"/>
                </a:ext>
              </a:extLst>
            </p:cNvPr>
            <p:cNvSpPr/>
            <p:nvPr/>
          </p:nvSpPr>
          <p:spPr>
            <a:xfrm>
              <a:off x="4694097" y="1187297"/>
              <a:ext cx="731520" cy="731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Graphic 42" descr="Customer review RTL">
              <a:extLst>
                <a:ext uri="{FF2B5EF4-FFF2-40B4-BE49-F238E27FC236}">
                  <a16:creationId xmlns:a16="http://schemas.microsoft.com/office/drawing/2014/main" id="{64AB2F3E-9BC5-41A3-8AA2-F99E4AC1A23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94097" y="1187297"/>
              <a:ext cx="731520" cy="731520"/>
            </a:xfrm>
            <a:prstGeom prst="rect">
              <a:avLst/>
            </a:prstGeom>
          </p:spPr>
        </p:pic>
      </p:grpSp>
      <p:grpSp>
        <p:nvGrpSpPr>
          <p:cNvPr id="44" name="Group 43">
            <a:extLst>
              <a:ext uri="{FF2B5EF4-FFF2-40B4-BE49-F238E27FC236}">
                <a16:creationId xmlns:a16="http://schemas.microsoft.com/office/drawing/2014/main" id="{E9882D87-7BE1-47BB-9E34-B9561D9190CB}"/>
              </a:ext>
            </a:extLst>
          </p:cNvPr>
          <p:cNvGrpSpPr/>
          <p:nvPr/>
        </p:nvGrpSpPr>
        <p:grpSpPr>
          <a:xfrm>
            <a:off x="237334" y="5205554"/>
            <a:ext cx="731520" cy="731520"/>
            <a:chOff x="6915901" y="1199905"/>
            <a:chExt cx="731520" cy="731520"/>
          </a:xfrm>
        </p:grpSpPr>
        <p:sp>
          <p:nvSpPr>
            <p:cNvPr id="45" name="Rectangle 44">
              <a:extLst>
                <a:ext uri="{FF2B5EF4-FFF2-40B4-BE49-F238E27FC236}">
                  <a16:creationId xmlns:a16="http://schemas.microsoft.com/office/drawing/2014/main" id="{3A0240E5-1C1D-475B-8A36-29553CF39B1F}"/>
                </a:ext>
              </a:extLst>
            </p:cNvPr>
            <p:cNvSpPr/>
            <p:nvPr/>
          </p:nvSpPr>
          <p:spPr>
            <a:xfrm>
              <a:off x="6915901" y="1199905"/>
              <a:ext cx="731520" cy="731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descr="Checklist">
              <a:extLst>
                <a:ext uri="{FF2B5EF4-FFF2-40B4-BE49-F238E27FC236}">
                  <a16:creationId xmlns:a16="http://schemas.microsoft.com/office/drawing/2014/main" id="{771F8328-2FF0-4A8E-97A1-A38ECA237C5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17744" y="1201748"/>
              <a:ext cx="727834" cy="727834"/>
            </a:xfrm>
            <a:prstGeom prst="rect">
              <a:avLst/>
            </a:prstGeom>
          </p:spPr>
        </p:pic>
      </p:grpSp>
      <p:sp>
        <p:nvSpPr>
          <p:cNvPr id="33" name="Freeform: Shape 32">
            <a:extLst>
              <a:ext uri="{FF2B5EF4-FFF2-40B4-BE49-F238E27FC236}">
                <a16:creationId xmlns:a16="http://schemas.microsoft.com/office/drawing/2014/main" id="{4336C559-BA81-4708-9FBE-FE5F2D1CB867}"/>
              </a:ext>
            </a:extLst>
          </p:cNvPr>
          <p:cNvSpPr/>
          <p:nvPr/>
        </p:nvSpPr>
        <p:spPr>
          <a:xfrm>
            <a:off x="1059983" y="808983"/>
            <a:ext cx="5020720" cy="302729"/>
          </a:xfrm>
          <a:custGeom>
            <a:avLst/>
            <a:gdLst>
              <a:gd name="connsiteX0" fmla="*/ 0 w 4111542"/>
              <a:gd name="connsiteY0" fmla="*/ 0 h 302729"/>
              <a:gd name="connsiteX1" fmla="*/ 4111542 w 4111542"/>
              <a:gd name="connsiteY1" fmla="*/ 0 h 302729"/>
              <a:gd name="connsiteX2" fmla="*/ 4111542 w 4111542"/>
              <a:gd name="connsiteY2" fmla="*/ 302729 h 302729"/>
              <a:gd name="connsiteX3" fmla="*/ 0 w 4111542"/>
              <a:gd name="connsiteY3" fmla="*/ 302729 h 302729"/>
              <a:gd name="connsiteX4" fmla="*/ 0 w 4111542"/>
              <a:gd name="connsiteY4" fmla="*/ 0 h 302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1542" h="302729">
                <a:moveTo>
                  <a:pt x="0" y="0"/>
                </a:moveTo>
                <a:lnTo>
                  <a:pt x="4111542" y="0"/>
                </a:lnTo>
                <a:lnTo>
                  <a:pt x="4111542" y="302729"/>
                </a:lnTo>
                <a:lnTo>
                  <a:pt x="0" y="3027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defTabSz="933450">
              <a:lnSpc>
                <a:spcPct val="90000"/>
              </a:lnSpc>
              <a:spcBef>
                <a:spcPct val="0"/>
              </a:spcBef>
              <a:spcAft>
                <a:spcPct val="35000"/>
              </a:spcAft>
              <a:buNone/>
            </a:pPr>
            <a:r>
              <a:rPr lang="ru-RU" sz="2400" b="1" kern="1200" dirty="0">
                <a:solidFill>
                  <a:srgbClr val="0000CC"/>
                </a:solidFill>
              </a:rPr>
              <a:t>Основные системы государства</a:t>
            </a:r>
            <a:endParaRPr lang="en-US" sz="2400" b="1" kern="1200" dirty="0">
              <a:solidFill>
                <a:srgbClr val="0000CC"/>
              </a:solidFill>
            </a:endParaRPr>
          </a:p>
        </p:txBody>
      </p:sp>
      <p:sp>
        <p:nvSpPr>
          <p:cNvPr id="53" name="Freeform: Shape 52">
            <a:extLst>
              <a:ext uri="{FF2B5EF4-FFF2-40B4-BE49-F238E27FC236}">
                <a16:creationId xmlns:a16="http://schemas.microsoft.com/office/drawing/2014/main" id="{639B624D-B04A-4905-818D-4C1501A0C545}"/>
              </a:ext>
            </a:extLst>
          </p:cNvPr>
          <p:cNvSpPr/>
          <p:nvPr/>
        </p:nvSpPr>
        <p:spPr>
          <a:xfrm>
            <a:off x="1059983" y="1136764"/>
            <a:ext cx="7980777" cy="914400"/>
          </a:xfrm>
          <a:custGeom>
            <a:avLst/>
            <a:gdLst>
              <a:gd name="connsiteX0" fmla="*/ 0 w 1507911"/>
              <a:gd name="connsiteY0" fmla="*/ 0 h 4111542"/>
              <a:gd name="connsiteX1" fmla="*/ 1507911 w 1507911"/>
              <a:gd name="connsiteY1" fmla="*/ 0 h 4111542"/>
              <a:gd name="connsiteX2" fmla="*/ 1507911 w 1507911"/>
              <a:gd name="connsiteY2" fmla="*/ 4111542 h 4111542"/>
              <a:gd name="connsiteX3" fmla="*/ 0 w 1507911"/>
              <a:gd name="connsiteY3" fmla="*/ 4111542 h 4111542"/>
              <a:gd name="connsiteX4" fmla="*/ 0 w 1507911"/>
              <a:gd name="connsiteY4" fmla="*/ 0 h 4111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911" h="4111542">
                <a:moveTo>
                  <a:pt x="0" y="0"/>
                </a:moveTo>
                <a:lnTo>
                  <a:pt x="1507911" y="0"/>
                </a:lnTo>
                <a:lnTo>
                  <a:pt x="1507911" y="4111542"/>
                </a:lnTo>
                <a:lnTo>
                  <a:pt x="0" y="4111542"/>
                </a:lnTo>
                <a:lnTo>
                  <a:pt x="0" y="0"/>
                </a:lnTo>
                <a:close/>
              </a:path>
            </a:pathLst>
          </a:custGeom>
          <a:solidFill>
            <a:srgbClr val="FFFFCC"/>
          </a:solidFill>
          <a:ln w="3175">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t" anchorCtr="0">
            <a:noAutofit/>
          </a:bodyPr>
          <a:lstStyle/>
          <a:p>
            <a:pPr marL="182880" lvl="1" indent="-182880" defTabSz="533400">
              <a:spcBef>
                <a:spcPct val="0"/>
              </a:spcBef>
              <a:spcAft>
                <a:spcPts val="300"/>
              </a:spcAft>
              <a:buFont typeface="Arial" panose="020B0604020202020204" pitchFamily="34" charset="0"/>
              <a:buChar char="•"/>
            </a:pPr>
            <a:r>
              <a:rPr lang="ru-RU" sz="1300" kern="1200" dirty="0">
                <a:solidFill>
                  <a:srgbClr val="0000CC"/>
                </a:solidFill>
              </a:rPr>
              <a:t>Модернизация основных систем государства (напр., ИСУГФ, </a:t>
            </a:r>
            <a:r>
              <a:rPr lang="en-US" sz="1300" dirty="0">
                <a:solidFill>
                  <a:srgbClr val="0000CC"/>
                </a:solidFill>
              </a:rPr>
              <a:t>HRMIS</a:t>
            </a:r>
            <a:r>
              <a:rPr lang="ru-RU" sz="1300" kern="1200" dirty="0">
                <a:solidFill>
                  <a:srgbClr val="0000CC"/>
                </a:solidFill>
              </a:rPr>
              <a:t>, ФОТ, налоги, госзакупки, УГИ</a:t>
            </a:r>
            <a:r>
              <a:rPr lang="en-US" sz="1300" kern="1200" dirty="0">
                <a:solidFill>
                  <a:srgbClr val="0000CC"/>
                </a:solidFill>
              </a:rPr>
              <a:t>)</a:t>
            </a:r>
          </a:p>
          <a:p>
            <a:pPr marL="182880" lvl="1" indent="-182880" algn="l" defTabSz="533400">
              <a:spcBef>
                <a:spcPct val="0"/>
              </a:spcBef>
              <a:spcAft>
                <a:spcPts val="300"/>
              </a:spcAft>
              <a:buFont typeface="Arial" panose="020B0604020202020204" pitchFamily="34" charset="0"/>
              <a:buChar char="•"/>
            </a:pPr>
            <a:r>
              <a:rPr lang="ru-RU" sz="1300" kern="1200" dirty="0">
                <a:solidFill>
                  <a:srgbClr val="0000CC"/>
                </a:solidFill>
              </a:rPr>
              <a:t>Эффективное применение совместно используемых (облачных) платформ и данных, обеспечивающих операционную совместимость и безопасность, - как элемент общегосударственного подхода. </a:t>
            </a:r>
            <a:endParaRPr lang="en-US" sz="1300" kern="1200" dirty="0">
              <a:solidFill>
                <a:srgbClr val="0000CC"/>
              </a:solidFill>
            </a:endParaRPr>
          </a:p>
        </p:txBody>
      </p:sp>
      <p:grpSp>
        <p:nvGrpSpPr>
          <p:cNvPr id="54" name="Group 53">
            <a:extLst>
              <a:ext uri="{FF2B5EF4-FFF2-40B4-BE49-F238E27FC236}">
                <a16:creationId xmlns:a16="http://schemas.microsoft.com/office/drawing/2014/main" id="{15331534-14EB-4CBC-8A50-7EFE81D65BFE}"/>
              </a:ext>
            </a:extLst>
          </p:cNvPr>
          <p:cNvGrpSpPr/>
          <p:nvPr/>
        </p:nvGrpSpPr>
        <p:grpSpPr>
          <a:xfrm>
            <a:off x="237334" y="789415"/>
            <a:ext cx="731520" cy="731520"/>
            <a:chOff x="2473846" y="1218698"/>
            <a:chExt cx="731520" cy="731520"/>
          </a:xfrm>
        </p:grpSpPr>
        <p:sp>
          <p:nvSpPr>
            <p:cNvPr id="55" name="Rectangle 54">
              <a:extLst>
                <a:ext uri="{FF2B5EF4-FFF2-40B4-BE49-F238E27FC236}">
                  <a16:creationId xmlns:a16="http://schemas.microsoft.com/office/drawing/2014/main" id="{0D05B949-7DA7-4EF8-A597-B89573596A90}"/>
                </a:ext>
              </a:extLst>
            </p:cNvPr>
            <p:cNvSpPr/>
            <p:nvPr/>
          </p:nvSpPr>
          <p:spPr>
            <a:xfrm>
              <a:off x="2473846" y="1218698"/>
              <a:ext cx="731520" cy="731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Graphic 55" descr="Cloud Computing">
              <a:extLst>
                <a:ext uri="{FF2B5EF4-FFF2-40B4-BE49-F238E27FC236}">
                  <a16:creationId xmlns:a16="http://schemas.microsoft.com/office/drawing/2014/main" id="{78025EA9-3EEE-45D3-82E4-E4003E27C59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73846" y="1218698"/>
              <a:ext cx="731520" cy="731520"/>
            </a:xfrm>
            <a:prstGeom prst="rect">
              <a:avLst/>
            </a:prstGeom>
          </p:spPr>
        </p:pic>
      </p:grpSp>
      <p:sp>
        <p:nvSpPr>
          <p:cNvPr id="27" name="Slide Number Placeholder 8">
            <a:extLst>
              <a:ext uri="{FF2B5EF4-FFF2-40B4-BE49-F238E27FC236}">
                <a16:creationId xmlns:a16="http://schemas.microsoft.com/office/drawing/2014/main" id="{A412D695-4A9A-4E54-82CF-A7BD615918E1}"/>
              </a:ext>
            </a:extLst>
          </p:cNvPr>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5</a:t>
            </a:fld>
            <a:endParaRPr lang="en-US" sz="1100" dirty="0">
              <a:solidFill>
                <a:srgbClr val="0000FF"/>
              </a:solidFill>
            </a:endParaRPr>
          </a:p>
        </p:txBody>
      </p:sp>
    </p:spTree>
    <p:extLst>
      <p:ext uri="{BB962C8B-B14F-4D97-AF65-F5344CB8AC3E}">
        <p14:creationId xmlns:p14="http://schemas.microsoft.com/office/powerpoint/2010/main" val="1909203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809" y="7415"/>
            <a:ext cx="9129110" cy="731520"/>
            <a:chOff x="-809" y="7415"/>
            <a:chExt cx="9129110" cy="731520"/>
          </a:xfrm>
        </p:grpSpPr>
        <p:sp>
          <p:nvSpPr>
            <p:cNvPr id="15"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ru-RU" sz="2400" b="1" dirty="0">
                  <a:solidFill>
                    <a:schemeClr val="bg1"/>
                  </a:solidFill>
                  <a:latin typeface="+mj-lt"/>
                  <a:cs typeface="Helvetica" panose="020B0604020202020204" pitchFamily="34" charset="0"/>
                </a:rPr>
                <a:t>Устойчивые и гибкие платформы ИСУГФ</a:t>
              </a:r>
              <a:endParaRPr lang="en-US" sz="2400" b="1" dirty="0">
                <a:solidFill>
                  <a:schemeClr val="bg1"/>
                </a:solidFill>
                <a:latin typeface="+mj-lt"/>
                <a:cs typeface="Helvetica" panose="020B0604020202020204" pitchFamily="34" charset="0"/>
              </a:endParaRPr>
            </a:p>
          </p:txBody>
        </p:sp>
        <p:sp>
          <p:nvSpPr>
            <p:cNvPr id="16" name="Oval 1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0"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6</a:t>
            </a:fld>
            <a:endParaRPr lang="en-US" sz="1100" dirty="0">
              <a:solidFill>
                <a:srgbClr val="0000FF"/>
              </a:solidFill>
            </a:endParaRPr>
          </a:p>
        </p:txBody>
      </p:sp>
      <p:pic>
        <p:nvPicPr>
          <p:cNvPr id="18" name="Picture 17">
            <a:extLst>
              <a:ext uri="{FF2B5EF4-FFF2-40B4-BE49-F238E27FC236}">
                <a16:creationId xmlns:a16="http://schemas.microsoft.com/office/drawing/2014/main" id="{E6F1BEE9-94E6-4760-A576-03DDF6B84F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45" y="6532437"/>
            <a:ext cx="801263" cy="267088"/>
          </a:xfrm>
          <a:prstGeom prst="rect">
            <a:avLst/>
          </a:prstGeom>
          <a:solidFill>
            <a:srgbClr val="93B68D"/>
          </a:solidFill>
        </p:spPr>
      </p:pic>
      <p:sp>
        <p:nvSpPr>
          <p:cNvPr id="2" name="Rectangle 1">
            <a:extLst>
              <a:ext uri="{FF2B5EF4-FFF2-40B4-BE49-F238E27FC236}">
                <a16:creationId xmlns:a16="http://schemas.microsoft.com/office/drawing/2014/main" id="{239FF5DA-A228-4176-91E4-EA0A75DB32AD}"/>
              </a:ext>
            </a:extLst>
          </p:cNvPr>
          <p:cNvSpPr/>
          <p:nvPr/>
        </p:nvSpPr>
        <p:spPr>
          <a:xfrm>
            <a:off x="185351" y="596835"/>
            <a:ext cx="8778240" cy="5740033"/>
          </a:xfrm>
          <a:prstGeom prst="rect">
            <a:avLst/>
          </a:prstGeom>
        </p:spPr>
        <p:txBody>
          <a:bodyPr wrap="square">
            <a:spAutoFit/>
          </a:bodyPr>
          <a:lstStyle/>
          <a:p>
            <a:pPr algn="ctr"/>
            <a:r>
              <a:rPr lang="ru-RU" sz="24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Кризис, вызванный </a:t>
            </a:r>
            <a:r>
              <a:rPr lang="en-US" sz="24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COVID-19</a:t>
            </a:r>
            <a:r>
              <a:rPr lang="ru-RU" sz="24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 показал, что решения</a:t>
            </a:r>
            <a:r>
              <a:rPr lang="en-US" sz="24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00CC"/>
                </a:solidFill>
                <a:latin typeface="Calibri" panose="020F0502020204030204" pitchFamily="34" charset="0"/>
                <a:ea typeface="Calibri" panose="020F0502020204030204" pitchFamily="34" charset="0"/>
                <a:cs typeface="Times New Roman" panose="02020603050405020304" pitchFamily="18" charset="0"/>
              </a:rPr>
              <a:t>GovTech</a:t>
            </a:r>
            <a:r>
              <a:rPr lang="en-US" sz="24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 </a:t>
            </a:r>
            <a:r>
              <a:rPr lang="ru-RU" sz="24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играют важнейшую роль в обеспечении устойчивости и гибкости работы ИСУГФ</a:t>
            </a:r>
            <a:endParaRPr lang="en-US" sz="2400" b="1" dirty="0">
              <a:solidFill>
                <a:srgbClr val="0000CC"/>
              </a:solidFill>
              <a:latin typeface="Calibri" panose="020F0502020204030204" pitchFamily="34" charset="0"/>
              <a:ea typeface="Calibri" panose="020F0502020204030204" pitchFamily="34" charset="0"/>
              <a:cs typeface="Times New Roman" panose="02020603050405020304" pitchFamily="18" charset="0"/>
            </a:endParaRPr>
          </a:p>
          <a:p>
            <a:pPr marL="346075" indent="-346075">
              <a:spcAft>
                <a:spcPts val="600"/>
              </a:spcAft>
              <a:buSzPct val="80000"/>
              <a:buFont typeface="Wingdings 3" panose="05040102010807070707" pitchFamily="18" charset="2"/>
              <a:buChar char=""/>
            </a:pPr>
            <a:r>
              <a:rPr lang="ru-RU" sz="2000" dirty="0">
                <a:latin typeface="Calibri" panose="020F0502020204030204" pitchFamily="34" charset="0"/>
                <a:ea typeface="Calibri" panose="020F0502020204030204" pitchFamily="34" charset="0"/>
                <a:cs typeface="Times New Roman" panose="02020603050405020304" pitchFamily="18" charset="0"/>
              </a:rPr>
              <a:t>Обеспечение непрерывности деятельности</a:t>
            </a:r>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346075" lvl="1">
              <a:spcAft>
                <a:spcPts val="600"/>
              </a:spcAft>
              <a:buSzPct val="80000"/>
            </a:pPr>
            <a:r>
              <a:rPr lang="ru-RU"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Переход к виртуальным системам</a:t>
            </a:r>
            <a:r>
              <a:rPr lang="en-US"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ru-RU"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облачные решения</a:t>
            </a:r>
            <a:r>
              <a:rPr lang="en-US"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IAAS, PAAS</a:t>
            </a:r>
            <a:r>
              <a:rPr lang="ru-RU"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и т.д.</a:t>
            </a:r>
            <a:r>
              <a:rPr lang="en-US"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 </a:t>
            </a:r>
            <a:r>
              <a:rPr lang="ru-RU"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распределённая и удалённая работа</a:t>
            </a:r>
            <a:r>
              <a:rPr lang="en-US"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 </a:t>
            </a:r>
            <a:r>
              <a:rPr lang="ru-RU"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гибкий график работы и перерывов на обед</a:t>
            </a:r>
            <a:r>
              <a:rPr lang="en-US"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 </a:t>
            </a:r>
            <a:r>
              <a:rPr lang="ru-RU"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центры обработки вызовов</a:t>
            </a:r>
            <a:r>
              <a:rPr lang="en-US"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ru-RU"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и чат-боты</a:t>
            </a:r>
            <a:endParaRPr lang="en-US" sz="20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346075" indent="-346075">
              <a:spcAft>
                <a:spcPts val="600"/>
              </a:spcAft>
              <a:buSzPct val="80000"/>
              <a:buFont typeface="Wingdings 3" panose="05040102010807070707" pitchFamily="18" charset="2"/>
              <a:buChar char=""/>
            </a:pPr>
            <a:r>
              <a:rPr lang="ru-RU" sz="2000" dirty="0">
                <a:latin typeface="Calibri" panose="020F0502020204030204" pitchFamily="34" charset="0"/>
                <a:ea typeface="Calibri" panose="020F0502020204030204" pitchFamily="34" charset="0"/>
                <a:cs typeface="Times New Roman" panose="02020603050405020304" pitchFamily="18" charset="0"/>
              </a:rPr>
              <a:t>Чрезвычайные меры в отношении основных функций УГФ</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6075" lvl="1">
              <a:spcAft>
                <a:spcPts val="600"/>
              </a:spcAft>
              <a:buSzPct val="80000"/>
            </a:pPr>
            <a:r>
              <a:rPr lang="ru-RU"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Активация центра поддержки на случай нештатных ситуаций с удалённым доступом к системам и электронным платёжным инструментам</a:t>
            </a:r>
            <a:endParaRPr lang="en-US" sz="20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346075" indent="-346075">
              <a:spcAft>
                <a:spcPts val="600"/>
              </a:spcAft>
              <a:buSzPct val="80000"/>
              <a:buFont typeface="Wingdings 3" panose="05040102010807070707" pitchFamily="18" charset="2"/>
              <a:buChar char=""/>
            </a:pPr>
            <a:r>
              <a:rPr lang="ru-RU" sz="2000" dirty="0">
                <a:latin typeface="Calibri" panose="020F0502020204030204" pitchFamily="34" charset="0"/>
                <a:ea typeface="Calibri" panose="020F0502020204030204" pitchFamily="34" charset="0"/>
                <a:cs typeface="Times New Roman" panose="02020603050405020304" pitchFamily="18" charset="0"/>
              </a:rPr>
              <a:t>Инновационные решения в интересах оперативного реагирования</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6075">
              <a:spcAft>
                <a:spcPts val="600"/>
              </a:spcAft>
              <a:buSzPct val="80000"/>
            </a:pPr>
            <a:r>
              <a:rPr lang="ru-RU"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Дополнение национальных систем осуществления и регистрации платежей порталом, обеспечивающим прозрачность финансовых операций, связанных с</a:t>
            </a:r>
            <a:r>
              <a:rPr lang="en-US"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COVID-19</a:t>
            </a:r>
          </a:p>
          <a:p>
            <a:pPr marL="346075" indent="-346075">
              <a:spcAft>
                <a:spcPts val="600"/>
              </a:spcAft>
              <a:buSzPct val="80000"/>
              <a:buFont typeface="Wingdings 3" panose="05040102010807070707" pitchFamily="18" charset="2"/>
              <a:buChar char=""/>
            </a:pPr>
            <a:r>
              <a:rPr lang="ru-RU" sz="2000" dirty="0">
                <a:latin typeface="Calibri" panose="020F0502020204030204" pitchFamily="34" charset="0"/>
                <a:ea typeface="Calibri" panose="020F0502020204030204" pitchFamily="34" charset="0"/>
                <a:cs typeface="Times New Roman" panose="02020603050405020304" pitchFamily="18" charset="0"/>
              </a:rPr>
              <a:t>Действия по окончании пандемии</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6075" lvl="1">
              <a:spcAft>
                <a:spcPts val="600"/>
              </a:spcAft>
              <a:buSzPct val="80000"/>
            </a:pPr>
            <a:r>
              <a:rPr lang="ru-RU"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Восстановление, реконструкция и обеспечение устойчивости</a:t>
            </a:r>
            <a:endParaRPr lang="en-US" sz="20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8957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1FF0DD-E9F7-431E-8070-FEA08546CC76}" type="slidenum">
              <a:rPr kumimoji="0" lang="en-US" sz="1100" b="0" i="0" u="none" strike="noStrike" kern="1200" cap="none" spc="0" normalizeH="0" baseline="0" noProof="0" smtClean="0">
                <a:ln>
                  <a:noFill/>
                </a:ln>
                <a:solidFill>
                  <a:srgbClr val="0000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dirty="0">
              <a:ln>
                <a:noFill/>
              </a:ln>
              <a:solidFill>
                <a:srgbClr val="0000FF"/>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3E143BD2-CD6D-4402-90FE-0D01C926433B}"/>
              </a:ext>
            </a:extLst>
          </p:cNvPr>
          <p:cNvGrpSpPr/>
          <p:nvPr/>
        </p:nvGrpSpPr>
        <p:grpSpPr>
          <a:xfrm>
            <a:off x="-809" y="7415"/>
            <a:ext cx="9129110" cy="731520"/>
            <a:chOff x="-809" y="7415"/>
            <a:chExt cx="9129110" cy="731520"/>
          </a:xfrm>
        </p:grpSpPr>
        <p:sp>
          <p:nvSpPr>
            <p:cNvPr id="6" name="Text Box 3">
              <a:extLst>
                <a:ext uri="{FF2B5EF4-FFF2-40B4-BE49-F238E27FC236}">
                  <a16:creationId xmlns:a16="http://schemas.microsoft.com/office/drawing/2014/main" id="{096FE3E4-3594-4A24-A3D0-9B3F5D7E1FBE}"/>
                </a:ext>
              </a:extLst>
            </p:cNvPr>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white"/>
                  </a:solidFill>
                  <a:effectLst/>
                  <a:uLnTx/>
                  <a:uFillTx/>
                  <a:latin typeface="Calibri"/>
                  <a:ea typeface="+mn-ea"/>
                  <a:cs typeface="Helvetica" panose="020B0604020202020204" pitchFamily="34" charset="0"/>
                </a:rPr>
                <a:t>Северная Македония</a:t>
              </a:r>
              <a:r>
                <a:rPr kumimoji="0" lang="en-US" sz="2400" b="1" i="0" u="none" strike="noStrike" kern="1200" cap="none" spc="0" normalizeH="0" baseline="0" noProof="0" dirty="0">
                  <a:ln>
                    <a:noFill/>
                  </a:ln>
                  <a:solidFill>
                    <a:prstClr val="white"/>
                  </a:solidFill>
                  <a:effectLst/>
                  <a:uLnTx/>
                  <a:uFillTx/>
                  <a:latin typeface="Calibri"/>
                  <a:ea typeface="+mn-ea"/>
                  <a:cs typeface="Helvetica" panose="020B0604020202020204" pitchFamily="34" charset="0"/>
                </a:rPr>
                <a:t> &gt; CERC</a:t>
              </a:r>
            </a:p>
          </p:txBody>
        </p:sp>
        <p:sp>
          <p:nvSpPr>
            <p:cNvPr id="7" name="Oval 6">
              <a:extLst>
                <a:ext uri="{FF2B5EF4-FFF2-40B4-BE49-F238E27FC236}">
                  <a16:creationId xmlns:a16="http://schemas.microsoft.com/office/drawing/2014/main" id="{7B6703FB-E943-4A8A-B058-09C5D483E271}"/>
                </a:ext>
              </a:extLst>
            </p:cNvPr>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C782CB26-675B-4655-9ED8-A5DB40CDC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2" name="Rectangle 1">
            <a:extLst>
              <a:ext uri="{FF2B5EF4-FFF2-40B4-BE49-F238E27FC236}">
                <a16:creationId xmlns:a16="http://schemas.microsoft.com/office/drawing/2014/main" id="{BE4C2D4C-0E4D-4D62-88F9-D124BE94CAAF}"/>
              </a:ext>
            </a:extLst>
          </p:cNvPr>
          <p:cNvSpPr/>
          <p:nvPr/>
        </p:nvSpPr>
        <p:spPr>
          <a:xfrm>
            <a:off x="386542" y="501594"/>
            <a:ext cx="8370916" cy="86177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Компонент реагирования на условную чрезвычайную ситуацию</a:t>
            </a:r>
            <a:r>
              <a:rPr kumimoji="0" lang="en-US" sz="1800" b="0" i="0" u="none" strike="noStrike" kern="1200" cap="none" spc="0" normalizeH="0" baseline="0" noProof="0" dirty="0">
                <a:ln>
                  <a:noFill/>
                </a:ln>
                <a:solidFill>
                  <a:prstClr val="black"/>
                </a:solidFill>
                <a:effectLst/>
                <a:uLnTx/>
                <a:uFillTx/>
                <a:latin typeface="Calibri"/>
                <a:ea typeface="+mn-ea"/>
                <a:cs typeface="+mn-cs"/>
              </a:rPr>
              <a:t> (CERC)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srgbClr val="0000CC"/>
                </a:solidFill>
                <a:effectLst/>
                <a:uLnTx/>
                <a:uFillTx/>
                <a:latin typeface="Calibri"/>
                <a:ea typeface="+mn-ea"/>
                <a:cs typeface="+mn-cs"/>
              </a:rPr>
              <a:t>Мера реагирования на </a:t>
            </a:r>
            <a:r>
              <a:rPr kumimoji="0" lang="en-US" sz="1600" b="1" i="0" u="none" strike="noStrike" kern="1200" cap="none" spc="0" normalizeH="0" baseline="0" noProof="0" dirty="0">
                <a:ln>
                  <a:noFill/>
                </a:ln>
                <a:solidFill>
                  <a:srgbClr val="0000CC"/>
                </a:solidFill>
                <a:effectLst/>
                <a:uLnTx/>
                <a:uFillTx/>
                <a:latin typeface="Calibri"/>
                <a:ea typeface="+mn-ea"/>
                <a:cs typeface="+mn-cs"/>
              </a:rPr>
              <a:t>COVID-19: </a:t>
            </a:r>
            <a:r>
              <a:rPr kumimoji="0" lang="ru-RU" sz="1600" b="1" i="0" u="none" strike="noStrike" kern="1200" cap="none" spc="0" normalizeH="0" baseline="0" noProof="0" dirty="0">
                <a:ln>
                  <a:noFill/>
                </a:ln>
                <a:solidFill>
                  <a:srgbClr val="0000CC"/>
                </a:solidFill>
                <a:effectLst/>
                <a:uLnTx/>
                <a:uFillTx/>
                <a:latin typeface="Calibri"/>
                <a:ea typeface="+mn-ea"/>
                <a:cs typeface="+mn-cs"/>
              </a:rPr>
              <a:t>выплата заработной платы и предоставление финансовой поддержки</a:t>
            </a:r>
            <a:endParaRPr kumimoji="0" lang="en-US" sz="1600" b="1" i="0" u="none" strike="noStrike" kern="1200" cap="none" spc="0" normalizeH="0" baseline="0" noProof="0" dirty="0">
              <a:ln>
                <a:noFill/>
              </a:ln>
              <a:solidFill>
                <a:srgbClr val="0000CC"/>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F5BA4DBD-80D4-4CD0-8255-0A44D84B43D0}"/>
              </a:ext>
            </a:extLst>
          </p:cNvPr>
          <p:cNvPicPr>
            <a:picLocks noChangeAspect="1"/>
          </p:cNvPicPr>
          <p:nvPr/>
        </p:nvPicPr>
        <p:blipFill>
          <a:blip r:embed="rId3"/>
          <a:stretch>
            <a:fillRect/>
          </a:stretch>
        </p:blipFill>
        <p:spPr>
          <a:xfrm>
            <a:off x="5359183" y="1376532"/>
            <a:ext cx="3474720" cy="2455169"/>
          </a:xfrm>
          <a:prstGeom prst="rect">
            <a:avLst/>
          </a:prstGeom>
          <a:ln w="3175">
            <a:solidFill>
              <a:schemeClr val="bg1">
                <a:lumMod val="75000"/>
              </a:schemeClr>
            </a:solidFill>
          </a:ln>
        </p:spPr>
      </p:pic>
      <p:sp>
        <p:nvSpPr>
          <p:cNvPr id="15" name="Arrow: Left 14">
            <a:extLst>
              <a:ext uri="{FF2B5EF4-FFF2-40B4-BE49-F238E27FC236}">
                <a16:creationId xmlns:a16="http://schemas.microsoft.com/office/drawing/2014/main" id="{C8E8086B-F961-42DE-AD4E-D27C5503AFA5}"/>
              </a:ext>
            </a:extLst>
          </p:cNvPr>
          <p:cNvSpPr/>
          <p:nvPr/>
        </p:nvSpPr>
        <p:spPr>
          <a:xfrm>
            <a:off x="4030915" y="1927651"/>
            <a:ext cx="543697" cy="365760"/>
          </a:xfrm>
          <a:prstGeom prst="leftArrow">
            <a:avLst/>
          </a:prstGeom>
          <a:solidFill>
            <a:srgbClr val="FFFF00"/>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Arrow: Left 15">
            <a:extLst>
              <a:ext uri="{FF2B5EF4-FFF2-40B4-BE49-F238E27FC236}">
                <a16:creationId xmlns:a16="http://schemas.microsoft.com/office/drawing/2014/main" id="{5BC2B72A-099C-4275-8A1B-766EF5CFD7AD}"/>
              </a:ext>
            </a:extLst>
          </p:cNvPr>
          <p:cNvSpPr/>
          <p:nvPr/>
        </p:nvSpPr>
        <p:spPr>
          <a:xfrm flipH="1">
            <a:off x="4030915" y="5391668"/>
            <a:ext cx="543697" cy="365760"/>
          </a:xfrm>
          <a:prstGeom prst="leftArrow">
            <a:avLst/>
          </a:prstGeom>
          <a:solidFill>
            <a:srgbClr val="FFFF00"/>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7" name="Picture 16">
            <a:extLst>
              <a:ext uri="{FF2B5EF4-FFF2-40B4-BE49-F238E27FC236}">
                <a16:creationId xmlns:a16="http://schemas.microsoft.com/office/drawing/2014/main" id="{64A75A40-8131-4D47-95FB-0BA1D98727CD}"/>
              </a:ext>
            </a:extLst>
          </p:cNvPr>
          <p:cNvPicPr>
            <a:picLocks noChangeAspect="1"/>
          </p:cNvPicPr>
          <p:nvPr/>
        </p:nvPicPr>
        <p:blipFill>
          <a:blip r:embed="rId4"/>
          <a:stretch>
            <a:fillRect/>
          </a:stretch>
        </p:blipFill>
        <p:spPr>
          <a:xfrm>
            <a:off x="4993423" y="3880353"/>
            <a:ext cx="3840480" cy="2572096"/>
          </a:xfrm>
          <a:prstGeom prst="rect">
            <a:avLst/>
          </a:prstGeom>
          <a:ln w="3175">
            <a:solidFill>
              <a:schemeClr val="bg1">
                <a:lumMod val="75000"/>
              </a:schemeClr>
            </a:solidFill>
          </a:ln>
        </p:spPr>
      </p:pic>
      <p:sp>
        <p:nvSpPr>
          <p:cNvPr id="18" name="Rectangle 17">
            <a:extLst>
              <a:ext uri="{FF2B5EF4-FFF2-40B4-BE49-F238E27FC236}">
                <a16:creationId xmlns:a16="http://schemas.microsoft.com/office/drawing/2014/main" id="{883C79FB-C9EC-4D30-93BD-9FA48CEE5B85}"/>
              </a:ext>
            </a:extLst>
          </p:cNvPr>
          <p:cNvSpPr/>
          <p:nvPr/>
        </p:nvSpPr>
        <p:spPr>
          <a:xfrm>
            <a:off x="3680748" y="1581512"/>
            <a:ext cx="1738617"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http://www.ujp.gov.mk/</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19" name="Rectangle 18">
            <a:extLst>
              <a:ext uri="{FF2B5EF4-FFF2-40B4-BE49-F238E27FC236}">
                <a16:creationId xmlns:a16="http://schemas.microsoft.com/office/drawing/2014/main" id="{C5BE70FC-FDA2-45EE-AE16-C571272DBD4F}"/>
              </a:ext>
            </a:extLst>
          </p:cNvPr>
          <p:cNvSpPr/>
          <p:nvPr/>
        </p:nvSpPr>
        <p:spPr>
          <a:xfrm>
            <a:off x="3762702" y="6470983"/>
            <a:ext cx="4950497"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6"/>
              </a:rPr>
              <a:t>https://finansiskatransparentnost.koronavirus.gov.mk/#/payments-details</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0" name="Rectangle 19">
            <a:extLst>
              <a:ext uri="{FF2B5EF4-FFF2-40B4-BE49-F238E27FC236}">
                <a16:creationId xmlns:a16="http://schemas.microsoft.com/office/drawing/2014/main" id="{CA008053-8917-49A5-8C8D-24354D0E4FAE}"/>
              </a:ext>
            </a:extLst>
          </p:cNvPr>
          <p:cNvSpPr/>
          <p:nvPr/>
        </p:nvSpPr>
        <p:spPr>
          <a:xfrm>
            <a:off x="3518001" y="2362444"/>
            <a:ext cx="1920240"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0000CC"/>
                </a:solidFill>
                <a:effectLst/>
                <a:uLnTx/>
                <a:uFillTx/>
                <a:latin typeface="Calibri"/>
                <a:ea typeface="+mn-ea"/>
                <a:cs typeface="+mn-cs"/>
              </a:rPr>
              <a:t>Средства ВБ</a:t>
            </a:r>
            <a:r>
              <a:rPr kumimoji="0" lang="en-US" sz="1400" b="1" i="0" u="none" strike="noStrike" kern="1200" cap="none" spc="0" normalizeH="0" baseline="0" noProof="0" dirty="0">
                <a:ln>
                  <a:noFill/>
                </a:ln>
                <a:solidFill>
                  <a:srgbClr val="0000CC"/>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CC"/>
                </a:solidFill>
                <a:effectLst/>
                <a:uLnTx/>
                <a:uFillTx/>
                <a:latin typeface="Calibri"/>
                <a:ea typeface="+mn-ea"/>
                <a:cs typeface="+mn-cs"/>
              </a:rPr>
              <a:t>11</a:t>
            </a:r>
            <a:r>
              <a:rPr kumimoji="0" lang="ru-RU" sz="1400" b="1" i="0" u="none" strike="noStrike" kern="1200" cap="none" spc="0" normalizeH="0" baseline="0" noProof="0" dirty="0">
                <a:ln>
                  <a:noFill/>
                </a:ln>
                <a:solidFill>
                  <a:srgbClr val="0000CC"/>
                </a:solidFill>
                <a:effectLst/>
                <a:uLnTx/>
                <a:uFillTx/>
                <a:latin typeface="Calibri"/>
                <a:ea typeface="+mn-ea"/>
                <a:cs typeface="+mn-cs"/>
              </a:rPr>
              <a:t> </a:t>
            </a:r>
            <a:r>
              <a:rPr kumimoji="0" lang="en-US" sz="1400" b="1" i="0" u="none" strike="noStrike" kern="1200" cap="none" spc="0" normalizeH="0" baseline="0" noProof="0" dirty="0">
                <a:ln>
                  <a:noFill/>
                </a:ln>
                <a:solidFill>
                  <a:srgbClr val="0000CC"/>
                </a:solidFill>
                <a:effectLst/>
                <a:uLnTx/>
                <a:uFillTx/>
                <a:latin typeface="Calibri"/>
                <a:ea typeface="+mn-ea"/>
                <a:cs typeface="+mn-cs"/>
              </a:rPr>
              <a:t>000</a:t>
            </a:r>
            <a:r>
              <a:rPr kumimoji="0" lang="ru-RU" sz="1400" b="1" i="0" u="none" strike="noStrike" kern="1200" cap="none" spc="0" normalizeH="0" baseline="0" noProof="0" dirty="0">
                <a:ln>
                  <a:noFill/>
                </a:ln>
                <a:solidFill>
                  <a:srgbClr val="0000CC"/>
                </a:solidFill>
                <a:effectLst/>
                <a:uLnTx/>
                <a:uFillTx/>
                <a:latin typeface="Calibri"/>
                <a:ea typeface="+mn-ea"/>
                <a:cs typeface="+mn-cs"/>
              </a:rPr>
              <a:t> компаний</a:t>
            </a:r>
            <a:endParaRPr kumimoji="0" lang="en-US" sz="1400" b="1" i="0" u="none" strike="noStrike" kern="1200" cap="none" spc="0" normalizeH="0" baseline="0" noProof="0" dirty="0">
              <a:ln>
                <a:noFill/>
              </a:ln>
              <a:solidFill>
                <a:srgbClr val="0000CC"/>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CC"/>
                </a:solidFill>
                <a:effectLst/>
                <a:uLnTx/>
                <a:uFillTx/>
                <a:latin typeface="Calibri"/>
                <a:ea typeface="+mn-ea"/>
                <a:cs typeface="+mn-cs"/>
              </a:rPr>
              <a:t>70</a:t>
            </a:r>
            <a:r>
              <a:rPr kumimoji="0" lang="ru-RU" sz="1400" b="1" i="0" u="none" strike="noStrike" kern="1200" cap="none" spc="0" normalizeH="0" baseline="0" noProof="0" dirty="0">
                <a:ln>
                  <a:noFill/>
                </a:ln>
                <a:solidFill>
                  <a:srgbClr val="0000CC"/>
                </a:solidFill>
                <a:effectLst/>
                <a:uLnTx/>
                <a:uFillTx/>
                <a:latin typeface="Calibri"/>
                <a:ea typeface="+mn-ea"/>
                <a:cs typeface="+mn-cs"/>
              </a:rPr>
              <a:t> </a:t>
            </a:r>
            <a:r>
              <a:rPr kumimoji="0" lang="en-US" sz="1400" b="1" i="0" u="none" strike="noStrike" kern="1200" cap="none" spc="0" normalizeH="0" baseline="0" noProof="0" dirty="0">
                <a:ln>
                  <a:noFill/>
                </a:ln>
                <a:solidFill>
                  <a:srgbClr val="0000CC"/>
                </a:solidFill>
                <a:effectLst/>
                <a:uLnTx/>
                <a:uFillTx/>
                <a:latin typeface="Calibri"/>
                <a:ea typeface="+mn-ea"/>
                <a:cs typeface="+mn-cs"/>
              </a:rPr>
              <a:t>000</a:t>
            </a:r>
            <a:r>
              <a:rPr kumimoji="0" lang="ru-RU" sz="1400" b="1" i="0" u="none" strike="noStrike" kern="1200" cap="none" spc="0" normalizeH="0" baseline="0" noProof="0" dirty="0">
                <a:ln>
                  <a:noFill/>
                </a:ln>
                <a:solidFill>
                  <a:srgbClr val="0000CC"/>
                </a:solidFill>
                <a:effectLst/>
                <a:uLnTx/>
                <a:uFillTx/>
                <a:latin typeface="Calibri"/>
                <a:ea typeface="+mn-ea"/>
                <a:cs typeface="+mn-cs"/>
              </a:rPr>
              <a:t> сотрудников</a:t>
            </a:r>
            <a:endParaRPr kumimoji="0" lang="en-US" sz="1400" b="1" i="0" u="none" strike="noStrike" kern="1200" cap="none" spc="0" normalizeH="0" baseline="0" noProof="0" dirty="0">
              <a:ln>
                <a:noFill/>
              </a:ln>
              <a:solidFill>
                <a:srgbClr val="0000CC"/>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CC"/>
                </a:solidFill>
                <a:effectLst/>
                <a:uLnTx/>
                <a:uFillTx/>
                <a:latin typeface="Calibri"/>
                <a:ea typeface="+mn-ea"/>
                <a:cs typeface="+mn-cs"/>
              </a:rPr>
              <a:t>970</a:t>
            </a:r>
            <a:r>
              <a:rPr kumimoji="0" lang="ru-RU" sz="1400" b="1" i="0" u="none" strike="noStrike" kern="1200" cap="none" spc="0" normalizeH="0" baseline="0" noProof="0" dirty="0">
                <a:ln>
                  <a:noFill/>
                </a:ln>
                <a:solidFill>
                  <a:srgbClr val="0000CC"/>
                </a:solidFill>
                <a:effectLst/>
                <a:uLnTx/>
                <a:uFillTx/>
                <a:latin typeface="Calibri"/>
                <a:ea typeface="+mn-ea"/>
                <a:cs typeface="+mn-cs"/>
              </a:rPr>
              <a:t> </a:t>
            </a:r>
            <a:r>
              <a:rPr kumimoji="0" lang="en-US" sz="1400" b="1" i="0" u="none" strike="noStrike" kern="1200" cap="none" spc="0" normalizeH="0" baseline="0" noProof="0" dirty="0">
                <a:ln>
                  <a:noFill/>
                </a:ln>
                <a:solidFill>
                  <a:srgbClr val="0000CC"/>
                </a:solidFill>
                <a:effectLst/>
                <a:uLnTx/>
                <a:uFillTx/>
                <a:latin typeface="Calibri"/>
                <a:ea typeface="+mn-ea"/>
                <a:cs typeface="+mn-cs"/>
              </a:rPr>
              <a:t>069</a:t>
            </a:r>
            <a:r>
              <a:rPr kumimoji="0" lang="ru-RU" sz="1400" b="1" i="0" u="none" strike="noStrike" kern="1200" cap="none" spc="0" normalizeH="0" baseline="0" noProof="0" dirty="0">
                <a:ln>
                  <a:noFill/>
                </a:ln>
                <a:solidFill>
                  <a:srgbClr val="0000CC"/>
                </a:solidFill>
                <a:effectLst/>
                <a:uLnTx/>
                <a:uFillTx/>
                <a:latin typeface="Calibri"/>
                <a:ea typeface="+mn-ea"/>
                <a:cs typeface="+mn-cs"/>
              </a:rPr>
              <a:t> </a:t>
            </a:r>
            <a:r>
              <a:rPr kumimoji="0" lang="en-US" sz="1400" b="1" i="0" u="none" strike="noStrike" kern="1200" cap="none" spc="0" normalizeH="0" baseline="0" noProof="0" dirty="0">
                <a:ln>
                  <a:noFill/>
                </a:ln>
                <a:solidFill>
                  <a:srgbClr val="0000CC"/>
                </a:solidFill>
                <a:effectLst/>
                <a:uLnTx/>
                <a:uFillTx/>
                <a:latin typeface="Calibri"/>
                <a:ea typeface="+mn-ea"/>
                <a:cs typeface="+mn-cs"/>
              </a:rPr>
              <a:t>850 </a:t>
            </a:r>
            <a:r>
              <a:rPr kumimoji="0" lang="ru-RU" sz="1400" b="1" i="0" u="none" strike="noStrike" kern="1200" cap="none" spc="0" normalizeH="0" baseline="0" noProof="0" dirty="0" err="1">
                <a:ln>
                  <a:noFill/>
                </a:ln>
                <a:solidFill>
                  <a:srgbClr val="0000CC"/>
                </a:solidFill>
                <a:effectLst/>
                <a:uLnTx/>
                <a:uFillTx/>
                <a:latin typeface="Calibri"/>
                <a:ea typeface="+mn-ea"/>
                <a:cs typeface="+mn-cs"/>
              </a:rPr>
              <a:t>денаров</a:t>
            </a:r>
            <a:endParaRPr kumimoji="0" lang="en-US" sz="1400" b="1" i="0" u="none" strike="noStrike" kern="1200" cap="none" spc="0" normalizeH="0" baseline="0" noProof="0" dirty="0">
              <a:ln>
                <a:noFill/>
              </a:ln>
              <a:solidFill>
                <a:srgbClr val="0000CC"/>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CC"/>
                </a:solidFill>
                <a:effectLst/>
                <a:uLnTx/>
                <a:uFillTx/>
                <a:latin typeface="Calibri"/>
                <a:ea typeface="+mn-ea"/>
                <a:cs typeface="+mn-cs"/>
              </a:rPr>
              <a:t>($ 12</a:t>
            </a:r>
            <a:r>
              <a:rPr kumimoji="0" lang="ru-RU" sz="1400" b="1" i="0" u="none" strike="noStrike" kern="1200" cap="none" spc="0" normalizeH="0" baseline="0" noProof="0" dirty="0">
                <a:ln>
                  <a:noFill/>
                </a:ln>
                <a:solidFill>
                  <a:srgbClr val="0000CC"/>
                </a:solidFill>
                <a:effectLst/>
                <a:uLnTx/>
                <a:uFillTx/>
                <a:latin typeface="Calibri"/>
                <a:ea typeface="+mn-ea"/>
                <a:cs typeface="+mn-cs"/>
              </a:rPr>
              <a:t> млн) ежемесячно</a:t>
            </a:r>
            <a:endParaRPr kumimoji="0" lang="en-US" sz="1400" b="1" i="0" u="none" strike="noStrike" kern="1200" cap="none" spc="0" normalizeH="0" baseline="0" noProof="0" dirty="0">
              <a:ln>
                <a:noFill/>
              </a:ln>
              <a:solidFill>
                <a:srgbClr val="0000CC"/>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EAA0F6A5-14FA-4B48-B13D-5F37AD4E9BDD}"/>
              </a:ext>
            </a:extLst>
          </p:cNvPr>
          <p:cNvSpPr/>
          <p:nvPr/>
        </p:nvSpPr>
        <p:spPr>
          <a:xfrm>
            <a:off x="3432981" y="3951370"/>
            <a:ext cx="1495220"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P170267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prstClr val="black"/>
                </a:solidFill>
                <a:effectLst/>
                <a:uLnTx/>
                <a:uFillTx/>
                <a:latin typeface="Calibri"/>
                <a:ea typeface="+mn-ea"/>
                <a:cs typeface="+mn-cs"/>
              </a:rPr>
              <a:t>Проект обеспечения связности за счёт строительства дорог местного значения</a:t>
            </a:r>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E1CDC409-225B-4D18-826C-6E27CDDE397A}"/>
              </a:ext>
            </a:extLst>
          </p:cNvPr>
          <p:cNvSpPr/>
          <p:nvPr/>
        </p:nvSpPr>
        <p:spPr>
          <a:xfrm>
            <a:off x="5517299" y="3575981"/>
            <a:ext cx="3129545" cy="492443"/>
          </a:xfrm>
          <a:prstGeom prst="rect">
            <a:avLst/>
          </a:prstGeom>
          <a:solidFill>
            <a:schemeClr val="bg1">
              <a:lumMod val="95000"/>
            </a:schemeClr>
          </a:solid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srgbClr val="0000CC"/>
                </a:solidFill>
                <a:effectLst/>
                <a:uLnTx/>
                <a:uFillTx/>
                <a:latin typeface="Calibri"/>
                <a:ea typeface="+mn-ea"/>
                <a:cs typeface="+mn-cs"/>
              </a:rPr>
              <a:t>Подача заявлений и жалоб в электронном виде</a:t>
            </a:r>
            <a:endParaRPr kumimoji="0" lang="en-US" sz="1600" b="1" i="0" u="none" strike="noStrike" kern="1200" cap="none" spc="0" normalizeH="0" baseline="0" noProof="0" dirty="0">
              <a:ln>
                <a:noFill/>
              </a:ln>
              <a:solidFill>
                <a:srgbClr val="0000CC"/>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0C8863C1-9637-41F9-94A9-CFD3A466DBBA}"/>
              </a:ext>
            </a:extLst>
          </p:cNvPr>
          <p:cNvSpPr/>
          <p:nvPr/>
        </p:nvSpPr>
        <p:spPr>
          <a:xfrm>
            <a:off x="5554367" y="4112759"/>
            <a:ext cx="2743669"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Calibri"/>
                <a:ea typeface="+mn-ea"/>
                <a:cs typeface="+mn-cs"/>
              </a:rPr>
              <a:t>Портал обеспечения прозрачности операций, связанных с </a:t>
            </a:r>
            <a:r>
              <a:rPr kumimoji="0" lang="en-US" sz="1600" b="1" i="0" u="none" strike="noStrike" kern="1200" cap="none" spc="0" normalizeH="0" baseline="0" noProof="0" dirty="0">
                <a:ln>
                  <a:noFill/>
                </a:ln>
                <a:solidFill>
                  <a:prstClr val="white"/>
                </a:solidFill>
                <a:effectLst/>
                <a:uLnTx/>
                <a:uFillTx/>
                <a:latin typeface="Calibri"/>
                <a:ea typeface="+mn-ea"/>
                <a:cs typeface="+mn-cs"/>
              </a:rPr>
              <a:t>COVID-19 </a:t>
            </a:r>
          </a:p>
        </p:txBody>
      </p:sp>
      <p:pic>
        <p:nvPicPr>
          <p:cNvPr id="24" name="Рисунок 23"/>
          <p:cNvPicPr>
            <a:picLocks noChangeAspect="1"/>
          </p:cNvPicPr>
          <p:nvPr/>
        </p:nvPicPr>
        <p:blipFill>
          <a:blip r:embed="rId7"/>
          <a:stretch>
            <a:fillRect/>
          </a:stretch>
        </p:blipFill>
        <p:spPr>
          <a:xfrm>
            <a:off x="-9114" y="1158489"/>
            <a:ext cx="3584448" cy="5443728"/>
          </a:xfrm>
          <a:prstGeom prst="rect">
            <a:avLst/>
          </a:prstGeom>
          <a:noFill/>
        </p:spPr>
      </p:pic>
      <p:grpSp>
        <p:nvGrpSpPr>
          <p:cNvPr id="3" name="Группа 2">
            <a:extLst>
              <a:ext uri="{FF2B5EF4-FFF2-40B4-BE49-F238E27FC236}">
                <a16:creationId xmlns:a16="http://schemas.microsoft.com/office/drawing/2014/main" id="{94A7B79C-C954-48DE-AC7C-06F17321874D}"/>
              </a:ext>
            </a:extLst>
          </p:cNvPr>
          <p:cNvGrpSpPr/>
          <p:nvPr/>
        </p:nvGrpSpPr>
        <p:grpSpPr>
          <a:xfrm>
            <a:off x="209864" y="1239828"/>
            <a:ext cx="3071217" cy="5126737"/>
            <a:chOff x="219455" y="596699"/>
            <a:chExt cx="3071217" cy="5126737"/>
          </a:xfrm>
        </p:grpSpPr>
        <p:sp>
          <p:nvSpPr>
            <p:cNvPr id="25" name="Прямоугольник 24"/>
            <p:cNvSpPr/>
            <p:nvPr/>
          </p:nvSpPr>
          <p:spPr>
            <a:xfrm>
              <a:off x="1770888" y="596699"/>
              <a:ext cx="807720" cy="229103"/>
            </a:xfrm>
            <a:prstGeom prst="rect">
              <a:avLst/>
            </a:prstGeom>
            <a:noFill/>
          </p:spPr>
          <p:txBody>
            <a:bodyPr lIns="0" tIns="0" rIns="0" bIns="0">
              <a:noAutofit/>
            </a:bodyPr>
            <a:lstStyle/>
            <a:p>
              <a:pPr marL="0" marR="0" lvl="0" indent="0" algn="ctr" defTabSz="914400" rtl="0" eaLnBrk="1" fontAlgn="auto" latinLnBrk="0" hangingPunct="1">
                <a:lnSpc>
                  <a:spcPct val="88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e-tax</a:t>
              </a:r>
            </a:p>
            <a:p>
              <a:pPr marL="0" marR="0" lvl="0" indent="0" algn="ctr" defTabSz="914400" rtl="0" eaLnBrk="1" fontAlgn="auto" latinLnBrk="0" hangingPunct="1">
                <a:lnSpc>
                  <a:spcPct val="88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 </a:t>
              </a:r>
              <a:r>
                <a:rPr kumimoji="0" lang="ru-RU" sz="550" b="0" i="0" u="none" strike="noStrike" kern="1200" cap="none" spc="0" normalizeH="0" baseline="0" noProof="0" dirty="0">
                  <a:ln>
                    <a:noFill/>
                  </a:ln>
                  <a:solidFill>
                    <a:prstClr val="black"/>
                  </a:solidFill>
                  <a:effectLst/>
                  <a:uLnTx/>
                  <a:uFillTx/>
                  <a:latin typeface="Calibri"/>
                  <a:ea typeface="+mn-ea"/>
                  <a:cs typeface="+mn-cs"/>
                </a:rPr>
                <a:t>формальные контроли</a:t>
              </a:r>
              <a:endParaRPr kumimoji="0" lang="en-US" sz="55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Прямоугольник 25"/>
            <p:cNvSpPr/>
            <p:nvPr/>
          </p:nvSpPr>
          <p:spPr>
            <a:xfrm>
              <a:off x="1182624" y="715572"/>
              <a:ext cx="457200" cy="237744"/>
            </a:xfrm>
            <a:prstGeom prst="rect">
              <a:avLst/>
            </a:prstGeom>
            <a:noFill/>
          </p:spPr>
          <p:txBody>
            <a:bodyPr lIns="0" tIns="0" rIns="0" bIns="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700" b="0" i="0" u="none" strike="noStrike" kern="1200" cap="none" spc="0" normalizeH="0" baseline="0" noProof="0" dirty="0">
                  <a:ln>
                    <a:noFill/>
                  </a:ln>
                  <a:solidFill>
                    <a:prstClr val="black"/>
                  </a:solidFill>
                  <a:effectLst/>
                  <a:uLnTx/>
                  <a:uFillTx/>
                  <a:latin typeface="Calibri"/>
                  <a:ea typeface="+mn-ea"/>
                  <a:cs typeface="+mn-cs"/>
                </a:rPr>
                <a:t>Получение запроса</a:t>
              </a:r>
              <a:endParaRPr kumimoji="0" lang="en-US" sz="7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Прямоугольник 26"/>
            <p:cNvSpPr/>
            <p:nvPr/>
          </p:nvSpPr>
          <p:spPr>
            <a:xfrm>
              <a:off x="1828800" y="1093524"/>
              <a:ext cx="749808" cy="158496"/>
            </a:xfrm>
            <a:prstGeom prst="rect">
              <a:avLst/>
            </a:prstGeom>
            <a:noFill/>
          </p:spPr>
          <p:txBody>
            <a:bodyPr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550" b="0" i="0" u="none" strike="noStrike" kern="1200" cap="none" spc="0" normalizeH="0" baseline="0" noProof="0" dirty="0">
                  <a:ln>
                    <a:noFill/>
                  </a:ln>
                  <a:solidFill>
                    <a:prstClr val="black"/>
                  </a:solidFill>
                  <a:effectLst/>
                  <a:uLnTx/>
                  <a:uFillTx/>
                  <a:latin typeface="Calibri"/>
                  <a:ea typeface="+mn-ea"/>
                  <a:cs typeface="+mn-cs"/>
                </a:rPr>
                <a:t>Автоматическая передача каждые </a:t>
              </a:r>
              <a:r>
                <a:rPr kumimoji="0" lang="en-US" sz="550" b="0" i="0" u="none" strike="noStrike" kern="1200" cap="none" spc="0" normalizeH="0" baseline="0" noProof="0" dirty="0">
                  <a:ln>
                    <a:noFill/>
                  </a:ln>
                  <a:solidFill>
                    <a:srgbClr val="2C2B02"/>
                  </a:solidFill>
                  <a:effectLst/>
                  <a:uLnTx/>
                  <a:uFillTx/>
                  <a:latin typeface="Calibri"/>
                  <a:ea typeface="+mn-ea"/>
                  <a:cs typeface="+mn-cs"/>
                </a:rPr>
                <a:t> </a:t>
              </a:r>
              <a:r>
                <a:rPr kumimoji="0" lang="en-US" sz="550" b="0" i="0" u="none" strike="noStrike" kern="1200" cap="none" spc="0" normalizeH="0" baseline="0" noProof="0" dirty="0">
                  <a:ln>
                    <a:noFill/>
                  </a:ln>
                  <a:solidFill>
                    <a:prstClr val="black"/>
                  </a:solidFill>
                  <a:effectLst/>
                  <a:uLnTx/>
                  <a:uFillTx/>
                  <a:latin typeface="Calibri"/>
                  <a:ea typeface="+mn-ea"/>
                  <a:cs typeface="+mn-cs"/>
                </a:rPr>
                <a:t>30</a:t>
              </a:r>
              <a:r>
                <a:rPr kumimoji="0" lang="ru-RU" sz="550" b="0" i="0" u="none" strike="noStrike" kern="1200" cap="none" spc="0" normalizeH="0" baseline="0" noProof="0" dirty="0">
                  <a:ln>
                    <a:noFill/>
                  </a:ln>
                  <a:solidFill>
                    <a:prstClr val="black"/>
                  </a:solidFill>
                  <a:effectLst/>
                  <a:uLnTx/>
                  <a:uFillTx/>
                  <a:latin typeface="Calibri"/>
                  <a:ea typeface="+mn-ea"/>
                  <a:cs typeface="+mn-cs"/>
                </a:rPr>
                <a:t> сек.</a:t>
              </a:r>
              <a:endParaRPr kumimoji="0" lang="en-US" sz="550" b="0" i="0" u="none" strike="noStrike" kern="1200" cap="none" spc="0" normalizeH="0" baseline="0" noProof="0" dirty="0">
                <a:ln>
                  <a:noFill/>
                </a:ln>
                <a:solidFill>
                  <a:srgbClr val="2C2B02"/>
                </a:solidFill>
                <a:effectLst/>
                <a:uLnTx/>
                <a:uFillTx/>
                <a:latin typeface="Calibri"/>
                <a:ea typeface="+mn-ea"/>
                <a:cs typeface="+mn-cs"/>
              </a:endParaRPr>
            </a:p>
          </p:txBody>
        </p:sp>
        <p:sp>
          <p:nvSpPr>
            <p:cNvPr id="28" name="Прямоугольник 27"/>
            <p:cNvSpPr/>
            <p:nvPr/>
          </p:nvSpPr>
          <p:spPr>
            <a:xfrm>
              <a:off x="1219200" y="1203252"/>
              <a:ext cx="387096" cy="222504"/>
            </a:xfrm>
            <a:prstGeom prst="rect">
              <a:avLst/>
            </a:prstGeom>
            <a:noFill/>
          </p:spPr>
          <p:txBody>
            <a:bodyPr lIns="0" tIns="0" rIns="0" bIns="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700" dirty="0" err="1">
                  <a:solidFill>
                    <a:prstClr val="black"/>
                  </a:solidFill>
                  <a:latin typeface="Calibri"/>
                </a:rPr>
                <a:t>Передачаз</a:t>
              </a:r>
              <a:r>
                <a:rPr kumimoji="0" lang="ru-RU" sz="700" b="0" i="0" u="none" strike="noStrike" kern="1200" cap="none" spc="0" normalizeH="0" noProof="0" dirty="0" err="1">
                  <a:ln>
                    <a:noFill/>
                  </a:ln>
                  <a:solidFill>
                    <a:prstClr val="black"/>
                  </a:solidFill>
                  <a:effectLst/>
                  <a:uLnTx/>
                  <a:uFillTx/>
                  <a:latin typeface="Calibri"/>
                  <a:ea typeface="+mn-ea"/>
                  <a:cs typeface="+mn-cs"/>
                </a:rPr>
                <a:t>апроса</a:t>
              </a:r>
              <a:endParaRPr kumimoji="0" lang="en-US" sz="7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Прямоугольник 28"/>
            <p:cNvSpPr/>
            <p:nvPr/>
          </p:nvSpPr>
          <p:spPr>
            <a:xfrm>
              <a:off x="2002536" y="1517196"/>
              <a:ext cx="381000" cy="121920"/>
            </a:xfrm>
            <a:prstGeom prst="rect">
              <a:avLst/>
            </a:prstGeom>
            <a:noFill/>
          </p:spPr>
          <p:txBody>
            <a:bodyPr wrap="none" lIns="0" tIns="0" rIns="0" bIns="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a:ea typeface="+mn-ea"/>
                  <a:cs typeface="+mn-cs"/>
                </a:rPr>
                <a:t>DANIS</a:t>
              </a:r>
            </a:p>
          </p:txBody>
        </p:sp>
        <p:sp>
          <p:nvSpPr>
            <p:cNvPr id="30" name="Прямоугольник 29"/>
            <p:cNvSpPr/>
            <p:nvPr/>
          </p:nvSpPr>
          <p:spPr>
            <a:xfrm>
              <a:off x="1926336" y="1748844"/>
              <a:ext cx="490728" cy="94488"/>
            </a:xfrm>
            <a:prstGeom prst="rect">
              <a:avLst/>
            </a:prstGeom>
            <a:noFill/>
          </p:spPr>
          <p:txBody>
            <a:bodyPr wrap="non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550" b="0" i="0" u="none" strike="noStrike" kern="1200" cap="none" spc="0" normalizeH="0" baseline="0" noProof="0" dirty="0">
                  <a:ln>
                    <a:noFill/>
                  </a:ln>
                  <a:solidFill>
                    <a:srgbClr val="2C2B02"/>
                  </a:solidFill>
                  <a:effectLst/>
                  <a:uLnTx/>
                  <a:uFillTx/>
                  <a:latin typeface="Calibri"/>
                  <a:ea typeface="+mn-ea"/>
                  <a:cs typeface="+mn-cs"/>
                </a:rPr>
                <a:t>Контроль запроса</a:t>
              </a:r>
              <a:endParaRPr kumimoji="0" lang="en-US" sz="550" b="0" i="0" u="none" strike="noStrike" kern="1200" cap="none" spc="0" normalizeH="0" baseline="0" noProof="0" dirty="0">
                <a:ln>
                  <a:noFill/>
                </a:ln>
                <a:solidFill>
                  <a:srgbClr val="2C2B02"/>
                </a:solidFill>
                <a:effectLst/>
                <a:uLnTx/>
                <a:uFillTx/>
                <a:latin typeface="Calibri"/>
                <a:ea typeface="+mn-ea"/>
                <a:cs typeface="+mn-cs"/>
              </a:endParaRPr>
            </a:p>
          </p:txBody>
        </p:sp>
        <p:sp>
          <p:nvSpPr>
            <p:cNvPr id="31" name="Прямоугольник 30"/>
            <p:cNvSpPr/>
            <p:nvPr/>
          </p:nvSpPr>
          <p:spPr>
            <a:xfrm>
              <a:off x="1008888" y="1693980"/>
              <a:ext cx="762000" cy="262128"/>
            </a:xfrm>
            <a:prstGeom prst="rect">
              <a:avLst/>
            </a:prstGeom>
            <a:noFill/>
          </p:spPr>
          <p:txBody>
            <a:bodyPr lIns="0" tIns="0" rIns="0" bIns="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700" b="0" i="0" u="none" strike="noStrike" kern="1200" cap="none" spc="0" normalizeH="0" baseline="0" noProof="0" dirty="0">
                  <a:ln>
                    <a:noFill/>
                  </a:ln>
                  <a:solidFill>
                    <a:prstClr val="black"/>
                  </a:solidFill>
                  <a:effectLst/>
                  <a:uLnTx/>
                  <a:uFillTx/>
                  <a:latin typeface="Calibri"/>
                  <a:ea typeface="+mn-ea"/>
                  <a:cs typeface="+mn-cs"/>
                </a:rPr>
                <a:t>Контроль введённых и прежних данных</a:t>
              </a:r>
              <a:endParaRPr kumimoji="0" lang="en-US" sz="7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Прямоугольник 31"/>
            <p:cNvSpPr/>
            <p:nvPr/>
          </p:nvSpPr>
          <p:spPr>
            <a:xfrm>
              <a:off x="2779776" y="1707696"/>
              <a:ext cx="387096" cy="67056"/>
            </a:xfrm>
            <a:prstGeom prst="rect">
              <a:avLst/>
            </a:prstGeom>
            <a:noFill/>
          </p:spPr>
          <p:txBody>
            <a:bodyPr wrap="non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00" b="1" i="0" u="none" strike="noStrike" kern="1200" cap="none" spc="0" normalizeH="0" baseline="0" noProof="0" dirty="0">
                  <a:ln>
                    <a:noFill/>
                  </a:ln>
                  <a:solidFill>
                    <a:prstClr val="black"/>
                  </a:solidFill>
                  <a:effectLst/>
                  <a:uLnTx/>
                  <a:uFillTx/>
                  <a:latin typeface="Arial"/>
                  <a:ea typeface="+mn-ea"/>
                  <a:cs typeface="+mn-cs"/>
                </a:rPr>
                <a:t>Данные реестра</a:t>
              </a:r>
              <a:endParaRPr kumimoji="0" lang="en-US" sz="400" b="1" i="0" u="none" strike="noStrike" kern="1200" cap="none" spc="0" normalizeH="0" baseline="0" noProof="0" dirty="0">
                <a:ln>
                  <a:noFill/>
                </a:ln>
                <a:solidFill>
                  <a:prstClr val="black"/>
                </a:solidFill>
                <a:effectLst/>
                <a:uLnTx/>
                <a:uFillTx/>
                <a:latin typeface="Arial"/>
                <a:ea typeface="+mn-ea"/>
                <a:cs typeface="+mn-cs"/>
              </a:endParaRPr>
            </a:p>
          </p:txBody>
        </p:sp>
        <p:sp>
          <p:nvSpPr>
            <p:cNvPr id="33" name="Прямоугольник 32"/>
            <p:cNvSpPr/>
            <p:nvPr/>
          </p:nvSpPr>
          <p:spPr>
            <a:xfrm>
              <a:off x="2679192" y="1846380"/>
              <a:ext cx="499872" cy="88392"/>
            </a:xfrm>
            <a:prstGeom prst="rect">
              <a:avLst/>
            </a:prstGeom>
            <a:solidFill>
              <a:schemeClr val="bg1"/>
            </a:solidFill>
          </p:spPr>
          <p:txBody>
            <a:bodyPr wrap="none" lIns="0" tIns="0" rIns="0" bIns="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400" b="1" i="0" u="none" strike="noStrike" kern="1200" cap="none" spc="0" normalizeH="0" baseline="0" noProof="0" dirty="0">
                  <a:ln>
                    <a:noFill/>
                  </a:ln>
                  <a:solidFill>
                    <a:prstClr val="black"/>
                  </a:solidFill>
                  <a:effectLst/>
                  <a:uLnTx/>
                  <a:uFillTx/>
                  <a:latin typeface="Arial"/>
                  <a:ea typeface="+mn-ea"/>
                  <a:cs typeface="+mn-cs"/>
                </a:rPr>
                <a:t>Окончательные расчёты</a:t>
              </a:r>
              <a:endParaRPr kumimoji="0" lang="en-US" sz="400" b="1" i="0" u="none" strike="noStrike" kern="1200" cap="none" spc="0" normalizeH="0" baseline="0" noProof="0" dirty="0">
                <a:ln>
                  <a:noFill/>
                </a:ln>
                <a:solidFill>
                  <a:prstClr val="black"/>
                </a:solidFill>
                <a:effectLst/>
                <a:uLnTx/>
                <a:uFillTx/>
                <a:latin typeface="Arial"/>
                <a:ea typeface="+mn-ea"/>
                <a:cs typeface="+mn-cs"/>
              </a:endParaRPr>
            </a:p>
          </p:txBody>
        </p:sp>
        <p:sp>
          <p:nvSpPr>
            <p:cNvPr id="34" name="Прямоугольник 33"/>
            <p:cNvSpPr/>
            <p:nvPr/>
          </p:nvSpPr>
          <p:spPr>
            <a:xfrm>
              <a:off x="1182624" y="2337108"/>
              <a:ext cx="417576" cy="88392"/>
            </a:xfrm>
            <a:prstGeom prst="rect">
              <a:avLst/>
            </a:prstGeom>
            <a:noFill/>
          </p:spPr>
          <p:txBody>
            <a:bodyPr wrap="non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700" b="0" i="0" u="none" strike="noStrike" kern="1200" cap="none" spc="0" normalizeH="0" baseline="0" noProof="0" dirty="0">
                  <a:ln>
                    <a:noFill/>
                  </a:ln>
                  <a:solidFill>
                    <a:prstClr val="black"/>
                  </a:solidFill>
                  <a:effectLst/>
                  <a:uLnTx/>
                  <a:uFillTx/>
                  <a:latin typeface="Calibri"/>
                  <a:ea typeface="+mn-ea"/>
                  <a:cs typeface="+mn-cs"/>
                </a:rPr>
                <a:t>Одобрено</a:t>
              </a:r>
              <a:r>
                <a:rPr kumimoji="0" lang="en-US" sz="700" b="0" i="0" u="none" strike="noStrike" kern="1200" cap="none" spc="0" normalizeH="0" baseline="0" noProof="0" dirty="0">
                  <a:ln>
                    <a:noFill/>
                  </a:ln>
                  <a:solidFill>
                    <a:prstClr val="black"/>
                  </a:solidFill>
                  <a:effectLst/>
                  <a:uLnTx/>
                  <a:uFillTx/>
                  <a:latin typeface="Calibri"/>
                  <a:ea typeface="+mn-ea"/>
                  <a:cs typeface="+mn-cs"/>
                </a:rPr>
                <a:t>?</a:t>
              </a:r>
            </a:p>
          </p:txBody>
        </p:sp>
        <p:sp>
          <p:nvSpPr>
            <p:cNvPr id="35" name="Прямоугольник 34"/>
            <p:cNvSpPr/>
            <p:nvPr/>
          </p:nvSpPr>
          <p:spPr>
            <a:xfrm>
              <a:off x="2798063" y="1989636"/>
              <a:ext cx="492609" cy="149352"/>
            </a:xfrm>
            <a:prstGeom prst="rect">
              <a:avLst/>
            </a:prstGeom>
            <a:solidFill>
              <a:schemeClr val="bg1"/>
            </a:solidFill>
          </p:spPr>
          <p:txBody>
            <a:bodyPr wrap="none" lIns="0" tIns="0" rIns="0" bIns="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400" b="1" i="0" u="none" strike="noStrike" kern="1200" cap="none" spc="0" normalizeH="0" baseline="0" noProof="0" dirty="0">
                  <a:ln>
                    <a:noFill/>
                  </a:ln>
                  <a:solidFill>
                    <a:prstClr val="black"/>
                  </a:solidFill>
                  <a:effectLst/>
                  <a:uLnTx/>
                  <a:uFillTx/>
                  <a:latin typeface="Arial"/>
                  <a:ea typeface="+mn-ea"/>
                  <a:cs typeface="+mn-cs"/>
                </a:rPr>
                <a:t>Просроченная задолженность</a:t>
              </a:r>
              <a:endParaRPr kumimoji="0" lang="en-US" sz="400" b="1" i="0" u="none" strike="noStrike" kern="1200" cap="none" spc="0" normalizeH="0" baseline="0" noProof="0" dirty="0">
                <a:ln>
                  <a:noFill/>
                </a:ln>
                <a:solidFill>
                  <a:prstClr val="black"/>
                </a:solidFill>
                <a:effectLst/>
                <a:uLnTx/>
                <a:uFillTx/>
                <a:latin typeface="Arial"/>
                <a:ea typeface="+mn-ea"/>
                <a:cs typeface="+mn-cs"/>
              </a:endParaRPr>
            </a:p>
          </p:txBody>
        </p:sp>
        <p:sp>
          <p:nvSpPr>
            <p:cNvPr id="36" name="Прямоугольник 35"/>
            <p:cNvSpPr/>
            <p:nvPr/>
          </p:nvSpPr>
          <p:spPr>
            <a:xfrm>
              <a:off x="1197864" y="2553516"/>
              <a:ext cx="173736" cy="118872"/>
            </a:xfrm>
            <a:prstGeom prst="rect">
              <a:avLst/>
            </a:prstGeom>
            <a:noFill/>
          </p:spPr>
          <p:txBody>
            <a:bodyPr wrap="non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700" b="0" i="0" u="none" strike="noStrike" kern="1200" cap="none" spc="0" normalizeH="0" baseline="0" noProof="0" dirty="0">
                  <a:ln>
                    <a:noFill/>
                  </a:ln>
                  <a:solidFill>
                    <a:srgbClr val="ED2A28"/>
                  </a:solidFill>
                  <a:effectLst/>
                  <a:uLnTx/>
                  <a:uFillTx/>
                  <a:latin typeface="Calibri"/>
                  <a:ea typeface="+mn-ea"/>
                  <a:cs typeface="+mn-cs"/>
                </a:rPr>
                <a:t>Да</a:t>
              </a:r>
              <a:endParaRPr kumimoji="0" lang="en-US" sz="700" b="0" i="0" u="none" strike="noStrike" kern="1200" cap="none" spc="0" normalizeH="0" baseline="0" noProof="0" dirty="0">
                <a:ln>
                  <a:noFill/>
                </a:ln>
                <a:solidFill>
                  <a:srgbClr val="ED2A28"/>
                </a:solidFill>
                <a:effectLst/>
                <a:uLnTx/>
                <a:uFillTx/>
                <a:latin typeface="Calibri"/>
                <a:ea typeface="+mn-ea"/>
                <a:cs typeface="+mn-cs"/>
              </a:endParaRPr>
            </a:p>
          </p:txBody>
        </p:sp>
        <p:sp>
          <p:nvSpPr>
            <p:cNvPr id="37" name="Прямоугольник 36"/>
            <p:cNvSpPr/>
            <p:nvPr/>
          </p:nvSpPr>
          <p:spPr>
            <a:xfrm>
              <a:off x="2002536" y="2772972"/>
              <a:ext cx="155448" cy="115824"/>
            </a:xfrm>
            <a:prstGeom prst="rect">
              <a:avLst/>
            </a:prstGeom>
            <a:noFill/>
          </p:spPr>
          <p:txBody>
            <a:bodyPr wrap="non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700" b="0" i="0" u="none" strike="noStrike" kern="1200" cap="none" spc="0" normalizeH="0" baseline="0" noProof="0" dirty="0">
                  <a:ln>
                    <a:noFill/>
                  </a:ln>
                  <a:solidFill>
                    <a:srgbClr val="ED2A28"/>
                  </a:solidFill>
                  <a:effectLst/>
                  <a:uLnTx/>
                  <a:uFillTx/>
                  <a:latin typeface="Calibri"/>
                  <a:ea typeface="+mn-ea"/>
                  <a:cs typeface="+mn-cs"/>
                </a:rPr>
                <a:t>Да</a:t>
              </a:r>
              <a:endParaRPr kumimoji="0" lang="en-US" sz="700" b="0" i="0" u="none" strike="noStrike" kern="1200" cap="none" spc="0" normalizeH="0" baseline="0" noProof="0" dirty="0">
                <a:ln>
                  <a:noFill/>
                </a:ln>
                <a:solidFill>
                  <a:srgbClr val="ED2A28"/>
                </a:solidFill>
                <a:effectLst/>
                <a:uLnTx/>
                <a:uFillTx/>
                <a:latin typeface="Calibri"/>
                <a:ea typeface="+mn-ea"/>
                <a:cs typeface="+mn-cs"/>
              </a:endParaRPr>
            </a:p>
          </p:txBody>
        </p:sp>
        <p:sp>
          <p:nvSpPr>
            <p:cNvPr id="38" name="Прямоугольник 37"/>
            <p:cNvSpPr/>
            <p:nvPr/>
          </p:nvSpPr>
          <p:spPr>
            <a:xfrm>
              <a:off x="1200912" y="3242364"/>
              <a:ext cx="167640" cy="115824"/>
            </a:xfrm>
            <a:prstGeom prst="rect">
              <a:avLst/>
            </a:prstGeom>
            <a:noFill/>
          </p:spPr>
          <p:txBody>
            <a:bodyPr wrap="none" lIns="0" tIns="0" rIns="0" bIns="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700" b="0" i="0" u="none" strike="noStrike" kern="1200" cap="none" spc="0" normalizeH="0" baseline="0" noProof="0" dirty="0">
                  <a:ln>
                    <a:noFill/>
                  </a:ln>
                  <a:solidFill>
                    <a:srgbClr val="ED2A28"/>
                  </a:solidFill>
                  <a:effectLst/>
                  <a:uLnTx/>
                  <a:uFillTx/>
                  <a:latin typeface="Calibri"/>
                  <a:ea typeface="+mn-ea"/>
                  <a:cs typeface="+mn-cs"/>
                </a:rPr>
                <a:t>Нет</a:t>
              </a:r>
              <a:endParaRPr kumimoji="0" lang="en-US" sz="700" b="0" i="0" u="none" strike="noStrike" kern="1200" cap="none" spc="0" normalizeH="0" baseline="0" noProof="0" dirty="0">
                <a:ln>
                  <a:noFill/>
                </a:ln>
                <a:solidFill>
                  <a:srgbClr val="ED2A28"/>
                </a:solidFill>
                <a:effectLst/>
                <a:uLnTx/>
                <a:uFillTx/>
                <a:latin typeface="Calibri"/>
                <a:ea typeface="+mn-ea"/>
                <a:cs typeface="+mn-cs"/>
              </a:endParaRPr>
            </a:p>
          </p:txBody>
        </p:sp>
        <p:sp>
          <p:nvSpPr>
            <p:cNvPr id="39" name="Прямоугольник 38"/>
            <p:cNvSpPr/>
            <p:nvPr/>
          </p:nvSpPr>
          <p:spPr>
            <a:xfrm>
              <a:off x="1124712" y="2836980"/>
              <a:ext cx="551688" cy="207264"/>
            </a:xfrm>
            <a:prstGeom prst="rect">
              <a:avLst/>
            </a:prstGeom>
            <a:noFill/>
          </p:spPr>
          <p:txBody>
            <a:bodyPr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700" b="0" i="0" u="none" strike="noStrike" kern="1200" cap="none" spc="0" normalizeH="0" baseline="0" noProof="0" dirty="0">
                  <a:ln>
                    <a:noFill/>
                  </a:ln>
                  <a:solidFill>
                    <a:prstClr val="black"/>
                  </a:solidFill>
                  <a:effectLst/>
                  <a:uLnTx/>
                  <a:uFillTx/>
                  <a:latin typeface="Calibri"/>
                  <a:ea typeface="+mn-ea"/>
                  <a:cs typeface="+mn-cs"/>
                </a:rPr>
                <a:t>Необходимо</a:t>
              </a:r>
              <a:r>
                <a:rPr kumimoji="0" lang="ru-RU" sz="700" b="0" i="0" u="none" strike="noStrike" kern="1200" cap="none" spc="0" normalizeH="0" noProof="0" dirty="0">
                  <a:ln>
                    <a:noFill/>
                  </a:ln>
                  <a:solidFill>
                    <a:prstClr val="black"/>
                  </a:solidFill>
                  <a:effectLst/>
                  <a:uLnTx/>
                  <a:uFillTx/>
                  <a:latin typeface="Calibri"/>
                  <a:ea typeface="+mn-ea"/>
                  <a:cs typeface="+mn-cs"/>
                </a:rPr>
                <a:t> проверить в</a:t>
              </a:r>
              <a:r>
                <a:rPr kumimoji="0" lang="en-US" sz="700" b="0" i="0" u="none" strike="noStrike" kern="1200" cap="none" spc="0" normalizeH="0" baseline="0" noProof="0" dirty="0">
                  <a:ln>
                    <a:noFill/>
                  </a:ln>
                  <a:solidFill>
                    <a:prstClr val="black"/>
                  </a:solidFill>
                  <a:effectLst/>
                  <a:uLnTx/>
                  <a:uFillTx/>
                  <a:latin typeface="Calibri"/>
                  <a:ea typeface="+mn-ea"/>
                  <a:cs typeface="+mn-cs"/>
                </a:rPr>
                <a:t> MCB</a:t>
              </a:r>
            </a:p>
          </p:txBody>
        </p:sp>
        <p:sp>
          <p:nvSpPr>
            <p:cNvPr id="40" name="Прямоугольник 39"/>
            <p:cNvSpPr/>
            <p:nvPr/>
          </p:nvSpPr>
          <p:spPr>
            <a:xfrm>
              <a:off x="2560320" y="2815644"/>
              <a:ext cx="658368" cy="210312"/>
            </a:xfrm>
            <a:prstGeom prst="rect">
              <a:avLst/>
            </a:prstGeom>
            <a:noFill/>
          </p:spPr>
          <p:txBody>
            <a:bodyPr lIns="0" tIns="0" rIns="0" bIns="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700" b="0" i="0" u="none" strike="noStrike" kern="1200" cap="none" spc="0" normalizeH="0" baseline="0" noProof="0" dirty="0">
                  <a:ln>
                    <a:noFill/>
                  </a:ln>
                  <a:solidFill>
                    <a:prstClr val="black"/>
                  </a:solidFill>
                  <a:effectLst/>
                  <a:uLnTx/>
                  <a:uFillTx/>
                  <a:latin typeface="Calibri"/>
                  <a:ea typeface="+mn-ea"/>
                  <a:cs typeface="+mn-cs"/>
                </a:rPr>
                <a:t>Проверка займа в</a:t>
              </a:r>
              <a:r>
                <a:rPr kumimoji="0" lang="en-US" sz="700" b="0" i="0" u="none" strike="noStrike" kern="1200" cap="none" spc="0" normalizeH="0" baseline="0" noProof="0" dirty="0">
                  <a:ln>
                    <a:noFill/>
                  </a:ln>
                  <a:solidFill>
                    <a:prstClr val="black"/>
                  </a:solidFill>
                  <a:effectLst/>
                  <a:uLnTx/>
                  <a:uFillTx/>
                  <a:latin typeface="Calibri"/>
                  <a:ea typeface="+mn-ea"/>
                  <a:cs typeface="+mn-cs"/>
                </a:rPr>
                <a:t> MCB</a:t>
              </a:r>
            </a:p>
          </p:txBody>
        </p:sp>
        <p:sp>
          <p:nvSpPr>
            <p:cNvPr id="41" name="Прямоугольник 40"/>
            <p:cNvSpPr/>
            <p:nvPr/>
          </p:nvSpPr>
          <p:spPr>
            <a:xfrm>
              <a:off x="2386584" y="3662988"/>
              <a:ext cx="477266" cy="353568"/>
            </a:xfrm>
            <a:prstGeom prst="rect">
              <a:avLst/>
            </a:prstGeom>
            <a:noFill/>
          </p:spPr>
          <p:txBody>
            <a:bodyPr lIns="0" tIns="0" rIns="0" bIns="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700" b="0" i="0" u="none" strike="noStrike" kern="1200" cap="none" spc="0" normalizeH="0" baseline="0" noProof="0" dirty="0">
                  <a:ln>
                    <a:noFill/>
                  </a:ln>
                  <a:solidFill>
                    <a:prstClr val="black"/>
                  </a:solidFill>
                  <a:effectLst/>
                  <a:uLnTx/>
                  <a:uFillTx/>
                  <a:latin typeface="Calibri"/>
                  <a:ea typeface="+mn-ea"/>
                  <a:cs typeface="+mn-cs"/>
                </a:rPr>
                <a:t>Передача</a:t>
              </a:r>
              <a:r>
                <a:rPr kumimoji="0" lang="ru-RU" sz="700" b="0" i="0" u="none" strike="noStrike" kern="1200" cap="none" spc="0" normalizeH="0" noProof="0" dirty="0">
                  <a:ln>
                    <a:noFill/>
                  </a:ln>
                  <a:solidFill>
                    <a:prstClr val="black"/>
                  </a:solidFill>
                  <a:effectLst/>
                  <a:uLnTx/>
                  <a:uFillTx/>
                  <a:latin typeface="Calibri"/>
                  <a:ea typeface="+mn-ea"/>
                  <a:cs typeface="+mn-cs"/>
                </a:rPr>
                <a:t> запроса в</a:t>
              </a:r>
              <a:r>
                <a:rPr kumimoji="0" lang="en-US" sz="700" b="0" i="0" u="none" strike="noStrike" kern="1200" cap="none" spc="0" normalizeH="0" baseline="0" noProof="0" dirty="0">
                  <a:ln>
                    <a:noFill/>
                  </a:ln>
                  <a:solidFill>
                    <a:prstClr val="black"/>
                  </a:solidFill>
                  <a:effectLst/>
                  <a:uLnTx/>
                  <a:uFillTx/>
                  <a:latin typeface="Calibri"/>
                  <a:ea typeface="+mn-ea"/>
                  <a:cs typeface="+mn-cs"/>
                </a:rPr>
                <a:t> MPIN</a:t>
              </a:r>
            </a:p>
          </p:txBody>
        </p:sp>
        <p:sp>
          <p:nvSpPr>
            <p:cNvPr id="42" name="Прямоугольник 41"/>
            <p:cNvSpPr/>
            <p:nvPr/>
          </p:nvSpPr>
          <p:spPr>
            <a:xfrm>
              <a:off x="1331976" y="3906828"/>
              <a:ext cx="569976" cy="344424"/>
            </a:xfrm>
            <a:prstGeom prst="rect">
              <a:avLst/>
            </a:prstGeom>
            <a:noFill/>
          </p:spPr>
          <p:txBody>
            <a:bodyPr lIns="0" tIns="0" rIns="0" bIns="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700" b="0" i="0" u="none" strike="noStrike" kern="1200" cap="none" spc="0" normalizeH="0" baseline="0" noProof="0" dirty="0">
                  <a:ln>
                    <a:noFill/>
                  </a:ln>
                  <a:solidFill>
                    <a:prstClr val="black"/>
                  </a:solidFill>
                  <a:effectLst/>
                  <a:uLnTx/>
                  <a:uFillTx/>
                  <a:latin typeface="Calibri"/>
                  <a:ea typeface="+mn-ea"/>
                  <a:cs typeface="+mn-cs"/>
                </a:rPr>
                <a:t>Обработка з/платы</a:t>
              </a:r>
              <a:r>
                <a:rPr kumimoji="0" lang="ru-RU" sz="700" b="0" i="0" u="none" strike="noStrike" kern="1200" cap="none" spc="0" normalizeH="0" noProof="0" dirty="0">
                  <a:ln>
                    <a:noFill/>
                  </a:ln>
                  <a:solidFill>
                    <a:prstClr val="black"/>
                  </a:solidFill>
                  <a:effectLst/>
                  <a:uLnTx/>
                  <a:uFillTx/>
                  <a:latin typeface="Calibri"/>
                  <a:ea typeface="+mn-ea"/>
                  <a:cs typeface="+mn-cs"/>
                </a:rPr>
                <a:t> в</a:t>
              </a:r>
              <a:r>
                <a:rPr kumimoji="0" lang="en-US" sz="700" b="0" i="0" u="none" strike="noStrike" kern="1200" cap="none" spc="0" normalizeH="0" baseline="0" noProof="0" dirty="0">
                  <a:ln>
                    <a:noFill/>
                  </a:ln>
                  <a:solidFill>
                    <a:prstClr val="black"/>
                  </a:solidFill>
                  <a:effectLst/>
                  <a:uLnTx/>
                  <a:uFillTx/>
                  <a:latin typeface="Calibri"/>
                  <a:ea typeface="+mn-ea"/>
                  <a:cs typeface="+mn-cs"/>
                </a:rPr>
                <a:t> MPIN</a:t>
              </a:r>
            </a:p>
          </p:txBody>
        </p:sp>
        <p:sp>
          <p:nvSpPr>
            <p:cNvPr id="43" name="Прямоугольник 42"/>
            <p:cNvSpPr/>
            <p:nvPr/>
          </p:nvSpPr>
          <p:spPr>
            <a:xfrm>
              <a:off x="1500607" y="3498396"/>
              <a:ext cx="916457" cy="164592"/>
            </a:xfrm>
            <a:prstGeom prst="rect">
              <a:avLst/>
            </a:prstGeom>
            <a:noFill/>
          </p:spPr>
          <p:txBody>
            <a:bodyPr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550" b="1" dirty="0">
                  <a:solidFill>
                    <a:prstClr val="black"/>
                  </a:solidFill>
                  <a:latin typeface="Calibri"/>
                </a:rPr>
                <a:t>Автоматическая передача каждые 15 сек.</a:t>
              </a:r>
              <a:endParaRPr kumimoji="0" lang="en-US" sz="550" b="1" i="0" u="none" strike="noStrike" kern="1200" cap="none" spc="0" normalizeH="0" baseline="0" noProof="0" dirty="0">
                <a:ln>
                  <a:noFill/>
                </a:ln>
                <a:solidFill>
                  <a:srgbClr val="2C2B02"/>
                </a:solidFill>
                <a:effectLst/>
                <a:uLnTx/>
                <a:uFillTx/>
                <a:latin typeface="Calibri"/>
                <a:ea typeface="+mn-ea"/>
                <a:cs typeface="+mn-cs"/>
              </a:endParaRPr>
            </a:p>
          </p:txBody>
        </p:sp>
        <p:sp>
          <p:nvSpPr>
            <p:cNvPr id="44" name="Прямоугольник 43"/>
            <p:cNvSpPr/>
            <p:nvPr/>
          </p:nvSpPr>
          <p:spPr>
            <a:xfrm>
              <a:off x="1743743" y="3099108"/>
              <a:ext cx="875631" cy="170688"/>
            </a:xfrm>
            <a:prstGeom prst="rect">
              <a:avLst/>
            </a:prstGeom>
            <a:noFill/>
          </p:spPr>
          <p:txBody>
            <a:bodyPr lIns="0" tIns="0" rIns="0" bIns="0">
              <a:noAutofit/>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ru-RU" sz="550" b="1" i="0" u="none" strike="noStrike" kern="1200" cap="none" spc="0" normalizeH="0" baseline="0" noProof="0" dirty="0">
                  <a:ln>
                    <a:noFill/>
                  </a:ln>
                  <a:solidFill>
                    <a:prstClr val="black"/>
                  </a:solidFill>
                  <a:effectLst/>
                  <a:uLnTx/>
                  <a:uFillTx/>
                  <a:latin typeface="Calibri"/>
                  <a:ea typeface="+mn-ea"/>
                  <a:cs typeface="+mn-cs"/>
                </a:rPr>
                <a:t>Отправка защищённого </a:t>
              </a:r>
              <a:r>
                <a:rPr kumimoji="0" lang="en-US" sz="550" b="1" i="0" u="none" strike="noStrike" kern="1200" cap="none" spc="0" normalizeH="0" baseline="0" noProof="0" dirty="0">
                  <a:ln>
                    <a:noFill/>
                  </a:ln>
                  <a:solidFill>
                    <a:prstClr val="black"/>
                  </a:solidFill>
                  <a:effectLst/>
                  <a:uLnTx/>
                  <a:uFillTx/>
                  <a:latin typeface="Calibri"/>
                  <a:ea typeface="+mn-ea"/>
                  <a:cs typeface="+mn-cs"/>
                </a:rPr>
                <a:t>Excel </a:t>
              </a:r>
              <a:r>
                <a:rPr kumimoji="0" lang="ru-RU" sz="550" b="1" i="0" u="none" strike="noStrike" kern="1200" cap="none" spc="0" normalizeH="0" baseline="0" noProof="0" dirty="0">
                  <a:ln>
                    <a:noFill/>
                  </a:ln>
                  <a:solidFill>
                    <a:prstClr val="black"/>
                  </a:solidFill>
                  <a:effectLst/>
                  <a:uLnTx/>
                  <a:uFillTx/>
                  <a:latin typeface="Calibri"/>
                  <a:ea typeface="+mn-ea"/>
                  <a:cs typeface="+mn-cs"/>
                </a:rPr>
                <a:t>–файла</a:t>
              </a:r>
              <a:r>
                <a:rPr kumimoji="0" lang="ru-RU" sz="550" b="1" i="0" u="none" strike="noStrike" kern="1200" cap="none" spc="0" normalizeH="0" noProof="0" dirty="0">
                  <a:ln>
                    <a:noFill/>
                  </a:ln>
                  <a:solidFill>
                    <a:prstClr val="black"/>
                  </a:solidFill>
                  <a:effectLst/>
                  <a:uLnTx/>
                  <a:uFillTx/>
                  <a:latin typeface="Calibri"/>
                  <a:ea typeface="+mn-ea"/>
                  <a:cs typeface="+mn-cs"/>
                </a:rPr>
                <a:t> трижды в день</a:t>
              </a:r>
              <a:endParaRPr kumimoji="0" lang="en-US" sz="550" b="1" i="0" u="none" strike="noStrike" kern="1200" cap="none" spc="0" normalizeH="0" baseline="0" noProof="0" dirty="0">
                <a:ln>
                  <a:noFill/>
                </a:ln>
                <a:solidFill>
                  <a:prstClr val="black"/>
                </a:solidFill>
                <a:effectLst/>
                <a:uLnTx/>
                <a:uFillTx/>
                <a:latin typeface="Calibri"/>
                <a:ea typeface="+mn-ea"/>
                <a:cs typeface="+mn-cs"/>
              </a:endParaRPr>
            </a:p>
          </p:txBody>
        </p:sp>
        <p:sp>
          <p:nvSpPr>
            <p:cNvPr id="45" name="Прямоугольник 44"/>
            <p:cNvSpPr/>
            <p:nvPr/>
          </p:nvSpPr>
          <p:spPr>
            <a:xfrm>
              <a:off x="219455" y="3873300"/>
              <a:ext cx="626509" cy="286256"/>
            </a:xfrm>
            <a:prstGeom prst="rect">
              <a:avLst/>
            </a:prstGeom>
            <a:solidFill>
              <a:schemeClr val="bg1"/>
            </a:solidFill>
          </p:spPr>
          <p:txBody>
            <a:bodyPr lIns="0" tIns="0" rIns="0" bIns="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700" dirty="0">
                  <a:solidFill>
                    <a:prstClr val="black"/>
                  </a:solidFill>
                  <a:latin typeface="Calibri"/>
                </a:rPr>
                <a:t>Обработка з/платы в </a:t>
              </a:r>
              <a:r>
                <a:rPr kumimoji="0" lang="en-US" sz="700" b="0" i="0" u="none" strike="noStrike" kern="1200" cap="none" spc="0" normalizeH="0" baseline="0" noProof="0" dirty="0">
                  <a:ln>
                    <a:noFill/>
                  </a:ln>
                  <a:solidFill>
                    <a:prstClr val="black"/>
                  </a:solidFill>
                  <a:effectLst/>
                  <a:uLnTx/>
                  <a:uFillTx/>
                  <a:latin typeface="Calibri"/>
                  <a:ea typeface="+mn-ea"/>
                  <a:cs typeface="+mn-cs"/>
                </a:rPr>
                <a:t>MPIN</a:t>
              </a:r>
            </a:p>
          </p:txBody>
        </p:sp>
        <p:sp>
          <p:nvSpPr>
            <p:cNvPr id="46" name="Прямоугольник 45"/>
            <p:cNvSpPr/>
            <p:nvPr/>
          </p:nvSpPr>
          <p:spPr>
            <a:xfrm>
              <a:off x="1188719" y="4559100"/>
              <a:ext cx="865505" cy="350520"/>
            </a:xfrm>
            <a:prstGeom prst="rect">
              <a:avLst/>
            </a:prstGeom>
            <a:noFill/>
          </p:spPr>
          <p:txBody>
            <a:bodyPr lIns="0" tIns="0" rIns="0" bIns="0">
              <a:noAutofit/>
            </a:bodyPr>
            <a:lstStyle/>
            <a:p>
              <a:pPr marL="0" marR="0" lvl="0" indent="0" algn="ctr" defTabSz="914400" rtl="0" eaLnBrk="1" fontAlgn="auto" latinLnBrk="0" hangingPunct="1">
                <a:lnSpc>
                  <a:spcPct val="112000"/>
                </a:lnSpc>
                <a:spcBef>
                  <a:spcPts val="0"/>
                </a:spcBef>
                <a:spcAft>
                  <a:spcPts val="0"/>
                </a:spcAft>
                <a:buClrTx/>
                <a:buSzTx/>
                <a:buFontTx/>
                <a:buNone/>
                <a:tabLst/>
                <a:defRPr/>
              </a:pPr>
              <a:r>
                <a:rPr kumimoji="0" lang="ru-RU" sz="700" b="0" i="0" u="none" strike="noStrike" kern="1200" cap="none" spc="0" normalizeH="0" baseline="0" noProof="0" dirty="0">
                  <a:ln>
                    <a:noFill/>
                  </a:ln>
                  <a:solidFill>
                    <a:prstClr val="black"/>
                  </a:solidFill>
                  <a:effectLst/>
                  <a:uLnTx/>
                  <a:uFillTx/>
                  <a:latin typeface="Calibri"/>
                  <a:ea typeface="+mn-ea"/>
                  <a:cs typeface="+mn-cs"/>
                </a:rPr>
                <a:t>Контроль ФОТ и прежние данные из</a:t>
              </a:r>
              <a:r>
                <a:rPr kumimoji="0" lang="en-US" sz="700" b="0" i="0" u="none" strike="noStrike" kern="1200" cap="none" spc="0" normalizeH="0" baseline="0" noProof="0" dirty="0">
                  <a:ln>
                    <a:noFill/>
                  </a:ln>
                  <a:solidFill>
                    <a:prstClr val="black"/>
                  </a:solidFill>
                  <a:effectLst/>
                  <a:uLnTx/>
                  <a:uFillTx/>
                  <a:latin typeface="Calibri"/>
                  <a:ea typeface="+mn-ea"/>
                  <a:cs typeface="+mn-cs"/>
                </a:rPr>
                <a:t> MPIN</a:t>
              </a:r>
            </a:p>
          </p:txBody>
        </p:sp>
        <p:sp>
          <p:nvSpPr>
            <p:cNvPr id="47" name="Прямоугольник 46"/>
            <p:cNvSpPr/>
            <p:nvPr/>
          </p:nvSpPr>
          <p:spPr>
            <a:xfrm>
              <a:off x="1182625" y="4323383"/>
              <a:ext cx="841858" cy="115824"/>
            </a:xfrm>
            <a:prstGeom prst="rect">
              <a:avLst/>
            </a:prstGeom>
            <a:solidFill>
              <a:srgbClr val="FFFF00"/>
            </a:solidFill>
          </p:spPr>
          <p:txBody>
            <a:bodyPr wrap="none"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550" b="1" noProof="0" dirty="0">
                  <a:solidFill>
                    <a:prstClr val="black"/>
                  </a:solidFill>
                  <a:latin typeface="Calibri"/>
                </a:rPr>
                <a:t>П</a:t>
              </a:r>
              <a:r>
                <a:rPr kumimoji="0" lang="ru-RU" sz="550" b="1" i="0" u="none" strike="noStrike" kern="1200" cap="none" spc="0" normalizeH="0" baseline="0" noProof="0" dirty="0">
                  <a:ln>
                    <a:noFill/>
                  </a:ln>
                  <a:solidFill>
                    <a:prstClr val="black"/>
                  </a:solidFill>
                  <a:effectLst/>
                  <a:uLnTx/>
                  <a:uFillTx/>
                  <a:latin typeface="Calibri"/>
                  <a:ea typeface="+mn-ea"/>
                  <a:cs typeface="+mn-cs"/>
                </a:rPr>
                <a:t>олностью</a:t>
              </a:r>
              <a:r>
                <a:rPr kumimoji="0" lang="ru-RU" sz="550" b="1" i="0" u="none" strike="noStrike" kern="1200" cap="none" spc="0" normalizeH="0" noProof="0" dirty="0">
                  <a:ln>
                    <a:noFill/>
                  </a:ln>
                  <a:solidFill>
                    <a:prstClr val="black"/>
                  </a:solidFill>
                  <a:effectLst/>
                  <a:uLnTx/>
                  <a:uFillTx/>
                  <a:latin typeface="Calibri"/>
                  <a:ea typeface="+mn-ea"/>
                  <a:cs typeface="+mn-cs"/>
                </a:rPr>
                <a:t> автоматизированный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550" b="1" i="0" u="none" strike="noStrike" kern="1200" cap="none" spc="0" normalizeH="0" noProof="0" dirty="0">
                  <a:ln>
                    <a:noFill/>
                  </a:ln>
                  <a:solidFill>
                    <a:prstClr val="black"/>
                  </a:solidFill>
                  <a:effectLst/>
                  <a:uLnTx/>
                  <a:uFillTx/>
                  <a:latin typeface="Calibri"/>
                  <a:ea typeface="+mn-ea"/>
                  <a:cs typeface="+mn-cs"/>
                </a:rPr>
                <a:t>процесс</a:t>
              </a:r>
              <a:endParaRPr kumimoji="0" lang="en-US" sz="550" b="1" i="0" u="none" strike="noStrike" kern="1200" cap="none" spc="0" normalizeH="0" baseline="0" noProof="0" dirty="0">
                <a:ln>
                  <a:noFill/>
                </a:ln>
                <a:solidFill>
                  <a:prstClr val="black"/>
                </a:solidFill>
                <a:effectLst/>
                <a:uLnTx/>
                <a:uFillTx/>
                <a:latin typeface="Calibri"/>
                <a:ea typeface="+mn-ea"/>
                <a:cs typeface="+mn-cs"/>
              </a:endParaRPr>
            </a:p>
          </p:txBody>
        </p:sp>
        <p:sp>
          <p:nvSpPr>
            <p:cNvPr id="48" name="Прямоугольник 47"/>
            <p:cNvSpPr/>
            <p:nvPr/>
          </p:nvSpPr>
          <p:spPr>
            <a:xfrm>
              <a:off x="1700783" y="5540556"/>
              <a:ext cx="918591" cy="182880"/>
            </a:xfrm>
            <a:prstGeom prst="rect">
              <a:avLst/>
            </a:prstGeom>
            <a:noFill/>
          </p:spPr>
          <p:txBody>
            <a:bodyPr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550" b="1" i="0" u="none" strike="noStrike" kern="1200" cap="none" spc="0" normalizeH="0" baseline="0" noProof="0" dirty="0">
                  <a:ln>
                    <a:noFill/>
                  </a:ln>
                  <a:solidFill>
                    <a:prstClr val="black"/>
                  </a:solidFill>
                  <a:effectLst/>
                  <a:uLnTx/>
                  <a:uFillTx/>
                  <a:latin typeface="Calibri"/>
                  <a:ea typeface="+mn-ea"/>
                  <a:cs typeface="+mn-cs"/>
                </a:rPr>
                <a:t>Отправляется ежедневное платёжное</a:t>
              </a:r>
              <a:r>
                <a:rPr kumimoji="0" lang="ru-RU" sz="550" b="1" i="0" u="none" strike="noStrike" kern="1200" cap="none" spc="0" normalizeH="0" noProof="0" dirty="0">
                  <a:ln>
                    <a:noFill/>
                  </a:ln>
                  <a:solidFill>
                    <a:prstClr val="black"/>
                  </a:solidFill>
                  <a:effectLst/>
                  <a:uLnTx/>
                  <a:uFillTx/>
                  <a:latin typeface="Calibri"/>
                  <a:ea typeface="+mn-ea"/>
                  <a:cs typeface="+mn-cs"/>
                </a:rPr>
                <a:t> поручение и  спецификация</a:t>
              </a:r>
              <a:endParaRPr kumimoji="0" lang="en-US" sz="550" b="1" i="0" u="none" strike="noStrike" kern="1200" cap="none" spc="0" normalizeH="0" baseline="0" noProof="0" dirty="0">
                <a:ln>
                  <a:noFill/>
                </a:ln>
                <a:solidFill>
                  <a:prstClr val="black"/>
                </a:solidFill>
                <a:effectLst/>
                <a:uLnTx/>
                <a:uFillTx/>
                <a:latin typeface="Calibri"/>
                <a:ea typeface="+mn-ea"/>
                <a:cs typeface="+mn-cs"/>
              </a:endParaRPr>
            </a:p>
          </p:txBody>
        </p:sp>
        <p:sp>
          <p:nvSpPr>
            <p:cNvPr id="49" name="Прямоугольник 48"/>
            <p:cNvSpPr/>
            <p:nvPr/>
          </p:nvSpPr>
          <p:spPr>
            <a:xfrm>
              <a:off x="2521648" y="5169721"/>
              <a:ext cx="657416" cy="182880"/>
            </a:xfrm>
            <a:prstGeom prst="rect">
              <a:avLst/>
            </a:prstGeom>
            <a:solidFill>
              <a:schemeClr val="bg1"/>
            </a:solidFill>
          </p:spPr>
          <p:txBody>
            <a:bodyPr lIns="0" tIns="0" rIns="0" bIns="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600" dirty="0">
                  <a:solidFill>
                    <a:prstClr val="black"/>
                  </a:solidFill>
                  <a:latin typeface="Calibri"/>
                </a:rPr>
                <a:t>Отчёт о финансовой поддержке</a:t>
              </a:r>
              <a:endParaRPr kumimoji="0" lang="en-US" sz="600" b="0" i="0" u="none" strike="noStrike" kern="1200" cap="none" spc="0" normalizeH="0" baseline="0" noProof="0" dirty="0">
                <a:ln>
                  <a:noFill/>
                </a:ln>
                <a:solidFill>
                  <a:prstClr val="black"/>
                </a:solidFill>
                <a:effectLst/>
                <a:uLnTx/>
                <a:uFillTx/>
                <a:latin typeface="Calibri"/>
              </a:endParaRPr>
            </a:p>
          </p:txBody>
        </p:sp>
        <p:sp>
          <p:nvSpPr>
            <p:cNvPr id="50" name="Прямоугольник 49"/>
            <p:cNvSpPr/>
            <p:nvPr/>
          </p:nvSpPr>
          <p:spPr>
            <a:xfrm>
              <a:off x="2697480" y="4860852"/>
              <a:ext cx="419876" cy="120914"/>
            </a:xfrm>
            <a:prstGeom prst="rect">
              <a:avLst/>
            </a:prstGeom>
            <a:solidFill>
              <a:schemeClr val="bg1"/>
            </a:solidFill>
          </p:spPr>
          <p:txBody>
            <a:bodyPr wrap="none" lIns="0" tIns="0" rIns="0" bIns="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ru-RU" sz="400" b="1" dirty="0">
                  <a:solidFill>
                    <a:prstClr val="black"/>
                  </a:solidFill>
                  <a:latin typeface="Arial"/>
                </a:rPr>
                <a:t>Данные о зарплате</a:t>
              </a:r>
              <a:endParaRPr kumimoji="0" lang="en-US" sz="400" b="1" i="0" u="none" strike="noStrike" kern="1200" cap="none" spc="0" normalizeH="0" baseline="0" noProof="0" dirty="0">
                <a:ln>
                  <a:noFill/>
                </a:ln>
                <a:solidFill>
                  <a:prstClr val="black"/>
                </a:solidFill>
                <a:effectLst/>
                <a:uLnTx/>
                <a:uFillTx/>
                <a:latin typeface="Arial"/>
                <a:ea typeface="+mn-ea"/>
                <a:cs typeface="+mn-cs"/>
              </a:endParaRPr>
            </a:p>
          </p:txBody>
        </p:sp>
        <p:sp>
          <p:nvSpPr>
            <p:cNvPr id="51" name="Прямоугольник 50"/>
            <p:cNvSpPr/>
            <p:nvPr/>
          </p:nvSpPr>
          <p:spPr>
            <a:xfrm>
              <a:off x="2743200" y="4732836"/>
              <a:ext cx="286512" cy="82296"/>
            </a:xfrm>
            <a:prstGeom prst="rect">
              <a:avLst/>
            </a:prstGeom>
            <a:solidFill>
              <a:schemeClr val="bg1"/>
            </a:solidFill>
          </p:spPr>
          <p:txBody>
            <a:bodyPr wrap="non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00" b="1" i="0" u="none" strike="noStrike" kern="1200" cap="none" spc="0" normalizeH="0" baseline="0" noProof="0" dirty="0">
                  <a:ln>
                    <a:noFill/>
                  </a:ln>
                  <a:solidFill>
                    <a:prstClr val="black"/>
                  </a:solidFill>
                  <a:effectLst/>
                  <a:uLnTx/>
                  <a:uFillTx/>
                  <a:latin typeface="Arial"/>
                  <a:ea typeface="+mn-ea"/>
                  <a:cs typeface="+mn-cs"/>
                </a:rPr>
                <a:t>Данные </a:t>
              </a:r>
              <a:r>
                <a:rPr kumimoji="0" lang="en-US" sz="400" b="1" i="0" u="none" strike="noStrike" kern="1200" cap="none" spc="0" normalizeH="0" baseline="0" noProof="0" dirty="0">
                  <a:ln>
                    <a:noFill/>
                  </a:ln>
                  <a:solidFill>
                    <a:prstClr val="black"/>
                  </a:solidFill>
                  <a:effectLst/>
                  <a:uLnTx/>
                  <a:uFillTx/>
                  <a:latin typeface="Arial"/>
                  <a:ea typeface="+mn-ea"/>
                  <a:cs typeface="+mn-cs"/>
                </a:rPr>
                <a:t>ESA</a:t>
              </a:r>
            </a:p>
          </p:txBody>
        </p:sp>
        <p:sp>
          <p:nvSpPr>
            <p:cNvPr id="52" name="Прямоугольник 51"/>
            <p:cNvSpPr/>
            <p:nvPr/>
          </p:nvSpPr>
          <p:spPr>
            <a:xfrm>
              <a:off x="2535936" y="4568244"/>
              <a:ext cx="676656" cy="100584"/>
            </a:xfrm>
            <a:prstGeom prst="rect">
              <a:avLst/>
            </a:prstGeom>
            <a:noFill/>
          </p:spPr>
          <p:txBody>
            <a:bodyPr wrap="none" lIns="0" tIns="0" rIns="0" bIns="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400" b="1" i="0" u="none" strike="noStrike" kern="1200" cap="none" spc="0" normalizeH="0" baseline="0" noProof="0" dirty="0">
                  <a:ln>
                    <a:noFill/>
                  </a:ln>
                  <a:solidFill>
                    <a:prstClr val="black"/>
                  </a:solidFill>
                  <a:effectLst/>
                  <a:uLnTx/>
                  <a:uFillTx/>
                  <a:latin typeface="Arial"/>
                  <a:ea typeface="+mn-ea"/>
                  <a:cs typeface="+mn-cs"/>
                </a:rPr>
                <a:t>Одобренные запросы</a:t>
              </a:r>
              <a:endParaRPr kumimoji="0" lang="en-US" sz="400" b="1" i="0" u="none" strike="noStrike" kern="1200" cap="none" spc="0" normalizeH="0" baseline="0" noProof="0" dirty="0">
                <a:ln>
                  <a:noFill/>
                </a:ln>
                <a:solidFill>
                  <a:prstClr val="black"/>
                </a:solidFill>
                <a:effectLst/>
                <a:uLnTx/>
                <a:uFillTx/>
                <a:latin typeface="Arial"/>
                <a:ea typeface="+mn-ea"/>
                <a:cs typeface="+mn-cs"/>
              </a:endParaRPr>
            </a:p>
          </p:txBody>
        </p:sp>
      </p:grpSp>
      <p:sp>
        <p:nvSpPr>
          <p:cNvPr id="21" name="Rectangle 20">
            <a:extLst>
              <a:ext uri="{FF2B5EF4-FFF2-40B4-BE49-F238E27FC236}">
                <a16:creationId xmlns:a16="http://schemas.microsoft.com/office/drawing/2014/main" id="{F0347EC6-E57C-4169-A9E9-A89381D32B08}"/>
              </a:ext>
            </a:extLst>
          </p:cNvPr>
          <p:cNvSpPr/>
          <p:nvPr/>
        </p:nvSpPr>
        <p:spPr>
          <a:xfrm>
            <a:off x="123491" y="5740704"/>
            <a:ext cx="2050305"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8"/>
              </a:rPr>
              <a:t>https://open.finance.gov.mk/</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952588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Рисунок 28"/>
          <p:cNvPicPr>
            <a:picLocks noChangeAspect="1"/>
          </p:cNvPicPr>
          <p:nvPr/>
        </p:nvPicPr>
        <p:blipFill>
          <a:blip r:embed="rId2"/>
          <a:stretch>
            <a:fillRect/>
          </a:stretch>
        </p:blipFill>
        <p:spPr>
          <a:xfrm>
            <a:off x="299210" y="1319609"/>
            <a:ext cx="5398008" cy="4803648"/>
          </a:xfrm>
          <a:prstGeom prst="rect">
            <a:avLst/>
          </a:prstGeom>
          <a:noFill/>
        </p:spPr>
      </p:pic>
      <p:sp>
        <p:nvSpPr>
          <p:cNvPr id="30" name="Прямоугольник 29"/>
          <p:cNvSpPr/>
          <p:nvPr/>
        </p:nvSpPr>
        <p:spPr>
          <a:xfrm>
            <a:off x="564213" y="1977535"/>
            <a:ext cx="1304544" cy="585216"/>
          </a:xfrm>
          <a:prstGeom prst="rect">
            <a:avLst/>
          </a:prstGeom>
          <a:noFill/>
        </p:spPr>
        <p:txBody>
          <a:bodyPr lIns="0" tIns="0" rIns="0" bIns="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Arial"/>
                <a:ea typeface="+mn-ea"/>
                <a:cs typeface="+mn-cs"/>
              </a:rPr>
              <a:t>Штаб по противодействию</a:t>
            </a:r>
            <a:r>
              <a:rPr kumimoji="0" lang="ru-RU" sz="1100" b="0" i="0" u="none" strike="noStrike" kern="1200" cap="none" spc="0" normalizeH="0" noProof="0" dirty="0">
                <a:ln>
                  <a:noFill/>
                </a:ln>
                <a:solidFill>
                  <a:prstClr val="black"/>
                </a:solidFill>
                <a:effectLst/>
                <a:uLnTx/>
                <a:uFillTx/>
                <a:latin typeface="Arial"/>
                <a:ea typeface="+mn-ea"/>
                <a:cs typeface="+mn-cs"/>
              </a:rPr>
              <a:t> стихийным бедствиям </a:t>
            </a:r>
            <a:r>
              <a:rPr kumimoji="0" lang="en-US" sz="1100" b="0" i="0" u="none" strike="noStrike" kern="1200" cap="none" spc="0" normalizeH="0" baseline="0" noProof="0" dirty="0">
                <a:ln>
                  <a:noFill/>
                </a:ln>
                <a:solidFill>
                  <a:prstClr val="black"/>
                </a:solidFill>
                <a:effectLst/>
                <a:uLnTx/>
                <a:uFillTx/>
                <a:latin typeface="Arial"/>
                <a:ea typeface="+mn-ea"/>
                <a:cs typeface="+mn-cs"/>
              </a:rPr>
              <a:t>KPFIS</a:t>
            </a:r>
          </a:p>
        </p:txBody>
      </p:sp>
      <p:sp>
        <p:nvSpPr>
          <p:cNvPr id="31" name="Прямоугольник 30"/>
          <p:cNvSpPr/>
          <p:nvPr/>
        </p:nvSpPr>
        <p:spPr>
          <a:xfrm>
            <a:off x="2219222" y="2084215"/>
            <a:ext cx="2289103" cy="402336"/>
          </a:xfrm>
          <a:prstGeom prst="rect">
            <a:avLst/>
          </a:prstGeom>
          <a:noFill/>
        </p:spPr>
        <p:txBody>
          <a:bodyPr lIns="0" tIns="0" rIns="0" bIns="0">
            <a:noAutofit/>
          </a:bodyPr>
          <a:lstStyle/>
          <a:p>
            <a:pPr marL="129100" marR="0" lvl="0" indent="-16510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ahoma"/>
                <a:ea typeface="+mn-ea"/>
                <a:cs typeface="+mn-cs"/>
              </a:rPr>
              <a:t>- </a:t>
            </a:r>
            <a:r>
              <a:rPr kumimoji="0" lang="ru-RU" sz="1100" b="0" i="0" u="none" strike="noStrike" kern="1200" cap="none" spc="0" normalizeH="0" baseline="0" noProof="0" dirty="0">
                <a:ln>
                  <a:noFill/>
                </a:ln>
                <a:solidFill>
                  <a:prstClr val="black"/>
                </a:solidFill>
                <a:effectLst/>
                <a:uLnTx/>
                <a:uFillTx/>
                <a:latin typeface="Tahoma"/>
                <a:ea typeface="+mn-ea"/>
                <a:cs typeface="+mn-cs"/>
              </a:rPr>
              <a:t>Разработка</a:t>
            </a:r>
            <a:r>
              <a:rPr kumimoji="0" lang="ru-RU" sz="1100" b="0" i="0" u="none" strike="noStrike" kern="1200" cap="none" spc="0" normalizeH="0" noProof="0" dirty="0">
                <a:ln>
                  <a:noFill/>
                </a:ln>
                <a:solidFill>
                  <a:prstClr val="black"/>
                </a:solidFill>
                <a:effectLst/>
                <a:uLnTx/>
                <a:uFillTx/>
                <a:latin typeface="Tahoma"/>
                <a:ea typeface="+mn-ea"/>
                <a:cs typeface="+mn-cs"/>
              </a:rPr>
              <a:t> процедур деятельности в чрезвычайных условиях</a:t>
            </a:r>
            <a:endParaRPr kumimoji="0" lang="en-US" sz="1100" b="0" i="0" u="none" strike="noStrike" kern="1200" cap="none" spc="0" normalizeH="0" baseline="0" noProof="0" dirty="0">
              <a:ln>
                <a:noFill/>
              </a:ln>
              <a:solidFill>
                <a:prstClr val="black"/>
              </a:solidFill>
              <a:effectLst/>
              <a:uLnTx/>
              <a:uFillTx/>
              <a:latin typeface="Tahoma"/>
              <a:ea typeface="+mn-ea"/>
              <a:cs typeface="+mn-cs"/>
            </a:endParaRPr>
          </a:p>
        </p:txBody>
      </p:sp>
      <p:sp>
        <p:nvSpPr>
          <p:cNvPr id="32" name="Прямоугольник 31"/>
          <p:cNvSpPr/>
          <p:nvPr/>
        </p:nvSpPr>
        <p:spPr>
          <a:xfrm>
            <a:off x="628221" y="2998615"/>
            <a:ext cx="1179576" cy="249936"/>
          </a:xfrm>
          <a:prstGeom prst="rect">
            <a:avLst/>
          </a:prstGeom>
          <a:noFill/>
        </p:spPr>
        <p:txBody>
          <a:bodyPr wrap="non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Arial"/>
                <a:ea typeface="+mn-ea"/>
                <a:cs typeface="+mn-cs"/>
              </a:rPr>
              <a:t>Оператор </a:t>
            </a:r>
            <a:r>
              <a:rPr kumimoji="0" lang="en-US" sz="1100" b="0" i="0" u="none" strike="noStrike" kern="1200" cap="none" spc="0" normalizeH="0" baseline="0" noProof="0" dirty="0" err="1">
                <a:ln>
                  <a:noFill/>
                </a:ln>
                <a:solidFill>
                  <a:prstClr val="black"/>
                </a:solidFill>
                <a:effectLst/>
                <a:uLnTx/>
                <a:uFillTx/>
                <a:latin typeface="Arial"/>
                <a:ea typeface="+mn-ea"/>
                <a:cs typeface="+mn-cs"/>
              </a:rPr>
              <a:t>dBrain</a:t>
            </a:r>
            <a:endParaRPr kumimoji="0" lang="en-US" sz="1100" b="0" i="0" u="none" strike="noStrike" kern="1200" cap="none" spc="0" normalizeH="0" baseline="0" noProof="0" dirty="0">
              <a:ln>
                <a:noFill/>
              </a:ln>
              <a:solidFill>
                <a:prstClr val="black"/>
              </a:solidFill>
              <a:effectLst/>
              <a:uLnTx/>
              <a:uFillTx/>
              <a:latin typeface="Arial"/>
              <a:ea typeface="+mn-ea"/>
              <a:cs typeface="+mn-cs"/>
            </a:endParaRPr>
          </a:p>
        </p:txBody>
      </p:sp>
      <p:sp>
        <p:nvSpPr>
          <p:cNvPr id="33" name="Прямоугольник 32"/>
          <p:cNvSpPr/>
          <p:nvPr/>
        </p:nvSpPr>
        <p:spPr>
          <a:xfrm>
            <a:off x="2219222" y="2922415"/>
            <a:ext cx="3141527" cy="384048"/>
          </a:xfrm>
          <a:prstGeom prst="rect">
            <a:avLst/>
          </a:prstGeom>
          <a:noFill/>
        </p:spPr>
        <p:txBody>
          <a:bodyPr lIns="0" tIns="0" rIns="0" bIns="0">
            <a:noAutofit/>
          </a:bodyPr>
          <a:lstStyle/>
          <a:p>
            <a:pPr marL="135450" marR="0" lvl="0" indent="-171450" algn="l" defTabSz="914400" rtl="0" eaLnBrk="1" fontAlgn="auto" latinLnBrk="0" hangingPunct="1">
              <a:lnSpc>
                <a:spcPct val="100000"/>
              </a:lnSpc>
              <a:spcBef>
                <a:spcPts val="0"/>
              </a:spcBef>
              <a:spcAft>
                <a:spcPts val="0"/>
              </a:spcAft>
              <a:buClrTx/>
              <a:buSzTx/>
              <a:buFontTx/>
              <a:buChar char="-"/>
              <a:tabLst/>
              <a:defRPr/>
            </a:pPr>
            <a:r>
              <a:rPr kumimoji="0" lang="ru-RU" sz="1100" b="0" i="0" u="none" strike="noStrike" kern="1200" cap="none" spc="0" normalizeH="0" baseline="0" noProof="0" dirty="0">
                <a:ln>
                  <a:noFill/>
                </a:ln>
                <a:solidFill>
                  <a:prstClr val="black"/>
                </a:solidFill>
                <a:effectLst/>
                <a:uLnTx/>
                <a:uFillTx/>
                <a:latin typeface="Tahoma"/>
                <a:ea typeface="+mn-ea"/>
                <a:cs typeface="+mn-cs"/>
              </a:rPr>
              <a:t>Удалённая работа, </a:t>
            </a:r>
          </a:p>
          <a:p>
            <a:pPr marL="135450" marR="0" lvl="0" indent="-171450" algn="l" defTabSz="914400" rtl="0" eaLnBrk="1" fontAlgn="auto" latinLnBrk="0" hangingPunct="1">
              <a:lnSpc>
                <a:spcPct val="100000"/>
              </a:lnSpc>
              <a:spcBef>
                <a:spcPts val="0"/>
              </a:spcBef>
              <a:spcAft>
                <a:spcPts val="0"/>
              </a:spcAft>
              <a:buClrTx/>
              <a:buSzTx/>
              <a:buFontTx/>
              <a:buChar char="-"/>
              <a:tabLst/>
              <a:defRPr/>
            </a:pPr>
            <a:r>
              <a:rPr kumimoji="0" lang="ru-RU" sz="1100" b="0" i="0" u="none" strike="noStrike" kern="1200" cap="none" spc="0" normalizeH="0" baseline="0" noProof="0" dirty="0">
                <a:ln>
                  <a:noFill/>
                </a:ln>
                <a:solidFill>
                  <a:prstClr val="black"/>
                </a:solidFill>
                <a:effectLst/>
                <a:uLnTx/>
                <a:uFillTx/>
                <a:latin typeface="Tahoma"/>
                <a:ea typeface="+mn-ea"/>
                <a:cs typeface="+mn-cs"/>
              </a:rPr>
              <a:t>распределённая работа, </a:t>
            </a:r>
          </a:p>
          <a:p>
            <a:pPr marL="135450" marR="0" lvl="0" indent="-171450" algn="l" defTabSz="914400" rtl="0" eaLnBrk="1" fontAlgn="auto" latinLnBrk="0" hangingPunct="1">
              <a:lnSpc>
                <a:spcPct val="100000"/>
              </a:lnSpc>
              <a:spcBef>
                <a:spcPts val="0"/>
              </a:spcBef>
              <a:spcAft>
                <a:spcPts val="0"/>
              </a:spcAft>
              <a:buClrTx/>
              <a:buSzTx/>
              <a:buFontTx/>
              <a:buChar char="-"/>
              <a:tabLst/>
              <a:defRPr/>
            </a:pPr>
            <a:r>
              <a:rPr kumimoji="0" lang="ru-RU" sz="1100" b="0" i="0" u="none" strike="noStrike" kern="1200" cap="none" spc="0" normalizeH="0" baseline="0" noProof="0" dirty="0">
                <a:ln>
                  <a:noFill/>
                </a:ln>
                <a:solidFill>
                  <a:prstClr val="black"/>
                </a:solidFill>
                <a:effectLst/>
                <a:uLnTx/>
                <a:uFillTx/>
                <a:latin typeface="Tahoma"/>
                <a:ea typeface="+mn-ea"/>
                <a:cs typeface="+mn-cs"/>
              </a:rPr>
              <a:t>гибкий график</a:t>
            </a:r>
            <a:endParaRPr kumimoji="0" lang="en-US" sz="1100" b="0" i="0" u="none" strike="noStrike" kern="1200" cap="none" spc="0" normalizeH="0" baseline="0" noProof="0" dirty="0">
              <a:ln>
                <a:noFill/>
              </a:ln>
              <a:solidFill>
                <a:prstClr val="black"/>
              </a:solidFill>
              <a:effectLst/>
              <a:uLnTx/>
              <a:uFillTx/>
              <a:latin typeface="Tahoma"/>
              <a:ea typeface="+mn-ea"/>
              <a:cs typeface="+mn-cs"/>
            </a:endParaRPr>
          </a:p>
        </p:txBody>
      </p:sp>
      <p:sp>
        <p:nvSpPr>
          <p:cNvPr id="34" name="Прямоугольник 33"/>
          <p:cNvSpPr/>
          <p:nvPr/>
        </p:nvSpPr>
        <p:spPr>
          <a:xfrm>
            <a:off x="533733" y="3745375"/>
            <a:ext cx="1359408" cy="417576"/>
          </a:xfrm>
          <a:prstGeom prst="rect">
            <a:avLst/>
          </a:prstGeom>
          <a:noFill/>
        </p:spPr>
        <p:txBody>
          <a:bodyPr lIns="0" tIns="0" rIns="0" bIns="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Arial"/>
                <a:ea typeface="+mn-ea"/>
                <a:cs typeface="+mn-cs"/>
              </a:rPr>
              <a:t>Консультационный центр</a:t>
            </a:r>
            <a:r>
              <a:rPr kumimoji="0" lang="ru-RU" sz="1100" b="0" i="0" u="none" strike="noStrike" kern="1200" cap="none" spc="0" normalizeH="0" noProof="0" dirty="0">
                <a:ln>
                  <a:noFill/>
                </a:ln>
                <a:solidFill>
                  <a:prstClr val="black"/>
                </a:solidFill>
                <a:effectLst/>
                <a:uLnTx/>
                <a:uFillTx/>
                <a:latin typeface="Arial"/>
                <a:ea typeface="+mn-ea"/>
                <a:cs typeface="+mn-cs"/>
              </a:rPr>
              <a:t> </a:t>
            </a:r>
            <a:r>
              <a:rPr kumimoji="0" lang="en-US" sz="1100" b="0" i="0" u="none" strike="noStrike" kern="1200" cap="none" spc="0" normalizeH="0" baseline="0" noProof="0" dirty="0" err="1">
                <a:ln>
                  <a:noFill/>
                </a:ln>
                <a:solidFill>
                  <a:prstClr val="black"/>
                </a:solidFill>
                <a:effectLst/>
                <a:uLnTx/>
                <a:uFillTx/>
                <a:latin typeface="Arial"/>
                <a:ea typeface="+mn-ea"/>
                <a:cs typeface="+mn-cs"/>
              </a:rPr>
              <a:t>dBrain</a:t>
            </a:r>
            <a:endParaRPr kumimoji="0" lang="en-US" sz="11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Прямоугольник 34"/>
          <p:cNvSpPr/>
          <p:nvPr/>
        </p:nvSpPr>
        <p:spPr>
          <a:xfrm>
            <a:off x="2219222" y="3693559"/>
            <a:ext cx="2790545" cy="551688"/>
          </a:xfrm>
          <a:prstGeom prst="rect">
            <a:avLst/>
          </a:prstGeom>
          <a:noFill/>
        </p:spPr>
        <p:txBody>
          <a:bodyPr lIns="0" tIns="0" rIns="0" bIns="0">
            <a:noAutofit/>
          </a:bodyPr>
          <a:lstStyle/>
          <a:p>
            <a:pPr marL="116400" marR="0" lvl="0" indent="-15240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ahoma"/>
                <a:ea typeface="+mn-ea"/>
                <a:cs typeface="+mn-cs"/>
              </a:rPr>
              <a:t>- </a:t>
            </a:r>
            <a:r>
              <a:rPr kumimoji="0" lang="ru-RU" sz="1100" b="0" i="0" u="none" strike="noStrike" kern="1200" cap="none" spc="0" normalizeH="0" baseline="0" noProof="0" dirty="0">
                <a:ln>
                  <a:noFill/>
                </a:ln>
                <a:solidFill>
                  <a:prstClr val="black"/>
                </a:solidFill>
                <a:effectLst/>
                <a:uLnTx/>
                <a:uFillTx/>
                <a:latin typeface="Tahoma"/>
                <a:ea typeface="+mn-ea"/>
                <a:cs typeface="+mn-cs"/>
              </a:rPr>
              <a:t>Распределённый формат работы консультационного центра</a:t>
            </a:r>
            <a:endParaRPr kumimoji="0" lang="en-US" sz="1100" b="0" i="0" u="none" strike="noStrike" kern="1200" cap="none" spc="0" normalizeH="0" baseline="0" noProof="0" dirty="0">
              <a:ln>
                <a:noFill/>
              </a:ln>
              <a:solidFill>
                <a:prstClr val="black"/>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ahoma"/>
                <a:ea typeface="+mn-ea"/>
                <a:cs typeface="+mn-cs"/>
              </a:rPr>
              <a:t>- </a:t>
            </a:r>
            <a:r>
              <a:rPr lang="ru-RU" sz="1100" dirty="0">
                <a:solidFill>
                  <a:prstClr val="black"/>
                </a:solidFill>
                <a:latin typeface="Tahoma"/>
              </a:rPr>
              <a:t>Более активное использование чата для предоставления консультаций</a:t>
            </a:r>
            <a:endParaRPr kumimoji="0" lang="en-US" sz="1100" b="0" i="0" u="none" strike="noStrike" kern="1200" cap="none" spc="0" normalizeH="0" baseline="0" noProof="0" dirty="0">
              <a:ln>
                <a:noFill/>
              </a:ln>
              <a:solidFill>
                <a:prstClr val="black"/>
              </a:solidFill>
              <a:effectLst/>
              <a:uLnTx/>
              <a:uFillTx/>
              <a:latin typeface="Tahoma"/>
              <a:ea typeface="+mn-ea"/>
              <a:cs typeface="+mn-cs"/>
            </a:endParaRPr>
          </a:p>
        </p:txBody>
      </p:sp>
      <p:sp>
        <p:nvSpPr>
          <p:cNvPr id="36" name="Прямоугольник 35"/>
          <p:cNvSpPr/>
          <p:nvPr/>
        </p:nvSpPr>
        <p:spPr>
          <a:xfrm>
            <a:off x="475821" y="4675015"/>
            <a:ext cx="1481328" cy="249936"/>
          </a:xfrm>
          <a:prstGeom prst="rect">
            <a:avLst/>
          </a:prstGeom>
          <a:noFill/>
        </p:spPr>
        <p:txBody>
          <a:bodyPr wrap="non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Arial"/>
                <a:ea typeface="+mn-ea"/>
                <a:cs typeface="+mn-cs"/>
              </a:rPr>
              <a:t>Поддержка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Arial"/>
                <a:ea typeface="+mn-ea"/>
                <a:cs typeface="+mn-cs"/>
              </a:rPr>
              <a:t>пользователей</a:t>
            </a:r>
            <a:r>
              <a:rPr kumimoji="0" lang="ru-RU" sz="1100" b="0" i="0" u="none" strike="noStrike" kern="1200" cap="none" spc="0" normalizeH="0" noProof="0" dirty="0">
                <a:ln>
                  <a:noFill/>
                </a:ln>
                <a:solidFill>
                  <a:prstClr val="black"/>
                </a:solidFill>
                <a:effectLst/>
                <a:uLnTx/>
                <a:uFillTx/>
                <a:latin typeface="Arial"/>
                <a:ea typeface="+mn-ea"/>
                <a:cs typeface="+mn-cs"/>
              </a:rPr>
              <a:t> </a:t>
            </a:r>
            <a:r>
              <a:rPr kumimoji="0" lang="en-US" sz="1100" b="0" i="0" u="none" strike="noStrike" kern="1200" cap="none" spc="0" normalizeH="0" baseline="0" noProof="0" dirty="0" err="1">
                <a:ln>
                  <a:noFill/>
                </a:ln>
                <a:solidFill>
                  <a:prstClr val="black"/>
                </a:solidFill>
                <a:effectLst/>
                <a:uLnTx/>
                <a:uFillTx/>
                <a:latin typeface="Arial"/>
                <a:ea typeface="+mn-ea"/>
                <a:cs typeface="+mn-cs"/>
              </a:rPr>
              <a:t>dBrain</a:t>
            </a:r>
            <a:endParaRPr kumimoji="0" lang="en-US" sz="11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Прямоугольник 36"/>
          <p:cNvSpPr/>
          <p:nvPr/>
        </p:nvSpPr>
        <p:spPr>
          <a:xfrm>
            <a:off x="2219222" y="4504327"/>
            <a:ext cx="2901381" cy="582168"/>
          </a:xfrm>
          <a:prstGeom prst="rect">
            <a:avLst/>
          </a:prstGeom>
          <a:noFill/>
        </p:spPr>
        <p:txBody>
          <a:bodyPr lIns="0" tIns="0" rIns="0" bIns="0">
            <a:noAutofit/>
          </a:bodyPr>
          <a:lstStyle/>
          <a:p>
            <a:pPr marL="116400" marR="0" lvl="0" indent="-15240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ahoma"/>
                <a:ea typeface="+mn-ea"/>
                <a:cs typeface="+mn-cs"/>
              </a:rPr>
              <a:t>- </a:t>
            </a:r>
            <a:r>
              <a:rPr kumimoji="0" lang="ru-RU" sz="1100" b="0" i="0" u="none" strike="noStrike" kern="1200" cap="none" spc="0" normalizeH="0" baseline="0" noProof="0" dirty="0">
                <a:ln>
                  <a:noFill/>
                </a:ln>
                <a:solidFill>
                  <a:prstClr val="black"/>
                </a:solidFill>
                <a:effectLst/>
                <a:uLnTx/>
                <a:uFillTx/>
                <a:latin typeface="Tahoma"/>
                <a:ea typeface="+mn-ea"/>
                <a:cs typeface="+mn-cs"/>
              </a:rPr>
              <a:t>Помощь в организации удалённого места работы пользователя</a:t>
            </a:r>
            <a:endParaRPr kumimoji="0" lang="en-US" sz="1100" b="0" i="0" u="none" strike="noStrike" kern="1200" cap="none" spc="0" normalizeH="0" baseline="0" noProof="0" dirty="0">
              <a:ln>
                <a:noFill/>
              </a:ln>
              <a:solidFill>
                <a:prstClr val="black"/>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ahoma"/>
                <a:ea typeface="+mn-ea"/>
                <a:cs typeface="+mn-cs"/>
              </a:rPr>
              <a:t>- </a:t>
            </a:r>
            <a:r>
              <a:rPr kumimoji="0" lang="ru-RU" sz="1100" b="0" i="0" u="none" strike="noStrike" kern="1200" cap="none" spc="0" normalizeH="0" baseline="0" noProof="0" dirty="0">
                <a:ln>
                  <a:noFill/>
                </a:ln>
                <a:solidFill>
                  <a:prstClr val="black"/>
                </a:solidFill>
                <a:effectLst/>
                <a:uLnTx/>
                <a:uFillTx/>
                <a:latin typeface="Tahoma"/>
                <a:ea typeface="+mn-ea"/>
                <a:cs typeface="+mn-cs"/>
              </a:rPr>
              <a:t>Активизация</a:t>
            </a:r>
            <a:r>
              <a:rPr kumimoji="0" lang="ru-RU" sz="1100" b="0" i="0" u="none" strike="noStrike" kern="1200" cap="none" spc="0" normalizeH="0" noProof="0" dirty="0">
                <a:ln>
                  <a:noFill/>
                </a:ln>
                <a:solidFill>
                  <a:prstClr val="black"/>
                </a:solidFill>
                <a:effectLst/>
                <a:uLnTx/>
                <a:uFillTx/>
                <a:latin typeface="Tahoma"/>
                <a:ea typeface="+mn-ea"/>
                <a:cs typeface="+mn-cs"/>
              </a:rPr>
              <a:t> поддержки пользователей</a:t>
            </a:r>
            <a:endParaRPr kumimoji="0" lang="en-US" sz="1100" b="0" i="0" u="none" strike="noStrike" kern="1200" cap="none" spc="0" normalizeH="0" baseline="0" noProof="0" dirty="0">
              <a:ln>
                <a:noFill/>
              </a:ln>
              <a:solidFill>
                <a:prstClr val="black"/>
              </a:solidFill>
              <a:effectLst/>
              <a:uLnTx/>
              <a:uFillTx/>
              <a:latin typeface="Tahoma"/>
              <a:ea typeface="+mn-ea"/>
              <a:cs typeface="+mn-cs"/>
            </a:endParaRPr>
          </a:p>
        </p:txBody>
      </p:sp>
      <p:sp>
        <p:nvSpPr>
          <p:cNvPr id="38" name="Прямоугольник 37"/>
          <p:cNvSpPr/>
          <p:nvPr/>
        </p:nvSpPr>
        <p:spPr>
          <a:xfrm>
            <a:off x="369141" y="5519311"/>
            <a:ext cx="1703832" cy="246888"/>
          </a:xfrm>
          <a:prstGeom prst="rect">
            <a:avLst/>
          </a:prstGeom>
          <a:noFill/>
        </p:spPr>
        <p:txBody>
          <a:bodyPr wrap="non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Arial"/>
                <a:ea typeface="+mn-ea"/>
                <a:cs typeface="+mn-cs"/>
              </a:rPr>
              <a:t>Поддержка финансовой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Arial"/>
                <a:ea typeface="+mn-ea"/>
                <a:cs typeface="+mn-cs"/>
              </a:rPr>
              <a:t>политики</a:t>
            </a:r>
            <a:endParaRPr kumimoji="0" lang="en-US" sz="11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Прямоугольник 38"/>
          <p:cNvSpPr/>
          <p:nvPr/>
        </p:nvSpPr>
        <p:spPr>
          <a:xfrm>
            <a:off x="2219222" y="5293759"/>
            <a:ext cx="2928363" cy="829498"/>
          </a:xfrm>
          <a:prstGeom prst="rect">
            <a:avLst/>
          </a:prstGeom>
          <a:noFill/>
        </p:spPr>
        <p:txBody>
          <a:bodyPr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ahoma"/>
                <a:ea typeface="+mn-ea"/>
                <a:cs typeface="+mn-cs"/>
              </a:rPr>
              <a:t>- </a:t>
            </a:r>
            <a:r>
              <a:rPr kumimoji="0" lang="ru-RU" sz="1000" b="0" i="0" u="none" strike="noStrike" kern="1200" cap="none" spc="0" normalizeH="0" baseline="0" noProof="0" dirty="0">
                <a:ln>
                  <a:noFill/>
                </a:ln>
                <a:solidFill>
                  <a:prstClr val="black"/>
                </a:solidFill>
                <a:effectLst/>
                <a:uLnTx/>
                <a:uFillTx/>
                <a:latin typeface="Tahoma"/>
                <a:ea typeface="+mn-ea"/>
                <a:cs typeface="+mn-cs"/>
              </a:rPr>
              <a:t>Поддержка</a:t>
            </a:r>
            <a:r>
              <a:rPr kumimoji="0" lang="ru-RU" sz="1000" b="0" i="0" u="none" strike="noStrike" kern="1200" cap="none" spc="0" normalizeH="0" noProof="0" dirty="0">
                <a:ln>
                  <a:noFill/>
                </a:ln>
                <a:solidFill>
                  <a:prstClr val="black"/>
                </a:solidFill>
                <a:effectLst/>
                <a:uLnTx/>
                <a:uFillTx/>
                <a:latin typeface="Tahoma"/>
                <a:ea typeface="+mn-ea"/>
                <a:cs typeface="+mn-cs"/>
              </a:rPr>
              <a:t> дополнительного бюджетирования</a:t>
            </a:r>
            <a:endParaRPr kumimoji="0" lang="en-US" sz="1000" b="0" i="0" u="none" strike="noStrike" kern="1200" cap="none" spc="0" normalizeH="0" baseline="0" noProof="0" dirty="0">
              <a:ln>
                <a:noFill/>
              </a:ln>
              <a:solidFill>
                <a:prstClr val="black"/>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ahoma"/>
                <a:ea typeface="+mn-ea"/>
                <a:cs typeface="+mn-cs"/>
              </a:rPr>
              <a:t>- </a:t>
            </a:r>
            <a:r>
              <a:rPr lang="ru-RU" sz="1000" dirty="0">
                <a:solidFill>
                  <a:prstClr val="black"/>
                </a:solidFill>
                <a:latin typeface="Tahoma"/>
              </a:rPr>
              <a:t>Поддержка осуществления предоплаты</a:t>
            </a:r>
            <a:endParaRPr kumimoji="0" lang="en-US" sz="1000" b="0" i="0" u="none" strike="noStrike" kern="1200" cap="none" spc="0" normalizeH="0" baseline="0" noProof="0" dirty="0">
              <a:ln>
                <a:noFill/>
              </a:ln>
              <a:solidFill>
                <a:prstClr val="black"/>
              </a:solidFill>
              <a:effectLst/>
              <a:uLnTx/>
              <a:uFillTx/>
              <a:latin typeface="Tahoma"/>
            </a:endParaRPr>
          </a:p>
          <a:p>
            <a:pPr marL="116400" marR="0" lvl="0" indent="-15240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rPr>
              <a:t>- </a:t>
            </a:r>
            <a:r>
              <a:rPr kumimoji="0" lang="ru-RU" sz="1000" b="0" i="0" u="none" strike="noStrike" kern="1200" cap="none" spc="0" normalizeH="0" baseline="0" noProof="0" dirty="0">
                <a:ln>
                  <a:noFill/>
                </a:ln>
                <a:solidFill>
                  <a:prstClr val="black"/>
                </a:solidFill>
                <a:effectLst/>
                <a:uLnTx/>
                <a:uFillTx/>
                <a:latin typeface="Tahoma"/>
              </a:rPr>
              <a:t>Снижение для уязвимых</a:t>
            </a:r>
            <a:r>
              <a:rPr kumimoji="0" lang="ru-RU" sz="1000" b="0" i="0" u="none" strike="noStrike" kern="1200" cap="none" spc="0" normalizeH="0" noProof="0" dirty="0">
                <a:ln>
                  <a:noFill/>
                </a:ln>
                <a:solidFill>
                  <a:prstClr val="black"/>
                </a:solidFill>
                <a:effectLst/>
                <a:uLnTx/>
                <a:uFillTx/>
                <a:latin typeface="Tahoma"/>
              </a:rPr>
              <a:t> категорий населения бремени, связанного с</a:t>
            </a:r>
            <a:r>
              <a:rPr kumimoji="0" lang="ru-RU" sz="1000" b="0" i="0" u="none" strike="noStrike" kern="1200" cap="none" spc="0" normalizeH="0" baseline="0" noProof="0" dirty="0">
                <a:ln>
                  <a:noFill/>
                </a:ln>
                <a:solidFill>
                  <a:prstClr val="black"/>
                </a:solidFill>
                <a:effectLst/>
                <a:uLnTx/>
                <a:uFillTx/>
                <a:latin typeface="Tahoma"/>
              </a:rPr>
              <a:t> выплатой национальных налогов</a:t>
            </a:r>
            <a:endParaRPr kumimoji="0" lang="en-US" sz="1000" b="0" i="0" u="none" strike="noStrike" kern="1200" cap="none" spc="0" normalizeH="0" baseline="0" noProof="0" dirty="0">
              <a:ln>
                <a:noFill/>
              </a:ln>
              <a:solidFill>
                <a:prstClr val="black"/>
              </a:solidFill>
              <a:effectLst/>
              <a:uLnTx/>
              <a:uFillTx/>
              <a:latin typeface="Tahoma"/>
            </a:endParaRPr>
          </a:p>
        </p:txBody>
      </p:sp>
      <p:grpSp>
        <p:nvGrpSpPr>
          <p:cNvPr id="8" name="Group 7"/>
          <p:cNvGrpSpPr/>
          <p:nvPr/>
        </p:nvGrpSpPr>
        <p:grpSpPr>
          <a:xfrm>
            <a:off x="-809" y="7415"/>
            <a:ext cx="9129110" cy="731520"/>
            <a:chOff x="-809" y="7415"/>
            <a:chExt cx="9129110" cy="731520"/>
          </a:xfrm>
        </p:grpSpPr>
        <p:sp>
          <p:nvSpPr>
            <p:cNvPr id="15"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white"/>
                  </a:solidFill>
                  <a:effectLst/>
                  <a:uLnTx/>
                  <a:uFillTx/>
                  <a:latin typeface="Calibri"/>
                  <a:ea typeface="+mn-ea"/>
                  <a:cs typeface="Helvetica" panose="020B0604020202020204" pitchFamily="34" charset="0"/>
                </a:rPr>
                <a:t>Республика Корея</a:t>
              </a:r>
              <a:r>
                <a:rPr kumimoji="0" lang="en-US" sz="2400" b="1" i="0" u="none" strike="noStrike" kern="1200" cap="none" spc="0" normalizeH="0" baseline="0" noProof="0" dirty="0">
                  <a:ln>
                    <a:noFill/>
                  </a:ln>
                  <a:solidFill>
                    <a:prstClr val="white"/>
                  </a:solidFill>
                  <a:effectLst/>
                  <a:uLnTx/>
                  <a:uFillTx/>
                  <a:latin typeface="Calibri"/>
                  <a:ea typeface="+mn-ea"/>
                  <a:cs typeface="Helvetica" panose="020B0604020202020204" pitchFamily="34" charset="0"/>
                </a:rPr>
                <a:t> &gt; </a:t>
              </a:r>
              <a:r>
                <a:rPr kumimoji="0" lang="en-US" sz="2400" b="1" i="0" u="none" strike="noStrike" kern="1200" cap="none" spc="0" normalizeH="0" baseline="0" noProof="0" dirty="0" err="1">
                  <a:ln>
                    <a:noFill/>
                  </a:ln>
                  <a:solidFill>
                    <a:prstClr val="white"/>
                  </a:solidFill>
                  <a:effectLst/>
                  <a:uLnTx/>
                  <a:uFillTx/>
                  <a:latin typeface="Calibri"/>
                  <a:ea typeface="+mn-ea"/>
                  <a:cs typeface="Helvetica" panose="020B0604020202020204" pitchFamily="34" charset="0"/>
                </a:rPr>
                <a:t>dBrain</a:t>
              </a:r>
              <a:r>
                <a:rPr kumimoji="0" lang="ru-RU" sz="2400" b="1" i="0" u="none" strike="noStrike" kern="1200" cap="none" spc="0" normalizeH="0" baseline="0" noProof="0" dirty="0">
                  <a:ln>
                    <a:noFill/>
                  </a:ln>
                  <a:solidFill>
                    <a:prstClr val="white"/>
                  </a:solidFill>
                  <a:effectLst/>
                  <a:uLnTx/>
                  <a:uFillTx/>
                  <a:latin typeface="Calibri"/>
                  <a:ea typeface="+mn-ea"/>
                  <a:cs typeface="Helvetica" panose="020B0604020202020204" pitchFamily="34" charset="0"/>
                </a:rPr>
                <a:t> (ИСУГФ)</a:t>
              </a:r>
              <a:endParaRPr kumimoji="0" lang="en-US" sz="2400" b="1" i="0" u="none" strike="noStrike" kern="1200" cap="none" spc="0" normalizeH="0" baseline="0" noProof="0" dirty="0">
                <a:ln>
                  <a:noFill/>
                </a:ln>
                <a:solidFill>
                  <a:prstClr val="white"/>
                </a:solidFill>
                <a:effectLst/>
                <a:uLnTx/>
                <a:uFillTx/>
                <a:latin typeface="Calibri"/>
                <a:ea typeface="+mn-ea"/>
                <a:cs typeface="Helvetica" panose="020B0604020202020204" pitchFamily="34" charset="0"/>
              </a:endParaRPr>
            </a:p>
          </p:txBody>
        </p:sp>
        <p:sp>
          <p:nvSpPr>
            <p:cNvPr id="16" name="Oval 1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0" name="Slide Number Placeholder 8"/>
          <p:cNvSpPr>
            <a:spLocks noGrp="1"/>
          </p:cNvSpPr>
          <p:nvPr>
            <p:ph type="sldNum" sz="quarter" idx="12"/>
          </p:nvPr>
        </p:nvSpPr>
        <p:spPr>
          <a:xfrm>
            <a:off x="6553200" y="6587285"/>
            <a:ext cx="2160000" cy="216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1FF0DD-E9F7-431E-8070-FEA08546CC76}" type="slidenum">
              <a:rPr kumimoji="0" lang="en-US" sz="1100" b="0" i="0" u="none" strike="noStrike" kern="1200" cap="none" spc="0" normalizeH="0" baseline="0" noProof="0" smtClean="0">
                <a:ln>
                  <a:noFill/>
                </a:ln>
                <a:solidFill>
                  <a:srgbClr val="0000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srgbClr val="0000FF"/>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6F1BEE9-94E6-4760-A576-03DDF6B84F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45" y="6532437"/>
            <a:ext cx="801263" cy="267088"/>
          </a:xfrm>
          <a:prstGeom prst="rect">
            <a:avLst/>
          </a:prstGeom>
          <a:solidFill>
            <a:srgbClr val="93B68D"/>
          </a:solidFill>
        </p:spPr>
      </p:pic>
      <p:sp>
        <p:nvSpPr>
          <p:cNvPr id="2" name="Rectangle 1">
            <a:extLst>
              <a:ext uri="{FF2B5EF4-FFF2-40B4-BE49-F238E27FC236}">
                <a16:creationId xmlns:a16="http://schemas.microsoft.com/office/drawing/2014/main" id="{239FF5DA-A228-4176-91E4-EA0A75DB32AD}"/>
              </a:ext>
            </a:extLst>
          </p:cNvPr>
          <p:cNvSpPr/>
          <p:nvPr/>
        </p:nvSpPr>
        <p:spPr>
          <a:xfrm>
            <a:off x="185351" y="596835"/>
            <a:ext cx="877824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ru-RU" sz="2400" b="1" i="0"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Реагирование</a:t>
            </a:r>
            <a:r>
              <a:rPr kumimoji="0" lang="ru-RU" sz="2400" b="1" i="0" u="none" strike="noStrike" kern="1200" cap="none" spc="0" normalizeH="0" noProof="0" dirty="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KPFIS</a:t>
            </a:r>
            <a:r>
              <a:rPr kumimoji="0" lang="ru-RU" sz="2400" b="1" i="0"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 на</a:t>
            </a:r>
            <a:r>
              <a:rPr kumimoji="0" lang="en-US" sz="2400" b="1" i="0"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 COVID-19:</a:t>
            </a:r>
            <a:r>
              <a:rPr kumimoji="0" lang="ru-RU" sz="2400" b="1" i="0"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 опыт обеспечения устойчивости</a:t>
            </a:r>
            <a:r>
              <a:rPr kumimoji="0" lang="ru-RU" sz="2400" b="1" i="0" u="none" strike="noStrike" kern="1200" cap="none" spc="0" normalizeH="0" noProof="0" dirty="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 работы </a:t>
            </a:r>
            <a:r>
              <a:rPr kumimoji="0" lang="en-US" sz="2400" b="1" i="0" u="none" strike="noStrike" kern="1200" cap="none" spc="0" normalizeH="0" baseline="0" noProof="0" dirty="0" err="1">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dBrain</a:t>
            </a:r>
            <a:r>
              <a:rPr kumimoji="0" lang="ru-RU" sz="2400" b="1" i="0"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 в условиях</a:t>
            </a:r>
            <a:r>
              <a:rPr kumimoji="0" lang="ru-RU" sz="2400" b="1" i="0" u="none" strike="noStrike" kern="1200" cap="none" spc="0" normalizeH="0" noProof="0" dirty="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 пандемии</a:t>
            </a:r>
            <a:endParaRPr kumimoji="0" lang="en-US" sz="2400" b="1" i="0"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5B7F8BEE-4923-4ABE-9960-FBCDBB9721FD}"/>
              </a:ext>
            </a:extLst>
          </p:cNvPr>
          <p:cNvSpPr/>
          <p:nvPr/>
        </p:nvSpPr>
        <p:spPr>
          <a:xfrm>
            <a:off x="1234439" y="6370470"/>
            <a:ext cx="7152815"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0" i="1"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mn-cs"/>
              </a:rPr>
              <a:t>Источник</a:t>
            </a:r>
            <a:r>
              <a:rPr kumimoji="0" lang="en-US" sz="1000" b="0" i="0"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mn-cs"/>
              </a:rPr>
              <a:t>: </a:t>
            </a:r>
            <a:r>
              <a:rPr lang="ru-RU" sz="1000" dirty="0">
                <a:solidFill>
                  <a:srgbClr val="333333"/>
                </a:solidFill>
                <a:latin typeface="Calibri" panose="020F0502020204030204" pitchFamily="34" charset="0"/>
                <a:ea typeface="Calibri" panose="020F0502020204030204" pitchFamily="34" charset="0"/>
              </a:rPr>
              <a:t>Реагирование К</a:t>
            </a:r>
            <a:r>
              <a:rPr kumimoji="0" lang="en-US" sz="1000" b="0"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mn-cs"/>
              </a:rPr>
              <a:t>PFIS</a:t>
            </a:r>
            <a:r>
              <a:rPr kumimoji="0" lang="ru-RU" sz="1000" b="0"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mn-cs"/>
              </a:rPr>
              <a:t> на</a:t>
            </a:r>
            <a:r>
              <a:rPr kumimoji="0" lang="en-US" sz="1000" b="0"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mn-cs"/>
              </a:rPr>
              <a:t> COVID-19 :</a:t>
            </a:r>
            <a:r>
              <a:rPr kumimoji="0" lang="ru-RU" sz="1000" b="0"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mn-cs"/>
              </a:rPr>
              <a:t> опыт обеспечения</a:t>
            </a:r>
            <a:r>
              <a:rPr kumimoji="0" lang="ru-RU" sz="1000" b="0" i="0" u="none" strike="noStrike" kern="1200" cap="none" spc="0" normalizeH="0" noProof="0" dirty="0">
                <a:ln>
                  <a:noFill/>
                </a:ln>
                <a:solidFill>
                  <a:srgbClr val="333333"/>
                </a:solidFill>
                <a:effectLst/>
                <a:uLnTx/>
                <a:uFillTx/>
                <a:latin typeface="Calibri" panose="020F0502020204030204" pitchFamily="34" charset="0"/>
                <a:ea typeface="Calibri" panose="020F0502020204030204" pitchFamily="34" charset="0"/>
                <a:cs typeface="+mn-cs"/>
              </a:rPr>
              <a:t> устойчивости работы</a:t>
            </a:r>
            <a:r>
              <a:rPr kumimoji="0" lang="en-US" sz="1000" b="0"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mn-cs"/>
              </a:rPr>
              <a:t> </a:t>
            </a:r>
            <a:r>
              <a:rPr kumimoji="0" lang="en-US" sz="1000" b="0" i="0" u="none" strike="noStrike" kern="1200" cap="none" spc="0" normalizeH="0" baseline="0" noProof="0" dirty="0" err="1">
                <a:ln>
                  <a:noFill/>
                </a:ln>
                <a:solidFill>
                  <a:srgbClr val="333333"/>
                </a:solidFill>
                <a:effectLst/>
                <a:uLnTx/>
                <a:uFillTx/>
                <a:latin typeface="Calibri" panose="020F0502020204030204" pitchFamily="34" charset="0"/>
                <a:ea typeface="Calibri" panose="020F0502020204030204" pitchFamily="34" charset="0"/>
                <a:cs typeface="+mn-cs"/>
              </a:rPr>
              <a:t>dBrain</a:t>
            </a:r>
            <a:r>
              <a:rPr kumimoji="0" lang="ru-RU" sz="1000" b="0"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mn-cs"/>
              </a:rPr>
              <a:t> в условиях пандемии (15.12.2020)</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val 11">
            <a:extLst>
              <a:ext uri="{FF2B5EF4-FFF2-40B4-BE49-F238E27FC236}">
                <a16:creationId xmlns:a16="http://schemas.microsoft.com/office/drawing/2014/main" id="{540AD784-79D1-4FE3-92B1-FFD169CB4555}"/>
              </a:ext>
            </a:extLst>
          </p:cNvPr>
          <p:cNvSpPr/>
          <p:nvPr/>
        </p:nvSpPr>
        <p:spPr>
          <a:xfrm>
            <a:off x="6941575" y="2707913"/>
            <a:ext cx="2031841" cy="1986831"/>
          </a:xfrm>
          <a:prstGeom prst="ellipse">
            <a:avLst/>
          </a:prstGeom>
          <a:solidFill>
            <a:schemeClr val="bg1">
              <a:alpha val="0"/>
            </a:schemeClr>
          </a:solidFill>
          <a:ln w="76200">
            <a:gradFill flip="none" rotWithShape="1">
              <a:gsLst>
                <a:gs pos="59000">
                  <a:srgbClr val="004181"/>
                </a:gs>
                <a:gs pos="100000">
                  <a:srgbClr val="00B0F0"/>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altLang="ko-KR" sz="3200" b="0" i="0" u="none" strike="noStrike" kern="1200" cap="none" spc="0" normalizeH="0" baseline="0" noProof="0">
              <a:ln>
                <a:noFill/>
              </a:ln>
              <a:solidFill>
                <a:srgbClr val="004181"/>
              </a:solidFill>
              <a:effectLst/>
              <a:uLnTx/>
              <a:uFillTx/>
              <a:latin typeface="KoPub돋움체 Bold"/>
              <a:ea typeface="KoPub돋움체 Bold"/>
              <a:cs typeface="+mn-cs"/>
            </a:endParaRPr>
          </a:p>
        </p:txBody>
      </p:sp>
      <p:pic>
        <p:nvPicPr>
          <p:cNvPr id="14" name="Picture 13">
            <a:extLst>
              <a:ext uri="{FF2B5EF4-FFF2-40B4-BE49-F238E27FC236}">
                <a16:creationId xmlns:a16="http://schemas.microsoft.com/office/drawing/2014/main" id="{EC758B54-0BCF-4D39-8878-99E76DC06264}"/>
              </a:ext>
            </a:extLst>
          </p:cNvPr>
          <p:cNvPicPr>
            <a:picLocks noChangeAspect="1" noChangeArrowheads="1"/>
          </p:cNvPicPr>
          <p:nvPr/>
        </p:nvPicPr>
        <p:blipFill rotWithShape="1">
          <a:blip r:embed="rId5"/>
          <a:srcRect/>
          <a:stretch>
            <a:fillRect/>
          </a:stretch>
        </p:blipFill>
        <p:spPr>
          <a:xfrm>
            <a:off x="5843467" y="1880092"/>
            <a:ext cx="1098108" cy="3837586"/>
          </a:xfrm>
          <a:prstGeom prst="rect">
            <a:avLst/>
          </a:prstGeom>
          <a:noFill/>
          <a:ln w="9525">
            <a:noFill/>
            <a:miter/>
          </a:ln>
        </p:spPr>
      </p:pic>
      <p:pic>
        <p:nvPicPr>
          <p:cNvPr id="19" name="그림 51">
            <a:extLst>
              <a:ext uri="{FF2B5EF4-FFF2-40B4-BE49-F238E27FC236}">
                <a16:creationId xmlns:a16="http://schemas.microsoft.com/office/drawing/2014/main" id="{DE5AAF5D-EE30-4419-8650-6EFE1B93A6BA}"/>
              </a:ext>
            </a:extLst>
          </p:cNvPr>
          <p:cNvPicPr>
            <a:picLocks noChangeAspect="1"/>
          </p:cNvPicPr>
          <p:nvPr/>
        </p:nvPicPr>
        <p:blipFill rotWithShape="1">
          <a:blip r:embed="rId6"/>
          <a:stretch>
            <a:fillRect/>
          </a:stretch>
        </p:blipFill>
        <p:spPr>
          <a:xfrm>
            <a:off x="2124361" y="1399059"/>
            <a:ext cx="1567885" cy="486594"/>
          </a:xfrm>
          <a:prstGeom prst="rect">
            <a:avLst/>
          </a:prstGeom>
        </p:spPr>
      </p:pic>
      <p:sp>
        <p:nvSpPr>
          <p:cNvPr id="20" name="TextBox 2">
            <a:extLst>
              <a:ext uri="{FF2B5EF4-FFF2-40B4-BE49-F238E27FC236}">
                <a16:creationId xmlns:a16="http://schemas.microsoft.com/office/drawing/2014/main" id="{81F4448A-FDC6-4B38-82E1-1B836727CF4D}"/>
              </a:ext>
            </a:extLst>
          </p:cNvPr>
          <p:cNvSpPr txBox="1"/>
          <p:nvPr/>
        </p:nvSpPr>
        <p:spPr>
          <a:xfrm>
            <a:off x="7085282" y="3371306"/>
            <a:ext cx="1888135" cy="1138773"/>
          </a:xfrm>
          <a:prstGeom prst="rect">
            <a:avLst/>
          </a:prstGeom>
          <a:noFill/>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altLang="ko-KR" sz="1600" b="0" i="0" u="none" strike="noStrike" kern="1200" cap="none" spc="0" normalizeH="0" baseline="0" noProof="0" dirty="0">
                <a:ln>
                  <a:noFill/>
                </a:ln>
                <a:solidFill>
                  <a:srgbClr val="004181"/>
                </a:solidFill>
                <a:effectLst/>
                <a:uLnTx/>
                <a:uFillTx/>
                <a:latin typeface="KoPub돋움체 Bold"/>
                <a:ea typeface="KoPub돋움체 Bold"/>
                <a:cs typeface="+mn-cs"/>
              </a:rPr>
              <a:t>Чрезвычайное реагирование на </a:t>
            </a:r>
            <a:r>
              <a:rPr kumimoji="0" lang="en-US" altLang="ko-KR" sz="1600" b="0" i="0" u="none" strike="noStrike" kern="1200" cap="none" spc="0" normalizeH="0" baseline="0" noProof="0" dirty="0">
                <a:ln>
                  <a:noFill/>
                </a:ln>
                <a:solidFill>
                  <a:srgbClr val="004181"/>
                </a:solidFill>
                <a:effectLst/>
                <a:uLnTx/>
                <a:uFillTx/>
                <a:latin typeface="KoPub돋움체 Bold"/>
                <a:ea typeface="KoPub돋움체 Bold"/>
                <a:cs typeface="+mn-cs"/>
              </a:rPr>
              <a:t>COVID-19</a:t>
            </a:r>
          </a:p>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altLang="ko-KR" sz="2000" b="0" i="0" u="none" strike="noStrike" kern="1200" cap="none" spc="0" normalizeH="0" baseline="0" noProof="0" dirty="0">
              <a:ln>
                <a:noFill/>
              </a:ln>
              <a:solidFill>
                <a:srgbClr val="004181"/>
              </a:solidFill>
              <a:effectLst/>
              <a:uLnTx/>
              <a:uFillTx/>
              <a:latin typeface="KoPub돋움체 Bold"/>
              <a:ea typeface="KoPub돋움체 Bold"/>
              <a:cs typeface="+mn-cs"/>
            </a:endParaRPr>
          </a:p>
        </p:txBody>
      </p:sp>
      <p:pic>
        <p:nvPicPr>
          <p:cNvPr id="21" name="그래픽 54" descr="강사">
            <a:extLst>
              <a:ext uri="{FF2B5EF4-FFF2-40B4-BE49-F238E27FC236}">
                <a16:creationId xmlns:a16="http://schemas.microsoft.com/office/drawing/2014/main" id="{EE745010-F4EB-4841-86D9-64F63F443BBC}"/>
              </a:ext>
            </a:extLst>
          </p:cNvPr>
          <p:cNvPicPr>
            <a:picLocks noChangeAspect="1"/>
          </p:cNvPicPr>
          <p:nvPr/>
        </p:nvPicPr>
        <p:blipFill rotWithShape="1">
          <a:blip r:embed="rId7"/>
          <a:stretch>
            <a:fillRect/>
          </a:stretch>
        </p:blipFill>
        <p:spPr>
          <a:xfrm>
            <a:off x="7637456" y="2793121"/>
            <a:ext cx="640080" cy="640080"/>
          </a:xfrm>
          <a:prstGeom prst="rect">
            <a:avLst/>
          </a:prstGeom>
        </p:spPr>
      </p:pic>
      <p:grpSp>
        <p:nvGrpSpPr>
          <p:cNvPr id="22" name="그룹 3">
            <a:extLst>
              <a:ext uri="{FF2B5EF4-FFF2-40B4-BE49-F238E27FC236}">
                <a16:creationId xmlns:a16="http://schemas.microsoft.com/office/drawing/2014/main" id="{6970AE81-EF80-4BB7-9D92-C6FC5ACC24E0}"/>
              </a:ext>
            </a:extLst>
          </p:cNvPr>
          <p:cNvGrpSpPr/>
          <p:nvPr/>
        </p:nvGrpSpPr>
        <p:grpSpPr>
          <a:xfrm>
            <a:off x="5068559" y="2160971"/>
            <a:ext cx="677589" cy="4003210"/>
            <a:chOff x="5049708" y="2042218"/>
            <a:chExt cx="677589" cy="4003210"/>
          </a:xfrm>
        </p:grpSpPr>
        <p:grpSp>
          <p:nvGrpSpPr>
            <p:cNvPr id="23" name="그룹 1">
              <a:extLst>
                <a:ext uri="{FF2B5EF4-FFF2-40B4-BE49-F238E27FC236}">
                  <a16:creationId xmlns:a16="http://schemas.microsoft.com/office/drawing/2014/main" id="{8914F7F9-BCB2-44B7-A8D3-E52E146E6FD4}"/>
                </a:ext>
              </a:extLst>
            </p:cNvPr>
            <p:cNvGrpSpPr/>
            <p:nvPr/>
          </p:nvGrpSpPr>
          <p:grpSpPr>
            <a:xfrm>
              <a:off x="5049708" y="2938261"/>
              <a:ext cx="677589" cy="2319705"/>
              <a:chOff x="5000280" y="2739481"/>
              <a:chExt cx="677589" cy="2319705"/>
            </a:xfrm>
          </p:grpSpPr>
          <p:pic>
            <p:nvPicPr>
              <p:cNvPr id="26" name="그래픽 4" descr="콜 센터">
                <a:extLst>
                  <a:ext uri="{FF2B5EF4-FFF2-40B4-BE49-F238E27FC236}">
                    <a16:creationId xmlns:a16="http://schemas.microsoft.com/office/drawing/2014/main" id="{53039F0D-122E-496B-8288-D14D6063DE77}"/>
                  </a:ext>
                </a:extLst>
              </p:cNvPr>
              <p:cNvPicPr>
                <a:picLocks noChangeAspect="1"/>
              </p:cNvPicPr>
              <p:nvPr/>
            </p:nvPicPr>
            <p:blipFill rotWithShape="1">
              <a:blip r:embed="rId8"/>
              <a:stretch>
                <a:fillRect/>
              </a:stretch>
            </p:blipFill>
            <p:spPr>
              <a:xfrm>
                <a:off x="5000280" y="3564270"/>
                <a:ext cx="620048" cy="620048"/>
              </a:xfrm>
              <a:prstGeom prst="rect">
                <a:avLst/>
              </a:prstGeom>
            </p:spPr>
          </p:pic>
          <p:pic>
            <p:nvPicPr>
              <p:cNvPr id="27" name="그래픽 55" descr="이사회">
                <a:extLst>
                  <a:ext uri="{FF2B5EF4-FFF2-40B4-BE49-F238E27FC236}">
                    <a16:creationId xmlns:a16="http://schemas.microsoft.com/office/drawing/2014/main" id="{D5608EA2-3429-4833-9E33-49DFB396C6E7}"/>
                  </a:ext>
                </a:extLst>
              </p:cNvPr>
              <p:cNvPicPr>
                <a:picLocks noChangeAspect="1"/>
              </p:cNvPicPr>
              <p:nvPr/>
            </p:nvPicPr>
            <p:blipFill rotWithShape="1">
              <a:blip r:embed="rId9"/>
              <a:stretch>
                <a:fillRect/>
              </a:stretch>
            </p:blipFill>
            <p:spPr>
              <a:xfrm>
                <a:off x="5049208" y="2739481"/>
                <a:ext cx="579731" cy="579731"/>
              </a:xfrm>
              <a:prstGeom prst="rect">
                <a:avLst/>
              </a:prstGeom>
            </p:spPr>
          </p:pic>
          <p:pic>
            <p:nvPicPr>
              <p:cNvPr id="28" name="그래픽 56" descr="먹고 있는 사람">
                <a:extLst>
                  <a:ext uri="{FF2B5EF4-FFF2-40B4-BE49-F238E27FC236}">
                    <a16:creationId xmlns:a16="http://schemas.microsoft.com/office/drawing/2014/main" id="{4FF14326-CAAE-47BC-81A5-BB276FC14FFA}"/>
                  </a:ext>
                </a:extLst>
              </p:cNvPr>
              <p:cNvPicPr>
                <a:picLocks noChangeAspect="1"/>
              </p:cNvPicPr>
              <p:nvPr/>
            </p:nvPicPr>
            <p:blipFill rotWithShape="1">
              <a:blip r:embed="rId10"/>
              <a:stretch>
                <a:fillRect/>
              </a:stretch>
            </p:blipFill>
            <p:spPr>
              <a:xfrm>
                <a:off x="5000280" y="4381597"/>
                <a:ext cx="677589" cy="677589"/>
              </a:xfrm>
              <a:prstGeom prst="rect">
                <a:avLst/>
              </a:prstGeom>
            </p:spPr>
          </p:pic>
        </p:grpSp>
        <p:pic>
          <p:nvPicPr>
            <p:cNvPr id="24" name="그래픽 16" descr="순서도">
              <a:extLst>
                <a:ext uri="{FF2B5EF4-FFF2-40B4-BE49-F238E27FC236}">
                  <a16:creationId xmlns:a16="http://schemas.microsoft.com/office/drawing/2014/main" id="{F710B813-D652-4833-8225-FA7EE8CA5E71}"/>
                </a:ext>
              </a:extLst>
            </p:cNvPr>
            <p:cNvPicPr>
              <a:picLocks noChangeAspect="1"/>
            </p:cNvPicPr>
            <p:nvPr/>
          </p:nvPicPr>
          <p:blipFill rotWithShape="1">
            <a:blip r:embed="rId11"/>
            <a:srcRect/>
            <a:stretch>
              <a:fillRect/>
            </a:stretch>
          </p:blipFill>
          <p:spPr>
            <a:xfrm>
              <a:off x="5049708" y="2042218"/>
              <a:ext cx="677589" cy="677589"/>
            </a:xfrm>
            <a:prstGeom prst="rect">
              <a:avLst/>
            </a:prstGeom>
          </p:spPr>
        </p:pic>
        <p:pic>
          <p:nvPicPr>
            <p:cNvPr id="25" name="그래픽 65" descr="악수">
              <a:extLst>
                <a:ext uri="{FF2B5EF4-FFF2-40B4-BE49-F238E27FC236}">
                  <a16:creationId xmlns:a16="http://schemas.microsoft.com/office/drawing/2014/main" id="{C3E3C8CC-3D87-4E1D-AA26-9E20EE03B446}"/>
                </a:ext>
              </a:extLst>
            </p:cNvPr>
            <p:cNvPicPr>
              <a:picLocks noChangeAspect="1"/>
            </p:cNvPicPr>
            <p:nvPr/>
          </p:nvPicPr>
          <p:blipFill rotWithShape="1">
            <a:blip r:embed="rId12"/>
            <a:srcRect/>
            <a:stretch>
              <a:fillRect/>
            </a:stretch>
          </p:blipFill>
          <p:spPr>
            <a:xfrm>
              <a:off x="5079625" y="5485214"/>
              <a:ext cx="560214" cy="560214"/>
            </a:xfrm>
            <a:prstGeom prst="rect">
              <a:avLst/>
            </a:prstGeom>
          </p:spPr>
        </p:pic>
      </p:grpSp>
      <p:sp>
        <p:nvSpPr>
          <p:cNvPr id="3" name="TextBox 2">
            <a:extLst>
              <a:ext uri="{FF2B5EF4-FFF2-40B4-BE49-F238E27FC236}">
                <a16:creationId xmlns:a16="http://schemas.microsoft.com/office/drawing/2014/main" id="{1356BCF4-AF24-45C7-B17F-3A6D8AC2FC9F}"/>
              </a:ext>
            </a:extLst>
          </p:cNvPr>
          <p:cNvSpPr txBox="1"/>
          <p:nvPr/>
        </p:nvSpPr>
        <p:spPr>
          <a:xfrm>
            <a:off x="2676101" y="1650097"/>
            <a:ext cx="993117" cy="215444"/>
          </a:xfrm>
          <a:prstGeom prst="rect">
            <a:avLst/>
          </a:prstGeom>
          <a:solidFill>
            <a:srgbClr val="00418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700" b="0" i="0" u="none" strike="noStrike" kern="1200" cap="none" spc="0" normalizeH="0" baseline="0" noProof="0" dirty="0">
                <a:ln>
                  <a:noFill/>
                </a:ln>
                <a:solidFill>
                  <a:srgbClr val="6F88A2"/>
                </a:solidFill>
                <a:effectLst/>
                <a:uLnTx/>
                <a:uFillTx/>
                <a:latin typeface="Calibri"/>
                <a:ea typeface="+mn-ea"/>
                <a:cs typeface="+mn-cs"/>
              </a:rPr>
              <a:t>Korea Public Finance Information Service</a:t>
            </a:r>
            <a:endParaRPr kumimoji="0" lang="ru-RU" sz="700" b="0" i="0" u="none" strike="noStrike" kern="1200" cap="none" spc="0" normalizeH="0" baseline="0" noProof="0" dirty="0">
              <a:ln>
                <a:noFill/>
              </a:ln>
              <a:solidFill>
                <a:srgbClr val="6F88A2"/>
              </a:solidFill>
              <a:effectLst/>
              <a:uLnTx/>
              <a:uFillTx/>
              <a:latin typeface="Calibri"/>
              <a:ea typeface="+mn-ea"/>
              <a:cs typeface="+mn-cs"/>
            </a:endParaRPr>
          </a:p>
        </p:txBody>
      </p:sp>
    </p:spTree>
    <p:extLst>
      <p:ext uri="{BB962C8B-B14F-4D97-AF65-F5344CB8AC3E}">
        <p14:creationId xmlns:p14="http://schemas.microsoft.com/office/powerpoint/2010/main" val="85699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0D135C35F46F242ABD78D63C2151323" ma:contentTypeVersion="13" ma:contentTypeDescription="Create a new document." ma:contentTypeScope="" ma:versionID="090ce025f65ec9d412f5c04271630cee">
  <xsd:schema xmlns:xsd="http://www.w3.org/2001/XMLSchema" xmlns:xs="http://www.w3.org/2001/XMLSchema" xmlns:p="http://schemas.microsoft.com/office/2006/metadata/properties" xmlns:ns3="0c867391-8214-4b58-86b3-de07547409f9" xmlns:ns4="fddef6a8-5936-4909-96e0-2ad7a6b1720b" targetNamespace="http://schemas.microsoft.com/office/2006/metadata/properties" ma:root="true" ma:fieldsID="9dc8738d4c506cd2353f45a97d24382f" ns3:_="" ns4:_="">
    <xsd:import namespace="0c867391-8214-4b58-86b3-de07547409f9"/>
    <xsd:import namespace="fddef6a8-5936-4909-96e0-2ad7a6b1720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867391-8214-4b58-86b3-de07547409f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def6a8-5936-4909-96e0-2ad7a6b1720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000244-E8FE-4E84-95A9-821B988FE48A}">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fddef6a8-5936-4909-96e0-2ad7a6b1720b"/>
    <ds:schemaRef ds:uri="0c867391-8214-4b58-86b3-de07547409f9"/>
    <ds:schemaRef ds:uri="http://www.w3.org/XML/1998/namespace"/>
  </ds:schemaRefs>
</ds:datastoreItem>
</file>

<file path=customXml/itemProps2.xml><?xml version="1.0" encoding="utf-8"?>
<ds:datastoreItem xmlns:ds="http://schemas.openxmlformats.org/officeDocument/2006/customXml" ds:itemID="{F3D9B071-C577-47C8-A187-A62B074E40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867391-8214-4b58-86b3-de07547409f9"/>
    <ds:schemaRef ds:uri="fddef6a8-5936-4909-96e0-2ad7a6b172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932B9D-61A2-4004-BD82-C44573A45F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31343</TotalTime>
  <Words>3695</Words>
  <Application>Microsoft Office PowerPoint</Application>
  <PresentationFormat>On-screen Show (4:3)</PresentationFormat>
  <Paragraphs>527</Paragraphs>
  <Slides>29</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Arial,Sans-Serif</vt:lpstr>
      <vt:lpstr>Calibri</vt:lpstr>
      <vt:lpstr>Cambria</vt:lpstr>
      <vt:lpstr>KoPub돋움체 Bold</vt:lpstr>
      <vt:lpstr>KoPub돋움체 Medium</vt:lpstr>
      <vt:lpstr>Poppins</vt:lpstr>
      <vt:lpstr>Symbol</vt:lpstr>
      <vt:lpstr>Tahoma</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Cem Dener</dc:creator>
  <cp:lastModifiedBy>Yelena Slizhevskaya</cp:lastModifiedBy>
  <cp:revision>3946</cp:revision>
  <cp:lastPrinted>2016-12-02T03:48:00Z</cp:lastPrinted>
  <dcterms:created xsi:type="dcterms:W3CDTF">2010-10-03T19:12:30Z</dcterms:created>
  <dcterms:modified xsi:type="dcterms:W3CDTF">2021-06-07T08:31:56Z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0x01010000D135C35F46F242ABD78D63C2151323</vt:lpwstr>
  </property>
</Properties>
</file>