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8D7A"/>
    <a:srgbClr val="781F21"/>
    <a:srgbClr val="A46452"/>
    <a:srgbClr val="8E4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0" autoAdjust="0"/>
    <p:restoredTop sz="94694"/>
  </p:normalViewPr>
  <p:slideViewPr>
    <p:cSldViewPr snapToGrid="0" snapToObjects="1">
      <p:cViewPr varScale="1">
        <p:scale>
          <a:sx n="84" d="100"/>
          <a:sy n="84" d="100"/>
        </p:scale>
        <p:origin x="10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4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6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9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8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7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2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0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E2D35-CC00-BE41-B2DB-D7C9C6ACA74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AF4BE-D09D-8548-9584-643E8149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7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" name="Picture 6" descr="Web of wires showing connections between groups and singles">
            <a:extLst>
              <a:ext uri="{FF2B5EF4-FFF2-40B4-BE49-F238E27FC236}">
                <a16:creationId xmlns:a16="http://schemas.microsoft.com/office/drawing/2014/main" id="{48F48F41-3696-5E4A-B439-D3967EC5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04" r="18135" b="3"/>
          <a:stretch/>
        </p:blipFill>
        <p:spPr>
          <a:xfrm>
            <a:off x="4902308" y="254456"/>
            <a:ext cx="3152644" cy="4203526"/>
          </a:xfrm>
          <a:custGeom>
            <a:avLst/>
            <a:gdLst/>
            <a:ahLst/>
            <a:cxnLst/>
            <a:rect l="l" t="t" r="r" b="b"/>
            <a:pathLst>
              <a:path w="2813056" h="2813056">
                <a:moveTo>
                  <a:pt x="1406528" y="0"/>
                </a:moveTo>
                <a:cubicBezTo>
                  <a:pt x="2183332" y="0"/>
                  <a:pt x="2813056" y="629724"/>
                  <a:pt x="2813056" y="1406528"/>
                </a:cubicBezTo>
                <a:cubicBezTo>
                  <a:pt x="2813056" y="2183332"/>
                  <a:pt x="2183332" y="2813056"/>
                  <a:pt x="1406528" y="2813056"/>
                </a:cubicBezTo>
                <a:cubicBezTo>
                  <a:pt x="629724" y="2813056"/>
                  <a:pt x="0" y="2183332"/>
                  <a:pt x="0" y="1406528"/>
                </a:cubicBezTo>
                <a:cubicBezTo>
                  <a:pt x="0" y="629724"/>
                  <a:pt x="629724" y="0"/>
                  <a:pt x="1406528" y="0"/>
                </a:cubicBezTo>
                <a:close/>
              </a:path>
            </a:pathLst>
          </a:custGeom>
        </p:spPr>
      </p:pic>
      <p:sp>
        <p:nvSpPr>
          <p:cNvPr id="67" name="Oval 66">
            <a:extLst>
              <a:ext uri="{FF2B5EF4-FFF2-40B4-BE49-F238E27FC236}">
                <a16:creationId xmlns:a16="http://schemas.microsoft.com/office/drawing/2014/main" id="{D9DFE8A5-DCEC-4A43-B613-D62AC8C573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85260" y="1128803"/>
            <a:ext cx="3968248" cy="5290997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B369A2E-99B1-4A2B-9343-957A6C165F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80583" y="1131641"/>
            <a:ext cx="3968248" cy="5290997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6B7664A-BE61-4A65-B937-A31E08B8B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4190" y="1065353"/>
            <a:ext cx="3968248" cy="529099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A842B-EA83-DF42-BBD5-697016712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8674" y="2101755"/>
            <a:ext cx="3223634" cy="2669223"/>
          </a:xfrm>
        </p:spPr>
        <p:txBody>
          <a:bodyPr>
            <a:normAutofit fontScale="90000"/>
          </a:bodyPr>
          <a:lstStyle/>
          <a:p>
            <a:r>
              <a:rPr lang="ru-RU" sz="4300" dirty="0" smtClean="0">
                <a:solidFill>
                  <a:schemeClr val="bg1"/>
                </a:solidFill>
              </a:rPr>
              <a:t>Как</a:t>
            </a:r>
            <a:r>
              <a:rPr lang="en-US" sz="4300" dirty="0" smtClean="0">
                <a:solidFill>
                  <a:schemeClr val="bg1"/>
                </a:solidFill>
              </a:rPr>
              <a:t> COVID-19</a:t>
            </a:r>
            <a:r>
              <a:rPr lang="ru-RU" sz="4300" dirty="0" smtClean="0">
                <a:solidFill>
                  <a:schemeClr val="bg1"/>
                </a:solidFill>
              </a:rPr>
              <a:t> повлиял на внутренний контроль</a:t>
            </a:r>
            <a:endParaRPr lang="en-US" sz="43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3A486C-73B8-7746-86FF-486D7325E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9137" y="4863054"/>
            <a:ext cx="2718354" cy="811604"/>
          </a:xfrm>
        </p:spPr>
        <p:txBody>
          <a:bodyPr>
            <a:normAutofit fontScale="92500" lnSpcReduction="10000"/>
          </a:bodyPr>
          <a:lstStyle/>
          <a:p>
            <a:r>
              <a:rPr lang="ru-RU" sz="1700" dirty="0" smtClean="0">
                <a:solidFill>
                  <a:schemeClr val="bg1"/>
                </a:solidFill>
              </a:rPr>
              <a:t>Ричард </a:t>
            </a:r>
            <a:r>
              <a:rPr lang="ru-RU" sz="1700" dirty="0" err="1" smtClean="0">
                <a:solidFill>
                  <a:schemeClr val="bg1"/>
                </a:solidFill>
              </a:rPr>
              <a:t>Маггс</a:t>
            </a:r>
            <a:endParaRPr lang="ru-RU" sz="1700" dirty="0" smtClean="0">
              <a:solidFill>
                <a:schemeClr val="bg1"/>
              </a:solidFill>
            </a:endParaRPr>
          </a:p>
          <a:p>
            <a:r>
              <a:rPr lang="ru-RU" sz="1700" dirty="0" smtClean="0">
                <a:solidFill>
                  <a:schemeClr val="bg1"/>
                </a:solidFill>
              </a:rPr>
              <a:t>Консультант Всемирного банка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73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3783" y="541947"/>
            <a:ext cx="310173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75" name="Graphic 212">
            <a:extLst>
              <a:ext uri="{FF2B5EF4-FFF2-40B4-BE49-F238E27FC236}">
                <a16:creationId xmlns:a16="http://schemas.microsoft.com/office/drawing/2014/main" id="{B3D7D008-0B6D-4161-BEDA-6AF6A03BC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3783" y="541947"/>
            <a:ext cx="310173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0339FE9-6931-4B68-8E22-6539BB6087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65353"/>
            <a:ext cx="1396390" cy="717514"/>
            <a:chOff x="0" y="1065353"/>
            <a:chExt cx="1861854" cy="717514"/>
          </a:xfrm>
          <a:solidFill>
            <a:srgbClr val="FFFFFF"/>
          </a:solidFill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6535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50508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0218489-E03B-4E4F-9ADA-EC579122A1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65353"/>
            <a:ext cx="1396390" cy="717514"/>
            <a:chOff x="0" y="1065353"/>
            <a:chExt cx="1861854" cy="717514"/>
          </a:xfrm>
          <a:solidFill>
            <a:schemeClr val="bg1"/>
          </a:solidFill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36F491E-9A40-46C5-BD55-356F1502569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6535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EC201AA-621E-4837-A31C-D061443F7CE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50508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85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16235" y="4140693"/>
            <a:ext cx="790849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2" name="Oval 91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9301" y="4917084"/>
            <a:ext cx="239956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AA707BA-98B0-47C5-B34A-63D60A0108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9301" y="4917084"/>
            <a:ext cx="239956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2E67DD-78E3-184B-9C5A-D9BF5326D84C}"/>
              </a:ext>
            </a:extLst>
          </p:cNvPr>
          <p:cNvSpPr txBox="1"/>
          <p:nvPr/>
        </p:nvSpPr>
        <p:spPr>
          <a:xfrm>
            <a:off x="2655651" y="6019094"/>
            <a:ext cx="3832698" cy="738664"/>
          </a:xfrm>
          <a:prstGeom prst="rect">
            <a:avLst/>
          </a:prstGeom>
          <a:noFill/>
          <a:ln>
            <a:solidFill>
              <a:srgbClr val="781F2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/>
              <a:t>* </a:t>
            </a:r>
            <a:r>
              <a:rPr lang="ru-RU" sz="1400" i="1" dirty="0" smtClean="0"/>
              <a:t>Выдержка из «Воздействие</a:t>
            </a:r>
            <a:r>
              <a:rPr lang="en-US" sz="1400" i="1" dirty="0" smtClean="0"/>
              <a:t> COVID-19 </a:t>
            </a:r>
            <a:r>
              <a:rPr lang="ru-RU" sz="1400" i="1" dirty="0" smtClean="0"/>
              <a:t>на функции и деятельность внутреннего аудита», Р</a:t>
            </a:r>
            <a:r>
              <a:rPr lang="en-US" sz="1400" i="1" dirty="0" smtClean="0"/>
              <a:t>EMPAL </a:t>
            </a:r>
            <a:r>
              <a:rPr lang="ru-RU" sz="1400" i="1" dirty="0" smtClean="0"/>
              <a:t>, апрель</a:t>
            </a:r>
            <a:r>
              <a:rPr lang="en-US" sz="1400" i="1" dirty="0" smtClean="0"/>
              <a:t> 2020</a:t>
            </a:r>
            <a:r>
              <a:rPr lang="ru-RU" sz="1400" i="1" dirty="0" smtClean="0"/>
              <a:t> г.</a:t>
            </a:r>
            <a:endParaRPr lang="en-US" sz="1400" i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6EE5AB8-A452-6243-B4D7-D6F790102FE5}"/>
              </a:ext>
            </a:extLst>
          </p:cNvPr>
          <p:cNvSpPr/>
          <p:nvPr/>
        </p:nvSpPr>
        <p:spPr>
          <a:xfrm>
            <a:off x="231312" y="305240"/>
            <a:ext cx="8681375" cy="637624"/>
          </a:xfrm>
          <a:prstGeom prst="roundRect">
            <a:avLst/>
          </a:prstGeom>
          <a:solidFill>
            <a:srgbClr val="781F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Комментарии </a:t>
            </a:r>
            <a:r>
              <a:rPr lang="en-US" dirty="0" smtClean="0"/>
              <a:t>PEMPAL</a:t>
            </a:r>
            <a:r>
              <a:rPr lang="ru-RU" dirty="0" smtClean="0"/>
              <a:t> о влиянии</a:t>
            </a:r>
            <a:r>
              <a:rPr lang="en-US" dirty="0" smtClean="0"/>
              <a:t> </a:t>
            </a:r>
            <a:r>
              <a:rPr lang="en-US" dirty="0"/>
              <a:t>COVID -19 </a:t>
            </a:r>
            <a:r>
              <a:rPr lang="ru-RU" dirty="0" smtClean="0"/>
              <a:t>на внутренний аудит в государственном секторе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03D46C-A048-8944-A249-A3A2C742BEF2}"/>
              </a:ext>
            </a:extLst>
          </p:cNvPr>
          <p:cNvSpPr/>
          <p:nvPr/>
        </p:nvSpPr>
        <p:spPr>
          <a:xfrm>
            <a:off x="8723275" y="451332"/>
            <a:ext cx="345440" cy="3454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37" y="1214029"/>
            <a:ext cx="8705850" cy="45339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97337" y="1766479"/>
            <a:ext cx="4095750" cy="1057275"/>
          </a:xfrm>
          <a:prstGeom prst="rect">
            <a:avLst/>
          </a:prstGeom>
        </p:spPr>
        <p:txBody>
          <a:bodyPr lIns="0" tIns="0" rIns="0" bIns="0">
            <a:normAutofit fontScale="82500" lnSpcReduction="10000"/>
          </a:bodyPr>
          <a:lstStyle/>
          <a:p>
            <a:pPr indent="0" algn="ctr">
              <a:lnSpc>
                <a:spcPts val="2513"/>
              </a:lnSpc>
            </a:pPr>
            <a:r>
              <a:rPr lang="ru-RU" sz="1500" dirty="0" smtClean="0">
                <a:solidFill>
                  <a:srgbClr val="FFFFFF"/>
                </a:solidFill>
                <a:latin typeface="Verdana"/>
              </a:rPr>
              <a:t>Вирус влияет на здоровье населения и быстро распространяется, приводя к высоким уровням госпитализации и смертности</a:t>
            </a:r>
            <a:endParaRPr lang="en-US" sz="1500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8012" y="1890304"/>
            <a:ext cx="2819400" cy="857250"/>
          </a:xfrm>
          <a:prstGeom prst="rect">
            <a:avLst/>
          </a:prstGeom>
        </p:spPr>
        <p:txBody>
          <a:bodyPr lIns="0" tIns="0" rIns="0" bIns="0">
            <a:normAutofit fontScale="67500" lnSpcReduction="20000"/>
          </a:bodyPr>
          <a:lstStyle/>
          <a:p>
            <a:pPr indent="0" algn="ctr">
              <a:lnSpc>
                <a:spcPts val="2513"/>
              </a:lnSpc>
            </a:pPr>
            <a:r>
              <a:rPr lang="ru-RU" sz="1500" dirty="0" smtClean="0">
                <a:solidFill>
                  <a:srgbClr val="FFFFFF"/>
                </a:solidFill>
                <a:latin typeface="Verdana"/>
              </a:rPr>
              <a:t>С</a:t>
            </a:r>
            <a:r>
              <a:rPr lang="ru-RU" sz="1500" dirty="0" smtClean="0">
                <a:solidFill>
                  <a:srgbClr val="FFFFFF"/>
                </a:solidFill>
                <a:latin typeface="Verdana"/>
              </a:rPr>
              <a:t>итуаци</a:t>
            </a:r>
            <a:r>
              <a:rPr lang="ru-RU" sz="1500" dirty="0" smtClean="0">
                <a:solidFill>
                  <a:srgbClr val="FFFFFF"/>
                </a:solidFill>
                <a:latin typeface="Verdana"/>
              </a:rPr>
              <a:t>я требует быстрого наращивания мощностей в системе здравоохранения</a:t>
            </a:r>
            <a:endParaRPr lang="en-US" sz="1500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02662" y="4090579"/>
            <a:ext cx="1333500" cy="124777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513"/>
              </a:lnSpc>
            </a:pPr>
            <a:r>
              <a:rPr lang="en-US" sz="1500" dirty="0" smtClean="0">
                <a:solidFill>
                  <a:srgbClr val="FFFFFF"/>
                </a:solidFill>
                <a:latin typeface="Verdana"/>
              </a:rPr>
              <a:t>...</a:t>
            </a:r>
            <a:r>
              <a:rPr lang="ru-RU" sz="1200" dirty="0" smtClean="0">
                <a:solidFill>
                  <a:srgbClr val="FFFFFF"/>
                </a:solidFill>
                <a:latin typeface="Verdana"/>
              </a:rPr>
              <a:t>и приводит к серьёзным последствиям для экономики</a:t>
            </a:r>
            <a:endParaRPr lang="en-US" sz="1200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50512" y="3909604"/>
            <a:ext cx="1924050" cy="1600200"/>
          </a:xfrm>
          <a:prstGeom prst="rect">
            <a:avLst/>
          </a:prstGeom>
        </p:spPr>
        <p:txBody>
          <a:bodyPr lIns="0" tIns="0" rIns="0" bIns="0">
            <a:normAutofit fontScale="67500" lnSpcReduction="20000"/>
          </a:bodyPr>
          <a:lstStyle/>
          <a:p>
            <a:pPr indent="0" algn="ctr">
              <a:lnSpc>
                <a:spcPts val="2513"/>
              </a:lnSpc>
            </a:pPr>
            <a:r>
              <a:rPr lang="en-US" sz="1500" dirty="0" smtClean="0">
                <a:solidFill>
                  <a:srgbClr val="FFFFFF"/>
                </a:solidFill>
                <a:latin typeface="Verdana"/>
              </a:rPr>
              <a:t>...</a:t>
            </a:r>
            <a:r>
              <a:rPr lang="ru-RU" sz="1500" dirty="0" smtClean="0">
                <a:solidFill>
                  <a:srgbClr val="FFFFFF"/>
                </a:solidFill>
                <a:latin typeface="Verdana"/>
              </a:rPr>
              <a:t> и потому требует предоставления значительной экономической поддержки и мер стимулирования</a:t>
            </a:r>
            <a:endParaRPr lang="en-US" sz="1500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16712" y="3919129"/>
            <a:ext cx="1295400" cy="158115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513"/>
              </a:lnSpc>
            </a:pPr>
            <a:r>
              <a:rPr lang="en-US" sz="1500" dirty="0" smtClean="0">
                <a:solidFill>
                  <a:srgbClr val="FFFFFF"/>
                </a:solidFill>
                <a:latin typeface="Verdana"/>
              </a:rPr>
              <a:t>...</a:t>
            </a:r>
            <a:r>
              <a:rPr lang="ru-RU" sz="15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ru-RU" sz="1200" dirty="0" smtClean="0">
                <a:solidFill>
                  <a:srgbClr val="FFFFFF"/>
                </a:solidFill>
                <a:latin typeface="Verdana"/>
              </a:rPr>
              <a:t>что отрицательно сказывается на способности людей работать</a:t>
            </a:r>
            <a:endParaRPr lang="en-US" sz="1200" dirty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3062" y="4042954"/>
            <a:ext cx="1905000" cy="142875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 algn="ctr">
              <a:lnSpc>
                <a:spcPts val="2513"/>
              </a:lnSpc>
            </a:pPr>
            <a:r>
              <a:rPr lang="ru-RU" sz="1500" dirty="0" smtClean="0">
                <a:solidFill>
                  <a:srgbClr val="FFFFFF"/>
                </a:solidFill>
                <a:latin typeface="Verdana"/>
              </a:rPr>
              <a:t>Ситуация требует введения мер социального </a:t>
            </a:r>
            <a:r>
              <a:rPr lang="ru-RU" sz="1500" dirty="0" err="1" smtClean="0">
                <a:solidFill>
                  <a:srgbClr val="FFFFFF"/>
                </a:solidFill>
                <a:latin typeface="Verdana"/>
              </a:rPr>
              <a:t>дистанцирования</a:t>
            </a:r>
            <a:endParaRPr lang="en-US" sz="1500" dirty="0">
              <a:solidFill>
                <a:srgbClr val="FFFFFF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4735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76C102C-A8E6-7847-A035-7174706852E0}"/>
              </a:ext>
            </a:extLst>
          </p:cNvPr>
          <p:cNvSpPr/>
          <p:nvPr/>
        </p:nvSpPr>
        <p:spPr>
          <a:xfrm>
            <a:off x="2494050" y="1254918"/>
            <a:ext cx="5339309" cy="885523"/>
          </a:xfrm>
          <a:prstGeom prst="roundRect">
            <a:avLst/>
          </a:prstGeom>
          <a:solidFill>
            <a:srgbClr val="BD8D7A"/>
          </a:solidFill>
          <a:ln>
            <a:solidFill>
              <a:srgbClr val="BD8D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Эффективность государственных мер реагирования на </a:t>
            </a:r>
            <a:r>
              <a:rPr lang="en-US" sz="1400" dirty="0" smtClean="0"/>
              <a:t> </a:t>
            </a:r>
            <a:r>
              <a:rPr lang="en-US" sz="1400" dirty="0"/>
              <a:t>COVID-19 </a:t>
            </a:r>
            <a:r>
              <a:rPr lang="ru-RU" sz="1400" dirty="0"/>
              <a:t>-</a:t>
            </a:r>
            <a:r>
              <a:rPr lang="en-US" sz="1400" dirty="0" smtClean="0"/>
              <a:t> </a:t>
            </a:r>
            <a:r>
              <a:rPr lang="ru-RU" sz="1400" u="sng" dirty="0" smtClean="0"/>
              <a:t>САМЫЙ ВАЖНЫЙ </a:t>
            </a:r>
            <a:r>
              <a:rPr lang="ru-RU" sz="1400" dirty="0" smtClean="0"/>
              <a:t>фактор успеха, от которого будет зависеть жизнь и смерть людей, а также темпы восстановления национальной и мировой экономики .</a:t>
            </a:r>
            <a:endParaRPr lang="en-US" sz="14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4F21C95-208F-7943-A3AA-CDC6857A429C}"/>
              </a:ext>
            </a:extLst>
          </p:cNvPr>
          <p:cNvSpPr/>
          <p:nvPr/>
        </p:nvSpPr>
        <p:spPr>
          <a:xfrm>
            <a:off x="2494050" y="2213547"/>
            <a:ext cx="5339308" cy="646331"/>
          </a:xfrm>
          <a:prstGeom prst="roundRect">
            <a:avLst/>
          </a:prstGeom>
          <a:solidFill>
            <a:srgbClr val="BD8D7A"/>
          </a:solidFill>
          <a:ln>
            <a:solidFill>
              <a:srgbClr val="BD8D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Необходимость быстрых и дорогостоящих действий  - огромный вызов для эффективности средств внутреннего контроля и приводит к росту риска мошенничества и ошибок.</a:t>
            </a: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877CE3-8EEA-BB40-B849-1694CFE0CF63}"/>
              </a:ext>
            </a:extLst>
          </p:cNvPr>
          <p:cNvSpPr txBox="1"/>
          <p:nvPr/>
        </p:nvSpPr>
        <p:spPr>
          <a:xfrm>
            <a:off x="451260" y="1673696"/>
            <a:ext cx="2018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Значение для государственного сектора</a:t>
            </a:r>
            <a:endParaRPr lang="en-US" b="1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0CC5339-7709-B440-A9AE-C4846F3A4CC1}"/>
              </a:ext>
            </a:extLst>
          </p:cNvPr>
          <p:cNvSpPr/>
          <p:nvPr/>
        </p:nvSpPr>
        <p:spPr>
          <a:xfrm>
            <a:off x="2494050" y="2913513"/>
            <a:ext cx="5339308" cy="634956"/>
          </a:xfrm>
          <a:prstGeom prst="roundRect">
            <a:avLst/>
          </a:prstGeom>
          <a:solidFill>
            <a:srgbClr val="A46452"/>
          </a:solidFill>
          <a:ln>
            <a:solidFill>
              <a:srgbClr val="A464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Работа, которую подразделения ВА должны выполнять, помогая государственным структурам достичь своих целей в борьбе с пандемией.</a:t>
            </a:r>
            <a:endParaRPr lang="en-US" sz="1400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6541623-B226-F349-9DC2-417C2D7C1BE7}"/>
              </a:ext>
            </a:extLst>
          </p:cNvPr>
          <p:cNvSpPr/>
          <p:nvPr/>
        </p:nvSpPr>
        <p:spPr>
          <a:xfrm>
            <a:off x="2494050" y="3632950"/>
            <a:ext cx="5339307" cy="542381"/>
          </a:xfrm>
          <a:prstGeom prst="roundRect">
            <a:avLst/>
          </a:prstGeom>
          <a:solidFill>
            <a:srgbClr val="A46452"/>
          </a:solidFill>
          <a:ln>
            <a:solidFill>
              <a:srgbClr val="A464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Как ВА могут выполнять эту работу в условиях ограниченных социальных контактов?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D9CA37-604F-FC4D-A8C8-D2EE8A1BAF81}"/>
              </a:ext>
            </a:extLst>
          </p:cNvPr>
          <p:cNvSpPr txBox="1"/>
          <p:nvPr/>
        </p:nvSpPr>
        <p:spPr>
          <a:xfrm>
            <a:off x="491187" y="3290139"/>
            <a:ext cx="1924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Для</a:t>
            </a:r>
            <a:r>
              <a:rPr lang="en-US" dirty="0" smtClean="0"/>
              <a:t> </a:t>
            </a:r>
            <a:r>
              <a:rPr lang="ru-RU" b="1" dirty="0" smtClean="0"/>
              <a:t>внутреннего аудита</a:t>
            </a: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9F34C83-B58E-234D-9794-8EAA8E599B0F}"/>
              </a:ext>
            </a:extLst>
          </p:cNvPr>
          <p:cNvSpPr/>
          <p:nvPr/>
        </p:nvSpPr>
        <p:spPr>
          <a:xfrm>
            <a:off x="2494050" y="4321542"/>
            <a:ext cx="5339309" cy="860510"/>
          </a:xfrm>
          <a:prstGeom prst="roundRect">
            <a:avLst/>
          </a:prstGeom>
          <a:solidFill>
            <a:srgbClr val="8E4035"/>
          </a:solidFill>
          <a:ln>
            <a:solidFill>
              <a:srgbClr val="8E4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ВК в условиях текущего кризиса изменится: требуется нащупать хрупкое равновесие между действиями, которые диктует операционная необходимость,  и финансовым контролем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F333837-F403-CD47-8CBE-6F064F91E203}"/>
              </a:ext>
            </a:extLst>
          </p:cNvPr>
          <p:cNvSpPr/>
          <p:nvPr/>
        </p:nvSpPr>
        <p:spPr>
          <a:xfrm>
            <a:off x="2494050" y="5267479"/>
            <a:ext cx="5339309" cy="690483"/>
          </a:xfrm>
          <a:prstGeom prst="roundRect">
            <a:avLst/>
          </a:prstGeom>
          <a:solidFill>
            <a:srgbClr val="8E4035"/>
          </a:solidFill>
          <a:ln>
            <a:solidFill>
              <a:srgbClr val="8E4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Поскольку средства контроля будут применяться по-другому, изменится и масштаб риска.</a:t>
            </a:r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723468-C81F-3944-B5B7-5BB5FCD3CECD}"/>
              </a:ext>
            </a:extLst>
          </p:cNvPr>
          <p:cNvSpPr txBox="1"/>
          <p:nvPr/>
        </p:nvSpPr>
        <p:spPr>
          <a:xfrm>
            <a:off x="437173" y="4858886"/>
            <a:ext cx="2032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Для </a:t>
            </a:r>
            <a:r>
              <a:rPr lang="ru-RU" b="1" dirty="0" smtClean="0"/>
              <a:t>внутреннего контроля</a:t>
            </a:r>
            <a:r>
              <a:rPr lang="en-US" b="1" dirty="0" smtClean="0"/>
              <a:t> </a:t>
            </a:r>
            <a:r>
              <a:rPr lang="ru-RU" dirty="0" smtClean="0"/>
              <a:t>это означает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0D7752-18B5-F341-8BC3-22713E82027D}"/>
              </a:ext>
            </a:extLst>
          </p:cNvPr>
          <p:cNvSpPr txBox="1"/>
          <p:nvPr/>
        </p:nvSpPr>
        <p:spPr>
          <a:xfrm>
            <a:off x="2415743" y="6043389"/>
            <a:ext cx="5756707" cy="738664"/>
          </a:xfrm>
          <a:prstGeom prst="rect">
            <a:avLst/>
          </a:prstGeom>
          <a:noFill/>
          <a:ln>
            <a:solidFill>
              <a:srgbClr val="781F2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/>
              <a:t>* </a:t>
            </a:r>
            <a:r>
              <a:rPr lang="ru-RU" sz="1400" i="1" dirty="0"/>
              <a:t>Выдержка из «Воздействие</a:t>
            </a:r>
            <a:r>
              <a:rPr lang="en-US" sz="1400" i="1" dirty="0"/>
              <a:t> COVID-19 </a:t>
            </a:r>
            <a:r>
              <a:rPr lang="ru-RU" sz="1400" i="1" dirty="0"/>
              <a:t>на функции и деятельность внутреннего аудита», Р</a:t>
            </a:r>
            <a:r>
              <a:rPr lang="en-US" sz="1400" i="1" dirty="0"/>
              <a:t>EMPAL </a:t>
            </a:r>
            <a:r>
              <a:rPr lang="ru-RU" sz="1400" i="1" dirty="0"/>
              <a:t>, апрель</a:t>
            </a:r>
            <a:r>
              <a:rPr lang="en-US" sz="1400" i="1" dirty="0"/>
              <a:t> 2020</a:t>
            </a:r>
            <a:r>
              <a:rPr lang="ru-RU" sz="1400" i="1" dirty="0"/>
              <a:t> г.</a:t>
            </a:r>
            <a:endParaRPr lang="en-US" sz="1400" i="1" dirty="0"/>
          </a:p>
          <a:p>
            <a:endParaRPr lang="en-US" sz="1400" i="1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1F4E6CD-B149-804E-9AF1-EEBCF0FB3B7B}"/>
              </a:ext>
            </a:extLst>
          </p:cNvPr>
          <p:cNvSpPr/>
          <p:nvPr/>
        </p:nvSpPr>
        <p:spPr>
          <a:xfrm>
            <a:off x="231312" y="305240"/>
            <a:ext cx="8681375" cy="637624"/>
          </a:xfrm>
          <a:prstGeom prst="roundRect">
            <a:avLst/>
          </a:prstGeom>
          <a:solidFill>
            <a:srgbClr val="781F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Комментарии </a:t>
            </a:r>
            <a:r>
              <a:rPr lang="en-US" dirty="0"/>
              <a:t>PEMPAL</a:t>
            </a:r>
            <a:r>
              <a:rPr lang="ru-RU" dirty="0"/>
              <a:t> о влиянии</a:t>
            </a:r>
            <a:r>
              <a:rPr lang="en-US" dirty="0"/>
              <a:t> COVID -19 </a:t>
            </a:r>
            <a:r>
              <a:rPr lang="ru-RU" dirty="0"/>
              <a:t>на внутренний аудит в государственном секторе 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9012323-9A46-EC45-86A8-A13168D3E4A0}"/>
              </a:ext>
            </a:extLst>
          </p:cNvPr>
          <p:cNvSpPr/>
          <p:nvPr/>
        </p:nvSpPr>
        <p:spPr>
          <a:xfrm>
            <a:off x="8723275" y="451332"/>
            <a:ext cx="345440" cy="3454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8205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F5F024C-48F5-024D-AC6F-54F7E4D350BF}"/>
              </a:ext>
            </a:extLst>
          </p:cNvPr>
          <p:cNvSpPr/>
          <p:nvPr/>
        </p:nvSpPr>
        <p:spPr>
          <a:xfrm>
            <a:off x="231312" y="305240"/>
            <a:ext cx="8681375" cy="637624"/>
          </a:xfrm>
          <a:prstGeom prst="roundRect">
            <a:avLst/>
          </a:prstGeom>
          <a:solidFill>
            <a:srgbClr val="781F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Некоторые из главных последствий для внутреннего контроля</a:t>
            </a:r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67A3759-0E03-6D4D-BF4F-3319C80EE323}"/>
              </a:ext>
            </a:extLst>
          </p:cNvPr>
          <p:cNvGrpSpPr/>
          <p:nvPr/>
        </p:nvGrpSpPr>
        <p:grpSpPr>
          <a:xfrm>
            <a:off x="1057852" y="1072674"/>
            <a:ext cx="6855576" cy="542766"/>
            <a:chOff x="1057852" y="1072674"/>
            <a:chExt cx="6855576" cy="542766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90A420F2-A5A1-CC41-AC9B-57643B312D1F}"/>
                </a:ext>
              </a:extLst>
            </p:cNvPr>
            <p:cNvSpPr/>
            <p:nvPr/>
          </p:nvSpPr>
          <p:spPr>
            <a:xfrm>
              <a:off x="1230572" y="1072674"/>
              <a:ext cx="6682856" cy="542766"/>
            </a:xfrm>
            <a:prstGeom prst="roundRect">
              <a:avLst/>
            </a:prstGeom>
            <a:solidFill>
              <a:srgbClr val="BD8D7A"/>
            </a:solidFill>
            <a:ln>
              <a:solidFill>
                <a:srgbClr val="BD8D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Изменения в характере применения средств контроля – переход на удалённый режим работы</a:t>
              </a:r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E5F24FE-C60A-394D-9241-DB30DC853C4F}"/>
                </a:ext>
              </a:extLst>
            </p:cNvPr>
            <p:cNvSpPr/>
            <p:nvPr/>
          </p:nvSpPr>
          <p:spPr>
            <a:xfrm>
              <a:off x="1057852" y="1240535"/>
              <a:ext cx="345440" cy="345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3CD3C6-CFC5-C942-B332-5E348BFC6C63}"/>
              </a:ext>
            </a:extLst>
          </p:cNvPr>
          <p:cNvGrpSpPr/>
          <p:nvPr/>
        </p:nvGrpSpPr>
        <p:grpSpPr>
          <a:xfrm>
            <a:off x="1059064" y="2520021"/>
            <a:ext cx="6854364" cy="550978"/>
            <a:chOff x="1059064" y="2500378"/>
            <a:chExt cx="6854364" cy="550978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937E045A-37F8-1140-9F74-6550D00E5296}"/>
                </a:ext>
              </a:extLst>
            </p:cNvPr>
            <p:cNvSpPr/>
            <p:nvPr/>
          </p:nvSpPr>
          <p:spPr>
            <a:xfrm>
              <a:off x="1230572" y="2528138"/>
              <a:ext cx="6682856" cy="523218"/>
            </a:xfrm>
            <a:prstGeom prst="roundRect">
              <a:avLst/>
            </a:prstGeom>
            <a:solidFill>
              <a:srgbClr val="A46452"/>
            </a:solidFill>
            <a:ln>
              <a:solidFill>
                <a:srgbClr val="BD8D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Быстрое введение масштабных программ финансовой поддержки</a:t>
              </a:r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CA65CB-285C-7546-B1A6-FEEAC98FE605}"/>
                </a:ext>
              </a:extLst>
            </p:cNvPr>
            <p:cNvSpPr/>
            <p:nvPr/>
          </p:nvSpPr>
          <p:spPr>
            <a:xfrm>
              <a:off x="1059064" y="2500378"/>
              <a:ext cx="345440" cy="345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9BC1FC9-B68B-954E-AF1B-B2CEE6A318B1}"/>
              </a:ext>
            </a:extLst>
          </p:cNvPr>
          <p:cNvGrpSpPr/>
          <p:nvPr/>
        </p:nvGrpSpPr>
        <p:grpSpPr>
          <a:xfrm>
            <a:off x="1059064" y="3770042"/>
            <a:ext cx="6854364" cy="424683"/>
            <a:chOff x="1059064" y="3760220"/>
            <a:chExt cx="6854364" cy="424683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B9775509-4BE9-2A40-9FB2-A68862ACF2C7}"/>
                </a:ext>
              </a:extLst>
            </p:cNvPr>
            <p:cNvSpPr/>
            <p:nvPr/>
          </p:nvSpPr>
          <p:spPr>
            <a:xfrm>
              <a:off x="1230572" y="3760220"/>
              <a:ext cx="6682856" cy="424683"/>
            </a:xfrm>
            <a:prstGeom prst="roundRect">
              <a:avLst/>
            </a:prstGeom>
            <a:solidFill>
              <a:srgbClr val="8E4035"/>
            </a:solidFill>
            <a:ln>
              <a:solidFill>
                <a:srgbClr val="BD8D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Воздействие на людей</a:t>
              </a:r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DE5688-B8E9-F34C-9E2E-C105F8579453}"/>
                </a:ext>
              </a:extLst>
            </p:cNvPr>
            <p:cNvSpPr/>
            <p:nvPr/>
          </p:nvSpPr>
          <p:spPr>
            <a:xfrm>
              <a:off x="1059064" y="3799842"/>
              <a:ext cx="345440" cy="345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2315788-2A40-4A46-8462-F6186F6C8B86}"/>
              </a:ext>
            </a:extLst>
          </p:cNvPr>
          <p:cNvGrpSpPr/>
          <p:nvPr/>
        </p:nvGrpSpPr>
        <p:grpSpPr>
          <a:xfrm>
            <a:off x="1057852" y="5400384"/>
            <a:ext cx="6854364" cy="391631"/>
            <a:chOff x="1057852" y="4926585"/>
            <a:chExt cx="6854364" cy="424683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C1ED5751-2005-F645-AD21-763E4541E765}"/>
                </a:ext>
              </a:extLst>
            </p:cNvPr>
            <p:cNvSpPr/>
            <p:nvPr/>
          </p:nvSpPr>
          <p:spPr>
            <a:xfrm>
              <a:off x="1229360" y="4926585"/>
              <a:ext cx="6682856" cy="424683"/>
            </a:xfrm>
            <a:prstGeom prst="roundRect">
              <a:avLst/>
            </a:prstGeom>
            <a:solidFill>
              <a:srgbClr val="781F21"/>
            </a:solidFill>
            <a:ln>
              <a:solidFill>
                <a:srgbClr val="8E40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Изменение профилей риска и управления риском</a:t>
              </a:r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7736B10-45A6-D241-B0BA-4F4B61E7F7CB}"/>
                </a:ext>
              </a:extLst>
            </p:cNvPr>
            <p:cNvSpPr/>
            <p:nvPr/>
          </p:nvSpPr>
          <p:spPr>
            <a:xfrm>
              <a:off x="1057852" y="4966207"/>
              <a:ext cx="345440" cy="345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E635289-6EF1-DF4C-86A4-1B169B1C60BB}"/>
              </a:ext>
            </a:extLst>
          </p:cNvPr>
          <p:cNvSpPr txBox="1"/>
          <p:nvPr/>
        </p:nvSpPr>
        <p:spPr>
          <a:xfrm>
            <a:off x="868680" y="1639815"/>
            <a:ext cx="8044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Невозможность осуществлять физический осмотр активов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Необходимость электронного санкционирования операций и более существенного разделения обязанностей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Опасения относительно сетевой безопасности и применение технологий для усиления разделения</a:t>
            </a:r>
            <a:endParaRPr lang="en-US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6C93C-3655-574D-B79F-2DCA1E608838}"/>
              </a:ext>
            </a:extLst>
          </p:cNvPr>
          <p:cNvSpPr txBox="1"/>
          <p:nvPr/>
        </p:nvSpPr>
        <p:spPr>
          <a:xfrm>
            <a:off x="868680" y="3070999"/>
            <a:ext cx="7886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Масштабные и необходимые проекты, с которыми связан высокий риск мошенничества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 их отношении могут потребоваться непростые решения в части соотношения риска и </a:t>
            </a:r>
            <a:r>
              <a:rPr lang="ru-RU" sz="1400" dirty="0"/>
              <a:t>э</a:t>
            </a:r>
            <a:r>
              <a:rPr lang="ru-RU" sz="1400" dirty="0" smtClean="0"/>
              <a:t>ффективности</a:t>
            </a:r>
            <a:endParaRPr lang="en-US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FCA6ED-BD85-E54C-8D2E-35DDD19E83E0}"/>
              </a:ext>
            </a:extLst>
          </p:cNvPr>
          <p:cNvSpPr txBox="1"/>
          <p:nvPr/>
        </p:nvSpPr>
        <p:spPr>
          <a:xfrm>
            <a:off x="971549" y="4230833"/>
            <a:ext cx="79411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Сложность поддержания эффективной контрольной среды и трудности с мотивацией сотрудников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Насколько средства внутреннего контроля соответствуют новым нормативам в части защиты здоровья и социального </a:t>
            </a:r>
            <a:r>
              <a:rPr lang="ru-RU" sz="1400" dirty="0" err="1" smtClean="0"/>
              <a:t>дистанцированиия</a:t>
            </a:r>
            <a:r>
              <a:rPr lang="ru-RU" sz="1400" dirty="0" smtClean="0"/>
              <a:t>?</a:t>
            </a:r>
            <a:r>
              <a:rPr lang="en-US" sz="1400" dirty="0" smtClean="0"/>
              <a:t> 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Психологические последствия страха перед вирусом и работы в удалённом режиме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BEA8AD-1724-0247-AC85-23B981556085}"/>
              </a:ext>
            </a:extLst>
          </p:cNvPr>
          <p:cNvSpPr txBox="1"/>
          <p:nvPr/>
        </p:nvSpPr>
        <p:spPr>
          <a:xfrm>
            <a:off x="971549" y="5792014"/>
            <a:ext cx="6940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Переход от управления рисками к управлению кризисом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Требуется ли пересмотр планов обеспечения непрерывности функционирования?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3259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3D30E78-D0C6-ED45-828E-4CD10EF54F5C}"/>
              </a:ext>
            </a:extLst>
          </p:cNvPr>
          <p:cNvSpPr/>
          <p:nvPr/>
        </p:nvSpPr>
        <p:spPr>
          <a:xfrm>
            <a:off x="231312" y="305240"/>
            <a:ext cx="8681375" cy="637624"/>
          </a:xfrm>
          <a:prstGeom prst="roundRect">
            <a:avLst/>
          </a:prstGeom>
          <a:solidFill>
            <a:srgbClr val="781F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Выводы по итогам обзора систем внутреннего контроля стран ЕС, </a:t>
            </a:r>
            <a:r>
              <a:rPr lang="en-US" b="1" dirty="0" smtClean="0"/>
              <a:t>SIGMA</a:t>
            </a:r>
            <a:r>
              <a:rPr lang="ru-RU" b="1" dirty="0" smtClean="0"/>
              <a:t>, </a:t>
            </a:r>
          </a:p>
          <a:p>
            <a:pPr algn="ctr"/>
            <a:r>
              <a:rPr lang="ru-RU" b="1" dirty="0" smtClean="0"/>
              <a:t>апрель</a:t>
            </a:r>
            <a:r>
              <a:rPr lang="en-US" b="1" dirty="0" smtClean="0"/>
              <a:t> </a:t>
            </a:r>
            <a:r>
              <a:rPr lang="en-US" b="1" dirty="0"/>
              <a:t>2020 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3DC7CCD-2054-004B-941A-7135034270E6}"/>
              </a:ext>
            </a:extLst>
          </p:cNvPr>
          <p:cNvSpPr/>
          <p:nvPr/>
        </p:nvSpPr>
        <p:spPr>
          <a:xfrm>
            <a:off x="706120" y="1074421"/>
            <a:ext cx="7731760" cy="1072184"/>
          </a:xfrm>
          <a:prstGeom prst="roundRect">
            <a:avLst/>
          </a:prstGeom>
          <a:solidFill>
            <a:srgbClr val="BD8D7A"/>
          </a:solidFill>
          <a:ln>
            <a:solidFill>
              <a:srgbClr val="BD8D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Там, где имелись качественные средства внутреннего контроля, они продолжили действовать </a:t>
            </a:r>
            <a:r>
              <a:rPr lang="ru-RU" sz="1600" smtClean="0"/>
              <a:t>так же, как </a:t>
            </a:r>
            <a:r>
              <a:rPr lang="ru-RU" sz="1600" dirty="0" smtClean="0"/>
              <a:t>и до кризиса (особенно в странах, где по большей части имеются электронные системы), и менять какие-либо конкретные процедуры или процессы не потребовалось</a:t>
            </a:r>
            <a:endParaRPr lang="en-US" sz="16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7C0C3C9-841F-6C4C-A036-0EACF9C7EFC8}"/>
              </a:ext>
            </a:extLst>
          </p:cNvPr>
          <p:cNvSpPr/>
          <p:nvPr/>
        </p:nvSpPr>
        <p:spPr>
          <a:xfrm>
            <a:off x="706120" y="2474981"/>
            <a:ext cx="7731760" cy="885523"/>
          </a:xfrm>
          <a:prstGeom prst="roundRect">
            <a:avLst/>
          </a:prstGeom>
          <a:solidFill>
            <a:srgbClr val="A46452"/>
          </a:solidFill>
          <a:ln>
            <a:solidFill>
              <a:srgbClr val="BD8D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Там, где они были менее отработаны, используются временные решения: так, вместо физической подписи санкционирование производится посредством сообщений по электронной почте.  </a:t>
            </a:r>
            <a:endParaRPr lang="en-US" sz="16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81DDB1E-A532-F14A-98D8-53841D229339}"/>
              </a:ext>
            </a:extLst>
          </p:cNvPr>
          <p:cNvSpPr/>
          <p:nvPr/>
        </p:nvSpPr>
        <p:spPr>
          <a:xfrm>
            <a:off x="706120" y="3688881"/>
            <a:ext cx="7731760" cy="1043139"/>
          </a:xfrm>
          <a:prstGeom prst="roundRect">
            <a:avLst/>
          </a:prstGeom>
          <a:solidFill>
            <a:srgbClr val="8E4035"/>
          </a:solidFill>
          <a:ln>
            <a:solidFill>
              <a:srgbClr val="BD8D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Самые серьёзные трудности возможны в связи с подтверждением личности получателей помощи и предупреждением мошенничества в масштабных программах финансовой поддержки. Такие программы станут целью для преступников.</a:t>
            </a:r>
            <a:endParaRPr lang="en-US" sz="16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F547FCD-38C9-4C4F-8E3C-B3D632286809}"/>
              </a:ext>
            </a:extLst>
          </p:cNvPr>
          <p:cNvSpPr/>
          <p:nvPr/>
        </p:nvSpPr>
        <p:spPr>
          <a:xfrm>
            <a:off x="706120" y="4902782"/>
            <a:ext cx="7731760" cy="1380279"/>
          </a:xfrm>
          <a:prstGeom prst="roundRect">
            <a:avLst/>
          </a:prstGeom>
          <a:solidFill>
            <a:srgbClr val="781F21"/>
          </a:solidFill>
          <a:ln>
            <a:solidFill>
              <a:srgbClr val="781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На третьей линии ВА продолжает работать, но практически без очных контактов с объектами аудита. Работа осуществляется в режиме видеоконференций и с применением других средств информационных технологий.  </a:t>
            </a:r>
            <a:r>
              <a:rPr lang="en-US" sz="1600" dirty="0" smtClean="0"/>
              <a:t> </a:t>
            </a:r>
            <a:r>
              <a:rPr lang="ru-RU" sz="1600" dirty="0" smtClean="0"/>
              <a:t>Сотрудники служб ВА имеют доступ к большинству дел и материалов аудита. </a:t>
            </a:r>
            <a:endParaRPr lang="en-US" sz="1600" dirty="0"/>
          </a:p>
          <a:p>
            <a:pPr algn="ctr"/>
            <a:r>
              <a:rPr lang="en-US" sz="1600" dirty="0" smtClean="0"/>
              <a:t>COVID-19</a:t>
            </a:r>
            <a:r>
              <a:rPr lang="ru-RU" sz="1600" dirty="0" smtClean="0"/>
              <a:t> также очень серьёзным образом повлиял на планы внешних аудиторов.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5529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6" descr="Web of wires showing connections between groups and singles">
            <a:extLst>
              <a:ext uri="{FF2B5EF4-FFF2-40B4-BE49-F238E27FC236}">
                <a16:creationId xmlns:a16="http://schemas.microsoft.com/office/drawing/2014/main" id="{248222BD-87C2-4B3B-AF9E-B66C469908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00" r="-1" b="-1"/>
          <a:stretch/>
        </p:blipFill>
        <p:spPr>
          <a:xfrm>
            <a:off x="-2285" y="10"/>
            <a:ext cx="9143999" cy="6857990"/>
          </a:xfrm>
          <a:prstGeom prst="rect">
            <a:avLst/>
          </a:prstGeom>
        </p:spPr>
      </p:pic>
      <p:sp>
        <p:nvSpPr>
          <p:cNvPr id="17" name="Rectangle 1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9143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2B24EE-7EB3-5348-AA3F-6ADCF122C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325550"/>
            <a:ext cx="75438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4500" dirty="0" smtClean="0">
                <a:solidFill>
                  <a:srgbClr val="FFFFFF"/>
                </a:solidFill>
              </a:rPr>
              <a:t>Обсуждение</a:t>
            </a:r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E52AF60-7A8B-B245-9930-B60B9A0D2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4072043"/>
            <a:ext cx="75438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FF"/>
                </a:solidFill>
              </a:rPr>
              <a:t>Спасибо за внимание!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20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</TotalTime>
  <Words>568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Как COVID-19 повлиял на внутренний контроль</vt:lpstr>
      <vt:lpstr>Презентация PowerPoint</vt:lpstr>
      <vt:lpstr>Презентация PowerPoint</vt:lpstr>
      <vt:lpstr>Презентация PowerPoint</vt:lpstr>
      <vt:lpstr>Презентация PowerPoint</vt:lpstr>
      <vt:lpstr>Обсуждение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Internal Control of COVI-19</dc:title>
  <dc:creator>Richard Maggs</dc:creator>
  <cp:lastModifiedBy>Yana</cp:lastModifiedBy>
  <cp:revision>43</cp:revision>
  <cp:lastPrinted>2021-02-16T15:35:17Z</cp:lastPrinted>
  <dcterms:created xsi:type="dcterms:W3CDTF">2021-01-30T13:53:34Z</dcterms:created>
  <dcterms:modified xsi:type="dcterms:W3CDTF">2021-02-19T09:25:52Z</dcterms:modified>
</cp:coreProperties>
</file>