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39"/>
  </p:notesMasterIdLst>
  <p:sldIdLst>
    <p:sldId id="270" r:id="rId3"/>
    <p:sldId id="299" r:id="rId4"/>
    <p:sldId id="301" r:id="rId5"/>
    <p:sldId id="302" r:id="rId6"/>
    <p:sldId id="349" r:id="rId7"/>
    <p:sldId id="304" r:id="rId8"/>
    <p:sldId id="305" r:id="rId9"/>
    <p:sldId id="350" r:id="rId10"/>
    <p:sldId id="351" r:id="rId11"/>
    <p:sldId id="352" r:id="rId12"/>
    <p:sldId id="353" r:id="rId13"/>
    <p:sldId id="308" r:id="rId14"/>
    <p:sldId id="306" r:id="rId15"/>
    <p:sldId id="309" r:id="rId16"/>
    <p:sldId id="313" r:id="rId17"/>
    <p:sldId id="315" r:id="rId18"/>
    <p:sldId id="310" r:id="rId19"/>
    <p:sldId id="316" r:id="rId20"/>
    <p:sldId id="317" r:id="rId21"/>
    <p:sldId id="318" r:id="rId22"/>
    <p:sldId id="348" r:id="rId23"/>
    <p:sldId id="336" r:id="rId24"/>
    <p:sldId id="321" r:id="rId25"/>
    <p:sldId id="322" r:id="rId26"/>
    <p:sldId id="339" r:id="rId27"/>
    <p:sldId id="337" r:id="rId28"/>
    <p:sldId id="338" r:id="rId29"/>
    <p:sldId id="325" r:id="rId30"/>
    <p:sldId id="326" r:id="rId31"/>
    <p:sldId id="327" r:id="rId32"/>
    <p:sldId id="340" r:id="rId33"/>
    <p:sldId id="331" r:id="rId34"/>
    <p:sldId id="332" r:id="rId35"/>
    <p:sldId id="333" r:id="rId36"/>
    <p:sldId id="335" r:id="rId37"/>
    <p:sldId id="277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icia Alejandra Flores Montoya" initials="LAFM" lastIdx="1" clrIdx="0">
    <p:extLst/>
  </p:cmAuthor>
  <p:cmAuthor id="2" name="Victor De Leon Favela" initials="VDLF" lastIdx="15" clrIdx="1">
    <p:extLst/>
  </p:cmAuthor>
  <p:cmAuthor id="3" name="Nadia Olivia Lora Gerardo" initials="NOLG" lastIdx="1" clrIdx="2">
    <p:extLst/>
  </p:cmAuthor>
  <p:cmAuthor id="4" name="Aura Erendira Martinez Oriol" initials="AEMO" lastIdx="2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68D"/>
    <a:srgbClr val="BCCF00"/>
    <a:srgbClr val="ED7D31"/>
    <a:srgbClr val="7F7F7F"/>
    <a:srgbClr val="A66BD3"/>
    <a:srgbClr val="3E2258"/>
    <a:srgbClr val="12B388"/>
    <a:srgbClr val="008789"/>
    <a:srgbClr val="51366A"/>
    <a:srgbClr val="077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80209-9DB8-455D-9781-D116D0D15A81}" type="datetimeFigureOut">
              <a:rPr lang="es-MX" smtClean="0"/>
              <a:t>16/07/2018</a:t>
            </a:fld>
            <a:endParaRPr lang="hr-H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2D092-D0A2-4965-A388-E104249C39A9}" type="slidenum">
              <a:rPr lang="es-MX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708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</a:rPr>
              <a:pPr/>
              <a:t>3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</a:rPr>
              <a:pPr/>
              <a:t>4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886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42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6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079F-7A73-4FE2-ADCE-E9572CC6E374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7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0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6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7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04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7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091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2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59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2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71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1B72-A127-4BAA-A275-A2D8F4DCC8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3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8958-69B1-4D38-AB37-3D4188D6CB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37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079F-7A73-4FE2-ADCE-E9572CC6E374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5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435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751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846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766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887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015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6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D32E-2233-4462-9439-8F8468450F47}" type="datetimeFigureOut">
              <a:rPr lang="es-MX" smtClean="0"/>
              <a:t>16/07/2018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1CD84-F17D-4D37-81EF-3DAB0D9A8C77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16/07/2018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9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20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/>
              <a:t>Meksički portal za fiskalnu transparentnost: </a:t>
            </a:r>
          </a:p>
          <a:p>
            <a:pPr algn="ctr"/>
            <a:r>
              <a:rPr lang="hr-HR" sz="4000" dirty="0"/>
              <a:t>proces izrade i razvoja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817857" y="5294688"/>
            <a:ext cx="776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b="1" dirty="0">
                <a:solidFill>
                  <a:schemeClr val="bg1">
                    <a:lumMod val="95000"/>
                  </a:schemeClr>
                </a:solidFill>
              </a:rPr>
              <a:t>Lorena Rivero del Paso</a:t>
            </a:r>
          </a:p>
          <a:p>
            <a:pPr algn="r"/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Glavna direktorica za praćenje učinka i analizu informacija</a:t>
            </a:r>
          </a:p>
          <a:p>
            <a:pPr algn="r"/>
            <a:r>
              <a:rPr lang="hr-HR" sz="1600" dirty="0">
                <a:solidFill>
                  <a:schemeClr val="bg1">
                    <a:lumMod val="95000"/>
                  </a:schemeClr>
                </a:solidFill>
              </a:rPr>
              <a:t>Jedinica za evaluaciju učinka</a:t>
            </a:r>
          </a:p>
          <a:p>
            <a:pPr algn="r"/>
            <a:r>
              <a:rPr lang="hr-HR" sz="1600" dirty="0">
                <a:solidFill>
                  <a:schemeClr val="bg1">
                    <a:lumMod val="95000"/>
                  </a:schemeClr>
                </a:solidFill>
              </a:rPr>
              <a:t>Ministarstvo financija i javnog kredita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171185" y="466737"/>
            <a:ext cx="1849630" cy="2021493"/>
            <a:chOff x="5171185" y="698749"/>
            <a:chExt cx="1849630" cy="202149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b="30185"/>
            <a:stretch/>
          </p:blipFill>
          <p:spPr>
            <a:xfrm>
              <a:off x="5171185" y="698749"/>
              <a:ext cx="1849630" cy="136206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biLevel thresh="25000"/>
            </a:blip>
            <a:srcRect t="66200"/>
            <a:stretch/>
          </p:blipFill>
          <p:spPr>
            <a:xfrm>
              <a:off x="5171185" y="2060812"/>
              <a:ext cx="1849630" cy="65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71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310" y="4780265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3223" cy="5723885"/>
            <a:chOff x="169496" y="1411941"/>
            <a:chExt cx="8836171" cy="6317291"/>
          </a:xfrm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2664" cy="5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dodatnih informacija u odnosu na prethodne postojeće izvještaje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Ručno ažuriranje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upravljanju nestručnjaci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komunikacijskih kanala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4" y="2354610"/>
              <a:ext cx="2894149" cy="49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 i dodatni izvori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Dodatne informacije o različitim temama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Povezanost s unutarnjim sustavima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upravljaju stručnjaci (UI)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Kanali društvenih medija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latin typeface="Soberana Sans" panose="02000000000000000000" pitchFamily="50" charset="0"/>
                </a:rPr>
                <a:t>2011.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dirty="0">
                  <a:latin typeface="Soberana Sans" panose="02000000000000000000" pitchFamily="50" charset="0"/>
                </a:rPr>
                <a:t>2014.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>
                  <a:latin typeface="Soberana Sans" panose="02000000000000000000" pitchFamily="50" charset="0"/>
                </a:rPr>
                <a:t>2016.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2" y="2396188"/>
              <a:ext cx="2987235" cy="485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društvom (ne samo organizacijama civilnog  društva)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Povezivanja podataka je prioritet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Poveznice s internim sustavima, manje ručnog ažuriranja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 ističe ažuriranja i nove lakše pluginove za bolje korisničko iskustvo (UX)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Dvosmjerni komunikacijski kanali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70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310" y="5612237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3223" cy="5723885"/>
            <a:chOff x="169496" y="1411941"/>
            <a:chExt cx="8836171" cy="6317291"/>
          </a:xfrm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2664" cy="5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dodatnih informacija u odnosu na prethodne postojeće izvještaje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Ručno ažuriranje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upravljanju nestručnjaci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komunikacijskih kanala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4" y="2354610"/>
              <a:ext cx="2894149" cy="49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 i dodatni izvori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Dodatne informacije o različitim temama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Povezanost s unutarnjim sustavima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upravljaju stručnjaci (UI)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Kanali društvenih medija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latin typeface="Soberana Sans" panose="02000000000000000000" pitchFamily="50" charset="0"/>
                </a:rPr>
                <a:t>2011.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dirty="0">
                  <a:latin typeface="Soberana Sans" panose="02000000000000000000" pitchFamily="50" charset="0"/>
                </a:rPr>
                <a:t>2014.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>
                  <a:latin typeface="Soberana Sans" panose="02000000000000000000" pitchFamily="50" charset="0"/>
                </a:rPr>
                <a:t>2016.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2" y="2396188"/>
              <a:ext cx="2987235" cy="485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društvom (ne samo organizacijama civilnog  društva)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Povezivanja podataka je prioritet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Poveznice s internim sustavima, manje ručnog ažuriranja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 ističe ažuriranja i nove lakše pluginove za bolje korisničko iskustvo (UX)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Dvosmjerni komunikacijski kanali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93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-274" r="3026" b="151"/>
          <a:stretch/>
        </p:blipFill>
        <p:spPr>
          <a:xfrm>
            <a:off x="3496" y="-25401"/>
            <a:ext cx="12215050" cy="6883401"/>
          </a:xfrm>
          <a:prstGeom prst="rect">
            <a:avLst/>
          </a:prstGeom>
        </p:spPr>
      </p:pic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3" name="Grupo 2"/>
          <p:cNvGrpSpPr/>
          <p:nvPr/>
        </p:nvGrpSpPr>
        <p:grpSpPr>
          <a:xfrm>
            <a:off x="6177117" y="3044293"/>
            <a:ext cx="1908000" cy="1908000"/>
            <a:chOff x="1811068" y="3784599"/>
            <a:chExt cx="1980000" cy="1980000"/>
          </a:xfrm>
        </p:grpSpPr>
        <p:sp>
          <p:nvSpPr>
            <p:cNvPr id="11" name="Elipse 10"/>
            <p:cNvSpPr/>
            <p:nvPr/>
          </p:nvSpPr>
          <p:spPr>
            <a:xfrm>
              <a:off x="1811068" y="3784599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r>
                <a:rPr lang="hr-HR" sz="2000" b="1" dirty="0">
                  <a:latin typeface="Calibri" panose="020F0502020204030204" pitchFamily="34" charset="0"/>
                </a:rPr>
                <a:t>+100.000 </a:t>
              </a:r>
              <a:r>
                <a:rPr lang="hr-HR" b="1" dirty="0">
                  <a:latin typeface="Calibri" panose="020F0502020204030204" pitchFamily="34" charset="0"/>
                </a:rPr>
                <a:t>sesija na mjesec</a:t>
              </a:r>
            </a:p>
          </p:txBody>
        </p:sp>
        <p:pic>
          <p:nvPicPr>
            <p:cNvPr id="1034" name="Picture 10" descr="Image result for woman icon white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76" b="13805"/>
            <a:stretch/>
          </p:blipFill>
          <p:spPr bwMode="auto">
            <a:xfrm>
              <a:off x="2334687" y="3978493"/>
              <a:ext cx="949581" cy="701083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7922896" y="1100293"/>
            <a:ext cx="1908000" cy="1908000"/>
            <a:chOff x="5476733" y="3784599"/>
            <a:chExt cx="1980000" cy="1980000"/>
          </a:xfrm>
        </p:grpSpPr>
        <p:sp>
          <p:nvSpPr>
            <p:cNvPr id="7" name="Elipse 6"/>
            <p:cNvSpPr/>
            <p:nvPr/>
          </p:nvSpPr>
          <p:spPr>
            <a:xfrm>
              <a:off x="5476733" y="3784599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r>
                <a:rPr lang="hr-HR" sz="2000" b="1" dirty="0">
                  <a:latin typeface="Calibri" panose="020F0502020204030204" pitchFamily="34" charset="0"/>
                </a:rPr>
                <a:t>+2.500.000 </a:t>
              </a:r>
              <a:r>
                <a:rPr lang="hr-HR" b="1" dirty="0">
                  <a:latin typeface="Calibri" panose="020F0502020204030204" pitchFamily="34" charset="0"/>
                </a:rPr>
                <a:t>pregleda stranica na godinu</a:t>
              </a:r>
            </a:p>
          </p:txBody>
        </p:sp>
        <p:pic>
          <p:nvPicPr>
            <p:cNvPr id="1028" name="Picture 4" descr="Image result for webpage icon png white"/>
            <p:cNvPicPr>
              <a:picLocks noChangeAspect="1" noChangeArrowheads="1"/>
            </p:cNvPicPr>
            <p:nvPr/>
          </p:nvPicPr>
          <p:blipFill>
            <a:blip r:embed="rId4" cstate="print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542" y="4056108"/>
              <a:ext cx="499533" cy="49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4359338" y="1100293"/>
            <a:ext cx="1980000" cy="1980000"/>
            <a:chOff x="3628728" y="4308753"/>
            <a:chExt cx="1980000" cy="1980000"/>
          </a:xfrm>
        </p:grpSpPr>
        <p:sp>
          <p:nvSpPr>
            <p:cNvPr id="16" name="Elipse 15"/>
            <p:cNvSpPr/>
            <p:nvPr/>
          </p:nvSpPr>
          <p:spPr>
            <a:xfrm>
              <a:off x="3628728" y="4308753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endParaRPr lang="hr-HR" b="1" dirty="0">
                <a:latin typeface="Calibri" panose="020F0502020204030204" pitchFamily="34" charset="0"/>
              </a:endParaRPr>
            </a:p>
            <a:p>
              <a:pPr algn="ctr"/>
              <a:r>
                <a:rPr lang="hr-HR" sz="2000" b="1" dirty="0">
                  <a:latin typeface="Calibri" panose="020F0502020204030204" pitchFamily="34" charset="0"/>
                </a:rPr>
                <a:t>10</a:t>
              </a:r>
            </a:p>
            <a:p>
              <a:pPr algn="ctr"/>
              <a:r>
                <a:rPr lang="hr-HR" b="1" dirty="0">
                  <a:latin typeface="Calibri" panose="020F0502020204030204" pitchFamily="34" charset="0"/>
                </a:rPr>
                <a:t>platformi</a:t>
              </a:r>
            </a:p>
          </p:txBody>
        </p:sp>
        <p:pic>
          <p:nvPicPr>
            <p:cNvPr id="6" name="Picture 10" descr="Image result for laptop icon png transpar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248" y="4614908"/>
              <a:ext cx="706390" cy="70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Elipse 21"/>
          <p:cNvSpPr/>
          <p:nvPr/>
        </p:nvSpPr>
        <p:spPr>
          <a:xfrm>
            <a:off x="9668675" y="3044293"/>
            <a:ext cx="1908000" cy="19080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>
              <a:latin typeface="Calibri" panose="020F0502020204030204" pitchFamily="34" charset="0"/>
            </a:endParaRPr>
          </a:p>
          <a:p>
            <a:pPr algn="ctr"/>
            <a:endParaRPr lang="hr-HR" b="1" dirty="0">
              <a:latin typeface="Calibri" panose="020F0502020204030204" pitchFamily="34" charset="0"/>
            </a:endParaRPr>
          </a:p>
          <a:p>
            <a:pPr algn="ctr"/>
            <a:r>
              <a:rPr lang="hr-HR" sz="2000" b="1" dirty="0">
                <a:latin typeface="Calibri" panose="020F0502020204030204" pitchFamily="34" charset="0"/>
              </a:rPr>
              <a:t>6</a:t>
            </a:r>
          </a:p>
          <a:p>
            <a:pPr algn="ctr"/>
            <a:r>
              <a:rPr lang="hr-HR" b="1" dirty="0">
                <a:latin typeface="Calibri" panose="020F0502020204030204" pitchFamily="34" charset="0"/>
              </a:rPr>
              <a:t>Mape</a:t>
            </a:r>
          </a:p>
        </p:txBody>
      </p:sp>
      <p:pic>
        <p:nvPicPr>
          <p:cNvPr id="1026" name="Picture 2" descr="Image result for geolocation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92" y="3252533"/>
            <a:ext cx="531965" cy="5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3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" descr="Image result for mac scree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" y="4034274"/>
            <a:ext cx="2736457" cy="23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9311879" y="1072375"/>
            <a:ext cx="2696177" cy="2302201"/>
            <a:chOff x="4046383" y="1593409"/>
            <a:chExt cx="3099891" cy="2372008"/>
          </a:xfrm>
        </p:grpSpPr>
        <p:grpSp>
          <p:nvGrpSpPr>
            <p:cNvPr id="66" name="Grupo 65"/>
            <p:cNvGrpSpPr/>
            <p:nvPr/>
          </p:nvGrpSpPr>
          <p:grpSpPr>
            <a:xfrm>
              <a:off x="4046383" y="1593409"/>
              <a:ext cx="3099891" cy="2372008"/>
              <a:chOff x="862668" y="1026604"/>
              <a:chExt cx="3450387" cy="2812065"/>
            </a:xfrm>
          </p:grpSpPr>
          <p:pic>
            <p:nvPicPr>
              <p:cNvPr id="68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68" y="1026604"/>
                <a:ext cx="3450387" cy="2812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Elipse 68"/>
              <p:cNvSpPr/>
              <p:nvPr/>
            </p:nvSpPr>
            <p:spPr>
              <a:xfrm>
                <a:off x="2510906" y="3069125"/>
                <a:ext cx="153909" cy="90535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7" name="Imagen 66"/>
            <p:cNvPicPr>
              <a:picLocks noChangeAspect="1"/>
            </p:cNvPicPr>
            <p:nvPr/>
          </p:nvPicPr>
          <p:blipFill rotWithShape="1">
            <a:blip r:embed="rId3"/>
            <a:srcRect b="3754"/>
            <a:stretch/>
          </p:blipFill>
          <p:spPr>
            <a:xfrm>
              <a:off x="4168088" y="1743809"/>
              <a:ext cx="2878685" cy="157248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9657331" y="718343"/>
            <a:ext cx="218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Javna ulaganja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6409048" y="4104924"/>
            <a:ext cx="2696177" cy="2302201"/>
            <a:chOff x="637031" y="4305070"/>
            <a:chExt cx="3099891" cy="2372008"/>
          </a:xfrm>
        </p:grpSpPr>
        <p:pic>
          <p:nvPicPr>
            <p:cNvPr id="59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31" y="4305070"/>
              <a:ext cx="3099891" cy="237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 rotWithShape="1">
            <a:blip r:embed="rId4"/>
            <a:srcRect b="4425"/>
            <a:stretch/>
          </p:blipFill>
          <p:spPr>
            <a:xfrm>
              <a:off x="724276" y="4482730"/>
              <a:ext cx="2911559" cy="1510664"/>
            </a:xfrm>
            <a:prstGeom prst="rect">
              <a:avLst/>
            </a:prstGeom>
          </p:spPr>
        </p:pic>
        <p:sp>
          <p:nvSpPr>
            <p:cNvPr id="61" name="Elipse 60"/>
            <p:cNvSpPr/>
            <p:nvPr/>
          </p:nvSpPr>
          <p:spPr>
            <a:xfrm>
              <a:off x="2110917" y="6029606"/>
              <a:ext cx="138275" cy="76367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6370308" y="3495367"/>
            <a:ext cx="281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Transferi nižim razinama vlasti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213950" y="3562856"/>
            <a:ext cx="2696177" cy="2778561"/>
            <a:chOff x="9375789" y="3517539"/>
            <a:chExt cx="2696177" cy="2778561"/>
          </a:xfrm>
        </p:grpSpPr>
        <p:grpSp>
          <p:nvGrpSpPr>
            <p:cNvPr id="30" name="Grupo 29"/>
            <p:cNvGrpSpPr/>
            <p:nvPr/>
          </p:nvGrpSpPr>
          <p:grpSpPr>
            <a:xfrm>
              <a:off x="9375789" y="3993899"/>
              <a:ext cx="2696177" cy="2302201"/>
              <a:chOff x="4250003" y="4276356"/>
              <a:chExt cx="3099891" cy="2372008"/>
            </a:xfrm>
          </p:grpSpPr>
          <p:pic>
            <p:nvPicPr>
              <p:cNvPr id="56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003" y="4276356"/>
                <a:ext cx="3099891" cy="2372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Imagen 56"/>
              <p:cNvPicPr>
                <a:picLocks noChangeAspect="1"/>
              </p:cNvPicPr>
              <p:nvPr/>
            </p:nvPicPr>
            <p:blipFill rotWithShape="1">
              <a:blip r:embed="rId5"/>
              <a:srcRect b="4185"/>
              <a:stretch/>
            </p:blipFill>
            <p:spPr>
              <a:xfrm>
                <a:off x="4354717" y="4464624"/>
                <a:ext cx="2907311" cy="1510954"/>
              </a:xfrm>
              <a:prstGeom prst="rect">
                <a:avLst/>
              </a:prstGeom>
            </p:spPr>
          </p:pic>
          <p:sp>
            <p:nvSpPr>
              <p:cNvPr id="58" name="Elipse 57"/>
              <p:cNvSpPr/>
              <p:nvPr/>
            </p:nvSpPr>
            <p:spPr>
              <a:xfrm>
                <a:off x="5756514" y="5993394"/>
                <a:ext cx="138275" cy="76367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b="1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CuadroTexto 30"/>
            <p:cNvSpPr txBox="1"/>
            <p:nvPr/>
          </p:nvSpPr>
          <p:spPr>
            <a:xfrm>
              <a:off x="9543223" y="3517539"/>
              <a:ext cx="2394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/>
                <a:t>Infrastruktura edukacije</a:t>
              </a:r>
              <a:endPara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98985" y="728820"/>
            <a:ext cx="2983977" cy="2690757"/>
            <a:chOff x="5621220" y="661756"/>
            <a:chExt cx="2983977" cy="2690757"/>
          </a:xfrm>
        </p:grpSpPr>
        <p:grpSp>
          <p:nvGrpSpPr>
            <p:cNvPr id="17" name="Grupo 16"/>
            <p:cNvGrpSpPr/>
            <p:nvPr/>
          </p:nvGrpSpPr>
          <p:grpSpPr>
            <a:xfrm>
              <a:off x="5621220" y="1050312"/>
              <a:ext cx="2696177" cy="2302201"/>
              <a:chOff x="862668" y="1026604"/>
              <a:chExt cx="3450387" cy="281206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62668" y="1026604"/>
                <a:ext cx="3450387" cy="2812065"/>
                <a:chOff x="862668" y="1026604"/>
                <a:chExt cx="3450387" cy="2812065"/>
              </a:xfrm>
            </p:grpSpPr>
            <p:pic>
              <p:nvPicPr>
                <p:cNvPr id="72" name="Picture 4" descr="Image result for mac screen 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68" y="1026604"/>
                  <a:ext cx="3450387" cy="28120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Elipse 72"/>
                <p:cNvSpPr/>
                <p:nvPr/>
              </p:nvSpPr>
              <p:spPr>
                <a:xfrm>
                  <a:off x="2510906" y="3069125"/>
                  <a:ext cx="153909" cy="90535"/>
                </a:xfrm>
                <a:prstGeom prst="ellipse">
                  <a:avLst/>
                </a:prstGeom>
                <a:solidFill>
                  <a:srgbClr val="0505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b="1">
                    <a:latin typeface="+mj-lt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71" name="Imagen 70"/>
              <p:cNvPicPr>
                <a:picLocks noChangeAspect="1"/>
              </p:cNvPicPr>
              <p:nvPr/>
            </p:nvPicPr>
            <p:blipFill rotWithShape="1">
              <a:blip r:embed="rId6"/>
              <a:srcRect b="4139"/>
              <a:stretch/>
            </p:blipFill>
            <p:spPr>
              <a:xfrm>
                <a:off x="957965" y="1205611"/>
                <a:ext cx="3259786" cy="1881622"/>
              </a:xfrm>
              <a:prstGeom prst="rect">
                <a:avLst/>
              </a:prstGeom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6070283" y="661756"/>
              <a:ext cx="1834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Proračun</a:t>
              </a:r>
              <a:endPara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7759786" y="893174"/>
              <a:ext cx="845411" cy="943394"/>
              <a:chOff x="2703234" y="1081610"/>
              <a:chExt cx="971999" cy="972000"/>
            </a:xfrm>
          </p:grpSpPr>
          <p:sp>
            <p:nvSpPr>
              <p:cNvPr id="43" name="Elipse 42"/>
              <p:cNvSpPr/>
              <p:nvPr/>
            </p:nvSpPr>
            <p:spPr>
              <a:xfrm>
                <a:off x="2703234" y="1081610"/>
                <a:ext cx="971999" cy="9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D8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b="1">
                  <a:latin typeface="+mj-lt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6" descr="Global Initiative for Fiscal Transparenc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832" y="1322417"/>
                <a:ext cx="783296" cy="516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upo 1"/>
          <p:cNvGrpSpPr/>
          <p:nvPr/>
        </p:nvGrpSpPr>
        <p:grpSpPr>
          <a:xfrm>
            <a:off x="3179870" y="109374"/>
            <a:ext cx="2903648" cy="3310203"/>
            <a:chOff x="1597615" y="2073546"/>
            <a:chExt cx="2201909" cy="2500053"/>
          </a:xfrm>
        </p:grpSpPr>
        <p:pic>
          <p:nvPicPr>
            <p:cNvPr id="82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007" y="2823030"/>
              <a:ext cx="2075124" cy="175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Elipse 87"/>
            <p:cNvSpPr/>
            <p:nvPr/>
          </p:nvSpPr>
          <p:spPr>
            <a:xfrm>
              <a:off x="2643264" y="4079201"/>
              <a:ext cx="110610" cy="66206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1597615" y="2073546"/>
              <a:ext cx="220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>
                  <a:latin typeface="Calibri" panose="020F0502020204030204" pitchFamily="34" charset="0"/>
                </a:rPr>
                <a:t>Programi</a:t>
              </a:r>
              <a:endParaRPr lang="hr-H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0428" y="2936274"/>
              <a:ext cx="1936107" cy="1116382"/>
            </a:xfrm>
            <a:prstGeom prst="rect">
              <a:avLst/>
            </a:prstGeom>
          </p:spPr>
        </p:pic>
      </p:grpSp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Glavni sadržaj i platforme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9"/>
          <a:srcRect b="8396"/>
          <a:stretch/>
        </p:blipFill>
        <p:spPr>
          <a:xfrm>
            <a:off x="178922" y="4194493"/>
            <a:ext cx="2547239" cy="1482553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3803421" y="708157"/>
            <a:ext cx="183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Programi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388909" y="1101731"/>
            <a:ext cx="2736457" cy="2317846"/>
            <a:chOff x="6428466" y="1085021"/>
            <a:chExt cx="2736457" cy="2317846"/>
          </a:xfrm>
        </p:grpSpPr>
        <p:pic>
          <p:nvPicPr>
            <p:cNvPr id="75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466" y="1085021"/>
              <a:ext cx="2736457" cy="231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 rotWithShape="1">
            <a:blip r:embed="rId10"/>
            <a:srcRect t="3521" b="6102"/>
            <a:stretch/>
          </p:blipFill>
          <p:spPr>
            <a:xfrm>
              <a:off x="6525867" y="1255081"/>
              <a:ext cx="2550400" cy="1485205"/>
            </a:xfrm>
            <a:prstGeom prst="rect">
              <a:avLst/>
            </a:prstGeom>
          </p:spPr>
        </p:pic>
      </p:grpSp>
      <p:sp>
        <p:nvSpPr>
          <p:cNvPr id="77" name="CuadroTexto 76"/>
          <p:cNvSpPr txBox="1"/>
          <p:nvPr/>
        </p:nvSpPr>
        <p:spPr>
          <a:xfrm>
            <a:off x="6879327" y="575609"/>
            <a:ext cx="183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Sustav za evaluaciju učinka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160984" y="3628171"/>
            <a:ext cx="269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Nacionalni plan razvoja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9417734" y="3655345"/>
            <a:ext cx="281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Otvoreno ugovaranje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9351870" y="4097101"/>
            <a:ext cx="2736457" cy="2317846"/>
            <a:chOff x="9351870" y="4097101"/>
            <a:chExt cx="2736457" cy="2317846"/>
          </a:xfrm>
        </p:grpSpPr>
        <p:pic>
          <p:nvPicPr>
            <p:cNvPr id="83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870" y="4097101"/>
              <a:ext cx="2736457" cy="231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11"/>
            <a:srcRect b="5389"/>
            <a:stretch/>
          </p:blipFill>
          <p:spPr>
            <a:xfrm>
              <a:off x="9483733" y="4270771"/>
              <a:ext cx="2524324" cy="1507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50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16907" y="1424459"/>
            <a:ext cx="4971478" cy="4417541"/>
            <a:chOff x="5621220" y="832918"/>
            <a:chExt cx="3010591" cy="2519595"/>
          </a:xfrm>
        </p:grpSpPr>
        <p:grpSp>
          <p:nvGrpSpPr>
            <p:cNvPr id="17" name="Grupo 16"/>
            <p:cNvGrpSpPr/>
            <p:nvPr/>
          </p:nvGrpSpPr>
          <p:grpSpPr>
            <a:xfrm>
              <a:off x="5621220" y="1050312"/>
              <a:ext cx="2696177" cy="2302201"/>
              <a:chOff x="862668" y="1026604"/>
              <a:chExt cx="3450387" cy="2812065"/>
            </a:xfrm>
          </p:grpSpPr>
          <p:grpSp>
            <p:nvGrpSpPr>
              <p:cNvPr id="70" name="Grupo 69"/>
              <p:cNvGrpSpPr/>
              <p:nvPr/>
            </p:nvGrpSpPr>
            <p:grpSpPr>
              <a:xfrm>
                <a:off x="862668" y="1026604"/>
                <a:ext cx="3450387" cy="2812065"/>
                <a:chOff x="862668" y="1026604"/>
                <a:chExt cx="3450387" cy="2812065"/>
              </a:xfrm>
            </p:grpSpPr>
            <p:pic>
              <p:nvPicPr>
                <p:cNvPr id="72" name="Picture 4" descr="Image result for mac screen 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68" y="1026604"/>
                  <a:ext cx="3450387" cy="28120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Elipse 72"/>
                <p:cNvSpPr/>
                <p:nvPr/>
              </p:nvSpPr>
              <p:spPr>
                <a:xfrm>
                  <a:off x="2510906" y="3069125"/>
                  <a:ext cx="153909" cy="90535"/>
                </a:xfrm>
                <a:prstGeom prst="ellipse">
                  <a:avLst/>
                </a:prstGeom>
                <a:solidFill>
                  <a:srgbClr val="0505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71" name="Imagen 70"/>
              <p:cNvPicPr>
                <a:picLocks noChangeAspect="1"/>
              </p:cNvPicPr>
              <p:nvPr/>
            </p:nvPicPr>
            <p:blipFill rotWithShape="1">
              <a:blip r:embed="rId3"/>
              <a:srcRect b="4139"/>
              <a:stretch/>
            </p:blipFill>
            <p:spPr>
              <a:xfrm>
                <a:off x="957965" y="1205611"/>
                <a:ext cx="3259786" cy="1881622"/>
              </a:xfrm>
              <a:prstGeom prst="rect">
                <a:avLst/>
              </a:prstGeom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6051938" y="832918"/>
              <a:ext cx="1834733" cy="22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Proračun 2008. – 2018.</a:t>
              </a:r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7759786" y="893175"/>
              <a:ext cx="872025" cy="821321"/>
              <a:chOff x="2703234" y="1081610"/>
              <a:chExt cx="1002598" cy="846225"/>
            </a:xfrm>
          </p:grpSpPr>
          <p:sp>
            <p:nvSpPr>
              <p:cNvPr id="43" name="Elipse 42"/>
              <p:cNvSpPr/>
              <p:nvPr/>
            </p:nvSpPr>
            <p:spPr>
              <a:xfrm>
                <a:off x="2703234" y="1081610"/>
                <a:ext cx="1002598" cy="84622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D8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6" descr="Global Initiative for Fiscal Transparency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7971" y="1295950"/>
                <a:ext cx="633123" cy="417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Proračun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5462564" y="1048045"/>
            <a:ext cx="6323105" cy="555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Paket otvorenih fiskalnih podataka nudi standardizirani okvir za prezentaciju proračunskih podataka.</a:t>
            </a:r>
          </a:p>
          <a:p>
            <a:pPr>
              <a:lnSpc>
                <a:spcPct val="150000"/>
              </a:lnSpc>
            </a:pPr>
            <a:endParaRPr lang="hr-HR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Različiti trenuci: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odobrenje, rebalans, izvršenje i kraj godine</a:t>
            </a:r>
          </a:p>
          <a:p>
            <a:pPr>
              <a:lnSpc>
                <a:spcPct val="150000"/>
              </a:lnSpc>
            </a:pPr>
            <a:endParaRPr lang="hr-HR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Različite klasifikacije: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FFA361"/>
                </a:solidFill>
                <a:latin typeface="+mj-lt"/>
              </a:rPr>
              <a:t>Administrativni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: da se vidi tko troši (npr. ministarstva, odgovorne jedinice).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008080"/>
                </a:solidFill>
                <a:latin typeface="+mj-lt"/>
              </a:rPr>
              <a:t>Funkcionalni: </a:t>
            </a:r>
            <a:r>
              <a:rPr lang="hr-HR"/>
              <a:t>za što se troši (tj. ekonomski ili socijalni razvoj, državne funkcije itd.)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D9E021"/>
                </a:solidFill>
                <a:latin typeface="+mj-lt"/>
              </a:rPr>
              <a:t>Ekonomski: </a:t>
            </a:r>
            <a:r>
              <a:rPr lang="hr-HR"/>
              <a:t>što se kupuje, raščlanjeni podaci sve do proračunske stavke.</a:t>
            </a:r>
          </a:p>
        </p:txBody>
      </p:sp>
    </p:spTree>
    <p:extLst>
      <p:ext uri="{BB962C8B-B14F-4D97-AF65-F5344CB8AC3E}">
        <p14:creationId xmlns:p14="http://schemas.microsoft.com/office/powerpoint/2010/main" val="362489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Proračun: </a:t>
            </a:r>
            <a:r>
              <a:rPr lang="hr-HR"/>
              <a:t>proračuni za građane za različite faze u proračunskom ciklusu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0" name="Picture 6" descr="Cuenta PÃºblica Ciudada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886" r="19816" b="4378"/>
          <a:stretch/>
        </p:blipFill>
        <p:spPr bwMode="auto">
          <a:xfrm>
            <a:off x="9685866" y="2217440"/>
            <a:ext cx="2436907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818" y="2860565"/>
            <a:ext cx="4286250" cy="18097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05129" y="1617975"/>
            <a:ext cx="42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Tromjesečni izvještaji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32" name="Picture 8" descr="Proyecto de Presupuesto de Egresos de la FederaciÃ³n&#10;         20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r="20323" b="4109"/>
          <a:stretch/>
        </p:blipFill>
        <p:spPr bwMode="auto">
          <a:xfrm>
            <a:off x="-129821" y="2217440"/>
            <a:ext cx="260213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upuesto de Egresos 20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r="23546" b="3846"/>
          <a:stretch/>
        </p:blipFill>
        <p:spPr bwMode="auto">
          <a:xfrm>
            <a:off x="2611107" y="2217440"/>
            <a:ext cx="2510913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93133" y="1539566"/>
            <a:ext cx="237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Prijedlog proračuna izvršne vlasti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676975" y="1617975"/>
            <a:ext cx="23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Odobreni proračun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685866" y="1617975"/>
            <a:ext cx="23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Izvješće na kraju godine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51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5092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Proračun: razvoj proračuna za građane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173841" y="815450"/>
            <a:ext cx="3564000" cy="6519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Od proračuna za građane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405415" y="815450"/>
            <a:ext cx="3564000" cy="65193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d</a:t>
            </a:r>
            <a:r>
              <a:rPr lang="hr-HR" dirty="0">
                <a:latin typeface="+mj-lt"/>
              </a:rPr>
              <a:t>o kratkog vodiča za proračun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5573486" y="966651"/>
            <a:ext cx="1245325" cy="426720"/>
          </a:xfrm>
          <a:prstGeom prst="rightArrow">
            <a:avLst/>
          </a:prstGeom>
          <a:gradFill flip="none" rotWithShape="1">
            <a:gsLst>
              <a:gs pos="27000">
                <a:schemeClr val="accent2"/>
              </a:gs>
              <a:gs pos="0">
                <a:schemeClr val="accent2"/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89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42548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Programi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t="2352" b="14039"/>
          <a:stretch/>
        </p:blipFill>
        <p:spPr>
          <a:xfrm>
            <a:off x="3678441" y="2812786"/>
            <a:ext cx="8366939" cy="400103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1551" y="688470"/>
            <a:ext cx="7025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Glavne informacije o programima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Proračunske alokacije i izvršenje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Odgovorne jedinice (administrativna ili organizacijska klasifikacija)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Ciljevi i pokazatelji učinka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Vanjske evaluacije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Povezani ugovori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Investicijski projekti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85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08442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Programi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44060" y="688470"/>
            <a:ext cx="4390407" cy="6247864"/>
            <a:chOff x="4188297" y="942719"/>
            <a:chExt cx="4786014" cy="6247864"/>
          </a:xfrm>
        </p:grpSpPr>
        <p:sp>
          <p:nvSpPr>
            <p:cNvPr id="6" name="CuadroTexto 5"/>
            <p:cNvSpPr txBox="1"/>
            <p:nvPr/>
          </p:nvSpPr>
          <p:spPr>
            <a:xfrm>
              <a:off x="4188297" y="942719"/>
              <a:ext cx="4786014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/>
                <a:t>Glavne informacije o proračunskim programima</a:t>
              </a:r>
              <a:endPara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endPara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Proračunske alokacije i izvršenje proračuna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Ciljevi i pokazatelji učinka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2"/>
            <a:srcRect l="5116" t="17063" r="5124" b="3932"/>
            <a:stretch/>
          </p:blipFill>
          <p:spPr>
            <a:xfrm>
              <a:off x="4569908" y="4738852"/>
              <a:ext cx="4404403" cy="2180611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3"/>
            <a:srcRect t="3318" r="4482" b="10529"/>
            <a:stretch/>
          </p:blipFill>
          <p:spPr>
            <a:xfrm>
              <a:off x="4493845" y="1799248"/>
              <a:ext cx="4460808" cy="2225723"/>
            </a:xfrm>
            <a:prstGeom prst="rect">
              <a:avLst/>
            </a:prstGeom>
          </p:spPr>
        </p:pic>
      </p:grpSp>
      <p:sp>
        <p:nvSpPr>
          <p:cNvPr id="47" name="CuadroTexto 46"/>
          <p:cNvSpPr txBox="1"/>
          <p:nvPr/>
        </p:nvSpPr>
        <p:spPr>
          <a:xfrm>
            <a:off x="6204469" y="475711"/>
            <a:ext cx="554726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/>
              <a:t>Odgovorne jedinice (administrativna ili organizacijska klasifikacija)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/>
              <a:t>Neovisne evaluacije, posvećenost napretku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2282" b="9105"/>
          <a:stretch/>
        </p:blipFill>
        <p:spPr>
          <a:xfrm>
            <a:off x="6626230" y="1611985"/>
            <a:ext cx="4431238" cy="23403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b="6958"/>
          <a:stretch/>
        </p:blipFill>
        <p:spPr>
          <a:xfrm>
            <a:off x="6714467" y="4404973"/>
            <a:ext cx="4343001" cy="22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7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308442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</a:t>
            </a:r>
            <a:r>
              <a:rPr lang="hr-HR"/>
              <a:t>Sustav za evaluaciju učinka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737" b="10243"/>
          <a:stretch/>
        </p:blipFill>
        <p:spPr>
          <a:xfrm>
            <a:off x="3550739" y="1908273"/>
            <a:ext cx="5090108" cy="2491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886" b="4228"/>
          <a:stretch/>
        </p:blipFill>
        <p:spPr>
          <a:xfrm>
            <a:off x="6808447" y="3906614"/>
            <a:ext cx="5139676" cy="2714319"/>
          </a:xfrm>
          <a:prstGeom prst="rect">
            <a:avLst/>
          </a:prstGeom>
        </p:spPr>
      </p:pic>
      <p:sp>
        <p:nvSpPr>
          <p:cNvPr id="51" name="Rectángulo redondeado 50"/>
          <p:cNvSpPr/>
          <p:nvPr/>
        </p:nvSpPr>
        <p:spPr>
          <a:xfrm>
            <a:off x="4114113" y="1040712"/>
            <a:ext cx="3612959" cy="651933"/>
          </a:xfrm>
          <a:prstGeom prst="roundRect">
            <a:avLst/>
          </a:prstGeom>
          <a:solidFill>
            <a:srgbClr val="00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Neovisne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evaluacije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8114972" y="2982734"/>
            <a:ext cx="3619828" cy="651933"/>
          </a:xfrm>
          <a:prstGeom prst="roundRect">
            <a:avLst/>
          </a:prstGeom>
          <a:solidFill>
            <a:srgbClr val="513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Posvećenost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napretku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43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8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Kontekst</a:t>
            </a:r>
          </a:p>
        </p:txBody>
      </p:sp>
      <p:sp>
        <p:nvSpPr>
          <p:cNvPr id="21" name="CuadroTexto 10"/>
          <p:cNvSpPr txBox="1"/>
          <p:nvPr/>
        </p:nvSpPr>
        <p:spPr>
          <a:xfrm>
            <a:off x="1995055" y="2337529"/>
            <a:ext cx="86082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/>
              <a:t>Mjesečne i tromjesečne izvještaje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 sz="2000" dirty="0">
                <a:solidFill>
                  <a:srgbClr val="807F83"/>
                </a:solidFill>
                <a:latin typeface="Calibri" pitchFamily="34" charset="0"/>
              </a:rPr>
              <a:t>Prijedlog proračuna izvršne vlasti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/>
              <a:t>Odobreni proračun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/>
              <a:t>Izvješće na kraju godine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/>
              <a:t>Statističke podatke o javnim financijama koje se mjesečno ažuriraju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hr-HR"/>
              <a:t>Godišnji financijski plan (strukturu duga)</a:t>
            </a:r>
            <a:endParaRPr lang="hr-HR" sz="2000" dirty="0">
              <a:solidFill>
                <a:srgbClr val="807F83"/>
              </a:solidFill>
              <a:latin typeface="Calibri" pitchFamily="34" charset="0"/>
              <a:cs typeface="Adobe Caslon Pro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80655" y="1142997"/>
            <a:ext cx="10341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4A25F"/>
                </a:solidFill>
                <a:latin typeface="Calibri" panose="020F0502020204030204" pitchFamily="34" charset="0"/>
              </a:rPr>
              <a:t>Ministarstvo financija i javnog kredita vrlo dugo je izrađivalo i objavljivalo velik broj informacija:</a:t>
            </a:r>
            <a:endParaRPr lang="hr-HR" sz="2400" dirty="0">
              <a:solidFill>
                <a:srgbClr val="F4A2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44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7864" t="2637" r="20387" b="4310"/>
          <a:stretch/>
        </p:blipFill>
        <p:spPr>
          <a:xfrm>
            <a:off x="3348018" y="1389756"/>
            <a:ext cx="4214949" cy="35729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17869" t="56566" r="20689" b="15569"/>
          <a:stretch/>
        </p:blipFill>
        <p:spPr>
          <a:xfrm>
            <a:off x="7562967" y="1600193"/>
            <a:ext cx="4461720" cy="11381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3073" b="3842"/>
          <a:stretch/>
        </p:blipFill>
        <p:spPr>
          <a:xfrm>
            <a:off x="7107477" y="3624346"/>
            <a:ext cx="4885019" cy="3097557"/>
          </a:xfrm>
          <a:prstGeom prst="rect">
            <a:avLst/>
          </a:prstGeom>
        </p:spPr>
      </p:pic>
      <p:sp>
        <p:nvSpPr>
          <p:cNvPr id="62" name="CuadroTexto 61"/>
          <p:cNvSpPr txBox="1"/>
          <p:nvPr/>
        </p:nvSpPr>
        <p:spPr>
          <a:xfrm>
            <a:off x="316908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</a:t>
            </a:r>
            <a:r>
              <a:rPr lang="hr-HR"/>
              <a:t>investicijski projekti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Rectángulo redondeado 62"/>
          <p:cNvSpPr/>
          <p:nvPr/>
        </p:nvSpPr>
        <p:spPr>
          <a:xfrm>
            <a:off x="3265473" y="791936"/>
            <a:ext cx="3963129" cy="534821"/>
          </a:xfrm>
          <a:prstGeom prst="roundRect">
            <a:avLst/>
          </a:prstGeom>
          <a:solidFill>
            <a:srgbClr val="1CB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Profil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investicijskih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projekata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7987348" y="1187393"/>
            <a:ext cx="3612959" cy="435428"/>
          </a:xfrm>
          <a:prstGeom prst="roundRect">
            <a:avLst/>
          </a:prstGeom>
          <a:solidFill>
            <a:srgbClr val="3E2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Analiza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isplativosti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Rectángulo redondeado 79"/>
          <p:cNvSpPr/>
          <p:nvPr/>
        </p:nvSpPr>
        <p:spPr>
          <a:xfrm>
            <a:off x="7645512" y="3104994"/>
            <a:ext cx="3612959" cy="435428"/>
          </a:xfrm>
          <a:prstGeom prst="round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Povezani</a:t>
            </a:r>
            <a:r>
              <a:rPr lang="hr-HR"/>
              <a:t> </a:t>
            </a:r>
            <a:r>
              <a:rPr lang="hr-HR" sz="24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ugovori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31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316908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Otvoreno ugovaranje</a:t>
            </a:r>
          </a:p>
        </p:txBody>
      </p:sp>
    </p:spTree>
    <p:extLst>
      <p:ext uri="{BB962C8B-B14F-4D97-AF65-F5344CB8AC3E}">
        <p14:creationId xmlns:p14="http://schemas.microsoft.com/office/powerpoint/2010/main" val="21672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" b="11424"/>
          <a:stretch/>
        </p:blipFill>
        <p:spPr>
          <a:xfrm>
            <a:off x="0" y="521877"/>
            <a:ext cx="12192000" cy="6858000"/>
          </a:xfrm>
          <a:prstGeom prst="rect">
            <a:avLst/>
          </a:prstGeom>
        </p:spPr>
      </p:pic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316908" y="60212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Platforma: </a:t>
            </a:r>
            <a:r>
              <a:rPr lang="hr-HR"/>
              <a:t>Transferi nižim razinama vlasti</a:t>
            </a:r>
            <a:endParaRPr lang="hr-H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1263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4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631698" y="2663852"/>
            <a:ext cx="9560302" cy="1077218"/>
          </a:xfrm>
          <a:prstGeom prst="rect">
            <a:avLst/>
          </a:prstGeom>
          <a:solidFill>
            <a:srgbClr val="3E2258"/>
          </a:solidFill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  <a:latin typeface="Arial" charset="0"/>
              </a:rPr>
              <a:t>    Što je dakle inovativno u</a:t>
            </a:r>
            <a:endParaRPr lang="hr-HR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hr-HR" sz="3200" dirty="0">
                <a:solidFill>
                  <a:schemeClr val="bg1"/>
                </a:solidFill>
                <a:latin typeface="Arial" charset="0"/>
              </a:rPr>
              <a:t>    ovoj konkretnoj platformi?</a:t>
            </a:r>
          </a:p>
        </p:txBody>
      </p:sp>
    </p:spTree>
    <p:extLst>
      <p:ext uri="{BB962C8B-B14F-4D97-AF65-F5344CB8AC3E}">
        <p14:creationId xmlns:p14="http://schemas.microsoft.com/office/powerpoint/2010/main" val="3304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8000" b="1" dirty="0">
                <a:latin typeface="+mj-lt"/>
              </a:rPr>
              <a:t>1</a:t>
            </a:r>
            <a:r>
              <a:rPr lang="hr-HR" sz="8000" dirty="0">
                <a:latin typeface="+mj-lt"/>
              </a:rPr>
              <a:t> Pozadina</a:t>
            </a:r>
          </a:p>
        </p:txBody>
      </p:sp>
    </p:spTree>
    <p:extLst>
      <p:ext uri="{BB962C8B-B14F-4D97-AF65-F5344CB8AC3E}">
        <p14:creationId xmlns:p14="http://schemas.microsoft.com/office/powerpoint/2010/main" val="420684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/>
              <a:t>Uočavanje potreba iz interakcije s</a:t>
            </a:r>
            <a:endParaRPr lang="hr-HR" sz="3200" b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  <a:p>
            <a:pPr lvl="0" algn="ctr"/>
            <a:r>
              <a:rPr lang="hr-HR" sz="3200" b="1" dirty="0">
                <a:solidFill>
                  <a:schemeClr val="bg1"/>
                </a:solidFill>
                <a:latin typeface="+mj-lt"/>
              </a:rPr>
              <a:t>civilnim društvom</a:t>
            </a:r>
            <a:endParaRPr lang="hr-HR" sz="3200" b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  <a:p>
            <a:pPr lvl="0" algn="ctr"/>
            <a:endParaRPr lang="hr-HR" sz="48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  <a:p>
            <a:pPr lvl="0" algn="ctr"/>
            <a:endParaRPr lang="hr-HR" sz="72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  <a:p>
            <a:pPr lvl="0" algn="ctr"/>
            <a:endParaRPr lang="hr-HR" sz="7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44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3868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80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01572" y="2278534"/>
            <a:ext cx="8229600" cy="497318"/>
          </a:xfrm>
        </p:spPr>
        <p:txBody>
          <a:bodyPr/>
          <a:lstStyle/>
          <a:p>
            <a:pPr algn="l"/>
            <a:r>
              <a:rPr lang="hr-HR" sz="4000" dirty="0">
                <a:solidFill>
                  <a:schemeClr val="bg1"/>
                </a:solidFill>
              </a:rPr>
              <a:t>Standardizirane informacije o...</a:t>
            </a:r>
            <a:endParaRPr lang="hr-HR" sz="4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63336" y="3106932"/>
            <a:ext cx="3525893" cy="13719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solidFill>
                  <a:schemeClr val="bg1"/>
                </a:solidFill>
                <a:latin typeface="+mj-lt"/>
              </a:rPr>
              <a:t>              32 države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10" y="3205815"/>
            <a:ext cx="1395814" cy="8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7"/>
          <p:cNvCxnSpPr/>
          <p:nvPr/>
        </p:nvCxnSpPr>
        <p:spPr>
          <a:xfrm flipV="1">
            <a:off x="5104715" y="3629217"/>
            <a:ext cx="1334655" cy="178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4"/>
          <p:cNvSpPr/>
          <p:nvPr/>
        </p:nvSpPr>
        <p:spPr>
          <a:xfrm>
            <a:off x="6439370" y="3106932"/>
            <a:ext cx="3525893" cy="13719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/>
              <a:t>              2.457 općina</a:t>
            </a:r>
            <a:endParaRPr lang="hr-HR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39" y="3332056"/>
            <a:ext cx="1019484" cy="62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61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/>
              <a:t>Izgrađeni interni sustavi...</a:t>
            </a:r>
            <a:br/>
            <a:r>
              <a:rPr lang="hr-HR"/>
              <a:t>sada su uvijek otvoreni</a:t>
            </a:r>
            <a:endParaRPr lang="hr-HR" sz="7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46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7200" b="1" dirty="0">
                <a:latin typeface="Arial" charset="0"/>
              </a:rPr>
              <a:t>2</a:t>
            </a:r>
            <a:r>
              <a:rPr lang="hr-HR" sz="7200" dirty="0">
                <a:latin typeface="Arial" charset="0"/>
              </a:rPr>
              <a:t> Kultura</a:t>
            </a: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4418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7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753147" y="2670213"/>
            <a:ext cx="5047417" cy="1569660"/>
          </a:xfrm>
          <a:prstGeom prst="rect">
            <a:avLst/>
          </a:prstGeom>
          <a:solidFill>
            <a:srgbClr val="FF9C55"/>
          </a:solidFill>
        </p:spPr>
        <p:txBody>
          <a:bodyPr wrap="square" rtlCol="0">
            <a:spAutoFit/>
          </a:bodyPr>
          <a:lstStyle/>
          <a:p>
            <a:r>
              <a:rPr lang="hr-HR"/>
              <a:t>Više do </a:t>
            </a:r>
            <a:r>
              <a:rPr lang="hr-HR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1000 edukativnih sati</a:t>
            </a:r>
            <a:r>
              <a:rPr lang="hr-HR"/>
              <a:t>  </a:t>
            </a:r>
            <a:endParaRPr lang="hr-HR" sz="4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60" y="2670213"/>
            <a:ext cx="20907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819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57250" y="533402"/>
            <a:ext cx="10515600" cy="59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>
              <a:solidFill>
                <a:prstClr val="black">
                  <a:lumMod val="50000"/>
                  <a:lumOff val="50000"/>
                </a:prstClr>
              </a:solidFill>
              <a:latin typeface="Soberana Sans regular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D3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7200" dirty="0">
              <a:solidFill>
                <a:prstClr val="white"/>
              </a:solidFill>
            </a:endParaRPr>
          </a:p>
          <a:p>
            <a:pPr>
              <a:tabLst>
                <a:tab pos="3492500" algn="l"/>
              </a:tabLst>
            </a:pPr>
            <a:endParaRPr lang="es-MX" sz="6600" dirty="0">
              <a:solidFill>
                <a:prstClr val="white"/>
              </a:solidFill>
            </a:endParaRPr>
          </a:p>
        </p:txBody>
      </p:sp>
      <p:pic>
        <p:nvPicPr>
          <p:cNvPr id="1028" name="Picture 4" descr="Image result for icon head ques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61" y="3055622"/>
            <a:ext cx="2483999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lamada de nube 1"/>
          <p:cNvSpPr/>
          <p:nvPr/>
        </p:nvSpPr>
        <p:spPr>
          <a:xfrm>
            <a:off x="2463800" y="731454"/>
            <a:ext cx="4461933" cy="2551363"/>
          </a:xfrm>
          <a:prstGeom prst="cloudCallout">
            <a:avLst>
              <a:gd name="adj1" fmla="val -41800"/>
              <a:gd name="adj2" fmla="val 527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0" rtlCol="0" anchor="ctr"/>
          <a:lstStyle/>
          <a:p>
            <a:endParaRPr lang="hr-HR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hr-HR"/>
              <a:t>Ekonomska kriza 2008. – 2009. pridonijela je stajalištu da su informacije netransparentne i da se </a:t>
            </a:r>
            <a:r>
              <a:rPr lang="hr-HR" b="1"/>
              <a:t>ne upotrebljavaju dovoljno.</a:t>
            </a:r>
            <a:endParaRPr lang="hr-HR" sz="2400" b="1" dirty="0">
              <a:solidFill>
                <a:prstClr val="black">
                  <a:lumMod val="50000"/>
                  <a:lumOff val="50000"/>
                </a:prstClr>
              </a:solidFill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969541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63" y="1931832"/>
            <a:ext cx="8909230" cy="446896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24793" y="528035"/>
            <a:ext cx="9144000" cy="140379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7200" b="1" dirty="0">
                <a:solidFill>
                  <a:srgbClr val="B3D135"/>
                </a:solidFill>
                <a:latin typeface="Arial" charset="0"/>
              </a:rPr>
              <a:t>3</a:t>
            </a:r>
            <a:r>
              <a:rPr lang="hr-HR" sz="7200" dirty="0">
                <a:solidFill>
                  <a:srgbClr val="B3D135"/>
                </a:solidFill>
                <a:latin typeface="Arial" charset="0"/>
              </a:rPr>
              <a:t> Dimenzija</a:t>
            </a:r>
            <a:endParaRPr lang="hr-HR" sz="7200" dirty="0">
              <a:solidFill>
                <a:srgbClr val="B3D13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29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1"/>
            <a:ext cx="12192000" cy="6858000"/>
            <a:chOff x="0" y="1104405"/>
            <a:chExt cx="9144000" cy="575359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/>
            <a:srcRect t="74560" r="928" b="10799"/>
            <a:stretch/>
          </p:blipFill>
          <p:spPr>
            <a:xfrm>
              <a:off x="0" y="6028266"/>
              <a:ext cx="9144000" cy="82973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/>
            <a:srcRect l="15859" t="21492" r="1000" b="15608"/>
            <a:stretch/>
          </p:blipFill>
          <p:spPr>
            <a:xfrm>
              <a:off x="0" y="1567543"/>
              <a:ext cx="9143999" cy="446072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t="23921" r="928" b="71753"/>
            <a:stretch/>
          </p:blipFill>
          <p:spPr>
            <a:xfrm>
              <a:off x="0" y="1104405"/>
              <a:ext cx="9144000" cy="463138"/>
            </a:xfrm>
            <a:prstGeom prst="rect">
              <a:avLst/>
            </a:prstGeom>
          </p:spPr>
        </p:pic>
      </p:grpSp>
      <p:sp>
        <p:nvSpPr>
          <p:cNvPr id="15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6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44982" y="2601130"/>
            <a:ext cx="5902037" cy="1749154"/>
          </a:xfrm>
          <a:prstGeom prst="rect">
            <a:avLst/>
          </a:prstGeom>
          <a:solidFill>
            <a:srgbClr val="B3D13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r-HR" sz="3600" dirty="0">
                <a:solidFill>
                  <a:schemeClr val="bg1"/>
                </a:solidFill>
                <a:latin typeface="Calibri" panose="020F0502020204030204" pitchFamily="34" charset="0"/>
              </a:rPr>
              <a:t>&gt; 700.000 od 2013.</a:t>
            </a:r>
          </a:p>
        </p:txBody>
      </p:sp>
    </p:spTree>
    <p:extLst>
      <p:ext uri="{BB962C8B-B14F-4D97-AF65-F5344CB8AC3E}">
        <p14:creationId xmlns:p14="http://schemas.microsoft.com/office/powerpoint/2010/main" val="40335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  <p:sp>
        <p:nvSpPr>
          <p:cNvPr id="6" name="Rectángulo 1"/>
          <p:cNvSpPr/>
          <p:nvPr/>
        </p:nvSpPr>
        <p:spPr>
          <a:xfrm>
            <a:off x="2470115" y="2093011"/>
            <a:ext cx="7252563" cy="2650273"/>
          </a:xfrm>
          <a:prstGeom prst="rect">
            <a:avLst/>
          </a:prstGeom>
          <a:solidFill>
            <a:srgbClr val="B3D13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Podaci iz više od</a:t>
            </a:r>
            <a:br>
              <a:rPr dirty="0"/>
            </a:br>
            <a:r>
              <a:rPr lang="hr-HR" sz="6600" dirty="0">
                <a:solidFill>
                  <a:schemeClr val="bg1"/>
                </a:solidFill>
                <a:latin typeface="Arial" charset="0"/>
              </a:rPr>
              <a:t>167.000 ugovora</a:t>
            </a:r>
            <a:endParaRPr lang="hr-HR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9"/>
          <a:stretch/>
        </p:blipFill>
        <p:spPr>
          <a:xfrm>
            <a:off x="7674" y="1"/>
            <a:ext cx="12184326" cy="685799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rgbClr val="82B4B4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/>
              <a:t>     </a:t>
            </a:r>
            <a:endParaRPr lang="hr-HR" sz="7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6707" y="2550015"/>
            <a:ext cx="7193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4400" dirty="0">
                <a:solidFill>
                  <a:schemeClr val="bg1"/>
                </a:solidFill>
                <a:latin typeface="Arial" charset="0"/>
              </a:rPr>
              <a:t>Angažman, angažman i </a:t>
            </a:r>
          </a:p>
          <a:p>
            <a:pPr lvl="0"/>
            <a:r>
              <a:rPr lang="hr-HR" sz="4400" dirty="0">
                <a:solidFill>
                  <a:schemeClr val="bg1"/>
                </a:solidFill>
                <a:latin typeface="Arial" charset="0"/>
              </a:rPr>
              <a:t>daljnji angažman</a:t>
            </a:r>
            <a:endParaRPr lang="hr-HR" sz="8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hr-HR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773" y="2661410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r-HR" sz="7200" b="1">
                <a:solidFill>
                  <a:schemeClr val="bg1"/>
                </a:solidFill>
                <a:latin typeface="Arial" charset="0"/>
              </a:rPr>
              <a:t>4</a:t>
            </a:r>
            <a:endParaRPr lang="hr-HR" sz="7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67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-792" y="1"/>
            <a:ext cx="12192792" cy="6850063"/>
          </a:xfrm>
          <a:prstGeom prst="rect">
            <a:avLst/>
          </a:prstGeom>
          <a:gradFill>
            <a:gsLst>
              <a:gs pos="0">
                <a:srgbClr val="807F83">
                  <a:lumMod val="18000"/>
                </a:srgbClr>
              </a:gs>
              <a:gs pos="100000">
                <a:srgbClr val="807F83">
                  <a:lumMod val="80000"/>
                  <a:alpha val="89000"/>
                </a:srgb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1831975" y="2646274"/>
            <a:ext cx="8370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rgbClr val="B3D135"/>
                </a:solidFill>
                <a:latin typeface="Arial" charset="0"/>
              </a:rPr>
              <a:t>Informacije su beskorisne ako se ne upotrebljavaju...</a:t>
            </a:r>
          </a:p>
          <a:p>
            <a:pPr algn="ctr"/>
            <a:r>
              <a:rPr lang="hr-HR" sz="4000" dirty="0">
                <a:solidFill>
                  <a:srgbClr val="B3D135"/>
                </a:solidFill>
                <a:latin typeface="Arial" charset="0"/>
              </a:rPr>
              <a:t>Udružili smo se s civilnim društvom</a:t>
            </a:r>
          </a:p>
        </p:txBody>
      </p:sp>
      <p:sp>
        <p:nvSpPr>
          <p:cNvPr id="12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191871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/>
          <a:stretch/>
        </p:blipFill>
        <p:spPr>
          <a:xfrm>
            <a:off x="0" y="1"/>
            <a:ext cx="12192000" cy="686873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1"/>
            <a:ext cx="12191999" cy="6868733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/>
              <a:t>     </a:t>
            </a:r>
            <a:endParaRPr lang="hr-HR" sz="7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  <p:sp>
        <p:nvSpPr>
          <p:cNvPr id="7" name="CuadroTexto 2"/>
          <p:cNvSpPr txBox="1"/>
          <p:nvPr/>
        </p:nvSpPr>
        <p:spPr>
          <a:xfrm>
            <a:off x="2196921" y="2259703"/>
            <a:ext cx="8136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rgbClr val="B3D135"/>
                </a:solidFill>
                <a:latin typeface="Calibri" panose="020F0502020204030204" pitchFamily="34" charset="0"/>
              </a:defRPr>
            </a:lvl1pPr>
          </a:lstStyle>
          <a:p>
            <a:r>
              <a:rPr lang="hr-HR" sz="3200" i="1" dirty="0">
                <a:solidFill>
                  <a:schemeClr val="bg1"/>
                </a:solidFill>
                <a:latin typeface="Arial" charset="0"/>
              </a:rPr>
              <a:t>Izmjena vlasti iznutra</a:t>
            </a:r>
          </a:p>
          <a:p>
            <a:r>
              <a:rPr lang="hr-HR" sz="3200" i="1" dirty="0">
                <a:solidFill>
                  <a:schemeClr val="bg1"/>
                </a:solidFill>
                <a:latin typeface="Arial" charset="0"/>
              </a:rPr>
              <a:t>u svrhu pružanja boljih usluga i proizvoda</a:t>
            </a:r>
            <a:endParaRPr lang="hr-HR" sz="3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hr-HR" sz="3200" i="1" dirty="0">
                <a:solidFill>
                  <a:schemeClr val="bg1"/>
                </a:solidFill>
                <a:latin typeface="Arial" charset="0"/>
              </a:rPr>
              <a:t>samom građaninu i s građaninom na</a:t>
            </a:r>
          </a:p>
          <a:p>
            <a:r>
              <a:rPr lang="hr-HR" sz="4800" i="1" dirty="0">
                <a:solidFill>
                  <a:schemeClr val="bg1"/>
                </a:solidFill>
                <a:latin typeface="Arial" charset="0"/>
              </a:rPr>
              <a:t>umu.</a:t>
            </a:r>
            <a:endParaRPr lang="hr-HR" sz="48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18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1"/>
            <a:ext cx="12192000" cy="6858001"/>
            <a:chOff x="1524000" y="-1"/>
            <a:chExt cx="9144001" cy="685800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9"/>
            <a:stretch/>
          </p:blipFill>
          <p:spPr>
            <a:xfrm>
              <a:off x="1524794" y="1"/>
              <a:ext cx="9143207" cy="6857999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524000" y="-1"/>
              <a:ext cx="9144001" cy="6857999"/>
            </a:xfrm>
            <a:prstGeom prst="rect">
              <a:avLst/>
            </a:prstGeom>
            <a:solidFill>
              <a:srgbClr val="B3D135">
                <a:alpha val="61176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7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</p:spPr>
        <p:txBody>
          <a:bodyPr/>
          <a:lstStyle/>
          <a:p>
            <a:r>
              <a:rPr lang="hr-HR" dirty="0">
                <a:latin typeface="Calibri" panose="020F0502020204030204"/>
              </a:rPr>
              <a:t>1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320" y="1424773"/>
            <a:ext cx="1955773" cy="354516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335368" y="3077707"/>
            <a:ext cx="813646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rgbClr val="B3D135"/>
                </a:solidFill>
                <a:latin typeface="Calibri" panose="020F0502020204030204" pitchFamily="34" charset="0"/>
              </a:defRPr>
            </a:lvl1pPr>
          </a:lstStyle>
          <a:p>
            <a:r>
              <a:rPr lang="hr-HR" sz="3500" b="1" dirty="0">
                <a:solidFill>
                  <a:schemeClr val="bg1"/>
                </a:solidFill>
              </a:rPr>
              <a:t>www.transparenciapresupuestaria.gob.mx</a:t>
            </a:r>
          </a:p>
        </p:txBody>
      </p:sp>
      <p:pic>
        <p:nvPicPr>
          <p:cNvPr id="13" name="Picture 2" descr="Image result for twitter whi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24" y="1687560"/>
            <a:ext cx="667321" cy="6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6812141" y="1745375"/>
            <a:ext cx="5056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hr-HR" sz="3000" dirty="0"/>
              <a:t>TransparenciaPresupuestaria</a:t>
            </a:r>
          </a:p>
        </p:txBody>
      </p:sp>
      <p:pic>
        <p:nvPicPr>
          <p:cNvPr id="15" name="Picture 4" descr="Image result for twitter icon white png transparent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5" y="2421209"/>
            <a:ext cx="523584" cy="5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8444032" y="2357767"/>
            <a:ext cx="3765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hr-HR" sz="3000" dirty="0"/>
              <a:t>@TPresupuestaria</a:t>
            </a:r>
          </a:p>
        </p:txBody>
      </p:sp>
    </p:spTree>
    <p:extLst>
      <p:ext uri="{BB962C8B-B14F-4D97-AF65-F5344CB8AC3E}">
        <p14:creationId xmlns:p14="http://schemas.microsoft.com/office/powerpoint/2010/main" val="46587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857250" y="533402"/>
            <a:ext cx="10515600" cy="59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>
              <a:solidFill>
                <a:prstClr val="black">
                  <a:lumMod val="50000"/>
                  <a:lumOff val="50000"/>
                </a:prstClr>
              </a:solidFill>
              <a:latin typeface="Soberana Sans regular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0" y="172122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5000" dirty="0">
              <a:solidFill>
                <a:prstClr val="white"/>
              </a:solidFill>
            </a:endParaRPr>
          </a:p>
        </p:txBody>
      </p:sp>
      <p:pic>
        <p:nvPicPr>
          <p:cNvPr id="2052" name="Picture 4" descr="Image result for icon head ide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5" y="3094789"/>
            <a:ext cx="1849012" cy="21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de nube 4"/>
          <p:cNvSpPr/>
          <p:nvPr/>
        </p:nvSpPr>
        <p:spPr>
          <a:xfrm>
            <a:off x="2176710" y="1193470"/>
            <a:ext cx="3808768" cy="2013937"/>
          </a:xfrm>
          <a:prstGeom prst="cloudCallout">
            <a:avLst>
              <a:gd name="adj1" fmla="val -44348"/>
              <a:gd name="adj2" fmla="val 566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Izvorište portala za fiskalnu transparentnost</a:t>
            </a:r>
          </a:p>
        </p:txBody>
      </p:sp>
    </p:spTree>
    <p:extLst>
      <p:ext uri="{BB962C8B-B14F-4D97-AF65-F5344CB8AC3E}">
        <p14:creationId xmlns:p14="http://schemas.microsoft.com/office/powerpoint/2010/main" val="354052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649071" y="5327607"/>
            <a:ext cx="9143999" cy="1323439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/>
              <a:t>Informacije su bitne ako se upotrebljavaju</a:t>
            </a:r>
            <a:endParaRPr lang="hr-HR" sz="3200" dirty="0">
              <a:solidFill>
                <a:schemeClr val="bg1"/>
              </a:solidFill>
              <a:latin typeface="+mj-lt"/>
            </a:endParaRPr>
          </a:p>
          <a:p>
            <a:pPr algn="r"/>
            <a:endParaRPr lang="hr-HR" sz="16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hr-HR"/>
              <a:t>Rast sadržaja nije paralelan s porastom u upotrebi!</a:t>
            </a:r>
            <a:endParaRPr lang="hr-H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518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187" b="4541"/>
          <a:stretch/>
        </p:blipFill>
        <p:spPr>
          <a:xfrm>
            <a:off x="2365410" y="3740326"/>
            <a:ext cx="5965829" cy="29957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62" y="664980"/>
            <a:ext cx="4145210" cy="2767069"/>
          </a:xfrm>
          <a:prstGeom prst="rect">
            <a:avLst/>
          </a:prstGeom>
        </p:spPr>
      </p:pic>
      <p:pic>
        <p:nvPicPr>
          <p:cNvPr id="8" name="Picture 2" descr="Image result for portal de transparencia presupuest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0" y="689990"/>
            <a:ext cx="4573667" cy="27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4891125" y="583610"/>
            <a:ext cx="914400" cy="846667"/>
          </a:xfrm>
          <a:prstGeom prst="ellipse">
            <a:avLst/>
          </a:prstGeom>
          <a:solidFill>
            <a:srgbClr val="A2BF2F"/>
          </a:solidFill>
          <a:ln>
            <a:solidFill>
              <a:srgbClr val="A2B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 panose="020F0502020204030204" pitchFamily="34" charset="0"/>
              </a:rPr>
              <a:t>2011.</a:t>
            </a:r>
          </a:p>
        </p:txBody>
      </p:sp>
      <p:sp>
        <p:nvSpPr>
          <p:cNvPr id="10" name="Elipse 9"/>
          <p:cNvSpPr/>
          <p:nvPr/>
        </p:nvSpPr>
        <p:spPr>
          <a:xfrm>
            <a:off x="7895659" y="3570268"/>
            <a:ext cx="914400" cy="846667"/>
          </a:xfrm>
          <a:prstGeom prst="ellipse">
            <a:avLst/>
          </a:prstGeom>
          <a:solidFill>
            <a:srgbClr val="EC5E1F"/>
          </a:solidFill>
          <a:ln>
            <a:solidFill>
              <a:srgbClr val="EC5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 panose="020F0502020204030204" pitchFamily="34" charset="0"/>
              </a:rPr>
              <a:t>2016.</a:t>
            </a:r>
          </a:p>
        </p:txBody>
      </p:sp>
      <p:sp>
        <p:nvSpPr>
          <p:cNvPr id="11" name="Elipse 10"/>
          <p:cNvSpPr/>
          <p:nvPr/>
        </p:nvSpPr>
        <p:spPr>
          <a:xfrm>
            <a:off x="10335192" y="558600"/>
            <a:ext cx="914400" cy="846667"/>
          </a:xfrm>
          <a:prstGeom prst="ellipse">
            <a:avLst/>
          </a:prstGeom>
          <a:solidFill>
            <a:srgbClr val="138A8A"/>
          </a:solidFill>
          <a:ln>
            <a:solidFill>
              <a:srgbClr val="13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  <a:latin typeface="Calibri" panose="020F0502020204030204" pitchFamily="34" charset="0"/>
              </a:rPr>
              <a:t>2014.</a:t>
            </a:r>
          </a:p>
        </p:txBody>
      </p:sp>
    </p:spTree>
    <p:extLst>
      <p:ext uri="{BB962C8B-B14F-4D97-AF65-F5344CB8AC3E}">
        <p14:creationId xmlns:p14="http://schemas.microsoft.com/office/powerpoint/2010/main" val="214720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310" y="1777757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3223" cy="5723885"/>
            <a:chOff x="169496" y="1411941"/>
            <a:chExt cx="8836171" cy="6317291"/>
          </a:xfrm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2664" cy="5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dodatnih informacija u odnosu na prethodne postojeće izvještaje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Ručno ažuriranje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upravljanju nestručnjaci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komunikacijskih kanala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4" y="2354610"/>
              <a:ext cx="2894149" cy="49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 i dodatni izvori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Dodatne informacije o različitim temama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Povezanost s unutarnjim sustavima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upravljaju stručnjaci (UI)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Kanali društvenih medija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latin typeface="Soberana Sans" panose="02000000000000000000" pitchFamily="50" charset="0"/>
                </a:rPr>
                <a:t>2011.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dirty="0">
                  <a:latin typeface="Soberana Sans" panose="02000000000000000000" pitchFamily="50" charset="0"/>
                </a:rPr>
                <a:t>2014.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>
                  <a:latin typeface="Soberana Sans" panose="02000000000000000000" pitchFamily="50" charset="0"/>
                </a:rPr>
                <a:t>2016.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2" y="2396188"/>
              <a:ext cx="2987235" cy="485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društvom (ne samo organizacijama civilnog društva)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Povezivanja podataka je prioritet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Poveznice s internim sustavima, manje ručnog ažuriranja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 ističe ažuriranja i nove lakše pluginove za bolje korisničko iskustvo (UX)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Dvosmjerni komunikacijski kanali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99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310" y="2817538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3223" cy="5723885"/>
            <a:chOff x="169496" y="1411941"/>
            <a:chExt cx="8836171" cy="6317291"/>
          </a:xfrm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2664" cy="5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dodatnih informacija u odnosu na prethodne postojeće izvještaje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Ručno ažuriranje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upravljanju nestručnjaci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komunikacijskih kanala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4" y="2354610"/>
              <a:ext cx="2894149" cy="49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 i dodatni izvori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Dodatne informacije o različitim temama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Povezanost s unutarnjim sustavima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upravljaju stručnjaci (UI)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Kanali društvenih medija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latin typeface="Soberana Sans" panose="02000000000000000000" pitchFamily="50" charset="0"/>
                </a:rPr>
                <a:t>2011.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dirty="0">
                  <a:latin typeface="Soberana Sans" panose="02000000000000000000" pitchFamily="50" charset="0"/>
                </a:rPr>
                <a:t>2014.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>
                  <a:latin typeface="Soberana Sans" panose="02000000000000000000" pitchFamily="50" charset="0"/>
                </a:rPr>
                <a:t>2016.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2" y="2396188"/>
              <a:ext cx="2987235" cy="485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društvom (ne samo organizacijama civilnog društva)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Povezivanja podataka je prioritet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Poveznice s internim sustavima, manje ručnog ažuriranja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 ističe ažuriranja i nove lakše pluginove za bolje korisničko iskustvo (UX)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Dvosmjerni komunikacijski kanali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27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9310" y="3816992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2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+mj-lt"/>
              </a:rPr>
              <a:t>Iteracije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3223" cy="5723885"/>
            <a:chOff x="169496" y="1411941"/>
            <a:chExt cx="8836171" cy="6317291"/>
          </a:xfrm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2664" cy="5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dodatnih informacija u odnosu na prethodne postojeće izvještaje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Ručno ažuriranje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upravljanju nestručnjaci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Malo komunikacijskih kanala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4" y="2354610"/>
              <a:ext cx="2894149" cy="49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organizacijama civilnog društva i dodatni izvori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Dodatne informacije o različitim temama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Povezanost s unutarnjim sustavima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Dizajnom upravljaju stručnjaci (UI)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Kanali društvenih medija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latin typeface="Soberana Sans" panose="02000000000000000000" pitchFamily="50" charset="0"/>
                </a:rPr>
                <a:t>2011.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dirty="0">
                  <a:latin typeface="Soberana Sans" panose="02000000000000000000" pitchFamily="50" charset="0"/>
                </a:rPr>
                <a:t>2014.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4000" dirty="0">
                  <a:latin typeface="Soberana Sans" panose="02000000000000000000" pitchFamily="50" charset="0"/>
                </a:rPr>
                <a:t>2016.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2" y="2396188"/>
              <a:ext cx="2987235" cy="485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Suradnja s društvom (ne samo organizacijama civilnog  društva)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Povezivanja podataka je prioritet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Poveznice s internim sustavima, manje ručnog ažuriranja</a:t>
              </a:r>
            </a:p>
            <a:p>
              <a:endPara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Dizajn ističe ažuriranja i nove lakše pluginove za bolje korisničko iskustvo (UX)</a:t>
              </a:r>
            </a:p>
            <a:p>
              <a:endPara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Dvosmjerni komunikacijski kanali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8495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16046</TotalTime>
  <Words>938</Words>
  <Application>Microsoft Office PowerPoint</Application>
  <PresentationFormat>Widescreen</PresentationFormat>
  <Paragraphs>385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Adobe Caslon Pro</vt:lpstr>
      <vt:lpstr>Arial</vt:lpstr>
      <vt:lpstr>Calibri</vt:lpstr>
      <vt:lpstr>Calibri Light</vt:lpstr>
      <vt:lpstr>Soberana Sans</vt:lpstr>
      <vt:lpstr>Soberana Sans regular</vt:lpstr>
      <vt:lpstr>Wingdings</vt:lpstr>
      <vt:lpstr>Tema de Office</vt:lpstr>
      <vt:lpstr>2_Tema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Standardizirane informacije o...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Nadia Olivia Lora Gerardo</dc:creator>
  <cp:lastModifiedBy>Ksenia Galantsova</cp:lastModifiedBy>
  <cp:revision>270</cp:revision>
  <dcterms:created xsi:type="dcterms:W3CDTF">2017-07-18T23:43:23Z</dcterms:created>
  <dcterms:modified xsi:type="dcterms:W3CDTF">2018-07-16T09:21:54Z</dcterms:modified>
</cp:coreProperties>
</file>