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4" r:id="rId4"/>
    <p:sldId id="263" r:id="rId5"/>
    <p:sldId id="258" r:id="rId6"/>
    <p:sldId id="259" r:id="rId7"/>
    <p:sldId id="261" r:id="rId8"/>
    <p:sldId id="260" r:id="rId9"/>
    <p:sldId id="265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8B6285-343F-4596-8ECA-021B7E0D5B09}" v="116" dt="2021-02-14T08:38:24.0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539" autoAdjust="0"/>
    <p:restoredTop sz="77673" autoAdjust="0"/>
  </p:normalViewPr>
  <p:slideViewPr>
    <p:cSldViewPr snapToGrid="0">
      <p:cViewPr varScale="1">
        <p:scale>
          <a:sx n="63" d="100"/>
          <a:sy n="63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410C6C-4477-4C3E-A6CB-FB68B19E14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FB9FF-6EBF-4398-A91A-6312DCE1FF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CA95B-025E-4610-938A-662AF3394191}" type="datetimeFigureOut">
              <a:rPr lang="hr-HR" smtClean="0"/>
              <a:t>18.2.2021.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7EF7DD-0B9F-4D5A-9AEB-78E2C29B75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C3ED9D-0500-4AB0-BE06-A7F10A5993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A5569-F158-4B7B-8975-2252CB106A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6088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689A3-C1F8-4014-AE7D-75F3CF38762D}" type="datetimeFigureOut">
              <a:rPr lang="hr-HR" smtClean="0"/>
              <a:t>18.2.2021.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DEE4A-E5FA-4B73-ACC4-04ED13736E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7763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Endogenous shocks arise from within the economic system</a:t>
            </a:r>
            <a:r>
              <a:rPr lang="hr-HR" dirty="0"/>
              <a:t>.</a:t>
            </a:r>
          </a:p>
          <a:p>
            <a:r>
              <a:rPr lang="en-US" dirty="0"/>
              <a:t>A truly exogenous shock would be something like an earthquake and the tsunami in its wake</a:t>
            </a:r>
            <a:r>
              <a:rPr lang="hr-HR" dirty="0"/>
              <a:t>. (https://www.wider.unu.edu/publication/covid-19-really-exogenous-shock)</a:t>
            </a:r>
          </a:p>
          <a:p>
            <a:endParaRPr lang="hr-HR" dirty="0"/>
          </a:p>
          <a:p>
            <a:r>
              <a:rPr lang="hr-HR" dirty="0"/>
              <a:t>https://narodne-novine.nn.hr/clanci/sluzbeni/2016_06_58_1487.html</a:t>
            </a:r>
          </a:p>
          <a:p>
            <a:r>
              <a:rPr lang="hr-HR" dirty="0"/>
              <a:t>https://www.zakon.hr/z/806/Zakon-o-sustavu-unutarnjih-kontrola-u-javnom-sektoru</a:t>
            </a:r>
          </a:p>
          <a:p>
            <a:r>
              <a:rPr lang="hr-HR" dirty="0"/>
              <a:t>https://narodne-novine.nn.hr/clanci/sluzbeni/2008_04_46_1547.html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DEE4A-E5FA-4B73-ACC4-04ED13736E0E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8021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https://www.revizija.hr/UserDocsImages/izvjesca-novo/Revizije%20-%202019/I_IZVJESCE_O_RADU_DRZAVNOG_UREDA_ZA_REVIZIJU_ZA_2019/IZVJESCE_O_RADU_DRZAVNOG_UREDA_ZA_REVIZIJU_ZA_2019..pdf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DEE4A-E5FA-4B73-ACC4-04ED13736E0E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61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/>
              <a:t>https://mfin.gov.hr/istaknute-teme/sredisnja-harmonizacijska-jedinica/financijsko-upravljanje-i-kontrole/upravljanje-rizicima/231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DEE4A-E5FA-4B73-ACC4-04ED13736E0E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877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17663"/>
            <a:ext cx="10363200" cy="2387600"/>
          </a:xfrm>
        </p:spPr>
        <p:txBody>
          <a:bodyPr anchor="b">
            <a:normAutofit/>
          </a:bodyPr>
          <a:lstStyle>
            <a:lvl1pPr algn="ctr">
              <a:defRPr sz="5400" b="1" i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97338"/>
            <a:ext cx="9144000" cy="1655762"/>
          </a:xfrm>
        </p:spPr>
        <p:txBody>
          <a:bodyPr/>
          <a:lstStyle>
            <a:lvl1pPr marL="0" indent="0" algn="ctr">
              <a:buNone/>
              <a:defRPr sz="18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63" y="185478"/>
            <a:ext cx="4127528" cy="1061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200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113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838201"/>
            <a:ext cx="10998200" cy="622300"/>
          </a:xfrm>
          <a:noFill/>
        </p:spPr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8124"/>
            <a:ext cx="10515600" cy="4740275"/>
          </a:xfrm>
        </p:spPr>
        <p:txBody>
          <a:bodyPr/>
          <a:lstStyle>
            <a:lvl1pPr marL="228600" indent="-228600">
              <a:buFont typeface="Calibri" panose="020F0502020204030204" pitchFamily="34" charset="0"/>
              <a:buChar char="│"/>
              <a:defRPr/>
            </a:lvl1pPr>
            <a:lvl2pPr marL="685800" indent="-228600">
              <a:buSzPct val="84000"/>
              <a:buFont typeface="Calibri" panose="020F0502020204030204" pitchFamily="34" charset="0"/>
              <a:buChar char="│"/>
              <a:defRPr/>
            </a:lvl2pPr>
            <a:lvl3pPr marL="1143000" indent="-228600">
              <a:buSzPct val="70000"/>
              <a:buFont typeface="Calibri" panose="020F0502020204030204" pitchFamily="34" charset="0"/>
              <a:buChar char="│"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273464"/>
            <a:ext cx="849284" cy="365125"/>
          </a:xfrm>
        </p:spPr>
        <p:txBody>
          <a:bodyPr/>
          <a:lstStyle/>
          <a:p>
            <a:fld id="{67F8D38E-C8C4-4FDB-961F-D16389617735}" type="slidenum">
              <a:rPr lang="hr-HR" smtClean="0"/>
              <a:pPr/>
              <a:t>‹#›</a:t>
            </a:fld>
            <a:endParaRPr lang="hr-HR" dirty="0"/>
          </a:p>
        </p:txBody>
      </p:sp>
      <p:cxnSp>
        <p:nvCxnSpPr>
          <p:cNvPr id="9" name="Ravni poveznik 8"/>
          <p:cNvCxnSpPr/>
          <p:nvPr/>
        </p:nvCxnSpPr>
        <p:spPr>
          <a:xfrm>
            <a:off x="491067" y="6299199"/>
            <a:ext cx="10862733" cy="0"/>
          </a:xfrm>
          <a:prstGeom prst="line">
            <a:avLst/>
          </a:prstGeom>
          <a:ln>
            <a:solidFill>
              <a:srgbClr val="5F5F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niOkvir 7"/>
          <p:cNvSpPr txBox="1"/>
          <p:nvPr/>
        </p:nvSpPr>
        <p:spPr>
          <a:xfrm>
            <a:off x="8109357" y="6317528"/>
            <a:ext cx="324444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dirty="0">
                <a:solidFill>
                  <a:schemeClr val="bg1">
                    <a:lumMod val="50000"/>
                  </a:schemeClr>
                </a:solidFill>
              </a:rPr>
              <a:t>mpu.gov.hr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18" y="125836"/>
            <a:ext cx="2745167" cy="70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41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4029"/>
            <a:ext cx="10515600" cy="626661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18.2.2021.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231200BB-474A-4F19-83B5-75DEA33B0F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14" y="183046"/>
            <a:ext cx="2745167" cy="70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365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39338"/>
            <a:ext cx="10515600" cy="751352"/>
          </a:xfrm>
        </p:spPr>
        <p:txBody>
          <a:bodyPr/>
          <a:lstStyle>
            <a:lvl1pPr>
              <a:defRPr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 marL="228600" indent="-228600">
              <a:buFont typeface="Calibri" panose="020F0502020204030204" pitchFamily="34" charset="0"/>
              <a:buChar char="│"/>
              <a:defRPr/>
            </a:lvl1pPr>
            <a:lvl2pPr marL="685800" indent="-228600">
              <a:buFont typeface="Calibri" panose="020F0502020204030204" pitchFamily="34" charset="0"/>
              <a:buChar char="│"/>
              <a:defRPr/>
            </a:lvl2pPr>
            <a:lvl3pPr marL="1143000" indent="-228600">
              <a:buFont typeface="Calibri" panose="020F0502020204030204" pitchFamily="34" charset="0"/>
              <a:buChar char="│"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>
            <a:lvl1pPr marL="228600" indent="-2286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│"/>
            </a:pPr>
            <a:r>
              <a:rPr lang="en-US" dirty="0"/>
              <a:t>Click to edit Master text styles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│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│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18.2.2021.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439FC629-176C-4844-9285-E06382A90D5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9" y="159479"/>
            <a:ext cx="2745167" cy="70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8510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18.2.2021.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057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18.2.2021.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333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18.2.2021.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853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18.2.2021.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395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840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2DE4-B7FA-4EEC-8049-0240CC286AE6}" type="datetimeFigureOut">
              <a:rPr lang="hr-HR" smtClean="0"/>
              <a:t>18.2.2021.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102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7FF03-41C4-440E-A478-F94DEC672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933" y="1617663"/>
            <a:ext cx="11667067" cy="2387600"/>
          </a:xfrm>
        </p:spPr>
        <p:txBody>
          <a:bodyPr/>
          <a:lstStyle/>
          <a:p>
            <a:r>
              <a:rPr lang="ru-RU" dirty="0" smtClean="0"/>
              <a:t>ВК в новой реальности пандемии</a:t>
            </a:r>
            <a:r>
              <a:rPr lang="ru-RU" dirty="0"/>
              <a:t> </a:t>
            </a:r>
            <a:r>
              <a:rPr lang="en-US" dirty="0" smtClean="0"/>
              <a:t>COVID</a:t>
            </a:r>
            <a:r>
              <a:rPr lang="hr-HR" dirty="0" smtClean="0"/>
              <a:t> </a:t>
            </a:r>
            <a:r>
              <a:rPr lang="hr-HR" dirty="0"/>
              <a:t>- </a:t>
            </a:r>
            <a:r>
              <a:rPr lang="ru-RU" dirty="0" smtClean="0"/>
              <a:t>Хорватия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ACB58-41E2-4287-936C-2E8D2E2E83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ЗАСЕДАНИЕ РАБОЧЕЙ ГРУППЫ ПО ВНУТРЕННЕМУ КОНТРОЛЮ (РГВК) </a:t>
            </a:r>
            <a:r>
              <a:rPr lang="hr-HR" dirty="0" smtClean="0"/>
              <a:t>– </a:t>
            </a:r>
            <a:endParaRPr lang="hr-HR" dirty="0"/>
          </a:p>
          <a:p>
            <a:r>
              <a:rPr lang="en-US" dirty="0"/>
              <a:t>25 </a:t>
            </a:r>
            <a:r>
              <a:rPr lang="ru-RU" dirty="0" smtClean="0"/>
              <a:t>февраля</a:t>
            </a:r>
            <a:r>
              <a:rPr lang="en-US" dirty="0" smtClean="0"/>
              <a:t> 2021</a:t>
            </a:r>
            <a:r>
              <a:rPr lang="ru-RU" dirty="0" smtClean="0"/>
              <a:t> г.</a:t>
            </a:r>
            <a:endParaRPr lang="hr-HR" dirty="0"/>
          </a:p>
          <a:p>
            <a:endParaRPr lang="hr-HR" dirty="0"/>
          </a:p>
          <a:p>
            <a:r>
              <a:rPr lang="ru-RU" sz="2000" dirty="0" err="1" smtClean="0"/>
              <a:t>Томислав</a:t>
            </a:r>
            <a:r>
              <a:rPr lang="ru-RU" sz="2000" dirty="0" smtClean="0"/>
              <a:t> </a:t>
            </a:r>
            <a:r>
              <a:rPr lang="ru-RU" sz="2000" dirty="0" err="1" smtClean="0"/>
              <a:t>Мичетич</a:t>
            </a:r>
            <a:r>
              <a:rPr lang="ru-RU" sz="2000" dirty="0" smtClean="0"/>
              <a:t>, руководитель Службы управления качеством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5112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87FAD-FA6D-4D5C-92E3-5A98004CB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Хорватия: некоторые факты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E1F38-C2AE-4D74-98C8-73BB735B1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Эндогенный (внутренний) шок/риск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ru-RU" dirty="0" smtClean="0"/>
              <a:t>Пандемия </a:t>
            </a:r>
            <a:r>
              <a:rPr lang="en-US" dirty="0" smtClean="0"/>
              <a:t>COVID-19 </a:t>
            </a:r>
            <a:r>
              <a:rPr lang="en-US" dirty="0"/>
              <a:t>– </a:t>
            </a:r>
            <a:r>
              <a:rPr lang="ru-RU" dirty="0" smtClean="0"/>
              <a:t>с марта</a:t>
            </a:r>
            <a:r>
              <a:rPr lang="hr-HR" dirty="0" smtClean="0"/>
              <a:t> 2020</a:t>
            </a:r>
            <a:r>
              <a:rPr lang="ru-RU" dirty="0" smtClean="0"/>
              <a:t> г. по настоящее время</a:t>
            </a:r>
            <a:endParaRPr lang="en-US" dirty="0"/>
          </a:p>
          <a:p>
            <a:r>
              <a:rPr lang="ru-RU" dirty="0" smtClean="0"/>
              <a:t>Экзогенный (внешний) риск</a:t>
            </a:r>
            <a:endParaRPr lang="en-US" dirty="0"/>
          </a:p>
          <a:p>
            <a:pPr lvl="1"/>
            <a:r>
              <a:rPr lang="ru-RU" dirty="0" smtClean="0"/>
              <a:t>Землетрясение – март и декабр</a:t>
            </a:r>
            <a:r>
              <a:rPr lang="ru-RU" dirty="0" smtClean="0"/>
              <a:t>ь 2020 г.</a:t>
            </a:r>
            <a:r>
              <a:rPr lang="en-US" dirty="0" smtClean="0"/>
              <a:t> </a:t>
            </a:r>
            <a:endParaRPr lang="en-US" dirty="0"/>
          </a:p>
          <a:p>
            <a:r>
              <a:rPr lang="ru-RU" dirty="0" smtClean="0"/>
              <a:t>Стандарты/законы/методологии в области внутреннего контроля по большей части имеются</a:t>
            </a:r>
            <a:endParaRPr lang="en-US" dirty="0"/>
          </a:p>
          <a:p>
            <a:pPr lvl="1"/>
            <a:r>
              <a:rPr lang="ru-RU" dirty="0" smtClean="0"/>
              <a:t>Руководство по управлению рисками</a:t>
            </a:r>
            <a:endParaRPr lang="en-US" dirty="0"/>
          </a:p>
          <a:p>
            <a:pPr lvl="1"/>
            <a:r>
              <a:rPr lang="ru-RU" dirty="0" smtClean="0"/>
              <a:t>Нормати</a:t>
            </a:r>
            <a:r>
              <a:rPr lang="ru-RU" dirty="0" smtClean="0"/>
              <a:t>вная база в сфере информационных технологий (бесперебойность и безопасность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ru-RU" dirty="0" smtClean="0"/>
              <a:t>Управление персоналом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ru-RU" dirty="0" smtClean="0"/>
              <a:t> распоряжение об организации работы в удалённом режиме</a:t>
            </a:r>
            <a:r>
              <a:rPr lang="en-US" dirty="0" smtClean="0"/>
              <a:t> </a:t>
            </a:r>
            <a:endParaRPr lang="en-US" dirty="0"/>
          </a:p>
          <a:p>
            <a:r>
              <a:rPr lang="ru-RU" dirty="0" smtClean="0"/>
              <a:t>Член Европейского союза с</a:t>
            </a:r>
            <a:r>
              <a:rPr lang="en-US" dirty="0" smtClean="0"/>
              <a:t> 2013</a:t>
            </a:r>
            <a:r>
              <a:rPr lang="ru-RU" dirty="0" smtClean="0"/>
              <a:t> г.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22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784DD-6565-4F69-B83F-D93BAACDF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838201"/>
            <a:ext cx="11714480" cy="6223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Хорватия: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ru-RU" dirty="0" smtClean="0"/>
              <a:t>заключения Управления государственного аудита, </a:t>
            </a:r>
            <a:r>
              <a:rPr lang="en-US" dirty="0" smtClean="0"/>
              <a:t>2019</a:t>
            </a:r>
            <a:r>
              <a:rPr lang="ru-RU" dirty="0" smtClean="0"/>
              <a:t> г.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B525A-A2EA-4214-8E46-C67133161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706880"/>
            <a:ext cx="10998200" cy="4541519"/>
          </a:xfrm>
        </p:spPr>
        <p:txBody>
          <a:bodyPr/>
          <a:lstStyle/>
          <a:p>
            <a:r>
              <a:rPr lang="ru-RU" dirty="0" smtClean="0"/>
              <a:t>Заключения в отношении государственных/местных подразделений/фирм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ru-RU" dirty="0" smtClean="0"/>
              <a:t>В отношении финансовой отчётности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/>
              <a:t>130 </a:t>
            </a:r>
            <a:r>
              <a:rPr lang="ru-RU" dirty="0" smtClean="0"/>
              <a:t>или</a:t>
            </a:r>
            <a:r>
              <a:rPr lang="en-US" dirty="0" smtClean="0"/>
              <a:t> 53</a:t>
            </a:r>
            <a:r>
              <a:rPr lang="ru-RU" dirty="0" smtClean="0"/>
              <a:t>,</a:t>
            </a:r>
            <a:r>
              <a:rPr lang="en-US" dirty="0" smtClean="0"/>
              <a:t>7</a:t>
            </a:r>
            <a:r>
              <a:rPr lang="en-US" dirty="0"/>
              <a:t>% </a:t>
            </a:r>
            <a:r>
              <a:rPr lang="ru-RU" dirty="0" smtClean="0"/>
              <a:t>заключений без оговорок</a:t>
            </a:r>
            <a:endParaRPr lang="en-US" dirty="0"/>
          </a:p>
          <a:p>
            <a:pPr lvl="2"/>
            <a:r>
              <a:rPr lang="en-US" dirty="0"/>
              <a:t>109 </a:t>
            </a:r>
            <a:r>
              <a:rPr lang="ru-RU" dirty="0" smtClean="0"/>
              <a:t>или</a:t>
            </a:r>
            <a:r>
              <a:rPr lang="en-US" dirty="0" smtClean="0"/>
              <a:t> 45</a:t>
            </a:r>
            <a:r>
              <a:rPr lang="ru-RU" dirty="0" smtClean="0"/>
              <a:t>,</a:t>
            </a:r>
            <a:r>
              <a:rPr lang="en-US" dirty="0" smtClean="0"/>
              <a:t>0</a:t>
            </a:r>
            <a:r>
              <a:rPr lang="en-US" dirty="0"/>
              <a:t>% </a:t>
            </a:r>
            <a:r>
              <a:rPr lang="ru-RU" dirty="0" smtClean="0"/>
              <a:t>заключений с оговорками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ru-RU" dirty="0" smtClean="0"/>
              <a:t>Три или</a:t>
            </a:r>
            <a:r>
              <a:rPr lang="en-US" dirty="0" smtClean="0"/>
              <a:t> 1</a:t>
            </a:r>
            <a:r>
              <a:rPr lang="ru-RU" dirty="0" smtClean="0"/>
              <a:t>,</a:t>
            </a:r>
            <a:r>
              <a:rPr lang="en-US" dirty="0" smtClean="0"/>
              <a:t>3</a:t>
            </a:r>
            <a:r>
              <a:rPr lang="en-US" dirty="0"/>
              <a:t>% </a:t>
            </a:r>
            <a:r>
              <a:rPr lang="ru-RU" dirty="0" smtClean="0"/>
              <a:t> - отрицательные заключения</a:t>
            </a:r>
            <a:endParaRPr lang="en-US" dirty="0"/>
          </a:p>
          <a:p>
            <a:pPr lvl="1"/>
            <a:r>
              <a:rPr lang="ru-RU" dirty="0" smtClean="0"/>
              <a:t>В отношении результативности и экономической эффективности деятельности</a:t>
            </a:r>
            <a:endParaRPr lang="en-US" dirty="0"/>
          </a:p>
          <a:p>
            <a:pPr lvl="2"/>
            <a:r>
              <a:rPr lang="en-US" dirty="0"/>
              <a:t>140 </a:t>
            </a:r>
            <a:r>
              <a:rPr lang="ru-RU" dirty="0" smtClean="0"/>
              <a:t>или </a:t>
            </a:r>
            <a:r>
              <a:rPr lang="en-US" dirty="0" smtClean="0"/>
              <a:t>58</a:t>
            </a:r>
            <a:r>
              <a:rPr lang="ru-RU" dirty="0" smtClean="0"/>
              <a:t>,</a:t>
            </a:r>
            <a:r>
              <a:rPr lang="en-US" dirty="0" smtClean="0"/>
              <a:t>1</a:t>
            </a:r>
            <a:r>
              <a:rPr lang="en-US" dirty="0"/>
              <a:t>% </a:t>
            </a:r>
            <a:r>
              <a:rPr lang="ru-RU" dirty="0" smtClean="0"/>
              <a:t>заключений без оговорок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/>
              <a:t>98 or </a:t>
            </a:r>
            <a:r>
              <a:rPr lang="en-US" dirty="0" smtClean="0"/>
              <a:t>40</a:t>
            </a:r>
            <a:r>
              <a:rPr lang="ru-RU" dirty="0" smtClean="0"/>
              <a:t>,</a:t>
            </a:r>
            <a:r>
              <a:rPr lang="en-US" dirty="0" smtClean="0"/>
              <a:t>7</a:t>
            </a:r>
            <a:r>
              <a:rPr lang="en-US" dirty="0"/>
              <a:t>% </a:t>
            </a:r>
            <a:r>
              <a:rPr lang="ru-RU" dirty="0" smtClean="0"/>
              <a:t>заключений с оговорками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ru-RU" dirty="0" smtClean="0"/>
              <a:t>Три или</a:t>
            </a:r>
            <a:r>
              <a:rPr lang="en-US" dirty="0" smtClean="0"/>
              <a:t> 1</a:t>
            </a:r>
            <a:r>
              <a:rPr lang="ru-RU" dirty="0" smtClean="0"/>
              <a:t>,</a:t>
            </a:r>
            <a:r>
              <a:rPr lang="en-US" dirty="0" smtClean="0"/>
              <a:t>2</a:t>
            </a:r>
            <a:r>
              <a:rPr lang="en-US" dirty="0"/>
              <a:t>% </a:t>
            </a:r>
            <a:r>
              <a:rPr lang="ru-RU" dirty="0" smtClean="0"/>
              <a:t>отрицательных заключения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04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40926-4FCA-4413-9953-44F5952BA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Контрольная среда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4846F78-A49F-4A64-8122-B91259A2D9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 имеется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E305E28-10F5-412F-BCD4-99C93D779C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Административный потенциал – требует дальнейшего совершенствования</a:t>
            </a:r>
            <a:endParaRPr lang="en-US" dirty="0"/>
          </a:p>
          <a:p>
            <a:r>
              <a:rPr lang="ru-RU" dirty="0" smtClean="0"/>
              <a:t>Удалённая работа далась непросто</a:t>
            </a:r>
            <a:endParaRPr lang="en-US" dirty="0"/>
          </a:p>
          <a:p>
            <a:pPr lvl="1"/>
            <a:r>
              <a:rPr lang="ru-RU" dirty="0" smtClean="0"/>
              <a:t>Группы</a:t>
            </a:r>
            <a:r>
              <a:rPr lang="en-US" dirty="0" smtClean="0"/>
              <a:t> </a:t>
            </a:r>
            <a:r>
              <a:rPr lang="en-US" dirty="0"/>
              <a:t>– A+B</a:t>
            </a:r>
          </a:p>
          <a:p>
            <a:pPr lvl="1"/>
            <a:r>
              <a:rPr lang="ru-RU" dirty="0" smtClean="0"/>
              <a:t>Быстрое внедрение средств и практики видеоконференцсвязи</a:t>
            </a:r>
            <a:endParaRPr lang="en-US" dirty="0"/>
          </a:p>
          <a:p>
            <a:pPr lvl="1"/>
            <a:r>
              <a:rPr lang="en-US" dirty="0"/>
              <a:t>Jitsy.hr</a:t>
            </a:r>
          </a:p>
          <a:p>
            <a:r>
              <a:rPr lang="ru-RU" dirty="0" smtClean="0"/>
              <a:t>Смена стратегических рамок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BF18009-53EB-404B-8F4E-DE856A229E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В разработке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BECF884-ECB6-4A16-832E-975E123DB2E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Модель компетенций</a:t>
            </a:r>
            <a:r>
              <a:rPr lang="en-US" dirty="0" smtClean="0"/>
              <a:t> </a:t>
            </a:r>
            <a:endParaRPr lang="en-US" dirty="0"/>
          </a:p>
          <a:p>
            <a:r>
              <a:rPr lang="ru-RU" dirty="0" smtClean="0"/>
              <a:t>Система эффективной организации работы</a:t>
            </a:r>
            <a:r>
              <a:rPr lang="en-US" dirty="0" smtClean="0"/>
              <a:t>(</a:t>
            </a:r>
            <a:r>
              <a:rPr lang="ru-RU" dirty="0" smtClean="0"/>
              <a:t>Фонд восстановления и устойчивости</a:t>
            </a:r>
            <a:r>
              <a:rPr lang="en-US" dirty="0" smtClean="0"/>
              <a:t>  </a:t>
            </a:r>
            <a:r>
              <a:rPr lang="en-US" dirty="0"/>
              <a:t>- RRF)</a:t>
            </a:r>
          </a:p>
          <a:p>
            <a:r>
              <a:rPr lang="ru-RU" dirty="0" smtClean="0"/>
              <a:t>Разработка системы управлени</a:t>
            </a:r>
            <a:r>
              <a:rPr lang="ru-RU" dirty="0" smtClean="0"/>
              <a:t>я персоналом</a:t>
            </a:r>
            <a:r>
              <a:rPr lang="en-US" dirty="0" smtClean="0"/>
              <a:t> </a:t>
            </a:r>
            <a:r>
              <a:rPr lang="en-US" dirty="0"/>
              <a:t>(RRF)</a:t>
            </a:r>
          </a:p>
          <a:p>
            <a:r>
              <a:rPr lang="ru-RU" dirty="0" smtClean="0"/>
              <a:t>Административный потенциал для </a:t>
            </a:r>
            <a:r>
              <a:rPr lang="ru-RU" dirty="0" smtClean="0"/>
              <a:t>стратегических рамок</a:t>
            </a:r>
            <a:r>
              <a:rPr lang="en-US" dirty="0" smtClean="0"/>
              <a:t> </a:t>
            </a:r>
            <a:r>
              <a:rPr lang="en-US" dirty="0"/>
              <a:t>(RRF)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265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42DCF-E8A1-4051-A90D-9B4FC54FC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риском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D8CD0-E78A-42FF-BF17-E203BDF94B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 имеется</a:t>
            </a:r>
            <a:r>
              <a:rPr lang="en-US" dirty="0" smtClean="0"/>
              <a:t>:</a:t>
            </a:r>
            <a:r>
              <a:rPr lang="en-US" dirty="0"/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B89D7-C683-4562-A81A-5B28E1915D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Новая база стратегического/ операционного планирования</a:t>
            </a:r>
            <a:endParaRPr lang="hr-HR" dirty="0"/>
          </a:p>
          <a:p>
            <a:r>
              <a:rPr lang="ru-RU" dirty="0" smtClean="0"/>
              <a:t>Управление риском</a:t>
            </a:r>
            <a:r>
              <a:rPr lang="en-US" dirty="0" smtClean="0"/>
              <a:t> </a:t>
            </a:r>
            <a:r>
              <a:rPr lang="hr-HR" dirty="0" smtClean="0"/>
              <a:t>– </a:t>
            </a:r>
            <a:r>
              <a:rPr lang="ru-RU" dirty="0" smtClean="0"/>
              <a:t>широкого распространения в интересах более эффективного принятия решений не получило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C3565F-D936-4A2A-9A84-DAEDF49FF9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В разработке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910622-4BA2-4F8D-BF73-0FD6F4C443B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Руководство по управлению риском необходимо актуализировать в соответствии с новыми положениями стратегического планирования/условиями пандемии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31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4A25D-CE28-43EA-AA7F-F19CFAED7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Контрольные мероприятия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5CA6F-E153-42BE-94F0-B789F62F17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 имеется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E60CB-19AF-4AE2-A770-70C664FF8F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Действующая система бухучёта</a:t>
            </a:r>
            <a:endParaRPr lang="en-US" dirty="0"/>
          </a:p>
          <a:p>
            <a:r>
              <a:rPr lang="ru-RU" dirty="0" smtClean="0"/>
              <a:t>Введены электронные счета-фактуры</a:t>
            </a:r>
            <a:endParaRPr lang="en-US" dirty="0"/>
          </a:p>
          <a:p>
            <a:r>
              <a:rPr lang="ru-RU" dirty="0" smtClean="0"/>
              <a:t>Электронные закупки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VPN </a:t>
            </a:r>
            <a:r>
              <a:rPr lang="ru-RU" dirty="0" smtClean="0"/>
              <a:t>для бухучёта</a:t>
            </a:r>
            <a:endParaRPr lang="en-US" dirty="0"/>
          </a:p>
          <a:p>
            <a:r>
              <a:rPr lang="ru-RU" dirty="0" smtClean="0"/>
              <a:t>Продление сроков представления финансовой отчётности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9F592E-B11C-47AD-B3C8-439C8C494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В разработке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9C3C5-33DB-4393-89B3-3F44420C208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│"/>
            </a:pPr>
            <a:r>
              <a:rPr lang="ru-RU" dirty="0" smtClean="0"/>
              <a:t>Оптимизация и стандартизация процессов</a:t>
            </a:r>
            <a:r>
              <a:rPr lang="en-US" dirty="0" smtClean="0"/>
              <a:t> </a:t>
            </a:r>
            <a:endParaRPr lang="en-US" dirty="0"/>
          </a:p>
          <a:p>
            <a:pPr>
              <a:buFont typeface="Calibri" panose="020F0502020204030204" pitchFamily="34" charset="0"/>
              <a:buChar char="│"/>
            </a:pPr>
            <a:r>
              <a:rPr lang="ru-RU" dirty="0" smtClean="0"/>
              <a:t>Дальнейшая </a:t>
            </a:r>
            <a:r>
              <a:rPr lang="ru-RU" dirty="0" err="1" smtClean="0"/>
              <a:t>цифровизация</a:t>
            </a:r>
            <a:r>
              <a:rPr lang="ru-RU" dirty="0" smtClean="0"/>
              <a:t> процессов и функциональная совместимость</a:t>
            </a:r>
            <a:r>
              <a:rPr lang="en-US" dirty="0" smtClean="0"/>
              <a:t> </a:t>
            </a:r>
            <a:r>
              <a:rPr lang="en-US" dirty="0"/>
              <a:t>(ERDF)</a:t>
            </a:r>
          </a:p>
          <a:p>
            <a:pPr>
              <a:buFont typeface="Calibri" panose="020F0502020204030204" pitchFamily="34" charset="0"/>
              <a:buChar char="│"/>
            </a:pPr>
            <a:r>
              <a:rPr lang="ru-RU" dirty="0" smtClean="0"/>
              <a:t>Внедрение системы управления качеством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703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4D9FD-B506-49FB-A3F6-6DCD345D8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Информация и коммуникация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44B29-85D5-4BBA-991A-63710AEA0E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 имеется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4F0AC-E659-4A05-B151-74497CBC70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Электронная почта, видео,</a:t>
            </a:r>
            <a:r>
              <a:rPr lang="en-US" dirty="0" smtClean="0"/>
              <a:t> </a:t>
            </a:r>
            <a:r>
              <a:rPr lang="ru-RU" dirty="0" smtClean="0"/>
              <a:t>группы</a:t>
            </a:r>
            <a:r>
              <a:rPr lang="en-US" dirty="0" smtClean="0"/>
              <a:t>, </a:t>
            </a:r>
            <a:r>
              <a:rPr lang="ru-RU" dirty="0" smtClean="0"/>
              <a:t>совместно используемые папки</a:t>
            </a:r>
            <a:endParaRPr lang="en-US" dirty="0"/>
          </a:p>
          <a:p>
            <a:r>
              <a:rPr lang="ru-RU" dirty="0" smtClean="0"/>
              <a:t>Интернет-сайты</a:t>
            </a:r>
            <a:endParaRPr lang="en-US" dirty="0"/>
          </a:p>
          <a:p>
            <a:r>
              <a:rPr lang="ru-RU" dirty="0" smtClean="0"/>
              <a:t>Рекомендовано использовать электронную почту для коммуникации между государственными органами</a:t>
            </a:r>
            <a:r>
              <a:rPr lang="en-US" dirty="0" smtClean="0"/>
              <a:t> </a:t>
            </a:r>
            <a:r>
              <a:rPr lang="en-US" dirty="0"/>
              <a:t>(2017)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E5A798-D165-42A8-A0DD-B707D50834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В разработке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E520CB-3BCC-4AC2-8300-C902FD1BEA2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ЭЦП и электронная авторизация</a:t>
            </a:r>
            <a:endParaRPr lang="en-US" dirty="0"/>
          </a:p>
          <a:p>
            <a:r>
              <a:rPr lang="ru-RU" dirty="0" smtClean="0"/>
              <a:t>Облачное решение для совместно используемых сервисов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110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86700-1C3E-43AD-AE64-16E67588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Мониторинг </a:t>
            </a:r>
            <a:r>
              <a:rPr lang="en-US" dirty="0" smtClean="0"/>
              <a:t>+</a:t>
            </a:r>
            <a:r>
              <a:rPr lang="ru-RU" dirty="0" smtClean="0"/>
              <a:t> аудит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7D7E3-2F20-48E4-A74E-CBEF9C2EBF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 имеется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7565EB-9EF9-48F4-90FA-0974DA93FE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Потенциал внутреннего аудита</a:t>
            </a:r>
            <a:endParaRPr lang="en-US" dirty="0"/>
          </a:p>
          <a:p>
            <a:r>
              <a:rPr lang="ru-RU" dirty="0" smtClean="0"/>
              <a:t>Потенциал Управления государственного аудита</a:t>
            </a:r>
            <a:endParaRPr lang="en-US" dirty="0"/>
          </a:p>
          <a:p>
            <a:r>
              <a:rPr lang="ru-RU" dirty="0" smtClean="0"/>
              <a:t>Устранение недостатков – сфера для дальнейшего совершенствования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AB1E0-E9AC-4706-92DD-C325993684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В разработке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525EEE-52BA-4790-9C4F-5256002563D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Внедрение системы управления качеством</a:t>
            </a:r>
            <a:endParaRPr lang="en-US" dirty="0"/>
          </a:p>
          <a:p>
            <a:pPr lvl="1"/>
            <a:r>
              <a:rPr lang="ru-RU" dirty="0" smtClean="0"/>
              <a:t>Актуализация роли внутреннего аудита</a:t>
            </a:r>
            <a:endParaRPr lang="en-US" dirty="0"/>
          </a:p>
          <a:p>
            <a:pPr lvl="1"/>
            <a:r>
              <a:rPr lang="ru-RU" dirty="0" smtClean="0"/>
              <a:t>Введение поста «управляющего качеством» и создание «Совета по качеству»</a:t>
            </a:r>
            <a:endParaRPr lang="en-US" dirty="0"/>
          </a:p>
          <a:p>
            <a:pPr lvl="1"/>
            <a:r>
              <a:rPr lang="ru-RU" dirty="0" smtClean="0"/>
              <a:t>Самооценка и сертификация государственных органов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ru-RU" dirty="0" smtClean="0"/>
              <a:t>Внутренний контроль как часть УК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40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D28389-CF9F-4195-BAB3-80E32D51D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заключение</a:t>
            </a:r>
            <a:r>
              <a:rPr lang="en-US" dirty="0" smtClean="0"/>
              <a:t>…</a:t>
            </a:r>
            <a:r>
              <a:rPr lang="en-US" dirty="0"/>
              <a:t>	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BA98D6E-2BED-4120-A665-733719562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ru-RU" i="1" dirty="0" smtClean="0"/>
              <a:t>Чтобы жить полной жизнью, нужно рискнуть испытать страдание и преодолеть его. </a:t>
            </a:r>
            <a:r>
              <a:rPr lang="en-US" i="1" dirty="0" smtClean="0"/>
              <a:t> </a:t>
            </a:r>
            <a:endParaRPr lang="en-US" i="1" dirty="0"/>
          </a:p>
          <a:p>
            <a:pPr lvl="1"/>
            <a:r>
              <a:rPr lang="ru-RU" b="1" dirty="0" smtClean="0"/>
              <a:t>Фридрих Ницше</a:t>
            </a:r>
            <a:endParaRPr lang="en-US" b="1" dirty="0"/>
          </a:p>
          <a:p>
            <a:pPr lvl="1"/>
            <a:endParaRPr lang="en-US" b="1" dirty="0"/>
          </a:p>
          <a:p>
            <a:r>
              <a:rPr lang="ru-RU" i="1" dirty="0" smtClean="0"/>
              <a:t>Если этот мир пандемии не сделает государственное управление цифровым, то таким его не сделает ничего. </a:t>
            </a:r>
            <a:endParaRPr lang="en-US" i="1" dirty="0"/>
          </a:p>
          <a:p>
            <a:pPr lvl="1"/>
            <a:r>
              <a:rPr lang="ru-RU" b="1" dirty="0" err="1" smtClean="0"/>
              <a:t>Фабрицио</a:t>
            </a:r>
            <a:r>
              <a:rPr lang="ru-RU" b="1" dirty="0" smtClean="0"/>
              <a:t> Росси</a:t>
            </a:r>
            <a:r>
              <a:rPr lang="en-US" b="1" dirty="0" smtClean="0"/>
              <a:t>, </a:t>
            </a:r>
            <a:r>
              <a:rPr lang="en-US" b="1" dirty="0"/>
              <a:t>EIPA</a:t>
            </a:r>
          </a:p>
          <a:p>
            <a:pPr lvl="1"/>
            <a:endParaRPr lang="en-US" b="1" dirty="0"/>
          </a:p>
          <a:p>
            <a:r>
              <a:rPr lang="ru-RU" i="1" dirty="0" smtClean="0"/>
              <a:t>Качество</a:t>
            </a:r>
            <a:r>
              <a:rPr lang="en-US" i="1" dirty="0" smtClean="0"/>
              <a:t>. </a:t>
            </a:r>
            <a:r>
              <a:rPr lang="ru-RU" i="1" dirty="0" smtClean="0"/>
              <a:t>Наша доля. Наше общее будущее</a:t>
            </a:r>
            <a:r>
              <a:rPr lang="en-US" i="1" dirty="0" smtClean="0"/>
              <a:t>. </a:t>
            </a:r>
            <a:endParaRPr lang="en-US" i="1" dirty="0"/>
          </a:p>
          <a:p>
            <a:pPr lvl="1"/>
            <a:r>
              <a:rPr lang="ru-RU" b="1" dirty="0" smtClean="0"/>
              <a:t>Девиз проекта </a:t>
            </a:r>
            <a:r>
              <a:rPr lang="en-US" b="1" dirty="0" smtClean="0"/>
              <a:t>ESF </a:t>
            </a:r>
            <a:r>
              <a:rPr lang="ru-RU" b="1" dirty="0" smtClean="0"/>
              <a:t>«Внедрение системы УК в государственное управление Хорватии»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581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MPU-en-predložak</Template>
  <TotalTime>1195</TotalTime>
  <Words>537</Words>
  <Application>Microsoft Office PowerPoint</Application>
  <PresentationFormat>Широкоэкранный</PresentationFormat>
  <Paragraphs>101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sustava Office</vt:lpstr>
      <vt:lpstr>ВК в новой реальности пандемии COVID - Хорватия</vt:lpstr>
      <vt:lpstr>Хорватия: некоторые факты </vt:lpstr>
      <vt:lpstr>Хорватия: - заключения Управления государственного аудита, 2019 г.</vt:lpstr>
      <vt:lpstr>Контрольная среда</vt:lpstr>
      <vt:lpstr>Управление риском</vt:lpstr>
      <vt:lpstr>Контрольные мероприятия</vt:lpstr>
      <vt:lpstr>Информация и коммуникация</vt:lpstr>
      <vt:lpstr>Мониторинг + аудит</vt:lpstr>
      <vt:lpstr>В заключение…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Tomislav Micetic</dc:creator>
  <cp:lastModifiedBy>Yana</cp:lastModifiedBy>
  <cp:revision>10</cp:revision>
  <dcterms:created xsi:type="dcterms:W3CDTF">2021-02-11T07:16:46Z</dcterms:created>
  <dcterms:modified xsi:type="dcterms:W3CDTF">2021-02-18T12:22:14Z</dcterms:modified>
</cp:coreProperties>
</file>