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740" r:id="rId1"/>
    <p:sldMasterId id="2147484752" r:id="rId2"/>
    <p:sldMasterId id="2147484756" r:id="rId3"/>
  </p:sldMasterIdLst>
  <p:notesMasterIdLst>
    <p:notesMasterId r:id="rId11"/>
  </p:notesMasterIdLst>
  <p:handoutMasterIdLst>
    <p:handoutMasterId r:id="rId12"/>
  </p:handoutMasterIdLst>
  <p:sldIdLst>
    <p:sldId id="489" r:id="rId4"/>
    <p:sldId id="670" r:id="rId5"/>
    <p:sldId id="700" r:id="rId6"/>
    <p:sldId id="701" r:id="rId7"/>
    <p:sldId id="690" r:id="rId8"/>
    <p:sldId id="676" r:id="rId9"/>
    <p:sldId id="687" r:id="rId10"/>
  </p:sldIdLst>
  <p:sldSz cx="12192000" cy="6858000"/>
  <p:notesSz cx="6724650" cy="9774238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 userDrawn="1">
          <p15:clr>
            <a:srgbClr val="A4A3A4"/>
          </p15:clr>
        </p15:guide>
        <p15:guide id="2" pos="21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 userDrawn="1">
          <p15:clr>
            <a:srgbClr val="A4A3A4"/>
          </p15:clr>
        </p15:guide>
        <p15:guide id="2" pos="211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SGH" lastIdx="40" clrIdx="0">
    <p:extLst>
      <p:ext uri="{19B8F6BF-5375-455C-9EA6-DF929625EA0E}">
        <p15:presenceInfo xmlns:p15="http://schemas.microsoft.com/office/powerpoint/2012/main" userId="Autor" providerId="None"/>
      </p:ext>
    </p:extLst>
  </p:cmAuthor>
  <p:cmAuthor id="2" name="Ivana Žepić" initials="IŽ" lastIdx="1" clrIdx="1">
    <p:extLst>
      <p:ext uri="{19B8F6BF-5375-455C-9EA6-DF929625EA0E}">
        <p15:presenceInfo xmlns:p15="http://schemas.microsoft.com/office/powerpoint/2012/main" userId="Ivana Žepić" providerId="None"/>
      </p:ext>
    </p:extLst>
  </p:cmAuthor>
  <p:cmAuthor id="3" name="Ana Zorić" initials="AZ" lastIdx="32" clrIdx="2">
    <p:extLst>
      <p:ext uri="{19B8F6BF-5375-455C-9EA6-DF929625EA0E}">
        <p15:presenceInfo xmlns:p15="http://schemas.microsoft.com/office/powerpoint/2012/main" userId="S-1-5-21-2051559354-425281599-860360866-16653" providerId="AD"/>
      </p:ext>
    </p:extLst>
  </p:cmAuthor>
  <p:cmAuthor id="4" name="Dominik Tišljar" initials="DT" lastIdx="48" clrIdx="3">
    <p:extLst>
      <p:ext uri="{19B8F6BF-5375-455C-9EA6-DF929625EA0E}">
        <p15:presenceInfo xmlns:p15="http://schemas.microsoft.com/office/powerpoint/2012/main" userId="Dominik Tišlja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99CCFF"/>
    <a:srgbClr val="D65BE3"/>
    <a:srgbClr val="00B0F0"/>
    <a:srgbClr val="C89800"/>
    <a:srgbClr val="0070C0"/>
    <a:srgbClr val="000000"/>
    <a:srgbClr val="D5EAFF"/>
    <a:srgbClr val="CB05A1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Svijetli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Svijetli stil 2 - Isticanj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84E427A-3D55-4303-BF80-6455036E1DE7}" styleName="Stil teme 1 - Isticanj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Stil teme 1 - Isticanj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1E4AEA4-8DFA-4A89-87EB-49C32662AFE0}" styleName="Srednji stil 2 - Isticanj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Svijetli sti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Srednji sti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Svijetli stil 3 - Isticanj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Svijetli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8" autoAdjust="0"/>
    <p:restoredTop sz="95332" autoAdjust="0"/>
  </p:normalViewPr>
  <p:slideViewPr>
    <p:cSldViewPr>
      <p:cViewPr varScale="1">
        <p:scale>
          <a:sx n="57" d="100"/>
          <a:sy n="57" d="100"/>
        </p:scale>
        <p:origin x="988" y="44"/>
      </p:cViewPr>
      <p:guideLst>
        <p:guide orient="horz" pos="845"/>
        <p:guide pos="211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25" d="100"/>
        <a:sy n="125" d="100"/>
      </p:scale>
      <p:origin x="0" y="-3270"/>
    </p:cViewPr>
  </p:sorterViewPr>
  <p:notesViewPr>
    <p:cSldViewPr>
      <p:cViewPr varScale="1">
        <p:scale>
          <a:sx n="114" d="100"/>
          <a:sy n="114" d="100"/>
        </p:scale>
        <p:origin x="5148" y="64"/>
      </p:cViewPr>
      <p:guideLst>
        <p:guide orient="horz" pos="3079"/>
        <p:guide pos="211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6E703D-86C7-4F57-AE84-996F99E634DA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5A9FDA57-4B4C-4369-95BB-3447F2CA8006}">
      <dgm:prSet phldrT="[Tekst]" custT="1"/>
      <dgm:spPr/>
      <dgm:t>
        <a:bodyPr/>
        <a:lstStyle/>
        <a:p>
          <a:r>
            <a:rPr lang="hr-HR" sz="800" b="1" dirty="0"/>
            <a:t>DNEVNO AŽURIRANJE</a:t>
          </a:r>
        </a:p>
      </dgm:t>
    </dgm:pt>
    <dgm:pt modelId="{D1CC7BB4-F99F-4F39-957B-ECBF6E3D15DF}" type="parTrans" cxnId="{F5B5E70A-F205-4E07-93BF-A96D3418E2F1}">
      <dgm:prSet/>
      <dgm:spPr/>
      <dgm:t>
        <a:bodyPr/>
        <a:lstStyle/>
        <a:p>
          <a:endParaRPr lang="hr-HR"/>
        </a:p>
      </dgm:t>
    </dgm:pt>
    <dgm:pt modelId="{06A66908-4762-4DA1-9EC5-07C3FDFBDFD1}" type="sibTrans" cxnId="{F5B5E70A-F205-4E07-93BF-A96D3418E2F1}">
      <dgm:prSet/>
      <dgm:spPr/>
      <dgm:t>
        <a:bodyPr/>
        <a:lstStyle/>
        <a:p>
          <a:endParaRPr lang="hr-HR"/>
        </a:p>
      </dgm:t>
    </dgm:pt>
    <dgm:pt modelId="{78935A12-8A61-4ADF-BC80-99BF4FBBCF55}">
      <dgm:prSet phldrT="[Tekst]" custT="1"/>
      <dgm:spPr/>
      <dgm:t>
        <a:bodyPr/>
        <a:lstStyle/>
        <a:p>
          <a:r>
            <a:rPr lang="hr-HR" sz="800" b="1" dirty="0"/>
            <a:t>DNEVNO AŽURIRANJE</a:t>
          </a:r>
        </a:p>
      </dgm:t>
    </dgm:pt>
    <dgm:pt modelId="{80AF4B5E-1C70-4B39-971C-0CE504CB47D1}" type="parTrans" cxnId="{DC06A387-D306-4E1D-9C70-F3888528EC61}">
      <dgm:prSet/>
      <dgm:spPr/>
      <dgm:t>
        <a:bodyPr/>
        <a:lstStyle/>
        <a:p>
          <a:endParaRPr lang="hr-HR"/>
        </a:p>
      </dgm:t>
    </dgm:pt>
    <dgm:pt modelId="{8F201020-BDAA-4C09-A62A-30ABF58ED35D}" type="sibTrans" cxnId="{DC06A387-D306-4E1D-9C70-F3888528EC61}">
      <dgm:prSet/>
      <dgm:spPr/>
      <dgm:t>
        <a:bodyPr/>
        <a:lstStyle/>
        <a:p>
          <a:endParaRPr lang="hr-HR"/>
        </a:p>
      </dgm:t>
    </dgm:pt>
    <dgm:pt modelId="{B85CDF00-B4C0-42B1-9212-13475652E2D4}">
      <dgm:prSet phldrT="[Tekst]" custT="1"/>
      <dgm:spPr/>
      <dgm:t>
        <a:bodyPr/>
        <a:lstStyle/>
        <a:p>
          <a:r>
            <a:rPr lang="hr-HR" sz="800" b="1" dirty="0"/>
            <a:t>DNEVNO AŽURIRANJE</a:t>
          </a:r>
        </a:p>
      </dgm:t>
    </dgm:pt>
    <dgm:pt modelId="{C190E270-3136-40C7-B4E1-11A55AB09BF2}" type="parTrans" cxnId="{8AA76861-E1F4-4E53-B92D-1776652E6EE0}">
      <dgm:prSet/>
      <dgm:spPr/>
      <dgm:t>
        <a:bodyPr/>
        <a:lstStyle/>
        <a:p>
          <a:endParaRPr lang="hr-HR"/>
        </a:p>
      </dgm:t>
    </dgm:pt>
    <dgm:pt modelId="{C1DC2C89-6DB2-42EF-B957-7539DEAFC59B}" type="sibTrans" cxnId="{8AA76861-E1F4-4E53-B92D-1776652E6EE0}">
      <dgm:prSet/>
      <dgm:spPr/>
      <dgm:t>
        <a:bodyPr/>
        <a:lstStyle/>
        <a:p>
          <a:endParaRPr lang="hr-HR"/>
        </a:p>
      </dgm:t>
    </dgm:pt>
    <dgm:pt modelId="{271CD1DA-FD55-40A1-AD21-7CF0821B7F3A}">
      <dgm:prSet phldrT="[Tekst]" custT="1"/>
      <dgm:spPr/>
      <dgm:t>
        <a:bodyPr/>
        <a:lstStyle/>
        <a:p>
          <a:r>
            <a:rPr lang="hr-HR" sz="800" b="1" dirty="0"/>
            <a:t>DNEVNO AŽURIRANJE</a:t>
          </a:r>
        </a:p>
      </dgm:t>
    </dgm:pt>
    <dgm:pt modelId="{1FF0EB43-101F-4150-978A-13AAB4ABE0F6}" type="parTrans" cxnId="{9571E0BB-F8CD-4542-805D-92CF36C17103}">
      <dgm:prSet/>
      <dgm:spPr/>
      <dgm:t>
        <a:bodyPr/>
        <a:lstStyle/>
        <a:p>
          <a:endParaRPr lang="hr-HR"/>
        </a:p>
      </dgm:t>
    </dgm:pt>
    <dgm:pt modelId="{4A0BE500-3723-4D6F-A2DD-874B30CBB9C5}" type="sibTrans" cxnId="{9571E0BB-F8CD-4542-805D-92CF36C17103}">
      <dgm:prSet/>
      <dgm:spPr/>
      <dgm:t>
        <a:bodyPr/>
        <a:lstStyle/>
        <a:p>
          <a:endParaRPr lang="hr-HR" sz="2000"/>
        </a:p>
      </dgm:t>
    </dgm:pt>
    <dgm:pt modelId="{6CC4888A-B739-4674-AF0A-5FE4E2D9774E}">
      <dgm:prSet phldrT="[Tekst]" custT="1"/>
      <dgm:spPr/>
      <dgm:t>
        <a:bodyPr/>
        <a:lstStyle/>
        <a:p>
          <a:r>
            <a:rPr lang="hr-HR" sz="800" b="1" dirty="0"/>
            <a:t>DNEVNO AŽURIRANJE</a:t>
          </a:r>
        </a:p>
      </dgm:t>
    </dgm:pt>
    <dgm:pt modelId="{91D21A60-C955-4242-B770-6E0F4367D802}" type="parTrans" cxnId="{E150E709-8889-4006-80C3-786D8C2B9857}">
      <dgm:prSet/>
      <dgm:spPr/>
      <dgm:t>
        <a:bodyPr/>
        <a:lstStyle/>
        <a:p>
          <a:endParaRPr lang="hr-HR"/>
        </a:p>
      </dgm:t>
    </dgm:pt>
    <dgm:pt modelId="{08434E94-9559-45F0-84CF-74A2BCFD95BD}" type="sibTrans" cxnId="{E150E709-8889-4006-80C3-786D8C2B9857}">
      <dgm:prSet/>
      <dgm:spPr/>
      <dgm:t>
        <a:bodyPr/>
        <a:lstStyle/>
        <a:p>
          <a:endParaRPr lang="hr-HR"/>
        </a:p>
      </dgm:t>
    </dgm:pt>
    <dgm:pt modelId="{AD143F47-B18C-49B3-81AD-8CE2A5686128}" type="pres">
      <dgm:prSet presAssocID="{196E703D-86C7-4F57-AE84-996F99E634DA}" presName="cycle" presStyleCnt="0">
        <dgm:presLayoutVars>
          <dgm:dir/>
          <dgm:resizeHandles val="exact"/>
        </dgm:presLayoutVars>
      </dgm:prSet>
      <dgm:spPr/>
    </dgm:pt>
    <dgm:pt modelId="{4CA62F77-96BF-43EC-A608-965DB5B22F6D}" type="pres">
      <dgm:prSet presAssocID="{5A9FDA57-4B4C-4369-95BB-3447F2CA8006}" presName="dummy" presStyleCnt="0"/>
      <dgm:spPr/>
    </dgm:pt>
    <dgm:pt modelId="{8531583B-6945-4846-A31A-FA55526EEBAF}" type="pres">
      <dgm:prSet presAssocID="{5A9FDA57-4B4C-4369-95BB-3447F2CA8006}" presName="node" presStyleLbl="revTx" presStyleIdx="0" presStyleCnt="5" custScaleX="164655">
        <dgm:presLayoutVars>
          <dgm:bulletEnabled val="1"/>
        </dgm:presLayoutVars>
      </dgm:prSet>
      <dgm:spPr/>
    </dgm:pt>
    <dgm:pt modelId="{78A83769-986C-43E3-9198-0FCC4994B108}" type="pres">
      <dgm:prSet presAssocID="{06A66908-4762-4DA1-9EC5-07C3FDFBDFD1}" presName="sibTrans" presStyleLbl="node1" presStyleIdx="0" presStyleCnt="5"/>
      <dgm:spPr/>
    </dgm:pt>
    <dgm:pt modelId="{281EFBC5-F958-43E3-9BA4-9DA32B892FED}" type="pres">
      <dgm:prSet presAssocID="{78935A12-8A61-4ADF-BC80-99BF4FBBCF55}" presName="dummy" presStyleCnt="0"/>
      <dgm:spPr/>
    </dgm:pt>
    <dgm:pt modelId="{1837D81E-6734-48F5-A27D-EA066E4A7607}" type="pres">
      <dgm:prSet presAssocID="{78935A12-8A61-4ADF-BC80-99BF4FBBCF55}" presName="node" presStyleLbl="revTx" presStyleIdx="1" presStyleCnt="5" custScaleX="176621">
        <dgm:presLayoutVars>
          <dgm:bulletEnabled val="1"/>
        </dgm:presLayoutVars>
      </dgm:prSet>
      <dgm:spPr/>
    </dgm:pt>
    <dgm:pt modelId="{B4608236-D1CD-4761-8752-5E36C2F601D6}" type="pres">
      <dgm:prSet presAssocID="{8F201020-BDAA-4C09-A62A-30ABF58ED35D}" presName="sibTrans" presStyleLbl="node1" presStyleIdx="1" presStyleCnt="5"/>
      <dgm:spPr/>
    </dgm:pt>
    <dgm:pt modelId="{B30676C8-9B93-441E-90C1-3C2BFD1B1B00}" type="pres">
      <dgm:prSet presAssocID="{B85CDF00-B4C0-42B1-9212-13475652E2D4}" presName="dummy" presStyleCnt="0"/>
      <dgm:spPr/>
    </dgm:pt>
    <dgm:pt modelId="{BFCE149B-5BB9-4F2A-A049-294451AD2E73}" type="pres">
      <dgm:prSet presAssocID="{B85CDF00-B4C0-42B1-9212-13475652E2D4}" presName="node" presStyleLbl="revTx" presStyleIdx="2" presStyleCnt="5" custScaleX="179340">
        <dgm:presLayoutVars>
          <dgm:bulletEnabled val="1"/>
        </dgm:presLayoutVars>
      </dgm:prSet>
      <dgm:spPr/>
    </dgm:pt>
    <dgm:pt modelId="{A4689373-5676-4950-AD3B-75A38784BDD4}" type="pres">
      <dgm:prSet presAssocID="{C1DC2C89-6DB2-42EF-B957-7539DEAFC59B}" presName="sibTrans" presStyleLbl="node1" presStyleIdx="2" presStyleCnt="5"/>
      <dgm:spPr/>
    </dgm:pt>
    <dgm:pt modelId="{487D6912-9B5A-43D9-B969-2FAD53595166}" type="pres">
      <dgm:prSet presAssocID="{271CD1DA-FD55-40A1-AD21-7CF0821B7F3A}" presName="dummy" presStyleCnt="0"/>
      <dgm:spPr/>
    </dgm:pt>
    <dgm:pt modelId="{D6795D51-9790-4209-86DE-E79EF9C46540}" type="pres">
      <dgm:prSet presAssocID="{271CD1DA-FD55-40A1-AD21-7CF0821B7F3A}" presName="node" presStyleLbl="revTx" presStyleIdx="3" presStyleCnt="5" custScaleX="171351">
        <dgm:presLayoutVars>
          <dgm:bulletEnabled val="1"/>
        </dgm:presLayoutVars>
      </dgm:prSet>
      <dgm:spPr/>
    </dgm:pt>
    <dgm:pt modelId="{D8F03489-A795-466A-96F5-7440797B0C81}" type="pres">
      <dgm:prSet presAssocID="{4A0BE500-3723-4D6F-A2DD-874B30CBB9C5}" presName="sibTrans" presStyleLbl="node1" presStyleIdx="3" presStyleCnt="5"/>
      <dgm:spPr/>
    </dgm:pt>
    <dgm:pt modelId="{6C2C35B4-5A10-4D1E-B979-286B0EB29981}" type="pres">
      <dgm:prSet presAssocID="{6CC4888A-B739-4674-AF0A-5FE4E2D9774E}" presName="dummy" presStyleCnt="0"/>
      <dgm:spPr/>
    </dgm:pt>
    <dgm:pt modelId="{12209639-F73D-4950-B2DC-369BB6895A4F}" type="pres">
      <dgm:prSet presAssocID="{6CC4888A-B739-4674-AF0A-5FE4E2D9774E}" presName="node" presStyleLbl="revTx" presStyleIdx="4" presStyleCnt="5" custScaleX="183335">
        <dgm:presLayoutVars>
          <dgm:bulletEnabled val="1"/>
        </dgm:presLayoutVars>
      </dgm:prSet>
      <dgm:spPr/>
    </dgm:pt>
    <dgm:pt modelId="{C9B01E12-997F-44E1-A3FC-9EBE8C04091E}" type="pres">
      <dgm:prSet presAssocID="{08434E94-9559-45F0-84CF-74A2BCFD95BD}" presName="sibTrans" presStyleLbl="node1" presStyleIdx="4" presStyleCnt="5"/>
      <dgm:spPr/>
    </dgm:pt>
  </dgm:ptLst>
  <dgm:cxnLst>
    <dgm:cxn modelId="{E150E709-8889-4006-80C3-786D8C2B9857}" srcId="{196E703D-86C7-4F57-AE84-996F99E634DA}" destId="{6CC4888A-B739-4674-AF0A-5FE4E2D9774E}" srcOrd="4" destOrd="0" parTransId="{91D21A60-C955-4242-B770-6E0F4367D802}" sibTransId="{08434E94-9559-45F0-84CF-74A2BCFD95BD}"/>
    <dgm:cxn modelId="{F5B5E70A-F205-4E07-93BF-A96D3418E2F1}" srcId="{196E703D-86C7-4F57-AE84-996F99E634DA}" destId="{5A9FDA57-4B4C-4369-95BB-3447F2CA8006}" srcOrd="0" destOrd="0" parTransId="{D1CC7BB4-F99F-4F39-957B-ECBF6E3D15DF}" sibTransId="{06A66908-4762-4DA1-9EC5-07C3FDFBDFD1}"/>
    <dgm:cxn modelId="{1A91272B-0D63-40DB-9D8F-B9A3D93A0956}" type="presOf" srcId="{6CC4888A-B739-4674-AF0A-5FE4E2D9774E}" destId="{12209639-F73D-4950-B2DC-369BB6895A4F}" srcOrd="0" destOrd="0" presId="urn:microsoft.com/office/officeart/2005/8/layout/cycle1"/>
    <dgm:cxn modelId="{07814C2D-B94F-4D14-81BD-0F29C4F748CE}" type="presOf" srcId="{271CD1DA-FD55-40A1-AD21-7CF0821B7F3A}" destId="{D6795D51-9790-4209-86DE-E79EF9C46540}" srcOrd="0" destOrd="0" presId="urn:microsoft.com/office/officeart/2005/8/layout/cycle1"/>
    <dgm:cxn modelId="{2DD2155B-26B1-454D-8F44-63E68B4950DE}" type="presOf" srcId="{78935A12-8A61-4ADF-BC80-99BF4FBBCF55}" destId="{1837D81E-6734-48F5-A27D-EA066E4A7607}" srcOrd="0" destOrd="0" presId="urn:microsoft.com/office/officeart/2005/8/layout/cycle1"/>
    <dgm:cxn modelId="{8AA76861-E1F4-4E53-B92D-1776652E6EE0}" srcId="{196E703D-86C7-4F57-AE84-996F99E634DA}" destId="{B85CDF00-B4C0-42B1-9212-13475652E2D4}" srcOrd="2" destOrd="0" parTransId="{C190E270-3136-40C7-B4E1-11A55AB09BF2}" sibTransId="{C1DC2C89-6DB2-42EF-B957-7539DEAFC59B}"/>
    <dgm:cxn modelId="{7779AC68-09CF-4F12-B977-C4FEB198E281}" type="presOf" srcId="{B85CDF00-B4C0-42B1-9212-13475652E2D4}" destId="{BFCE149B-5BB9-4F2A-A049-294451AD2E73}" srcOrd="0" destOrd="0" presId="urn:microsoft.com/office/officeart/2005/8/layout/cycle1"/>
    <dgm:cxn modelId="{AA66A071-3903-4C59-9719-61A05E3B51F6}" type="presOf" srcId="{196E703D-86C7-4F57-AE84-996F99E634DA}" destId="{AD143F47-B18C-49B3-81AD-8CE2A5686128}" srcOrd="0" destOrd="0" presId="urn:microsoft.com/office/officeart/2005/8/layout/cycle1"/>
    <dgm:cxn modelId="{EF86AB51-EA83-4CEE-99DC-41A69ADBE686}" type="presOf" srcId="{08434E94-9559-45F0-84CF-74A2BCFD95BD}" destId="{C9B01E12-997F-44E1-A3FC-9EBE8C04091E}" srcOrd="0" destOrd="0" presId="urn:microsoft.com/office/officeart/2005/8/layout/cycle1"/>
    <dgm:cxn modelId="{DC06A387-D306-4E1D-9C70-F3888528EC61}" srcId="{196E703D-86C7-4F57-AE84-996F99E634DA}" destId="{78935A12-8A61-4ADF-BC80-99BF4FBBCF55}" srcOrd="1" destOrd="0" parTransId="{80AF4B5E-1C70-4B39-971C-0CE504CB47D1}" sibTransId="{8F201020-BDAA-4C09-A62A-30ABF58ED35D}"/>
    <dgm:cxn modelId="{F3A0B08B-7B98-4E44-A363-E7F31D810945}" type="presOf" srcId="{5A9FDA57-4B4C-4369-95BB-3447F2CA8006}" destId="{8531583B-6945-4846-A31A-FA55526EEBAF}" srcOrd="0" destOrd="0" presId="urn:microsoft.com/office/officeart/2005/8/layout/cycle1"/>
    <dgm:cxn modelId="{8BC6339F-DC04-4083-A48D-AEC50DDC7189}" type="presOf" srcId="{4A0BE500-3723-4D6F-A2DD-874B30CBB9C5}" destId="{D8F03489-A795-466A-96F5-7440797B0C81}" srcOrd="0" destOrd="0" presId="urn:microsoft.com/office/officeart/2005/8/layout/cycle1"/>
    <dgm:cxn modelId="{CD7D09A7-05FA-472A-AEFA-89A620ACBD30}" type="presOf" srcId="{8F201020-BDAA-4C09-A62A-30ABF58ED35D}" destId="{B4608236-D1CD-4761-8752-5E36C2F601D6}" srcOrd="0" destOrd="0" presId="urn:microsoft.com/office/officeart/2005/8/layout/cycle1"/>
    <dgm:cxn modelId="{9571E0BB-F8CD-4542-805D-92CF36C17103}" srcId="{196E703D-86C7-4F57-AE84-996F99E634DA}" destId="{271CD1DA-FD55-40A1-AD21-7CF0821B7F3A}" srcOrd="3" destOrd="0" parTransId="{1FF0EB43-101F-4150-978A-13AAB4ABE0F6}" sibTransId="{4A0BE500-3723-4D6F-A2DD-874B30CBB9C5}"/>
    <dgm:cxn modelId="{012A79E8-B059-4E9D-BFE8-0CB32E6F7F4D}" type="presOf" srcId="{06A66908-4762-4DA1-9EC5-07C3FDFBDFD1}" destId="{78A83769-986C-43E3-9198-0FCC4994B108}" srcOrd="0" destOrd="0" presId="urn:microsoft.com/office/officeart/2005/8/layout/cycle1"/>
    <dgm:cxn modelId="{FD6C0AFA-69BC-4A5D-82E7-B3FC505F098E}" type="presOf" srcId="{C1DC2C89-6DB2-42EF-B957-7539DEAFC59B}" destId="{A4689373-5676-4950-AD3B-75A38784BDD4}" srcOrd="0" destOrd="0" presId="urn:microsoft.com/office/officeart/2005/8/layout/cycle1"/>
    <dgm:cxn modelId="{82D1F37E-1D9C-4831-9BB9-2A63B738B652}" type="presParOf" srcId="{AD143F47-B18C-49B3-81AD-8CE2A5686128}" destId="{4CA62F77-96BF-43EC-A608-965DB5B22F6D}" srcOrd="0" destOrd="0" presId="urn:microsoft.com/office/officeart/2005/8/layout/cycle1"/>
    <dgm:cxn modelId="{1D1D3512-DABD-49F2-B386-E32CE25183BF}" type="presParOf" srcId="{AD143F47-B18C-49B3-81AD-8CE2A5686128}" destId="{8531583B-6945-4846-A31A-FA55526EEBAF}" srcOrd="1" destOrd="0" presId="urn:microsoft.com/office/officeart/2005/8/layout/cycle1"/>
    <dgm:cxn modelId="{B38DCF07-3BF4-49DD-B8F0-8AFD3146DF7A}" type="presParOf" srcId="{AD143F47-B18C-49B3-81AD-8CE2A5686128}" destId="{78A83769-986C-43E3-9198-0FCC4994B108}" srcOrd="2" destOrd="0" presId="urn:microsoft.com/office/officeart/2005/8/layout/cycle1"/>
    <dgm:cxn modelId="{7281A052-E03E-4F5E-B7F0-B8FB88714859}" type="presParOf" srcId="{AD143F47-B18C-49B3-81AD-8CE2A5686128}" destId="{281EFBC5-F958-43E3-9BA4-9DA32B892FED}" srcOrd="3" destOrd="0" presId="urn:microsoft.com/office/officeart/2005/8/layout/cycle1"/>
    <dgm:cxn modelId="{4D691696-C772-466D-9AA4-550F190265B3}" type="presParOf" srcId="{AD143F47-B18C-49B3-81AD-8CE2A5686128}" destId="{1837D81E-6734-48F5-A27D-EA066E4A7607}" srcOrd="4" destOrd="0" presId="urn:microsoft.com/office/officeart/2005/8/layout/cycle1"/>
    <dgm:cxn modelId="{20DCB298-D3BA-4612-BF24-8124F071E2A8}" type="presParOf" srcId="{AD143F47-B18C-49B3-81AD-8CE2A5686128}" destId="{B4608236-D1CD-4761-8752-5E36C2F601D6}" srcOrd="5" destOrd="0" presId="urn:microsoft.com/office/officeart/2005/8/layout/cycle1"/>
    <dgm:cxn modelId="{319C666A-E9E6-46C0-B5D4-75457C007044}" type="presParOf" srcId="{AD143F47-B18C-49B3-81AD-8CE2A5686128}" destId="{B30676C8-9B93-441E-90C1-3C2BFD1B1B00}" srcOrd="6" destOrd="0" presId="urn:microsoft.com/office/officeart/2005/8/layout/cycle1"/>
    <dgm:cxn modelId="{E01B4460-6CC5-462E-BE0E-B16A41C2A849}" type="presParOf" srcId="{AD143F47-B18C-49B3-81AD-8CE2A5686128}" destId="{BFCE149B-5BB9-4F2A-A049-294451AD2E73}" srcOrd="7" destOrd="0" presId="urn:microsoft.com/office/officeart/2005/8/layout/cycle1"/>
    <dgm:cxn modelId="{17BD3BAE-8D21-45CA-A5A6-1AEF375925D8}" type="presParOf" srcId="{AD143F47-B18C-49B3-81AD-8CE2A5686128}" destId="{A4689373-5676-4950-AD3B-75A38784BDD4}" srcOrd="8" destOrd="0" presId="urn:microsoft.com/office/officeart/2005/8/layout/cycle1"/>
    <dgm:cxn modelId="{5F0612D1-7338-42D7-AB48-50818CF73A62}" type="presParOf" srcId="{AD143F47-B18C-49B3-81AD-8CE2A5686128}" destId="{487D6912-9B5A-43D9-B969-2FAD53595166}" srcOrd="9" destOrd="0" presId="urn:microsoft.com/office/officeart/2005/8/layout/cycle1"/>
    <dgm:cxn modelId="{AA229C60-5306-4164-AE72-AF63196F5BB2}" type="presParOf" srcId="{AD143F47-B18C-49B3-81AD-8CE2A5686128}" destId="{D6795D51-9790-4209-86DE-E79EF9C46540}" srcOrd="10" destOrd="0" presId="urn:microsoft.com/office/officeart/2005/8/layout/cycle1"/>
    <dgm:cxn modelId="{9FC8C5A7-F2E9-4A50-B960-C92A7FDD580E}" type="presParOf" srcId="{AD143F47-B18C-49B3-81AD-8CE2A5686128}" destId="{D8F03489-A795-466A-96F5-7440797B0C81}" srcOrd="11" destOrd="0" presId="urn:microsoft.com/office/officeart/2005/8/layout/cycle1"/>
    <dgm:cxn modelId="{3655ADF3-6EE3-498B-903D-00CA3204915F}" type="presParOf" srcId="{AD143F47-B18C-49B3-81AD-8CE2A5686128}" destId="{6C2C35B4-5A10-4D1E-B979-286B0EB29981}" srcOrd="12" destOrd="0" presId="urn:microsoft.com/office/officeart/2005/8/layout/cycle1"/>
    <dgm:cxn modelId="{CD184D73-692F-4206-8654-C76CEA30134E}" type="presParOf" srcId="{AD143F47-B18C-49B3-81AD-8CE2A5686128}" destId="{12209639-F73D-4950-B2DC-369BB6895A4F}" srcOrd="13" destOrd="0" presId="urn:microsoft.com/office/officeart/2005/8/layout/cycle1"/>
    <dgm:cxn modelId="{90EA8B1C-0BD2-46A9-93A3-C7C2A93DD803}" type="presParOf" srcId="{AD143F47-B18C-49B3-81AD-8CE2A5686128}" destId="{C9B01E12-997F-44E1-A3FC-9EBE8C04091E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31583B-6945-4846-A31A-FA55526EEBAF}">
      <dsp:nvSpPr>
        <dsp:cNvPr id="0" name=""/>
        <dsp:cNvSpPr/>
      </dsp:nvSpPr>
      <dsp:spPr>
        <a:xfrm>
          <a:off x="1537767" y="13070"/>
          <a:ext cx="713347" cy="433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800" b="1" kern="1200" dirty="0"/>
            <a:t>DNEVNO AŽURIRANJE</a:t>
          </a:r>
        </a:p>
      </dsp:txBody>
      <dsp:txXfrm>
        <a:off x="1537767" y="13070"/>
        <a:ext cx="713347" cy="433237"/>
      </dsp:txXfrm>
    </dsp:sp>
    <dsp:sp modelId="{78A83769-986C-43E3-9198-0FCC4994B108}">
      <dsp:nvSpPr>
        <dsp:cNvPr id="0" name=""/>
        <dsp:cNvSpPr/>
      </dsp:nvSpPr>
      <dsp:spPr>
        <a:xfrm>
          <a:off x="658041" y="458"/>
          <a:ext cx="1625150" cy="1625150"/>
        </a:xfrm>
        <a:prstGeom prst="circularArrow">
          <a:avLst>
            <a:gd name="adj1" fmla="val 5198"/>
            <a:gd name="adj2" fmla="val 335783"/>
            <a:gd name="adj3" fmla="val 21293772"/>
            <a:gd name="adj4" fmla="val 19765774"/>
            <a:gd name="adj5" fmla="val 606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37D81E-6734-48F5-A27D-EA066E4A7607}">
      <dsp:nvSpPr>
        <dsp:cNvPr id="0" name=""/>
        <dsp:cNvSpPr/>
      </dsp:nvSpPr>
      <dsp:spPr>
        <a:xfrm>
          <a:off x="1773784" y="819232"/>
          <a:ext cx="765188" cy="433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800" b="1" kern="1200" dirty="0"/>
            <a:t>DNEVNO AŽURIRANJE</a:t>
          </a:r>
        </a:p>
      </dsp:txBody>
      <dsp:txXfrm>
        <a:off x="1773784" y="819232"/>
        <a:ext cx="765188" cy="433237"/>
      </dsp:txXfrm>
    </dsp:sp>
    <dsp:sp modelId="{B4608236-D1CD-4761-8752-5E36C2F601D6}">
      <dsp:nvSpPr>
        <dsp:cNvPr id="0" name=""/>
        <dsp:cNvSpPr/>
      </dsp:nvSpPr>
      <dsp:spPr>
        <a:xfrm>
          <a:off x="658041" y="458"/>
          <a:ext cx="1625150" cy="1625150"/>
        </a:xfrm>
        <a:prstGeom prst="circularArrow">
          <a:avLst>
            <a:gd name="adj1" fmla="val 5198"/>
            <a:gd name="adj2" fmla="val 335783"/>
            <a:gd name="adj3" fmla="val 3108208"/>
            <a:gd name="adj4" fmla="val 2252928"/>
            <a:gd name="adj5" fmla="val 606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CE149B-5BB9-4F2A-A049-294451AD2E73}">
      <dsp:nvSpPr>
        <dsp:cNvPr id="0" name=""/>
        <dsp:cNvSpPr/>
      </dsp:nvSpPr>
      <dsp:spPr>
        <a:xfrm>
          <a:off x="1082131" y="1317468"/>
          <a:ext cx="776968" cy="433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800" b="1" kern="1200" dirty="0"/>
            <a:t>DNEVNO AŽURIRANJE</a:t>
          </a:r>
        </a:p>
      </dsp:txBody>
      <dsp:txXfrm>
        <a:off x="1082131" y="1317468"/>
        <a:ext cx="776968" cy="433237"/>
      </dsp:txXfrm>
    </dsp:sp>
    <dsp:sp modelId="{A4689373-5676-4950-AD3B-75A38784BDD4}">
      <dsp:nvSpPr>
        <dsp:cNvPr id="0" name=""/>
        <dsp:cNvSpPr/>
      </dsp:nvSpPr>
      <dsp:spPr>
        <a:xfrm>
          <a:off x="658041" y="458"/>
          <a:ext cx="1625150" cy="1625150"/>
        </a:xfrm>
        <a:prstGeom prst="circularArrow">
          <a:avLst>
            <a:gd name="adj1" fmla="val 5198"/>
            <a:gd name="adj2" fmla="val 335783"/>
            <a:gd name="adj3" fmla="val 8211289"/>
            <a:gd name="adj4" fmla="val 7356009"/>
            <a:gd name="adj5" fmla="val 606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795D51-9790-4209-86DE-E79EF9C46540}">
      <dsp:nvSpPr>
        <dsp:cNvPr id="0" name=""/>
        <dsp:cNvSpPr/>
      </dsp:nvSpPr>
      <dsp:spPr>
        <a:xfrm>
          <a:off x="413674" y="819232"/>
          <a:ext cx="742357" cy="433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800" b="1" kern="1200" dirty="0"/>
            <a:t>DNEVNO AŽURIRANJE</a:t>
          </a:r>
        </a:p>
      </dsp:txBody>
      <dsp:txXfrm>
        <a:off x="413674" y="819232"/>
        <a:ext cx="742357" cy="433237"/>
      </dsp:txXfrm>
    </dsp:sp>
    <dsp:sp modelId="{D8F03489-A795-466A-96F5-7440797B0C81}">
      <dsp:nvSpPr>
        <dsp:cNvPr id="0" name=""/>
        <dsp:cNvSpPr/>
      </dsp:nvSpPr>
      <dsp:spPr>
        <a:xfrm>
          <a:off x="658041" y="458"/>
          <a:ext cx="1625150" cy="1625150"/>
        </a:xfrm>
        <a:prstGeom prst="circularArrow">
          <a:avLst>
            <a:gd name="adj1" fmla="val 5198"/>
            <a:gd name="adj2" fmla="val 335783"/>
            <a:gd name="adj3" fmla="val 12298443"/>
            <a:gd name="adj4" fmla="val 10770445"/>
            <a:gd name="adj5" fmla="val 606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209639-F73D-4950-B2DC-369BB6895A4F}">
      <dsp:nvSpPr>
        <dsp:cNvPr id="0" name=""/>
        <dsp:cNvSpPr/>
      </dsp:nvSpPr>
      <dsp:spPr>
        <a:xfrm>
          <a:off x="649653" y="13070"/>
          <a:ext cx="794276" cy="433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800" b="1" kern="1200" dirty="0"/>
            <a:t>DNEVNO AŽURIRANJE</a:t>
          </a:r>
        </a:p>
      </dsp:txBody>
      <dsp:txXfrm>
        <a:off x="649653" y="13070"/>
        <a:ext cx="794276" cy="433237"/>
      </dsp:txXfrm>
    </dsp:sp>
    <dsp:sp modelId="{C9B01E12-997F-44E1-A3FC-9EBE8C04091E}">
      <dsp:nvSpPr>
        <dsp:cNvPr id="0" name=""/>
        <dsp:cNvSpPr/>
      </dsp:nvSpPr>
      <dsp:spPr>
        <a:xfrm>
          <a:off x="658041" y="458"/>
          <a:ext cx="1625150" cy="1625150"/>
        </a:xfrm>
        <a:prstGeom prst="circularArrow">
          <a:avLst>
            <a:gd name="adj1" fmla="val 5198"/>
            <a:gd name="adj2" fmla="val 335783"/>
            <a:gd name="adj3" fmla="val 16184835"/>
            <a:gd name="adj4" fmla="val 16072738"/>
            <a:gd name="adj5" fmla="val 606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4650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96" tIns="45097" rIns="90196" bIns="45097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8416" y="0"/>
            <a:ext cx="2914650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96" tIns="45097" rIns="90196" bIns="4509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283700"/>
            <a:ext cx="2914650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96" tIns="45097" rIns="90196" bIns="45097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8416" y="9283700"/>
            <a:ext cx="2914650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96" tIns="45097" rIns="90196" bIns="4509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CC2970B-F55C-4B99-910C-A8DE943BADF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4650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67" tIns="45081" rIns="90167" bIns="45081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8416" y="0"/>
            <a:ext cx="2914650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67" tIns="45081" rIns="90167" bIns="4508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1600" y="733425"/>
            <a:ext cx="6518275" cy="3667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43441"/>
            <a:ext cx="5378450" cy="4397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67" tIns="45081" rIns="90167" bIns="450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noProof="0"/>
              <a:t>Kliknite da biste uredili stilove teksta matrice</a:t>
            </a:r>
          </a:p>
          <a:p>
            <a:pPr lvl="1"/>
            <a:r>
              <a:rPr lang="hr-HR" altLang="sr-Latn-RS" noProof="0"/>
              <a:t>Druga razina</a:t>
            </a:r>
          </a:p>
          <a:p>
            <a:pPr lvl="2"/>
            <a:r>
              <a:rPr lang="hr-HR" altLang="sr-Latn-RS" noProof="0"/>
              <a:t>Treća razina</a:t>
            </a:r>
          </a:p>
          <a:p>
            <a:pPr lvl="3"/>
            <a:r>
              <a:rPr lang="hr-HR" altLang="sr-Latn-RS" noProof="0"/>
              <a:t>Četvrta razina</a:t>
            </a:r>
          </a:p>
          <a:p>
            <a:pPr lvl="4"/>
            <a:r>
              <a:rPr lang="hr-HR" altLang="sr-Latn-RS" noProof="0"/>
              <a:t>Peta razina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283700"/>
            <a:ext cx="2914650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67" tIns="45081" rIns="90167" bIns="45081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8416" y="9283700"/>
            <a:ext cx="2914650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67" tIns="45081" rIns="90167" bIns="4508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A0BF89E-909C-459B-B75D-8089E836EC6F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zervirano mjesto slike slajda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1600" y="733425"/>
            <a:ext cx="6518275" cy="3667125"/>
          </a:xfrm>
          <a:ln/>
        </p:spPr>
      </p:sp>
      <p:sp>
        <p:nvSpPr>
          <p:cNvPr id="16387" name="Rezervirano mjesto bilježaka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r-Latn-RS" altLang="sr-Latn-RS">
              <a:latin typeface="Arial" panose="020B0604020202020204" pitchFamily="34" charset="0"/>
            </a:endParaRPr>
          </a:p>
        </p:txBody>
      </p:sp>
      <p:sp>
        <p:nvSpPr>
          <p:cNvPr id="16388" name="Rezervirano mjesto broja slajd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1603" indent="-28089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25177" indent="-223766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75882" indent="-223766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24998" indent="-223766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482053" indent="-2237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39106" indent="-2237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396159" indent="-2237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53212" indent="-2237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B16D799-30B0-4BB1-B56C-9D849AD5A5B1}" type="slidenum">
              <a:rPr lang="hr-HR" altLang="sr-Latn-RS" sz="1200"/>
              <a:pPr/>
              <a:t>1</a:t>
            </a:fld>
            <a:endParaRPr lang="hr-HR" altLang="sr-Latn-R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0BF89E-909C-459B-B75D-8089E836EC6F}" type="slidenum">
              <a:rPr lang="hr-HR" altLang="sr-Latn-RS" smtClean="0"/>
              <a:pPr>
                <a:defRPr/>
              </a:pPr>
              <a:t>2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0341432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600" dirty="0">
                <a:latin typeface="+mj-lt"/>
              </a:rPr>
              <a:t>Na </a:t>
            </a:r>
            <a:r>
              <a:rPr lang="en-US" sz="600" dirty="0" err="1">
                <a:latin typeface="+mj-lt"/>
              </a:rPr>
              <a:t>jedinstvenom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računu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državnog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proračuna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ostvaruju</a:t>
            </a:r>
            <a:r>
              <a:rPr lang="en-US" sz="600" dirty="0">
                <a:latin typeface="+mj-lt"/>
              </a:rPr>
              <a:t> se </a:t>
            </a:r>
            <a:r>
              <a:rPr lang="en-US" sz="600" dirty="0" err="1">
                <a:latin typeface="+mj-lt"/>
              </a:rPr>
              <a:t>svi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priljevi</a:t>
            </a:r>
            <a:r>
              <a:rPr lang="en-US" sz="600" dirty="0">
                <a:latin typeface="+mj-lt"/>
              </a:rPr>
              <a:t> (</a:t>
            </a:r>
            <a:r>
              <a:rPr lang="en-US" sz="600" dirty="0" err="1">
                <a:latin typeface="+mj-lt"/>
              </a:rPr>
              <a:t>prihodi</a:t>
            </a:r>
            <a:r>
              <a:rPr lang="en-US" sz="600" dirty="0">
                <a:latin typeface="+mj-lt"/>
              </a:rPr>
              <a:t>, </a:t>
            </a:r>
            <a:r>
              <a:rPr lang="en-US" sz="600" dirty="0" err="1">
                <a:latin typeface="+mj-lt"/>
              </a:rPr>
              <a:t>primici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i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ostale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uplate</a:t>
            </a:r>
            <a:r>
              <a:rPr lang="en-US" sz="600" dirty="0">
                <a:latin typeface="+mj-lt"/>
              </a:rPr>
              <a:t>) </a:t>
            </a:r>
            <a:r>
              <a:rPr lang="en-US" sz="600" dirty="0" err="1">
                <a:latin typeface="+mj-lt"/>
              </a:rPr>
              <a:t>i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izvršavaju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svi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odljevi</a:t>
            </a:r>
            <a:r>
              <a:rPr lang="en-US" sz="600" dirty="0">
                <a:latin typeface="+mj-lt"/>
              </a:rPr>
              <a:t> (</a:t>
            </a:r>
            <a:r>
              <a:rPr lang="en-US" sz="600" dirty="0" err="1">
                <a:latin typeface="+mj-lt"/>
              </a:rPr>
              <a:t>plaćeni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rashodi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i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izdaci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i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ostala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plaćanja</a:t>
            </a:r>
            <a:r>
              <a:rPr lang="en-US" sz="600" dirty="0">
                <a:latin typeface="+mj-lt"/>
              </a:rPr>
              <a:t>) </a:t>
            </a:r>
            <a:r>
              <a:rPr lang="en-US" sz="600" dirty="0" err="1">
                <a:latin typeface="+mj-lt"/>
              </a:rPr>
              <a:t>proračuna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i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proračunskih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korisnika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državnog</a:t>
            </a:r>
            <a:r>
              <a:rPr lang="en-US" sz="600" dirty="0">
                <a:latin typeface="+mj-lt"/>
              </a:rPr>
              <a:t> </a:t>
            </a:r>
            <a:r>
              <a:rPr lang="en-US" sz="600" dirty="0" err="1">
                <a:latin typeface="+mj-lt"/>
              </a:rPr>
              <a:t>proračuna</a:t>
            </a:r>
            <a:r>
              <a:rPr lang="en-US" sz="600" dirty="0">
                <a:latin typeface="+mj-lt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897683">
              <a:defRPr/>
            </a:pPr>
            <a:fld id="{4A3E71D0-F2BD-4D69-9CDA-98F0531A388B}" type="slidenum">
              <a:rPr lang="hr-HR">
                <a:solidFill>
                  <a:prstClr val="black"/>
                </a:solidFill>
                <a:latin typeface="Calibri" panose="020F0502020204030204"/>
              </a:rPr>
              <a:pPr defTabSz="897683">
                <a:defRPr/>
              </a:pPr>
              <a:t>3</a:t>
            </a:fld>
            <a:endParaRPr lang="hr-H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4043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0BF89E-909C-459B-B75D-8089E836EC6F}" type="slidenum">
              <a:rPr lang="hr-HR" altLang="sr-Latn-RS" smtClean="0"/>
              <a:pPr>
                <a:defRPr/>
              </a:pPr>
              <a:t>5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236661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FB7F2-4183-46A4-BFF1-CC5AB662B6A8}" type="datetime1">
              <a:rPr lang="hr-HR" smtClean="0"/>
              <a:t>22.11.2023.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fld id="{396ED685-062E-44C7-8342-8A776CA3ECDE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53563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8C3D7-BE82-46D3-806D-C36B4B6461AC}" type="datetime1">
              <a:rPr lang="hr-HR" smtClean="0"/>
              <a:t>22.11.2023.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9D5BE7-B100-4245-BDA2-9C6A0F572951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131073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37E8E-FBCA-4602-BFFA-EB73E5BC490A}" type="datetime1">
              <a:rPr lang="hr-HR" smtClean="0"/>
              <a:t>22.11.2023.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3CFE82-502B-4378-958C-3400E590E205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433571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56F1EA9D-4D63-31B5-2D8C-9780793042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36000" y="6489433"/>
            <a:ext cx="240000" cy="1108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en-US" sz="800" b="0" i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lnSpc>
                <a:spcPct val="90000"/>
              </a:lnSpc>
            </a:pPr>
            <a:fld id="{46C7C3DC-F2BD-3444-971E-438EC79B522A}" type="slidenum">
              <a:rPr lang="en-GB" smtClean="0"/>
              <a:pPr>
                <a:lnSpc>
                  <a:spcPct val="90000"/>
                </a:lnSpc>
              </a:pPr>
              <a:t>‹#›</a:t>
            </a:fld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B1B5EB2-54CF-7F2D-232B-76C1B66AD0D8}"/>
              </a:ext>
            </a:extLst>
          </p:cNvPr>
          <p:cNvCxnSpPr>
            <a:cxnSpLocks/>
          </p:cNvCxnSpPr>
          <p:nvPr userDrawn="1"/>
        </p:nvCxnSpPr>
        <p:spPr>
          <a:xfrm>
            <a:off x="670985" y="933451"/>
            <a:ext cx="10880000" cy="0"/>
          </a:xfrm>
          <a:prstGeom prst="line">
            <a:avLst/>
          </a:prstGeom>
          <a:ln w="9525" cap="rnd">
            <a:solidFill>
              <a:srgbClr val="4F81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14">
            <a:extLst>
              <a:ext uri="{FF2B5EF4-FFF2-40B4-BE49-F238E27FC236}">
                <a16:creationId xmlns:a16="http://schemas.microsoft.com/office/drawing/2014/main" id="{8CF3D7FF-4786-A939-23D9-35C6F5E7AA4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69600" y="6117168"/>
            <a:ext cx="10849326" cy="480483"/>
          </a:xfrm>
        </p:spPr>
        <p:txBody>
          <a:bodyPr anchor="ctr"/>
          <a:lstStyle>
            <a:lvl1pPr>
              <a:defRPr sz="700"/>
            </a:lvl1pPr>
          </a:lstStyle>
          <a:p>
            <a:pPr lvl="0"/>
            <a:r>
              <a:rPr lang="hr-HR" dirty="0" err="1"/>
              <a:t>Source</a:t>
            </a:r>
            <a:r>
              <a:rPr lang="hr-HR" dirty="0"/>
              <a:t>: </a:t>
            </a:r>
          </a:p>
          <a:p>
            <a:pPr lvl="0"/>
            <a:r>
              <a:rPr lang="hr-HR" dirty="0"/>
              <a:t>Notes: </a:t>
            </a:r>
          </a:p>
        </p:txBody>
      </p:sp>
      <p:sp>
        <p:nvSpPr>
          <p:cNvPr id="3" name="Text">
            <a:extLst>
              <a:ext uri="{FF2B5EF4-FFF2-40B4-BE49-F238E27FC236}">
                <a16:creationId xmlns:a16="http://schemas.microsoft.com/office/drawing/2014/main" id="{F9F88C37-22BC-0BC3-7E78-C2ED32904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985" y="1411818"/>
            <a:ext cx="10849326" cy="441748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&lt;Heading (18pt)&gt;</a:t>
            </a:r>
          </a:p>
          <a:p>
            <a:pPr lvl="1"/>
            <a:r>
              <a:rPr lang="en-GB" noProof="0" dirty="0"/>
              <a:t>&lt;Subheading (14pt)&gt;</a:t>
            </a:r>
          </a:p>
          <a:p>
            <a:pPr lvl="2"/>
            <a:r>
              <a:rPr lang="en-GB" noProof="0" dirty="0"/>
              <a:t>&lt;Normal (14pt)&gt;</a:t>
            </a:r>
          </a:p>
          <a:p>
            <a:pPr lvl="3"/>
            <a:r>
              <a:rPr lang="en-GB" noProof="0" dirty="0"/>
              <a:t>&lt;Bullet 1 (14pt)&gt;</a:t>
            </a:r>
          </a:p>
          <a:p>
            <a:pPr lvl="4"/>
            <a:r>
              <a:rPr lang="en-GB" noProof="0" dirty="0"/>
              <a:t>&lt;Bullet 2 (14pt)&gt;</a:t>
            </a:r>
          </a:p>
          <a:p>
            <a:pPr lvl="5"/>
            <a:r>
              <a:rPr lang="en-GB" noProof="0" dirty="0"/>
              <a:t>&lt;Bullet 3 (14pt)&gt;</a:t>
            </a:r>
          </a:p>
          <a:p>
            <a:pPr lvl="6"/>
            <a:r>
              <a:rPr lang="en-GB" noProof="0" dirty="0"/>
              <a:t>Reduced Normal (11pt)</a:t>
            </a:r>
          </a:p>
          <a:p>
            <a:pPr lvl="7"/>
            <a:r>
              <a:rPr lang="en-GB" noProof="0" dirty="0"/>
              <a:t>&lt;Tick (14pt)&gt;</a:t>
            </a:r>
          </a:p>
          <a:p>
            <a:pPr lvl="8"/>
            <a:r>
              <a:rPr lang="en-GB" noProof="0" dirty="0"/>
              <a:t>&lt;Cross (14pt)&gt;</a:t>
            </a:r>
          </a:p>
          <a:p>
            <a:pPr lvl="5"/>
            <a:endParaRPr lang="en-GB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36239A-CC14-7C7C-885F-6146388590E5}"/>
              </a:ext>
            </a:extLst>
          </p:cNvPr>
          <p:cNvSpPr txBox="1">
            <a:spLocks/>
          </p:cNvSpPr>
          <p:nvPr userDrawn="1"/>
        </p:nvSpPr>
        <p:spPr>
          <a:xfrm>
            <a:off x="336000" y="6480201"/>
            <a:ext cx="240000" cy="124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lang="en-US" sz="675" b="1" i="0" kern="1200" smtClean="0">
                <a:solidFill>
                  <a:schemeClr val="tx2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fld id="{46C7C3DC-F2BD-3444-971E-438EC79B522A}" type="slidenum">
              <a:rPr lang="en-GB" sz="900" smtClean="0"/>
              <a:pPr>
                <a:lnSpc>
                  <a:spcPct val="90000"/>
                </a:lnSpc>
              </a:pPr>
              <a:t>‹#›</a:t>
            </a:fld>
            <a:endParaRPr lang="en-GB" sz="900"/>
          </a:p>
        </p:txBody>
      </p:sp>
      <p:sp>
        <p:nvSpPr>
          <p:cNvPr id="9" name="Title">
            <a:extLst>
              <a:ext uri="{FF2B5EF4-FFF2-40B4-BE49-F238E27FC236}">
                <a16:creationId xmlns:a16="http://schemas.microsoft.com/office/drawing/2014/main" id="{2D85DCF8-7632-0F57-37C3-9F8A451AC4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9603" y="279597"/>
            <a:ext cx="9600002" cy="40460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>
              <a:defRPr sz="2000" b="0">
                <a:solidFill>
                  <a:srgbClr val="4F81BD"/>
                </a:solidFill>
              </a:defRPr>
            </a:lvl1pPr>
          </a:lstStyle>
          <a:p>
            <a:pPr lvl="0">
              <a:lnSpc>
                <a:spcPts val="2400"/>
              </a:lnSpc>
            </a:pPr>
            <a:r>
              <a:rPr lang="en-GB" noProof="0" dirty="0"/>
              <a:t>&lt;Page title (2</a:t>
            </a:r>
            <a:r>
              <a:rPr lang="hr-HR" noProof="0" dirty="0"/>
              <a:t>0</a:t>
            </a:r>
            <a:r>
              <a:rPr lang="en-GB" noProof="0" dirty="0" err="1"/>
              <a:t>pt</a:t>
            </a:r>
            <a:r>
              <a:rPr lang="en-GB" noProof="0" dirty="0"/>
              <a:t>)&gt;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9D9DFE4-8617-3C83-3BBE-908FFA038EA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922" y="151678"/>
            <a:ext cx="702064" cy="657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5214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6243E2EC-F841-8117-9030-869EB0C7833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35002" y="1409459"/>
            <a:ext cx="5232400" cy="247651"/>
          </a:xfrm>
        </p:spPr>
        <p:txBody>
          <a:bodyPr lIns="36000" anchor="ctr"/>
          <a:lstStyle>
            <a:lvl1pPr>
              <a:defRPr sz="1067" b="1">
                <a:solidFill>
                  <a:srgbClr val="4F81BD"/>
                </a:solidFill>
              </a:defRPr>
            </a:lvl1pPr>
          </a:lstStyle>
          <a:p>
            <a:pPr lvl="0"/>
            <a:endParaRPr lang="hr-HR" dirty="0"/>
          </a:p>
        </p:txBody>
      </p:sp>
      <p:sp>
        <p:nvSpPr>
          <p:cNvPr id="12" name="Content Placeholder 10">
            <a:extLst>
              <a:ext uri="{FF2B5EF4-FFF2-40B4-BE49-F238E27FC236}">
                <a16:creationId xmlns:a16="http://schemas.microsoft.com/office/drawing/2014/main" id="{501F382F-0682-0693-3DCD-61A0DBE6434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309917" y="1409352"/>
            <a:ext cx="5232400" cy="247651"/>
          </a:xfrm>
        </p:spPr>
        <p:txBody>
          <a:bodyPr lIns="36000" anchor="ctr"/>
          <a:lstStyle>
            <a:lvl1pPr>
              <a:defRPr sz="1067" b="1">
                <a:solidFill>
                  <a:srgbClr val="4F81BD"/>
                </a:solidFill>
              </a:defRPr>
            </a:lvl1pPr>
          </a:lstStyle>
          <a:p>
            <a:pPr lvl="0"/>
            <a:endParaRPr lang="hr-HR" dirty="0"/>
          </a:p>
        </p:txBody>
      </p:sp>
      <p:sp>
        <p:nvSpPr>
          <p:cNvPr id="13" name="Content Placeholder 10">
            <a:extLst>
              <a:ext uri="{FF2B5EF4-FFF2-40B4-BE49-F238E27FC236}">
                <a16:creationId xmlns:a16="http://schemas.microsoft.com/office/drawing/2014/main" id="{6A1FBE11-CEC4-9D8D-874C-613621E6AB6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35002" y="3819245"/>
            <a:ext cx="5232400" cy="247651"/>
          </a:xfrm>
        </p:spPr>
        <p:txBody>
          <a:bodyPr lIns="36000" anchor="ctr"/>
          <a:lstStyle>
            <a:lvl1pPr>
              <a:defRPr sz="1067" b="1">
                <a:solidFill>
                  <a:srgbClr val="4F81BD"/>
                </a:solidFill>
              </a:defRPr>
            </a:lvl1pPr>
          </a:lstStyle>
          <a:p>
            <a:pPr lvl="0"/>
            <a:endParaRPr lang="hr-HR" dirty="0"/>
          </a:p>
        </p:txBody>
      </p:sp>
      <p:sp>
        <p:nvSpPr>
          <p:cNvPr id="14" name="Content Placeholder 10">
            <a:extLst>
              <a:ext uri="{FF2B5EF4-FFF2-40B4-BE49-F238E27FC236}">
                <a16:creationId xmlns:a16="http://schemas.microsoft.com/office/drawing/2014/main" id="{C21072D1-082E-76B8-2ABC-8BBD89EB4EA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09917" y="3819139"/>
            <a:ext cx="5232400" cy="247651"/>
          </a:xfrm>
        </p:spPr>
        <p:txBody>
          <a:bodyPr lIns="36000" anchor="ctr"/>
          <a:lstStyle>
            <a:lvl1pPr>
              <a:defRPr sz="1067" b="1">
                <a:solidFill>
                  <a:srgbClr val="4F81BD"/>
                </a:solidFill>
              </a:defRPr>
            </a:lvl1pPr>
          </a:lstStyle>
          <a:p>
            <a:pPr lvl="0"/>
            <a:endParaRPr lang="hr-HR" dirty="0"/>
          </a:p>
        </p:txBody>
      </p:sp>
      <p:sp>
        <p:nvSpPr>
          <p:cNvPr id="2" name="Rectangle: Diagonal Corners Rounded 1">
            <a:extLst>
              <a:ext uri="{FF2B5EF4-FFF2-40B4-BE49-F238E27FC236}">
                <a16:creationId xmlns:a16="http://schemas.microsoft.com/office/drawing/2014/main" id="{ED4FD92C-2A4E-0C03-0862-E3394626E7F2}"/>
              </a:ext>
            </a:extLst>
          </p:cNvPr>
          <p:cNvSpPr/>
          <p:nvPr userDrawn="1"/>
        </p:nvSpPr>
        <p:spPr>
          <a:xfrm>
            <a:off x="671690" y="1418501"/>
            <a:ext cx="5210398" cy="247212"/>
          </a:xfrm>
          <a:prstGeom prst="round2Diag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tIns="0" rIns="48000" bIns="0" rtlCol="0" anchor="ctr"/>
          <a:lstStyle/>
          <a:p>
            <a:endParaRPr lang="en-GB" sz="1067" b="1" dirty="0">
              <a:solidFill>
                <a:srgbClr val="4F81B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29EDB19-F0AE-C002-B30A-2DD69DAEDA15}"/>
              </a:ext>
            </a:extLst>
          </p:cNvPr>
          <p:cNvCxnSpPr>
            <a:cxnSpLocks/>
          </p:cNvCxnSpPr>
          <p:nvPr userDrawn="1"/>
        </p:nvCxnSpPr>
        <p:spPr>
          <a:xfrm>
            <a:off x="671690" y="1665712"/>
            <a:ext cx="5232400" cy="0"/>
          </a:xfrm>
          <a:prstGeom prst="line">
            <a:avLst/>
          </a:prstGeom>
          <a:ln>
            <a:solidFill>
              <a:srgbClr val="4F81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0E97422-3838-4361-4F23-1B86C0AD0036}"/>
              </a:ext>
            </a:extLst>
          </p:cNvPr>
          <p:cNvCxnSpPr>
            <a:cxnSpLocks/>
          </p:cNvCxnSpPr>
          <p:nvPr userDrawn="1"/>
        </p:nvCxnSpPr>
        <p:spPr>
          <a:xfrm>
            <a:off x="6287916" y="1665712"/>
            <a:ext cx="5232400" cy="0"/>
          </a:xfrm>
          <a:prstGeom prst="line">
            <a:avLst/>
          </a:prstGeom>
          <a:ln>
            <a:solidFill>
              <a:srgbClr val="4F81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5B1F4C9-B8E2-146C-67C0-6B030D988018}"/>
              </a:ext>
            </a:extLst>
          </p:cNvPr>
          <p:cNvCxnSpPr>
            <a:cxnSpLocks/>
          </p:cNvCxnSpPr>
          <p:nvPr userDrawn="1"/>
        </p:nvCxnSpPr>
        <p:spPr>
          <a:xfrm>
            <a:off x="671690" y="4069092"/>
            <a:ext cx="5232400" cy="0"/>
          </a:xfrm>
          <a:prstGeom prst="line">
            <a:avLst/>
          </a:prstGeom>
          <a:ln>
            <a:solidFill>
              <a:srgbClr val="4F81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E171A6F-AEB8-A0ED-67B9-B105A3D9504D}"/>
              </a:ext>
            </a:extLst>
          </p:cNvPr>
          <p:cNvCxnSpPr>
            <a:cxnSpLocks/>
          </p:cNvCxnSpPr>
          <p:nvPr userDrawn="1"/>
        </p:nvCxnSpPr>
        <p:spPr>
          <a:xfrm>
            <a:off x="6292979" y="4066899"/>
            <a:ext cx="5232400" cy="0"/>
          </a:xfrm>
          <a:prstGeom prst="line">
            <a:avLst/>
          </a:prstGeom>
          <a:ln>
            <a:solidFill>
              <a:srgbClr val="4F81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2A92885-1A8A-E223-9B68-DD0A68C5ADD6}"/>
              </a:ext>
            </a:extLst>
          </p:cNvPr>
          <p:cNvCxnSpPr>
            <a:cxnSpLocks/>
          </p:cNvCxnSpPr>
          <p:nvPr userDrawn="1"/>
        </p:nvCxnSpPr>
        <p:spPr>
          <a:xfrm>
            <a:off x="670985" y="933451"/>
            <a:ext cx="10880000" cy="0"/>
          </a:xfrm>
          <a:prstGeom prst="line">
            <a:avLst/>
          </a:prstGeom>
          <a:ln w="9525" cap="rnd">
            <a:solidFill>
              <a:srgbClr val="4F81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14">
            <a:extLst>
              <a:ext uri="{FF2B5EF4-FFF2-40B4-BE49-F238E27FC236}">
                <a16:creationId xmlns:a16="http://schemas.microsoft.com/office/drawing/2014/main" id="{BFA94E9D-8F80-AFB0-EF43-600995EE09DF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69600" y="6117168"/>
            <a:ext cx="10849326" cy="480483"/>
          </a:xfrm>
        </p:spPr>
        <p:txBody>
          <a:bodyPr anchor="ctr"/>
          <a:lstStyle>
            <a:lvl1pPr>
              <a:defRPr sz="700"/>
            </a:lvl1pPr>
          </a:lstStyle>
          <a:p>
            <a:pPr lvl="0"/>
            <a:r>
              <a:rPr lang="hr-HR" dirty="0" err="1"/>
              <a:t>Source</a:t>
            </a:r>
            <a:r>
              <a:rPr lang="hr-HR" dirty="0"/>
              <a:t>: </a:t>
            </a:r>
          </a:p>
          <a:p>
            <a:pPr lvl="0"/>
            <a:r>
              <a:rPr lang="hr-HR" dirty="0"/>
              <a:t>Notes: 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08755684-3E38-B9B3-0168-C03C55D41AA0}"/>
              </a:ext>
            </a:extLst>
          </p:cNvPr>
          <p:cNvSpPr txBox="1">
            <a:spLocks/>
          </p:cNvSpPr>
          <p:nvPr userDrawn="1"/>
        </p:nvSpPr>
        <p:spPr>
          <a:xfrm>
            <a:off x="336000" y="6480201"/>
            <a:ext cx="240000" cy="124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lang="en-US" sz="675" b="1" i="0" kern="1200" smtClean="0">
                <a:solidFill>
                  <a:schemeClr val="tx2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fld id="{46C7C3DC-F2BD-3444-971E-438EC79B522A}" type="slidenum">
              <a:rPr lang="en-GB" sz="900" smtClean="0"/>
              <a:pPr>
                <a:lnSpc>
                  <a:spcPct val="90000"/>
                </a:lnSpc>
              </a:pPr>
              <a:t>‹#›</a:t>
            </a:fld>
            <a:endParaRPr lang="en-GB" sz="900"/>
          </a:p>
        </p:txBody>
      </p:sp>
      <p:sp>
        <p:nvSpPr>
          <p:cNvPr id="18" name="Title">
            <a:extLst>
              <a:ext uri="{FF2B5EF4-FFF2-40B4-BE49-F238E27FC236}">
                <a16:creationId xmlns:a16="http://schemas.microsoft.com/office/drawing/2014/main" id="{85BAB6A7-BB19-2B17-675C-EFAC94F391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9603" y="279597"/>
            <a:ext cx="9600002" cy="40460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>
              <a:defRPr sz="2000" b="0">
                <a:solidFill>
                  <a:srgbClr val="4F81BD"/>
                </a:solidFill>
              </a:defRPr>
            </a:lvl1pPr>
          </a:lstStyle>
          <a:p>
            <a:pPr lvl="0">
              <a:lnSpc>
                <a:spcPts val="2400"/>
              </a:lnSpc>
            </a:pPr>
            <a:r>
              <a:rPr lang="en-GB" noProof="0" dirty="0"/>
              <a:t>&lt;Page title (</a:t>
            </a:r>
            <a:r>
              <a:rPr lang="hr-HR" noProof="0" dirty="0"/>
              <a:t>15</a:t>
            </a:r>
            <a:r>
              <a:rPr lang="en-GB" noProof="0" dirty="0" err="1"/>
              <a:t>pt</a:t>
            </a:r>
            <a:r>
              <a:rPr lang="en-GB" noProof="0" dirty="0"/>
              <a:t>)&gt;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D05042BD-10E9-B74F-1893-4D848B53C12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922" y="151678"/>
            <a:ext cx="702064" cy="657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3039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29668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x-non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x-non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36000" y="6480200"/>
            <a:ext cx="240000" cy="123111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8B4B04-F2C1-42D6-9B5B-145714A1937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325634442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9D68-E088-4C2B-A2A4-AAACFF840B08}" type="datetimeFigureOut">
              <a:rPr lang="hr-HR" smtClean="0"/>
              <a:t>22.11.2023.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BDEC-0E41-433C-B284-9EAC7BF807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81560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9D68-E088-4C2B-A2A4-AAACFF840B08}" type="datetimeFigureOut">
              <a:rPr lang="hr-HR" smtClean="0"/>
              <a:t>22.11.2023.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BDEC-0E41-433C-B284-9EAC7BF807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786581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9D68-E088-4C2B-A2A4-AAACFF840B08}" type="datetimeFigureOut">
              <a:rPr lang="hr-HR" smtClean="0"/>
              <a:t>22.11.2023.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BDEC-0E41-433C-B284-9EAC7BF807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10903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9D68-E088-4C2B-A2A4-AAACFF840B08}" type="datetimeFigureOut">
              <a:rPr lang="hr-HR" smtClean="0"/>
              <a:t>22.11.2023.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BDEC-0E41-433C-B284-9EAC7BF807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58170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7E660-104D-403B-9055-C7F993750945}" type="datetime1">
              <a:rPr lang="hr-HR" smtClean="0"/>
              <a:t>22.11.2023.</a:t>
            </a:fld>
            <a:endParaRPr lang="hr-H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54DA61DC-4CED-4376-9A42-570FF119FF54}" type="slidenum">
              <a:rPr lang="en-US" altLang="sr-Latn-RS" smtClean="0"/>
              <a:pPr>
                <a:defRPr/>
              </a:pPr>
              <a:t>‹#›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24524547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9D68-E088-4C2B-A2A4-AAACFF840B08}" type="datetimeFigureOut">
              <a:rPr lang="hr-HR" smtClean="0"/>
              <a:t>22.11.2023.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BDEC-0E41-433C-B284-9EAC7BF807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131687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9D68-E088-4C2B-A2A4-AAACFF840B08}" type="datetimeFigureOut">
              <a:rPr lang="hr-HR" smtClean="0"/>
              <a:t>22.11.2023.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BDEC-0E41-433C-B284-9EAC7BF807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040703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9D68-E088-4C2B-A2A4-AAACFF840B08}" type="datetimeFigureOut">
              <a:rPr lang="hr-HR" smtClean="0"/>
              <a:t>22.11.2023.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BDEC-0E41-433C-B284-9EAC7BF807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99656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9D68-E088-4C2B-A2A4-AAACFF840B08}" type="datetimeFigureOut">
              <a:rPr lang="hr-HR" smtClean="0"/>
              <a:t>22.11.2023.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BDEC-0E41-433C-B284-9EAC7BF807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558479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9D68-E088-4C2B-A2A4-AAACFF840B08}" type="datetimeFigureOut">
              <a:rPr lang="hr-HR" smtClean="0"/>
              <a:t>22.11.2023.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BDEC-0E41-433C-B284-9EAC7BF807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464917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9D68-E088-4C2B-A2A4-AAACFF840B08}" type="datetimeFigureOut">
              <a:rPr lang="hr-HR" smtClean="0"/>
              <a:t>22.11.2023.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BDEC-0E41-433C-B284-9EAC7BF807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139329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9D68-E088-4C2B-A2A4-AAACFF840B08}" type="datetimeFigureOut">
              <a:rPr lang="hr-HR" smtClean="0"/>
              <a:t>22.11.2023.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BDEC-0E41-433C-B284-9EAC7BF807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6062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97072-5346-4FD9-8D54-CB98678542A0}" type="datetime1">
              <a:rPr lang="hr-HR" smtClean="0"/>
              <a:t>22.11.2023.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A61DC-4CED-4376-9A42-570FF119FF54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834287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D0591-2A86-479A-9CC3-2F9ED21018FC}" type="datetime1">
              <a:rPr lang="hr-HR" smtClean="0"/>
              <a:t>22.11.2023.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628230" y="2348880"/>
            <a:ext cx="2743200" cy="365125"/>
          </a:xfrm>
        </p:spPr>
        <p:txBody>
          <a:bodyPr/>
          <a:lstStyle/>
          <a:p>
            <a:pPr>
              <a:defRPr/>
            </a:pPr>
            <a:fld id="{F323B84F-21B6-40B6-892F-87DBD297DB72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990545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137C7-48FF-4882-9D02-3CDE406E99E9}" type="datetime1">
              <a:rPr lang="hr-HR" smtClean="0"/>
              <a:t>22.11.2023.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A6282A-F323-4A7F-91C6-3B014E584138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382766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1474B-335B-462C-9780-6487A247E146}" type="datetime1">
              <a:rPr lang="hr-HR" smtClean="0"/>
              <a:t>22.11.2023.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03F40B-EB39-461D-A572-455AC18CB3E7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569510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250E0-5742-468C-B822-84A69243E20F}" type="datetime1">
              <a:rPr lang="hr-HR" smtClean="0"/>
              <a:t>22.11.2023.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1D3210-3C38-45D9-B755-CEE48CB96BFF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521309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029FF-AE75-47F6-BF1E-F1BBD9D002C8}" type="datetime1">
              <a:rPr lang="hr-HR" smtClean="0"/>
              <a:t>22.11.2023.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6F594-7830-47B4-A3C7-2689396EDB1F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064353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31C88-AC32-4295-AA1C-4C86F53BDC9D}" type="datetime1">
              <a:rPr lang="hr-HR" smtClean="0"/>
              <a:t>22.11.2023.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1165DA-AB45-465E-A40A-7EB51484EEF6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000656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ags" Target="../tags/tag3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14.xml"/><Relationship Id="rId7" Type="http://schemas.openxmlformats.org/officeDocument/2006/relationships/tags" Target="../tags/tag2.xml"/><Relationship Id="rId12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ags" Target="../tags/tag1.xml"/><Relationship Id="rId11" Type="http://schemas.openxmlformats.org/officeDocument/2006/relationships/oleObject" Target="../embeddings/oleObject2.bin"/><Relationship Id="rId5" Type="http://schemas.openxmlformats.org/officeDocument/2006/relationships/theme" Target="../theme/theme2.xml"/><Relationship Id="rId15" Type="http://schemas.openxmlformats.org/officeDocument/2006/relationships/image" Target="../media/image4.svg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15.xml"/><Relationship Id="rId9" Type="http://schemas.openxmlformats.org/officeDocument/2006/relationships/oleObject" Target="../embeddings/oleObject1.bin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E50B8-94CC-4F81-A276-F31A83350986}" type="datetime1">
              <a:rPr lang="hr-HR" smtClean="0"/>
              <a:t>22.11.2023.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54DA61DC-4CED-4376-9A42-570FF119FF54}" type="slidenum">
              <a:rPr lang="en-US" altLang="sr-Latn-RS" smtClean="0"/>
              <a:pPr>
                <a:defRPr/>
              </a:pPr>
              <a:t>‹#›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292168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41" r:id="rId1"/>
    <p:sldLayoutId id="2147484742" r:id="rId2"/>
    <p:sldLayoutId id="2147484743" r:id="rId3"/>
    <p:sldLayoutId id="2147484744" r:id="rId4"/>
    <p:sldLayoutId id="2147484745" r:id="rId5"/>
    <p:sldLayoutId id="2147484746" r:id="rId6"/>
    <p:sldLayoutId id="2147484747" r:id="rId7"/>
    <p:sldLayoutId id="2147484748" r:id="rId8"/>
    <p:sldLayoutId id="2147484749" r:id="rId9"/>
    <p:sldLayoutId id="2147484750" r:id="rId10"/>
    <p:sldLayoutId id="214748475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51BA8859-AEC4-4743-94E7-8F2F36BDAB3F}"/>
              </a:ext>
            </a:extLst>
          </p:cNvPr>
          <p:cNvGraphicFramePr>
            <a:graphicFrameLocks noChangeAspect="1"/>
          </p:cNvGraphicFramePr>
          <p:nvPr>
            <p:custDataLst>
              <p:tags r:id="rId6"/>
            </p:custData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9" imgW="421" imgH="420" progId="TCLayout.ActiveDocument.1">
                  <p:embed/>
                </p:oleObj>
              </mc:Choice>
              <mc:Fallback>
                <p:oleObj name="think-cell Slide" r:id="rId9" imgW="421" imgH="420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51BA8859-AEC4-4743-94E7-8F2F36BDAB3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"/>
          <p:cNvSpPr>
            <a:spLocks noGrp="1"/>
          </p:cNvSpPr>
          <p:nvPr>
            <p:ph type="body" idx="1"/>
          </p:nvPr>
        </p:nvSpPr>
        <p:spPr>
          <a:xfrm>
            <a:off x="670985" y="1411818"/>
            <a:ext cx="10752000" cy="441748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&lt;Heading (18pt)&gt;</a:t>
            </a:r>
          </a:p>
          <a:p>
            <a:pPr lvl="1"/>
            <a:r>
              <a:rPr lang="en-GB" noProof="0" dirty="0"/>
              <a:t>&lt;Subheading (14pt)&gt;</a:t>
            </a:r>
          </a:p>
          <a:p>
            <a:pPr lvl="2"/>
            <a:r>
              <a:rPr lang="en-GB" noProof="0" dirty="0"/>
              <a:t>&lt;Normal (14pt)&gt;</a:t>
            </a:r>
          </a:p>
          <a:p>
            <a:pPr lvl="3"/>
            <a:r>
              <a:rPr lang="en-GB" noProof="0" dirty="0"/>
              <a:t>&lt;Bullet 1 (14pt)&gt;</a:t>
            </a:r>
          </a:p>
          <a:p>
            <a:pPr lvl="4"/>
            <a:r>
              <a:rPr lang="en-GB" noProof="0" dirty="0"/>
              <a:t>&lt;Bullet 2 (14pt)&gt;</a:t>
            </a:r>
          </a:p>
          <a:p>
            <a:pPr lvl="5"/>
            <a:r>
              <a:rPr lang="en-GB" noProof="0" dirty="0"/>
              <a:t>&lt;Bullet 3 (14pt)&gt;</a:t>
            </a:r>
          </a:p>
          <a:p>
            <a:pPr lvl="6"/>
            <a:r>
              <a:rPr lang="en-GB" noProof="0" dirty="0"/>
              <a:t>Reduced Normal (11pt)</a:t>
            </a:r>
          </a:p>
          <a:p>
            <a:pPr lvl="7"/>
            <a:r>
              <a:rPr lang="en-GB" noProof="0" dirty="0"/>
              <a:t>&lt;Tick (14pt)&gt;</a:t>
            </a:r>
          </a:p>
          <a:p>
            <a:pPr lvl="8"/>
            <a:r>
              <a:rPr lang="en-GB" noProof="0" dirty="0"/>
              <a:t>&lt;Cross (14pt)&gt;</a:t>
            </a:r>
          </a:p>
          <a:p>
            <a:pPr lvl="5"/>
            <a:endParaRPr lang="en-GB" noProof="0" dirty="0"/>
          </a:p>
        </p:txBody>
      </p:sp>
      <p:graphicFrame>
        <p:nvGraphicFramePr>
          <p:cNvPr id="9" name="Object 4" hidden="1">
            <a:extLst>
              <a:ext uri="{FF2B5EF4-FFF2-40B4-BE49-F238E27FC236}">
                <a16:creationId xmlns:a16="http://schemas.microsoft.com/office/drawing/2014/main" id="{DF74087D-28A0-9F45-895B-44D7568610F7}"/>
              </a:ext>
            </a:extLst>
          </p:cNvPr>
          <p:cNvGraphicFramePr>
            <a:graphicFrameLocks noChangeAspect="1"/>
          </p:cNvGraphicFramePr>
          <p:nvPr>
            <p:custDataLst>
              <p:tags r:id="rId7"/>
            </p:custData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1" imgW="421" imgH="420" progId="TCLayout.ActiveDocument.1">
                  <p:embed/>
                </p:oleObj>
              </mc:Choice>
              <mc:Fallback>
                <p:oleObj name="think-cell Slide" r:id="rId11" imgW="421" imgH="420" progId="TCLayout.ActiveDocument.1">
                  <p:embed/>
                  <p:pic>
                    <p:nvPicPr>
                      <p:cNvPr id="9" name="Object 4" hidden="1">
                        <a:extLst>
                          <a:ext uri="{FF2B5EF4-FFF2-40B4-BE49-F238E27FC236}">
                            <a16:creationId xmlns:a16="http://schemas.microsoft.com/office/drawing/2014/main" id="{DF74087D-28A0-9F45-895B-44D7568610F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5C8E61-51DB-9E43-9552-DB681B0DA6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36000" y="6480200"/>
            <a:ext cx="240000" cy="1108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en-US" sz="800" b="0" i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lnSpc>
                <a:spcPct val="90000"/>
              </a:lnSpc>
            </a:pPr>
            <a:fld id="{46C7C3DC-F2BD-3444-971E-438EC79B522A}" type="slidenum">
              <a:rPr lang="en-GB" smtClean="0"/>
              <a:pPr>
                <a:lnSpc>
                  <a:spcPct val="90000"/>
                </a:lnSpc>
              </a:pPr>
              <a:t>‹#›</a:t>
            </a:fld>
            <a:endParaRPr lang="en-GB"/>
          </a:p>
        </p:txBody>
      </p:sp>
      <p:graphicFrame>
        <p:nvGraphicFramePr>
          <p:cNvPr id="12" name="Object 4" hidden="1">
            <a:extLst>
              <a:ext uri="{FF2B5EF4-FFF2-40B4-BE49-F238E27FC236}">
                <a16:creationId xmlns:a16="http://schemas.microsoft.com/office/drawing/2014/main" id="{61EF5A53-C21E-4A2D-91BC-9048F1009C7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8"/>
            </p:custData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421" imgH="420" progId="TCLayout.ActiveDocument.1">
                  <p:embed/>
                </p:oleObj>
              </mc:Choice>
              <mc:Fallback>
                <p:oleObj name="think-cell Slide" r:id="rId12" imgW="421" imgH="420" progId="TCLayout.ActiveDocument.1">
                  <p:embed/>
                  <p:pic>
                    <p:nvPicPr>
                      <p:cNvPr id="12" name="Object 4" hidden="1">
                        <a:extLst>
                          <a:ext uri="{FF2B5EF4-FFF2-40B4-BE49-F238E27FC236}">
                            <a16:creationId xmlns:a16="http://schemas.microsoft.com/office/drawing/2014/main" id="{61EF5A53-C21E-4A2D-91BC-9048F1009C7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5CFAB140-1F46-537A-6597-215114354025}"/>
              </a:ext>
            </a:extLst>
          </p:cNvPr>
          <p:cNvGrpSpPr/>
          <p:nvPr userDrawn="1"/>
        </p:nvGrpSpPr>
        <p:grpSpPr>
          <a:xfrm>
            <a:off x="-1696033" y="2144270"/>
            <a:ext cx="691998" cy="648358"/>
            <a:chOff x="5781203" y="5506647"/>
            <a:chExt cx="518999" cy="486269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E24D3CA-6544-2008-5865-294E7094D786}"/>
                </a:ext>
              </a:extLst>
            </p:cNvPr>
            <p:cNvSpPr txBox="1"/>
            <p:nvPr/>
          </p:nvSpPr>
          <p:spPr>
            <a:xfrm flipH="1">
              <a:off x="5781203" y="5629066"/>
              <a:ext cx="518999" cy="3638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851" dirty="0"/>
                <a:t>79</a:t>
              </a:r>
            </a:p>
            <a:p>
              <a:pPr algn="ctr"/>
              <a:r>
                <a:rPr lang="hr-HR" sz="851" dirty="0"/>
                <a:t>129</a:t>
              </a:r>
            </a:p>
            <a:p>
              <a:pPr algn="ctr"/>
              <a:r>
                <a:rPr lang="hr-HR" sz="851" dirty="0"/>
                <a:t>189</a:t>
              </a:r>
              <a:endParaRPr lang="en-GB" sz="851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8A411E8-6EAA-B86A-DF08-7962A4F4E1E0}"/>
                </a:ext>
              </a:extLst>
            </p:cNvPr>
            <p:cNvSpPr/>
            <p:nvPr/>
          </p:nvSpPr>
          <p:spPr>
            <a:xfrm>
              <a:off x="6025822" y="5506647"/>
              <a:ext cx="144016" cy="113252"/>
            </a:xfrm>
            <a:prstGeom prst="rect">
              <a:avLst/>
            </a:prstGeom>
            <a:solidFill>
              <a:srgbClr val="4F81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1" dirty="0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2536A257-3A08-F52C-622D-D77DC90F22F1}"/>
              </a:ext>
            </a:extLst>
          </p:cNvPr>
          <p:cNvGrpSpPr/>
          <p:nvPr userDrawn="1"/>
        </p:nvGrpSpPr>
        <p:grpSpPr>
          <a:xfrm>
            <a:off x="-1567449" y="3024223"/>
            <a:ext cx="587317" cy="648359"/>
            <a:chOff x="5859714" y="5506647"/>
            <a:chExt cx="440488" cy="486269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80C3F56-7953-AD00-390F-25D0E6C9831B}"/>
                </a:ext>
              </a:extLst>
            </p:cNvPr>
            <p:cNvSpPr txBox="1"/>
            <p:nvPr/>
          </p:nvSpPr>
          <p:spPr>
            <a:xfrm flipH="1">
              <a:off x="5859714" y="5629066"/>
              <a:ext cx="440488" cy="3638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851" dirty="0"/>
                <a:t>226</a:t>
              </a:r>
            </a:p>
            <a:p>
              <a:pPr algn="ctr"/>
              <a:r>
                <a:rPr lang="hr-HR" sz="851" dirty="0"/>
                <a:t>0</a:t>
              </a:r>
            </a:p>
            <a:p>
              <a:pPr algn="ctr"/>
              <a:r>
                <a:rPr lang="hr-HR" sz="851" dirty="0"/>
                <a:t>26</a:t>
              </a:r>
              <a:endParaRPr lang="en-GB" sz="851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697925E-D372-2804-1A22-82C19DB476B2}"/>
                </a:ext>
              </a:extLst>
            </p:cNvPr>
            <p:cNvSpPr/>
            <p:nvPr/>
          </p:nvSpPr>
          <p:spPr>
            <a:xfrm>
              <a:off x="6025822" y="5506647"/>
              <a:ext cx="144016" cy="113252"/>
            </a:xfrm>
            <a:prstGeom prst="rect">
              <a:avLst/>
            </a:prstGeom>
            <a:solidFill>
              <a:srgbClr val="E200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1" dirty="0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5F6156D-D0E2-3321-07DC-8DE959D5216E}"/>
              </a:ext>
            </a:extLst>
          </p:cNvPr>
          <p:cNvGrpSpPr/>
          <p:nvPr userDrawn="1"/>
        </p:nvGrpSpPr>
        <p:grpSpPr>
          <a:xfrm>
            <a:off x="-1177846" y="2144277"/>
            <a:ext cx="587319" cy="648359"/>
            <a:chOff x="5859713" y="5506647"/>
            <a:chExt cx="440489" cy="486269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0DF09C12-4BDE-7A3B-2166-2FC97DF85353}"/>
                </a:ext>
              </a:extLst>
            </p:cNvPr>
            <p:cNvSpPr txBox="1"/>
            <p:nvPr/>
          </p:nvSpPr>
          <p:spPr>
            <a:xfrm flipH="1">
              <a:off x="5859713" y="5629066"/>
              <a:ext cx="440489" cy="3638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851" dirty="0"/>
                <a:t>117</a:t>
              </a:r>
            </a:p>
            <a:p>
              <a:pPr algn="ctr"/>
              <a:r>
                <a:rPr lang="hr-HR" sz="851" dirty="0"/>
                <a:t>206</a:t>
              </a:r>
            </a:p>
            <a:p>
              <a:pPr algn="ctr"/>
              <a:r>
                <a:rPr lang="hr-HR" sz="851" dirty="0"/>
                <a:t>231</a:t>
              </a:r>
              <a:endParaRPr lang="en-GB" sz="851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0CF6422-9BAE-2056-63C9-CF7B05D89786}"/>
                </a:ext>
              </a:extLst>
            </p:cNvPr>
            <p:cNvSpPr/>
            <p:nvPr/>
          </p:nvSpPr>
          <p:spPr>
            <a:xfrm>
              <a:off x="6025822" y="5506647"/>
              <a:ext cx="144016" cy="113252"/>
            </a:xfrm>
            <a:prstGeom prst="rect">
              <a:avLst/>
            </a:prstGeom>
            <a:solidFill>
              <a:srgbClr val="8DD7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1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5D3E7B7-B4E0-C861-8BFB-7E579BCD5178}"/>
              </a:ext>
            </a:extLst>
          </p:cNvPr>
          <p:cNvGrpSpPr/>
          <p:nvPr userDrawn="1"/>
        </p:nvGrpSpPr>
        <p:grpSpPr>
          <a:xfrm>
            <a:off x="-1177860" y="3024223"/>
            <a:ext cx="602265" cy="648359"/>
            <a:chOff x="5848503" y="5506647"/>
            <a:chExt cx="451699" cy="486269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2D889D3-89E3-101E-13AC-FE013EEA1096}"/>
                </a:ext>
              </a:extLst>
            </p:cNvPr>
            <p:cNvSpPr txBox="1"/>
            <p:nvPr/>
          </p:nvSpPr>
          <p:spPr>
            <a:xfrm flipH="1">
              <a:off x="5848503" y="5629066"/>
              <a:ext cx="451699" cy="3638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851" dirty="0"/>
                <a:t>127</a:t>
              </a:r>
            </a:p>
            <a:p>
              <a:pPr algn="ctr"/>
              <a:r>
                <a:rPr lang="hr-HR" sz="851" dirty="0"/>
                <a:t>127</a:t>
              </a:r>
            </a:p>
            <a:p>
              <a:pPr algn="ctr"/>
              <a:r>
                <a:rPr lang="hr-HR" sz="851" dirty="0"/>
                <a:t>127</a:t>
              </a:r>
              <a:endParaRPr lang="en-GB" sz="851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E4D24036-F798-9424-FF42-EC111B768FD6}"/>
                </a:ext>
              </a:extLst>
            </p:cNvPr>
            <p:cNvSpPr/>
            <p:nvPr/>
          </p:nvSpPr>
          <p:spPr>
            <a:xfrm>
              <a:off x="6025822" y="5506647"/>
              <a:ext cx="144016" cy="11325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1" dirty="0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7979D245-AFC7-C612-EFD3-B0829BE462E5}"/>
              </a:ext>
            </a:extLst>
          </p:cNvPr>
          <p:cNvGrpSpPr/>
          <p:nvPr userDrawn="1"/>
        </p:nvGrpSpPr>
        <p:grpSpPr>
          <a:xfrm>
            <a:off x="-771434" y="3024221"/>
            <a:ext cx="701193" cy="507812"/>
            <a:chOff x="5849915" y="5506647"/>
            <a:chExt cx="525895" cy="380859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F1460163-0D30-60A5-30FD-6681B12EC190}"/>
                </a:ext>
              </a:extLst>
            </p:cNvPr>
            <p:cNvSpPr txBox="1"/>
            <p:nvPr/>
          </p:nvSpPr>
          <p:spPr>
            <a:xfrm flipH="1">
              <a:off x="5849915" y="5621856"/>
              <a:ext cx="525895" cy="2656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851" dirty="0"/>
                <a:t>217217</a:t>
              </a:r>
            </a:p>
            <a:p>
              <a:pPr algn="ctr"/>
              <a:r>
                <a:rPr lang="hr-HR" sz="851" dirty="0"/>
                <a:t>217</a:t>
              </a:r>
              <a:endParaRPr lang="en-GB" sz="851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1F6C453-A689-1FF0-FD62-405A0C378A3D}"/>
                </a:ext>
              </a:extLst>
            </p:cNvPr>
            <p:cNvSpPr/>
            <p:nvPr/>
          </p:nvSpPr>
          <p:spPr>
            <a:xfrm>
              <a:off x="6025822" y="5506647"/>
              <a:ext cx="144016" cy="1132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1" dirty="0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F93FB07F-A95D-1787-2994-8C7416F40870}"/>
              </a:ext>
            </a:extLst>
          </p:cNvPr>
          <p:cNvGrpSpPr/>
          <p:nvPr userDrawn="1"/>
        </p:nvGrpSpPr>
        <p:grpSpPr>
          <a:xfrm>
            <a:off x="-872239" y="2144276"/>
            <a:ext cx="691998" cy="648359"/>
            <a:chOff x="5925250" y="5506647"/>
            <a:chExt cx="374952" cy="486269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2541C3D9-9E98-AA51-46E5-76DFBB7E1747}"/>
                </a:ext>
              </a:extLst>
            </p:cNvPr>
            <p:cNvSpPr txBox="1"/>
            <p:nvPr/>
          </p:nvSpPr>
          <p:spPr>
            <a:xfrm flipH="1">
              <a:off x="5925250" y="5629066"/>
              <a:ext cx="374952" cy="3638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851" dirty="0"/>
                <a:t>0</a:t>
              </a:r>
            </a:p>
            <a:p>
              <a:pPr algn="ctr"/>
              <a:r>
                <a:rPr lang="hr-HR" sz="851" dirty="0"/>
                <a:t>80</a:t>
              </a:r>
            </a:p>
            <a:p>
              <a:pPr algn="ctr"/>
              <a:r>
                <a:rPr lang="hr-HR" sz="851" dirty="0"/>
                <a:t>149</a:t>
              </a:r>
              <a:endParaRPr lang="en-GB" sz="851" dirty="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3C1AD1DC-FE5A-BB7E-4D5A-4CF6D566E18B}"/>
                </a:ext>
              </a:extLst>
            </p:cNvPr>
            <p:cNvSpPr/>
            <p:nvPr/>
          </p:nvSpPr>
          <p:spPr>
            <a:xfrm>
              <a:off x="6077893" y="5506647"/>
              <a:ext cx="104045" cy="113252"/>
            </a:xfrm>
            <a:prstGeom prst="rect">
              <a:avLst/>
            </a:prstGeom>
            <a:solidFill>
              <a:srgbClr val="0050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1" dirty="0"/>
            </a:p>
          </p:txBody>
        </p:sp>
      </p:grpSp>
    </p:spTree>
    <p:extLst>
      <p:ext uri="{BB962C8B-B14F-4D97-AF65-F5344CB8AC3E}">
        <p14:creationId xmlns:p14="http://schemas.microsoft.com/office/powerpoint/2010/main" val="3575897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53" r:id="rId1"/>
    <p:sldLayoutId id="2147484754" r:id="rId2"/>
    <p:sldLayoutId id="2147484755" r:id="rId3"/>
    <p:sldLayoutId id="2147484768" r:id="rId4"/>
  </p:sldLayoutIdLst>
  <p:hf hdr="0" dt="0"/>
  <p:txStyles>
    <p:titleStyle>
      <a:lvl1pPr algn="l" rtl="0" eaLnBrk="1" fontAlgn="base" hangingPunct="1">
        <a:lnSpc>
          <a:spcPts val="2200"/>
        </a:lnSpc>
        <a:spcBef>
          <a:spcPct val="0"/>
        </a:spcBef>
        <a:spcAft>
          <a:spcPct val="0"/>
        </a:spcAft>
        <a:defRPr lang="en-GB" sz="2400" b="1" kern="1200" noProof="0" dirty="0">
          <a:solidFill>
            <a:srgbClr val="17179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charset="0"/>
        </a:defRPr>
      </a:lvl5pPr>
      <a:lvl6pPr marL="342866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charset="0"/>
        </a:defRPr>
      </a:lvl6pPr>
      <a:lvl7pPr marL="685732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charset="0"/>
        </a:defRPr>
      </a:lvl7pPr>
      <a:lvl8pPr marL="1028598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charset="0"/>
        </a:defRPr>
      </a:lvl8pPr>
      <a:lvl9pPr marL="1371464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charset="0"/>
        </a:defRPr>
      </a:lvl9pPr>
    </p:titleStyle>
    <p:bodyStyle>
      <a:lvl1pPr marL="0" marR="0" indent="0" algn="l" defTabSz="342866" rtl="0" eaLnBrk="1" fontAlgn="auto" latinLnBrk="0" hangingPunct="1">
        <a:lnSpc>
          <a:spcPct val="90000"/>
        </a:lnSpc>
        <a:spcBef>
          <a:spcPts val="0"/>
        </a:spcBef>
        <a:spcAft>
          <a:spcPts val="0"/>
        </a:spcAft>
        <a:buClr>
          <a:srgbClr val="E1061C"/>
        </a:buClr>
        <a:buSzTx/>
        <a:buFont typeface="Arial"/>
        <a:buNone/>
        <a:tabLst/>
        <a:defRPr sz="18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0" marR="0" indent="0" algn="l" defTabSz="342866" rtl="0" eaLnBrk="1" fontAlgn="auto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E1061C"/>
        </a:buClr>
        <a:buSzTx/>
        <a:buFont typeface="Arial"/>
        <a:buNone/>
        <a:tabLst/>
        <a:defRPr sz="1400" b="1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0" marR="0" indent="0" algn="l" defTabSz="342866" rtl="0" eaLnBrk="1" fontAlgn="auto" latinLnBrk="0" hangingPunct="1">
        <a:lnSpc>
          <a:spcPct val="90000"/>
        </a:lnSpc>
        <a:spcBef>
          <a:spcPts val="1200"/>
        </a:spcBef>
        <a:spcAft>
          <a:spcPts val="0"/>
        </a:spcAft>
        <a:buClr>
          <a:srgbClr val="999999"/>
        </a:buClr>
        <a:buSzTx/>
        <a:buFont typeface="System Font Regular"/>
        <a:buNone/>
        <a:tabLst/>
        <a:defRPr sz="14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79996" marR="0" indent="-179996" algn="l" defTabSz="342866" rtl="0" eaLnBrk="1" fontAlgn="auto" latinLnBrk="0" hangingPunct="1">
        <a:lnSpc>
          <a:spcPct val="90000"/>
        </a:lnSpc>
        <a:spcBef>
          <a:spcPts val="600"/>
        </a:spcBef>
        <a:spcAft>
          <a:spcPts val="0"/>
        </a:spcAft>
        <a:buClr>
          <a:srgbClr val="CCCCCC"/>
        </a:buClr>
        <a:buSzTx/>
        <a:buFont typeface="Arial" panose="020B0604020202020204" pitchFamily="34" charset="0"/>
        <a:buChar char="●"/>
        <a:tabLst/>
        <a:defRPr sz="14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359991" marR="0" indent="-179996" algn="l" defTabSz="342866" rtl="0" eaLnBrk="1" fontAlgn="auto" latinLnBrk="0" hangingPunct="1">
        <a:lnSpc>
          <a:spcPct val="90000"/>
        </a:lnSpc>
        <a:spcBef>
          <a:spcPts val="600"/>
        </a:spcBef>
        <a:spcAft>
          <a:spcPts val="0"/>
        </a:spcAft>
        <a:buClr>
          <a:srgbClr val="CCCCCC"/>
        </a:buClr>
        <a:buSzTx/>
        <a:buFont typeface="Arial" panose="020B0604020202020204" pitchFamily="34" charset="0"/>
        <a:buChar char="●"/>
        <a:tabLst/>
        <a:defRPr sz="14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539987" indent="-179996" algn="l" defTabSz="685732" rtl="0" eaLnBrk="1" latinLnBrk="0" hangingPunct="1">
        <a:lnSpc>
          <a:spcPct val="90000"/>
        </a:lnSpc>
        <a:spcBef>
          <a:spcPts val="600"/>
        </a:spcBef>
        <a:spcAft>
          <a:spcPts val="0"/>
        </a:spcAft>
        <a:buClr>
          <a:srgbClr val="CCCCCC"/>
        </a:buClr>
        <a:buFont typeface="Arial" panose="020B0604020202020204" pitchFamily="34" charset="0"/>
        <a:buChar char="●"/>
        <a:tabLst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1037" indent="0" algn="l" defTabSz="685732" rtl="0" eaLnBrk="1" latinLnBrk="0" hangingPunct="1">
        <a:lnSpc>
          <a:spcPct val="90000"/>
        </a:lnSpc>
        <a:spcBef>
          <a:spcPts val="300"/>
        </a:spcBef>
        <a:buClr>
          <a:schemeClr val="accent1"/>
        </a:buClr>
        <a:buSzPct val="80000"/>
        <a:buFont typeface="System Font Regular"/>
        <a:buNone/>
        <a:tabLst/>
        <a:defRPr sz="11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287993" indent="-287993" algn="l" defTabSz="685732" rtl="0" eaLnBrk="1" latinLnBrk="0" hangingPunct="1">
        <a:lnSpc>
          <a:spcPct val="90000"/>
        </a:lnSpc>
        <a:spcBef>
          <a:spcPts val="1200"/>
        </a:spcBef>
        <a:buClr>
          <a:srgbClr val="999999"/>
        </a:buClr>
        <a:buSzPct val="100000"/>
        <a:buFontTx/>
        <a:buBlip>
          <a:blip r:embed="rId13"/>
        </a:buBlip>
        <a:tabLst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287993" indent="-287993" algn="l" defTabSz="685732" rtl="0" eaLnBrk="1" latinLnBrk="0" hangingPunct="1">
        <a:lnSpc>
          <a:spcPct val="90000"/>
        </a:lnSpc>
        <a:spcBef>
          <a:spcPts val="1200"/>
        </a:spcBef>
        <a:buFontTx/>
        <a:buBlip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</a:buBlip>
        <a:tabLst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bodyStyle>
    <p:otherStyle>
      <a:defPPr>
        <a:defRPr lang="de-DE"/>
      </a:defPPr>
      <a:lvl1pPr marL="0" algn="l" defTabSz="685732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66" algn="l" defTabSz="685732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32" algn="l" defTabSz="685732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598" algn="l" defTabSz="685732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464" algn="l" defTabSz="685732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330" algn="l" defTabSz="685732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195" algn="l" defTabSz="685732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060" algn="l" defTabSz="685732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2926" algn="l" defTabSz="685732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3" orient="horz" pos="667">
          <p15:clr>
            <a:srgbClr val="F26B43"/>
          </p15:clr>
        </p15:guide>
        <p15:guide id="14" orient="horz" pos="2754">
          <p15:clr>
            <a:srgbClr val="F26B43"/>
          </p15:clr>
        </p15:guide>
        <p15:guide id="15" orient="horz" pos="3117">
          <p15:clr>
            <a:srgbClr val="F26B43"/>
          </p15:clr>
        </p15:guide>
        <p15:guide id="16" orient="horz" pos="2890">
          <p15:clr>
            <a:srgbClr val="F26B43"/>
          </p15:clr>
        </p15:guide>
        <p15:guide id="17" pos="119">
          <p15:clr>
            <a:srgbClr val="F26B43"/>
          </p15:clr>
        </p15:guide>
        <p15:guide id="18" pos="4202">
          <p15:clr>
            <a:srgbClr val="F26B43"/>
          </p15:clr>
        </p15:guide>
        <p15:guide id="19" orient="horz" pos="441">
          <p15:clr>
            <a:srgbClr val="F26B43"/>
          </p15:clr>
        </p15:guide>
        <p15:guide id="20">
          <p15:clr>
            <a:srgbClr val="F26B43"/>
          </p15:clr>
        </p15:guide>
        <p15:guide id="21" pos="4082">
          <p15:clr>
            <a:srgbClr val="F26B43"/>
          </p15:clr>
        </p15:guide>
        <p15:guide id="22" pos="3640">
          <p15:clr>
            <a:srgbClr val="F26B43"/>
          </p15:clr>
        </p15:guide>
        <p15:guide id="23" pos="238">
          <p15:clr>
            <a:srgbClr val="F26B43"/>
          </p15:clr>
        </p15:guide>
        <p15:guide id="24" orient="horz" pos="327">
          <p15:clr>
            <a:srgbClr val="F26B43"/>
          </p15:clr>
        </p15:guide>
        <p15:guide id="25" orient="horz" pos="1620">
          <p15:clr>
            <a:srgbClr val="F26B43"/>
          </p15:clr>
        </p15:guide>
        <p15:guide id="26" orient="horz" pos="1711">
          <p15:clr>
            <a:srgbClr val="F26B43"/>
          </p15:clr>
        </p15:guide>
        <p15:guide id="27" orient="horz" pos="1801">
          <p15:clr>
            <a:srgbClr val="F26B43"/>
          </p15:clr>
        </p15:guide>
        <p15:guide id="28" pos="2160">
          <p15:clr>
            <a:srgbClr val="F26B43"/>
          </p15:clr>
        </p15:guide>
        <p15:guide id="29" pos="2228">
          <p15:clr>
            <a:srgbClr val="F26B43"/>
          </p15:clr>
        </p15:guide>
        <p15:guide id="30" pos="2092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9D68-E088-4C2B-A2A4-AAACFF840B08}" type="datetimeFigureOut">
              <a:rPr lang="hr-HR" smtClean="0"/>
              <a:t>22.11.2023.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ABDEC-0E41-433C-B284-9EAC7BF807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42723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57" r:id="rId1"/>
    <p:sldLayoutId id="2147484758" r:id="rId2"/>
    <p:sldLayoutId id="2147484759" r:id="rId3"/>
    <p:sldLayoutId id="2147484760" r:id="rId4"/>
    <p:sldLayoutId id="2147484761" r:id="rId5"/>
    <p:sldLayoutId id="2147484762" r:id="rId6"/>
    <p:sldLayoutId id="2147484763" r:id="rId7"/>
    <p:sldLayoutId id="2147484764" r:id="rId8"/>
    <p:sldLayoutId id="2147484765" r:id="rId9"/>
    <p:sldLayoutId id="2147484766" r:id="rId10"/>
    <p:sldLayoutId id="2147484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9.emf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0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4492750" y="5633361"/>
            <a:ext cx="338455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2200"/>
              </a:spcBef>
              <a:buClr>
                <a:srgbClr val="3783FF"/>
              </a:buClr>
              <a:buSzPct val="123000"/>
              <a:buFont typeface="Symbol" panose="05050102010706020507" pitchFamily="18" charset="2"/>
              <a:buChar char="¨"/>
              <a:defRPr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400"/>
              </a:spcBef>
              <a:buClr>
                <a:schemeClr val="tx1"/>
              </a:buClr>
              <a:buSzPct val="77000"/>
              <a:buChar char="—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dirty="0">
                <a:latin typeface="+mn-lt"/>
              </a:rPr>
              <a:t>Beč, Austrija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dirty="0">
                <a:latin typeface="+mn-lt"/>
              </a:rPr>
              <a:t>studeni 2023</a:t>
            </a:r>
            <a:r>
              <a:rPr lang="hr-HR" altLang="sr-Latn-RS" sz="2000" dirty="0">
                <a:latin typeface="+mj-lt"/>
              </a:rPr>
              <a:t>.</a:t>
            </a:r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2564904"/>
            <a:ext cx="12192000" cy="1326932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r>
              <a:rPr lang="hr-HR" altLang="sr-Latn-RS" sz="3600" b="1" dirty="0">
                <a:solidFill>
                  <a:srgbClr val="002060"/>
                </a:solidFill>
                <a:latin typeface="+mn-lt"/>
              </a:rPr>
              <a:t>Sastanak tematske skupine za upravljanje novčanim sredstvima Zajednice prakse za riznicu PEMPAL-a</a:t>
            </a:r>
          </a:p>
        </p:txBody>
      </p:sp>
      <p:sp>
        <p:nvSpPr>
          <p:cNvPr id="15366" name="Rectangle 7"/>
          <p:cNvSpPr>
            <a:spLocks noChangeArrowheads="1"/>
          </p:cNvSpPr>
          <p:nvPr/>
        </p:nvSpPr>
        <p:spPr bwMode="auto">
          <a:xfrm>
            <a:off x="1736725" y="1341438"/>
            <a:ext cx="8713788" cy="359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>
              <a:spcBef>
                <a:spcPts val="2200"/>
              </a:spcBef>
              <a:buClr>
                <a:srgbClr val="3783FF"/>
              </a:buClr>
              <a:buSzPct val="123000"/>
              <a:buFont typeface="Symbol" panose="05050102010706020507" pitchFamily="18" charset="2"/>
              <a:buChar char="¨"/>
              <a:defRPr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400"/>
              </a:spcBef>
              <a:buClr>
                <a:schemeClr val="tx1"/>
              </a:buClr>
              <a:buSzPct val="77000"/>
              <a:buChar char="—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sr-Latn-RS" altLang="sr-Latn-RS" sz="2000" dirty="0">
                <a:latin typeface="+mn-lt"/>
                <a:cs typeface="Times New Roman" panose="02020603050405020304" pitchFamily="18" charset="0"/>
              </a:rPr>
              <a:t>REPUBLIKA HRVATSKA</a:t>
            </a:r>
            <a:endParaRPr lang="hr-HR" altLang="sr-Latn-RS" sz="2000" b="1" dirty="0">
              <a:latin typeface="+mn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7760" y="465253"/>
            <a:ext cx="631718" cy="836712"/>
          </a:xfrm>
          <a:prstGeom prst="rect">
            <a:avLst/>
          </a:prstGeom>
        </p:spPr>
      </p:pic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760357" y="1705636"/>
            <a:ext cx="8713788" cy="359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>
              <a:spcBef>
                <a:spcPts val="2200"/>
              </a:spcBef>
              <a:buClr>
                <a:srgbClr val="3783FF"/>
              </a:buClr>
              <a:buSzPct val="123000"/>
              <a:buFont typeface="Symbol" panose="05050102010706020507" pitchFamily="18" charset="2"/>
              <a:buChar char="¨"/>
              <a:defRPr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400"/>
              </a:spcBef>
              <a:buClr>
                <a:schemeClr val="tx1"/>
              </a:buClr>
              <a:buSzPct val="77000"/>
              <a:buChar char="—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sr-Latn-RS" altLang="sr-Latn-RS" sz="2000" dirty="0">
                <a:latin typeface="+mn-lt"/>
                <a:cs typeface="Times New Roman" panose="02020603050405020304" pitchFamily="18" charset="0"/>
              </a:rPr>
              <a:t>Ministarstvo </a:t>
            </a:r>
            <a:r>
              <a:rPr lang="sr-Latn-RS" altLang="sr-Latn-RS" sz="2000" dirty="0" err="1">
                <a:latin typeface="+mn-lt"/>
                <a:cs typeface="Times New Roman" panose="02020603050405020304" pitchFamily="18" charset="0"/>
              </a:rPr>
              <a:t>financija</a:t>
            </a:r>
            <a:endParaRPr lang="hr-HR" altLang="sr-Latn-RS" sz="20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Pravokutnik 2"/>
          <p:cNvSpPr/>
          <p:nvPr/>
        </p:nvSpPr>
        <p:spPr>
          <a:xfrm>
            <a:off x="1943169" y="4581128"/>
            <a:ext cx="85309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800" b="1" dirty="0">
                <a:solidFill>
                  <a:schemeClr val="tx2">
                    <a:lumMod val="75000"/>
                  </a:schemeClr>
                </a:solidFill>
              </a:rPr>
              <a:t>- Projekcija novčanih tokova državnog proračuna -</a:t>
            </a:r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ka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40" y="-2083"/>
            <a:ext cx="12193057" cy="585032"/>
          </a:xfrm>
          <a:prstGeom prst="rect">
            <a:avLst/>
          </a:prstGeom>
        </p:spPr>
      </p:pic>
      <p:sp>
        <p:nvSpPr>
          <p:cNvPr id="7" name="Pravokutnik 6"/>
          <p:cNvSpPr/>
          <p:nvPr/>
        </p:nvSpPr>
        <p:spPr>
          <a:xfrm>
            <a:off x="58181" y="-105"/>
            <a:ext cx="25155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altLang="sr-Latn-RS" sz="3600" b="1" dirty="0">
                <a:solidFill>
                  <a:schemeClr val="bg1"/>
                </a:solidFill>
                <a:ea typeface="+mj-ea"/>
                <a:cs typeface="+mj-cs"/>
              </a:rPr>
              <a:t>Organizacija</a:t>
            </a:r>
            <a:endParaRPr lang="hr-HR" sz="3600" b="1" dirty="0"/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21423" y="55034"/>
            <a:ext cx="359695" cy="475529"/>
          </a:xfrm>
          <a:prstGeom prst="rect">
            <a:avLst/>
          </a:prstGeom>
        </p:spPr>
      </p:pic>
      <p:pic>
        <p:nvPicPr>
          <p:cNvPr id="138" name="Slika 1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00812" y="75640"/>
            <a:ext cx="5724525" cy="6753225"/>
          </a:xfrm>
          <a:prstGeom prst="rect">
            <a:avLst/>
          </a:prstGeom>
        </p:spPr>
      </p:pic>
      <p:sp>
        <p:nvSpPr>
          <p:cNvPr id="139" name="TekstniOkvir 138"/>
          <p:cNvSpPr txBox="1"/>
          <p:nvPr/>
        </p:nvSpPr>
        <p:spPr>
          <a:xfrm>
            <a:off x="266700" y="830103"/>
            <a:ext cx="5443537" cy="907941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hr-HR" sz="2400" b="1" dirty="0">
                <a:latin typeface="Calibri" panose="020F0502020204030204" pitchFamily="34" charset="0"/>
                <a:cs typeface="Calibri" panose="020F0502020204030204" pitchFamily="34" charset="0"/>
              </a:rPr>
              <a:t>Služba za planiranje financijskih tokova </a:t>
            </a:r>
          </a:p>
          <a:p>
            <a:pPr algn="ctr">
              <a:spcAft>
                <a:spcPts val="600"/>
              </a:spcAft>
            </a:pPr>
            <a:r>
              <a:rPr lang="hr-HR" sz="2400" b="1" dirty="0">
                <a:latin typeface="Calibri" panose="020F0502020204030204" pitchFamily="34" charset="0"/>
                <a:cs typeface="Calibri" panose="020F0502020204030204" pitchFamily="34" charset="0"/>
              </a:rPr>
              <a:t>državnog proračuna</a:t>
            </a:r>
          </a:p>
        </p:txBody>
      </p:sp>
      <p:cxnSp>
        <p:nvCxnSpPr>
          <p:cNvPr id="141" name="Ravni poveznik sa strelicom 140"/>
          <p:cNvCxnSpPr/>
          <p:nvPr/>
        </p:nvCxnSpPr>
        <p:spPr>
          <a:xfrm flipH="1" flipV="1">
            <a:off x="5088670" y="1260618"/>
            <a:ext cx="1578830" cy="36815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kstniOkvir 141"/>
          <p:cNvSpPr txBox="1"/>
          <p:nvPr/>
        </p:nvSpPr>
        <p:spPr>
          <a:xfrm>
            <a:off x="96325" y="2009121"/>
            <a:ext cx="6133793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000" dirty="0">
                <a:latin typeface="Calibri" panose="020F0502020204030204" pitchFamily="34" charset="0"/>
                <a:cs typeface="Calibri" panose="020F0502020204030204" pitchFamily="34" charset="0"/>
              </a:rPr>
              <a:t>analizira proračunske kategorije za potrebe izrade projekcija novčanih tokova državnog proračuna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000" dirty="0">
                <a:latin typeface="Calibri" panose="020F0502020204030204" pitchFamily="34" charset="0"/>
                <a:cs typeface="Calibri" panose="020F0502020204030204" pitchFamily="34" charset="0"/>
              </a:rPr>
              <a:t>izrada projekcija novčanih tokova državnog proračuna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000" dirty="0">
                <a:latin typeface="Calibri" panose="020F0502020204030204" pitchFamily="34" charset="0"/>
                <a:cs typeface="Calibri" panose="020F0502020204030204" pitchFamily="34" charset="0"/>
              </a:rPr>
              <a:t>prati i evidentira izvršavanje mjesečnog, tjednog i dnevnog plana likvidnosti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000" dirty="0">
                <a:latin typeface="Calibri" panose="020F0502020204030204" pitchFamily="34" charset="0"/>
                <a:cs typeface="Calibri" panose="020F0502020204030204" pitchFamily="34" charset="0"/>
              </a:rPr>
              <a:t>prati kretanje stanja sredstava na računima državnog proračuna i proračunskih korisnika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000" dirty="0">
                <a:latin typeface="Calibri" panose="020F0502020204030204" pitchFamily="34" charset="0"/>
                <a:cs typeface="Calibri" panose="020F0502020204030204" pitchFamily="34" charset="0"/>
              </a:rPr>
              <a:t>dnevno izrađuje simulacije mjesečnog kretanja financijskih tokova u odnosu na izvršene rashode i izdatke te ostvarene prihode i primitke državnog proračuna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hr-HR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046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upa 55"/>
          <p:cNvGrpSpPr/>
          <p:nvPr/>
        </p:nvGrpSpPr>
        <p:grpSpPr>
          <a:xfrm>
            <a:off x="0" y="-16590"/>
            <a:ext cx="12192000" cy="653298"/>
            <a:chOff x="0" y="-16590"/>
            <a:chExt cx="12192000" cy="653298"/>
          </a:xfrm>
        </p:grpSpPr>
        <p:sp>
          <p:nvSpPr>
            <p:cNvPr id="57" name="Pravokutnik 56"/>
            <p:cNvSpPr/>
            <p:nvPr/>
          </p:nvSpPr>
          <p:spPr>
            <a:xfrm>
              <a:off x="0" y="-16590"/>
              <a:ext cx="12192000" cy="653298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Credit"/>
                <a:ea typeface="+mn-ea"/>
                <a:cs typeface="+mn-cs"/>
              </a:endParaRPr>
            </a:p>
          </p:txBody>
        </p:sp>
        <p:sp>
          <p:nvSpPr>
            <p:cNvPr id="58" name="Title 4">
              <a:extLst>
                <a:ext uri="{FF2B5EF4-FFF2-40B4-BE49-F238E27FC236}">
                  <a16:creationId xmlns:a16="http://schemas.microsoft.com/office/drawing/2014/main" id="{8B3BC235-E484-BDAA-C1E4-3E43799977D0}"/>
                </a:ext>
              </a:extLst>
            </p:cNvPr>
            <p:cNvSpPr txBox="1">
              <a:spLocks/>
            </p:cNvSpPr>
            <p:nvPr/>
          </p:nvSpPr>
          <p:spPr>
            <a:xfrm>
              <a:off x="232472" y="101801"/>
              <a:ext cx="9600002" cy="404604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rtl="0" eaLnBrk="1" fontAlgn="base" hangingPunct="1">
                <a:lnSpc>
                  <a:spcPts val="2200"/>
                </a:lnSpc>
                <a:spcBef>
                  <a:spcPct val="0"/>
                </a:spcBef>
                <a:spcAft>
                  <a:spcPct val="0"/>
                </a:spcAft>
                <a:defRPr lang="en-GB" sz="2000" b="0" kern="1200" noProof="0">
                  <a:solidFill>
                    <a:srgbClr val="4F81BD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  <a:lvl2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Arial" charset="0"/>
                </a:defRPr>
              </a:lvl2pPr>
              <a:lvl3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Arial" charset="0"/>
                </a:defRPr>
              </a:lvl3pPr>
              <a:lvl4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Arial" charset="0"/>
                </a:defRPr>
              </a:lvl4pPr>
              <a:lvl5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Arial" charset="0"/>
                </a:defRPr>
              </a:lvl5pPr>
              <a:lvl6pPr marL="342866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Arial" charset="0"/>
                </a:defRPr>
              </a:lvl6pPr>
              <a:lvl7pPr marL="685732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Arial" charset="0"/>
                </a:defRPr>
              </a:lvl7pPr>
              <a:lvl8pPr marL="1028598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Arial" charset="0"/>
                </a:defRPr>
              </a:lvl8pPr>
              <a:lvl9pPr marL="1371464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ts val="22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endParaRPr>
            </a:p>
          </p:txBody>
        </p:sp>
        <p:pic>
          <p:nvPicPr>
            <p:cNvPr id="59" name="Slika 5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835" t="1154" r="30083" b="2354"/>
            <a:stretch/>
          </p:blipFill>
          <p:spPr>
            <a:xfrm>
              <a:off x="11675698" y="71564"/>
              <a:ext cx="359783" cy="476990"/>
            </a:xfrm>
            <a:prstGeom prst="rect">
              <a:avLst/>
            </a:prstGeom>
          </p:spPr>
        </p:pic>
      </p:grpSp>
      <p:sp>
        <p:nvSpPr>
          <p:cNvPr id="10" name="Pravokutnik 9"/>
          <p:cNvSpPr/>
          <p:nvPr/>
        </p:nvSpPr>
        <p:spPr>
          <a:xfrm>
            <a:off x="75953" y="-19263"/>
            <a:ext cx="84946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3600" b="1" dirty="0">
                <a:solidFill>
                  <a:srgbClr val="FFFFFF"/>
                </a:solidFill>
                <a:latin typeface="Calibri "/>
                <a:cs typeface="Arial" panose="020B0604020202020204" pitchFamily="34" charset="0"/>
              </a:rPr>
              <a:t>Izvori podataka i učestalost projekcije</a:t>
            </a:r>
            <a:endParaRPr kumimoji="0" lang="hr-HR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"/>
              <a:cs typeface="Arial" panose="020B0604020202020204" pitchFamily="34" charset="0"/>
            </a:endParaRPr>
          </a:p>
        </p:txBody>
      </p:sp>
      <p:sp>
        <p:nvSpPr>
          <p:cNvPr id="26" name="Pravokutnik 25"/>
          <p:cNvSpPr/>
          <p:nvPr/>
        </p:nvSpPr>
        <p:spPr>
          <a:xfrm>
            <a:off x="232473" y="707463"/>
            <a:ext cx="118030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2400" b="1" kern="0" dirty="0">
                <a:solidFill>
                  <a:prstClr val="black"/>
                </a:solidFill>
                <a:latin typeface="Calibri" panose="020F0502020204030204"/>
              </a:rPr>
              <a:t>GODIŠNJA, TROMJESEČNA, MJESEČNA, TJEDNA I DNEVNA RAZINA temeljem</a:t>
            </a:r>
            <a:endParaRPr kumimoji="0" lang="hr-HR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27" name="Rectangle 5"/>
          <p:cNvSpPr txBox="1">
            <a:spLocks noChangeArrowheads="1"/>
          </p:cNvSpPr>
          <p:nvPr/>
        </p:nvSpPr>
        <p:spPr bwMode="auto">
          <a:xfrm>
            <a:off x="263032" y="1320643"/>
            <a:ext cx="5935536" cy="37856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glow rad="635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563" marR="0" lvl="0" indent="-182563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hr-HR" altLang="sr-Latn-RS" sz="20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PROJEKCIJA</a:t>
            </a:r>
            <a:r>
              <a:rPr kumimoji="0" lang="hr-HR" altLang="sr-Latn-RS" sz="2000" b="1" i="0" u="sng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kumimoji="0" lang="hr-HR" altLang="sr-Latn-RS" sz="20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PRIHODA,</a:t>
            </a:r>
            <a:r>
              <a:rPr kumimoji="0" lang="hr-HR" altLang="sr-Latn-RS" sz="2000" b="1" i="0" u="sng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kumimoji="0" lang="hr-HR" altLang="sr-Latn-RS" sz="20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PRIMITAKA I DRUGIH PRILJEVA</a:t>
            </a:r>
          </a:p>
          <a:p>
            <a:pPr marL="182563" marR="0" lvl="0" indent="-182563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endParaRPr kumimoji="0" lang="hr-HR" altLang="sr-Latn-RS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marL="182563" marR="0" lvl="0" indent="-182563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Tx/>
              <a:buNone/>
              <a:tabLst/>
              <a:defRPr/>
            </a:pPr>
            <a:r>
              <a:rPr kumimoji="0" lang="hr-HR" altLang="sr-Latn-R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1. PROJEKCIJA PRIHODA</a:t>
            </a:r>
          </a:p>
          <a:p>
            <a:pPr marL="182563" marR="0" lvl="0" indent="-182563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hr-HR" altLang="sr-Latn-R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  (</a:t>
            </a:r>
            <a:r>
              <a:rPr kumimoji="0" lang="pl-PL" altLang="sr-Latn-R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Zavod za makroekonomske i fiskalne analize i projekcije </a:t>
            </a:r>
            <a:r>
              <a:rPr kumimoji="0" lang="hr-HR" altLang="sr-Latn-R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)</a:t>
            </a:r>
          </a:p>
          <a:p>
            <a:pPr marL="182563" marR="0" lvl="0" indent="-182563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hr-HR" altLang="sr-Latn-R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  </a:t>
            </a:r>
          </a:p>
          <a:p>
            <a:pPr marL="182563" marR="0" lvl="0" indent="-182563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hr-HR" altLang="sr-Latn-R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2. PROJEKCIJA PRIMITAKA</a:t>
            </a:r>
          </a:p>
          <a:p>
            <a:pPr marL="182563" marR="0" lvl="0" indent="-182563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hr-HR" altLang="sr-Latn-R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  (Uprava za upravljanje javnim dugom, Sektor za EU i međunarodne financijske odnose)</a:t>
            </a:r>
          </a:p>
          <a:p>
            <a:pPr marL="182563" marR="0" lvl="0" indent="-182563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endParaRPr lang="hr-HR" altLang="sr-Latn-RS" sz="2000" b="1" dirty="0">
              <a:effectLst/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marL="182563" marR="0" lvl="0" indent="-182563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hr-HR" altLang="sr-Latn-R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3. </a:t>
            </a:r>
            <a:r>
              <a:rPr lang="hr-HR" altLang="sr-Latn-RS" sz="2000" b="1" dirty="0">
                <a:effectLst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PROJEKCIJA PRILJEVA EU SREDSTAVA</a:t>
            </a:r>
          </a:p>
          <a:p>
            <a:pPr marL="182563" marR="0" lvl="0" indent="-182563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hr-HR" altLang="sr-Latn-R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    (Sektor</a:t>
            </a:r>
            <a:r>
              <a:rPr kumimoji="0" lang="hr-HR" altLang="sr-Latn-RS" sz="2000" b="1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za poslove Nacionalnog fonda)</a:t>
            </a:r>
            <a:endParaRPr kumimoji="0" lang="hr-HR" altLang="sr-Latn-RS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marL="182563" marR="0" lvl="0" indent="-182563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endParaRPr kumimoji="0" lang="hr-HR" altLang="sr-Latn-RS" sz="2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marL="182563" marR="0" lvl="0" indent="-182563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endParaRPr kumimoji="0" lang="en-US" altLang="sr-Latn-RS" sz="200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Tahoma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82563" marR="0" lvl="0" indent="-182563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endParaRPr kumimoji="0" lang="hr-HR" altLang="sr-Latn-RS" sz="1600" b="0" i="0" u="none" strike="noStrike" kern="1200" cap="none" spc="0" normalizeH="0" baseline="0" noProof="0" dirty="0">
              <a:ln>
                <a:noFill/>
              </a:ln>
              <a:solidFill>
                <a:srgbClr val="2B5481"/>
              </a:solidFill>
              <a:effectLst/>
              <a:uLnTx/>
              <a:uFillTx/>
              <a:latin typeface="Tahoma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6316817" y="1320643"/>
            <a:ext cx="5718664" cy="409342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glow rad="635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914400" indent="-4572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371600" indent="-4572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828800" indent="-4572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86000" indent="-4572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4320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0040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65760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11480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182563" indent="-182563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None/>
              <a:defRPr/>
            </a:pPr>
            <a:r>
              <a:rPr lang="hr-HR" altLang="sr-Latn-RS" sz="2000" b="1" u="sng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PROJEKCIJA RASHODA, IZDATAKA I DRUGIH ODLJEVA</a:t>
            </a:r>
            <a:br>
              <a:rPr lang="hr-HR" altLang="sr-Latn-RS" sz="2000" b="1" u="sng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</a:br>
            <a:endParaRPr lang="hr-HR" altLang="sr-Latn-RS" sz="2000" b="1" u="sng" dirty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sz="2000" b="1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1. PROJEKCIJA RASHODA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sz="2000" b="1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   (Služba  za planiranje financijskih tokova državnog proračuna)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hr-HR" altLang="sr-Latn-RS" sz="2000" b="1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Projekcije i izvršenje u prethodnom razdoblju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hr-HR" altLang="sr-Latn-RS" sz="2000" b="1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Financijski planovi proračunskih korisnika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hr-HR" altLang="sr-Latn-RS" sz="2000" b="1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Rezervacije (Najava obveze, Ugovor, Narudžbenica)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hr-HR" altLang="sr-Latn-RS" sz="2000" b="1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Fakture, Zahtjevi za plaćanje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hr-HR" altLang="sr-Latn-RS" sz="2000" b="1" dirty="0"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sz="2000" b="1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2. PROJEKCIJA IZDATAKA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sz="2000" b="1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   (Uprava za upravljanje javnim dugom)</a:t>
            </a:r>
            <a:endParaRPr lang="en-US" altLang="sr-Latn-RS" sz="2000" b="1" dirty="0"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</p:txBody>
      </p:sp>
      <p:sp>
        <p:nvSpPr>
          <p:cNvPr id="32" name="Pravokutnik 2"/>
          <p:cNvSpPr>
            <a:spLocks noChangeArrowheads="1"/>
          </p:cNvSpPr>
          <p:nvPr/>
        </p:nvSpPr>
        <p:spPr bwMode="auto">
          <a:xfrm>
            <a:off x="2830960" y="5568269"/>
            <a:ext cx="9204521" cy="742627"/>
          </a:xfrm>
          <a:prstGeom prst="rect">
            <a:avLst/>
          </a:prstGeom>
          <a:solidFill>
            <a:srgbClr val="FFFFFF"/>
          </a:solidFill>
          <a:ln w="9525" cap="sq" algn="ctr">
            <a:solidFill>
              <a:srgbClr val="002060"/>
            </a:solidFill>
            <a:round/>
            <a:headEnd/>
            <a:tailEnd/>
          </a:ln>
          <a:effectLst>
            <a:glow rad="63500">
              <a:schemeClr val="accent2">
                <a:satMod val="175000"/>
                <a:alpha val="40000"/>
              </a:schemeClr>
            </a:glow>
            <a:outerShdw dist="35921" dir="2700000" algn="ctr" rotWithShape="0">
              <a:srgbClr val="808080">
                <a:alpha val="79999"/>
              </a:srgb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STANJA NOVČANIH SREDSTAVA NA JEDINSTVENOM</a:t>
            </a:r>
            <a:r>
              <a:rPr kumimoji="0" lang="hr-HR" altLang="sr-Latn-RS" sz="2000" b="1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RAČUNU I OSTALIM RAČUNIMA</a:t>
            </a:r>
            <a:endParaRPr kumimoji="0" lang="hr-HR" altLang="sr-Latn-RS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</p:txBody>
      </p:sp>
      <p:graphicFrame>
        <p:nvGraphicFramePr>
          <p:cNvPr id="36" name="Dijagram 35"/>
          <p:cNvGraphicFramePr/>
          <p:nvPr>
            <p:extLst>
              <p:ext uri="{D42A27DB-BD31-4B8C-83A1-F6EECF244321}">
                <p14:modId xmlns:p14="http://schemas.microsoft.com/office/powerpoint/2010/main" val="4271425053"/>
              </p:ext>
            </p:extLst>
          </p:nvPr>
        </p:nvGraphicFramePr>
        <p:xfrm>
          <a:off x="263032" y="5106295"/>
          <a:ext cx="2952648" cy="1751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454840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38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2026223"/>
              </p:ext>
            </p:extLst>
          </p:nvPr>
        </p:nvGraphicFramePr>
        <p:xfrm>
          <a:off x="551384" y="80963"/>
          <a:ext cx="11233248" cy="677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21660116" imgH="17983161" progId="Excel.Sheet.12">
                  <p:embed/>
                </p:oleObj>
              </mc:Choice>
              <mc:Fallback>
                <p:oleObj name="Worksheet" r:id="rId2" imgW="21660116" imgH="17983161" progId="Excel.Sheet.12">
                  <p:embed/>
                  <p:pic>
                    <p:nvPicPr>
                      <p:cNvPr id="39938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384" y="80963"/>
                        <a:ext cx="11233248" cy="67770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Desna vitičasta zagrada 30"/>
          <p:cNvSpPr/>
          <p:nvPr/>
        </p:nvSpPr>
        <p:spPr>
          <a:xfrm>
            <a:off x="711500" y="521823"/>
            <a:ext cx="698500" cy="4846637"/>
          </a:xfrm>
          <a:prstGeom prst="rightBrac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hr-HR" kern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0" name="Elipsa 39"/>
          <p:cNvSpPr/>
          <p:nvPr/>
        </p:nvSpPr>
        <p:spPr>
          <a:xfrm>
            <a:off x="1562457" y="2722745"/>
            <a:ext cx="909637" cy="55086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Datum</a:t>
            </a:r>
          </a:p>
        </p:txBody>
      </p:sp>
      <p:sp>
        <p:nvSpPr>
          <p:cNvPr id="41" name="Strelica dolje 40"/>
          <p:cNvSpPr/>
          <p:nvPr/>
        </p:nvSpPr>
        <p:spPr>
          <a:xfrm rot="7403315" flipH="1">
            <a:off x="1977715" y="712262"/>
            <a:ext cx="147637" cy="1500187"/>
          </a:xfrm>
          <a:prstGeom prst="downArrow">
            <a:avLst/>
          </a:prstGeom>
          <a:solidFill>
            <a:srgbClr val="0070C0"/>
          </a:solidFill>
          <a:ln w="12700" cap="flat" cmpd="sng" algn="ctr">
            <a:solidFill>
              <a:srgbClr val="1D9A78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hr-HR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9942" name="Elipsa 41"/>
          <p:cNvSpPr>
            <a:spLocks noChangeArrowheads="1"/>
          </p:cNvSpPr>
          <p:nvPr/>
        </p:nvSpPr>
        <p:spPr bwMode="auto">
          <a:xfrm>
            <a:off x="2516982" y="1538288"/>
            <a:ext cx="1403350" cy="936625"/>
          </a:xfrm>
          <a:prstGeom prst="ellipse">
            <a:avLst/>
          </a:prstGeom>
          <a:solidFill>
            <a:srgbClr val="FFFFFF"/>
          </a:solidFill>
          <a:ln w="12700" algn="ctr">
            <a:solidFill>
              <a:srgbClr val="127056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6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2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2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Stanje na računu proračuna u HNB</a:t>
            </a:r>
          </a:p>
        </p:txBody>
      </p:sp>
      <p:sp>
        <p:nvSpPr>
          <p:cNvPr id="43" name="Pravokutnik 42"/>
          <p:cNvSpPr/>
          <p:nvPr/>
        </p:nvSpPr>
        <p:spPr>
          <a:xfrm>
            <a:off x="1487489" y="292100"/>
            <a:ext cx="7128792" cy="286316"/>
          </a:xfrm>
          <a:prstGeom prst="rect">
            <a:avLst/>
          </a:prstGeom>
          <a:noFill/>
          <a:ln w="38100" cap="flat" cmpd="sng" algn="ctr">
            <a:solidFill>
              <a:srgbClr val="37269A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hr-HR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7" name="Strelica dolje 46"/>
          <p:cNvSpPr/>
          <p:nvPr/>
        </p:nvSpPr>
        <p:spPr>
          <a:xfrm rot="9188465">
            <a:off x="5765343" y="380999"/>
            <a:ext cx="130175" cy="819150"/>
          </a:xfrm>
          <a:prstGeom prst="downArrow">
            <a:avLst/>
          </a:prstGeom>
          <a:solidFill>
            <a:srgbClr val="0070C0"/>
          </a:solidFill>
          <a:ln w="12700" cap="flat" cmpd="sng" algn="ctr">
            <a:solidFill>
              <a:srgbClr val="1D9A78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hr-HR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9" name="Strelica dolje 48"/>
          <p:cNvSpPr/>
          <p:nvPr/>
        </p:nvSpPr>
        <p:spPr>
          <a:xfrm rot="13559188" flipH="1">
            <a:off x="9357221" y="494202"/>
            <a:ext cx="131762" cy="828675"/>
          </a:xfrm>
          <a:prstGeom prst="downArrow">
            <a:avLst>
              <a:gd name="adj1" fmla="val 50000"/>
              <a:gd name="adj2" fmla="val 58063"/>
            </a:avLst>
          </a:prstGeom>
          <a:solidFill>
            <a:srgbClr val="0070C0"/>
          </a:solidFill>
          <a:ln w="12700" cap="flat" cmpd="sng" algn="ctr">
            <a:solidFill>
              <a:srgbClr val="1D9A78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hr-HR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0" name="Pravokutnik 49"/>
          <p:cNvSpPr/>
          <p:nvPr/>
        </p:nvSpPr>
        <p:spPr>
          <a:xfrm>
            <a:off x="9097097" y="292100"/>
            <a:ext cx="2327495" cy="297663"/>
          </a:xfrm>
          <a:prstGeom prst="rect">
            <a:avLst/>
          </a:prstGeom>
          <a:noFill/>
          <a:ln w="38100" cap="flat" cmpd="sng" algn="ctr">
            <a:solidFill>
              <a:srgbClr val="37269A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hr-HR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1" name="Elipsa 50"/>
          <p:cNvSpPr/>
          <p:nvPr/>
        </p:nvSpPr>
        <p:spPr>
          <a:xfrm>
            <a:off x="7945958" y="1066310"/>
            <a:ext cx="1444625" cy="65405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1D9A78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hr-HR" sz="1200" kern="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Kategorije priljeva</a:t>
            </a:r>
          </a:p>
        </p:txBody>
      </p:sp>
      <p:sp>
        <p:nvSpPr>
          <p:cNvPr id="52" name="Strelica dolje 51"/>
          <p:cNvSpPr/>
          <p:nvPr/>
        </p:nvSpPr>
        <p:spPr>
          <a:xfrm rot="18670392">
            <a:off x="2037948" y="3218029"/>
            <a:ext cx="111125" cy="952500"/>
          </a:xfrm>
          <a:prstGeom prst="downArrow">
            <a:avLst/>
          </a:prstGeom>
          <a:solidFill>
            <a:srgbClr val="FF0000"/>
          </a:solidFill>
          <a:ln w="381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hr-HR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3" name="Elipsa 52"/>
          <p:cNvSpPr/>
          <p:nvPr/>
        </p:nvSpPr>
        <p:spPr>
          <a:xfrm>
            <a:off x="5587320" y="1079660"/>
            <a:ext cx="1444625" cy="655638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1D9A78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hr-HR" sz="1200" kern="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Kategorije odljeva</a:t>
            </a:r>
          </a:p>
        </p:txBody>
      </p:sp>
      <p:sp>
        <p:nvSpPr>
          <p:cNvPr id="54" name="Strelica dolje 53"/>
          <p:cNvSpPr/>
          <p:nvPr/>
        </p:nvSpPr>
        <p:spPr>
          <a:xfrm rot="3063279">
            <a:off x="10000009" y="1095494"/>
            <a:ext cx="173037" cy="1004888"/>
          </a:xfrm>
          <a:prstGeom prst="downArrow">
            <a:avLst/>
          </a:prstGeom>
          <a:solidFill>
            <a:srgbClr val="FF0000"/>
          </a:solidFill>
          <a:ln w="381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hr-HR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5" name="Elipsa 54"/>
          <p:cNvSpPr/>
          <p:nvPr/>
        </p:nvSpPr>
        <p:spPr>
          <a:xfrm>
            <a:off x="8779979" y="1908188"/>
            <a:ext cx="1443037" cy="655637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1D9A78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hr-HR" sz="1200" kern="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EU priljevi</a:t>
            </a:r>
          </a:p>
        </p:txBody>
      </p:sp>
      <p:sp>
        <p:nvSpPr>
          <p:cNvPr id="2" name="Pravokutnik 1"/>
          <p:cNvSpPr/>
          <p:nvPr/>
        </p:nvSpPr>
        <p:spPr>
          <a:xfrm>
            <a:off x="745593" y="6179561"/>
            <a:ext cx="2110047" cy="6651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56" name="Strelica dolje 55"/>
          <p:cNvSpPr/>
          <p:nvPr/>
        </p:nvSpPr>
        <p:spPr>
          <a:xfrm rot="3063279">
            <a:off x="3108916" y="5397903"/>
            <a:ext cx="173037" cy="1004888"/>
          </a:xfrm>
          <a:prstGeom prst="downArrow">
            <a:avLst/>
          </a:prstGeom>
          <a:solidFill>
            <a:srgbClr val="FF0000"/>
          </a:solidFill>
          <a:ln w="381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hr-HR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8" name="Elipsa 57"/>
          <p:cNvSpPr/>
          <p:nvPr/>
        </p:nvSpPr>
        <p:spPr>
          <a:xfrm>
            <a:off x="2115605" y="3901721"/>
            <a:ext cx="1443037" cy="655638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1D9A78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hr-HR" sz="1200" kern="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Obveze javni dug</a:t>
            </a:r>
          </a:p>
        </p:txBody>
      </p:sp>
      <p:sp>
        <p:nvSpPr>
          <p:cNvPr id="3" name="Zaobljeni pravokutnik 2"/>
          <p:cNvSpPr/>
          <p:nvPr/>
        </p:nvSpPr>
        <p:spPr>
          <a:xfrm>
            <a:off x="3558642" y="5173536"/>
            <a:ext cx="2138363" cy="8382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171450" indent="-171450">
              <a:spcBef>
                <a:spcPct val="20000"/>
              </a:spcBef>
              <a:buFont typeface="Wingdings" panose="05000000000000000000" pitchFamily="2" charset="2"/>
              <a:buChar char="Ø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6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2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Char char="-"/>
            </a:pPr>
            <a:r>
              <a:rPr lang="hr-HR" altLang="sr-Latn-RS" sz="900" dirty="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kratkoročni  krediti, </a:t>
            </a:r>
          </a:p>
          <a:p>
            <a:pPr algn="ctr">
              <a:spcBef>
                <a:spcPct val="0"/>
              </a:spcBef>
              <a:buFontTx/>
              <a:buChar char="-"/>
            </a:pPr>
            <a:r>
              <a:rPr lang="hr-HR" altLang="sr-Latn-RS" sz="900" dirty="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stanje novčanih sredstava u ostalim valutama i na računima DP u kreditnim institucijama,</a:t>
            </a:r>
          </a:p>
          <a:p>
            <a:pPr algn="ctr">
              <a:spcBef>
                <a:spcPct val="0"/>
              </a:spcBef>
              <a:buFontTx/>
              <a:buChar char="-"/>
            </a:pPr>
            <a:r>
              <a:rPr lang="hr-HR" altLang="sr-Latn-RS" sz="900" dirty="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stanje glavnice trezorskih zapisa</a:t>
            </a:r>
          </a:p>
        </p:txBody>
      </p:sp>
    </p:spTree>
    <p:extLst>
      <p:ext uri="{BB962C8B-B14F-4D97-AF65-F5344CB8AC3E}">
        <p14:creationId xmlns:p14="http://schemas.microsoft.com/office/powerpoint/2010/main" val="3200333453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12192000" cy="764703"/>
          </a:xfrm>
          <a:solidFill>
            <a:srgbClr val="002060"/>
          </a:solidFill>
        </p:spPr>
        <p:txBody>
          <a:bodyPr>
            <a:normAutofit/>
          </a:bodyPr>
          <a:lstStyle/>
          <a:p>
            <a:pPr marL="266700"/>
            <a:r>
              <a:rPr lang="hr-HR" altLang="sr-Latn-R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Korištenje projekcija za donošenje odluka</a:t>
            </a:r>
            <a:endParaRPr lang="hr-HR" altLang="sr-Latn-RS" sz="36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136560" y="6325289"/>
            <a:ext cx="870992" cy="365125"/>
          </a:xfrm>
        </p:spPr>
        <p:txBody>
          <a:bodyPr/>
          <a:lstStyle/>
          <a:p>
            <a:pPr>
              <a:defRPr/>
            </a:pPr>
            <a:fld id="{54DA61DC-4CED-4376-9A42-570FF119FF54}" type="slidenum">
              <a:rPr lang="en-US" altLang="sr-Latn-RS" smtClean="0"/>
              <a:pPr>
                <a:defRPr/>
              </a:pPr>
              <a:t>5</a:t>
            </a:fld>
            <a:endParaRPr lang="en-US" altLang="sr-Latn-RS" dirty="0"/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68608" y="144587"/>
            <a:ext cx="359695" cy="475529"/>
          </a:xfrm>
          <a:prstGeom prst="rect">
            <a:avLst/>
          </a:prstGeom>
        </p:spPr>
      </p:pic>
      <p:sp>
        <p:nvSpPr>
          <p:cNvPr id="18" name="TekstniOkvir 17"/>
          <p:cNvSpPr txBox="1"/>
          <p:nvPr/>
        </p:nvSpPr>
        <p:spPr>
          <a:xfrm>
            <a:off x="8184232" y="31409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r-HR" dirty="0"/>
          </a:p>
        </p:txBody>
      </p:sp>
      <p:sp>
        <p:nvSpPr>
          <p:cNvPr id="20" name="TekstniOkvir 19"/>
          <p:cNvSpPr txBox="1"/>
          <p:nvPr/>
        </p:nvSpPr>
        <p:spPr>
          <a:xfrm>
            <a:off x="500090" y="2351269"/>
            <a:ext cx="110100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400" dirty="0">
                <a:latin typeface="Calibri" panose="020F0502020204030204" pitchFamily="34" charset="0"/>
                <a:cs typeface="Calibri" panose="020F0502020204030204" pitchFamily="34" charset="0"/>
              </a:rPr>
              <a:t>Ključne odluke (bilo da se radi o načinu financiranja proračunskog manjka ili plasmanu viškova novčanih sredstava) donose se na sastancima Povjerenstva za likvidnost odnosno u Upravi za upravljanje javnim dugom</a:t>
            </a:r>
          </a:p>
        </p:txBody>
      </p:sp>
      <p:sp>
        <p:nvSpPr>
          <p:cNvPr id="19" name="TekstniOkvir 18"/>
          <p:cNvSpPr txBox="1"/>
          <p:nvPr/>
        </p:nvSpPr>
        <p:spPr>
          <a:xfrm>
            <a:off x="500090" y="3666059"/>
            <a:ext cx="110100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400" dirty="0">
                <a:latin typeface="Calibri" panose="020F0502020204030204" pitchFamily="34" charset="0"/>
                <a:cs typeface="Calibri" panose="020F0502020204030204" pitchFamily="34" charset="0"/>
              </a:rPr>
              <a:t>Potencijalni višak raspoloživih sredstava može se polagati u Hrvatsku narodnu banku i kreditne institucije (poslovne banke)</a:t>
            </a:r>
            <a:r>
              <a:rPr lang="hr-HR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sz="2400" dirty="0">
                <a:latin typeface="Calibri" panose="020F0502020204030204" pitchFamily="34" charset="0"/>
                <a:cs typeface="Calibri" panose="020F0502020204030204" pitchFamily="34" charset="0"/>
              </a:rPr>
              <a:t>poštujući pri tome načela sigurnosti, likvidnosti i isplativosti ulaganja</a:t>
            </a:r>
          </a:p>
        </p:txBody>
      </p:sp>
      <p:sp>
        <p:nvSpPr>
          <p:cNvPr id="24" name="TekstniOkvir 23"/>
          <p:cNvSpPr txBox="1"/>
          <p:nvPr/>
        </p:nvSpPr>
        <p:spPr>
          <a:xfrm>
            <a:off x="500090" y="4969201"/>
            <a:ext cx="1101008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400" dirty="0">
                <a:latin typeface="Calibri" panose="020F0502020204030204" pitchFamily="34" charset="0"/>
                <a:cs typeface="Calibri" panose="020F0502020204030204" pitchFamily="34" charset="0"/>
              </a:rPr>
              <a:t>Na novčana sredstva državnog proračuna kod Hrvatske narodne banke (JRR) obračunava se kamata temeljem Odluke o kamatnim stopama na novčana sredstva subjekata javnog sektora kod Hrvatske narodne banke (koja je u skladu s odlukama Središnje europske banke)</a:t>
            </a:r>
          </a:p>
        </p:txBody>
      </p:sp>
      <p:sp>
        <p:nvSpPr>
          <p:cNvPr id="25" name="TekstniOkvir 24"/>
          <p:cNvSpPr txBox="1"/>
          <p:nvPr/>
        </p:nvSpPr>
        <p:spPr>
          <a:xfrm>
            <a:off x="528016" y="788070"/>
            <a:ext cx="1101008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400" dirty="0">
                <a:latin typeface="Calibri" panose="020F0502020204030204" pitchFamily="34" charset="0"/>
                <a:cs typeface="Calibri" panose="020F0502020204030204" pitchFamily="34" charset="0"/>
              </a:rPr>
              <a:t>Projekcije novčanih tokova državnog proračuna koriste se u donošenju odluka vezanih uz samu dinamiku plaćanja unutar mjeseca, npr. određivanje prioritetnih plaćanja, utvrđivanje dinamike plaćanja većih iznosa rashoda po danima unutar mjeseca i slično</a:t>
            </a:r>
          </a:p>
        </p:txBody>
      </p:sp>
    </p:spTree>
    <p:extLst>
      <p:ext uri="{BB962C8B-B14F-4D97-AF65-F5344CB8AC3E}">
        <p14:creationId xmlns:p14="http://schemas.microsoft.com/office/powerpoint/2010/main" val="3620608975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7384"/>
            <a:ext cx="12192000" cy="764703"/>
          </a:xfrm>
          <a:solidFill>
            <a:srgbClr val="002060"/>
          </a:solidFill>
        </p:spPr>
        <p:txBody>
          <a:bodyPr>
            <a:noAutofit/>
          </a:bodyPr>
          <a:lstStyle/>
          <a:p>
            <a:pPr marL="266700"/>
            <a:r>
              <a:rPr lang="hr-HR" altLang="sr-Latn-RS" sz="3200" b="1" i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Izazovi u projekciji novčanih tokova</a:t>
            </a:r>
          </a:p>
        </p:txBody>
      </p:sp>
      <p:pic>
        <p:nvPicPr>
          <p:cNvPr id="14" name="Slika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68608" y="144587"/>
            <a:ext cx="359695" cy="475529"/>
          </a:xfrm>
          <a:prstGeom prst="rect">
            <a:avLst/>
          </a:prstGeom>
        </p:spPr>
      </p:pic>
      <p:sp>
        <p:nvSpPr>
          <p:cNvPr id="3" name="Pravokutnik 2"/>
          <p:cNvSpPr/>
          <p:nvPr/>
        </p:nvSpPr>
        <p:spPr>
          <a:xfrm>
            <a:off x="2956294" y="1598685"/>
            <a:ext cx="6435251" cy="430887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hr-HR" sz="2200" b="1" dirty="0"/>
              <a:t>IZMJENE U ROKOVIMA DOSPIJEĆA OBVEZA</a:t>
            </a:r>
          </a:p>
        </p:txBody>
      </p:sp>
      <p:sp>
        <p:nvSpPr>
          <p:cNvPr id="4" name="Pravokutnik 3"/>
          <p:cNvSpPr/>
          <p:nvPr/>
        </p:nvSpPr>
        <p:spPr>
          <a:xfrm>
            <a:off x="4157696" y="2218951"/>
            <a:ext cx="4032448" cy="430887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hr-HR" sz="2200" b="1" dirty="0"/>
              <a:t>„HITNA” PLAĆANJA</a:t>
            </a:r>
          </a:p>
        </p:txBody>
      </p:sp>
      <p:sp>
        <p:nvSpPr>
          <p:cNvPr id="5" name="Pravokutnik 4"/>
          <p:cNvSpPr/>
          <p:nvPr/>
        </p:nvSpPr>
        <p:spPr>
          <a:xfrm>
            <a:off x="2063552" y="964696"/>
            <a:ext cx="8424936" cy="430887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hr-HR" sz="2200" b="1" dirty="0"/>
              <a:t>AKTIVACIJA IZDANIH DRŽAVNIH JAMSTAVA, SUDSKE PRESUDE </a:t>
            </a:r>
          </a:p>
        </p:txBody>
      </p:sp>
      <p:sp>
        <p:nvSpPr>
          <p:cNvPr id="7" name="Pravokutnik 6"/>
          <p:cNvSpPr/>
          <p:nvPr/>
        </p:nvSpPr>
        <p:spPr>
          <a:xfrm>
            <a:off x="740139" y="3825483"/>
            <a:ext cx="11305256" cy="1107996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hr-HR" sz="2200" b="1" dirty="0"/>
              <a:t>PROJEKCIJA NOVČANIH TOKOVA OVISI O INPUTIMA PRORAČUNSKIH KORISNIKA (koji nemaju širi pogled na likvidnost državnog proračuna i čije eventualno loše planiranje i izvršenje utječe na donošenje neodgovarajućih odluka)</a:t>
            </a:r>
          </a:p>
        </p:txBody>
      </p:sp>
      <p:sp>
        <p:nvSpPr>
          <p:cNvPr id="8" name="Pravokutnik 7"/>
          <p:cNvSpPr/>
          <p:nvPr/>
        </p:nvSpPr>
        <p:spPr>
          <a:xfrm>
            <a:off x="740139" y="2852940"/>
            <a:ext cx="11305256" cy="769441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hr-HR" sz="2200" b="1" dirty="0"/>
              <a:t>PRORAČUNSKI KORISNICI NE IZVRŠAVAJU SVOJE OBVEZE U SKLADU S PLANIRANIM SREDSTVIMA (pojedini rashodi izvršavaju se krajem godine ili ostanu neizvršeni)</a:t>
            </a:r>
          </a:p>
        </p:txBody>
      </p:sp>
      <p:sp>
        <p:nvSpPr>
          <p:cNvPr id="10" name="Pravokutnik 9"/>
          <p:cNvSpPr/>
          <p:nvPr/>
        </p:nvSpPr>
        <p:spPr>
          <a:xfrm>
            <a:off x="1179038" y="5136581"/>
            <a:ext cx="10513167" cy="769441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hr-HR" sz="2200" b="1" dirty="0"/>
              <a:t>NEPLANIRANI/NEREALNO PLANIRANI PROJEKTI/AKTIVNOSTI FINANCIRANI IZ FLEKSIBILNIH IZVORA FINANCIRANJA (EU FONDOVI)</a:t>
            </a:r>
          </a:p>
        </p:txBody>
      </p:sp>
      <p:sp>
        <p:nvSpPr>
          <p:cNvPr id="11" name="Pravokutnik 10"/>
          <p:cNvSpPr/>
          <p:nvPr/>
        </p:nvSpPr>
        <p:spPr>
          <a:xfrm>
            <a:off x="1179038" y="6134999"/>
            <a:ext cx="10513167" cy="430887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hr-HR" sz="2200" b="1" dirty="0"/>
              <a:t>POTEŠKOĆE  U PRECIZNIJEM PLANIRANJU PRILJEVA SREDSTAVA EU FONDOVA</a:t>
            </a:r>
          </a:p>
        </p:txBody>
      </p:sp>
    </p:spTree>
    <p:extLst>
      <p:ext uri="{BB962C8B-B14F-4D97-AF65-F5344CB8AC3E}">
        <p14:creationId xmlns:p14="http://schemas.microsoft.com/office/powerpoint/2010/main" val="32608352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niOkvir 4"/>
          <p:cNvSpPr txBox="1"/>
          <p:nvPr/>
        </p:nvSpPr>
        <p:spPr>
          <a:xfrm>
            <a:off x="2855640" y="2348880"/>
            <a:ext cx="64807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6000" b="1" dirty="0">
                <a:solidFill>
                  <a:srgbClr val="002060"/>
                </a:solidFill>
              </a:rPr>
              <a:t>Hvala na pažnji </a:t>
            </a:r>
          </a:p>
        </p:txBody>
      </p:sp>
    </p:spTree>
    <p:extLst>
      <p:ext uri="{BB962C8B-B14F-4D97-AF65-F5344CB8AC3E}">
        <p14:creationId xmlns:p14="http://schemas.microsoft.com/office/powerpoint/2010/main" val="191007028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rgbClr val="CB05A1"/>
          </a:solidFill>
          <a:prstDash val="sysDash"/>
        </a:ln>
      </a:spPr>
      <a:bodyPr rtlCol="0" anchor="ctr"/>
      <a:lstStyle>
        <a:defPPr algn="ctr">
          <a:defRPr>
            <a:solidFill>
              <a:srgbClr val="C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5_Theme_external">
  <a:themeElements>
    <a:clrScheme name="UniCredit_New">
      <a:dk1>
        <a:srgbClr val="000000"/>
      </a:dk1>
      <a:lt1>
        <a:srgbClr val="FFFFFF"/>
      </a:lt1>
      <a:dk2>
        <a:srgbClr val="666666"/>
      </a:dk2>
      <a:lt2>
        <a:srgbClr val="E5E5E5"/>
      </a:lt2>
      <a:accent1>
        <a:srgbClr val="D73928"/>
      </a:accent1>
      <a:accent2>
        <a:srgbClr val="B2B2B2"/>
      </a:accent2>
      <a:accent3>
        <a:srgbClr val="666666"/>
      </a:accent3>
      <a:accent4>
        <a:srgbClr val="FDC300"/>
      </a:accent4>
      <a:accent5>
        <a:srgbClr val="F58523"/>
      </a:accent5>
      <a:accent6>
        <a:srgbClr val="9FCA78"/>
      </a:accent6>
      <a:hlink>
        <a:srgbClr val="007A91"/>
      </a:hlink>
      <a:folHlink>
        <a:srgbClr val="AA1C0D"/>
      </a:folHlink>
    </a:clrScheme>
    <a:fontScheme name="UniCredit">
      <a:majorFont>
        <a:latin typeface="UniCredit"/>
        <a:ea typeface=""/>
        <a:cs typeface=""/>
      </a:majorFont>
      <a:minorFont>
        <a:latin typeface="UniCredit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82563" marR="0" indent="-182563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rgbClr val="00CCFF"/>
          </a:buClr>
          <a:buSzPct val="65000"/>
          <a:buFont typeface="Wingdings" panose="05000000000000000000" pitchFamily="2" charset="2"/>
          <a:buNone/>
          <a:tabLst/>
          <a:defRPr kumimoji="0" sz="2000" b="1" i="0" u="none" strike="noStrike" kern="1200" cap="none" spc="0" normalizeH="0" baseline="0" noProof="0" dirty="0" smtClean="0">
            <a:ln>
              <a:noFill/>
            </a:ln>
            <a:solidFill>
              <a:schemeClr val="tx2">
                <a:lumMod val="75000"/>
              </a:schemeClr>
            </a:solidFill>
            <a:effectLst/>
            <a:uLnTx/>
            <a:uFillTx/>
            <a:latin typeface="Calibri" panose="020F0502020204030204" pitchFamily="34" charset="0"/>
            <a:ea typeface="Tahoma" panose="020B0604030504040204" pitchFamily="34" charset="0"/>
            <a:cs typeface="Calibri" panose="020F050202020403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heme_external" id="{ACD6B0F8-D71C-4923-83BE-F64677F8D703}" vid="{F98056C7-1CD4-47A4-ADE1-48ADA5D12707}"/>
    </a:ext>
  </a:extLst>
</a:theme>
</file>

<file path=ppt/theme/theme3.xml><?xml version="1.0" encoding="utf-8"?>
<a:theme xmlns:a="http://schemas.openxmlformats.org/drawingml/2006/main" name="1_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sustav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sustav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27657</TotalTime>
  <Words>568</Words>
  <Application>Microsoft Office PowerPoint</Application>
  <PresentationFormat>Widescreen</PresentationFormat>
  <Paragraphs>72</Paragraphs>
  <Slides>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21" baseType="lpstr">
      <vt:lpstr>Arial</vt:lpstr>
      <vt:lpstr>Calibri</vt:lpstr>
      <vt:lpstr>Calibri </vt:lpstr>
      <vt:lpstr>Calibri Light</vt:lpstr>
      <vt:lpstr>Symbol</vt:lpstr>
      <vt:lpstr>System Font Regular</vt:lpstr>
      <vt:lpstr>Tahoma</vt:lpstr>
      <vt:lpstr>UniCredit</vt:lpstr>
      <vt:lpstr>Wingdings</vt:lpstr>
      <vt:lpstr>Tema sustava Office</vt:lpstr>
      <vt:lpstr>5_Theme_external</vt:lpstr>
      <vt:lpstr>1_Tema sustava Office</vt:lpstr>
      <vt:lpstr>think-cell Slide</vt:lpstr>
      <vt:lpstr>Worksheet</vt:lpstr>
      <vt:lpstr>Sastanak tematske skupine za upravljanje novčanim sredstvima Zajednice prakse za riznicu PEMPAL-a</vt:lpstr>
      <vt:lpstr>PowerPoint Presentation</vt:lpstr>
      <vt:lpstr>PowerPoint Presentation</vt:lpstr>
      <vt:lpstr>PowerPoint Presentation</vt:lpstr>
      <vt:lpstr>Korištenje projekcija za donošenje odluka</vt:lpstr>
      <vt:lpstr>Izazovi u projekciji novčanih tokova</vt:lpstr>
      <vt:lpstr>PowerPoint Presentation</vt:lpstr>
    </vt:vector>
  </TitlesOfParts>
  <Company>mfin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mfadmin</dc:creator>
  <cp:lastModifiedBy>Tetiana Shalkivska</cp:lastModifiedBy>
  <cp:revision>1759</cp:revision>
  <cp:lastPrinted>2023-11-21T12:39:37Z</cp:lastPrinted>
  <dcterms:created xsi:type="dcterms:W3CDTF">2006-10-09T13:07:54Z</dcterms:created>
  <dcterms:modified xsi:type="dcterms:W3CDTF">2023-11-22T12:17:08Z</dcterms:modified>
</cp:coreProperties>
</file>