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740" r:id="rId1"/>
    <p:sldMasterId id="2147484752" r:id="rId2"/>
    <p:sldMasterId id="2147484756" r:id="rId3"/>
  </p:sldMasterIdLst>
  <p:notesMasterIdLst>
    <p:notesMasterId r:id="rId11"/>
  </p:notesMasterIdLst>
  <p:handoutMasterIdLst>
    <p:handoutMasterId r:id="rId12"/>
  </p:handoutMasterIdLst>
  <p:sldIdLst>
    <p:sldId id="489" r:id="rId4"/>
    <p:sldId id="670" r:id="rId5"/>
    <p:sldId id="700" r:id="rId6"/>
    <p:sldId id="690" r:id="rId7"/>
    <p:sldId id="676" r:id="rId8"/>
    <p:sldId id="703" r:id="rId9"/>
    <p:sldId id="687" r:id="rId10"/>
  </p:sldIdLst>
  <p:sldSz cx="12192000" cy="6858000"/>
  <p:notesSz cx="6724650" cy="97742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SGH" lastIdx="40" clrIdx="0">
    <p:extLst>
      <p:ext uri="{19B8F6BF-5375-455C-9EA6-DF929625EA0E}">
        <p15:presenceInfo xmlns:p15="http://schemas.microsoft.com/office/powerpoint/2012/main" userId="Autor" providerId="None"/>
      </p:ext>
    </p:extLst>
  </p:cmAuthor>
  <p:cmAuthor id="2" name="Ivana Žepić" initials="IŽ" lastIdx="1" clrIdx="1">
    <p:extLst>
      <p:ext uri="{19B8F6BF-5375-455C-9EA6-DF929625EA0E}">
        <p15:presenceInfo xmlns:p15="http://schemas.microsoft.com/office/powerpoint/2012/main" userId="Ivana Žepić" providerId="None"/>
      </p:ext>
    </p:extLst>
  </p:cmAuthor>
  <p:cmAuthor id="3" name="Ana Zorić" initials="AZ" lastIdx="32" clrIdx="2">
    <p:extLst>
      <p:ext uri="{19B8F6BF-5375-455C-9EA6-DF929625EA0E}">
        <p15:presenceInfo xmlns:p15="http://schemas.microsoft.com/office/powerpoint/2012/main" userId="S-1-5-21-2051559354-425281599-860360866-16653" providerId="AD"/>
      </p:ext>
    </p:extLst>
  </p:cmAuthor>
  <p:cmAuthor id="4" name="Dominik Tišljar" initials="DT" lastIdx="48" clrIdx="3">
    <p:extLst>
      <p:ext uri="{19B8F6BF-5375-455C-9EA6-DF929625EA0E}">
        <p15:presenceInfo xmlns:p15="http://schemas.microsoft.com/office/powerpoint/2012/main" userId="Dominik Tišlj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D65BE3"/>
    <a:srgbClr val="00B0F0"/>
    <a:srgbClr val="C89800"/>
    <a:srgbClr val="0070C0"/>
    <a:srgbClr val="000000"/>
    <a:srgbClr val="D5EAFF"/>
    <a:srgbClr val="CB05A1"/>
    <a:srgbClr val="0066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Svijetli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vijetli stil 2 - Isticanj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Svijetli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rednji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ijetli stil 3 - Isticanj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5332" autoAdjust="0"/>
  </p:normalViewPr>
  <p:slideViewPr>
    <p:cSldViewPr>
      <p:cViewPr varScale="1">
        <p:scale>
          <a:sx n="57" d="100"/>
          <a:sy n="57" d="100"/>
        </p:scale>
        <p:origin x="988" y="44"/>
      </p:cViewPr>
      <p:guideLst>
        <p:guide orient="horz" pos="845"/>
        <p:guide pos="21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3270"/>
    </p:cViewPr>
  </p:sorterViewPr>
  <p:notesViewPr>
    <p:cSldViewPr>
      <p:cViewPr varScale="1">
        <p:scale>
          <a:sx n="114" d="100"/>
          <a:sy n="114" d="100"/>
        </p:scale>
        <p:origin x="5148" y="64"/>
      </p:cViewPr>
      <p:guideLst>
        <p:guide orient="horz" pos="3079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416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416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CC2970B-F55C-4B99-910C-A8DE943BADF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416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600" y="733425"/>
            <a:ext cx="6518275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43441"/>
            <a:ext cx="5378450" cy="4397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/>
              <a:t>Kliknite da biste uredili stilove teksta matrice</a:t>
            </a:r>
          </a:p>
          <a:p>
            <a:pPr lvl="1"/>
            <a:r>
              <a:rPr lang="hr-HR" altLang="sr-Latn-RS" noProof="0"/>
              <a:t>Druga razina</a:t>
            </a:r>
          </a:p>
          <a:p>
            <a:pPr lvl="2"/>
            <a:r>
              <a:rPr lang="hr-HR" altLang="sr-Latn-RS" noProof="0"/>
              <a:t>Treća razina</a:t>
            </a:r>
          </a:p>
          <a:p>
            <a:pPr lvl="3"/>
            <a:r>
              <a:rPr lang="hr-HR" altLang="sr-Latn-RS" noProof="0"/>
              <a:t>Četvrta razina</a:t>
            </a:r>
          </a:p>
          <a:p>
            <a:pPr lvl="4"/>
            <a:r>
              <a:rPr lang="hr-HR" altLang="sr-Latn-RS" noProof="0"/>
              <a:t>Peta razina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416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0BF89E-909C-459B-B75D-8089E836EC6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" y="733425"/>
            <a:ext cx="6518275" cy="3667125"/>
          </a:xfrm>
          <a:ln/>
        </p:spPr>
      </p:sp>
      <p:sp>
        <p:nvSpPr>
          <p:cNvPr id="1638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1638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1603" indent="-28089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25177" indent="-22376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75882" indent="-22376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24998" indent="-22376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82053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39106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96159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53212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16D799-30B0-4BB1-B56C-9D849AD5A5B1}" type="slidenum">
              <a:rPr lang="hr-HR" altLang="sr-Latn-RS" sz="1200"/>
              <a:pPr/>
              <a:t>1</a:t>
            </a:fld>
            <a:endParaRPr lang="hr-HR" altLang="sr-Latn-R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34143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6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97683">
              <a:defRPr/>
            </a:pPr>
            <a:fld id="{4A3E71D0-F2BD-4D69-9CDA-98F0531A388B}" type="slidenum">
              <a:rPr lang="hr-HR">
                <a:solidFill>
                  <a:prstClr val="black"/>
                </a:solidFill>
                <a:latin typeface="Calibri" panose="020F0502020204030204"/>
              </a:rPr>
              <a:pPr defTabSz="897683">
                <a:defRPr/>
              </a:pPr>
              <a:t>3</a:t>
            </a:fld>
            <a:endParaRPr lang="hr-H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4043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36661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1960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B7F2-4183-46A4-BFF1-CC5AB662B6A8}" type="datetime1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fld id="{396ED685-062E-44C7-8342-8A776CA3ECD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356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3D7-BE82-46D3-806D-C36B4B6461AC}" type="datetime1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9D5BE7-B100-4245-BDA2-9C6A0F572951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3107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7E8E-FBCA-4602-BFFA-EB73E5BC490A}" type="datetime1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CFE82-502B-4378-958C-3400E590E205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33571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6F1EA9D-4D63-31B5-2D8C-978079304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6000" y="6489433"/>
            <a:ext cx="24000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800" b="0" i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mtClean="0"/>
              <a:pPr>
                <a:lnSpc>
                  <a:spcPct val="90000"/>
                </a:lnSpc>
              </a:pPr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1B5EB2-54CF-7F2D-232B-76C1B66AD0D8}"/>
              </a:ext>
            </a:extLst>
          </p:cNvPr>
          <p:cNvCxnSpPr>
            <a:cxnSpLocks/>
          </p:cNvCxnSpPr>
          <p:nvPr userDrawn="1"/>
        </p:nvCxnSpPr>
        <p:spPr>
          <a:xfrm>
            <a:off x="670985" y="933451"/>
            <a:ext cx="10880000" cy="0"/>
          </a:xfrm>
          <a:prstGeom prst="line">
            <a:avLst/>
          </a:prstGeom>
          <a:ln w="9525" cap="rnd"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4">
            <a:extLst>
              <a:ext uri="{FF2B5EF4-FFF2-40B4-BE49-F238E27FC236}">
                <a16:creationId xmlns:a16="http://schemas.microsoft.com/office/drawing/2014/main" id="{8CF3D7FF-4786-A939-23D9-35C6F5E7A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69600" y="6117168"/>
            <a:ext cx="10849326" cy="480483"/>
          </a:xfrm>
        </p:spPr>
        <p:txBody>
          <a:bodyPr anchor="ctr"/>
          <a:lstStyle>
            <a:lvl1pPr>
              <a:defRPr sz="700"/>
            </a:lvl1pPr>
          </a:lstStyle>
          <a:p>
            <a:pPr lvl="0"/>
            <a:r>
              <a:rPr lang="hr-HR" dirty="0" err="1"/>
              <a:t>Source</a:t>
            </a:r>
            <a:r>
              <a:rPr lang="hr-HR" dirty="0"/>
              <a:t>: </a:t>
            </a:r>
          </a:p>
          <a:p>
            <a:pPr lvl="0"/>
            <a:r>
              <a:rPr lang="hr-HR" dirty="0"/>
              <a:t>Notes: </a:t>
            </a:r>
          </a:p>
        </p:txBody>
      </p:sp>
      <p:sp>
        <p:nvSpPr>
          <p:cNvPr id="3" name="Text">
            <a:extLst>
              <a:ext uri="{FF2B5EF4-FFF2-40B4-BE49-F238E27FC236}">
                <a16:creationId xmlns:a16="http://schemas.microsoft.com/office/drawing/2014/main" id="{F9F88C37-22BC-0BC3-7E78-C2ED32904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1411818"/>
            <a:ext cx="10849326" cy="44174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&lt;Heading (18pt)&gt;</a:t>
            </a:r>
          </a:p>
          <a:p>
            <a:pPr lvl="1"/>
            <a:r>
              <a:rPr lang="en-GB" noProof="0" dirty="0"/>
              <a:t>&lt;Subheading (14pt)&gt;</a:t>
            </a:r>
          </a:p>
          <a:p>
            <a:pPr lvl="2"/>
            <a:r>
              <a:rPr lang="en-GB" noProof="0" dirty="0"/>
              <a:t>&lt;Normal (14pt)&gt;</a:t>
            </a:r>
          </a:p>
          <a:p>
            <a:pPr lvl="3"/>
            <a:r>
              <a:rPr lang="en-GB" noProof="0" dirty="0"/>
              <a:t>&lt;Bullet 1 (14pt)&gt;</a:t>
            </a:r>
          </a:p>
          <a:p>
            <a:pPr lvl="4"/>
            <a:r>
              <a:rPr lang="en-GB" noProof="0" dirty="0"/>
              <a:t>&lt;Bullet 2 (14pt)&gt;</a:t>
            </a:r>
          </a:p>
          <a:p>
            <a:pPr lvl="5"/>
            <a:r>
              <a:rPr lang="en-GB" noProof="0" dirty="0"/>
              <a:t>&lt;Bullet 3 (14pt)&gt;</a:t>
            </a:r>
          </a:p>
          <a:p>
            <a:pPr lvl="6"/>
            <a:r>
              <a:rPr lang="en-GB" noProof="0" dirty="0"/>
              <a:t>Reduced Normal (11pt)</a:t>
            </a:r>
          </a:p>
          <a:p>
            <a:pPr lvl="7"/>
            <a:r>
              <a:rPr lang="en-GB" noProof="0" dirty="0"/>
              <a:t>&lt;Tick (14pt)&gt;</a:t>
            </a:r>
          </a:p>
          <a:p>
            <a:pPr lvl="8"/>
            <a:r>
              <a:rPr lang="en-GB" noProof="0" dirty="0"/>
              <a:t>&lt;Cross (14pt)&gt;</a:t>
            </a:r>
          </a:p>
          <a:p>
            <a:pPr lvl="5"/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6239A-CC14-7C7C-885F-6146388590E5}"/>
              </a:ext>
            </a:extLst>
          </p:cNvPr>
          <p:cNvSpPr txBox="1">
            <a:spLocks/>
          </p:cNvSpPr>
          <p:nvPr userDrawn="1"/>
        </p:nvSpPr>
        <p:spPr>
          <a:xfrm>
            <a:off x="336000" y="6480201"/>
            <a:ext cx="240000" cy="124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lang="en-US" sz="675" b="1" i="0" kern="1200" smtClean="0">
                <a:solidFill>
                  <a:schemeClr val="tx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z="900" smtClean="0"/>
              <a:pPr>
                <a:lnSpc>
                  <a:spcPct val="90000"/>
                </a:lnSpc>
              </a:pPr>
              <a:t>‹#›</a:t>
            </a:fld>
            <a:endParaRPr lang="en-GB" sz="900"/>
          </a:p>
        </p:txBody>
      </p:sp>
      <p:sp>
        <p:nvSpPr>
          <p:cNvPr id="9" name="Title">
            <a:extLst>
              <a:ext uri="{FF2B5EF4-FFF2-40B4-BE49-F238E27FC236}">
                <a16:creationId xmlns:a16="http://schemas.microsoft.com/office/drawing/2014/main" id="{2D85DCF8-7632-0F57-37C3-9F8A451AC4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603" y="279597"/>
            <a:ext cx="9600002" cy="40460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sz="2000" b="0">
                <a:solidFill>
                  <a:srgbClr val="4F81BD"/>
                </a:solidFill>
              </a:defRPr>
            </a:lvl1pPr>
          </a:lstStyle>
          <a:p>
            <a:pPr lvl="0">
              <a:lnSpc>
                <a:spcPts val="2400"/>
              </a:lnSpc>
            </a:pPr>
            <a:r>
              <a:rPr lang="en-GB" noProof="0" dirty="0"/>
              <a:t>&lt;Page title (2</a:t>
            </a:r>
            <a:r>
              <a:rPr lang="hr-HR" noProof="0" dirty="0"/>
              <a:t>0</a:t>
            </a:r>
            <a:r>
              <a:rPr lang="en-GB" noProof="0" dirty="0" err="1"/>
              <a:t>pt</a:t>
            </a:r>
            <a:r>
              <a:rPr lang="en-GB" noProof="0" dirty="0"/>
              <a:t>)&gt;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D9DFE4-8617-3C83-3BBE-908FFA038E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922" y="151678"/>
            <a:ext cx="702064" cy="65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521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243E2EC-F841-8117-9030-869EB0C7833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35002" y="1409459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501F382F-0682-0693-3DCD-61A0DBE6434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09917" y="1409352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6A1FBE11-CEC4-9D8D-874C-613621E6AB6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002" y="3819245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14" name="Content Placeholder 10">
            <a:extLst>
              <a:ext uri="{FF2B5EF4-FFF2-40B4-BE49-F238E27FC236}">
                <a16:creationId xmlns:a16="http://schemas.microsoft.com/office/drawing/2014/main" id="{C21072D1-082E-76B8-2ABC-8BBD89EB4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09917" y="3819139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ED4FD92C-2A4E-0C03-0862-E3394626E7F2}"/>
              </a:ext>
            </a:extLst>
          </p:cNvPr>
          <p:cNvSpPr/>
          <p:nvPr userDrawn="1"/>
        </p:nvSpPr>
        <p:spPr>
          <a:xfrm>
            <a:off x="671690" y="1418501"/>
            <a:ext cx="5210398" cy="247212"/>
          </a:xfrm>
          <a:prstGeom prst="round2Diag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0" rIns="48000" bIns="0" rtlCol="0" anchor="ctr"/>
          <a:lstStyle/>
          <a:p>
            <a:endParaRPr lang="en-GB" sz="1067" b="1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29EDB19-F0AE-C002-B30A-2DD69DAEDA15}"/>
              </a:ext>
            </a:extLst>
          </p:cNvPr>
          <p:cNvCxnSpPr>
            <a:cxnSpLocks/>
          </p:cNvCxnSpPr>
          <p:nvPr userDrawn="1"/>
        </p:nvCxnSpPr>
        <p:spPr>
          <a:xfrm>
            <a:off x="671690" y="1665712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E97422-3838-4361-4F23-1B86C0AD0036}"/>
              </a:ext>
            </a:extLst>
          </p:cNvPr>
          <p:cNvCxnSpPr>
            <a:cxnSpLocks/>
          </p:cNvCxnSpPr>
          <p:nvPr userDrawn="1"/>
        </p:nvCxnSpPr>
        <p:spPr>
          <a:xfrm>
            <a:off x="6287916" y="1665712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B1F4C9-B8E2-146C-67C0-6B030D988018}"/>
              </a:ext>
            </a:extLst>
          </p:cNvPr>
          <p:cNvCxnSpPr>
            <a:cxnSpLocks/>
          </p:cNvCxnSpPr>
          <p:nvPr userDrawn="1"/>
        </p:nvCxnSpPr>
        <p:spPr>
          <a:xfrm>
            <a:off x="671690" y="4069092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171A6F-AEB8-A0ED-67B9-B105A3D9504D}"/>
              </a:ext>
            </a:extLst>
          </p:cNvPr>
          <p:cNvCxnSpPr>
            <a:cxnSpLocks/>
          </p:cNvCxnSpPr>
          <p:nvPr userDrawn="1"/>
        </p:nvCxnSpPr>
        <p:spPr>
          <a:xfrm>
            <a:off x="6292979" y="4066899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2A92885-1A8A-E223-9B68-DD0A68C5ADD6}"/>
              </a:ext>
            </a:extLst>
          </p:cNvPr>
          <p:cNvCxnSpPr>
            <a:cxnSpLocks/>
          </p:cNvCxnSpPr>
          <p:nvPr userDrawn="1"/>
        </p:nvCxnSpPr>
        <p:spPr>
          <a:xfrm>
            <a:off x="670985" y="933451"/>
            <a:ext cx="10880000" cy="0"/>
          </a:xfrm>
          <a:prstGeom prst="line">
            <a:avLst/>
          </a:prstGeom>
          <a:ln w="9525" cap="rnd"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BFA94E9D-8F80-AFB0-EF43-600995EE09D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69600" y="6117168"/>
            <a:ext cx="10849326" cy="480483"/>
          </a:xfrm>
        </p:spPr>
        <p:txBody>
          <a:bodyPr anchor="ctr"/>
          <a:lstStyle>
            <a:lvl1pPr>
              <a:defRPr sz="700"/>
            </a:lvl1pPr>
          </a:lstStyle>
          <a:p>
            <a:pPr lvl="0"/>
            <a:r>
              <a:rPr lang="hr-HR" dirty="0" err="1"/>
              <a:t>Source</a:t>
            </a:r>
            <a:r>
              <a:rPr lang="hr-HR" dirty="0"/>
              <a:t>: </a:t>
            </a:r>
          </a:p>
          <a:p>
            <a:pPr lvl="0"/>
            <a:r>
              <a:rPr lang="hr-HR" dirty="0"/>
              <a:t>Notes: 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8755684-3E38-B9B3-0168-C03C55D41AA0}"/>
              </a:ext>
            </a:extLst>
          </p:cNvPr>
          <p:cNvSpPr txBox="1">
            <a:spLocks/>
          </p:cNvSpPr>
          <p:nvPr userDrawn="1"/>
        </p:nvSpPr>
        <p:spPr>
          <a:xfrm>
            <a:off x="336000" y="6480201"/>
            <a:ext cx="240000" cy="124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lang="en-US" sz="675" b="1" i="0" kern="1200" smtClean="0">
                <a:solidFill>
                  <a:schemeClr val="tx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z="900" smtClean="0"/>
              <a:pPr>
                <a:lnSpc>
                  <a:spcPct val="90000"/>
                </a:lnSpc>
              </a:pPr>
              <a:t>‹#›</a:t>
            </a:fld>
            <a:endParaRPr lang="en-GB" sz="900"/>
          </a:p>
        </p:txBody>
      </p:sp>
      <p:sp>
        <p:nvSpPr>
          <p:cNvPr id="18" name="Title">
            <a:extLst>
              <a:ext uri="{FF2B5EF4-FFF2-40B4-BE49-F238E27FC236}">
                <a16:creationId xmlns:a16="http://schemas.microsoft.com/office/drawing/2014/main" id="{85BAB6A7-BB19-2B17-675C-EFAC94F391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603" y="279597"/>
            <a:ext cx="9600002" cy="40460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sz="2000" b="0">
                <a:solidFill>
                  <a:srgbClr val="4F81BD"/>
                </a:solidFill>
              </a:defRPr>
            </a:lvl1pPr>
          </a:lstStyle>
          <a:p>
            <a:pPr lvl="0">
              <a:lnSpc>
                <a:spcPts val="2400"/>
              </a:lnSpc>
            </a:pPr>
            <a:r>
              <a:rPr lang="en-GB" noProof="0" dirty="0"/>
              <a:t>&lt;Page title (</a:t>
            </a:r>
            <a:r>
              <a:rPr lang="hr-HR" noProof="0" dirty="0"/>
              <a:t>15</a:t>
            </a:r>
            <a:r>
              <a:rPr lang="en-GB" noProof="0" dirty="0" err="1"/>
              <a:t>pt</a:t>
            </a:r>
            <a:r>
              <a:rPr lang="en-GB" noProof="0" dirty="0"/>
              <a:t>)&gt;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05042BD-10E9-B74F-1893-4D848B53C1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922" y="151678"/>
            <a:ext cx="702064" cy="65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303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2966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8156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8658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090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8170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316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E660-104D-403B-9055-C7F993750945}" type="datetime1">
              <a:rPr lang="hr-HR" smtClean="0"/>
              <a:t>22.11.2023.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4524547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4070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965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5847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64917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39329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606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7072-5346-4FD9-8D54-CB98678542A0}" type="datetime1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3428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0591-2A86-479A-9CC3-2F9ED21018FC}" type="datetime1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28230" y="2348880"/>
            <a:ext cx="2743200" cy="365125"/>
          </a:xfrm>
        </p:spPr>
        <p:txBody>
          <a:bodyPr/>
          <a:lstStyle/>
          <a:p>
            <a:pPr>
              <a:defRPr/>
            </a:pPr>
            <a:fld id="{F323B84F-21B6-40B6-892F-87DBD297DB72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9054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37C7-48FF-4882-9D02-3CDE406E99E9}" type="datetime1">
              <a:rPr lang="hr-HR" smtClean="0"/>
              <a:t>22.11.2023.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6282A-F323-4A7F-91C6-3B014E584138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8276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474B-335B-462C-9780-6487A247E146}" type="datetime1">
              <a:rPr lang="hr-HR" smtClean="0"/>
              <a:t>22.11.2023.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03F40B-EB39-461D-A572-455AC18CB3E7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6951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50E0-5742-468C-B822-84A69243E20F}" type="datetime1">
              <a:rPr lang="hr-HR" smtClean="0"/>
              <a:t>22.11.2023.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D3210-3C38-45D9-B755-CEE48CB96BFF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2130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29FF-AE75-47F6-BF1E-F1BBD9D002C8}" type="datetime1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6F594-7830-47B4-A3C7-2689396EDB1F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6435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1C88-AC32-4295-AA1C-4C86F53BDC9D}" type="datetime1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165DA-AB45-465E-A40A-7EB51484EEF6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0065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tags" Target="../tags/tag3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ags" Target="../tags/tag2.xml"/><Relationship Id="rId11" Type="http://schemas.openxmlformats.org/officeDocument/2006/relationships/oleObject" Target="../embeddings/oleObject3.bin"/><Relationship Id="rId5" Type="http://schemas.openxmlformats.org/officeDocument/2006/relationships/tags" Target="../tags/tag1.xml"/><Relationship Id="rId10" Type="http://schemas.openxmlformats.org/officeDocument/2006/relationships/oleObject" Target="../embeddings/oleObject2.bin"/><Relationship Id="rId4" Type="http://schemas.openxmlformats.org/officeDocument/2006/relationships/theme" Target="../theme/theme2.xml"/><Relationship Id="rId9" Type="http://schemas.openxmlformats.org/officeDocument/2006/relationships/image" Target="../media/image1.emf"/><Relationship Id="rId14" Type="http://schemas.openxmlformats.org/officeDocument/2006/relationships/image" Target="../media/image4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E50B8-94CC-4F81-A276-F31A83350986}" type="datetime1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29216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1BA8859-AEC4-4743-94E7-8F2F36BDAB3F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421" imgH="420" progId="TCLayout.ActiveDocument.1">
                  <p:embed/>
                </p:oleObj>
              </mc:Choice>
              <mc:Fallback>
                <p:oleObj name="think-cell Slide" r:id="rId8" imgW="421" imgH="42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1BA8859-AEC4-4743-94E7-8F2F36BDAB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"/>
          <p:cNvSpPr>
            <a:spLocks noGrp="1"/>
          </p:cNvSpPr>
          <p:nvPr>
            <p:ph type="body" idx="1"/>
          </p:nvPr>
        </p:nvSpPr>
        <p:spPr>
          <a:xfrm>
            <a:off x="670985" y="1411818"/>
            <a:ext cx="10752000" cy="44174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&lt;Heading (18pt)&gt;</a:t>
            </a:r>
          </a:p>
          <a:p>
            <a:pPr lvl="1"/>
            <a:r>
              <a:rPr lang="en-GB" noProof="0" dirty="0"/>
              <a:t>&lt;Subheading (14pt)&gt;</a:t>
            </a:r>
          </a:p>
          <a:p>
            <a:pPr lvl="2"/>
            <a:r>
              <a:rPr lang="en-GB" noProof="0" dirty="0"/>
              <a:t>&lt;Normal (14pt)&gt;</a:t>
            </a:r>
          </a:p>
          <a:p>
            <a:pPr lvl="3"/>
            <a:r>
              <a:rPr lang="en-GB" noProof="0" dirty="0"/>
              <a:t>&lt;Bullet 1 (14pt)&gt;</a:t>
            </a:r>
          </a:p>
          <a:p>
            <a:pPr lvl="4"/>
            <a:r>
              <a:rPr lang="en-GB" noProof="0" dirty="0"/>
              <a:t>&lt;Bullet 2 (14pt)&gt;</a:t>
            </a:r>
          </a:p>
          <a:p>
            <a:pPr lvl="5"/>
            <a:r>
              <a:rPr lang="en-GB" noProof="0" dirty="0"/>
              <a:t>&lt;Bullet 3 (14pt)&gt;</a:t>
            </a:r>
          </a:p>
          <a:p>
            <a:pPr lvl="6"/>
            <a:r>
              <a:rPr lang="en-GB" noProof="0" dirty="0"/>
              <a:t>Reduced Normal (11pt)</a:t>
            </a:r>
          </a:p>
          <a:p>
            <a:pPr lvl="7"/>
            <a:r>
              <a:rPr lang="en-GB" noProof="0" dirty="0"/>
              <a:t>&lt;Tick (14pt)&gt;</a:t>
            </a:r>
          </a:p>
          <a:p>
            <a:pPr lvl="8"/>
            <a:r>
              <a:rPr lang="en-GB" noProof="0" dirty="0"/>
              <a:t>&lt;Cross (14pt)&gt;</a:t>
            </a:r>
          </a:p>
          <a:p>
            <a:pPr lvl="5"/>
            <a:endParaRPr lang="en-GB" noProof="0" dirty="0"/>
          </a:p>
        </p:txBody>
      </p:sp>
      <p:graphicFrame>
        <p:nvGraphicFramePr>
          <p:cNvPr id="9" name="Object 4" hidden="1">
            <a:extLst>
              <a:ext uri="{FF2B5EF4-FFF2-40B4-BE49-F238E27FC236}">
                <a16:creationId xmlns:a16="http://schemas.microsoft.com/office/drawing/2014/main" id="{DF74087D-28A0-9F45-895B-44D7568610F7}"/>
              </a:ext>
            </a:extLst>
          </p:cNvPr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21" imgH="420" progId="TCLayout.ActiveDocument.1">
                  <p:embed/>
                </p:oleObj>
              </mc:Choice>
              <mc:Fallback>
                <p:oleObj name="think-cell Slide" r:id="rId10" imgW="421" imgH="420" progId="TCLayout.ActiveDocument.1">
                  <p:embed/>
                  <p:pic>
                    <p:nvPicPr>
                      <p:cNvPr id="9" name="Object 4" hidden="1">
                        <a:extLst>
                          <a:ext uri="{FF2B5EF4-FFF2-40B4-BE49-F238E27FC236}">
                            <a16:creationId xmlns:a16="http://schemas.microsoft.com/office/drawing/2014/main" id="{DF74087D-28A0-9F45-895B-44D7568610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C8E61-51DB-9E43-9552-DB681B0DA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6000" y="6480200"/>
            <a:ext cx="24000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800" b="0" i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mtClean="0"/>
              <a:pPr>
                <a:lnSpc>
                  <a:spcPct val="90000"/>
                </a:lnSpc>
              </a:pPr>
              <a:t>‹#›</a:t>
            </a:fld>
            <a:endParaRPr lang="en-GB"/>
          </a:p>
        </p:txBody>
      </p:sp>
      <p:graphicFrame>
        <p:nvGraphicFramePr>
          <p:cNvPr id="12" name="Object 4" hidden="1">
            <a:extLst>
              <a:ext uri="{FF2B5EF4-FFF2-40B4-BE49-F238E27FC236}">
                <a16:creationId xmlns:a16="http://schemas.microsoft.com/office/drawing/2014/main" id="{61EF5A53-C21E-4A2D-91BC-9048F1009C7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421" imgH="420" progId="TCLayout.ActiveDocument.1">
                  <p:embed/>
                </p:oleObj>
              </mc:Choice>
              <mc:Fallback>
                <p:oleObj name="think-cell Slide" r:id="rId11" imgW="421" imgH="420" progId="TCLayout.ActiveDocument.1">
                  <p:embed/>
                  <p:pic>
                    <p:nvPicPr>
                      <p:cNvPr id="12" name="Object 4" hidden="1">
                        <a:extLst>
                          <a:ext uri="{FF2B5EF4-FFF2-40B4-BE49-F238E27FC236}">
                            <a16:creationId xmlns:a16="http://schemas.microsoft.com/office/drawing/2014/main" id="{61EF5A53-C21E-4A2D-91BC-9048F1009C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5CFAB140-1F46-537A-6597-215114354025}"/>
              </a:ext>
            </a:extLst>
          </p:cNvPr>
          <p:cNvGrpSpPr/>
          <p:nvPr userDrawn="1"/>
        </p:nvGrpSpPr>
        <p:grpSpPr>
          <a:xfrm>
            <a:off x="-1696033" y="2144270"/>
            <a:ext cx="691998" cy="648358"/>
            <a:chOff x="5781203" y="5506647"/>
            <a:chExt cx="518999" cy="48626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E24D3CA-6544-2008-5865-294E7094D786}"/>
                </a:ext>
              </a:extLst>
            </p:cNvPr>
            <p:cNvSpPr txBox="1"/>
            <p:nvPr/>
          </p:nvSpPr>
          <p:spPr>
            <a:xfrm flipH="1">
              <a:off x="5781203" y="5629066"/>
              <a:ext cx="518999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79</a:t>
              </a:r>
            </a:p>
            <a:p>
              <a:pPr algn="ctr"/>
              <a:r>
                <a:rPr lang="hr-HR" sz="851" dirty="0"/>
                <a:t>129</a:t>
              </a:r>
            </a:p>
            <a:p>
              <a:pPr algn="ctr"/>
              <a:r>
                <a:rPr lang="hr-HR" sz="851" dirty="0"/>
                <a:t>189</a:t>
              </a:r>
              <a:endParaRPr lang="en-GB" sz="851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8A411E8-6EAA-B86A-DF08-7962A4F4E1E0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536A257-3A08-F52C-622D-D77DC90F22F1}"/>
              </a:ext>
            </a:extLst>
          </p:cNvPr>
          <p:cNvGrpSpPr/>
          <p:nvPr userDrawn="1"/>
        </p:nvGrpSpPr>
        <p:grpSpPr>
          <a:xfrm>
            <a:off x="-1567449" y="3024223"/>
            <a:ext cx="587317" cy="648359"/>
            <a:chOff x="5859714" y="5506647"/>
            <a:chExt cx="440488" cy="48626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80C3F56-7953-AD00-390F-25D0E6C9831B}"/>
                </a:ext>
              </a:extLst>
            </p:cNvPr>
            <p:cNvSpPr txBox="1"/>
            <p:nvPr/>
          </p:nvSpPr>
          <p:spPr>
            <a:xfrm flipH="1">
              <a:off x="5859714" y="5629066"/>
              <a:ext cx="440488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226</a:t>
              </a:r>
            </a:p>
            <a:p>
              <a:pPr algn="ctr"/>
              <a:r>
                <a:rPr lang="hr-HR" sz="851" dirty="0"/>
                <a:t>0</a:t>
              </a:r>
            </a:p>
            <a:p>
              <a:pPr algn="ctr"/>
              <a:r>
                <a:rPr lang="hr-HR" sz="851" dirty="0"/>
                <a:t>26</a:t>
              </a:r>
              <a:endParaRPr lang="en-GB" sz="851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697925E-D372-2804-1A22-82C19DB476B2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rgbClr val="E200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5F6156D-D0E2-3321-07DC-8DE959D5216E}"/>
              </a:ext>
            </a:extLst>
          </p:cNvPr>
          <p:cNvGrpSpPr/>
          <p:nvPr userDrawn="1"/>
        </p:nvGrpSpPr>
        <p:grpSpPr>
          <a:xfrm>
            <a:off x="-1177846" y="2144277"/>
            <a:ext cx="587319" cy="648359"/>
            <a:chOff x="5859713" y="5506647"/>
            <a:chExt cx="440489" cy="48626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DF09C12-4BDE-7A3B-2166-2FC97DF85353}"/>
                </a:ext>
              </a:extLst>
            </p:cNvPr>
            <p:cNvSpPr txBox="1"/>
            <p:nvPr/>
          </p:nvSpPr>
          <p:spPr>
            <a:xfrm flipH="1">
              <a:off x="5859713" y="5629066"/>
              <a:ext cx="440489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117</a:t>
              </a:r>
            </a:p>
            <a:p>
              <a:pPr algn="ctr"/>
              <a:r>
                <a:rPr lang="hr-HR" sz="851" dirty="0"/>
                <a:t>206</a:t>
              </a:r>
            </a:p>
            <a:p>
              <a:pPr algn="ctr"/>
              <a:r>
                <a:rPr lang="hr-HR" sz="851" dirty="0"/>
                <a:t>231</a:t>
              </a:r>
              <a:endParaRPr lang="en-GB" sz="851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0CF6422-9BAE-2056-63C9-CF7B05D89786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rgbClr val="8DD7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5D3E7B7-B4E0-C861-8BFB-7E579BCD5178}"/>
              </a:ext>
            </a:extLst>
          </p:cNvPr>
          <p:cNvGrpSpPr/>
          <p:nvPr userDrawn="1"/>
        </p:nvGrpSpPr>
        <p:grpSpPr>
          <a:xfrm>
            <a:off x="-1177860" y="3024223"/>
            <a:ext cx="602265" cy="648359"/>
            <a:chOff x="5848503" y="5506647"/>
            <a:chExt cx="451699" cy="48626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2D889D3-89E3-101E-13AC-FE013EEA1096}"/>
                </a:ext>
              </a:extLst>
            </p:cNvPr>
            <p:cNvSpPr txBox="1"/>
            <p:nvPr/>
          </p:nvSpPr>
          <p:spPr>
            <a:xfrm flipH="1">
              <a:off x="5848503" y="5629066"/>
              <a:ext cx="451699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127</a:t>
              </a:r>
            </a:p>
            <a:p>
              <a:pPr algn="ctr"/>
              <a:r>
                <a:rPr lang="hr-HR" sz="851" dirty="0"/>
                <a:t>127</a:t>
              </a:r>
            </a:p>
            <a:p>
              <a:pPr algn="ctr"/>
              <a:r>
                <a:rPr lang="hr-HR" sz="851" dirty="0"/>
                <a:t>127</a:t>
              </a:r>
              <a:endParaRPr lang="en-GB" sz="851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4D24036-F798-9424-FF42-EC111B768FD6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979D245-AFC7-C612-EFD3-B0829BE462E5}"/>
              </a:ext>
            </a:extLst>
          </p:cNvPr>
          <p:cNvGrpSpPr/>
          <p:nvPr userDrawn="1"/>
        </p:nvGrpSpPr>
        <p:grpSpPr>
          <a:xfrm>
            <a:off x="-771434" y="3024221"/>
            <a:ext cx="701193" cy="507812"/>
            <a:chOff x="5849915" y="5506647"/>
            <a:chExt cx="525895" cy="380859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1460163-0D30-60A5-30FD-6681B12EC190}"/>
                </a:ext>
              </a:extLst>
            </p:cNvPr>
            <p:cNvSpPr txBox="1"/>
            <p:nvPr/>
          </p:nvSpPr>
          <p:spPr>
            <a:xfrm flipH="1">
              <a:off x="5849915" y="5621856"/>
              <a:ext cx="525895" cy="265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217217</a:t>
              </a:r>
            </a:p>
            <a:p>
              <a:pPr algn="ctr"/>
              <a:r>
                <a:rPr lang="hr-HR" sz="851" dirty="0"/>
                <a:t>217</a:t>
              </a:r>
              <a:endParaRPr lang="en-GB" sz="851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1F6C453-A689-1FF0-FD62-405A0C378A3D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93FB07F-A95D-1787-2994-8C7416F40870}"/>
              </a:ext>
            </a:extLst>
          </p:cNvPr>
          <p:cNvGrpSpPr/>
          <p:nvPr userDrawn="1"/>
        </p:nvGrpSpPr>
        <p:grpSpPr>
          <a:xfrm>
            <a:off x="-872239" y="2144276"/>
            <a:ext cx="691998" cy="648359"/>
            <a:chOff x="5925250" y="5506647"/>
            <a:chExt cx="374952" cy="486269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541C3D9-9E98-AA51-46E5-76DFBB7E1747}"/>
                </a:ext>
              </a:extLst>
            </p:cNvPr>
            <p:cNvSpPr txBox="1"/>
            <p:nvPr/>
          </p:nvSpPr>
          <p:spPr>
            <a:xfrm flipH="1">
              <a:off x="5925250" y="5629066"/>
              <a:ext cx="374952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0</a:t>
              </a:r>
            </a:p>
            <a:p>
              <a:pPr algn="ctr"/>
              <a:r>
                <a:rPr lang="hr-HR" sz="851" dirty="0"/>
                <a:t>80</a:t>
              </a:r>
            </a:p>
            <a:p>
              <a:pPr algn="ctr"/>
              <a:r>
                <a:rPr lang="hr-HR" sz="851" dirty="0"/>
                <a:t>149</a:t>
              </a:r>
              <a:endParaRPr lang="en-GB" sz="851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C1AD1DC-FE5A-BB7E-4D5A-4CF6D566E18B}"/>
                </a:ext>
              </a:extLst>
            </p:cNvPr>
            <p:cNvSpPr/>
            <p:nvPr/>
          </p:nvSpPr>
          <p:spPr>
            <a:xfrm>
              <a:off x="6077893" y="5506647"/>
              <a:ext cx="104045" cy="113252"/>
            </a:xfrm>
            <a:prstGeom prst="rect">
              <a:avLst/>
            </a:prstGeom>
            <a:solidFill>
              <a:srgbClr val="005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</p:spTree>
    <p:extLst>
      <p:ext uri="{BB962C8B-B14F-4D97-AF65-F5344CB8AC3E}">
        <p14:creationId xmlns:p14="http://schemas.microsoft.com/office/powerpoint/2010/main" val="357589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3" r:id="rId1"/>
    <p:sldLayoutId id="2147484754" r:id="rId2"/>
    <p:sldLayoutId id="2147484755" r:id="rId3"/>
  </p:sldLayoutIdLst>
  <p:hf hdr="0" dt="0"/>
  <p:txStyles>
    <p:titleStyle>
      <a:lvl1pPr algn="l" rtl="0" eaLnBrk="1" fontAlgn="base" hangingPunct="1">
        <a:lnSpc>
          <a:spcPts val="2200"/>
        </a:lnSpc>
        <a:spcBef>
          <a:spcPct val="0"/>
        </a:spcBef>
        <a:spcAft>
          <a:spcPct val="0"/>
        </a:spcAft>
        <a:defRPr lang="en-GB" sz="2400" b="1" kern="1200" noProof="0" dirty="0">
          <a:solidFill>
            <a:srgbClr val="17179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5pPr>
      <a:lvl6pPr marL="342866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6pPr>
      <a:lvl7pPr marL="685732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7pPr>
      <a:lvl8pPr marL="1028598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8pPr>
      <a:lvl9pPr marL="1371464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9pPr>
    </p:titleStyle>
    <p:bodyStyle>
      <a:lvl1pPr marL="0" marR="0" indent="0" algn="l" defTabSz="342866" rtl="0" eaLnBrk="1" fontAlgn="auto" latinLnBrk="0" hangingPunct="1">
        <a:lnSpc>
          <a:spcPct val="90000"/>
        </a:lnSpc>
        <a:spcBef>
          <a:spcPts val="0"/>
        </a:spcBef>
        <a:spcAft>
          <a:spcPts val="0"/>
        </a:spcAft>
        <a:buClr>
          <a:srgbClr val="E1061C"/>
        </a:buClr>
        <a:buSzTx/>
        <a:buFont typeface="Arial"/>
        <a:buNone/>
        <a:tabLst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marR="0" indent="0" algn="l" defTabSz="342866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1061C"/>
        </a:buClr>
        <a:buSzTx/>
        <a:buFont typeface="Arial"/>
        <a:buNone/>
        <a:tabLst/>
        <a:defRPr sz="1400" b="1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0" marR="0" indent="0" algn="l" defTabSz="342866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>
          <a:srgbClr val="999999"/>
        </a:buClr>
        <a:buSzTx/>
        <a:buFont typeface="System Font Regular"/>
        <a:buNone/>
        <a:tabLst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9996" marR="0" indent="-179996" algn="l" defTabSz="342866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>
          <a:srgbClr val="CCCCCC"/>
        </a:buClr>
        <a:buSzTx/>
        <a:buFont typeface="Arial" panose="020B0604020202020204" pitchFamily="34" charset="0"/>
        <a:buChar char="●"/>
        <a:tabLst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59991" marR="0" indent="-179996" algn="l" defTabSz="342866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>
          <a:srgbClr val="CCCCCC"/>
        </a:buClr>
        <a:buSzTx/>
        <a:buFont typeface="Arial" panose="020B0604020202020204" pitchFamily="34" charset="0"/>
        <a:buChar char="●"/>
        <a:tabLst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39987" indent="-179996" algn="l" defTabSz="685732" rtl="0" eaLnBrk="1" latinLnBrk="0" hangingPunct="1">
        <a:lnSpc>
          <a:spcPct val="90000"/>
        </a:lnSpc>
        <a:spcBef>
          <a:spcPts val="600"/>
        </a:spcBef>
        <a:spcAft>
          <a:spcPts val="0"/>
        </a:spcAft>
        <a:buClr>
          <a:srgbClr val="CCCCCC"/>
        </a:buClr>
        <a:buFont typeface="Arial" panose="020B0604020202020204" pitchFamily="34" charset="0"/>
        <a:buChar char="●"/>
        <a:tabLst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1037" indent="0" algn="l" defTabSz="685732" rtl="0" eaLnBrk="1" latinLnBrk="0" hangingPunct="1">
        <a:lnSpc>
          <a:spcPct val="90000"/>
        </a:lnSpc>
        <a:spcBef>
          <a:spcPts val="300"/>
        </a:spcBef>
        <a:buClr>
          <a:schemeClr val="accent1"/>
        </a:buClr>
        <a:buSzPct val="80000"/>
        <a:buFont typeface="System Font Regular"/>
        <a:buNone/>
        <a:tabLst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287993" indent="-287993" algn="l" defTabSz="685732" rtl="0" eaLnBrk="1" latinLnBrk="0" hangingPunct="1">
        <a:lnSpc>
          <a:spcPct val="90000"/>
        </a:lnSpc>
        <a:spcBef>
          <a:spcPts val="1200"/>
        </a:spcBef>
        <a:buClr>
          <a:srgbClr val="999999"/>
        </a:buClr>
        <a:buSzPct val="100000"/>
        <a:buFontTx/>
        <a:buBlip>
          <a:blip r:embed="rId12"/>
        </a:buBlip>
        <a:tabLst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287993" indent="-287993" algn="l" defTabSz="685732" rtl="0" eaLnBrk="1" latinLnBrk="0" hangingPunct="1">
        <a:lnSpc>
          <a:spcPct val="90000"/>
        </a:lnSpc>
        <a:spcBef>
          <a:spcPts val="1200"/>
        </a:spcBef>
        <a:buFontTx/>
        <a:buBlip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</a:buBlip>
        <a:tabLst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32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4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0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26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667">
          <p15:clr>
            <a:srgbClr val="F26B43"/>
          </p15:clr>
        </p15:guide>
        <p15:guide id="14" orient="horz" pos="2754">
          <p15:clr>
            <a:srgbClr val="F26B43"/>
          </p15:clr>
        </p15:guide>
        <p15:guide id="15" orient="horz" pos="3117">
          <p15:clr>
            <a:srgbClr val="F26B43"/>
          </p15:clr>
        </p15:guide>
        <p15:guide id="16" orient="horz" pos="2890">
          <p15:clr>
            <a:srgbClr val="F26B43"/>
          </p15:clr>
        </p15:guide>
        <p15:guide id="17" pos="119">
          <p15:clr>
            <a:srgbClr val="F26B43"/>
          </p15:clr>
        </p15:guide>
        <p15:guide id="18" pos="4202">
          <p15:clr>
            <a:srgbClr val="F26B43"/>
          </p15:clr>
        </p15:guide>
        <p15:guide id="19" orient="horz" pos="441">
          <p15:clr>
            <a:srgbClr val="F26B43"/>
          </p15:clr>
        </p15:guide>
        <p15:guide id="20">
          <p15:clr>
            <a:srgbClr val="F26B43"/>
          </p15:clr>
        </p15:guide>
        <p15:guide id="21" pos="4082">
          <p15:clr>
            <a:srgbClr val="F26B43"/>
          </p15:clr>
        </p15:guide>
        <p15:guide id="22" pos="3640">
          <p15:clr>
            <a:srgbClr val="F26B43"/>
          </p15:clr>
        </p15:guide>
        <p15:guide id="23" pos="238">
          <p15:clr>
            <a:srgbClr val="F26B43"/>
          </p15:clr>
        </p15:guide>
        <p15:guide id="24" orient="horz" pos="327">
          <p15:clr>
            <a:srgbClr val="F26B43"/>
          </p15:clr>
        </p15:guide>
        <p15:guide id="25" orient="horz" pos="1620">
          <p15:clr>
            <a:srgbClr val="F26B43"/>
          </p15:clr>
        </p15:guide>
        <p15:guide id="26" orient="horz" pos="1711">
          <p15:clr>
            <a:srgbClr val="F26B43"/>
          </p15:clr>
        </p15:guide>
        <p15:guide id="27" orient="horz" pos="1801">
          <p15:clr>
            <a:srgbClr val="F26B43"/>
          </p15:clr>
        </p15:guide>
        <p15:guide id="28" pos="2160">
          <p15:clr>
            <a:srgbClr val="F26B43"/>
          </p15:clr>
        </p15:guide>
        <p15:guide id="29" pos="2228">
          <p15:clr>
            <a:srgbClr val="F26B43"/>
          </p15:clr>
        </p15:guide>
        <p15:guide id="30" pos="209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272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7" r:id="rId1"/>
    <p:sldLayoutId id="2147484758" r:id="rId2"/>
    <p:sldLayoutId id="2147484759" r:id="rId3"/>
    <p:sldLayoutId id="2147484760" r:id="rId4"/>
    <p:sldLayoutId id="2147484761" r:id="rId5"/>
    <p:sldLayoutId id="2147484762" r:id="rId6"/>
    <p:sldLayoutId id="2147484763" r:id="rId7"/>
    <p:sldLayoutId id="2147484764" r:id="rId8"/>
    <p:sldLayoutId id="2147484765" r:id="rId9"/>
    <p:sldLayoutId id="2147484766" r:id="rId10"/>
    <p:sldLayoutId id="2147484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4516382" y="5620028"/>
            <a:ext cx="338455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>
                <a:latin typeface="+mn-lt"/>
              </a:rPr>
              <a:t>Beč, Austrija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>
                <a:latin typeface="+mn-lt"/>
              </a:rPr>
              <a:t> studeni 2023</a:t>
            </a:r>
            <a:r>
              <a:rPr lang="hr-HR" altLang="sr-Latn-RS" sz="2000" dirty="0">
                <a:latin typeface="+mj-lt"/>
              </a:rPr>
              <a:t>.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564904"/>
            <a:ext cx="12192000" cy="1326932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r>
              <a:rPr lang="hr-HR" altLang="sr-Latn-RS" sz="3600" b="1" dirty="0">
                <a:solidFill>
                  <a:srgbClr val="002060"/>
                </a:solidFill>
                <a:latin typeface="+mn-lt"/>
              </a:rPr>
              <a:t>Sastanak tematske skupine za upravljanje novčanim sredstvima Zajednice prakse za riznicu PEMPAL-a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736725" y="1341438"/>
            <a:ext cx="8713788" cy="35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sr-Latn-RS" altLang="sr-Latn-RS" sz="2000" dirty="0">
                <a:latin typeface="+mn-lt"/>
                <a:cs typeface="Times New Roman" panose="02020603050405020304" pitchFamily="18" charset="0"/>
              </a:rPr>
              <a:t>REPUBLIKA HRVATSKA</a:t>
            </a:r>
            <a:endParaRPr lang="hr-HR" altLang="sr-Latn-RS" sz="2000" b="1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760" y="465253"/>
            <a:ext cx="631718" cy="836712"/>
          </a:xfrm>
          <a:prstGeom prst="rect">
            <a:avLst/>
          </a:prstGeom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760357" y="1705636"/>
            <a:ext cx="8713788" cy="35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sr-Latn-RS" altLang="sr-Latn-RS" sz="2000" dirty="0">
                <a:latin typeface="+mn-lt"/>
                <a:cs typeface="Times New Roman" panose="02020603050405020304" pitchFamily="18" charset="0"/>
              </a:rPr>
              <a:t>Ministarstvo </a:t>
            </a:r>
            <a:r>
              <a:rPr lang="sr-Latn-RS" altLang="sr-Latn-RS" sz="2000" dirty="0" err="1">
                <a:latin typeface="+mn-lt"/>
                <a:cs typeface="Times New Roman" panose="02020603050405020304" pitchFamily="18" charset="0"/>
              </a:rPr>
              <a:t>financija</a:t>
            </a:r>
            <a:endParaRPr lang="hr-HR" altLang="sr-Latn-R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943169" y="4494322"/>
            <a:ext cx="8530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b="1" dirty="0">
                <a:solidFill>
                  <a:schemeClr val="tx2">
                    <a:lumMod val="75000"/>
                  </a:schemeClr>
                </a:solidFill>
              </a:rPr>
              <a:t>- Obuhvat Jedinstvenog računa riznice -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0" y="-2083"/>
            <a:ext cx="12193057" cy="585032"/>
          </a:xfrm>
          <a:prstGeom prst="rect">
            <a:avLst/>
          </a:prstGeom>
        </p:spPr>
      </p:pic>
      <p:sp>
        <p:nvSpPr>
          <p:cNvPr id="7" name="Pravokutnik 6"/>
          <p:cNvSpPr/>
          <p:nvPr/>
        </p:nvSpPr>
        <p:spPr>
          <a:xfrm>
            <a:off x="58181" y="-105"/>
            <a:ext cx="48570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sr-Latn-RS" sz="3600" b="1" dirty="0">
                <a:solidFill>
                  <a:schemeClr val="bg1"/>
                </a:solidFill>
                <a:ea typeface="+mj-ea"/>
                <a:cs typeface="+mj-cs"/>
              </a:rPr>
              <a:t>Jedinstveni račun riznice</a:t>
            </a:r>
            <a:endParaRPr lang="hr-HR" sz="3600" b="1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1423" y="55034"/>
            <a:ext cx="359695" cy="475529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229639" y="925147"/>
            <a:ext cx="113772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37269A"/>
              </a:buClr>
              <a:buFont typeface="Arial" panose="020B0604020202020204" pitchFamily="34" charset="0"/>
              <a:buChar char="•"/>
            </a:pPr>
            <a:r>
              <a:rPr lang="hr-HR" altLang="sr-Latn-RS" sz="2200" dirty="0">
                <a:cs typeface="Tahoma" panose="020B0604030504040204" pitchFamily="34" charset="0"/>
              </a:rPr>
              <a:t>Temelj za uspostavu </a:t>
            </a:r>
            <a:r>
              <a:rPr lang="hr-HR" altLang="sr-Latn-RS" sz="2200" b="1" dirty="0">
                <a:cs typeface="Tahoma" panose="020B0604030504040204" pitchFamily="34" charset="0"/>
              </a:rPr>
              <a:t>jedinstvenog računa riznice (JRR)</a:t>
            </a:r>
            <a:r>
              <a:rPr lang="hr-HR" altLang="sr-Latn-RS" sz="2200" dirty="0">
                <a:cs typeface="Tahoma" panose="020B0604030504040204" pitchFamily="34" charset="0"/>
              </a:rPr>
              <a:t> u Republici Hrvatskoj utvrđen je Zakonom o proračunu, a provedbenim propisima (pravilnicima, naputcima i sl.) detaljnije se razrađuju njegova obilježja, struktura i funkcionalnosti </a:t>
            </a:r>
          </a:p>
        </p:txBody>
      </p:sp>
      <p:sp>
        <p:nvSpPr>
          <p:cNvPr id="9" name="Pravokutnik 8"/>
          <p:cNvSpPr/>
          <p:nvPr/>
        </p:nvSpPr>
        <p:spPr>
          <a:xfrm>
            <a:off x="262213" y="2275703"/>
            <a:ext cx="113772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37269A"/>
              </a:buClr>
              <a:buFont typeface="Arial" panose="020B0604020202020204" pitchFamily="34" charset="0"/>
              <a:buChar char="•"/>
            </a:pPr>
            <a:r>
              <a:rPr lang="hr-HR" altLang="sr-Latn-RS" sz="2200" dirty="0">
                <a:cs typeface="Tahoma" panose="020B0604030504040204" pitchFamily="34" charset="0"/>
              </a:rPr>
              <a:t>Zakon o proračunu iz 2008. koji je propisivao obvezu uspostave jednog računa proračuna nije bio dovoljno jasan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245752" y="3324066"/>
            <a:ext cx="113772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37269A"/>
              </a:buClr>
              <a:buFont typeface="Arial" panose="020B0604020202020204" pitchFamily="34" charset="0"/>
              <a:buChar char="•"/>
            </a:pPr>
            <a:r>
              <a:rPr lang="hr-HR" altLang="sr-Latn-RS" sz="2200" dirty="0">
                <a:cs typeface="Tahoma" panose="020B0604030504040204" pitchFamily="34" charset="0"/>
              </a:rPr>
              <a:t>U prvoj fazi izgradnje jedinstvenog računa državnog proračuna ugašeni su računi ministarstava i drugih državnih tijela u poslovnim bankama, a u kasnijim fazama (godinama) postepeno se širio institucionalni obuhvat JRR-a, kao i obuhvat JRR-a novim izvorima financiranja proračuna i proračunskih korisnika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262213" y="5013176"/>
            <a:ext cx="113772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37269A"/>
              </a:buClr>
              <a:buFont typeface="Arial" panose="020B0604020202020204" pitchFamily="34" charset="0"/>
              <a:buChar char="•"/>
            </a:pPr>
            <a:r>
              <a:rPr lang="hr-HR" altLang="sr-Latn-RS" sz="2200" dirty="0">
                <a:cs typeface="Tahoma" panose="020B0604030504040204" pitchFamily="34" charset="0"/>
              </a:rPr>
              <a:t>Jedinice lokalne i područne (regionalne) samouprave isto su bile u obvezi uspostaviti JRR za sebe i proračunske korisnike iz svoje nadležnosti</a:t>
            </a:r>
          </a:p>
        </p:txBody>
      </p:sp>
    </p:spTree>
    <p:extLst>
      <p:ext uri="{BB962C8B-B14F-4D97-AF65-F5344CB8AC3E}">
        <p14:creationId xmlns:p14="http://schemas.microsoft.com/office/powerpoint/2010/main" val="234804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upa 55"/>
          <p:cNvGrpSpPr/>
          <p:nvPr/>
        </p:nvGrpSpPr>
        <p:grpSpPr>
          <a:xfrm>
            <a:off x="0" y="-16590"/>
            <a:ext cx="12192000" cy="653298"/>
            <a:chOff x="0" y="-16590"/>
            <a:chExt cx="12192000" cy="653298"/>
          </a:xfrm>
        </p:grpSpPr>
        <p:sp>
          <p:nvSpPr>
            <p:cNvPr id="57" name="Pravokutnik 56"/>
            <p:cNvSpPr/>
            <p:nvPr/>
          </p:nvSpPr>
          <p:spPr>
            <a:xfrm>
              <a:off x="0" y="-16590"/>
              <a:ext cx="12192000" cy="653298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Credit"/>
                <a:ea typeface="+mn-ea"/>
                <a:cs typeface="+mn-cs"/>
              </a:endParaRPr>
            </a:p>
          </p:txBody>
        </p:sp>
        <p:sp>
          <p:nvSpPr>
            <p:cNvPr id="58" name="Title 4">
              <a:extLst>
                <a:ext uri="{FF2B5EF4-FFF2-40B4-BE49-F238E27FC236}">
                  <a16:creationId xmlns:a16="http://schemas.microsoft.com/office/drawing/2014/main" id="{8B3BC235-E484-BDAA-C1E4-3E43799977D0}"/>
                </a:ext>
              </a:extLst>
            </p:cNvPr>
            <p:cNvSpPr txBox="1">
              <a:spLocks/>
            </p:cNvSpPr>
            <p:nvPr/>
          </p:nvSpPr>
          <p:spPr>
            <a:xfrm>
              <a:off x="232472" y="101801"/>
              <a:ext cx="9600002" cy="404604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rtl="0" eaLnBrk="1" fontAlgn="base" hangingPunct="1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defRPr lang="en-GB" sz="2000" b="0" kern="1200" noProof="0">
                  <a:solidFill>
                    <a:srgbClr val="4F81BD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5pPr>
              <a:lvl6pPr marL="342866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6pPr>
              <a:lvl7pPr marL="685732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7pPr>
              <a:lvl8pPr marL="1028598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8pPr>
              <a:lvl9pPr marL="1371464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  <p:pic>
          <p:nvPicPr>
            <p:cNvPr id="59" name="Slika 5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835" t="1154" r="30083" b="2354"/>
            <a:stretch/>
          </p:blipFill>
          <p:spPr>
            <a:xfrm>
              <a:off x="11675698" y="71564"/>
              <a:ext cx="359783" cy="476990"/>
            </a:xfrm>
            <a:prstGeom prst="rect">
              <a:avLst/>
            </a:prstGeom>
          </p:spPr>
        </p:pic>
      </p:grpSp>
      <p:sp>
        <p:nvSpPr>
          <p:cNvPr id="10" name="Pravokutnik 9"/>
          <p:cNvSpPr/>
          <p:nvPr/>
        </p:nvSpPr>
        <p:spPr>
          <a:xfrm>
            <a:off x="75953" y="-19263"/>
            <a:ext cx="79047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3600" b="1" dirty="0">
                <a:solidFill>
                  <a:srgbClr val="FFFFFF"/>
                </a:solidFill>
                <a:latin typeface="Calibri "/>
                <a:cs typeface="Arial" panose="020B0604020202020204" pitchFamily="34" charset="0"/>
              </a:rPr>
              <a:t>Zakonodavni okvir i obuhvat JRR-a</a:t>
            </a:r>
            <a:endParaRPr kumimoji="0" lang="hr-HR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"/>
              <a:cs typeface="Arial" panose="020B0604020202020204" pitchFamily="34" charset="0"/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232472" y="3898631"/>
            <a:ext cx="1121776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hr-HR" sz="2200" kern="0" dirty="0">
                <a:solidFill>
                  <a:prstClr val="black"/>
                </a:solidFill>
                <a:latin typeface="Calibri" panose="020F0502020204030204"/>
              </a:rPr>
              <a:t>Do 2015. Fond zdravstvenog osiguranja bio je uključen na JRR državnog proračuna (1. siječnja 2015. izdvaja se iz JRR-a i posluje kao izvanproračunski korisnik preko vlastitih računa), 2018. na JRR uključeno je 10 državnih bolnica, 2021. na JRR uključeno 10 državnih lučkih uprava</a:t>
            </a:r>
          </a:p>
        </p:txBody>
      </p:sp>
      <p:sp>
        <p:nvSpPr>
          <p:cNvPr id="13" name="Pravokutnik 12"/>
          <p:cNvSpPr/>
          <p:nvPr/>
        </p:nvSpPr>
        <p:spPr>
          <a:xfrm>
            <a:off x="327830" y="825719"/>
            <a:ext cx="1112241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hr-HR" altLang="sr-Latn-RS" sz="2200" kern="0" dirty="0">
                <a:solidFill>
                  <a:prstClr val="black"/>
                </a:solidFill>
                <a:latin typeface="Calibri" panose="020F0502020204030204"/>
              </a:rPr>
              <a:t>Novi </a:t>
            </a:r>
            <a:r>
              <a:rPr lang="hr-HR" altLang="sr-Latn-RS" sz="2200" b="1" kern="0" dirty="0">
                <a:solidFill>
                  <a:prstClr val="black"/>
                </a:solidFill>
                <a:latin typeface="Calibri" panose="020F0502020204030204"/>
              </a:rPr>
              <a:t>Zakon o proračunu </a:t>
            </a:r>
            <a:r>
              <a:rPr lang="hr-HR" altLang="sr-Latn-RS" sz="2200" kern="0" dirty="0">
                <a:solidFill>
                  <a:prstClr val="black"/>
                </a:solidFill>
                <a:latin typeface="Calibri" panose="020F0502020204030204"/>
              </a:rPr>
              <a:t>(stupio na snagu 2022.) jasnije definira pojam „jedinstveni račun proračuna” i njegov obuhvat</a:t>
            </a:r>
          </a:p>
        </p:txBody>
      </p:sp>
      <p:sp>
        <p:nvSpPr>
          <p:cNvPr id="14" name="Pravokutnik 13"/>
          <p:cNvSpPr/>
          <p:nvPr/>
        </p:nvSpPr>
        <p:spPr>
          <a:xfrm>
            <a:off x="266917" y="1655098"/>
            <a:ext cx="1112885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hr-HR" altLang="sr-Latn-RS" sz="2200" b="1" kern="0" dirty="0">
                <a:solidFill>
                  <a:prstClr val="black"/>
                </a:solidFill>
                <a:latin typeface="Calibri" panose="020F0502020204030204"/>
              </a:rPr>
              <a:t>Državni proračun</a:t>
            </a:r>
            <a:r>
              <a:rPr lang="hr-HR" altLang="sr-Latn-RS" sz="2200" kern="0" dirty="0">
                <a:solidFill>
                  <a:prstClr val="black"/>
                </a:solidFill>
                <a:latin typeface="Calibri" panose="020F0502020204030204"/>
              </a:rPr>
              <a:t> JRR otvara i vodi u Hrvatskoj narodnoj banci (središnja banka) na koji se uplaćuju svi priljevi (prihodi, primici i druge uplate) i izvršavaju svi odljevi (rashodi, izdaci i druge isplate) državnog proračuna i proračunskih korisnika državnog proračuna te jednog izvanproračunskog korisnika državnog proračuna (Fond mirovinskog osiguranja), Hrvatski zavod za zapošljavanje (Fond za osiguranje nezaposlenosti), kao proračunski korisnik, također je uključen na JRR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195809" y="5157192"/>
            <a:ext cx="1121776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hr-HR" sz="2200" b="1" kern="0" dirty="0">
                <a:solidFill>
                  <a:prstClr val="black"/>
                </a:solidFill>
                <a:latin typeface="Calibri" panose="020F0502020204030204"/>
              </a:rPr>
              <a:t>Jedinica lokalne i područne (regionalne) samouprave</a:t>
            </a:r>
            <a:r>
              <a:rPr lang="hr-HR" sz="2200" kern="0" dirty="0">
                <a:solidFill>
                  <a:prstClr val="black"/>
                </a:solidFill>
                <a:latin typeface="Calibri" panose="020F0502020204030204"/>
              </a:rPr>
              <a:t> JRR otvara i vodi u kreditnoj instituciji (poslovnoj banci) na koji se uplaćuju svi priljevi (prihodi, primici i druge uplate) i izvršavaju svi odljevi (rashodi, izdaci i druge isplate) proračuna jedinice i proračunskih korisnika jedinice </a:t>
            </a:r>
          </a:p>
        </p:txBody>
      </p:sp>
    </p:spTree>
    <p:extLst>
      <p:ext uri="{BB962C8B-B14F-4D97-AF65-F5344CB8AC3E}">
        <p14:creationId xmlns:p14="http://schemas.microsoft.com/office/powerpoint/2010/main" val="145484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266700"/>
            <a:r>
              <a:rPr lang="hr-HR" altLang="sr-Latn-R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Zakonodavni okvir i obuhvat JRR-a</a:t>
            </a:r>
            <a:endParaRPr lang="hr-HR" altLang="sr-Latn-RS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8608" y="144587"/>
            <a:ext cx="359695" cy="475529"/>
          </a:xfrm>
          <a:prstGeom prst="rect">
            <a:avLst/>
          </a:prstGeom>
        </p:spPr>
      </p:pic>
      <p:sp>
        <p:nvSpPr>
          <p:cNvPr id="18" name="TekstniOkvir 17"/>
          <p:cNvSpPr txBox="1"/>
          <p:nvPr/>
        </p:nvSpPr>
        <p:spPr>
          <a:xfrm>
            <a:off x="8184232" y="31409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sp>
        <p:nvSpPr>
          <p:cNvPr id="25" name="TekstniOkvir 24"/>
          <p:cNvSpPr txBox="1"/>
          <p:nvPr/>
        </p:nvSpPr>
        <p:spPr>
          <a:xfrm>
            <a:off x="398140" y="810754"/>
            <a:ext cx="1113073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200" b="1" dirty="0">
                <a:latin typeface="Calibri" panose="020F0502020204030204" pitchFamily="34" charset="0"/>
                <a:cs typeface="Calibri" panose="020F0502020204030204" pitchFamily="34" charset="0"/>
              </a:rPr>
              <a:t>Zakon o proračunu </a:t>
            </a: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daje mogućnost da se iznimno, uz suglasnost ministra financija, za potrebe izvršavanja specifičnih transakcija mogu otvoriti zasebni računi proračuna i proračunskih korisnika te da se zakonom o izvršavanju državnog proračuna odnosno odlukom o izvršavanju proračuna jedinice lokalne i područne (regionalne) samouprave mogu za proračunske korisnike propisati izuzeća od uplate određenih sredstava na JRR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369270" y="2595858"/>
            <a:ext cx="1113073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200" b="1" dirty="0">
                <a:latin typeface="Calibri" panose="020F0502020204030204" pitchFamily="34" charset="0"/>
                <a:cs typeface="Calibri" panose="020F0502020204030204" pitchFamily="34" charset="0"/>
              </a:rPr>
              <a:t>Pravilnik o načinu i uvjetima otvaranja računa za provedbu specifičnih transakcija proračuna i proračunskih korisnika </a:t>
            </a: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- način i uvjeti otvaranja računa za specifične transakcije proračuna i proračunskih korisnika te način i pravila izvršavanja specifičnih transakcija proračuna i proračunskih korisnika, računi proračunskih korisnika koji su izuzeti od obveze uplate priljeva na JRR odnosno izvršavanja odljeva s JRR-a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340400" y="4380962"/>
            <a:ext cx="1113073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Preko posebnih računa otvorenih u poslovnim bankama posluju: Fond zdravstvenog osiguranja, iznimno korisnici sredstava posebnih projekata koji se financiraju sredstvima EU fondova (ako je uplata uvjetovana otvaranjem zasebnog računa), „treća razina” proračunskih korisnika (korisnici u pravosuđu – sustavu izvršenja sankcija, dio ustanova u socijali, kulturi i znanosti, korisnici u visokom obrazovanju, javni instituti u resoru znanosti, nacionalni parkovi i parkovi prirode) čije se izvršenje prihoda i primitaka te rashoda i izdataka mjesečno evidentira u sustavu državne riznice</a:t>
            </a:r>
          </a:p>
        </p:txBody>
      </p:sp>
    </p:spTree>
    <p:extLst>
      <p:ext uri="{BB962C8B-B14F-4D97-AF65-F5344CB8AC3E}">
        <p14:creationId xmlns:p14="http://schemas.microsoft.com/office/powerpoint/2010/main" val="362060897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12192000" cy="764703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266700"/>
            <a:r>
              <a:rPr lang="hr-HR" altLang="sr-Latn-R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Uplate sredstava na račune i upravljanje novčanim sredstvima</a:t>
            </a:r>
            <a:endParaRPr lang="hr-HR" altLang="sr-Latn-RS" sz="3200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8608" y="144587"/>
            <a:ext cx="359695" cy="475529"/>
          </a:xfrm>
          <a:prstGeom prst="rect">
            <a:avLst/>
          </a:prstGeom>
        </p:spPr>
      </p:pic>
      <p:sp>
        <p:nvSpPr>
          <p:cNvPr id="9" name="TekstniOkvir 8"/>
          <p:cNvSpPr txBox="1"/>
          <p:nvPr/>
        </p:nvSpPr>
        <p:spPr>
          <a:xfrm>
            <a:off x="395459" y="2749183"/>
            <a:ext cx="11010085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Raspoloživim novčanim sredstvima na računima za izvršavanje državnog proračuna upravlja ministar financija poštujući načela sigurnosti, likvidnosti i isplativosti ulaganja</a:t>
            </a:r>
          </a:p>
          <a:p>
            <a:pPr algn="just">
              <a:spcAft>
                <a:spcPts val="600"/>
              </a:spcAft>
            </a:pPr>
            <a:endParaRPr lang="hr-H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Eventualni višak novčanih sredstava može se polagati u Hrvatsku narodnu banku odnosno kreditnu instituciju (poslovne banke), a ne smije se ulagati u dionice i udjele pravnih osoba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r-H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Ulaskom Republike Hrvatske u </a:t>
            </a:r>
            <a:r>
              <a:rPr lang="hr-H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eurozonu</a:t>
            </a: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 Hrvatska narodna banka, sukladno </a:t>
            </a:r>
            <a:r>
              <a:rPr lang="hr-HR" sz="2200" b="1" dirty="0">
                <a:latin typeface="Calibri" panose="020F0502020204030204" pitchFamily="34" charset="0"/>
                <a:cs typeface="Calibri" panose="020F0502020204030204" pitchFamily="34" charset="0"/>
              </a:rPr>
              <a:t>Odluci o kamatnim stopama na novčana sredstva subjekata javnog sektora kod Hrvatske narodne banke</a:t>
            </a: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, mjesečno isplaćuje kamatu na novčana sredstava državnog proračuna na transakcijskim računima otvorenima u Hrvatskoj narodnoj banci</a:t>
            </a:r>
          </a:p>
          <a:p>
            <a:pPr algn="just">
              <a:spcAft>
                <a:spcPts val="600"/>
              </a:spcAft>
            </a:pP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437875" y="1143860"/>
            <a:ext cx="111307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200" b="1" dirty="0">
                <a:latin typeface="Calibri" panose="020F0502020204030204" pitchFamily="34" charset="0"/>
                <a:cs typeface="Calibri" panose="020F0502020204030204" pitchFamily="34" charset="0"/>
              </a:rPr>
              <a:t>Naputak o načinu uplaćivanja prihoda proračuna, obveznih doprinosa te prihoda za financiranje drugih javnih potreba </a:t>
            </a: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za svaku pojedinu godinu - računi na koje se uplaćuju prihodi proračuna, obvezni doprinosi te prihodi za financiranje drugih javnih potreba te način uplaćivanja tih prihoda</a:t>
            </a:r>
          </a:p>
        </p:txBody>
      </p:sp>
    </p:spTree>
    <p:extLst>
      <p:ext uri="{BB962C8B-B14F-4D97-AF65-F5344CB8AC3E}">
        <p14:creationId xmlns:p14="http://schemas.microsoft.com/office/powerpoint/2010/main" val="3260835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266700"/>
            <a:r>
              <a:rPr lang="hr-HR" altLang="sr-Latn-R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Prednosti i daljnji izazovi</a:t>
            </a:r>
            <a:endParaRPr lang="hr-HR" altLang="sr-Latn-RS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36560" y="6325289"/>
            <a:ext cx="870992" cy="365125"/>
          </a:xfrm>
        </p:spPr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6</a:t>
            </a:fld>
            <a:endParaRPr lang="en-US" altLang="sr-Latn-RS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8608" y="144587"/>
            <a:ext cx="359695" cy="475529"/>
          </a:xfrm>
          <a:prstGeom prst="rect">
            <a:avLst/>
          </a:prstGeom>
        </p:spPr>
      </p:pic>
      <p:sp>
        <p:nvSpPr>
          <p:cNvPr id="18" name="TekstniOkvir 17"/>
          <p:cNvSpPr txBox="1"/>
          <p:nvPr/>
        </p:nvSpPr>
        <p:spPr>
          <a:xfrm>
            <a:off x="8184232" y="31409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sp>
        <p:nvSpPr>
          <p:cNvPr id="25" name="TekstniOkvir 24"/>
          <p:cNvSpPr txBox="1"/>
          <p:nvPr/>
        </p:nvSpPr>
        <p:spPr>
          <a:xfrm>
            <a:off x="437873" y="868520"/>
            <a:ext cx="1113073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r-HR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Prednosti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racionalnije trošenje javnog novca i poboljšana likvidnost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smanjenje potreba za zaduživanjem za održavanje tekuće likvidnosti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n-NO" sz="2200" dirty="0">
                <a:latin typeface="Calibri" panose="020F0502020204030204" pitchFamily="34" charset="0"/>
                <a:cs typeface="Calibri" panose="020F0502020204030204" pitchFamily="34" charset="0"/>
              </a:rPr>
              <a:t>bolje praćenje i nadzor naplate prihoda i primitaka i pravovremeno izvršavanje rashoda i izdataka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pravovremeno izvještavanje o izvršenju proračuna svim sudionicima uključujući i zainteresiranu javnost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437873" y="3691595"/>
            <a:ext cx="1115297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r-HR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Izazovi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prilagodbe u sustavu državne riznice usmjerene daljnjem unapređenju i modernizaciji metodologije proračunskih procesa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kontinuirana nadogradnja i daljnje proširenje obuhvata JRR-a uz istovremeno osiguranje nesmetanog rada aplikativne podrške sustavu državne riznice i funkcioniranja informacijskog sustava za upravljanje financijama državne riznice (FMIS)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osiguranje kvalitativnih informacija za pravodobno izvršavanje obveza sve većeg broja korisnika na JRR-u</a:t>
            </a:r>
          </a:p>
        </p:txBody>
      </p:sp>
    </p:spTree>
    <p:extLst>
      <p:ext uri="{BB962C8B-B14F-4D97-AF65-F5344CB8AC3E}">
        <p14:creationId xmlns:p14="http://schemas.microsoft.com/office/powerpoint/2010/main" val="233308984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2855640" y="2348880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6000" b="1" dirty="0">
                <a:solidFill>
                  <a:srgbClr val="002060"/>
                </a:solidFill>
              </a:rPr>
              <a:t>Hvala na pažnji </a:t>
            </a:r>
          </a:p>
        </p:txBody>
      </p:sp>
    </p:spTree>
    <p:extLst>
      <p:ext uri="{BB962C8B-B14F-4D97-AF65-F5344CB8AC3E}">
        <p14:creationId xmlns:p14="http://schemas.microsoft.com/office/powerpoint/2010/main" val="19100702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CB05A1"/>
          </a:solidFill>
          <a:prstDash val="sysDash"/>
        </a:ln>
      </a:spPr>
      <a:bodyPr rtlCol="0" anchor="ctr"/>
      <a:lstStyle>
        <a:defPPr algn="ctr">
          <a:defRPr>
            <a:solidFill>
              <a:srgbClr val="C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Theme_external">
  <a:themeElements>
    <a:clrScheme name="UniCredit_New">
      <a:dk1>
        <a:srgbClr val="000000"/>
      </a:dk1>
      <a:lt1>
        <a:srgbClr val="FFFFFF"/>
      </a:lt1>
      <a:dk2>
        <a:srgbClr val="666666"/>
      </a:dk2>
      <a:lt2>
        <a:srgbClr val="E5E5E5"/>
      </a:lt2>
      <a:accent1>
        <a:srgbClr val="D73928"/>
      </a:accent1>
      <a:accent2>
        <a:srgbClr val="B2B2B2"/>
      </a:accent2>
      <a:accent3>
        <a:srgbClr val="666666"/>
      </a:accent3>
      <a:accent4>
        <a:srgbClr val="FDC300"/>
      </a:accent4>
      <a:accent5>
        <a:srgbClr val="F58523"/>
      </a:accent5>
      <a:accent6>
        <a:srgbClr val="9FCA78"/>
      </a:accent6>
      <a:hlink>
        <a:srgbClr val="007A91"/>
      </a:hlink>
      <a:folHlink>
        <a:srgbClr val="AA1C0D"/>
      </a:folHlink>
    </a:clrScheme>
    <a:fontScheme name="UniCredit">
      <a:majorFont>
        <a:latin typeface="UniCredit"/>
        <a:ea typeface=""/>
        <a:cs typeface=""/>
      </a:majorFont>
      <a:minorFont>
        <a:latin typeface="UniCredi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82563" marR="0" indent="-182563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CCFF"/>
          </a:buClr>
          <a:buSzPct val="65000"/>
          <a:buFont typeface="Wingdings" panose="05000000000000000000" pitchFamily="2" charset="2"/>
          <a:buNone/>
          <a:tabLst/>
          <a:defRPr kumimoji="0" sz="2000" b="1" i="0" u="none" strike="noStrike" kern="1200" cap="none" spc="0" normalizeH="0" baseline="0" noProof="0" dirty="0" smtClean="0">
            <a:ln>
              <a:noFill/>
            </a:ln>
            <a:solidFill>
              <a:schemeClr val="tx2">
                <a:lumMod val="75000"/>
              </a:schemeClr>
            </a:solidFill>
            <a:effectLst/>
            <a:uLnTx/>
            <a:uFillTx/>
            <a:latin typeface="Calibri" panose="020F0502020204030204" pitchFamily="34" charset="0"/>
            <a:ea typeface="Tahoma" panose="020B0604030504040204" pitchFamily="34" charset="0"/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_external" id="{ACD6B0F8-D71C-4923-83BE-F64677F8D703}" vid="{F98056C7-1CD4-47A4-ADE1-48ADA5D12707}"/>
    </a:ext>
  </a:extLst>
</a:theme>
</file>

<file path=ppt/theme/theme3.xml><?xml version="1.0" encoding="utf-8"?>
<a:theme xmlns:a="http://schemas.openxmlformats.org/drawingml/2006/main" name="1_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27974</TotalTime>
  <Words>823</Words>
  <Application>Microsoft Office PowerPoint</Application>
  <PresentationFormat>Widescreen</PresentationFormat>
  <Paragraphs>44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Calibri</vt:lpstr>
      <vt:lpstr>Calibri </vt:lpstr>
      <vt:lpstr>Calibri Light</vt:lpstr>
      <vt:lpstr>Symbol</vt:lpstr>
      <vt:lpstr>System Font Regular</vt:lpstr>
      <vt:lpstr>UniCredit</vt:lpstr>
      <vt:lpstr>Wingdings</vt:lpstr>
      <vt:lpstr>Tema sustava Office</vt:lpstr>
      <vt:lpstr>5_Theme_external</vt:lpstr>
      <vt:lpstr>1_Tema sustava Office</vt:lpstr>
      <vt:lpstr>think-cell Slide</vt:lpstr>
      <vt:lpstr>Sastanak tematske skupine za upravljanje novčanim sredstvima Zajednice prakse za riznicu PEMPAL-a</vt:lpstr>
      <vt:lpstr>PowerPoint Presentation</vt:lpstr>
      <vt:lpstr>PowerPoint Presentation</vt:lpstr>
      <vt:lpstr>Zakonodavni okvir i obuhvat JRR-a</vt:lpstr>
      <vt:lpstr>Uplate sredstava na račune i upravljanje novčanim sredstvima</vt:lpstr>
      <vt:lpstr>Prednosti i daljnji izazovi</vt:lpstr>
      <vt:lpstr>PowerPoint Presentation</vt:lpstr>
    </vt:vector>
  </TitlesOfParts>
  <Company>mfin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mfadmin</dc:creator>
  <cp:lastModifiedBy>Tetiana Shalkivska</cp:lastModifiedBy>
  <cp:revision>1796</cp:revision>
  <cp:lastPrinted>2023-11-22T07:53:52Z</cp:lastPrinted>
  <dcterms:created xsi:type="dcterms:W3CDTF">2006-10-09T13:07:54Z</dcterms:created>
  <dcterms:modified xsi:type="dcterms:W3CDTF">2023-11-22T12:15:49Z</dcterms:modified>
</cp:coreProperties>
</file>