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6"/>
  </p:notesMasterIdLst>
  <p:sldIdLst>
    <p:sldId id="256" r:id="rId2"/>
    <p:sldId id="371" r:id="rId3"/>
    <p:sldId id="365" r:id="rId4"/>
    <p:sldId id="366" r:id="rId5"/>
    <p:sldId id="367" r:id="rId6"/>
    <p:sldId id="368" r:id="rId7"/>
    <p:sldId id="370" r:id="rId8"/>
    <p:sldId id="374" r:id="rId9"/>
    <p:sldId id="372" r:id="rId10"/>
    <p:sldId id="354" r:id="rId11"/>
    <p:sldId id="373" r:id="rId12"/>
    <p:sldId id="362" r:id="rId13"/>
    <p:sldId id="363" r:id="rId14"/>
    <p:sldId id="3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04" userDrawn="1">
          <p15:clr>
            <a:srgbClr val="A4A3A4"/>
          </p15:clr>
        </p15:guide>
        <p15:guide id="4" pos="39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4660" autoAdjust="0"/>
  </p:normalViewPr>
  <p:slideViewPr>
    <p:cSldViewPr>
      <p:cViewPr>
        <p:scale>
          <a:sx n="100" d="100"/>
          <a:sy n="100" d="100"/>
        </p:scale>
        <p:origin x="-936" y="-392"/>
      </p:cViewPr>
      <p:guideLst>
        <p:guide orient="horz" pos="2160"/>
        <p:guide orient="horz" pos="2304"/>
        <p:guide pos="3840"/>
        <p:guide pos="3968"/>
      </p:guideLst>
    </p:cSldViewPr>
  </p:slideViewPr>
  <p:outlineViewPr>
    <p:cViewPr>
      <p:scale>
        <a:sx n="33" d="100"/>
        <a:sy n="33" d="100"/>
      </p:scale>
      <p:origin x="0" y="65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8CA93-7E0F-4A38-83E8-D6F095163060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A6117-3165-4A1E-AC40-BDD829DE23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3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82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declaration.gov.ge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6400" y="2819400"/>
            <a:ext cx="8763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Sylfaen" pitchFamily="18" charset="0"/>
              </a:rPr>
              <a:t>Civil Service Reform in Georgia</a:t>
            </a:r>
            <a:endParaRPr lang="en-US" sz="4000" b="1" dirty="0">
              <a:latin typeface="Sylfae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943600"/>
            <a:ext cx="26661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Maia </a:t>
            </a:r>
            <a:r>
              <a:rPr lang="en-US" sz="2000" cap="all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dvalishvili</a:t>
            </a:r>
            <a:endParaRPr lang="ka-GE" sz="20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logo sajaro biuro-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533400"/>
            <a:ext cx="2286000" cy="228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26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600" dirty="0" smtClean="0">
                <a:latin typeface="Cambria" pitchFamily="18" charset="0"/>
              </a:rPr>
              <a:t>Online Asset Declaration System in Georgia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2438" y="1828800"/>
            <a:ext cx="11239500" cy="4286250"/>
          </a:xfrm>
        </p:spPr>
        <p:txBody>
          <a:bodyPr numCol="2">
            <a:noAutofit/>
          </a:bodyPr>
          <a:lstStyle/>
          <a:p>
            <a:r>
              <a:rPr lang="en-US" dirty="0" smtClean="0"/>
              <a:t>Asset Declaration System is operational since 1998</a:t>
            </a:r>
          </a:p>
          <a:p>
            <a:r>
              <a:rPr lang="en-US" dirty="0" smtClean="0"/>
              <a:t>However, it was only in February 2010 when the entire system became online-driven</a:t>
            </a:r>
          </a:p>
          <a:p>
            <a:r>
              <a:rPr lang="en-US" dirty="0" smtClean="0"/>
              <a:t>All senior Georgian officials submit their asset declarations annually at </a:t>
            </a:r>
            <a:r>
              <a:rPr lang="en-US" dirty="0" smtClean="0">
                <a:hlinkClick r:id="rId3"/>
              </a:rPr>
              <a:t>www.declaration.gov.ge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Submitted declarations are published instantly on the website</a:t>
            </a:r>
          </a:p>
          <a:p>
            <a:r>
              <a:rPr lang="en-US" dirty="0" smtClean="0"/>
              <a:t>More than 5600 public officials are obliged to fill out asset declarations</a:t>
            </a:r>
          </a:p>
          <a:p>
            <a:pPr algn="just">
              <a:spcBef>
                <a:spcPts val="502"/>
              </a:spcBef>
            </a:pPr>
            <a:endParaRPr lang="en-US" sz="23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latin typeface="Cambria" pitchFamily="18" charset="0"/>
              </a:rPr>
              <a:t>Development of Declarations Monitoring System</a:t>
            </a:r>
            <a:r>
              <a:rPr lang="ka-GE" sz="3200" b="1" cap="none" dirty="0" smtClean="0">
                <a:solidFill>
                  <a:schemeClr val="tx1"/>
                </a:solidFill>
              </a:rPr>
              <a:t/>
            </a:r>
            <a:br>
              <a:rPr lang="ka-GE" sz="3200" b="1" cap="none" dirty="0" smtClean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 smtClean="0"/>
          </a:p>
          <a:p>
            <a:r>
              <a:rPr lang="en-US" dirty="0" smtClean="0"/>
              <a:t>The amendments to the Law on Conflict of Interests and Corruption in Civil Service (</a:t>
            </a:r>
            <a:r>
              <a:rPr lang="en-US" dirty="0" err="1" smtClean="0"/>
              <a:t>CoI</a:t>
            </a:r>
            <a:r>
              <a:rPr lang="en-US" dirty="0" smtClean="0"/>
              <a:t>) have been adopted on October 27, 2015 and entered into force on January 1, 2017. The new amendments established a monitoring system for asset declarations of public officials.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Procedure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32003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Sylfaen" pitchFamily="18" charset="0"/>
              </a:rPr>
              <a:t>The monitoring process is completed upon crosschecking of the information in different electronic databases in accordance with the principles of confidentiality. </a:t>
            </a:r>
          </a:p>
          <a:p>
            <a:pPr marL="0" indent="0">
              <a:buNone/>
            </a:pPr>
            <a:endParaRPr lang="en-US" sz="2700" dirty="0" smtClean="0"/>
          </a:p>
          <a:p>
            <a:pPr marL="0" indent="0">
              <a:buNone/>
            </a:pPr>
            <a:r>
              <a:rPr lang="en-US" sz="2700" dirty="0" smtClean="0"/>
              <a:t>comparing asset declaration information with: </a:t>
            </a:r>
          </a:p>
          <a:p>
            <a:r>
              <a:rPr lang="en-US" sz="2700" dirty="0" smtClean="0"/>
              <a:t>Electronic </a:t>
            </a:r>
            <a:r>
              <a:rPr lang="en-US" sz="2700" dirty="0"/>
              <a:t>databases administered by public </a:t>
            </a:r>
            <a:r>
              <a:rPr lang="en-US" sz="2700" dirty="0" smtClean="0"/>
              <a:t>institutions;</a:t>
            </a:r>
          </a:p>
          <a:p>
            <a:r>
              <a:rPr lang="en-US" sz="2700" dirty="0" smtClean="0"/>
              <a:t>Information requested and provided by official;</a:t>
            </a:r>
          </a:p>
          <a:p>
            <a:r>
              <a:rPr lang="en-US" sz="2700" dirty="0" smtClean="0"/>
              <a:t>No excess to private databases such as banks and other private financial organizations.</a:t>
            </a:r>
          </a:p>
          <a:p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4585958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90000"/>
              </a:lnSpc>
              <a:defRPr/>
            </a:pPr>
            <a:r>
              <a:rPr lang="en-US" sz="3600" b="1" dirty="0" smtClean="0">
                <a:latin typeface="Sylfaen" pitchFamily="18" charset="0"/>
              </a:rPr>
              <a:t>Ethics in Civil Service</a:t>
            </a:r>
            <a:endParaRPr lang="ka-GE" sz="4000" b="1" cap="none" dirty="0" smtClean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Code of Ethics was adopted in 2017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dbb</a:t>
            </a:r>
            <a:r>
              <a:rPr lang="en-US" dirty="0" smtClean="0"/>
              <a:t> Academy experts trained seven Georgian trainers and developed a detailed civil servants training agenda within the Training of Trainers;</a:t>
            </a:r>
          </a:p>
          <a:p>
            <a:r>
              <a:rPr lang="en-US" dirty="0" smtClean="0"/>
              <a:t>Systematic Trainings of Civil Servants on Ethics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6257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209800"/>
            <a:ext cx="10210800" cy="12953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Thank you!</a:t>
            </a:r>
            <a:endParaRPr lang="en-US" sz="5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CIVIL SERVICE BUREAU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Sylfaen" pitchFamily="18" charset="0"/>
              </a:rPr>
              <a:t>Independent Legal Entity of Public Law</a:t>
            </a:r>
          </a:p>
          <a:p>
            <a:pPr lvl="0"/>
            <a:endParaRPr lang="en-US" dirty="0" smtClean="0">
              <a:latin typeface="Sylfaen" pitchFamily="18" charset="0"/>
            </a:endParaRPr>
          </a:p>
          <a:p>
            <a:pPr lvl="0"/>
            <a:r>
              <a:rPr lang="en-US" dirty="0" smtClean="0">
                <a:latin typeface="Sylfaen" pitchFamily="18" charset="0"/>
              </a:rPr>
              <a:t>Leading Agency Coordinating  and  implementing the Civil Service Reform</a:t>
            </a:r>
          </a:p>
          <a:p>
            <a:pPr lvl="0"/>
            <a:endParaRPr lang="en-US" dirty="0" smtClean="0">
              <a:latin typeface="Sylfaen" pitchFamily="18" charset="0"/>
            </a:endParaRPr>
          </a:p>
          <a:p>
            <a:pPr lvl="0"/>
            <a:r>
              <a:rPr lang="en-US" dirty="0" smtClean="0">
                <a:latin typeface="Sylfaen" pitchFamily="18" charset="0"/>
              </a:rPr>
              <a:t>Supporting implementation of the anti-corruption policy  through ensuring publicity of assets declaration, monitoring and providing guidance on ethics</a:t>
            </a:r>
          </a:p>
          <a:p>
            <a:pPr lvl="0"/>
            <a:endParaRPr lang="en-US" dirty="0" smtClean="0">
              <a:latin typeface="Sylfae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00201"/>
            <a:ext cx="10972800" cy="3429000"/>
          </a:xfrm>
        </p:spPr>
        <p:txBody>
          <a:bodyPr/>
          <a:lstStyle/>
          <a:p>
            <a:r>
              <a:rPr lang="en-US" dirty="0" smtClean="0"/>
              <a:t>Creation of the Governmental working group</a:t>
            </a:r>
          </a:p>
          <a:p>
            <a:r>
              <a:rPr lang="en-US" dirty="0" smtClean="0"/>
              <a:t>Regular meetings</a:t>
            </a:r>
          </a:p>
          <a:p>
            <a:r>
              <a:rPr lang="en-US" dirty="0" smtClean="0"/>
              <a:t>Analyzes of the existed situation </a:t>
            </a:r>
          </a:p>
          <a:p>
            <a:r>
              <a:rPr lang="en-US" dirty="0" smtClean="0"/>
              <a:t>Reflection of the recommendations to the draft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Civil Service Reform Concept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 descr="27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12000" y="3505200"/>
            <a:ext cx="4106424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2057400"/>
            <a:ext cx="10972800" cy="3992563"/>
          </a:xfrm>
        </p:spPr>
        <p:txBody>
          <a:bodyPr/>
          <a:lstStyle/>
          <a:p>
            <a:pPr algn="ctr">
              <a:buNone/>
            </a:pPr>
            <a:r>
              <a:rPr lang="en-US" sz="2800" dirty="0" smtClean="0"/>
              <a:t>Governmental decree N627, 19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of November, 2014</a:t>
            </a:r>
          </a:p>
          <a:p>
            <a:pPr marL="403225" indent="-293688" algn="ctr">
              <a:buNone/>
            </a:pPr>
            <a:r>
              <a:rPr lang="en-US" dirty="0" smtClean="0"/>
              <a:t>   Strategic document indicating concrete steps for reforming the Georgian Civil Service based on the EU categorization, which was used in other countries of transition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Adoption of the Concept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525963"/>
          </a:xfrm>
        </p:spPr>
        <p:txBody>
          <a:bodyPr/>
          <a:lstStyle/>
          <a:p>
            <a:r>
              <a:rPr lang="en-US" dirty="0" smtClean="0"/>
              <a:t>List: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en-US" sz="1800" dirty="0" smtClean="0"/>
              <a:t>Definition and the scope of the CS 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en-US" sz="1800" dirty="0" smtClean="0"/>
              <a:t>Centralized system for the management, coordination and oversight over the CS 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en-US" sz="1800" dirty="0" smtClean="0"/>
              <a:t>The classification system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en-US" sz="1800" dirty="0" smtClean="0"/>
              <a:t>The remuneration system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en-US" sz="1800" dirty="0" smtClean="0"/>
              <a:t>Recruitment  in civil service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en-US" sz="1800" dirty="0" smtClean="0"/>
              <a:t>Managing civil servants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en-US" sz="1800" dirty="0" smtClean="0"/>
              <a:t>Rights and duties of civil servants 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en-US" sz="1800" dirty="0" smtClean="0"/>
              <a:t>Training and professional development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en-US" sz="1800" dirty="0" smtClean="0"/>
              <a:t>Equal opportunities for men and women  </a:t>
            </a:r>
          </a:p>
          <a:p>
            <a:pPr marL="566928" indent="-457200">
              <a:buAutoNum type="arabicPeriod"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Categories of the Concept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en-US" dirty="0" smtClean="0"/>
              <a:t>Civil Service Bureau started implementation of the concept by drafting the New Law on Civil Service</a:t>
            </a:r>
          </a:p>
          <a:p>
            <a:r>
              <a:rPr lang="en-US" dirty="0" smtClean="0"/>
              <a:t>Same approach of drafting, meaning: </a:t>
            </a:r>
          </a:p>
          <a:p>
            <a:endParaRPr lang="en-US" dirty="0" smtClean="0"/>
          </a:p>
          <a:p>
            <a:pPr lvl="1"/>
            <a:r>
              <a:rPr lang="en-US" sz="1600" dirty="0" smtClean="0"/>
              <a:t>Creation of working group</a:t>
            </a:r>
          </a:p>
          <a:p>
            <a:pPr lvl="1"/>
            <a:r>
              <a:rPr lang="en-US" sz="1600" dirty="0" smtClean="0"/>
              <a:t>Internal discussion</a:t>
            </a:r>
          </a:p>
          <a:p>
            <a:pPr lvl="1"/>
            <a:r>
              <a:rPr lang="en-US" sz="1600" dirty="0" smtClean="0"/>
              <a:t>SIGMA involvement</a:t>
            </a:r>
          </a:p>
          <a:p>
            <a:pPr lvl="1"/>
            <a:r>
              <a:rPr lang="en-US" sz="1600" dirty="0" smtClean="0"/>
              <a:t>Updating draft according the recommendations</a:t>
            </a:r>
          </a:p>
          <a:p>
            <a:pPr lvl="1"/>
            <a:r>
              <a:rPr lang="en-US" sz="1600" dirty="0" smtClean="0"/>
              <a:t>Public discussions </a:t>
            </a:r>
          </a:p>
          <a:p>
            <a:pPr lvl="1"/>
            <a:r>
              <a:rPr lang="en-US" sz="1600" dirty="0" smtClean="0"/>
              <a:t>Submission of the draft to the Government of Georgia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Civil service legislation 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Enactment of the new Civil service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Civil Service Law came into force from July 1, 2017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Clear definition of Functions of Civil servants, labor and administrative contract employees </a:t>
            </a:r>
          </a:p>
          <a:p>
            <a:pPr lvl="1"/>
            <a:r>
              <a:rPr lang="en-US" dirty="0" smtClean="0"/>
              <a:t>Unified classification system </a:t>
            </a:r>
          </a:p>
          <a:p>
            <a:pPr lvl="1"/>
            <a:r>
              <a:rPr lang="en-US" dirty="0" smtClean="0"/>
              <a:t>New regulations for admission to civil service</a:t>
            </a:r>
          </a:p>
          <a:p>
            <a:pPr lvl="1"/>
            <a:r>
              <a:rPr lang="en-US" dirty="0" smtClean="0"/>
              <a:t>Carrier management system</a:t>
            </a:r>
          </a:p>
          <a:p>
            <a:pPr lvl="1"/>
            <a:r>
              <a:rPr lang="en-US" dirty="0" smtClean="0"/>
              <a:t>Unified remuneration system</a:t>
            </a:r>
          </a:p>
          <a:p>
            <a:pPr lvl="1"/>
            <a:r>
              <a:rPr lang="en-US" dirty="0" smtClean="0"/>
              <a:t>Performance appraisal and professional development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analysis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-148819" algn="just"/>
            <a:r>
              <a:rPr lang="en-US" dirty="0"/>
              <a:t> To prepare the public institutions for the changes envisaged by the new Law on Civil Service it was essential to carry out the process of functional analysis which included:</a:t>
            </a:r>
          </a:p>
          <a:p>
            <a:pPr marL="1189220" algn="just"/>
            <a:r>
              <a:rPr lang="en-US" dirty="0"/>
              <a:t>Detailed analysis of line ministry portfolios; in-depth examination of structures (vertical analysis)</a:t>
            </a:r>
          </a:p>
          <a:p>
            <a:pPr marL="1189220" algn="just"/>
            <a:r>
              <a:rPr lang="en-US" dirty="0"/>
              <a:t>Develop general principals on organizational arrangements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4650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on Salaries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Elaboration and adoption of the new Law on Remuneration in public institutions in 2017</a:t>
            </a:r>
          </a:p>
          <a:p>
            <a:endParaRPr lang="en-US" dirty="0" smtClean="0"/>
          </a:p>
          <a:p>
            <a:r>
              <a:rPr lang="en-GB" dirty="0" smtClean="0"/>
              <a:t>The Law regulates not only the issues of salaries of professional civil servants, but also applies broadly to the "public service employees" regardless their legal status. It aims to establish a fair, transparent, and foreseeable system of remuneration of persons employed in the public sector.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601</Words>
  <Application>Microsoft Macintosh PowerPoint</Application>
  <PresentationFormat>Custom</PresentationFormat>
  <Paragraphs>80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Apothecary</vt:lpstr>
      <vt:lpstr>PowerPoint Presentation</vt:lpstr>
      <vt:lpstr>CIVIL SERVICE BUREAU</vt:lpstr>
      <vt:lpstr>Civil Service Reform Concept</vt:lpstr>
      <vt:lpstr>Adoption of the Concept</vt:lpstr>
      <vt:lpstr>Categories of the Concept</vt:lpstr>
      <vt:lpstr>Civil service legislation </vt:lpstr>
      <vt:lpstr>Enactment of the new Civil service Law</vt:lpstr>
      <vt:lpstr>Functional analysis</vt:lpstr>
      <vt:lpstr>Law on Salaries </vt:lpstr>
      <vt:lpstr> Online Asset Declaration System in Georgia  </vt:lpstr>
      <vt:lpstr>Development of Declarations Monitoring System </vt:lpstr>
      <vt:lpstr>Monitoring Procedure</vt:lpstr>
      <vt:lpstr>Ethics in Civil Service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Vashalomidze</dc:creator>
  <cp:lastModifiedBy>Macintosh HD</cp:lastModifiedBy>
  <cp:revision>185</cp:revision>
  <dcterms:created xsi:type="dcterms:W3CDTF">2006-08-16T00:00:00Z</dcterms:created>
  <dcterms:modified xsi:type="dcterms:W3CDTF">2018-10-31T10:03:52Z</dcterms:modified>
</cp:coreProperties>
</file>