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16"/>
  </p:notesMasterIdLst>
  <p:sldIdLst>
    <p:sldId id="256" r:id="rId2"/>
    <p:sldId id="371" r:id="rId3"/>
    <p:sldId id="365" r:id="rId4"/>
    <p:sldId id="366" r:id="rId5"/>
    <p:sldId id="367" r:id="rId6"/>
    <p:sldId id="368" r:id="rId7"/>
    <p:sldId id="370" r:id="rId8"/>
    <p:sldId id="374" r:id="rId9"/>
    <p:sldId id="372" r:id="rId10"/>
    <p:sldId id="354" r:id="rId11"/>
    <p:sldId id="373" r:id="rId12"/>
    <p:sldId id="362" r:id="rId13"/>
    <p:sldId id="363" r:id="rId14"/>
    <p:sldId id="36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304" userDrawn="1">
          <p15:clr>
            <a:srgbClr val="A4A3A4"/>
          </p15:clr>
        </p15:guide>
        <p15:guide id="4" pos="39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65" autoAdjust="0"/>
    <p:restoredTop sz="94660" autoAdjust="0"/>
  </p:normalViewPr>
  <p:slideViewPr>
    <p:cSldViewPr>
      <p:cViewPr varScale="1">
        <p:scale>
          <a:sx n="74" d="100"/>
          <a:sy n="74" d="100"/>
        </p:scale>
        <p:origin x="90" y="600"/>
      </p:cViewPr>
      <p:guideLst>
        <p:guide orient="horz" pos="2160"/>
        <p:guide pos="3840"/>
        <p:guide orient="horz" pos="2304"/>
        <p:guide pos="3968"/>
      </p:guideLst>
    </p:cSldViewPr>
  </p:slideViewPr>
  <p:outlineViewPr>
    <p:cViewPr>
      <p:scale>
        <a:sx n="33" d="100"/>
        <a:sy n="33" d="100"/>
      </p:scale>
      <p:origin x="0" y="656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8CA93-7E0F-4A38-83E8-D6F095163060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A6117-3165-4A1E-AC40-BDD829DE23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34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82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1" name="Shape 7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2" name="Shape 7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15000" r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claration.gov.g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76400" y="2819400"/>
            <a:ext cx="8763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latin typeface="Sylfaen" pitchFamily="18" charset="0"/>
              </a:rPr>
              <a:t>Реформа гражданской службы в Грузии</a:t>
            </a:r>
            <a:endParaRPr lang="en-US" sz="4000" b="1" dirty="0">
              <a:latin typeface="Sylfae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5014" y="5943600"/>
            <a:ext cx="30780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000" cap="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Ма</a:t>
            </a:r>
            <a:r>
              <a:rPr lang="ru-RU" sz="2000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й</a:t>
            </a:r>
            <a:r>
              <a:rPr lang="ru-RU" sz="2000" cap="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я двалиШвили</a:t>
            </a:r>
            <a:endParaRPr lang="ka-GE" sz="2000" cap="all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Picture 8" descr="logo sajaro biuro-0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4400" y="533400"/>
            <a:ext cx="2286000" cy="2284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02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ru-RU" sz="3600" dirty="0">
                <a:latin typeface="Cambria" pitchFamily="18" charset="0"/>
              </a:rPr>
              <a:t>Система декларирования активов в Интернете в Грузии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2438" y="1828800"/>
            <a:ext cx="11239500" cy="4286250"/>
          </a:xfrm>
        </p:spPr>
        <p:txBody>
          <a:bodyPr numCol="2">
            <a:noAutofit/>
          </a:bodyPr>
          <a:lstStyle/>
          <a:p>
            <a:r>
              <a:rPr lang="ru-RU" dirty="0"/>
              <a:t>Система декларирования активов действует с 1998 </a:t>
            </a:r>
            <a:r>
              <a:rPr lang="ru-RU" dirty="0" smtClean="0"/>
              <a:t>года</a:t>
            </a:r>
          </a:p>
          <a:p>
            <a:r>
              <a:rPr lang="ru-RU" dirty="0"/>
              <a:t>Однако, только в феврале 2010 года</a:t>
            </a:r>
            <a:r>
              <a:rPr lang="ru-RU" dirty="0" smtClean="0"/>
              <a:t>, </a:t>
            </a:r>
            <a:r>
              <a:rPr lang="ru-RU" dirty="0"/>
              <a:t>вся система стала </a:t>
            </a:r>
            <a:r>
              <a:rPr lang="ru-RU" dirty="0" smtClean="0"/>
              <a:t>интерактивной</a:t>
            </a:r>
          </a:p>
          <a:p>
            <a:r>
              <a:rPr lang="ru-RU" dirty="0"/>
              <a:t>Все высокопоставленные грузинские официальные лица ежегодно представляют свои декларации о ресурсах на </a:t>
            </a:r>
            <a:r>
              <a:rPr lang="ru-RU" dirty="0" smtClean="0">
                <a:hlinkClick r:id="rId3"/>
              </a:rPr>
              <a:t>www.declaration.gov.ge</a:t>
            </a:r>
            <a:r>
              <a:rPr lang="ru-RU" dirty="0" smtClean="0"/>
              <a:t>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ru-RU" dirty="0"/>
              <a:t>Представленные декларации публикуются мгновенно на </a:t>
            </a:r>
            <a:r>
              <a:rPr lang="ru-RU" dirty="0" smtClean="0"/>
              <a:t>веб-сайте</a:t>
            </a:r>
          </a:p>
          <a:p>
            <a:r>
              <a:rPr lang="ru-RU" dirty="0"/>
              <a:t>Более 5600 должностных лиц обязаны заполнять декларации активов</a:t>
            </a:r>
            <a:endParaRPr lang="en-US" sz="23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Cambria" pitchFamily="18" charset="0"/>
              </a:rPr>
              <a:t>Разработка системы мониторинга деклараций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800" dirty="0" smtClean="0"/>
          </a:p>
          <a:p>
            <a:r>
              <a:rPr lang="ru-RU" dirty="0" smtClean="0"/>
              <a:t>Поправки </a:t>
            </a:r>
            <a:r>
              <a:rPr lang="ru-RU" dirty="0"/>
              <a:t>к Закону о конфликтах интересов и коррупции на государственной службе </a:t>
            </a:r>
            <a:r>
              <a:rPr lang="en-GB" dirty="0"/>
              <a:t>(Law on Conflict of Interests and Corruption in Civil Service - </a:t>
            </a:r>
            <a:r>
              <a:rPr lang="en-GB" dirty="0" err="1"/>
              <a:t>CoI</a:t>
            </a:r>
            <a:r>
              <a:rPr lang="en-GB" dirty="0" smtClean="0"/>
              <a:t>)</a:t>
            </a:r>
            <a:r>
              <a:rPr lang="ru-RU" dirty="0" smtClean="0"/>
              <a:t> </a:t>
            </a:r>
            <a:r>
              <a:rPr lang="ru-RU" dirty="0"/>
              <a:t>были приняты 27 октября 2015 года и вступили в силу с 1 января 2017 года. Новые поправки создали систему мониторинга деклараций активов государственных должностных лиц.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Процедура мониторинга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32003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800" dirty="0" smtClean="0">
                <a:latin typeface="Sylfaen" pitchFamily="18" charset="0"/>
              </a:rPr>
              <a:t>Процесс </a:t>
            </a:r>
            <a:r>
              <a:rPr lang="ru-RU" sz="2800" dirty="0">
                <a:latin typeface="Sylfaen" pitchFamily="18" charset="0"/>
              </a:rPr>
              <a:t>мониторинга завершается при </a:t>
            </a:r>
            <a:r>
              <a:rPr lang="ru-RU" sz="2800" dirty="0" smtClean="0">
                <a:latin typeface="Sylfaen" pitchFamily="18" charset="0"/>
              </a:rPr>
              <a:t>перекрестной проверке </a:t>
            </a:r>
            <a:r>
              <a:rPr lang="ru-RU" sz="2800" dirty="0">
                <a:latin typeface="Sylfaen" pitchFamily="18" charset="0"/>
              </a:rPr>
              <a:t>информации в разных электронных базах данных в соответствии с принципами конфиденциальности.</a:t>
            </a:r>
            <a:endParaRPr lang="en-US" sz="2800" dirty="0" smtClean="0">
              <a:latin typeface="Sylfaen" pitchFamily="18" charset="0"/>
            </a:endParaRPr>
          </a:p>
          <a:p>
            <a:pPr marL="0" indent="0">
              <a:buNone/>
            </a:pPr>
            <a:endParaRPr lang="en-US" sz="2700" dirty="0" smtClean="0"/>
          </a:p>
          <a:p>
            <a:pPr marL="0" indent="0">
              <a:buNone/>
            </a:pPr>
            <a:r>
              <a:rPr lang="ru-RU" sz="2700" dirty="0"/>
              <a:t>сравнивая информацию о декларации активов с</a:t>
            </a:r>
            <a:r>
              <a:rPr lang="ru-RU" sz="2700" dirty="0" smtClean="0"/>
              <a:t>:</a:t>
            </a:r>
          </a:p>
          <a:p>
            <a:pPr marL="457200" indent="-457200"/>
            <a:r>
              <a:rPr lang="ru-RU" sz="2700" dirty="0" smtClean="0"/>
              <a:t>Электронными базами </a:t>
            </a:r>
            <a:r>
              <a:rPr lang="ru-RU" sz="2700" dirty="0"/>
              <a:t>данных, </a:t>
            </a:r>
            <a:r>
              <a:rPr lang="ru-RU" sz="2700" dirty="0" smtClean="0"/>
              <a:t>управляемыми </a:t>
            </a:r>
            <a:r>
              <a:rPr lang="ru-RU" sz="2700" dirty="0"/>
              <a:t>государственными учреждениями</a:t>
            </a:r>
            <a:r>
              <a:rPr lang="ru-RU" sz="2700" dirty="0" smtClean="0"/>
              <a:t>;</a:t>
            </a:r>
          </a:p>
          <a:p>
            <a:pPr marL="457200" indent="-457200"/>
            <a:r>
              <a:rPr lang="ru-RU" sz="2700" dirty="0" smtClean="0"/>
              <a:t>Запрашиваемая </a:t>
            </a:r>
            <a:r>
              <a:rPr lang="ru-RU" sz="2700" dirty="0"/>
              <a:t>и предоставленная официальными лицами </a:t>
            </a:r>
            <a:r>
              <a:rPr lang="ru-RU" sz="2700" dirty="0" smtClean="0"/>
              <a:t>информация;</a:t>
            </a:r>
          </a:p>
          <a:p>
            <a:pPr marL="457200" indent="-457200"/>
            <a:r>
              <a:rPr lang="ru-RU" sz="2700" dirty="0"/>
              <a:t>Никаких избыточных для частных баз данных, таких как банки и другие частные финансовые организации.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24585958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90000"/>
              </a:lnSpc>
              <a:defRPr/>
            </a:pPr>
            <a:r>
              <a:rPr lang="ru-RU" sz="3600" b="1" dirty="0">
                <a:latin typeface="Sylfaen" pitchFamily="18" charset="0"/>
              </a:rPr>
              <a:t>Этика на государственной службе</a:t>
            </a:r>
            <a:endParaRPr lang="ka-GE" sz="4000" b="1" cap="none" dirty="0" smtClean="0">
              <a:solidFill>
                <a:schemeClr val="tx1"/>
              </a:solidFill>
              <a:latin typeface="Sylfae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ru-RU" dirty="0" smtClean="0"/>
              <a:t>Кодекс по Этике был принят</a:t>
            </a:r>
            <a:r>
              <a:rPr lang="en-US" dirty="0" smtClean="0"/>
              <a:t> 2017</a:t>
            </a:r>
            <a:r>
              <a:rPr lang="ru-RU" dirty="0" smtClean="0"/>
              <a:t> году</a:t>
            </a:r>
            <a:endParaRPr lang="en-US" dirty="0" smtClean="0"/>
          </a:p>
          <a:p>
            <a:r>
              <a:rPr lang="ru-RU" dirty="0" smtClean="0"/>
              <a:t>Эксперты </a:t>
            </a:r>
            <a:r>
              <a:rPr lang="en-US" dirty="0" smtClean="0"/>
              <a:t>DBB </a:t>
            </a:r>
            <a:r>
              <a:rPr lang="ru-RU" dirty="0" smtClean="0"/>
              <a:t>Академии </a:t>
            </a:r>
            <a:r>
              <a:rPr lang="ru-RU" dirty="0"/>
              <a:t>подготовили семь грузинских тренеров и разработали подробную программу обучения гражданских служащих в рамках обучения тренеров</a:t>
            </a:r>
            <a:r>
              <a:rPr lang="ru-RU" dirty="0" smtClean="0"/>
              <a:t>;</a:t>
            </a:r>
            <a:endParaRPr lang="en-US" dirty="0" smtClean="0"/>
          </a:p>
          <a:p>
            <a:r>
              <a:rPr lang="ru-RU" dirty="0"/>
              <a:t>Систематические тренинги государственных служащих по этике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62571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209800"/>
            <a:ext cx="10210800" cy="12953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/>
              <a:t>Спасибо за </a:t>
            </a:r>
            <a:r>
              <a:rPr lang="ru-RU" sz="5400" dirty="0" smtClean="0"/>
              <a:t>внимание</a:t>
            </a:r>
            <a:r>
              <a:rPr lang="en-US" sz="5400" dirty="0" smtClean="0"/>
              <a:t>!</a:t>
            </a:r>
            <a:endParaRPr lang="en-US" sz="5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БЮРО ГРАЖДАНСКОЙ СЛУЖБЫ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>
                <a:latin typeface="Sylfaen" pitchFamily="18" charset="0"/>
              </a:rPr>
              <a:t>Независимое юридическое лицо </a:t>
            </a:r>
            <a:r>
              <a:rPr lang="ru-RU" dirty="0" smtClean="0">
                <a:latin typeface="Sylfaen" pitchFamily="18" charset="0"/>
              </a:rPr>
              <a:t>Гражданского права</a:t>
            </a:r>
          </a:p>
          <a:p>
            <a:pPr lvl="0"/>
            <a:endParaRPr lang="en-US" dirty="0" smtClean="0">
              <a:latin typeface="Sylfaen" pitchFamily="18" charset="0"/>
            </a:endParaRPr>
          </a:p>
          <a:p>
            <a:pPr lvl="0"/>
            <a:r>
              <a:rPr lang="ru-RU" dirty="0" smtClean="0">
                <a:latin typeface="Sylfaen" pitchFamily="18" charset="0"/>
              </a:rPr>
              <a:t>Ведущее агентство ответвственное за Координацию </a:t>
            </a:r>
            <a:r>
              <a:rPr lang="ru-RU" dirty="0">
                <a:latin typeface="Sylfaen" pitchFamily="18" charset="0"/>
              </a:rPr>
              <a:t>и </a:t>
            </a:r>
            <a:r>
              <a:rPr lang="ru-RU" dirty="0" smtClean="0">
                <a:latin typeface="Sylfaen" pitchFamily="18" charset="0"/>
              </a:rPr>
              <a:t>реализацию </a:t>
            </a:r>
            <a:r>
              <a:rPr lang="ru-RU" dirty="0">
                <a:latin typeface="Sylfaen" pitchFamily="18" charset="0"/>
              </a:rPr>
              <a:t>реформы государственной </a:t>
            </a:r>
            <a:r>
              <a:rPr lang="ru-RU" dirty="0" smtClean="0">
                <a:latin typeface="Sylfaen" pitchFamily="18" charset="0"/>
              </a:rPr>
              <a:t>службы</a:t>
            </a:r>
            <a:endParaRPr lang="ru-RU" dirty="0">
              <a:latin typeface="Sylfaen" pitchFamily="18" charset="0"/>
            </a:endParaRPr>
          </a:p>
          <a:p>
            <a:pPr lvl="0"/>
            <a:endParaRPr lang="en-US" dirty="0" smtClean="0">
              <a:latin typeface="Sylfaen" pitchFamily="18" charset="0"/>
            </a:endParaRPr>
          </a:p>
          <a:p>
            <a:pPr lvl="0"/>
            <a:r>
              <a:rPr lang="ru-RU" dirty="0">
                <a:latin typeface="Sylfaen" pitchFamily="18" charset="0"/>
              </a:rPr>
              <a:t>Поддержка реализации антикоррупционной политики путем обеспечения гласности декларации активов, мониторинга и обеспечения руководства по этике</a:t>
            </a:r>
            <a:endParaRPr lang="en-US" dirty="0" smtClean="0">
              <a:latin typeface="Sylfae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600201"/>
            <a:ext cx="10972800" cy="3429000"/>
          </a:xfrm>
        </p:spPr>
        <p:txBody>
          <a:bodyPr/>
          <a:lstStyle/>
          <a:p>
            <a:r>
              <a:rPr lang="ru-RU" dirty="0"/>
              <a:t>Создание правительственной рабочей </a:t>
            </a:r>
            <a:r>
              <a:rPr lang="ru-RU" dirty="0" smtClean="0"/>
              <a:t>группы</a:t>
            </a:r>
          </a:p>
          <a:p>
            <a:r>
              <a:rPr lang="ru-RU" dirty="0" smtClean="0"/>
              <a:t>Регулярные встречи</a:t>
            </a:r>
            <a:endParaRPr lang="en-US" dirty="0" smtClean="0"/>
          </a:p>
          <a:p>
            <a:r>
              <a:rPr lang="ru-RU" dirty="0"/>
              <a:t>Анализ существующей </a:t>
            </a:r>
            <a:r>
              <a:rPr lang="ru-RU" dirty="0" smtClean="0"/>
              <a:t>ситуации</a:t>
            </a:r>
          </a:p>
          <a:p>
            <a:r>
              <a:rPr lang="ru-RU" dirty="0"/>
              <a:t>Отражение рекомендаций по проекту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Концепция реформы государственной службы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" name="Picture 4" descr="27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12000" y="3505200"/>
            <a:ext cx="4106424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2057400"/>
            <a:ext cx="10972800" cy="3992563"/>
          </a:xfrm>
        </p:spPr>
        <p:txBody>
          <a:bodyPr/>
          <a:lstStyle/>
          <a:p>
            <a:pPr algn="ctr">
              <a:buNone/>
            </a:pPr>
            <a:r>
              <a:rPr lang="ru-RU" sz="2800" dirty="0"/>
              <a:t>Постановление правительства N627 от 19 ноября 2014 года</a:t>
            </a:r>
          </a:p>
          <a:p>
            <a:pPr algn="ctr">
              <a:buNone/>
            </a:pPr>
            <a:r>
              <a:rPr lang="ru-RU" sz="2800" dirty="0"/>
              <a:t>    Стратегический документ, обозначающий конкретные шаги по реформированию гражданской службы Грузии на основе категоризации ЕС, которая использовалась в других странах переходного периода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Принятие Концепции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1"/>
            <a:ext cx="10972800" cy="4525963"/>
          </a:xfrm>
        </p:spPr>
        <p:txBody>
          <a:bodyPr/>
          <a:lstStyle/>
          <a:p>
            <a:r>
              <a:rPr lang="ru-RU" dirty="0" smtClean="0"/>
              <a:t>Перечень</a:t>
            </a:r>
            <a:r>
              <a:rPr lang="en-US" dirty="0" smtClean="0"/>
              <a:t>:</a:t>
            </a:r>
            <a:endParaRPr lang="en-US" dirty="0" smtClean="0"/>
          </a:p>
          <a:p>
            <a:pPr marL="566928" indent="-457200">
              <a:buFont typeface="Courier New" pitchFamily="49" charset="0"/>
              <a:buChar char="o"/>
            </a:pPr>
            <a:r>
              <a:rPr lang="ru-RU" sz="1800" dirty="0"/>
              <a:t>Определение и область действия </a:t>
            </a:r>
            <a:r>
              <a:rPr lang="en-US" sz="1800" dirty="0" smtClean="0"/>
              <a:t>CS </a:t>
            </a:r>
            <a:endParaRPr lang="en-US" sz="1800" dirty="0" smtClean="0"/>
          </a:p>
          <a:p>
            <a:pPr marL="566928" indent="-457200">
              <a:buFont typeface="Courier New" pitchFamily="49" charset="0"/>
              <a:buChar char="o"/>
            </a:pPr>
            <a:r>
              <a:rPr lang="ru-RU" sz="1800" dirty="0"/>
              <a:t>Централизованная система управления, координации и надзора за </a:t>
            </a:r>
            <a:r>
              <a:rPr lang="en-US" sz="1800" dirty="0" smtClean="0"/>
              <a:t>CS </a:t>
            </a:r>
            <a:endParaRPr lang="en-US" sz="1800" dirty="0" smtClean="0"/>
          </a:p>
          <a:p>
            <a:pPr marL="566928" indent="-457200">
              <a:buFont typeface="Courier New" pitchFamily="49" charset="0"/>
              <a:buChar char="o"/>
            </a:pPr>
            <a:r>
              <a:rPr lang="ru-RU" sz="1800" dirty="0"/>
              <a:t>Система </a:t>
            </a:r>
            <a:r>
              <a:rPr lang="ru-RU" sz="1800" dirty="0" smtClean="0"/>
              <a:t>классификации</a:t>
            </a:r>
          </a:p>
          <a:p>
            <a:pPr marL="566928" indent="-457200">
              <a:buFont typeface="Courier New" pitchFamily="49" charset="0"/>
              <a:buChar char="o"/>
            </a:pPr>
            <a:r>
              <a:rPr lang="ru-RU" sz="1800" dirty="0"/>
              <a:t>Система </a:t>
            </a:r>
            <a:r>
              <a:rPr lang="ru-RU" sz="1800" dirty="0" smtClean="0"/>
              <a:t>вознаграждения</a:t>
            </a:r>
          </a:p>
          <a:p>
            <a:pPr marL="566928" indent="-457200">
              <a:buFont typeface="Courier New" pitchFamily="49" charset="0"/>
              <a:buChar char="o"/>
            </a:pPr>
            <a:r>
              <a:rPr lang="ru-RU" sz="1800" dirty="0"/>
              <a:t>Прием на </a:t>
            </a:r>
            <a:r>
              <a:rPr lang="ru-RU" sz="1800" dirty="0" smtClean="0"/>
              <a:t>работу </a:t>
            </a:r>
            <a:r>
              <a:rPr lang="ru-RU" sz="1800" dirty="0"/>
              <a:t>на государственной </a:t>
            </a:r>
            <a:r>
              <a:rPr lang="ru-RU" sz="1800" dirty="0" smtClean="0"/>
              <a:t>службе</a:t>
            </a:r>
          </a:p>
          <a:p>
            <a:pPr marL="566928" indent="-457200">
              <a:buFont typeface="Courier New" pitchFamily="49" charset="0"/>
              <a:buChar char="o"/>
            </a:pPr>
            <a:r>
              <a:rPr lang="ru-RU" sz="1800" dirty="0"/>
              <a:t>Управление государственными </a:t>
            </a:r>
            <a:r>
              <a:rPr lang="ru-RU" sz="1800" dirty="0" smtClean="0"/>
              <a:t>служащими</a:t>
            </a:r>
          </a:p>
          <a:p>
            <a:pPr marL="566928" indent="-457200">
              <a:buFont typeface="Courier New" pitchFamily="49" charset="0"/>
              <a:buChar char="o"/>
            </a:pPr>
            <a:r>
              <a:rPr lang="ru-RU" sz="1800" dirty="0"/>
              <a:t>Права и обязанности государственных </a:t>
            </a:r>
            <a:r>
              <a:rPr lang="ru-RU" sz="1800" dirty="0" smtClean="0"/>
              <a:t>служащих</a:t>
            </a:r>
          </a:p>
          <a:p>
            <a:pPr marL="566928" indent="-457200">
              <a:buFont typeface="Courier New" pitchFamily="49" charset="0"/>
              <a:buChar char="o"/>
            </a:pPr>
            <a:r>
              <a:rPr lang="ru-RU" sz="1800" dirty="0"/>
              <a:t>Обучение и повышение </a:t>
            </a:r>
            <a:r>
              <a:rPr lang="ru-RU" sz="1800" dirty="0" smtClean="0"/>
              <a:t>квалификации</a:t>
            </a:r>
          </a:p>
          <a:p>
            <a:pPr marL="566928" indent="-457200">
              <a:buFont typeface="Courier New" pitchFamily="49" charset="0"/>
              <a:buChar char="o"/>
            </a:pPr>
            <a:r>
              <a:rPr lang="ru-RU" sz="1800" dirty="0"/>
              <a:t>Равные возможности для мужчин и женщин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1430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Категории Концепции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r>
              <a:rPr lang="ru-RU" dirty="0"/>
              <a:t>Бюро гражданской службы приступило к реализации концепции путем разработки нового Закона о государственной </a:t>
            </a:r>
            <a:r>
              <a:rPr lang="ru-RU" dirty="0" smtClean="0"/>
              <a:t>службе</a:t>
            </a:r>
          </a:p>
          <a:p>
            <a:r>
              <a:rPr lang="ru-RU" dirty="0"/>
              <a:t>Тот же подход к составлению, что означает</a:t>
            </a:r>
            <a:r>
              <a:rPr lang="en-US" dirty="0" smtClean="0"/>
              <a:t>: 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ru-RU" sz="1600" dirty="0" smtClean="0"/>
              <a:t>Создание рабочей группы</a:t>
            </a:r>
            <a:endParaRPr lang="en-US" sz="1600" dirty="0" smtClean="0"/>
          </a:p>
          <a:p>
            <a:pPr lvl="1"/>
            <a:r>
              <a:rPr lang="ru-RU" sz="1600" dirty="0"/>
              <a:t>Внутренняя </a:t>
            </a:r>
            <a:r>
              <a:rPr lang="ru-RU" sz="1600" dirty="0" smtClean="0"/>
              <a:t>дискуссия</a:t>
            </a:r>
          </a:p>
          <a:p>
            <a:pPr lvl="1"/>
            <a:r>
              <a:rPr lang="ru-RU" sz="1600" dirty="0"/>
              <a:t>Участие </a:t>
            </a:r>
            <a:r>
              <a:rPr lang="en-US" sz="1600" dirty="0" smtClean="0"/>
              <a:t>SIGMA</a:t>
            </a:r>
            <a:endParaRPr lang="ru-RU" sz="1600" dirty="0" smtClean="0"/>
          </a:p>
          <a:p>
            <a:pPr lvl="1"/>
            <a:r>
              <a:rPr lang="ru-RU" sz="1600" dirty="0"/>
              <a:t>Обновление проекта в соответствии с </a:t>
            </a:r>
            <a:r>
              <a:rPr lang="ru-RU" sz="1600" dirty="0" smtClean="0"/>
              <a:t>рекомендациями</a:t>
            </a:r>
          </a:p>
          <a:p>
            <a:pPr lvl="1"/>
            <a:r>
              <a:rPr lang="ru-RU" sz="1600" dirty="0"/>
              <a:t>Общественные </a:t>
            </a:r>
            <a:r>
              <a:rPr lang="ru-RU" sz="1600" dirty="0" smtClean="0"/>
              <a:t>дискуссии</a:t>
            </a:r>
          </a:p>
          <a:p>
            <a:pPr lvl="1"/>
            <a:r>
              <a:rPr lang="ru-RU" sz="1600" dirty="0"/>
              <a:t>Представление проекта правительству Грузии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Гражданское законодательство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Принятие нового закона о государственной службе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Новый закон о государственной службе вступил в силу с 1 июля 2017 года</a:t>
            </a:r>
            <a:endParaRPr lang="en-US" dirty="0" smtClean="0"/>
          </a:p>
          <a:p>
            <a:pPr lvl="1"/>
            <a:r>
              <a:rPr lang="ru-RU" dirty="0"/>
              <a:t>Четкое определение функций государственных служащих, </a:t>
            </a:r>
            <a:r>
              <a:rPr lang="ru-RU" dirty="0" smtClean="0"/>
              <a:t>трудовых </a:t>
            </a:r>
            <a:r>
              <a:rPr lang="ru-RU" dirty="0"/>
              <a:t>и административных </a:t>
            </a:r>
            <a:r>
              <a:rPr lang="ru-RU" dirty="0" smtClean="0"/>
              <a:t>контрактов</a:t>
            </a:r>
          </a:p>
          <a:p>
            <a:pPr lvl="1"/>
            <a:r>
              <a:rPr lang="ru-RU" dirty="0"/>
              <a:t>Единая система </a:t>
            </a:r>
            <a:r>
              <a:rPr lang="ru-RU" dirty="0" smtClean="0"/>
              <a:t>классификации</a:t>
            </a:r>
          </a:p>
          <a:p>
            <a:pPr lvl="1"/>
            <a:r>
              <a:rPr lang="ru-RU" dirty="0"/>
              <a:t>Новые правила приема на государственную </a:t>
            </a:r>
            <a:r>
              <a:rPr lang="ru-RU" dirty="0" smtClean="0"/>
              <a:t>службу</a:t>
            </a:r>
          </a:p>
          <a:p>
            <a:pPr lvl="1"/>
            <a:r>
              <a:rPr lang="ru-RU" dirty="0"/>
              <a:t>Система управления </a:t>
            </a:r>
            <a:r>
              <a:rPr lang="ru-RU" dirty="0" smtClean="0"/>
              <a:t>кариерного роста</a:t>
            </a:r>
          </a:p>
          <a:p>
            <a:pPr lvl="1"/>
            <a:r>
              <a:rPr lang="ru-RU" dirty="0"/>
              <a:t>Единая система </a:t>
            </a:r>
            <a:r>
              <a:rPr lang="ru-RU" dirty="0" smtClean="0"/>
              <a:t>вознаграждения</a:t>
            </a:r>
          </a:p>
          <a:p>
            <a:pPr lvl="1"/>
            <a:r>
              <a:rPr lang="ru-RU" dirty="0"/>
              <a:t>Профессиональная оценка и профессиональное развитие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Функциональный анализ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-148819" algn="just"/>
            <a:r>
              <a:rPr lang="en-US" dirty="0"/>
              <a:t> </a:t>
            </a:r>
            <a:r>
              <a:rPr lang="ru-RU" dirty="0"/>
              <a:t>Для подготовки государственных учреждений к изменениям, предусмотренным новым Законом о государственной службе, важно провести процесс функционального анализа, который включал</a:t>
            </a:r>
            <a:r>
              <a:rPr lang="en-US" dirty="0" smtClean="0"/>
              <a:t>:</a:t>
            </a:r>
            <a:endParaRPr lang="en-US" dirty="0"/>
          </a:p>
          <a:p>
            <a:pPr marL="1189220"/>
            <a:r>
              <a:rPr lang="ru-RU" dirty="0"/>
              <a:t>Детальный анализ портфелей линейных министерств; </a:t>
            </a:r>
            <a:r>
              <a:rPr lang="ru-RU" dirty="0" smtClean="0"/>
              <a:t>углублённое </a:t>
            </a:r>
            <a:r>
              <a:rPr lang="ru-RU" dirty="0"/>
              <a:t>изучение структур (вертикальный анализ</a:t>
            </a:r>
            <a:r>
              <a:rPr lang="ru-RU" dirty="0" smtClean="0"/>
              <a:t>)</a:t>
            </a:r>
          </a:p>
          <a:p>
            <a:pPr marL="1189220"/>
            <a:r>
              <a:rPr lang="ru-RU" dirty="0"/>
              <a:t>Разработка общих принципов организационных мероприятий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4465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Закон о зарплатах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Разработка и принятие нового Закона о вознаграждении в государственных учреждениях в 2017 году</a:t>
            </a:r>
            <a:endParaRPr lang="en-US" dirty="0" smtClean="0"/>
          </a:p>
          <a:p>
            <a:r>
              <a:rPr lang="ru-RU" dirty="0"/>
              <a:t>Закон регулирует не только вопросы окладов профессиональных государственных служащих, но также широко применяется к «работникам государственной службы» независимо от их юридического статуса. Он направлен на создание справедливой, прозрачной и прогнозируемой системы вознаграждения лиц, занятых в государственном секторе.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1904</TotalTime>
  <Words>513</Words>
  <Application>Microsoft Office PowerPoint</Application>
  <PresentationFormat>Widescreen</PresentationFormat>
  <Paragraphs>75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Book Antiqua</vt:lpstr>
      <vt:lpstr>Calibri</vt:lpstr>
      <vt:lpstr>Cambria</vt:lpstr>
      <vt:lpstr>Century Gothic</vt:lpstr>
      <vt:lpstr>Courier New</vt:lpstr>
      <vt:lpstr>Sylfaen</vt:lpstr>
      <vt:lpstr>Apothecary</vt:lpstr>
      <vt:lpstr>PowerPoint Presentation</vt:lpstr>
      <vt:lpstr>БЮРО ГРАЖДАНСКОЙ СЛУЖБЫ</vt:lpstr>
      <vt:lpstr>Концепция реформы государственной службы</vt:lpstr>
      <vt:lpstr>Принятие Концепции</vt:lpstr>
      <vt:lpstr>Категории Концепции</vt:lpstr>
      <vt:lpstr>Гражданское законодательство</vt:lpstr>
      <vt:lpstr>Принятие нового закона о государственной службе</vt:lpstr>
      <vt:lpstr>Функциональный анализ</vt:lpstr>
      <vt:lpstr>Закон о зарплатах</vt:lpstr>
      <vt:lpstr> Система декларирования активов в Интернете в Грузии </vt:lpstr>
      <vt:lpstr>Разработка системы мониторинга деклараций</vt:lpstr>
      <vt:lpstr>Процедура мониторинга</vt:lpstr>
      <vt:lpstr>Этика на государственной службе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 Vashalomidze</dc:creator>
  <cp:lastModifiedBy>Windows User</cp:lastModifiedBy>
  <cp:revision>194</cp:revision>
  <dcterms:created xsi:type="dcterms:W3CDTF">2006-08-16T00:00:00Z</dcterms:created>
  <dcterms:modified xsi:type="dcterms:W3CDTF">2018-11-01T06:48:03Z</dcterms:modified>
</cp:coreProperties>
</file>