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71" r:id="rId2"/>
    <p:sldId id="410" r:id="rId3"/>
    <p:sldId id="409" r:id="rId4"/>
    <p:sldId id="437" r:id="rId5"/>
    <p:sldId id="435" r:id="rId6"/>
    <p:sldId id="368" r:id="rId7"/>
    <p:sldId id="388" r:id="rId8"/>
    <p:sldId id="422" r:id="rId9"/>
    <p:sldId id="423" r:id="rId10"/>
    <p:sldId id="425" r:id="rId11"/>
    <p:sldId id="432" r:id="rId12"/>
    <p:sldId id="426" r:id="rId13"/>
    <p:sldId id="427" r:id="rId14"/>
    <p:sldId id="428" r:id="rId15"/>
    <p:sldId id="430" r:id="rId16"/>
    <p:sldId id="429" r:id="rId17"/>
    <p:sldId id="421" r:id="rId18"/>
    <p:sldId id="431" r:id="rId19"/>
    <p:sldId id="312" r:id="rId20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6EFE4-5348-4C5D-91D8-8CEC4E9FA78A}" v="23" dt="2019-07-12T10:34:27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4" autoAdjust="0"/>
    <p:restoredTop sz="95903" autoAdjust="0"/>
  </p:normalViewPr>
  <p:slideViewPr>
    <p:cSldViewPr>
      <p:cViewPr varScale="1">
        <p:scale>
          <a:sx n="68" d="100"/>
          <a:sy n="68" d="100"/>
        </p:scale>
        <p:origin x="1416" y="48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-9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7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5EC4A8E9-5C76-4F49-BF31-88C0052B43D8}"/>
    <pc:docChg chg="custSel addSld delSld modSld sldOrd">
      <pc:chgData name="Inna Anatolievna Davidova" userId="615709de-f45c-42cb-8bad-60412f98c39f" providerId="ADAL" clId="{5EC4A8E9-5C76-4F49-BF31-88C0052B43D8}" dt="2019-06-27T11:40:33.859" v="1680" actId="2696"/>
      <pc:docMkLst>
        <pc:docMk/>
      </pc:docMkLst>
      <pc:sldChg chg="modSp">
        <pc:chgData name="Inna Anatolievna Davidova" userId="615709de-f45c-42cb-8bad-60412f98c39f" providerId="ADAL" clId="{5EC4A8E9-5C76-4F49-BF31-88C0052B43D8}" dt="2019-06-27T11:01:54.303" v="89" actId="20577"/>
        <pc:sldMkLst>
          <pc:docMk/>
          <pc:sldMk cId="0" sldId="271"/>
        </pc:sldMkLst>
        <pc:spChg chg="mod">
          <ac:chgData name="Inna Anatolievna Davidova" userId="615709de-f45c-42cb-8bad-60412f98c39f" providerId="ADAL" clId="{5EC4A8E9-5C76-4F49-BF31-88C0052B43D8}" dt="2019-06-27T11:01:54.303" v="89" actId="20577"/>
          <ac:spMkLst>
            <pc:docMk/>
            <pc:sldMk cId="0" sldId="271"/>
            <ac:spMk id="15365" creationId="{00000000-0000-0000-0000-000000000000}"/>
          </ac:spMkLst>
        </pc:spChg>
      </pc:sldChg>
      <pc:sldChg chg="modSp add">
        <pc:chgData name="Inna Anatolievna Davidova" userId="615709de-f45c-42cb-8bad-60412f98c39f" providerId="ADAL" clId="{5EC4A8E9-5C76-4F49-BF31-88C0052B43D8}" dt="2019-06-27T11:26:05.873" v="1652" actId="20577"/>
        <pc:sldMkLst>
          <pc:docMk/>
          <pc:sldMk cId="2635626973" sldId="368"/>
        </pc:sldMkLst>
        <pc:spChg chg="mod">
          <ac:chgData name="Inna Anatolievna Davidova" userId="615709de-f45c-42cb-8bad-60412f98c39f" providerId="ADAL" clId="{5EC4A8E9-5C76-4F49-BF31-88C0052B43D8}" dt="2019-06-27T11:23:03.002" v="1569" actId="20577"/>
          <ac:spMkLst>
            <pc:docMk/>
            <pc:sldMk cId="2635626973" sldId="368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5EC4A8E9-5C76-4F49-BF31-88C0052B43D8}" dt="2019-06-27T11:26:05.873" v="1652" actId="20577"/>
          <ac:spMkLst>
            <pc:docMk/>
            <pc:sldMk cId="2635626973" sldId="368"/>
            <ac:spMk id="9" creationId="{00000000-0000-0000-0000-000000000000}"/>
          </ac:spMkLst>
        </pc:spChg>
      </pc:sldChg>
      <pc:sldChg chg="ord">
        <pc:chgData name="Inna Anatolievna Davidova" userId="615709de-f45c-42cb-8bad-60412f98c39f" providerId="ADAL" clId="{5EC4A8E9-5C76-4F49-BF31-88C0052B43D8}" dt="2019-06-27T11:26:20.437" v="1653"/>
        <pc:sldMkLst>
          <pc:docMk/>
          <pc:sldMk cId="3875701544" sldId="388"/>
        </pc:sldMkLst>
      </pc:sldChg>
      <pc:sldChg chg="modSp add">
        <pc:chgData name="Inna Anatolievna Davidova" userId="615709de-f45c-42cb-8bad-60412f98c39f" providerId="ADAL" clId="{5EC4A8E9-5C76-4F49-BF31-88C0052B43D8}" dt="2019-06-27T11:36:57.885" v="1666" actId="113"/>
        <pc:sldMkLst>
          <pc:docMk/>
          <pc:sldMk cId="2661652354" sldId="409"/>
        </pc:sldMkLst>
        <pc:spChg chg="mod">
          <ac:chgData name="Inna Anatolievna Davidova" userId="615709de-f45c-42cb-8bad-60412f98c39f" providerId="ADAL" clId="{5EC4A8E9-5C76-4F49-BF31-88C0052B43D8}" dt="2019-06-27T11:35:59.255" v="1660"/>
          <ac:spMkLst>
            <pc:docMk/>
            <pc:sldMk cId="2661652354" sldId="40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5EC4A8E9-5C76-4F49-BF31-88C0052B43D8}" dt="2019-06-27T11:36:57.885" v="1666" actId="113"/>
          <ac:spMkLst>
            <pc:docMk/>
            <pc:sldMk cId="2661652354" sldId="409"/>
            <ac:spMk id="10" creationId="{BE4AEF45-BAE6-804E-B387-EB7A323E9287}"/>
          </ac:spMkLst>
        </pc:spChg>
      </pc:sldChg>
      <pc:sldChg chg="modSp">
        <pc:chgData name="Inna Anatolievna Davidova" userId="615709de-f45c-42cb-8bad-60412f98c39f" providerId="ADAL" clId="{5EC4A8E9-5C76-4F49-BF31-88C0052B43D8}" dt="2019-06-27T11:02:22.976" v="126" actId="20577"/>
        <pc:sldMkLst>
          <pc:docMk/>
          <pc:sldMk cId="2120730608" sldId="410"/>
        </pc:sldMkLst>
        <pc:spChg chg="mod">
          <ac:chgData name="Inna Anatolievna Davidova" userId="615709de-f45c-42cb-8bad-60412f98c39f" providerId="ADAL" clId="{5EC4A8E9-5C76-4F49-BF31-88C0052B43D8}" dt="2019-06-27T11:02:22.976" v="126" actId="20577"/>
          <ac:spMkLst>
            <pc:docMk/>
            <pc:sldMk cId="2120730608" sldId="410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5EC4A8E9-5C76-4F49-BF31-88C0052B43D8}" dt="2019-06-27T11:34:08.305" v="1656" actId="1076"/>
        <pc:sldMkLst>
          <pc:docMk/>
          <pc:sldMk cId="760125785" sldId="429"/>
        </pc:sldMkLst>
        <pc:spChg chg="mod">
          <ac:chgData name="Inna Anatolievna Davidova" userId="615709de-f45c-42cb-8bad-60412f98c39f" providerId="ADAL" clId="{5EC4A8E9-5C76-4F49-BF31-88C0052B43D8}" dt="2019-06-27T11:34:08.305" v="1656" actId="1076"/>
          <ac:spMkLst>
            <pc:docMk/>
            <pc:sldMk cId="760125785" sldId="429"/>
            <ac:spMk id="3" creationId="{00000000-0000-0000-0000-000000000000}"/>
          </ac:spMkLst>
        </pc:spChg>
        <pc:graphicFrameChg chg="mod">
          <ac:chgData name="Inna Anatolievna Davidova" userId="615709de-f45c-42cb-8bad-60412f98c39f" providerId="ADAL" clId="{5EC4A8E9-5C76-4F49-BF31-88C0052B43D8}" dt="2019-06-27T11:33:48.320" v="1654" actId="1076"/>
          <ac:graphicFrameMkLst>
            <pc:docMk/>
            <pc:sldMk cId="760125785" sldId="429"/>
            <ac:graphicFrameMk id="4" creationId="{29DF12C7-5939-EE49-9120-8B80A96AFA56}"/>
          </ac:graphicFrameMkLst>
        </pc:graphicFrameChg>
      </pc:sldChg>
      <pc:sldChg chg="modSp add">
        <pc:chgData name="Inna Anatolievna Davidova" userId="615709de-f45c-42cb-8bad-60412f98c39f" providerId="ADAL" clId="{5EC4A8E9-5C76-4F49-BF31-88C0052B43D8}" dt="2019-06-27T11:39:30.413" v="1679" actId="207"/>
        <pc:sldMkLst>
          <pc:docMk/>
          <pc:sldMk cId="520018294" sldId="435"/>
        </pc:sldMkLst>
        <pc:spChg chg="mod">
          <ac:chgData name="Inna Anatolievna Davidova" userId="615709de-f45c-42cb-8bad-60412f98c39f" providerId="ADAL" clId="{5EC4A8E9-5C76-4F49-BF31-88C0052B43D8}" dt="2019-06-27T11:39:30.413" v="1679" actId="207"/>
          <ac:spMkLst>
            <pc:docMk/>
            <pc:sldMk cId="520018294" sldId="435"/>
            <ac:spMk id="2" creationId="{4C3BD2FD-818B-47A1-8245-939664CA2D59}"/>
          </ac:spMkLst>
        </pc:spChg>
        <pc:spChg chg="mod">
          <ac:chgData name="Inna Anatolievna Davidova" userId="615709de-f45c-42cb-8bad-60412f98c39f" providerId="ADAL" clId="{5EC4A8E9-5C76-4F49-BF31-88C0052B43D8}" dt="2019-06-27T11:20:26.850" v="1502" actId="255"/>
          <ac:spMkLst>
            <pc:docMk/>
            <pc:sldMk cId="520018294" sldId="435"/>
            <ac:spMk id="3" creationId="{4343040A-2AE6-4414-9DB6-DE924EDDDA90}"/>
          </ac:spMkLst>
        </pc:spChg>
      </pc:sldChg>
      <pc:sldChg chg="modSp">
        <pc:chgData name="Inna Anatolievna Davidova" userId="615709de-f45c-42cb-8bad-60412f98c39f" providerId="ADAL" clId="{5EC4A8E9-5C76-4F49-BF31-88C0052B43D8}" dt="2019-06-27T11:38:52.963" v="1677" actId="14100"/>
        <pc:sldMkLst>
          <pc:docMk/>
          <pc:sldMk cId="3858843151" sldId="437"/>
        </pc:sldMkLst>
        <pc:spChg chg="mod">
          <ac:chgData name="Inna Anatolievna Davidova" userId="615709de-f45c-42cb-8bad-60412f98c39f" providerId="ADAL" clId="{5EC4A8E9-5C76-4F49-BF31-88C0052B43D8}" dt="2019-06-27T11:37:46.679" v="1668" actId="1076"/>
          <ac:spMkLst>
            <pc:docMk/>
            <pc:sldMk cId="3858843151" sldId="43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5EC4A8E9-5C76-4F49-BF31-88C0052B43D8}" dt="2019-06-27T11:38:52.963" v="1677" actId="14100"/>
          <ac:spMkLst>
            <pc:docMk/>
            <pc:sldMk cId="3858843151" sldId="437"/>
            <ac:spMk id="4" creationId="{F7537487-A9C4-C745-B05A-66E25F83E1F7}"/>
          </ac:spMkLst>
        </pc:spChg>
      </pc:sldChg>
    </pc:docChg>
  </pc:docChgLst>
  <pc:docChgLst>
    <pc:chgData name="Inna Anatolievna Davidova" userId="615709de-f45c-42cb-8bad-60412f98c39f" providerId="ADAL" clId="{D3C6EFE4-5348-4C5D-91D8-8CEC4E9FA78A}"/>
    <pc:docChg chg="modSld">
      <pc:chgData name="Inna Anatolievna Davidova" userId="615709de-f45c-42cb-8bad-60412f98c39f" providerId="ADAL" clId="{D3C6EFE4-5348-4C5D-91D8-8CEC4E9FA78A}" dt="2019-07-12T10:34:27.670" v="22" actId="6549"/>
      <pc:docMkLst>
        <pc:docMk/>
      </pc:docMkLst>
      <pc:sldChg chg="modSp">
        <pc:chgData name="Inna Anatolievna Davidova" userId="615709de-f45c-42cb-8bad-60412f98c39f" providerId="ADAL" clId="{D3C6EFE4-5348-4C5D-91D8-8CEC4E9FA78A}" dt="2019-07-12T10:33:58.806" v="21" actId="20577"/>
        <pc:sldMkLst>
          <pc:docMk/>
          <pc:sldMk cId="2635626973" sldId="368"/>
        </pc:sldMkLst>
        <pc:spChg chg="mod">
          <ac:chgData name="Inna Anatolievna Davidova" userId="615709de-f45c-42cb-8bad-60412f98c39f" providerId="ADAL" clId="{D3C6EFE4-5348-4C5D-91D8-8CEC4E9FA78A}" dt="2019-07-12T10:33:58.806" v="21" actId="20577"/>
          <ac:spMkLst>
            <pc:docMk/>
            <pc:sldMk cId="2635626973" sldId="368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D3C6EFE4-5348-4C5D-91D8-8CEC4E9FA78A}" dt="2019-07-12T10:34:27.670" v="22" actId="6549"/>
        <pc:sldMkLst>
          <pc:docMk/>
          <pc:sldMk cId="3875701544" sldId="388"/>
        </pc:sldMkLst>
        <pc:spChg chg="mod">
          <ac:chgData name="Inna Anatolievna Davidova" userId="615709de-f45c-42cb-8bad-60412f98c39f" providerId="ADAL" clId="{D3C6EFE4-5348-4C5D-91D8-8CEC4E9FA78A}" dt="2019-07-12T10:34:27.670" v="22" actId="6549"/>
          <ac:spMkLst>
            <pc:docMk/>
            <pc:sldMk cId="3875701544" sldId="388"/>
            <ac:spMk id="103" creationId="{B4F04630-4FB5-4440-A81A-18600AC7EB95}"/>
          </ac:spMkLst>
        </pc:spChg>
      </pc:sldChg>
      <pc:sldChg chg="modSp">
        <pc:chgData name="Inna Anatolievna Davidova" userId="615709de-f45c-42cb-8bad-60412f98c39f" providerId="ADAL" clId="{D3C6EFE4-5348-4C5D-91D8-8CEC4E9FA78A}" dt="2019-07-10T10:16:18.870" v="8" actId="1076"/>
        <pc:sldMkLst>
          <pc:docMk/>
          <pc:sldMk cId="3035158721" sldId="421"/>
        </pc:sldMkLst>
        <pc:spChg chg="mod">
          <ac:chgData name="Inna Anatolievna Davidova" userId="615709de-f45c-42cb-8bad-60412f98c39f" providerId="ADAL" clId="{D3C6EFE4-5348-4C5D-91D8-8CEC4E9FA78A}" dt="2019-07-10T10:15:55.159" v="2" actId="1076"/>
          <ac:spMkLst>
            <pc:docMk/>
            <pc:sldMk cId="3035158721" sldId="421"/>
            <ac:spMk id="12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5:58.694" v="3" actId="1076"/>
          <ac:spMkLst>
            <pc:docMk/>
            <pc:sldMk cId="3035158721" sldId="421"/>
            <ac:spMk id="13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6:03.152" v="4" actId="1076"/>
          <ac:spMkLst>
            <pc:docMk/>
            <pc:sldMk cId="3035158721" sldId="421"/>
            <ac:spMk id="14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6:05.529" v="5" actId="1076"/>
          <ac:spMkLst>
            <pc:docMk/>
            <pc:sldMk cId="3035158721" sldId="421"/>
            <ac:spMk id="15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6:09.501" v="6" actId="1076"/>
          <ac:spMkLst>
            <pc:docMk/>
            <pc:sldMk cId="3035158721" sldId="421"/>
            <ac:spMk id="16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6:13.845" v="7" actId="1076"/>
          <ac:spMkLst>
            <pc:docMk/>
            <pc:sldMk cId="3035158721" sldId="421"/>
            <ac:spMk id="19" creationId="{00000000-0000-0000-0000-000000000000}"/>
          </ac:spMkLst>
        </pc:spChg>
        <pc:spChg chg="mod">
          <ac:chgData name="Inna Anatolievna Davidova" userId="615709de-f45c-42cb-8bad-60412f98c39f" providerId="ADAL" clId="{D3C6EFE4-5348-4C5D-91D8-8CEC4E9FA78A}" dt="2019-07-10T10:16:18.870" v="8" actId="1076"/>
          <ac:spMkLst>
            <pc:docMk/>
            <pc:sldMk cId="3035158721" sldId="421"/>
            <ac:spMk id="21" creationId="{00000000-0000-0000-0000-000000000000}"/>
          </ac:spMkLst>
        </pc:spChg>
      </pc:sldChg>
      <pc:sldChg chg="modSp">
        <pc:chgData name="Inna Anatolievna Davidova" userId="615709de-f45c-42cb-8bad-60412f98c39f" providerId="ADAL" clId="{D3C6EFE4-5348-4C5D-91D8-8CEC4E9FA78A}" dt="2019-07-10T09:10:10.847" v="1" actId="1076"/>
        <pc:sldMkLst>
          <pc:docMk/>
          <pc:sldMk cId="1282926592" sldId="427"/>
        </pc:sldMkLst>
        <pc:spChg chg="mod">
          <ac:chgData name="Inna Anatolievna Davidova" userId="615709de-f45c-42cb-8bad-60412f98c39f" providerId="ADAL" clId="{D3C6EFE4-5348-4C5D-91D8-8CEC4E9FA78A}" dt="2019-07-10T09:10:10.847" v="1" actId="1076"/>
          <ac:spMkLst>
            <pc:docMk/>
            <pc:sldMk cId="1282926592" sldId="427"/>
            <ac:spMk id="2" creationId="{00000000-0000-0000-0000-000000000000}"/>
          </ac:spMkLst>
        </pc:spChg>
      </pc:sldChg>
      <pc:sldChg chg="modSp">
        <pc:chgData name="Inna Anatolievna Davidova" userId="615709de-f45c-42cb-8bad-60412f98c39f" providerId="ADAL" clId="{D3C6EFE4-5348-4C5D-91D8-8CEC4E9FA78A}" dt="2019-07-12T10:33:43.415" v="12" actId="20577"/>
        <pc:sldMkLst>
          <pc:docMk/>
          <pc:sldMk cId="520018294" sldId="435"/>
        </pc:sldMkLst>
        <pc:spChg chg="mod">
          <ac:chgData name="Inna Anatolievna Davidova" userId="615709de-f45c-42cb-8bad-60412f98c39f" providerId="ADAL" clId="{D3C6EFE4-5348-4C5D-91D8-8CEC4E9FA78A}" dt="2019-07-12T10:33:43.415" v="12" actId="20577"/>
          <ac:spMkLst>
            <pc:docMk/>
            <pc:sldMk cId="520018294" sldId="435"/>
            <ac:spMk id="3" creationId="{4343040A-2AE6-4414-9DB6-DE924EDDDA90}"/>
          </ac:spMkLst>
        </pc:spChg>
      </pc:sldChg>
      <pc:sldChg chg="modSp">
        <pc:chgData name="Inna Anatolievna Davidova" userId="615709de-f45c-42cb-8bad-60412f98c39f" providerId="ADAL" clId="{D3C6EFE4-5348-4C5D-91D8-8CEC4E9FA78A}" dt="2019-07-12T10:33:26.232" v="11" actId="20577"/>
        <pc:sldMkLst>
          <pc:docMk/>
          <pc:sldMk cId="3858843151" sldId="437"/>
        </pc:sldMkLst>
        <pc:spChg chg="mod">
          <ac:chgData name="Inna Anatolievna Davidova" userId="615709de-f45c-42cb-8bad-60412f98c39f" providerId="ADAL" clId="{D3C6EFE4-5348-4C5D-91D8-8CEC4E9FA78A}" dt="2019-07-12T10:33:26.232" v="11" actId="20577"/>
          <ac:spMkLst>
            <pc:docMk/>
            <pc:sldMk cId="3858843151" sldId="437"/>
            <ac:spMk id="4" creationId="{F7537487-A9C4-C745-B05A-66E25F83E1F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Anne's%202018_Charts%20for%20presentation_PB%20Network%20Meeting_draft_16112018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41601049868767"/>
          <c:y val="0.18560185185185185"/>
          <c:w val="0.45636176727909011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'13_SR Regulatory basis'!$B$13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basis'!$B$14:$B$18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19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6-1A4C-9E23-2C01C3F666A0}"/>
            </c:ext>
          </c:extLst>
        </c:ser>
        <c:ser>
          <c:idx val="1"/>
          <c:order val="1"/>
          <c:tx>
            <c:strRef>
              <c:f>'13_SR Regulatory basis'!$C$13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basis'!$C$14:$C$18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6-1A4C-9E23-2C01C3F66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44754704"/>
        <c:axId val="-2144749264"/>
      </c:barChart>
      <c:catAx>
        <c:axId val="-2144754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749264"/>
        <c:crosses val="autoZero"/>
        <c:auto val="1"/>
        <c:lblAlgn val="ctr"/>
        <c:lblOffset val="100"/>
        <c:noMultiLvlLbl val="0"/>
      </c:catAx>
      <c:valAx>
        <c:axId val="-2144749264"/>
        <c:scaling>
          <c:orientation val="minMax"/>
          <c:max val="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14475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63440556477529"/>
          <c:y val="0.92710566480879786"/>
          <c:w val="0.32290557850672252"/>
          <c:h val="6.94024107476485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7/15/2019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128713"/>
            <a:ext cx="4397375" cy="3044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3891-08A2-4590-89BC-501F5744FE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708025" y="4343400"/>
            <a:ext cx="5670550" cy="3552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9E9D-F353-4E16-A1E5-1D35D56B03AA}" type="datetimeFigureOut">
              <a:rPr lang="en-US" smtClean="0"/>
              <a:t>7/15/2019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08112" y="3643314"/>
            <a:ext cx="421005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24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75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21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8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31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67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98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73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1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159" y="4716007"/>
            <a:ext cx="5439358" cy="4469726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51103" y="9432012"/>
            <a:ext cx="2945050" cy="4960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61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159" y="4716007"/>
            <a:ext cx="5439358" cy="4469726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51103" y="9432012"/>
            <a:ext cx="2945050" cy="49605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7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0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42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86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56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5BB1D-0476-584C-A0EF-81D12A66E57E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A9814-2D69-3941-8B8B-EDFD0138FBFD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2E39-4C16-7D41-8EBB-DEEEB4E45B7A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FAC3-7E80-7C4A-A365-3CA973B1652E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25861-C993-EA45-A566-7A4184F2AC40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2EDA2-40F5-B34F-BAAD-A71354DAF567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B9204-57B0-0E49-B332-CB21399E1981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BFEA-35C3-5643-993B-E6378C6B1D54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F481-0505-C74C-B432-60208C898D75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F8469-DE93-8F46-B738-3A24C18EB393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A826-98CF-054E-9C12-1D15053069DC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1B7417-1E47-E340-9F2F-06F9C4B550C7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0480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Анализ расходов в странах </a:t>
            </a:r>
            <a:r>
              <a:rPr lang="en-US" dirty="0">
                <a:solidFill>
                  <a:srgbClr val="002060"/>
                </a:solidFill>
              </a:rPr>
              <a:t>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020" y="4343400"/>
            <a:ext cx="7829550" cy="92333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Международная программа взаимодействия и обучения по вопросам управления государственными расходами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(PEMPAL)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(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БС)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программному бюджетированию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494020" y="5552379"/>
            <a:ext cx="7391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Calibri" pitchFamily="34" charset="0"/>
              </a:rPr>
              <a:t>Заседание руководителей бюджетных ведомств стран ЦВЮВЕ ОЭСР </a:t>
            </a:r>
          </a:p>
          <a:p>
            <a:pPr algn="ctr"/>
            <a:r>
              <a:rPr lang="ru-RU" i="1" dirty="0">
                <a:latin typeface="Calibri" pitchFamily="34" charset="0"/>
              </a:rPr>
              <a:t>Июль 2019 г. </a:t>
            </a:r>
          </a:p>
          <a:p>
            <a:pPr algn="ctr"/>
            <a:r>
              <a:rPr lang="ru-RU" dirty="0">
                <a:latin typeface="Calibri" pitchFamily="34" charset="0"/>
              </a:rPr>
              <a:t>Наида </a:t>
            </a:r>
            <a:r>
              <a:rPr lang="ru-RU" dirty="0" err="1">
                <a:latin typeface="Calibri" pitchFamily="34" charset="0"/>
              </a:rPr>
              <a:t>Чаршимамович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dirty="0" err="1">
                <a:latin typeface="Calibri" pitchFamily="34" charset="0"/>
              </a:rPr>
              <a:t>Вукутич</a:t>
            </a:r>
            <a:r>
              <a:rPr lang="ru-RU" dirty="0">
                <a:latin typeface="Calibri" pitchFamily="34" charset="0"/>
              </a:rPr>
              <a:t>, Ресурсная группа БС, Всемирный банк </a:t>
            </a:r>
            <a:endParaRPr lang="bs-Latn-BA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769E0-BF7C-9447-ADA8-594EBD9A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695196"/>
            <a:ext cx="8763000" cy="6614403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показывают результаты проведенного ОЭСР обследования ЭБ за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2018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г., в ряде стран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существуют разные толкования анализа расходов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проверки данных и сбора дополнительных сведений Ресурсная группа БС включила раздел, посвященный анализу расходов, в анкету по итогам этого мероприятия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Мы особо выделили определение и главные характеристики анализа расходов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Процесс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выявления возможностей для экономики средств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целях сокращения общего объема государственных расходов или выявления фискального пространства для перераспределении средств в соответствии с приоритетами государственной политики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Анализируются базовые расходы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возможно установление целевых ориентиров для сокращения расходов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Могут быть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масштабными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охватывать все государственные расходы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редких случаях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ограничиваться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определёнными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программами/проектами, процессами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например,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IT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-системы и процессы, процедуры закупок или кадровая политика) или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министерствами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70599"/>
            <a:ext cx="9601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Calibri"/>
              </a:rPr>
              <a:t>Данные за </a:t>
            </a:r>
            <a:r>
              <a:rPr lang="en-US" sz="2000" dirty="0">
                <a:solidFill>
                  <a:srgbClr val="002060"/>
                </a:solidFill>
                <a:latin typeface="Calibri"/>
              </a:rPr>
              <a:t>2018/2019 </a:t>
            </a:r>
            <a:r>
              <a:rPr lang="ru-RU" sz="2000" dirty="0">
                <a:solidFill>
                  <a:srgbClr val="002060"/>
                </a:solidFill>
                <a:latin typeface="Calibri"/>
              </a:rPr>
              <a:t>гг.</a:t>
            </a:r>
            <a:r>
              <a:rPr lang="en-US" sz="2000" dirty="0">
                <a:solidFill>
                  <a:srgbClr val="002060"/>
                </a:solidFill>
                <a:latin typeface="Calibri"/>
              </a:rPr>
              <a:t>: </a:t>
            </a:r>
            <a:r>
              <a:rPr lang="ru-RU" sz="2000" dirty="0">
                <a:solidFill>
                  <a:srgbClr val="002060"/>
                </a:solidFill>
                <a:latin typeface="Calibri"/>
              </a:rPr>
              <a:t>определения и критерии, используемые при проведении анализа расходов</a:t>
            </a:r>
            <a:endParaRPr lang="en-US" sz="2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37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695196"/>
            <a:ext cx="8763000" cy="6614403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Мы особо выделили определение и главные характеристики анализа расходов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предложение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): </a:t>
            </a:r>
          </a:p>
          <a:p>
            <a:pPr marL="1028700" lvl="1" indent="-57150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Отличается от регулярного или более детального анализа, проводимого Министерством финансов в ходе подготовки бюджета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более углубленный подход, требует более длительного времени для проведения, проводится специальной командой/отделом, в который, помимо сотрудников  Минфина, входят другие эксперты, как правило, из отраслевых министерств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ведомств, отвечающих за анализируемые расходы, а также внешние эксперты.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правило, проводится по запросу исполнительного органа власти, который принимает решение о его проведении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правительство или главный исполнительный орган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 не Минфин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Неотъемлемой частью анализа расходов в большинстве случаев является изучение эффективности анализируемых программ в том числе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информация об их результативности.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0DF6DF-BC21-AC49-9C4F-053ADF9F9B74}"/>
              </a:ext>
            </a:extLst>
          </p:cNvPr>
          <p:cNvSpPr txBox="1"/>
          <p:nvPr/>
        </p:nvSpPr>
        <p:spPr>
          <a:xfrm>
            <a:off x="438150" y="-76200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2060"/>
                </a:solidFill>
                <a:latin typeface="Calibri"/>
              </a:rPr>
              <a:t>Данные за </a:t>
            </a:r>
            <a:r>
              <a:rPr lang="en-US" sz="2200" dirty="0">
                <a:solidFill>
                  <a:srgbClr val="002060"/>
                </a:solidFill>
                <a:latin typeface="Calibri"/>
              </a:rPr>
              <a:t>2018/2019 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гг.</a:t>
            </a:r>
            <a:r>
              <a:rPr lang="en-US" sz="2200" dirty="0">
                <a:solidFill>
                  <a:srgbClr val="002060"/>
                </a:solidFill>
                <a:latin typeface="Calibri"/>
              </a:rPr>
              <a:t>: 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определения и критерии, используемые при проведении анализа расходов</a:t>
            </a:r>
            <a:endParaRPr lang="en-US" sz="22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4062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 fontScale="85000" lnSpcReduction="20000"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ответивших на вопрос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7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 заявили, что проводят анализ расходов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соответствии с международными определениями и характеристиками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Россия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Сербия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Молдова и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Босния и Герцеговина  (БиГ)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Черногория, Казахстан и Грузия указали, что планируют внедрить анализ расходов, а в Косово и Армении таких планов нет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ряде стран анализ расходов проведен международными организациями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такими, как Всемирный банк и МВФ, в Беларуси, БиГ, Казахстане и Грузии, а также Всемирный банк оказал содействие в проведении анализа расходов в Хорватии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6604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Анализ расходов в странах 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PEMPAL </a:t>
            </a:r>
            <a:r>
              <a:rPr lang="ru-RU" sz="2400" dirty="0">
                <a:solidFill>
                  <a:srgbClr val="002060"/>
                </a:solidFill>
                <a:latin typeface="Calibri"/>
              </a:rPr>
              <a:t>по состоянию на 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2018/2019</a:t>
            </a:r>
            <a:r>
              <a:rPr lang="ru-RU" sz="2400" dirty="0">
                <a:solidFill>
                  <a:srgbClr val="002060"/>
                </a:solidFill>
                <a:latin typeface="Calibri"/>
              </a:rPr>
              <a:t> гг.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30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5134" y="821444"/>
            <a:ext cx="8763000" cy="5731756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тех странах, где проводится анализ расзодов,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нормативно-правовая и методологическая база слабее, чем в странах ОЭСР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страт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которые проводят анализ расходов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Хорватия и Молдова заявляют о наличии приказа/решения и руководства/ методологии (опубликована в Хорватии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 заявляет о наличии руководства/методологии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Сербия заявляет о наличии приказа/решения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 заявляет о том, что для каждого анализа расходов имеется собственное техническое задание (ТЗ)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БиГ заявляет о том, что анализ проводится только в рамках программы МВФ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79399" y="162472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Нормативно-правовая и методологически база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669237"/>
              </p:ext>
            </p:extLst>
          </p:nvPr>
        </p:nvGraphicFramePr>
        <p:xfrm>
          <a:off x="1780366" y="3100957"/>
          <a:ext cx="7119865" cy="352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1456" y="3702235"/>
            <a:ext cx="404093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Для проведения анализа расходов нет общего руководства (каждый анализ проводится в соответствии с собственным ТЗ)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6411" y="4330116"/>
            <a:ext cx="404093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Приказ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199" y="4773331"/>
            <a:ext cx="31988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Руководство/методология анализа расходов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1198" y="5434515"/>
            <a:ext cx="31988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Основной закон о бюджете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07093" y="5908822"/>
            <a:ext cx="332690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отдельный закон об анализе расходов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0085" y="6356353"/>
            <a:ext cx="8839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PEMPAL</a:t>
            </a:r>
            <a:endParaRPr lang="ru-RU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4185" y="6356353"/>
            <a:ext cx="101464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>
                    <a:lumMod val="50000"/>
                  </a:schemeClr>
                </a:solidFill>
              </a:rPr>
              <a:t>ОЭСР</a:t>
            </a:r>
          </a:p>
        </p:txBody>
      </p:sp>
    </p:spTree>
    <p:extLst>
      <p:ext uri="{BB962C8B-B14F-4D97-AF65-F5344CB8AC3E}">
        <p14:creationId xmlns:p14="http://schemas.microsoft.com/office/powerpoint/2010/main" val="1282926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68187" y="13652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>
                <a:solidFill>
                  <a:srgbClr val="002060"/>
                </a:solidFill>
                <a:latin typeface="Calibri"/>
              </a:rPr>
              <a:t>Темы/цели анализа расходов</a:t>
            </a:r>
            <a:endParaRPr lang="en-US" sz="3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9CD553-AC01-7048-B1C4-6FCBFD00A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93800"/>
              </p:ext>
            </p:extLst>
          </p:nvPr>
        </p:nvGraphicFramePr>
        <p:xfrm>
          <a:off x="813212" y="838200"/>
          <a:ext cx="8738362" cy="5947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917">
                  <a:extLst>
                    <a:ext uri="{9D8B030D-6E8A-4147-A177-3AD203B41FA5}">
                      <a16:colId xmlns:a16="http://schemas.microsoft.com/office/drawing/2014/main" val="4041257878"/>
                    </a:ext>
                  </a:extLst>
                </a:gridCol>
                <a:gridCol w="7633445">
                  <a:extLst>
                    <a:ext uri="{9D8B030D-6E8A-4147-A177-3AD203B41FA5}">
                      <a16:colId xmlns:a16="http://schemas.microsoft.com/office/drawing/2014/main" val="3184394611"/>
                    </a:ext>
                  </a:extLst>
                </a:gridCol>
              </a:tblGrid>
              <a:tr h="4241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Беларусь</a:t>
                      </a:r>
                      <a:endParaRPr lang="en-US" sz="165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 – </a:t>
                      </a:r>
                      <a:r>
                        <a:rPr lang="ru-RU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устойчивость пенсионной системы, адресность социальной помощи, субсидии в энергетике и сельском хозяйстве</a:t>
                      </a:r>
                      <a:endParaRPr lang="en-GB" sz="16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– </a:t>
                      </a:r>
                      <a:r>
                        <a:rPr lang="ru-RU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отношения, образование и здравоохранения</a:t>
                      </a:r>
                      <a:endParaRPr lang="en-US" sz="16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22472"/>
                  </a:ext>
                </a:extLst>
              </a:tr>
              <a:tr h="699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БиГ 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2009 – </a:t>
                      </a:r>
                      <a:r>
                        <a:rPr lang="ru-RU" sz="1650" b="0" dirty="0">
                          <a:effectLst/>
                        </a:rPr>
                        <a:t>сокращение ФОТ и материальных затрат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2011 – </a:t>
                      </a:r>
                      <a:r>
                        <a:rPr lang="ru-RU" sz="1650" b="0" dirty="0">
                          <a:effectLst/>
                        </a:rPr>
                        <a:t>сокращение материальных затрат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2012 - </a:t>
                      </a:r>
                      <a:r>
                        <a:rPr lang="ru-RU" sz="1650" b="0" dirty="0">
                          <a:effectLst/>
                        </a:rPr>
                        <a:t>сокращение ФОТ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50" b="0" dirty="0">
                          <a:effectLst/>
                        </a:rPr>
                        <a:t>2015 - </a:t>
                      </a:r>
                      <a:r>
                        <a:rPr lang="ru-RU" sz="1650" b="0" dirty="0">
                          <a:effectLst/>
                        </a:rPr>
                        <a:t>сокращение материальных затрат</a:t>
                      </a:r>
                      <a:endParaRPr lang="en-GB" sz="1650" b="0" dirty="0">
                        <a:effectLst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880071666"/>
                  </a:ext>
                </a:extLst>
              </a:tr>
              <a:tr h="438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Болгария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повышение эффективности и действенности утилизации отходов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органы правопорядка и пожаротушения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2015 – </a:t>
                      </a:r>
                      <a:r>
                        <a:rPr lang="ru-RU" sz="1650" b="0" dirty="0">
                          <a:effectLst/>
                        </a:rPr>
                        <a:t>эффективность судебной системы, нагрузка на судей и анализ расходов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2015 – </a:t>
                      </a:r>
                      <a:r>
                        <a:rPr lang="ru-RU" sz="1650" b="0" dirty="0">
                          <a:effectLst/>
                        </a:rPr>
                        <a:t>развитие сельского хозяйства и сельских районов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62185"/>
                  </a:ext>
                </a:extLst>
              </a:tr>
              <a:tr h="437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Хорватия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2014 – </a:t>
                      </a:r>
                      <a:r>
                        <a:rPr lang="ru-RU" sz="1650" b="0" dirty="0">
                          <a:effectLst/>
                        </a:rPr>
                        <a:t>сокращение расходов</a:t>
                      </a:r>
                      <a:r>
                        <a:rPr lang="en-GB" sz="1650" b="0" dirty="0">
                          <a:effectLst/>
                        </a:rPr>
                        <a:t>: i) </a:t>
                      </a:r>
                      <a:r>
                        <a:rPr lang="ru-RU" sz="1650" b="0" dirty="0">
                          <a:effectLst/>
                        </a:rPr>
                        <a:t>ФОТ</a:t>
                      </a:r>
                      <a:r>
                        <a:rPr lang="en-GB" sz="1650" b="0" dirty="0">
                          <a:effectLst/>
                        </a:rPr>
                        <a:t>; ii) </a:t>
                      </a:r>
                      <a:r>
                        <a:rPr lang="ru-RU" sz="1650" b="0" dirty="0">
                          <a:effectLst/>
                        </a:rPr>
                        <a:t>субсидии отдельно от сельского хозяйства субсидий</a:t>
                      </a:r>
                      <a:r>
                        <a:rPr lang="en-GB" sz="1650" b="0" dirty="0">
                          <a:effectLst/>
                        </a:rPr>
                        <a:t>; iii) </a:t>
                      </a:r>
                      <a:r>
                        <a:rPr lang="ru-RU" sz="1650" b="0" dirty="0">
                          <a:effectLst/>
                        </a:rPr>
                        <a:t>здравоохранение</a:t>
                      </a:r>
                      <a:r>
                        <a:rPr lang="en-GB" sz="1650" b="0" dirty="0">
                          <a:effectLst/>
                        </a:rPr>
                        <a:t>; iv) </a:t>
                      </a:r>
                      <a:r>
                        <a:rPr lang="ru-RU" sz="1650" b="0" dirty="0">
                          <a:effectLst/>
                        </a:rPr>
                        <a:t>деятельность ведомств, органов, фондов и других государственных юридических лиц</a:t>
                      </a:r>
                      <a:r>
                        <a:rPr lang="en-GB" sz="1650" b="0" dirty="0">
                          <a:effectLst/>
                        </a:rPr>
                        <a:t>; v) </a:t>
                      </a:r>
                      <a:r>
                        <a:rPr lang="ru-RU" sz="1650" b="0" dirty="0">
                          <a:effectLst/>
                        </a:rPr>
                        <a:t>налоговые льготы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614890372"/>
                  </a:ext>
                </a:extLst>
              </a:tr>
              <a:tr h="437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Молдова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образование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высшее и среднее профессиональное образование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  <a:r>
                        <a:rPr lang="ru-RU" sz="1650" b="0" dirty="0">
                          <a:effectLst/>
                        </a:rPr>
                        <a:t> в целях выявления экономии средств и перераспределения в пользу других приоритетов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6757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Россия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международные обязательства и мероприятия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важность, актуальность и необходимость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расходы на приобретение коммуникационных услуг государственными ведомствами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анализ текущей практики и разработка единых стандартов затрат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2968104925"/>
                  </a:ext>
                </a:extLst>
              </a:tr>
              <a:tr h="176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 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dirty="0">
                          <a:effectLst/>
                        </a:rPr>
                        <a:t>2014-2018 – </a:t>
                      </a:r>
                      <a:r>
                        <a:rPr lang="ru-RU" sz="1650" dirty="0">
                          <a:effectLst/>
                        </a:rPr>
                        <a:t>зарплаты и пенсии в целях консолидации бюджета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4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865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401" y="695577"/>
            <a:ext cx="8763000" cy="5731756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функции выполняют разные ведомства, отличные от практики стран ОЭР, хотя в обоих случаях они, как правило, сосредоточены вокруг Минфина, но 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отраслевым министерствами отводится более слабая роль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1" y="28420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>
                <a:solidFill>
                  <a:srgbClr val="002060"/>
                </a:solidFill>
                <a:latin typeface="Calibri"/>
              </a:rPr>
              <a:t>Субъекты анализа расходов</a:t>
            </a:r>
            <a:endParaRPr lang="en-US" sz="3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71EC4F-245D-AB49-8B08-3588427B1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824937"/>
              </p:ext>
            </p:extLst>
          </p:nvPr>
        </p:nvGraphicFramePr>
        <p:xfrm>
          <a:off x="857401" y="1778906"/>
          <a:ext cx="8915400" cy="789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7826">
                  <a:extLst>
                    <a:ext uri="{9D8B030D-6E8A-4147-A177-3AD203B41FA5}">
                      <a16:colId xmlns:a16="http://schemas.microsoft.com/office/drawing/2014/main" val="2649112864"/>
                    </a:ext>
                  </a:extLst>
                </a:gridCol>
                <a:gridCol w="1071773">
                  <a:extLst>
                    <a:ext uri="{9D8B030D-6E8A-4147-A177-3AD203B41FA5}">
                      <a16:colId xmlns:a16="http://schemas.microsoft.com/office/drawing/2014/main" val="1000617006"/>
                    </a:ext>
                  </a:extLst>
                </a:gridCol>
                <a:gridCol w="1256991">
                  <a:extLst>
                    <a:ext uri="{9D8B030D-6E8A-4147-A177-3AD203B41FA5}">
                      <a16:colId xmlns:a16="http://schemas.microsoft.com/office/drawing/2014/main" val="408774828"/>
                    </a:ext>
                  </a:extLst>
                </a:gridCol>
                <a:gridCol w="1314253">
                  <a:extLst>
                    <a:ext uri="{9D8B030D-6E8A-4147-A177-3AD203B41FA5}">
                      <a16:colId xmlns:a16="http://schemas.microsoft.com/office/drawing/2014/main" val="4054283240"/>
                    </a:ext>
                  </a:extLst>
                </a:gridCol>
                <a:gridCol w="1406481">
                  <a:extLst>
                    <a:ext uri="{9D8B030D-6E8A-4147-A177-3AD203B41FA5}">
                      <a16:colId xmlns:a16="http://schemas.microsoft.com/office/drawing/2014/main" val="2491526167"/>
                    </a:ext>
                  </a:extLst>
                </a:gridCol>
                <a:gridCol w="922283">
                  <a:extLst>
                    <a:ext uri="{9D8B030D-6E8A-4147-A177-3AD203B41FA5}">
                      <a16:colId xmlns:a16="http://schemas.microsoft.com/office/drawing/2014/main" val="2876071970"/>
                    </a:ext>
                  </a:extLst>
                </a:gridCol>
                <a:gridCol w="883854">
                  <a:extLst>
                    <a:ext uri="{9D8B030D-6E8A-4147-A177-3AD203B41FA5}">
                      <a16:colId xmlns:a16="http://schemas.microsoft.com/office/drawing/2014/main" val="247712507"/>
                    </a:ext>
                  </a:extLst>
                </a:gridCol>
                <a:gridCol w="1321939">
                  <a:extLst>
                    <a:ext uri="{9D8B030D-6E8A-4147-A177-3AD203B41FA5}">
                      <a16:colId xmlns:a16="http://schemas.microsoft.com/office/drawing/2014/main" val="4176114974"/>
                    </a:ext>
                  </a:extLst>
                </a:gridCol>
              </a:tblGrid>
              <a:tr h="6258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Determining methodology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Determining the scope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Providing guidance/ steering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Conducting the spending review and preparing reports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Supervision and review of reports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Final decision making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Monitoring and follow up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3996254"/>
                  </a:ext>
                </a:extLst>
              </a:tr>
              <a:tr h="43089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БиГ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635445"/>
                  </a:ext>
                </a:extLst>
              </a:tr>
              <a:tr h="2154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Беларусь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820641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Болгария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Минфин,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89333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Хорватия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6304602"/>
                  </a:ext>
                </a:extLst>
              </a:tr>
              <a:tr h="4552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Молдова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Минфин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1543629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Россия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2128358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Сербия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,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896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660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7232" y="563122"/>
            <a:ext cx="8763000" cy="5731756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Россия, Молдова, Болгария и Беларусь заявляют, что рассматривают показатели эффективности,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используемые в бюджетном процессе (иногда в некоторой степени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Беларусь, Хорватия, Молдова и Россия (планируется)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публикуют отчеты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Команды в основном смешанные,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главная роль отводится Минфину, как и в странах ОЭСР; однако отраслевые министерства и внешние эксперты (в некоторых случаях эти функции выполняют сотрудники Всемирного банка/МВФ) играют менее заметную роль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64526" y="62216"/>
            <a:ext cx="9601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Calibri"/>
              </a:rPr>
              <a:t>Использование ПЭ, публикация отчетов и команды, проводящие анализ расходов</a:t>
            </a:r>
            <a:endParaRPr lang="en-US" sz="2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DF12C7-5939-EE49-9120-8B80A96AF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44428"/>
              </p:ext>
            </p:extLst>
          </p:nvPr>
        </p:nvGraphicFramePr>
        <p:xfrm>
          <a:off x="997232" y="2107421"/>
          <a:ext cx="8735786" cy="4688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940">
                  <a:extLst>
                    <a:ext uri="{9D8B030D-6E8A-4147-A177-3AD203B41FA5}">
                      <a16:colId xmlns:a16="http://schemas.microsoft.com/office/drawing/2014/main" val="475469426"/>
                    </a:ext>
                  </a:extLst>
                </a:gridCol>
                <a:gridCol w="7657846">
                  <a:extLst>
                    <a:ext uri="{9D8B030D-6E8A-4147-A177-3AD203B41FA5}">
                      <a16:colId xmlns:a16="http://schemas.microsoft.com/office/drawing/2014/main" val="285719039"/>
                    </a:ext>
                  </a:extLst>
                </a:gridCol>
              </a:tblGrid>
              <a:tr h="252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Страна 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Состав команд/органов/рабочих групп/комитетов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7741336"/>
                  </a:ext>
                </a:extLst>
              </a:tr>
              <a:tr h="790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Беларусь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В состав команды Всемирного банка входят представители Минфина, Министерства по налогам и сборам, Министерства экономики, Министерства  образования, Министерства здравоохранения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,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Государственного комитета по статистике, Национального банка и органов исполнительной  власти Минской области и пр. 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5150821"/>
                  </a:ext>
                </a:extLst>
              </a:tr>
              <a:tr h="369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БиГ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Рабочие группы сформированы по необходимости и в зависимости от предмета анализа расзодов. Минфин, как правило, играет ведущую роль, а представители других ведомств привлекаются при необходимости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7014172"/>
                  </a:ext>
                </a:extLst>
              </a:tr>
              <a:tr h="1264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Хорватия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Правительство Хорватии учредило Центральный комитет по анализу бюджетных расходов в отношении каждого из пяти направлений расходов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Правительство назначило президента и шестерых высокопоставленных государственных чиновников для работы в Центральном комитете. Они представляют Министерство государственного управления, Министерство здравоохранения, Министерство экономики, Министерство по морским делам, транспорту и инфраструктуре, Министерство науки и образования, а еще два участника представляют Минфин 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(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один из который также является председателем Центрального комитете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).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1060672"/>
                  </a:ext>
                </a:extLst>
              </a:tr>
              <a:tr h="790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Молдова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Руководит командой по проведению анализа расходов Минфин, а также представители других отраслевых министерств, имеющих отношение к образованию: Министерство образования Министерство здравоохранения и социальной защиты и Министерство сельского хозяйства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108875"/>
                  </a:ext>
                </a:extLst>
              </a:tr>
              <a:tr h="252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Сербия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Минфин, отраслевые министерства и МВФ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362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12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011" y="624597"/>
            <a:ext cx="8763000" cy="5712234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Беларусь, Биг, Хорватия и Сербия заявляют, что большинство рекомендаций выполняются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 заявляет о том, что некоторые рекомендации выполняются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Молдова заявляет, что выполняется лишь небольшая часть рекомендаций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сравнению со странами ОЭСР в странах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трудностей больше, особенно в части потенциала, политической поддержки и использования ИКТ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58713"/>
            <a:ext cx="960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Calibri"/>
              </a:rPr>
              <a:t>Использование информации и трудности</a:t>
            </a:r>
            <a:endParaRPr lang="en-US" sz="28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C90CAA-C0B9-46FE-8883-D62B433368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949" y="2358960"/>
            <a:ext cx="8911652" cy="419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58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Заявлены следующие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конкретные планы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в Беларуси под руководством Всемирного банка с акцентом на социальных расходах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Министерства внутренних дел Болгарии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Внедрение анализа расходов в бюджетный календарь и создание институциональной основы в Молдове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Планы по вовлечению отраслевых министерств в проведение анализа расходов в Черногории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России в апреле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2019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 будет определен перечень направлений для проведения анализа расходов до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2024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(6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направлений в год, из которых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институциональном уровне, 2 – на уровне программ, а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смежных направления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);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планы по совершенствованию методологии и внедрению результатов анализа расходов в бюджетный процесс на регулярной основе.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6604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Текущие планы проведения анализа расходов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91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540FA-E2E6-AC4B-A9E5-11021477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249231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ТЕЗИСЫ ПРЕЗЕНТАЦИИ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215794" y="1480403"/>
            <a:ext cx="8461606" cy="487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Сведения о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БС и РГПБ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КАК ПРИОРИТЕТНАЯ ТЕМА ДЛЯ РГПБ И СПРАВОЧНАЯ ИНФОРМАЦИЯ</a:t>
            </a:r>
            <a:endParaRPr lang="en-US" sz="24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ДАННЫЕ, СОБРАННЫЕ В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В РАМКАХ ПРОВЕДЕННОГО ОЭСР ОБСЛЕДОВАНИЯ ЭФФЕКТИВНОСТИ БЮДЖЕТА В СТРАНАХ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ДАННЫЕ, СОБРАННЫЕ В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В РАМКАХ ПРОВЕДЕННОГО ОЭСР ОБСЛЕДОВАНИЯ ЭФФЕКТИВНОСТИ БЮДЖЕТА И ВНУТРЕННЕГО ОПРОСА СТРАН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ФЕВРАЛЕ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2019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</a:t>
            </a:r>
            <a:endParaRPr lang="en-US" sz="24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  <a:spcAft>
                <a:spcPts val="12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>
              <a:spcBef>
                <a:spcPts val="800"/>
              </a:spcBef>
              <a:defRPr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3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333500" y="4452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О </a:t>
            </a:r>
            <a:r>
              <a:rPr lang="en-US" sz="3600" dirty="0"/>
              <a:t>PEMPAL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 descr="C:\Users\Home\Desktop\pempal-flags.jpg">
            <a:extLst>
              <a:ext uri="{FF2B5EF4-FFF2-40B4-BE49-F238E27FC236}">
                <a16:creationId xmlns:a16="http://schemas.microsoft.com/office/drawing/2014/main" id="{9C7ABEDE-3754-3D4F-A2C8-DA5DDD5BB2F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922" y="663614"/>
            <a:ext cx="7759378" cy="619438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BE4AEF45-BAE6-804E-B387-EB7A323E9287}"/>
              </a:ext>
            </a:extLst>
          </p:cNvPr>
          <p:cNvSpPr txBox="1">
            <a:spLocks/>
          </p:cNvSpPr>
          <p:nvPr/>
        </p:nvSpPr>
        <p:spPr bwMode="auto">
          <a:xfrm>
            <a:off x="3429000" y="2362200"/>
            <a:ext cx="377808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s-Latn-BA" sz="4400" b="1" dirty="0"/>
              <a:t> </a:t>
            </a:r>
            <a:r>
              <a:rPr lang="ru-RU" sz="3600" b="1" dirty="0">
                <a:solidFill>
                  <a:schemeClr val="tx1"/>
                </a:solidFill>
              </a:rPr>
              <a:t>Цель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/>
              <a:t>– </a:t>
            </a:r>
            <a:r>
              <a:rPr lang="ru-RU" sz="3600" dirty="0">
                <a:solidFill>
                  <a:srgbClr val="FF0000"/>
                </a:solidFill>
              </a:rPr>
              <a:t>содействие эффективному и действенному использованию государственных финансов  за счет применения надлежащей практики УГФ </a:t>
            </a:r>
            <a:r>
              <a:rPr lang="ru-RU" sz="3600" dirty="0"/>
              <a:t>путем взаимодействия и обмена знаниям в рамках трех практикующих сообществ –</a:t>
            </a:r>
            <a:r>
              <a:rPr lang="ru-RU" sz="3600" b="1" dirty="0">
                <a:solidFill>
                  <a:schemeClr val="tx1"/>
                </a:solidFill>
              </a:rPr>
              <a:t>бюджетного, казначейского и по внутреннем аудиту</a:t>
            </a:r>
            <a:endParaRPr lang="en-US" sz="3600" b="1" dirty="0">
              <a:solidFill>
                <a:schemeClr val="tx1"/>
              </a:solidFill>
            </a:endParaRPr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5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7388" y="136522"/>
            <a:ext cx="921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БС </a:t>
            </a:r>
            <a:r>
              <a:rPr lang="en-US" sz="3600" dirty="0"/>
              <a:t>PEMPAL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537487-A9C4-C745-B05A-66E25F83E1F7}"/>
              </a:ext>
            </a:extLst>
          </p:cNvPr>
          <p:cNvSpPr/>
          <p:nvPr/>
        </p:nvSpPr>
        <p:spPr>
          <a:xfrm>
            <a:off x="893618" y="782853"/>
            <a:ext cx="48213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Цель – </a:t>
            </a:r>
            <a:r>
              <a:rPr lang="ru-RU" b="1" dirty="0">
                <a:solidFill>
                  <a:srgbClr val="FF0000"/>
                </a:solidFill>
              </a:rPr>
              <a:t>укрепление бюджетной методологии, планирования и прозрачности бюджета в странах-членах 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Приоритеты на 2017-2021 гг.:</a:t>
            </a:r>
          </a:p>
          <a:p>
            <a:pPr lvl="0"/>
            <a:r>
              <a:rPr lang="ru-RU" b="1" dirty="0"/>
              <a:t>1. Совершенствование инструментов для эффективного управления бюджетом:</a:t>
            </a:r>
            <a:r>
              <a:rPr lang="ru-RU" dirty="0"/>
              <a:t> основной акцент на вопросах программного бюджетирования и БОР и выявление трудностей и приоритетов стран по другим актуальным направлениям;</a:t>
            </a:r>
            <a:endParaRPr lang="en-US" dirty="0"/>
          </a:p>
          <a:p>
            <a:pPr lvl="0"/>
            <a:r>
              <a:rPr lang="ru-RU" b="1" dirty="0"/>
              <a:t>2. Повышение прозрачности и подотчетности бюджета</a:t>
            </a:r>
            <a:r>
              <a:rPr lang="ru-RU" dirty="0"/>
              <a:t> с акцентом на бюджетной грамотности, подготовке бюджетов для граждан и вопросах инициативного бюджетирования; и </a:t>
            </a:r>
            <a:endParaRPr lang="en-US" dirty="0"/>
          </a:p>
          <a:p>
            <a:pPr lvl="0"/>
            <a:r>
              <a:rPr lang="ru-RU" b="1" dirty="0"/>
              <a:t>3. Расширение международного доступа к данным о странах-членах </a:t>
            </a:r>
            <a:r>
              <a:rPr lang="en-US" b="1" dirty="0"/>
              <a:t>PEMPAL </a:t>
            </a:r>
            <a:r>
              <a:rPr lang="ru-RU" dirty="0"/>
              <a:t>путем выявления, обмена и сравнения передовой практики как в регионе </a:t>
            </a:r>
            <a:r>
              <a:rPr lang="en-US" dirty="0"/>
              <a:t>PEMPAL</a:t>
            </a:r>
            <a:r>
              <a:rPr lang="ru-RU" dirty="0"/>
              <a:t>, так и за его пределами.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FF2A4D-B8A8-464C-A7F8-0B09586E8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582" y="1585912"/>
            <a:ext cx="40386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84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BD2FD-818B-47A1-8245-939664CA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Взаимодействие БС и ОЭСР</a:t>
            </a: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040A-2AE6-4414-9DB6-DE924EDDD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Долговременное полезное сотрудничество, главным образом, </a:t>
            </a:r>
            <a:r>
              <a:rPr lang="ru-RU" sz="2400" b="1" dirty="0"/>
              <a:t>в рамках участия БС в заседаниях руководителей бюджетных ведомств стран ЦВЮВЕ ОЭСР</a:t>
            </a:r>
          </a:p>
          <a:p>
            <a:r>
              <a:rPr lang="ru-RU" sz="2400" dirty="0"/>
              <a:t>Более того, сеть </a:t>
            </a:r>
            <a:r>
              <a:rPr lang="ru-RU" sz="2400" b="1" dirty="0"/>
              <a:t>ОЭСР по эффективности и результатам – важный источник информации для РГПБ</a:t>
            </a:r>
          </a:p>
          <a:p>
            <a:r>
              <a:rPr lang="ru-RU" sz="2400" b="1" dirty="0"/>
              <a:t>РГПБ способствовала участию </a:t>
            </a:r>
            <a:r>
              <a:rPr lang="en-US" sz="2400" b="1" dirty="0"/>
              <a:t>PEMPAL </a:t>
            </a:r>
            <a:r>
              <a:rPr lang="ru-RU" sz="2400" b="1" dirty="0"/>
              <a:t>в проводимом ОЭСР обследовании эффективности бюджета </a:t>
            </a:r>
            <a:r>
              <a:rPr lang="en-GB" sz="2400" b="1" dirty="0"/>
              <a:t>(</a:t>
            </a:r>
            <a:r>
              <a:rPr lang="ru-RU" sz="2400" b="1" dirty="0"/>
              <a:t>в </a:t>
            </a:r>
            <a:r>
              <a:rPr lang="en-GB" sz="2400" b="1" dirty="0"/>
              <a:t>2016 </a:t>
            </a:r>
            <a:r>
              <a:rPr lang="ru-RU" sz="2400" b="1" dirty="0"/>
              <a:t>и </a:t>
            </a:r>
            <a:r>
              <a:rPr lang="en-GB" sz="2400" b="1" dirty="0"/>
              <a:t>2018 </a:t>
            </a:r>
            <a:r>
              <a:rPr lang="ru-RU" sz="2400" b="1" dirty="0"/>
              <a:t>гг.)</a:t>
            </a:r>
            <a:r>
              <a:rPr lang="en-GB" sz="2400" b="1" dirty="0"/>
              <a:t> </a:t>
            </a:r>
            <a:endParaRPr lang="ru-RU" sz="2400" b="1" dirty="0"/>
          </a:p>
          <a:p>
            <a:r>
              <a:rPr lang="ru-RU" sz="2400" dirty="0"/>
              <a:t>Участие в обследовании содействует достижению целей РГ благодаря: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Предоставлению данных о ходе реформ в области программного бюджетирования в странах </a:t>
            </a:r>
            <a:r>
              <a:rPr lang="en-US" sz="1800" dirty="0"/>
              <a:t>PEMPAL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Анализу прогресса в странах </a:t>
            </a:r>
            <a:r>
              <a:rPr lang="en-US" sz="1800" dirty="0"/>
              <a:t>PEMPAL </a:t>
            </a:r>
            <a:r>
              <a:rPr lang="ru-RU" sz="1800" dirty="0"/>
              <a:t>по сравнению со странами ОЭСР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Сведениям о последних тенденциях и передовой практике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FE547-1776-4CC0-A34F-9FE4FBAF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1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066800" y="1524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РГ БС по программному бюджетированию и БОР (РГПБ)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91988" y="900290"/>
            <a:ext cx="82520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Цель: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выявление основных тенденций в области программного бюджетирования и анализа расходов бюджета в развитых странах и странах-членах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PEMPAL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для последующей разработки эффективных подходов к такой практике и повышения эффективности расходования средств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Члены БС неизменно называют программное бюджетирование приоритетом в рамках реформирования бюджетной системы своих стран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>
                <a:solidFill>
                  <a:schemeClr val="tx1"/>
                </a:solidFill>
              </a:rPr>
              <a:t>что также нашло отражение в опросе, проведенном накануне пленарного заседания </a:t>
            </a:r>
            <a:r>
              <a:rPr lang="en-US" sz="2000" b="1" dirty="0">
                <a:solidFill>
                  <a:schemeClr val="tx1"/>
                </a:solidFill>
              </a:rPr>
              <a:t>2019 </a:t>
            </a:r>
            <a:r>
              <a:rPr lang="ru-RU" sz="2000" b="1" dirty="0">
                <a:solidFill>
                  <a:schemeClr val="tx1"/>
                </a:solidFill>
              </a:rPr>
              <a:t>года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800"/>
              </a:spcBef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 РГПБ:</a:t>
            </a:r>
          </a:p>
          <a:p>
            <a:pPr marL="342900" indent="-342900" algn="just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Выявление ключевых тенденций в части внедрения программного бюджетирования и БОР и анализа расходования средств бюджета</a:t>
            </a:r>
          </a:p>
          <a:p>
            <a:pPr marL="342900" indent="-342900" algn="just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Знакомство с конкретными примерами стран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международным опытом в этих областях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sz="2000" b="1" i="1" dirty="0">
                <a:solidFill>
                  <a:schemeClr val="tx1"/>
                </a:solidFill>
              </a:rPr>
              <a:t>Страны-члены РГ (16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chemeClr val="tx1"/>
                </a:solidFill>
              </a:rPr>
              <a:t>страны)</a:t>
            </a:r>
            <a:r>
              <a:rPr lang="ru-RU" sz="2000" i="1" dirty="0">
                <a:solidFill>
                  <a:schemeClr val="tx1"/>
                </a:solidFill>
              </a:rPr>
              <a:t>: Албания, Армения, Беларусь, Босния и Герцеговина, Болгария, Хорватия, Грузия, Косово, Киргизская Республика, Молдова, Республика Северной Македонии, Россия, Сербия, Турция, Украина и Узбекистан</a:t>
            </a:r>
            <a:endParaRPr lang="en-US" sz="2000" i="1" dirty="0">
              <a:solidFill>
                <a:schemeClr val="tx1"/>
              </a:solidFill>
            </a:endParaRPr>
          </a:p>
          <a:p>
            <a:pPr lvl="0" algn="l"/>
            <a:endParaRPr lang="en-US" sz="22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en-GB" sz="800" b="1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263562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85486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93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itle 1">
            <a:extLst>
              <a:ext uri="{FF2B5EF4-FFF2-40B4-BE49-F238E27FC236}">
                <a16:creationId xmlns:a16="http://schemas.microsoft.com/office/drawing/2014/main" id="{B4F04630-4FB5-4440-A81A-18600AC7EB95}"/>
              </a:ext>
            </a:extLst>
          </p:cNvPr>
          <p:cNvSpPr txBox="1">
            <a:spLocks/>
          </p:cNvSpPr>
          <p:nvPr/>
        </p:nvSpPr>
        <p:spPr bwMode="auto">
          <a:xfrm>
            <a:off x="1408983" y="92981"/>
            <a:ext cx="7886700" cy="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002060"/>
                </a:solidFill>
              </a:rPr>
              <a:t>Мероприятия РГПБ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9CBBA8-D9B3-B34B-84C2-ABA76DB4D706}"/>
              </a:ext>
            </a:extLst>
          </p:cNvPr>
          <p:cNvGrpSpPr/>
          <p:nvPr/>
        </p:nvGrpSpPr>
        <p:grpSpPr>
          <a:xfrm>
            <a:off x="5872759" y="2201132"/>
            <a:ext cx="953960" cy="1456468"/>
            <a:chOff x="4555138" y="2063281"/>
            <a:chExt cx="953960" cy="1456468"/>
          </a:xfrm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2C5744D-647F-F74E-BDDE-0955580ABF41}"/>
                </a:ext>
              </a:extLst>
            </p:cNvPr>
            <p:cNvSpPr/>
            <p:nvPr/>
          </p:nvSpPr>
          <p:spPr>
            <a:xfrm rot="10800000" flipH="1" flipV="1">
              <a:off x="5211891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78B6C54-BB61-E847-BEDA-0C8183A98EE1}"/>
                </a:ext>
              </a:extLst>
            </p:cNvPr>
            <p:cNvSpPr/>
            <p:nvPr/>
          </p:nvSpPr>
          <p:spPr>
            <a:xfrm rot="10800000" flipH="1" flipV="1">
              <a:off x="5326128" y="3336890"/>
              <a:ext cx="182970" cy="182859"/>
            </a:xfrm>
            <a:prstGeom prst="ellipse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60EAE89-CB5C-CB4E-A6C0-8C2866BAE980}"/>
                </a:ext>
              </a:extLst>
            </p:cNvPr>
            <p:cNvSpPr/>
            <p:nvPr/>
          </p:nvSpPr>
          <p:spPr>
            <a:xfrm rot="10800000" flipV="1">
              <a:off x="4555138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9779984-C05E-D142-983F-F3251426D175}"/>
                </a:ext>
              </a:extLst>
            </p:cNvPr>
            <p:cNvSpPr/>
            <p:nvPr/>
          </p:nvSpPr>
          <p:spPr>
            <a:xfrm rot="10800000" flipV="1">
              <a:off x="4741396" y="3400643"/>
              <a:ext cx="521178" cy="54612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A6035EC-FBA6-B147-A34F-B7D33795B336}"/>
                </a:ext>
              </a:extLst>
            </p:cNvPr>
            <p:cNvSpPr/>
            <p:nvPr/>
          </p:nvSpPr>
          <p:spPr>
            <a:xfrm rot="16200000" flipH="1" flipV="1">
              <a:off x="4819882" y="2633688"/>
              <a:ext cx="1195459" cy="54645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EAD1C10-11DD-704F-AA93-7A6AB71834E2}"/>
              </a:ext>
            </a:extLst>
          </p:cNvPr>
          <p:cNvGrpSpPr/>
          <p:nvPr/>
        </p:nvGrpSpPr>
        <p:grpSpPr>
          <a:xfrm>
            <a:off x="7985671" y="2124932"/>
            <a:ext cx="953960" cy="1456468"/>
            <a:chOff x="6264343" y="2063281"/>
            <a:chExt cx="953960" cy="1456468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253C779-86F3-3345-9071-8C3D4598F87C}"/>
                </a:ext>
              </a:extLst>
            </p:cNvPr>
            <p:cNvSpPr/>
            <p:nvPr/>
          </p:nvSpPr>
          <p:spPr>
            <a:xfrm rot="10800000" flipH="1" flipV="1">
              <a:off x="692109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8F48B693-BA4E-B642-9A2A-223F8E043226}"/>
                </a:ext>
              </a:extLst>
            </p:cNvPr>
            <p:cNvSpPr/>
            <p:nvPr/>
          </p:nvSpPr>
          <p:spPr>
            <a:xfrm rot="16200000" flipH="1" flipV="1">
              <a:off x="6529087" y="2633688"/>
              <a:ext cx="1195459" cy="54645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C6CFEC7-BC09-EC44-AC84-7AA6C9EA7194}"/>
                </a:ext>
              </a:extLst>
            </p:cNvPr>
            <p:cNvSpPr/>
            <p:nvPr/>
          </p:nvSpPr>
          <p:spPr>
            <a:xfrm rot="10800000" flipH="1" flipV="1">
              <a:off x="7035333" y="3336890"/>
              <a:ext cx="182970" cy="182859"/>
            </a:xfrm>
            <a:prstGeom prst="ellipse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1796A8C7-FCF6-E745-BFE1-08FAF7E6F3B2}"/>
                </a:ext>
              </a:extLst>
            </p:cNvPr>
            <p:cNvSpPr/>
            <p:nvPr/>
          </p:nvSpPr>
          <p:spPr>
            <a:xfrm rot="10800000" flipV="1">
              <a:off x="626434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1CA3B11-36B3-9D45-B0B8-CD0B6BA8CFBA}"/>
                </a:ext>
              </a:extLst>
            </p:cNvPr>
            <p:cNvSpPr/>
            <p:nvPr/>
          </p:nvSpPr>
          <p:spPr>
            <a:xfrm rot="10800000" flipV="1">
              <a:off x="6450601" y="3400643"/>
              <a:ext cx="521178" cy="54612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3FD99A5-62F5-9D47-8A7D-857B56BB8620}"/>
              </a:ext>
            </a:extLst>
          </p:cNvPr>
          <p:cNvGrpSpPr/>
          <p:nvPr/>
        </p:nvGrpSpPr>
        <p:grpSpPr>
          <a:xfrm>
            <a:off x="2741816" y="3430660"/>
            <a:ext cx="953960" cy="1674740"/>
            <a:chOff x="1991331" y="3336567"/>
            <a:chExt cx="953960" cy="1674740"/>
          </a:xfrm>
        </p:grpSpPr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691178A9-1A26-8D48-A107-5554BFA11342}"/>
                </a:ext>
              </a:extLst>
            </p:cNvPr>
            <p:cNvSpPr/>
            <p:nvPr/>
          </p:nvSpPr>
          <p:spPr>
            <a:xfrm rot="10800000">
              <a:off x="1991331" y="3401017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56A505C-3308-8343-9C77-5006043CE3A7}"/>
                </a:ext>
              </a:extLst>
            </p:cNvPr>
            <p:cNvSpPr/>
            <p:nvPr/>
          </p:nvSpPr>
          <p:spPr>
            <a:xfrm rot="10800000">
              <a:off x="2177589" y="3401176"/>
              <a:ext cx="521178" cy="54709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42A099F-796E-6D49-8B56-A790751269C2}"/>
                </a:ext>
              </a:extLst>
            </p:cNvPr>
            <p:cNvSpPr/>
            <p:nvPr/>
          </p:nvSpPr>
          <p:spPr>
            <a:xfrm rot="10800000" flipH="1">
              <a:off x="2648084" y="3401017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157938A-08AE-9B4A-BDB4-7BA0BB7D5DFA}"/>
                </a:ext>
              </a:extLst>
            </p:cNvPr>
            <p:cNvSpPr/>
            <p:nvPr/>
          </p:nvSpPr>
          <p:spPr>
            <a:xfrm rot="10800000" flipH="1">
              <a:off x="2762321" y="3336567"/>
              <a:ext cx="182970" cy="183182"/>
            </a:xfrm>
            <a:prstGeom prst="ellipse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EEA5B05-8346-3C45-94CE-67FD82F50A33}"/>
                </a:ext>
              </a:extLst>
            </p:cNvPr>
            <p:cNvSpPr/>
            <p:nvPr/>
          </p:nvSpPr>
          <p:spPr>
            <a:xfrm rot="5400000" flipH="1">
              <a:off x="2146178" y="4276357"/>
              <a:ext cx="1415254" cy="54645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B3D41B4-93AE-634F-9B2D-C4E255C44AFB}"/>
              </a:ext>
            </a:extLst>
          </p:cNvPr>
          <p:cNvGrpSpPr/>
          <p:nvPr/>
        </p:nvGrpSpPr>
        <p:grpSpPr>
          <a:xfrm>
            <a:off x="6880023" y="3385271"/>
            <a:ext cx="1091693" cy="1673057"/>
            <a:chOff x="5409740" y="3338250"/>
            <a:chExt cx="953960" cy="1673057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8676A0D-8414-A749-B0DA-1CA20EB225F8}"/>
                </a:ext>
              </a:extLst>
            </p:cNvPr>
            <p:cNvSpPr/>
            <p:nvPr/>
          </p:nvSpPr>
          <p:spPr>
            <a:xfrm rot="10800000">
              <a:off x="5409740" y="340270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9DC6314-CA71-1042-8963-71B530F232A2}"/>
                </a:ext>
              </a:extLst>
            </p:cNvPr>
            <p:cNvSpPr/>
            <p:nvPr/>
          </p:nvSpPr>
          <p:spPr>
            <a:xfrm rot="10800000">
              <a:off x="5595998" y="3402859"/>
              <a:ext cx="521178" cy="54709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4BB1629-5974-1541-82E7-C79F1434DFA7}"/>
                </a:ext>
              </a:extLst>
            </p:cNvPr>
            <p:cNvSpPr/>
            <p:nvPr/>
          </p:nvSpPr>
          <p:spPr>
            <a:xfrm rot="10800000" flipH="1">
              <a:off x="6066493" y="340270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C15E162-55A6-674F-9CF1-BFA31AF7CC09}"/>
                </a:ext>
              </a:extLst>
            </p:cNvPr>
            <p:cNvSpPr/>
            <p:nvPr/>
          </p:nvSpPr>
          <p:spPr>
            <a:xfrm rot="10800000" flipH="1">
              <a:off x="6180730" y="3338250"/>
              <a:ext cx="182970" cy="183182"/>
            </a:xfrm>
            <a:prstGeom prst="ellipse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6FBA4C7-A879-264E-9742-C6463ECB33D7}"/>
                </a:ext>
              </a:extLst>
            </p:cNvPr>
            <p:cNvSpPr/>
            <p:nvPr/>
          </p:nvSpPr>
          <p:spPr>
            <a:xfrm rot="5400000" flipH="1">
              <a:off x="5564587" y="4276357"/>
              <a:ext cx="1415254" cy="54645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2759F9C-16FD-3346-AA94-19E06253FE82}"/>
              </a:ext>
            </a:extLst>
          </p:cNvPr>
          <p:cNvGrpSpPr/>
          <p:nvPr/>
        </p:nvGrpSpPr>
        <p:grpSpPr>
          <a:xfrm>
            <a:off x="4876800" y="3429000"/>
            <a:ext cx="953960" cy="1677302"/>
            <a:chOff x="3700536" y="3334005"/>
            <a:chExt cx="953960" cy="1677302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EA3DC87-6C29-034A-B90A-9BD3648A2EC5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387541DD-1511-DD43-A0F5-88CF0B1E6060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FB8CAE6-D316-524F-AEE0-E3079C15533B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D3D02C9-BED5-D94D-8951-03EA49CAC8D9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D56207D-0997-F548-B025-96DD5C6CADFA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094AB37-FF97-E648-B599-1A1140E3A78E}"/>
              </a:ext>
            </a:extLst>
          </p:cNvPr>
          <p:cNvGrpSpPr/>
          <p:nvPr/>
        </p:nvGrpSpPr>
        <p:grpSpPr>
          <a:xfrm>
            <a:off x="4317652" y="972425"/>
            <a:ext cx="582650" cy="1004329"/>
            <a:chOff x="4130308" y="996540"/>
            <a:chExt cx="582650" cy="1004329"/>
          </a:xfrm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448D460-922C-1E45-A897-B790EC8B20CA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85ACCA-4914-0C45-896C-B3C09876A7A1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FC41100-5A19-2B47-9A00-3A7E03366D44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B5B6C83-7466-104C-974B-D6F8DF1C779F}"/>
              </a:ext>
            </a:extLst>
          </p:cNvPr>
          <p:cNvGrpSpPr/>
          <p:nvPr/>
        </p:nvGrpSpPr>
        <p:grpSpPr>
          <a:xfrm>
            <a:off x="2247296" y="949681"/>
            <a:ext cx="582650" cy="1004329"/>
            <a:chOff x="4130308" y="996540"/>
            <a:chExt cx="582650" cy="1004329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89C0A61-8BBD-AF41-8B05-F19612548320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377F41D-581A-304A-9E52-E1DEF555795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F1E05A2-EEEB-7D48-B3D4-B5FE99AD98E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45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9D4C2D1-380C-4149-B249-B691F86212CE}"/>
              </a:ext>
            </a:extLst>
          </p:cNvPr>
          <p:cNvGrpSpPr/>
          <p:nvPr/>
        </p:nvGrpSpPr>
        <p:grpSpPr>
          <a:xfrm>
            <a:off x="6406932" y="1019670"/>
            <a:ext cx="582650" cy="1004329"/>
            <a:chOff x="4130308" y="996540"/>
            <a:chExt cx="582650" cy="1004329"/>
          </a:xfrm>
        </p:grpSpPr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580721-038A-9547-990F-08C53DDAEDB4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2FF556D-9C34-9B4D-9F88-DCB166A963F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3D998631-A149-654B-A1EE-DB01CEDDF13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E0510709-DC88-3349-924B-12CC101C684D}"/>
              </a:ext>
            </a:extLst>
          </p:cNvPr>
          <p:cNvGrpSpPr/>
          <p:nvPr/>
        </p:nvGrpSpPr>
        <p:grpSpPr>
          <a:xfrm>
            <a:off x="8533384" y="932483"/>
            <a:ext cx="582650" cy="1004329"/>
            <a:chOff x="4130308" y="996540"/>
            <a:chExt cx="582650" cy="1004329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08C9E986-D0B1-4A42-AFE4-F2DA0F59AC0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CD41210-B14D-6D4E-B31F-3A4D429E108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55EE52-71F5-344B-9DD4-B67C6924992E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7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B38E4555-381E-C64C-8130-AAAF5FFDB5B5}"/>
              </a:ext>
            </a:extLst>
          </p:cNvPr>
          <p:cNvGrpSpPr/>
          <p:nvPr/>
        </p:nvGrpSpPr>
        <p:grpSpPr>
          <a:xfrm rot="10800000">
            <a:off x="7590512" y="5223863"/>
            <a:ext cx="582650" cy="1004329"/>
            <a:chOff x="4130308" y="996540"/>
            <a:chExt cx="582650" cy="1004329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F3AC754-1619-E241-B392-DC79C925519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D9F4AE3-68B6-9A4A-9D40-E8DA3791B6BB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B332D12-0E15-934B-8F38-B7109290542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5F00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FBBF896-0545-2A4E-A212-352B301A7683}"/>
              </a:ext>
            </a:extLst>
          </p:cNvPr>
          <p:cNvGrpSpPr/>
          <p:nvPr/>
        </p:nvGrpSpPr>
        <p:grpSpPr>
          <a:xfrm rot="10800000">
            <a:off x="5532754" y="5257160"/>
            <a:ext cx="582650" cy="1004329"/>
            <a:chOff x="4130308" y="996540"/>
            <a:chExt cx="582650" cy="1004329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85B2F53-F33B-9742-A4D2-080ED29F50A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B9CD4AF-A8E3-EC42-ABFF-C9BDCB0F1C2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714B83B-0F63-6747-AA90-A8179EC41EAC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AB2E171-6BEB-404B-9AE3-943456A40371}"/>
              </a:ext>
            </a:extLst>
          </p:cNvPr>
          <p:cNvGrpSpPr/>
          <p:nvPr/>
        </p:nvGrpSpPr>
        <p:grpSpPr>
          <a:xfrm rot="10800000">
            <a:off x="3324480" y="5181802"/>
            <a:ext cx="582650" cy="1004329"/>
            <a:chOff x="4130308" y="996540"/>
            <a:chExt cx="582650" cy="1004329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F5DC8F4-11CA-B243-B7F6-32EAC075187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FBDBEC-AEAE-5142-84DB-7EEFDD99379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AC6A8671-7AA5-564E-985B-E94F555977F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C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80B87E3-5600-4C4A-8E6F-4C4923994F9D}"/>
              </a:ext>
            </a:extLst>
          </p:cNvPr>
          <p:cNvGrpSpPr/>
          <p:nvPr/>
        </p:nvGrpSpPr>
        <p:grpSpPr>
          <a:xfrm>
            <a:off x="1696396" y="2179746"/>
            <a:ext cx="980053" cy="1477854"/>
            <a:chOff x="1130224" y="2060641"/>
            <a:chExt cx="980053" cy="1477854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5761F9C-AD54-F341-BBAF-B4AC89EEEA40}"/>
                </a:ext>
              </a:extLst>
            </p:cNvPr>
            <p:cNvSpPr/>
            <p:nvPr/>
          </p:nvSpPr>
          <p:spPr>
            <a:xfrm>
              <a:off x="1812725" y="3221984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C439117-C096-E94B-9A87-7395223B247E}"/>
                </a:ext>
              </a:extLst>
            </p:cNvPr>
            <p:cNvSpPr/>
            <p:nvPr/>
          </p:nvSpPr>
          <p:spPr>
            <a:xfrm>
              <a:off x="1338605" y="3400431"/>
              <a:ext cx="521178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BFE5F27-258B-B847-88CF-549CCE5BC59A}"/>
                </a:ext>
              </a:extLst>
            </p:cNvPr>
            <p:cNvSpPr/>
            <p:nvPr/>
          </p:nvSpPr>
          <p:spPr>
            <a:xfrm>
              <a:off x="1927095" y="3336567"/>
              <a:ext cx="183182" cy="183182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CDFB2088-A346-0749-8BBC-185E62F4310E}"/>
                </a:ext>
              </a:extLst>
            </p:cNvPr>
            <p:cNvSpPr/>
            <p:nvPr/>
          </p:nvSpPr>
          <p:spPr>
            <a:xfrm>
              <a:off x="1130224" y="3317076"/>
              <a:ext cx="221419" cy="221419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E9A4103-A90F-9C4C-8598-6F37F1800797}"/>
                </a:ext>
              </a:extLst>
            </p:cNvPr>
            <p:cNvSpPr/>
            <p:nvPr/>
          </p:nvSpPr>
          <p:spPr>
            <a:xfrm rot="5400000">
              <a:off x="1419898" y="2632073"/>
              <a:ext cx="1197574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04F68455-70CC-8644-BF26-84D30FDCB2B0}"/>
              </a:ext>
            </a:extLst>
          </p:cNvPr>
          <p:cNvSpPr txBox="1"/>
          <p:nvPr/>
        </p:nvSpPr>
        <p:spPr>
          <a:xfrm rot="16200000">
            <a:off x="1438331" y="2297410"/>
            <a:ext cx="19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4549"/>
                </a:solidFill>
              </a:rPr>
              <a:t>Весна-лето</a:t>
            </a:r>
            <a:r>
              <a:rPr lang="en-US" sz="1400" b="1" dirty="0">
                <a:solidFill>
                  <a:srgbClr val="C44549"/>
                </a:solidFill>
              </a:rPr>
              <a:t> ‘16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938E56F-7DD3-6241-B7FE-EF26AFD61CE2}"/>
              </a:ext>
            </a:extLst>
          </p:cNvPr>
          <p:cNvSpPr txBox="1"/>
          <p:nvPr/>
        </p:nvSpPr>
        <p:spPr>
          <a:xfrm rot="16200000">
            <a:off x="2926568" y="3989955"/>
            <a:ext cx="1007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>
                <a:solidFill>
                  <a:srgbClr val="6CAC57"/>
                </a:solidFill>
              </a:rPr>
              <a:t>осень</a:t>
            </a:r>
            <a:r>
              <a:rPr lang="en-US" sz="1400" b="1" dirty="0">
                <a:solidFill>
                  <a:srgbClr val="6CAC57"/>
                </a:solidFill>
              </a:rPr>
              <a:t> ‘16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782894A-2AB3-AC43-B656-9595D75216FD}"/>
              </a:ext>
            </a:extLst>
          </p:cNvPr>
          <p:cNvSpPr txBox="1"/>
          <p:nvPr/>
        </p:nvSpPr>
        <p:spPr>
          <a:xfrm rot="16200000">
            <a:off x="5086600" y="3987551"/>
            <a:ext cx="958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>
                <a:solidFill>
                  <a:srgbClr val="8A8053"/>
                </a:solidFill>
              </a:rPr>
              <a:t>осень</a:t>
            </a:r>
            <a:r>
              <a:rPr lang="en-US" sz="1400" b="1" dirty="0">
                <a:solidFill>
                  <a:srgbClr val="8A8053"/>
                </a:solidFill>
              </a:rPr>
              <a:t>‘17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1C85632-5A2B-5941-A3C5-B4675FFFF87F}"/>
              </a:ext>
            </a:extLst>
          </p:cNvPr>
          <p:cNvSpPr txBox="1"/>
          <p:nvPr/>
        </p:nvSpPr>
        <p:spPr>
          <a:xfrm rot="16200000">
            <a:off x="7091557" y="4248728"/>
            <a:ext cx="13056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5F003E"/>
                </a:solidFill>
              </a:rPr>
              <a:t>Весна </a:t>
            </a:r>
            <a:r>
              <a:rPr lang="en-US" sz="1400" b="1" dirty="0">
                <a:solidFill>
                  <a:srgbClr val="5F003E"/>
                </a:solidFill>
              </a:rPr>
              <a:t>2018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F382276-D6B9-B84E-988D-8F1C8165F0C5}"/>
              </a:ext>
            </a:extLst>
          </p:cNvPr>
          <p:cNvGrpSpPr/>
          <p:nvPr/>
        </p:nvGrpSpPr>
        <p:grpSpPr>
          <a:xfrm>
            <a:off x="3768843" y="2209800"/>
            <a:ext cx="953960" cy="1456468"/>
            <a:chOff x="2845933" y="2063281"/>
            <a:chExt cx="953960" cy="1456468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01CE06D-E1A3-F645-A8F3-6D998D7890B0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1DAE26F-A3AB-004B-9692-19EDB9005B2C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C8972F3-36B2-4048-9962-3EC03E33CB2A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592BFEC-9CD9-5D4B-B209-37DBFC6326CC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B9CE0DF-63BB-7749-B7A7-285A99FF8F0B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EA7F9E21-A56E-E542-9F76-1EEB9D9131B2}"/>
              </a:ext>
            </a:extLst>
          </p:cNvPr>
          <p:cNvSpPr txBox="1"/>
          <p:nvPr/>
        </p:nvSpPr>
        <p:spPr>
          <a:xfrm rot="16200000">
            <a:off x="3420140" y="2231944"/>
            <a:ext cx="2012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836F"/>
                </a:solidFill>
              </a:rPr>
              <a:t>Весна-лето </a:t>
            </a:r>
            <a:r>
              <a:rPr lang="en-US" sz="1400" b="1" dirty="0">
                <a:solidFill>
                  <a:srgbClr val="C4836F"/>
                </a:solidFill>
              </a:rPr>
              <a:t>‘17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629CB5A-180A-A84E-9A74-CE3D8262D011}"/>
              </a:ext>
            </a:extLst>
          </p:cNvPr>
          <p:cNvSpPr txBox="1"/>
          <p:nvPr/>
        </p:nvSpPr>
        <p:spPr>
          <a:xfrm rot="16200000">
            <a:off x="5954169" y="2538901"/>
            <a:ext cx="123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48A00"/>
                </a:solidFill>
              </a:rPr>
              <a:t>зима</a:t>
            </a:r>
            <a:r>
              <a:rPr lang="en-US" sz="1400" b="1" dirty="0">
                <a:solidFill>
                  <a:srgbClr val="C48A00"/>
                </a:solidFill>
              </a:rPr>
              <a:t> ‘17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41FC569-C2ED-9B4A-BA46-FAE1961F387B}"/>
              </a:ext>
            </a:extLst>
          </p:cNvPr>
          <p:cNvSpPr txBox="1"/>
          <p:nvPr/>
        </p:nvSpPr>
        <p:spPr>
          <a:xfrm rot="16200000">
            <a:off x="7834000" y="2243589"/>
            <a:ext cx="1628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5E68"/>
                </a:solidFill>
              </a:rPr>
              <a:t>Осень-зима </a:t>
            </a:r>
            <a:r>
              <a:rPr lang="en-US" sz="1400" b="1" dirty="0">
                <a:solidFill>
                  <a:srgbClr val="005E68"/>
                </a:solidFill>
              </a:rPr>
              <a:t>2018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876E18F-CF39-8842-B265-E1616692986D}"/>
              </a:ext>
            </a:extLst>
          </p:cNvPr>
          <p:cNvGrpSpPr/>
          <p:nvPr/>
        </p:nvGrpSpPr>
        <p:grpSpPr>
          <a:xfrm>
            <a:off x="1094379" y="1221753"/>
            <a:ext cx="1580676" cy="2599334"/>
            <a:chOff x="2139938" y="3691910"/>
            <a:chExt cx="1580676" cy="2599334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EA73E25C-E97F-224D-856F-867AB16B53F8}"/>
                </a:ext>
              </a:extLst>
            </p:cNvPr>
            <p:cNvSpPr/>
            <p:nvPr/>
          </p:nvSpPr>
          <p:spPr>
            <a:xfrm>
              <a:off x="2139938" y="4352252"/>
              <a:ext cx="1296974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/>
                <a:t>Формирование  РГ и первое заседание в Любляне</a:t>
              </a:r>
              <a:endParaRPr lang="en-US" sz="400" dirty="0"/>
            </a:p>
            <a:p>
              <a:r>
                <a:rPr lang="ru-RU" sz="1200" b="1" dirty="0">
                  <a:solidFill>
                    <a:srgbClr val="C44549"/>
                  </a:solidFill>
                </a:rPr>
                <a:t>Участие в обследовании эффективности бюджет  ОЭСР в</a:t>
              </a:r>
              <a:endParaRPr lang="en-US" sz="1200" b="1" dirty="0">
                <a:solidFill>
                  <a:srgbClr val="C44549"/>
                </a:solidFill>
              </a:endParaRPr>
            </a:p>
            <a:p>
              <a:r>
                <a:rPr lang="en-US" sz="1200" b="1" dirty="0">
                  <a:solidFill>
                    <a:srgbClr val="C44549"/>
                  </a:solidFill>
                </a:rPr>
                <a:t>2016</a:t>
              </a:r>
              <a:r>
                <a:rPr lang="ru-RU" sz="1200" b="1" dirty="0">
                  <a:solidFill>
                    <a:srgbClr val="C44549"/>
                  </a:solidFill>
                </a:rPr>
                <a:t> г.</a:t>
              </a:r>
              <a:endParaRPr lang="en-US" sz="1200" b="1" dirty="0">
                <a:solidFill>
                  <a:srgbClr val="C44549"/>
                </a:solidFill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C8DC8AD8-96DB-164B-86F5-1CB7F3AB7C56}"/>
                </a:ext>
              </a:extLst>
            </p:cNvPr>
            <p:cNvSpPr/>
            <p:nvPr/>
          </p:nvSpPr>
          <p:spPr>
            <a:xfrm>
              <a:off x="2208662" y="3691910"/>
              <a:ext cx="1511952" cy="6001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b="1" dirty="0"/>
                <a:t>Формирование РГ </a:t>
              </a:r>
            </a:p>
            <a:p>
              <a:r>
                <a:rPr lang="ru-RU" sz="1100" b="1" dirty="0"/>
                <a:t>и изучение</a:t>
              </a:r>
              <a:endParaRPr lang="en-US" sz="1100" b="1" dirty="0"/>
            </a:p>
            <a:p>
              <a:r>
                <a:rPr lang="ru-RU" sz="1100" b="1" dirty="0"/>
                <a:t>ситуации</a:t>
              </a:r>
              <a:endParaRPr lang="en-US" sz="1100" b="1" dirty="0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3844BD7-5E06-AD4C-9C1E-BD7DE0E33EA4}"/>
              </a:ext>
            </a:extLst>
          </p:cNvPr>
          <p:cNvSpPr/>
          <p:nvPr/>
        </p:nvSpPr>
        <p:spPr>
          <a:xfrm>
            <a:off x="2809346" y="982706"/>
            <a:ext cx="1454244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/>
              <a:t>Примеры стран </a:t>
            </a:r>
          </a:p>
          <a:p>
            <a:r>
              <a:rPr lang="ru-RU" sz="1100" b="1" dirty="0"/>
              <a:t>и решение о </a:t>
            </a:r>
          </a:p>
          <a:p>
            <a:r>
              <a:rPr lang="ru-RU" sz="1100" b="1" dirty="0"/>
              <a:t>разработке </a:t>
            </a:r>
          </a:p>
          <a:p>
            <a:r>
              <a:rPr lang="ru-RU" sz="1100" b="1" dirty="0"/>
              <a:t>продуктов знаний</a:t>
            </a:r>
            <a:endParaRPr lang="en-US" sz="1100" b="1" dirty="0"/>
          </a:p>
          <a:p>
            <a:endParaRPr lang="en-US" sz="1400" b="1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A1282AE-F2D4-FD4E-9645-FCA2075B998E}"/>
              </a:ext>
            </a:extLst>
          </p:cNvPr>
          <p:cNvSpPr/>
          <p:nvPr/>
        </p:nvSpPr>
        <p:spPr>
          <a:xfrm>
            <a:off x="4907389" y="1094066"/>
            <a:ext cx="21197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Отчет о результатах разработки продукта знаний, посвященного индикаторам</a:t>
            </a:r>
            <a:endParaRPr lang="en-US" sz="1100" b="1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67CBDE5-E9CE-894D-835B-F5E7D031D201}"/>
              </a:ext>
            </a:extLst>
          </p:cNvPr>
          <p:cNvSpPr/>
          <p:nvPr/>
        </p:nvSpPr>
        <p:spPr>
          <a:xfrm>
            <a:off x="2763317" y="1631828"/>
            <a:ext cx="179600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dirty="0"/>
          </a:p>
          <a:p>
            <a:r>
              <a:rPr lang="ru-RU" sz="1000" b="1" dirty="0">
                <a:solidFill>
                  <a:srgbClr val="C44549"/>
                </a:solidFill>
              </a:rPr>
              <a:t>Изучение примеров </a:t>
            </a:r>
            <a:r>
              <a:rPr lang="en-US" sz="1000" b="1" dirty="0">
                <a:solidFill>
                  <a:srgbClr val="C44549"/>
                </a:solidFill>
              </a:rPr>
              <a:t>5   </a:t>
            </a:r>
            <a:r>
              <a:rPr lang="ru-RU" sz="1000" b="1" dirty="0">
                <a:solidFill>
                  <a:srgbClr val="C44549"/>
                </a:solidFill>
              </a:rPr>
              <a:t>стран </a:t>
            </a:r>
            <a:r>
              <a:rPr lang="en-US" sz="1000" b="1" dirty="0">
                <a:solidFill>
                  <a:srgbClr val="C44549"/>
                </a:solidFill>
              </a:rPr>
              <a:t>PEMPAL</a:t>
            </a:r>
          </a:p>
          <a:p>
            <a:endParaRPr lang="en-US" sz="1000" dirty="0"/>
          </a:p>
          <a:p>
            <a:r>
              <a:rPr lang="ru-RU" sz="1000" b="1" dirty="0">
                <a:solidFill>
                  <a:srgbClr val="C44549"/>
                </a:solidFill>
              </a:rPr>
              <a:t>Представление результатов обследования на заседании руководителей бюджета ведомств ЦВЮВЕ-ОЭСР в </a:t>
            </a:r>
            <a:r>
              <a:rPr lang="en-US" sz="1000" b="1" dirty="0">
                <a:solidFill>
                  <a:srgbClr val="C44549"/>
                </a:solidFill>
              </a:rPr>
              <a:t>2016 </a:t>
            </a:r>
            <a:r>
              <a:rPr lang="ru-RU" sz="1000" b="1" dirty="0">
                <a:solidFill>
                  <a:srgbClr val="C44549"/>
                </a:solidFill>
              </a:rPr>
              <a:t> г. 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400" dirty="0"/>
          </a:p>
          <a:p>
            <a:r>
              <a:rPr lang="ru-RU" sz="1000" dirty="0"/>
              <a:t>Решение о разработке продукта знаний по индикаторам</a:t>
            </a:r>
            <a:endParaRPr lang="en-US" sz="1000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BF93327-AC86-F342-892C-74DF441E422A}"/>
              </a:ext>
            </a:extLst>
          </p:cNvPr>
          <p:cNvSpPr/>
          <p:nvPr/>
        </p:nvSpPr>
        <p:spPr>
          <a:xfrm>
            <a:off x="1840307" y="3817601"/>
            <a:ext cx="18357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/>
              <a:t>Обзор международной </a:t>
            </a:r>
          </a:p>
          <a:p>
            <a:r>
              <a:rPr lang="ru-RU" sz="1100" b="1" dirty="0"/>
              <a:t>практики</a:t>
            </a:r>
            <a:endParaRPr lang="en-US" sz="1100" b="1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BEB6A0F-0075-AE4E-9300-7723333D2633}"/>
              </a:ext>
            </a:extLst>
          </p:cNvPr>
          <p:cNvSpPr/>
          <p:nvPr/>
        </p:nvSpPr>
        <p:spPr>
          <a:xfrm>
            <a:off x="1819953" y="4272498"/>
            <a:ext cx="1503821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/>
              <a:t>Участие в заседании сети ОЭСР по результатам и эффективности</a:t>
            </a:r>
            <a:endParaRPr lang="en-US" sz="1100" dirty="0"/>
          </a:p>
          <a:p>
            <a:r>
              <a:rPr lang="ru-RU" sz="1100" b="1" dirty="0">
                <a:solidFill>
                  <a:srgbClr val="C44549"/>
                </a:solidFill>
              </a:rPr>
              <a:t>Знакомство с последними исследованиями Всемирного банка и опытом Франции, Ирландии и Нидерландов</a:t>
            </a:r>
            <a:endParaRPr lang="en-US" sz="110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8B69025-3638-8842-9A47-5ABB3DD65C87}"/>
              </a:ext>
            </a:extLst>
          </p:cNvPr>
          <p:cNvSpPr/>
          <p:nvPr/>
        </p:nvSpPr>
        <p:spPr>
          <a:xfrm>
            <a:off x="3878266" y="3698810"/>
            <a:ext cx="138691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/>
              <a:t>Работа над </a:t>
            </a:r>
          </a:p>
          <a:p>
            <a:r>
              <a:rPr lang="ru-RU" sz="1000" b="1" dirty="0"/>
              <a:t>продуктом знаний </a:t>
            </a:r>
          </a:p>
          <a:p>
            <a:r>
              <a:rPr lang="ru-RU" sz="1000" b="1" dirty="0"/>
              <a:t>по индикаторам</a:t>
            </a:r>
            <a:endParaRPr lang="en-US" sz="1000" b="1" dirty="0"/>
          </a:p>
          <a:p>
            <a:endParaRPr lang="en-US" sz="1200" b="1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31D993C-2017-404B-B43B-92B95565F7A7}"/>
              </a:ext>
            </a:extLst>
          </p:cNvPr>
          <p:cNvSpPr/>
          <p:nvPr/>
        </p:nvSpPr>
        <p:spPr>
          <a:xfrm>
            <a:off x="3876854" y="4154463"/>
            <a:ext cx="169358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rgbClr val="C44549"/>
                </a:solidFill>
              </a:rPr>
              <a:t>Сбор индикаторов и</a:t>
            </a:r>
            <a:r>
              <a:rPr lang="ru-RU" sz="1000" dirty="0"/>
              <a:t>з </a:t>
            </a:r>
            <a:r>
              <a:rPr lang="en-US" sz="1000" dirty="0"/>
              <a:t>9 </a:t>
            </a:r>
            <a:r>
              <a:rPr lang="ru-RU" sz="1000" dirty="0"/>
              <a:t>стран</a:t>
            </a:r>
            <a:endParaRPr lang="en-US" sz="1000" dirty="0"/>
          </a:p>
          <a:p>
            <a:endParaRPr lang="en-US" sz="400" dirty="0"/>
          </a:p>
          <a:p>
            <a:r>
              <a:rPr lang="ru-RU" sz="1000" b="1" dirty="0">
                <a:solidFill>
                  <a:srgbClr val="C44549"/>
                </a:solidFill>
              </a:rPr>
              <a:t>Семинар по определению </a:t>
            </a:r>
            <a:r>
              <a:rPr lang="en-US" sz="1000" b="1" dirty="0">
                <a:solidFill>
                  <a:srgbClr val="C44549"/>
                </a:solidFill>
              </a:rPr>
              <a:t>10 </a:t>
            </a:r>
            <a:r>
              <a:rPr lang="ru-RU" sz="1000" b="1" dirty="0">
                <a:solidFill>
                  <a:srgbClr val="C44549"/>
                </a:solidFill>
              </a:rPr>
              <a:t>критериев </a:t>
            </a:r>
          </a:p>
          <a:p>
            <a:r>
              <a:rPr lang="ru-RU" sz="1000" b="1" dirty="0">
                <a:solidFill>
                  <a:srgbClr val="C44549"/>
                </a:solidFill>
              </a:rPr>
              <a:t>для анализа </a:t>
            </a:r>
            <a:r>
              <a:rPr lang="ru-RU" sz="1000" dirty="0"/>
              <a:t>показателей для продукта знаний и сбора данных</a:t>
            </a:r>
            <a:endParaRPr lang="en-US" sz="1000" dirty="0"/>
          </a:p>
          <a:p>
            <a:r>
              <a:rPr lang="ru-RU" sz="1000" dirty="0"/>
              <a:t>Участие в заседании сети ОЭСР по результатам и эффективности</a:t>
            </a:r>
            <a:endParaRPr lang="en-US" sz="1000" dirty="0"/>
          </a:p>
          <a:p>
            <a:pPr marL="11113" indent="-11113"/>
            <a:r>
              <a:rPr lang="ru-RU" sz="1000" b="1" dirty="0">
                <a:solidFill>
                  <a:srgbClr val="C44549"/>
                </a:solidFill>
              </a:rPr>
              <a:t>Представление предварительных результатов продукта знаний и примера России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1000" dirty="0"/>
          </a:p>
          <a:p>
            <a:endParaRPr lang="en-US" sz="1200" dirty="0"/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565AE25-3C77-6C4A-889E-E167E365DF2C}"/>
              </a:ext>
            </a:extLst>
          </p:cNvPr>
          <p:cNvSpPr/>
          <p:nvPr/>
        </p:nvSpPr>
        <p:spPr>
          <a:xfrm>
            <a:off x="4862376" y="1868811"/>
            <a:ext cx="178363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Сбор других данных по здравоохранению и образованию</a:t>
            </a:r>
            <a:endParaRPr lang="en-US" sz="1000" dirty="0"/>
          </a:p>
          <a:p>
            <a:endParaRPr lang="en-US" sz="1000" dirty="0">
              <a:solidFill>
                <a:prstClr val="black"/>
              </a:solidFill>
            </a:endParaRPr>
          </a:p>
          <a:p>
            <a:r>
              <a:rPr lang="ru-RU" sz="1000" dirty="0">
                <a:solidFill>
                  <a:prstClr val="black"/>
                </a:solidFill>
              </a:rPr>
              <a:t>Подготовка доклада о </a:t>
            </a:r>
            <a:r>
              <a:rPr lang="ru-RU" sz="1000" b="1" dirty="0">
                <a:solidFill>
                  <a:srgbClr val="C44549"/>
                </a:solidFill>
              </a:rPr>
              <a:t>показателях эффективности в странах </a:t>
            </a:r>
            <a:r>
              <a:rPr lang="en-US" sz="1000" b="1" i="1" dirty="0">
                <a:solidFill>
                  <a:srgbClr val="C44549"/>
                </a:solidFill>
              </a:rPr>
              <a:t>PEMPAL: </a:t>
            </a:r>
            <a:r>
              <a:rPr lang="ru-RU" sz="1000" b="1" i="1" dirty="0">
                <a:solidFill>
                  <a:srgbClr val="C44549"/>
                </a:solidFill>
              </a:rPr>
              <a:t>тенденции и трудности</a:t>
            </a:r>
            <a:endParaRPr lang="en-US" sz="1000" b="1" i="1" dirty="0">
              <a:solidFill>
                <a:srgbClr val="C44549"/>
              </a:solidFill>
            </a:endParaRPr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388CBA-30E7-0241-98D5-CBFA8F4E292B}"/>
              </a:ext>
            </a:extLst>
          </p:cNvPr>
          <p:cNvSpPr/>
          <p:nvPr/>
        </p:nvSpPr>
        <p:spPr>
          <a:xfrm>
            <a:off x="6853199" y="1108166"/>
            <a:ext cx="185196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   </a:t>
            </a:r>
            <a:r>
              <a:rPr lang="ru-RU" sz="1100" b="1" dirty="0"/>
              <a:t>Участие в обследовании эффективности бюджета ОЭСР</a:t>
            </a:r>
            <a:endParaRPr lang="en-US" sz="1100" b="1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E8250E3-7027-BB49-842E-49D4525811FF}"/>
              </a:ext>
            </a:extLst>
          </p:cNvPr>
          <p:cNvSpPr/>
          <p:nvPr/>
        </p:nvSpPr>
        <p:spPr>
          <a:xfrm>
            <a:off x="5887012" y="3924765"/>
            <a:ext cx="193908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Изучение передовой практики БОР в Австрии и странах ОЭСР</a:t>
            </a:r>
            <a:endParaRPr lang="en-US" sz="1100" b="1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D48EB9F-449B-0445-89B2-94FF2E140EDA}"/>
              </a:ext>
            </a:extLst>
          </p:cNvPr>
          <p:cNvSpPr/>
          <p:nvPr/>
        </p:nvSpPr>
        <p:spPr>
          <a:xfrm>
            <a:off x="6263275" y="4583958"/>
            <a:ext cx="157661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C44549"/>
                </a:solidFill>
              </a:rPr>
              <a:t>Семинар с Минфином Австрии </a:t>
            </a:r>
            <a:r>
              <a:rPr lang="ru-RU" sz="1200" dirty="0"/>
              <a:t>и аппаратом по оценке результатов работы </a:t>
            </a:r>
            <a:endParaRPr lang="en-US" sz="1200" dirty="0"/>
          </a:p>
          <a:p>
            <a:endParaRPr lang="en-US" sz="400" dirty="0"/>
          </a:p>
          <a:p>
            <a:r>
              <a:rPr lang="ru-RU" sz="1200" dirty="0"/>
              <a:t>Изучение проекта </a:t>
            </a:r>
            <a:r>
              <a:rPr lang="ru-RU" sz="1000" b="1" dirty="0">
                <a:solidFill>
                  <a:srgbClr val="C44549"/>
                </a:solidFill>
              </a:rPr>
              <a:t>доклада ОЭСР по передовой практике БОР</a:t>
            </a:r>
            <a:endParaRPr lang="en-US" sz="1000" b="1" dirty="0">
              <a:solidFill>
                <a:srgbClr val="C44549"/>
              </a:solidFill>
            </a:endParaRPr>
          </a:p>
          <a:p>
            <a:r>
              <a:rPr lang="ru-RU" sz="1000" b="1" dirty="0">
                <a:solidFill>
                  <a:srgbClr val="C44549"/>
                </a:solidFill>
              </a:rPr>
              <a:t>Изучение примеров </a:t>
            </a:r>
            <a:r>
              <a:rPr lang="en-US" sz="1000" b="1" dirty="0">
                <a:solidFill>
                  <a:srgbClr val="C44549"/>
                </a:solidFill>
              </a:rPr>
              <a:t>2 </a:t>
            </a:r>
          </a:p>
          <a:p>
            <a:r>
              <a:rPr lang="ru-RU" sz="1000" b="1" dirty="0">
                <a:solidFill>
                  <a:srgbClr val="C44549"/>
                </a:solidFill>
              </a:rPr>
              <a:t>стран </a:t>
            </a:r>
            <a:r>
              <a:rPr lang="en-US" sz="1000" b="1" dirty="0">
                <a:solidFill>
                  <a:srgbClr val="C44549"/>
                </a:solidFill>
              </a:rPr>
              <a:t>PEMPAL</a:t>
            </a: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C68B8D4-89C6-2949-AC68-C4114E659F55}"/>
              </a:ext>
            </a:extLst>
          </p:cNvPr>
          <p:cNvSpPr/>
          <p:nvPr/>
        </p:nvSpPr>
        <p:spPr>
          <a:xfrm>
            <a:off x="6888108" y="1908827"/>
            <a:ext cx="15758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C44549"/>
              </a:solidFill>
            </a:endParaRPr>
          </a:p>
          <a:p>
            <a:r>
              <a:rPr lang="ru-RU" sz="1200" dirty="0"/>
              <a:t>Участие заседании сети ОЭСР по результатам и эффективности</a:t>
            </a:r>
            <a:endParaRPr lang="en-US" sz="1200" dirty="0"/>
          </a:p>
          <a:p>
            <a:r>
              <a:rPr lang="ru-RU" sz="1100" b="1" dirty="0">
                <a:solidFill>
                  <a:srgbClr val="C44549"/>
                </a:solidFill>
              </a:rPr>
              <a:t>и представление предварительных результатов  опроса </a:t>
            </a:r>
            <a:r>
              <a:rPr lang="en-US" sz="1100" b="1" dirty="0">
                <a:solidFill>
                  <a:srgbClr val="C44549"/>
                </a:solidFill>
              </a:rPr>
              <a:t>2018 </a:t>
            </a:r>
            <a:r>
              <a:rPr lang="ru-RU" sz="1100" b="1" dirty="0">
                <a:solidFill>
                  <a:srgbClr val="C44549"/>
                </a:solidFill>
              </a:rPr>
              <a:t>г. </a:t>
            </a:r>
            <a:endParaRPr lang="en-US" sz="11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0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244994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Подтема анализа расходов в рамках РГПБ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924189" y="1686277"/>
            <a:ext cx="8497888" cy="440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Эта 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подтема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выбрана в качестве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предмета внимания РГБГ на следующий период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ходе опроса, проведенного накануне этого мероприятия, страны-члены РГПБ вновь чаще всего в качестве приоритетной темы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упоминали мониторинг и оценку эффективности расходов, в том числе анализ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расходов, как правило,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редко проводится в странах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PEMPAL,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однако в последнее время ряд стран приступил к его проведению в рамках срочных усилий по консолидации бюджета, т.е. в целях экстренной экономии бюджетных средств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например, в Хорватии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мере того как 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делают успехи и повышают качество программного бюджетирования и БОР, появляется больше информации для проведения анализа расходов на основе данных об эффективности расходов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95071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Данные о проведении анализа расходов с странах 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PEMPAL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2016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г. </a:t>
            </a:r>
            <a:endParaRPr lang="en-US" sz="28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914400" y="1143000"/>
            <a:ext cx="849788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Первая попытка собрать данные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 проведении анализа расходов в странах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была предпринята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2016 г. в рамках проводимого ОЭСР обследования эффективности бюджета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РГПБ координировала участие стран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этом обследовании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основании полученных ответов стало очевидно, что единого толкования понятия «анализа расходов» нет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 этом в некоторых странах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использовались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менее строгие определения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чем принято в странах ОЭСР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Всемирном банке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 Хорватия, Узбекистан и Армения отчитались о проведении анализа расходов, но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только Хорватия ответила на все последующее вопросы о деталях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ответившие на вопросы анкеты о трудностях проведения анализа расходов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Хорватии, Армения и Узбекистан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качестве основной трудности отметили низкое качество данных об эффективности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за которой следует дефицит времени и отсутствие потенциала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 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ответившие на вопросы анкеты 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г, отметили, что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рассматривают возможность проведения анализа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bs-Latn-BA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20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8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10633</TotalTime>
  <Words>2416</Words>
  <Application>Microsoft Office PowerPoint</Application>
  <PresentationFormat>A4 Paper (210x297 mm)</PresentationFormat>
  <Paragraphs>321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Lucida Grande CY</vt:lpstr>
      <vt:lpstr>Times New Roman</vt:lpstr>
      <vt:lpstr>Wingdings</vt:lpstr>
      <vt:lpstr>Office Theme</vt:lpstr>
      <vt:lpstr>Анализ расходов в странах PEMPAL</vt:lpstr>
      <vt:lpstr>PowerPoint Presentation</vt:lpstr>
      <vt:lpstr>PowerPoint Presentation</vt:lpstr>
      <vt:lpstr>PowerPoint Presentation</vt:lpstr>
      <vt:lpstr>Взаимодействие БС и ОЭСР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Maya I. Belysheva</cp:lastModifiedBy>
  <cp:revision>782</cp:revision>
  <cp:lastPrinted>2018-11-22T10:27:53Z</cp:lastPrinted>
  <dcterms:created xsi:type="dcterms:W3CDTF">2010-10-04T16:57:49Z</dcterms:created>
  <dcterms:modified xsi:type="dcterms:W3CDTF">2019-07-15T07:52:03Z</dcterms:modified>
  <cp:category>PEMPAL</cp:category>
</cp:coreProperties>
</file>