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874" r:id="rId2"/>
    <p:sldId id="910" r:id="rId3"/>
    <p:sldId id="986" r:id="rId4"/>
    <p:sldId id="989" r:id="rId5"/>
    <p:sldId id="988" r:id="rId6"/>
    <p:sldId id="982" r:id="rId7"/>
    <p:sldId id="983" r:id="rId8"/>
    <p:sldId id="985" r:id="rId9"/>
    <p:sldId id="990" r:id="rId10"/>
  </p:sldIdLst>
  <p:sldSz cx="9144000" cy="6858000" type="screen4x3"/>
  <p:notesSz cx="7010400" cy="9296400"/>
  <p:defaultTextStyle>
    <a:defPPr>
      <a:defRPr lang="en-US"/>
    </a:defPPr>
    <a:lvl1pPr algn="l" rtl="0" eaLnBrk="0" fontAlgn="base" hangingPunct="0">
      <a:spcBef>
        <a:spcPct val="20000"/>
      </a:spcBef>
      <a:spcAft>
        <a:spcPct val="0"/>
      </a:spcAft>
      <a:defRPr sz="2400" b="1" kern="1200">
        <a:solidFill>
          <a:srgbClr val="FFFFCC"/>
        </a:solidFill>
        <a:latin typeface="Arial" charset="0"/>
        <a:ea typeface="+mn-ea"/>
        <a:cs typeface="Arial" charset="0"/>
      </a:defRPr>
    </a:lvl1pPr>
    <a:lvl2pPr marL="457200" algn="l" rtl="0" eaLnBrk="0" fontAlgn="base" hangingPunct="0">
      <a:spcBef>
        <a:spcPct val="20000"/>
      </a:spcBef>
      <a:spcAft>
        <a:spcPct val="0"/>
      </a:spcAft>
      <a:defRPr sz="2400" b="1" kern="1200">
        <a:solidFill>
          <a:srgbClr val="FFFFCC"/>
        </a:solidFill>
        <a:latin typeface="Arial" charset="0"/>
        <a:ea typeface="+mn-ea"/>
        <a:cs typeface="Arial" charset="0"/>
      </a:defRPr>
    </a:lvl2pPr>
    <a:lvl3pPr marL="914400" algn="l" rtl="0" eaLnBrk="0" fontAlgn="base" hangingPunct="0">
      <a:spcBef>
        <a:spcPct val="20000"/>
      </a:spcBef>
      <a:spcAft>
        <a:spcPct val="0"/>
      </a:spcAft>
      <a:defRPr sz="2400" b="1" kern="1200">
        <a:solidFill>
          <a:srgbClr val="FFFFCC"/>
        </a:solidFill>
        <a:latin typeface="Arial" charset="0"/>
        <a:ea typeface="+mn-ea"/>
        <a:cs typeface="Arial" charset="0"/>
      </a:defRPr>
    </a:lvl3pPr>
    <a:lvl4pPr marL="1371600" algn="l" rtl="0" eaLnBrk="0" fontAlgn="base" hangingPunct="0">
      <a:spcBef>
        <a:spcPct val="20000"/>
      </a:spcBef>
      <a:spcAft>
        <a:spcPct val="0"/>
      </a:spcAft>
      <a:defRPr sz="2400" b="1" kern="1200">
        <a:solidFill>
          <a:srgbClr val="FFFFCC"/>
        </a:solidFill>
        <a:latin typeface="Arial" charset="0"/>
        <a:ea typeface="+mn-ea"/>
        <a:cs typeface="Arial" charset="0"/>
      </a:defRPr>
    </a:lvl4pPr>
    <a:lvl5pPr marL="1828800" algn="l" rtl="0" eaLnBrk="0" fontAlgn="base" hangingPunct="0">
      <a:spcBef>
        <a:spcPct val="20000"/>
      </a:spcBef>
      <a:spcAft>
        <a:spcPct val="0"/>
      </a:spcAft>
      <a:defRPr sz="2400" b="1" kern="1200">
        <a:solidFill>
          <a:srgbClr val="FFFFCC"/>
        </a:solidFill>
        <a:latin typeface="Arial" charset="0"/>
        <a:ea typeface="+mn-ea"/>
        <a:cs typeface="Arial" charset="0"/>
      </a:defRPr>
    </a:lvl5pPr>
    <a:lvl6pPr marL="2286000" algn="l" defTabSz="914400" rtl="0" eaLnBrk="1" latinLnBrk="0" hangingPunct="1">
      <a:defRPr sz="2400" b="1" kern="1200">
        <a:solidFill>
          <a:srgbClr val="FFFFCC"/>
        </a:solidFill>
        <a:latin typeface="Arial" charset="0"/>
        <a:ea typeface="+mn-ea"/>
        <a:cs typeface="Arial" charset="0"/>
      </a:defRPr>
    </a:lvl6pPr>
    <a:lvl7pPr marL="2743200" algn="l" defTabSz="914400" rtl="0" eaLnBrk="1" latinLnBrk="0" hangingPunct="1">
      <a:defRPr sz="2400" b="1" kern="1200">
        <a:solidFill>
          <a:srgbClr val="FFFFCC"/>
        </a:solidFill>
        <a:latin typeface="Arial" charset="0"/>
        <a:ea typeface="+mn-ea"/>
        <a:cs typeface="Arial" charset="0"/>
      </a:defRPr>
    </a:lvl7pPr>
    <a:lvl8pPr marL="3200400" algn="l" defTabSz="914400" rtl="0" eaLnBrk="1" latinLnBrk="0" hangingPunct="1">
      <a:defRPr sz="2400" b="1" kern="1200">
        <a:solidFill>
          <a:srgbClr val="FFFFCC"/>
        </a:solidFill>
        <a:latin typeface="Arial" charset="0"/>
        <a:ea typeface="+mn-ea"/>
        <a:cs typeface="Arial" charset="0"/>
      </a:defRPr>
    </a:lvl8pPr>
    <a:lvl9pPr marL="3657600" algn="l" defTabSz="914400" rtl="0" eaLnBrk="1" latinLnBrk="0" hangingPunct="1">
      <a:defRPr sz="2400" b="1" kern="1200">
        <a:solidFill>
          <a:srgbClr val="FFFFCC"/>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chard Hughes" initials="R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00"/>
    <a:srgbClr val="99FF66"/>
    <a:srgbClr val="008000"/>
    <a:srgbClr val="800000"/>
    <a:srgbClr val="FA0000"/>
    <a:srgbClr val="008DF6"/>
    <a:srgbClr val="A50021"/>
    <a:srgbClr val="FF99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63" autoAdjust="0"/>
    <p:restoredTop sz="93728" autoAdjust="0"/>
  </p:normalViewPr>
  <p:slideViewPr>
    <p:cSldViewPr>
      <p:cViewPr varScale="1">
        <p:scale>
          <a:sx n="65" d="100"/>
          <a:sy n="65" d="100"/>
        </p:scale>
        <p:origin x="-1722" y="-108"/>
      </p:cViewPr>
      <p:guideLst>
        <p:guide orient="horz" pos="2160"/>
        <p:guide pos="2880"/>
      </p:guideLst>
    </p:cSldViewPr>
  </p:slideViewPr>
  <p:outlineViewPr>
    <p:cViewPr>
      <p:scale>
        <a:sx n="33" d="100"/>
        <a:sy n="33" d="100"/>
      </p:scale>
      <p:origin x="0" y="1624"/>
    </p:cViewPr>
  </p:outlineViewPr>
  <p:notesTextViewPr>
    <p:cViewPr>
      <p:scale>
        <a:sx n="75" d="100"/>
        <a:sy n="75" d="100"/>
      </p:scale>
      <p:origin x="0" y="0"/>
    </p:cViewPr>
  </p:notesTextViewPr>
  <p:sorterViewPr>
    <p:cViewPr>
      <p:scale>
        <a:sx n="100" d="100"/>
        <a:sy n="100" d="100"/>
      </p:scale>
      <p:origin x="0" y="0"/>
    </p:cViewPr>
  </p:sorterViewPr>
  <p:notesViewPr>
    <p:cSldViewPr>
      <p:cViewPr>
        <p:scale>
          <a:sx n="100" d="100"/>
          <a:sy n="100" d="100"/>
        </p:scale>
        <p:origin x="-2694"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hughes\AppData\Local\Temp\Temp1_Charts%20In%20Board%20Paper.zip\Charts%20In%20Board%20Paper\Figure%20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hughes\AppData\Local\Temp\Temp1_Charts%20In%20Board%20Paper.zip\Charts%20In%20Board%20Paper\Figure%209.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hughes\AppData\Local\Temp\Temp1_Charts%20In%20Board%20Paper.zip\Charts%20In%20Board%20Paper\Figure%207.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hughes\AppData\Local\Temp\Temp1_Charts%20In%20Board%20Paper.zip\Charts%20In%20Board%20Paper\Figure%20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en-US" sz="1000" baseline="0" dirty="0" smtClean="0"/>
              <a:t>Coverage of Institutions</a:t>
            </a:r>
          </a:p>
          <a:p>
            <a:pPr>
              <a:defRPr sz="1000"/>
            </a:pPr>
            <a:r>
              <a:rPr lang="en-US" sz="1000" b="0" baseline="0" dirty="0" smtClean="0"/>
              <a:t>(Number of countries</a:t>
            </a:r>
            <a:r>
              <a:rPr lang="en-US" sz="1000" baseline="0" dirty="0" smtClean="0"/>
              <a:t>)</a:t>
            </a:r>
            <a:endParaRPr lang="en-US" sz="1000" dirty="0"/>
          </a:p>
        </c:rich>
      </c:tx>
      <c:layout>
        <c:manualLayout>
          <c:xMode val="edge"/>
          <c:yMode val="edge"/>
          <c:x val="0.24630490764126259"/>
          <c:y val="3.1067954831596998E-2"/>
        </c:manualLayout>
      </c:layout>
      <c:overlay val="0"/>
    </c:title>
    <c:autoTitleDeleted val="0"/>
    <c:plotArea>
      <c:layout>
        <c:manualLayout>
          <c:layoutTarget val="inner"/>
          <c:xMode val="edge"/>
          <c:yMode val="edge"/>
          <c:x val="5.2709062611605587E-2"/>
          <c:y val="0.13112488523176227"/>
          <c:w val="0.53576511662458215"/>
          <c:h val="0.77492660516650969"/>
        </c:manualLayout>
      </c:layout>
      <c:barChart>
        <c:barDir val="col"/>
        <c:grouping val="stacked"/>
        <c:varyColors val="0"/>
        <c:ser>
          <c:idx val="0"/>
          <c:order val="0"/>
          <c:tx>
            <c:strRef>
              <c:f>'Revenue coverage'!$R$191:$S$191</c:f>
              <c:strCache>
                <c:ptCount val="1"/>
                <c:pt idx="0">
                  <c:v>No Data Reported</c:v>
                </c:pt>
              </c:strCache>
            </c:strRef>
          </c:tx>
          <c:spPr>
            <a:solidFill>
              <a:schemeClr val="bg1">
                <a:lumMod val="50000"/>
              </a:schemeClr>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'Revenue coverage'!$T$190:$U$190</c:f>
              <c:numCache>
                <c:formatCode>General</c:formatCode>
                <c:ptCount val="2"/>
                <c:pt idx="0">
                  <c:v>2004</c:v>
                </c:pt>
                <c:pt idx="1">
                  <c:v>2011</c:v>
                </c:pt>
              </c:numCache>
            </c:numRef>
          </c:cat>
          <c:val>
            <c:numRef>
              <c:f>'Revenue coverage'!$T$191:$U$191</c:f>
              <c:numCache>
                <c:formatCode>General</c:formatCode>
                <c:ptCount val="2"/>
                <c:pt idx="0">
                  <c:v>98</c:v>
                </c:pt>
                <c:pt idx="1">
                  <c:v>63</c:v>
                </c:pt>
              </c:numCache>
            </c:numRef>
          </c:val>
        </c:ser>
        <c:ser>
          <c:idx val="1"/>
          <c:order val="1"/>
          <c:tx>
            <c:strRef>
              <c:f>'Revenue coverage'!$R$192:$S$192</c:f>
              <c:strCache>
                <c:ptCount val="1"/>
                <c:pt idx="0">
                  <c:v>Budgetary Central Government</c:v>
                </c:pt>
              </c:strCache>
            </c:strRef>
          </c:tx>
          <c:spPr>
            <a:solidFill>
              <a:srgbClr val="000066"/>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'Revenue coverage'!$T$190:$U$190</c:f>
              <c:numCache>
                <c:formatCode>General</c:formatCode>
                <c:ptCount val="2"/>
                <c:pt idx="0">
                  <c:v>2004</c:v>
                </c:pt>
                <c:pt idx="1">
                  <c:v>2011</c:v>
                </c:pt>
              </c:numCache>
            </c:numRef>
          </c:cat>
          <c:val>
            <c:numRef>
              <c:f>'Revenue coverage'!$T$192:$U$192</c:f>
              <c:numCache>
                <c:formatCode>General</c:formatCode>
                <c:ptCount val="2"/>
                <c:pt idx="0">
                  <c:v>16</c:v>
                </c:pt>
                <c:pt idx="1">
                  <c:v>33</c:v>
                </c:pt>
              </c:numCache>
            </c:numRef>
          </c:val>
        </c:ser>
        <c:ser>
          <c:idx val="2"/>
          <c:order val="2"/>
          <c:tx>
            <c:strRef>
              <c:f>'Revenue coverage'!$R$193:$S$193</c:f>
              <c:strCache>
                <c:ptCount val="1"/>
                <c:pt idx="0">
                  <c:v>Central Government</c:v>
                </c:pt>
              </c:strCache>
            </c:strRef>
          </c:tx>
          <c:spPr>
            <a:solidFill>
              <a:srgbClr val="990000"/>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'Revenue coverage'!$T$190:$U$190</c:f>
              <c:numCache>
                <c:formatCode>General</c:formatCode>
                <c:ptCount val="2"/>
                <c:pt idx="0">
                  <c:v>2004</c:v>
                </c:pt>
                <c:pt idx="1">
                  <c:v>2011</c:v>
                </c:pt>
              </c:numCache>
            </c:numRef>
          </c:cat>
          <c:val>
            <c:numRef>
              <c:f>'Revenue coverage'!$T$193:$U$193</c:f>
              <c:numCache>
                <c:formatCode>General</c:formatCode>
                <c:ptCount val="2"/>
                <c:pt idx="0">
                  <c:v>22</c:v>
                </c:pt>
                <c:pt idx="1">
                  <c:v>10</c:v>
                </c:pt>
              </c:numCache>
            </c:numRef>
          </c:val>
        </c:ser>
        <c:ser>
          <c:idx val="3"/>
          <c:order val="3"/>
          <c:tx>
            <c:strRef>
              <c:f>'Revenue coverage'!$R$194:$S$194</c:f>
              <c:strCache>
                <c:ptCount val="1"/>
                <c:pt idx="0">
                  <c:v>General Government</c:v>
                </c:pt>
              </c:strCache>
            </c:strRef>
          </c:tx>
          <c:spPr>
            <a:solidFill>
              <a:srgbClr val="FF9900"/>
            </a:solidFill>
          </c:spPr>
          <c:invertIfNegative val="0"/>
          <c:dLbls>
            <c:spPr>
              <a:noFill/>
              <a:ln>
                <a:noFill/>
              </a:ln>
              <a:effectLst/>
            </c:spPr>
            <c:txPr>
              <a:bodyPr/>
              <a:lstStyle/>
              <a:p>
                <a:pPr>
                  <a:defRPr>
                    <a:solidFill>
                      <a:srgbClr val="0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'Revenue coverage'!$T$190:$U$190</c:f>
              <c:numCache>
                <c:formatCode>General</c:formatCode>
                <c:ptCount val="2"/>
                <c:pt idx="0">
                  <c:v>2004</c:v>
                </c:pt>
                <c:pt idx="1">
                  <c:v>2011</c:v>
                </c:pt>
              </c:numCache>
            </c:numRef>
          </c:cat>
          <c:val>
            <c:numRef>
              <c:f>'Revenue coverage'!$T$194:$U$194</c:f>
              <c:numCache>
                <c:formatCode>General</c:formatCode>
                <c:ptCount val="2"/>
                <c:pt idx="0">
                  <c:v>48</c:v>
                </c:pt>
                <c:pt idx="1">
                  <c:v>78</c:v>
                </c:pt>
              </c:numCache>
            </c:numRef>
          </c:val>
        </c:ser>
        <c:dLbls>
          <c:showLegendKey val="0"/>
          <c:showVal val="1"/>
          <c:showCatName val="0"/>
          <c:showSerName val="0"/>
          <c:showPercent val="0"/>
          <c:showBubbleSize val="0"/>
        </c:dLbls>
        <c:gapWidth val="150"/>
        <c:overlap val="100"/>
        <c:axId val="82197888"/>
        <c:axId val="82203776"/>
      </c:barChart>
      <c:catAx>
        <c:axId val="82197888"/>
        <c:scaling>
          <c:orientation val="minMax"/>
        </c:scaling>
        <c:delete val="0"/>
        <c:axPos val="b"/>
        <c:numFmt formatCode="General" sourceLinked="1"/>
        <c:majorTickMark val="out"/>
        <c:minorTickMark val="none"/>
        <c:tickLblPos val="nextTo"/>
        <c:spPr>
          <a:ln>
            <a:solidFill>
              <a:srgbClr val="000000"/>
            </a:solidFill>
          </a:ln>
        </c:spPr>
        <c:txPr>
          <a:bodyPr/>
          <a:lstStyle/>
          <a:p>
            <a:pPr>
              <a:defRPr b="1"/>
            </a:pPr>
            <a:endParaRPr lang="en-US"/>
          </a:p>
        </c:txPr>
        <c:crossAx val="82203776"/>
        <c:crosses val="autoZero"/>
        <c:auto val="1"/>
        <c:lblAlgn val="ctr"/>
        <c:lblOffset val="100"/>
        <c:noMultiLvlLbl val="0"/>
      </c:catAx>
      <c:valAx>
        <c:axId val="82203776"/>
        <c:scaling>
          <c:orientation val="minMax"/>
        </c:scaling>
        <c:delete val="0"/>
        <c:axPos val="l"/>
        <c:numFmt formatCode="General" sourceLinked="1"/>
        <c:majorTickMark val="out"/>
        <c:minorTickMark val="none"/>
        <c:tickLblPos val="nextTo"/>
        <c:spPr>
          <a:ln>
            <a:solidFill>
              <a:srgbClr val="000000"/>
            </a:solidFill>
          </a:ln>
        </c:spPr>
        <c:crossAx val="82197888"/>
        <c:crosses val="autoZero"/>
        <c:crossBetween val="between"/>
        <c:majorUnit val="50"/>
      </c:valAx>
    </c:plotArea>
    <c:legend>
      <c:legendPos val="r"/>
      <c:layout>
        <c:manualLayout>
          <c:xMode val="edge"/>
          <c:yMode val="edge"/>
          <c:x val="0.56340439756351679"/>
          <c:y val="0.26198267262300284"/>
          <c:w val="0.41586564651116725"/>
          <c:h val="0.36278613112469227"/>
        </c:manualLayout>
      </c:layout>
      <c:overlay val="0"/>
      <c:txPr>
        <a:bodyPr/>
        <a:lstStyle/>
        <a:p>
          <a:pPr>
            <a:defRPr sz="800"/>
          </a:pPr>
          <a:endParaRPr lang="en-US"/>
        </a:p>
      </c:txPr>
    </c:legend>
    <c:plotVisOnly val="1"/>
    <c:dispBlanksAs val="gap"/>
    <c:showDLblsOverMax val="0"/>
  </c:chart>
  <c:txPr>
    <a:bodyPr/>
    <a:lstStyle/>
    <a:p>
      <a:pPr>
        <a:defRPr>
          <a:solidFill>
            <a:srgbClr val="000000"/>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en-US" sz="1000" dirty="0" smtClean="0"/>
              <a:t>Basis for Reporting Flows</a:t>
            </a:r>
          </a:p>
          <a:p>
            <a:pPr>
              <a:defRPr sz="1000"/>
            </a:pPr>
            <a:r>
              <a:rPr lang="en-US" sz="1000" b="0" dirty="0" smtClean="0"/>
              <a:t>(Number of Countries)</a:t>
            </a:r>
            <a:endParaRPr lang="en-US" sz="1000" b="0" dirty="0"/>
          </a:p>
        </c:rich>
      </c:tx>
      <c:layout/>
      <c:overlay val="1"/>
    </c:title>
    <c:autoTitleDeleted val="0"/>
    <c:plotArea>
      <c:layout>
        <c:manualLayout>
          <c:layoutTarget val="inner"/>
          <c:xMode val="edge"/>
          <c:yMode val="edge"/>
          <c:x val="5.4083731027226828E-2"/>
          <c:y val="0.12689775837285938"/>
          <c:w val="0.65007651166245761"/>
          <c:h val="0.76800009089042365"/>
        </c:manualLayout>
      </c:layout>
      <c:barChart>
        <c:barDir val="col"/>
        <c:grouping val="stacked"/>
        <c:varyColors val="0"/>
        <c:ser>
          <c:idx val="1"/>
          <c:order val="0"/>
          <c:tx>
            <c:strRef>
              <c:f>'accnting basis'!$A$200</c:f>
              <c:strCache>
                <c:ptCount val="1"/>
                <c:pt idx="0">
                  <c:v>Cash</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'accnting basis'!$B$199:$C$199</c:f>
              <c:numCache>
                <c:formatCode>General</c:formatCode>
                <c:ptCount val="2"/>
                <c:pt idx="0">
                  <c:v>2004</c:v>
                </c:pt>
                <c:pt idx="1">
                  <c:v>2011</c:v>
                </c:pt>
              </c:numCache>
            </c:numRef>
          </c:cat>
          <c:val>
            <c:numRef>
              <c:f>'accnting basis'!$B$200:$C$200</c:f>
              <c:numCache>
                <c:formatCode>General</c:formatCode>
                <c:ptCount val="2"/>
                <c:pt idx="0">
                  <c:v>146</c:v>
                </c:pt>
                <c:pt idx="1">
                  <c:v>120</c:v>
                </c:pt>
              </c:numCache>
            </c:numRef>
          </c:val>
        </c:ser>
        <c:ser>
          <c:idx val="2"/>
          <c:order val="1"/>
          <c:tx>
            <c:strRef>
              <c:f>'accnting basis'!$A$201</c:f>
              <c:strCache>
                <c:ptCount val="1"/>
                <c:pt idx="0">
                  <c:v>Partial Accrual</c:v>
                </c:pt>
              </c:strCache>
            </c:strRef>
          </c:tx>
          <c:spPr>
            <a:solidFill>
              <a:srgbClr val="800000"/>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'accnting basis'!$B$199:$C$199</c:f>
              <c:numCache>
                <c:formatCode>General</c:formatCode>
                <c:ptCount val="2"/>
                <c:pt idx="0">
                  <c:v>2004</c:v>
                </c:pt>
                <c:pt idx="1">
                  <c:v>2011</c:v>
                </c:pt>
              </c:numCache>
            </c:numRef>
          </c:cat>
          <c:val>
            <c:numRef>
              <c:f>'accnting basis'!$B$201:$C$201</c:f>
              <c:numCache>
                <c:formatCode>General</c:formatCode>
                <c:ptCount val="2"/>
                <c:pt idx="0">
                  <c:v>29</c:v>
                </c:pt>
                <c:pt idx="1">
                  <c:v>52</c:v>
                </c:pt>
              </c:numCache>
            </c:numRef>
          </c:val>
        </c:ser>
        <c:ser>
          <c:idx val="3"/>
          <c:order val="2"/>
          <c:tx>
            <c:strRef>
              <c:f>'accnting basis'!$A$202</c:f>
              <c:strCache>
                <c:ptCount val="1"/>
                <c:pt idx="0">
                  <c:v>Full Accrual</c:v>
                </c:pt>
              </c:strCache>
            </c:strRef>
          </c:tx>
          <c:spPr>
            <a:solidFill>
              <a:srgbClr val="FF9900"/>
            </a:solidFill>
          </c:spPr>
          <c:invertIfNegative val="0"/>
          <c:dLbls>
            <c:spPr>
              <a:noFill/>
              <a:ln>
                <a:noFill/>
              </a:ln>
              <a:effectLst/>
            </c:spPr>
            <c:txPr>
              <a:bodyPr/>
              <a:lstStyle/>
              <a:p>
                <a:pPr>
                  <a:defRPr>
                    <a:solidFill>
                      <a:srgbClr val="0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'accnting basis'!$B$199:$C$199</c:f>
              <c:numCache>
                <c:formatCode>General</c:formatCode>
                <c:ptCount val="2"/>
                <c:pt idx="0">
                  <c:v>2004</c:v>
                </c:pt>
                <c:pt idx="1">
                  <c:v>2011</c:v>
                </c:pt>
              </c:numCache>
            </c:numRef>
          </c:cat>
          <c:val>
            <c:numRef>
              <c:f>'accnting basis'!$B$202:$C$202</c:f>
              <c:numCache>
                <c:formatCode>General</c:formatCode>
                <c:ptCount val="2"/>
                <c:pt idx="0">
                  <c:v>9</c:v>
                </c:pt>
                <c:pt idx="1">
                  <c:v>12</c:v>
                </c:pt>
              </c:numCache>
            </c:numRef>
          </c:val>
        </c:ser>
        <c:dLbls>
          <c:showLegendKey val="0"/>
          <c:showVal val="0"/>
          <c:showCatName val="0"/>
          <c:showSerName val="0"/>
          <c:showPercent val="0"/>
          <c:showBubbleSize val="0"/>
        </c:dLbls>
        <c:gapWidth val="150"/>
        <c:overlap val="100"/>
        <c:axId val="82223104"/>
        <c:axId val="82224640"/>
      </c:barChart>
      <c:catAx>
        <c:axId val="82223104"/>
        <c:scaling>
          <c:orientation val="minMax"/>
        </c:scaling>
        <c:delete val="0"/>
        <c:axPos val="b"/>
        <c:numFmt formatCode="General" sourceLinked="1"/>
        <c:majorTickMark val="none"/>
        <c:minorTickMark val="none"/>
        <c:tickLblPos val="nextTo"/>
        <c:spPr>
          <a:ln>
            <a:solidFill>
              <a:srgbClr val="000000"/>
            </a:solidFill>
          </a:ln>
        </c:spPr>
        <c:txPr>
          <a:bodyPr/>
          <a:lstStyle/>
          <a:p>
            <a:pPr>
              <a:defRPr b="1"/>
            </a:pPr>
            <a:endParaRPr lang="en-US"/>
          </a:p>
        </c:txPr>
        <c:crossAx val="82224640"/>
        <c:crosses val="autoZero"/>
        <c:auto val="1"/>
        <c:lblAlgn val="ctr"/>
        <c:lblOffset val="100"/>
        <c:noMultiLvlLbl val="0"/>
      </c:catAx>
      <c:valAx>
        <c:axId val="82224640"/>
        <c:scaling>
          <c:orientation val="minMax"/>
        </c:scaling>
        <c:delete val="0"/>
        <c:axPos val="l"/>
        <c:majorGridlines>
          <c:spPr>
            <a:ln>
              <a:solidFill>
                <a:sysClr val="windowText" lastClr="000000">
                  <a:alpha val="0"/>
                </a:sysClr>
              </a:solidFill>
            </a:ln>
          </c:spPr>
        </c:majorGridlines>
        <c:numFmt formatCode="General" sourceLinked="1"/>
        <c:majorTickMark val="out"/>
        <c:minorTickMark val="none"/>
        <c:tickLblPos val="nextTo"/>
        <c:spPr>
          <a:ln>
            <a:solidFill>
              <a:srgbClr val="000000"/>
            </a:solidFill>
          </a:ln>
        </c:spPr>
        <c:crossAx val="82223104"/>
        <c:crosses val="autoZero"/>
        <c:crossBetween val="between"/>
        <c:majorUnit val="50"/>
      </c:valAx>
      <c:spPr>
        <a:ln>
          <a:noFill/>
        </a:ln>
      </c:spPr>
    </c:plotArea>
    <c:legend>
      <c:legendPos val="r"/>
      <c:layout/>
      <c:overlay val="0"/>
    </c:legend>
    <c:plotVisOnly val="1"/>
    <c:dispBlanksAs val="gap"/>
    <c:showDLblsOverMax val="0"/>
  </c:chart>
  <c:txPr>
    <a:bodyPr/>
    <a:lstStyle/>
    <a:p>
      <a:pPr>
        <a:defRPr>
          <a:solidFill>
            <a:srgbClr val="000000"/>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en-US" sz="1000" dirty="0" smtClean="0"/>
              <a:t>Coverage of Assets &amp; Liabilities</a:t>
            </a:r>
          </a:p>
          <a:p>
            <a:pPr>
              <a:defRPr sz="1000"/>
            </a:pPr>
            <a:r>
              <a:rPr lang="en-US" sz="1000" b="0" dirty="0" smtClean="0"/>
              <a:t>(Number</a:t>
            </a:r>
            <a:r>
              <a:rPr lang="en-US" sz="1000" b="0" baseline="0" dirty="0" smtClean="0"/>
              <a:t> of Countries)</a:t>
            </a:r>
            <a:endParaRPr lang="en-US" sz="1000" b="0" dirty="0"/>
          </a:p>
        </c:rich>
      </c:tx>
      <c:layout/>
      <c:overlay val="1"/>
    </c:title>
    <c:autoTitleDeleted val="0"/>
    <c:plotArea>
      <c:layout>
        <c:manualLayout>
          <c:layoutTarget val="inner"/>
          <c:xMode val="edge"/>
          <c:yMode val="edge"/>
          <c:x val="8.8293963254593266E-2"/>
          <c:y val="0.1663378767309259"/>
          <c:w val="0.53395632149754857"/>
          <c:h val="0.72072703412073946"/>
        </c:manualLayout>
      </c:layout>
      <c:barChart>
        <c:barDir val="col"/>
        <c:grouping val="stacked"/>
        <c:varyColors val="0"/>
        <c:ser>
          <c:idx val="0"/>
          <c:order val="0"/>
          <c:tx>
            <c:strRef>
              <c:f>'Balance Sheet'!$B$189</c:f>
              <c:strCache>
                <c:ptCount val="1"/>
                <c:pt idx="0">
                  <c:v>No Balance Sheet</c:v>
                </c:pt>
              </c:strCache>
            </c:strRef>
          </c:tx>
          <c:spPr>
            <a:solidFill>
              <a:schemeClr val="bg1">
                <a:lumMod val="50000"/>
              </a:schemeClr>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('Balance Sheet'!$D$188,'Balance Sheet'!$F$188)</c:f>
              <c:numCache>
                <c:formatCode>General</c:formatCode>
                <c:ptCount val="2"/>
                <c:pt idx="0">
                  <c:v>2004</c:v>
                </c:pt>
                <c:pt idx="1">
                  <c:v>2011</c:v>
                </c:pt>
              </c:numCache>
            </c:numRef>
          </c:cat>
          <c:val>
            <c:numRef>
              <c:f>('Balance Sheet'!$D$189,'Balance Sheet'!$F$189)</c:f>
              <c:numCache>
                <c:formatCode>General</c:formatCode>
                <c:ptCount val="2"/>
                <c:pt idx="0">
                  <c:v>136</c:v>
                </c:pt>
                <c:pt idx="1">
                  <c:v>126</c:v>
                </c:pt>
              </c:numCache>
            </c:numRef>
          </c:val>
        </c:ser>
        <c:ser>
          <c:idx val="1"/>
          <c:order val="1"/>
          <c:tx>
            <c:strRef>
              <c:f>'Balance Sheet'!$B$190</c:f>
              <c:strCache>
                <c:ptCount val="1"/>
                <c:pt idx="0">
                  <c:v>Liabilities Only</c:v>
                </c:pt>
              </c:strCache>
            </c:strRef>
          </c:tx>
          <c:spPr>
            <a:solidFill>
              <a:srgbClr val="000066"/>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('Balance Sheet'!$D$188,'Balance Sheet'!$F$188)</c:f>
              <c:numCache>
                <c:formatCode>General</c:formatCode>
                <c:ptCount val="2"/>
                <c:pt idx="0">
                  <c:v>2004</c:v>
                </c:pt>
                <c:pt idx="1">
                  <c:v>2011</c:v>
                </c:pt>
              </c:numCache>
            </c:numRef>
          </c:cat>
          <c:val>
            <c:numRef>
              <c:f>('Balance Sheet'!$D$190,'Balance Sheet'!$F$190)</c:f>
              <c:numCache>
                <c:formatCode>General</c:formatCode>
                <c:ptCount val="2"/>
                <c:pt idx="0">
                  <c:v>27</c:v>
                </c:pt>
                <c:pt idx="1">
                  <c:v>17</c:v>
                </c:pt>
              </c:numCache>
            </c:numRef>
          </c:val>
        </c:ser>
        <c:ser>
          <c:idx val="2"/>
          <c:order val="2"/>
          <c:tx>
            <c:strRef>
              <c:f>'Balance Sheet'!$B$191</c:f>
              <c:strCache>
                <c:ptCount val="1"/>
                <c:pt idx="0">
                  <c:v>Financial Assets Only</c:v>
                </c:pt>
              </c:strCache>
            </c:strRef>
          </c:tx>
          <c:spPr>
            <a:solidFill>
              <a:srgbClr val="990000"/>
            </a:solidFill>
          </c:spPr>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('Balance Sheet'!$D$188,'Balance Sheet'!$F$188)</c:f>
              <c:numCache>
                <c:formatCode>General</c:formatCode>
                <c:ptCount val="2"/>
                <c:pt idx="0">
                  <c:v>2004</c:v>
                </c:pt>
                <c:pt idx="1">
                  <c:v>2011</c:v>
                </c:pt>
              </c:numCache>
            </c:numRef>
          </c:cat>
          <c:val>
            <c:numRef>
              <c:f>('Balance Sheet'!$D$191,'Balance Sheet'!$F$191)</c:f>
              <c:numCache>
                <c:formatCode>General</c:formatCode>
                <c:ptCount val="2"/>
                <c:pt idx="0">
                  <c:v>12</c:v>
                </c:pt>
                <c:pt idx="1">
                  <c:v>27</c:v>
                </c:pt>
              </c:numCache>
            </c:numRef>
          </c:val>
        </c:ser>
        <c:ser>
          <c:idx val="3"/>
          <c:order val="3"/>
          <c:tx>
            <c:strRef>
              <c:f>'Balance Sheet'!$B$192</c:f>
              <c:strCache>
                <c:ptCount val="1"/>
                <c:pt idx="0">
                  <c:v>Financial &amp; Non-Financial Assets</c:v>
                </c:pt>
              </c:strCache>
            </c:strRef>
          </c:tx>
          <c:spPr>
            <a:solidFill>
              <a:srgbClr val="FF9900"/>
            </a:solidFill>
          </c:spPr>
          <c:invertIfNegative val="0"/>
          <c:dLbls>
            <c:spPr>
              <a:noFill/>
              <a:ln>
                <a:noFill/>
              </a:ln>
              <a:effectLst/>
            </c:spPr>
            <c:txPr>
              <a:bodyPr/>
              <a:lstStyle/>
              <a:p>
                <a:pPr>
                  <a:defRPr>
                    <a:solidFill>
                      <a:srgbClr val="0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('Balance Sheet'!$D$188,'Balance Sheet'!$F$188)</c:f>
              <c:numCache>
                <c:formatCode>General</c:formatCode>
                <c:ptCount val="2"/>
                <c:pt idx="0">
                  <c:v>2004</c:v>
                </c:pt>
                <c:pt idx="1">
                  <c:v>2011</c:v>
                </c:pt>
              </c:numCache>
            </c:numRef>
          </c:cat>
          <c:val>
            <c:numRef>
              <c:f>('Balance Sheet'!$D$192,'Balance Sheet'!$F$192)</c:f>
              <c:numCache>
                <c:formatCode>General</c:formatCode>
                <c:ptCount val="2"/>
                <c:pt idx="0">
                  <c:v>9</c:v>
                </c:pt>
                <c:pt idx="1">
                  <c:v>14</c:v>
                </c:pt>
              </c:numCache>
            </c:numRef>
          </c:val>
        </c:ser>
        <c:dLbls>
          <c:showLegendKey val="0"/>
          <c:showVal val="0"/>
          <c:showCatName val="0"/>
          <c:showSerName val="0"/>
          <c:showPercent val="0"/>
          <c:showBubbleSize val="0"/>
        </c:dLbls>
        <c:gapWidth val="150"/>
        <c:overlap val="100"/>
        <c:axId val="82245120"/>
        <c:axId val="82246656"/>
      </c:barChart>
      <c:catAx>
        <c:axId val="82245120"/>
        <c:scaling>
          <c:orientation val="minMax"/>
        </c:scaling>
        <c:delete val="0"/>
        <c:axPos val="b"/>
        <c:numFmt formatCode="General" sourceLinked="1"/>
        <c:majorTickMark val="out"/>
        <c:minorTickMark val="none"/>
        <c:tickLblPos val="nextTo"/>
        <c:spPr>
          <a:ln>
            <a:solidFill>
              <a:srgbClr val="000000"/>
            </a:solidFill>
          </a:ln>
        </c:spPr>
        <c:txPr>
          <a:bodyPr/>
          <a:lstStyle/>
          <a:p>
            <a:pPr>
              <a:defRPr b="1"/>
            </a:pPr>
            <a:endParaRPr lang="en-US"/>
          </a:p>
        </c:txPr>
        <c:crossAx val="82246656"/>
        <c:crosses val="autoZero"/>
        <c:auto val="1"/>
        <c:lblAlgn val="ctr"/>
        <c:lblOffset val="100"/>
        <c:noMultiLvlLbl val="0"/>
      </c:catAx>
      <c:valAx>
        <c:axId val="82246656"/>
        <c:scaling>
          <c:orientation val="minMax"/>
        </c:scaling>
        <c:delete val="0"/>
        <c:axPos val="l"/>
        <c:numFmt formatCode="General" sourceLinked="1"/>
        <c:majorTickMark val="out"/>
        <c:minorTickMark val="none"/>
        <c:tickLblPos val="nextTo"/>
        <c:spPr>
          <a:ln>
            <a:solidFill>
              <a:srgbClr val="000000"/>
            </a:solidFill>
          </a:ln>
        </c:spPr>
        <c:crossAx val="82245120"/>
        <c:crosses val="autoZero"/>
        <c:crossBetween val="between"/>
        <c:majorUnit val="50"/>
      </c:valAx>
    </c:plotArea>
    <c:legend>
      <c:legendPos val="r"/>
      <c:layout>
        <c:manualLayout>
          <c:xMode val="edge"/>
          <c:yMode val="edge"/>
          <c:x val="0.58206482444411434"/>
          <c:y val="0.19893452325028138"/>
          <c:w val="0.41793517555588588"/>
          <c:h val="0.51760481671861003"/>
        </c:manualLayout>
      </c:layout>
      <c:overlay val="0"/>
      <c:txPr>
        <a:bodyPr/>
        <a:lstStyle/>
        <a:p>
          <a:pPr>
            <a:defRPr sz="800"/>
          </a:pPr>
          <a:endParaRPr lang="en-US"/>
        </a:p>
      </c:txPr>
    </c:legend>
    <c:plotVisOnly val="1"/>
    <c:dispBlanksAs val="gap"/>
    <c:showDLblsOverMax val="0"/>
  </c:chart>
  <c:txPr>
    <a:bodyPr/>
    <a:lstStyle/>
    <a:p>
      <a:pPr>
        <a:defRPr>
          <a:solidFill>
            <a:srgbClr val="000000"/>
          </a:solidFil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pPr>
            <a:r>
              <a:rPr lang="en-US" sz="1000" dirty="0" smtClean="0"/>
              <a:t>Frequency of Reporting in</a:t>
            </a:r>
            <a:r>
              <a:rPr lang="en-US" sz="1000" baseline="0" dirty="0" smtClean="0"/>
              <a:t> </a:t>
            </a:r>
            <a:r>
              <a:rPr lang="en-US" sz="1000" dirty="0" smtClean="0"/>
              <a:t>2011</a:t>
            </a:r>
          </a:p>
          <a:p>
            <a:pPr>
              <a:defRPr sz="1000"/>
            </a:pPr>
            <a:r>
              <a:rPr lang="en-US" sz="1000" b="0" dirty="0" smtClean="0"/>
              <a:t>(Number</a:t>
            </a:r>
            <a:r>
              <a:rPr lang="en-US" sz="1000" b="0" baseline="0" dirty="0" smtClean="0"/>
              <a:t> of Countries)</a:t>
            </a:r>
            <a:endParaRPr lang="en-US" sz="1000" b="0" dirty="0"/>
          </a:p>
        </c:rich>
      </c:tx>
      <c:layout>
        <c:manualLayout>
          <c:xMode val="edge"/>
          <c:yMode val="edge"/>
          <c:x val="0.2451178626256624"/>
          <c:y val="2.8571439284379212E-2"/>
        </c:manualLayout>
      </c:layout>
      <c:overlay val="1"/>
    </c:title>
    <c:autoTitleDeleted val="0"/>
    <c:plotArea>
      <c:layout>
        <c:manualLayout>
          <c:layoutTarget val="inner"/>
          <c:xMode val="edge"/>
          <c:yMode val="edge"/>
          <c:x val="0.31982122517704498"/>
          <c:y val="0.28715700921048581"/>
          <c:w val="0.39494899222503094"/>
          <c:h val="0.67523565965442134"/>
        </c:manualLayout>
      </c:layout>
      <c:pieChart>
        <c:varyColors val="1"/>
        <c:ser>
          <c:idx val="0"/>
          <c:order val="0"/>
          <c:dPt>
            <c:idx val="0"/>
            <c:bubble3D val="0"/>
            <c:spPr>
              <a:solidFill>
                <a:srgbClr val="002060"/>
              </a:solidFill>
            </c:spPr>
          </c:dPt>
          <c:dPt>
            <c:idx val="1"/>
            <c:bubble3D val="0"/>
            <c:spPr>
              <a:solidFill>
                <a:srgbClr val="800000"/>
              </a:solidFill>
            </c:spPr>
          </c:dPt>
          <c:dPt>
            <c:idx val="2"/>
            <c:bubble3D val="0"/>
            <c:spPr>
              <a:solidFill>
                <a:srgbClr val="FF9900"/>
              </a:solidFill>
            </c:spPr>
          </c:dPt>
          <c:dPt>
            <c:idx val="3"/>
            <c:bubble3D val="0"/>
            <c:spPr>
              <a:solidFill>
                <a:schemeClr val="bg1">
                  <a:lumMod val="50000"/>
                </a:schemeClr>
              </a:solidFill>
            </c:spPr>
          </c:dPt>
          <c:dPt>
            <c:idx val="4"/>
            <c:bubble3D val="0"/>
            <c:spPr>
              <a:solidFill>
                <a:srgbClr val="008000"/>
              </a:solidFill>
            </c:spPr>
          </c:dPt>
          <c:dLbls>
            <c:dLbl>
              <c:idx val="0"/>
              <c:layout>
                <c:manualLayout>
                  <c:x val="2.8256821670876051E-2"/>
                  <c:y val="7.6615802335052875E-3"/>
                </c:manualLayout>
              </c:layout>
              <c:showLegendKey val="0"/>
              <c:showVal val="1"/>
              <c:showCatName val="1"/>
              <c:showSerName val="0"/>
              <c:showPercent val="0"/>
              <c:showBubbleSize val="0"/>
              <c:separator>
</c:separator>
              <c:extLst>
                <c:ext xmlns:c15="http://schemas.microsoft.com/office/drawing/2012/chart" uri="{CE6537A1-D6FC-4f65-9D91-7224C49458BB}"/>
              </c:extLst>
            </c:dLbl>
            <c:dLbl>
              <c:idx val="1"/>
              <c:layout>
                <c:manualLayout>
                  <c:x val="2.2532560788392228E-4"/>
                  <c:y val="-9.5044257398860538E-3"/>
                </c:manualLayout>
              </c:layout>
              <c:spPr/>
              <c:txPr>
                <a:bodyPr/>
                <a:lstStyle/>
                <a:p>
                  <a:pPr>
                    <a:defRPr>
                      <a:solidFill>
                        <a:srgbClr val="000000"/>
                      </a:solidFill>
                    </a:defRPr>
                  </a:pPr>
                  <a:endParaRPr lang="en-US"/>
                </a:p>
              </c:txPr>
              <c:showLegendKey val="0"/>
              <c:showVal val="1"/>
              <c:showCatName val="1"/>
              <c:showSerName val="0"/>
              <c:showPercent val="0"/>
              <c:showBubbleSize val="0"/>
              <c:separator>
</c:separator>
              <c:extLst>
                <c:ext xmlns:c15="http://schemas.microsoft.com/office/drawing/2012/chart" uri="{CE6537A1-D6FC-4f65-9D91-7224C49458BB}"/>
              </c:extLst>
            </c:dLbl>
            <c:dLbl>
              <c:idx val="3"/>
              <c:layout>
                <c:manualLayout>
                  <c:x val="-1.7935175555885703E-2"/>
                  <c:y val="-1.2737442302470798E-2"/>
                </c:manualLayout>
              </c:layout>
              <c:showLegendKey val="0"/>
              <c:showVal val="1"/>
              <c:showCatName val="1"/>
              <c:showSerName val="0"/>
              <c:showPercent val="0"/>
              <c:showBubbleSize val="0"/>
              <c:separator>
</c:separator>
              <c:extLst>
                <c:ext xmlns:c15="http://schemas.microsoft.com/office/drawing/2012/chart" uri="{CE6537A1-D6FC-4f65-9D91-7224C49458BB}"/>
              </c:extLst>
            </c:dLbl>
            <c:dLbl>
              <c:idx val="4"/>
              <c:layout>
                <c:manualLayout>
                  <c:x val="-0.10911429703362614"/>
                  <c:y val="1.1143958729296769E-2"/>
                </c:manualLayout>
              </c:layout>
              <c:showLegendKey val="0"/>
              <c:showVal val="1"/>
              <c:showCatName val="1"/>
              <c:showSerName val="0"/>
              <c:showPercent val="0"/>
              <c:showBubbleSize val="0"/>
              <c:separator>
</c:separator>
              <c:extLst>
                <c:ext xmlns:c15="http://schemas.microsoft.com/office/drawing/2012/chart" uri="{CE6537A1-D6FC-4f65-9D91-7224C49458BB}"/>
              </c:extLst>
            </c:dLbl>
            <c:spPr>
              <a:noFill/>
              <a:ln>
                <a:noFill/>
              </a:ln>
              <a:effectLst/>
            </c:spPr>
            <c:showLegendKey val="0"/>
            <c:showVal val="1"/>
            <c:showCatName val="1"/>
            <c:showSerName val="0"/>
            <c:showPercent val="0"/>
            <c:showBubbleSize val="0"/>
            <c:separator>
</c:separator>
            <c:showLeaderLines val="1"/>
            <c:leaderLines>
              <c:spPr>
                <a:ln>
                  <a:solidFill>
                    <a:srgbClr val="000000"/>
                  </a:solidFill>
                </a:ln>
              </c:spPr>
            </c:leaderLines>
            <c:extLst>
              <c:ext xmlns:c15="http://schemas.microsoft.com/office/drawing/2012/chart" uri="{CE6537A1-D6FC-4f65-9D91-7224C49458BB}"/>
            </c:extLst>
          </c:dLbls>
          <c:cat>
            <c:strRef>
              <c:f>'freq&amp;periodicty'!$C$188:$C$192</c:f>
              <c:strCache>
                <c:ptCount val="5"/>
                <c:pt idx="0">
                  <c:v>Monthly</c:v>
                </c:pt>
                <c:pt idx="1">
                  <c:v>Quarterly</c:v>
                </c:pt>
                <c:pt idx="2">
                  <c:v>Semi-annually</c:v>
                </c:pt>
                <c:pt idx="3">
                  <c:v>Annually</c:v>
                </c:pt>
                <c:pt idx="4">
                  <c:v>Unknown</c:v>
                </c:pt>
              </c:strCache>
            </c:strRef>
          </c:cat>
          <c:val>
            <c:numRef>
              <c:f>'freq&amp;periodicty'!$D$188:$D$192</c:f>
              <c:numCache>
                <c:formatCode>General</c:formatCode>
                <c:ptCount val="5"/>
                <c:pt idx="0">
                  <c:v>96</c:v>
                </c:pt>
                <c:pt idx="1">
                  <c:v>32</c:v>
                </c:pt>
                <c:pt idx="2">
                  <c:v>3</c:v>
                </c:pt>
                <c:pt idx="3">
                  <c:v>37</c:v>
                </c:pt>
                <c:pt idx="4">
                  <c:v>16</c:v>
                </c:pt>
              </c:numCache>
            </c:numRef>
          </c:val>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a:solidFill>
            <a:srgbClr val="000000"/>
          </a:solidFil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2" y="0"/>
            <a:ext cx="3038049" cy="464820"/>
          </a:xfrm>
          <a:prstGeom prst="rect">
            <a:avLst/>
          </a:prstGeom>
          <a:noFill/>
          <a:ln w="9525">
            <a:noFill/>
            <a:miter lim="800000"/>
            <a:headEnd/>
            <a:tailEnd/>
          </a:ln>
        </p:spPr>
        <p:txBody>
          <a:bodyPr vert="horz" wrap="square" lIns="91389" tIns="45695" rIns="91389" bIns="45695" numCol="1" anchor="t" anchorCtr="0" compatLnSpc="1">
            <a:prstTxWarp prst="textNoShape">
              <a:avLst/>
            </a:prstTxWarp>
          </a:bodyPr>
          <a:lstStyle>
            <a:lvl1pPr algn="l" defTabSz="913133" eaLnBrk="1" hangingPunct="1">
              <a:spcBef>
                <a:spcPct val="0"/>
              </a:spcBef>
              <a:defRPr sz="1200" b="0">
                <a:solidFill>
                  <a:schemeClr val="tx1"/>
                </a:solidFill>
              </a:defRPr>
            </a:lvl1pPr>
          </a:lstStyle>
          <a:p>
            <a:pPr>
              <a:defRPr/>
            </a:pPr>
            <a:endParaRPr lang="fr-FR" dirty="0"/>
          </a:p>
        </p:txBody>
      </p:sp>
      <p:sp>
        <p:nvSpPr>
          <p:cNvPr id="25603" name="Rectangle 3"/>
          <p:cNvSpPr>
            <a:spLocks noGrp="1" noChangeArrowheads="1"/>
          </p:cNvSpPr>
          <p:nvPr>
            <p:ph type="dt" sz="quarter" idx="1"/>
          </p:nvPr>
        </p:nvSpPr>
        <p:spPr bwMode="auto">
          <a:xfrm>
            <a:off x="3970786" y="0"/>
            <a:ext cx="3038049" cy="464820"/>
          </a:xfrm>
          <a:prstGeom prst="rect">
            <a:avLst/>
          </a:prstGeom>
          <a:noFill/>
          <a:ln w="9525">
            <a:noFill/>
            <a:miter lim="800000"/>
            <a:headEnd/>
            <a:tailEnd/>
          </a:ln>
        </p:spPr>
        <p:txBody>
          <a:bodyPr vert="horz" wrap="square" lIns="91389" tIns="45695" rIns="91389" bIns="45695" numCol="1" anchor="t" anchorCtr="0" compatLnSpc="1">
            <a:prstTxWarp prst="textNoShape">
              <a:avLst/>
            </a:prstTxWarp>
          </a:bodyPr>
          <a:lstStyle>
            <a:lvl1pPr algn="r" defTabSz="913133" eaLnBrk="1" hangingPunct="1">
              <a:spcBef>
                <a:spcPct val="0"/>
              </a:spcBef>
              <a:defRPr sz="1200" b="0">
                <a:solidFill>
                  <a:schemeClr val="tx1"/>
                </a:solidFill>
              </a:defRPr>
            </a:lvl1pPr>
          </a:lstStyle>
          <a:p>
            <a:pPr>
              <a:defRPr/>
            </a:pPr>
            <a:endParaRPr lang="fr-FR" dirty="0"/>
          </a:p>
        </p:txBody>
      </p:sp>
      <p:sp>
        <p:nvSpPr>
          <p:cNvPr id="25604" name="Rectangle 4"/>
          <p:cNvSpPr>
            <a:spLocks noGrp="1" noChangeArrowheads="1"/>
          </p:cNvSpPr>
          <p:nvPr>
            <p:ph type="ftr" sz="quarter" idx="2"/>
          </p:nvPr>
        </p:nvSpPr>
        <p:spPr bwMode="auto">
          <a:xfrm>
            <a:off x="2" y="8830011"/>
            <a:ext cx="3038049" cy="464820"/>
          </a:xfrm>
          <a:prstGeom prst="rect">
            <a:avLst/>
          </a:prstGeom>
          <a:noFill/>
          <a:ln w="9525">
            <a:noFill/>
            <a:miter lim="800000"/>
            <a:headEnd/>
            <a:tailEnd/>
          </a:ln>
        </p:spPr>
        <p:txBody>
          <a:bodyPr vert="horz" wrap="square" lIns="91389" tIns="45695" rIns="91389" bIns="45695" numCol="1" anchor="b" anchorCtr="0" compatLnSpc="1">
            <a:prstTxWarp prst="textNoShape">
              <a:avLst/>
            </a:prstTxWarp>
          </a:bodyPr>
          <a:lstStyle>
            <a:lvl1pPr algn="l" defTabSz="913133" eaLnBrk="1" hangingPunct="1">
              <a:spcBef>
                <a:spcPct val="0"/>
              </a:spcBef>
              <a:defRPr sz="1200" b="0">
                <a:solidFill>
                  <a:schemeClr val="tx1"/>
                </a:solidFill>
              </a:defRPr>
            </a:lvl1pPr>
          </a:lstStyle>
          <a:p>
            <a:pPr>
              <a:defRPr/>
            </a:pPr>
            <a:endParaRPr lang="fr-FR" dirty="0"/>
          </a:p>
        </p:txBody>
      </p:sp>
      <p:sp>
        <p:nvSpPr>
          <p:cNvPr id="25605" name="Rectangle 5"/>
          <p:cNvSpPr>
            <a:spLocks noGrp="1" noChangeArrowheads="1"/>
          </p:cNvSpPr>
          <p:nvPr>
            <p:ph type="sldNum" sz="quarter" idx="3"/>
          </p:nvPr>
        </p:nvSpPr>
        <p:spPr bwMode="auto">
          <a:xfrm>
            <a:off x="3970786" y="8830011"/>
            <a:ext cx="3038049" cy="464820"/>
          </a:xfrm>
          <a:prstGeom prst="rect">
            <a:avLst/>
          </a:prstGeom>
          <a:noFill/>
          <a:ln w="9525">
            <a:noFill/>
            <a:miter lim="800000"/>
            <a:headEnd/>
            <a:tailEnd/>
          </a:ln>
        </p:spPr>
        <p:txBody>
          <a:bodyPr vert="horz" wrap="square" lIns="91389" tIns="45695" rIns="91389" bIns="45695" numCol="1" anchor="b" anchorCtr="0" compatLnSpc="1">
            <a:prstTxWarp prst="textNoShape">
              <a:avLst/>
            </a:prstTxWarp>
          </a:bodyPr>
          <a:lstStyle>
            <a:lvl1pPr algn="r" defTabSz="913133" eaLnBrk="1" hangingPunct="1">
              <a:spcBef>
                <a:spcPct val="0"/>
              </a:spcBef>
              <a:defRPr sz="1200" b="0">
                <a:solidFill>
                  <a:schemeClr val="tx1"/>
                </a:solidFill>
              </a:defRPr>
            </a:lvl1pPr>
          </a:lstStyle>
          <a:p>
            <a:pPr>
              <a:defRPr/>
            </a:pPr>
            <a:fld id="{D68024AD-0859-4334-97C1-F4D52B28F111}" type="slidenum">
              <a:rPr lang="en-US"/>
              <a:pPr>
                <a:defRPr/>
              </a:pPr>
              <a:t>‹#›</a:t>
            </a:fld>
            <a:endParaRPr lang="en-US" dirty="0"/>
          </a:p>
        </p:txBody>
      </p:sp>
    </p:spTree>
    <p:extLst>
      <p:ext uri="{BB962C8B-B14F-4D97-AF65-F5344CB8AC3E}">
        <p14:creationId xmlns:p14="http://schemas.microsoft.com/office/powerpoint/2010/main" val="1351320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2" y="0"/>
            <a:ext cx="3038049" cy="464820"/>
          </a:xfrm>
          <a:prstGeom prst="rect">
            <a:avLst/>
          </a:prstGeom>
          <a:noFill/>
          <a:ln w="9525">
            <a:noFill/>
            <a:miter lim="800000"/>
            <a:headEnd/>
            <a:tailEnd/>
          </a:ln>
        </p:spPr>
        <p:txBody>
          <a:bodyPr vert="horz" wrap="square" lIns="90353" tIns="45177" rIns="90353" bIns="45177" numCol="1" anchor="t" anchorCtr="0" compatLnSpc="1">
            <a:prstTxWarp prst="textNoShape">
              <a:avLst/>
            </a:prstTxWarp>
          </a:bodyPr>
          <a:lstStyle>
            <a:lvl1pPr algn="l" eaLnBrk="1" hangingPunct="1">
              <a:spcBef>
                <a:spcPct val="0"/>
              </a:spcBef>
              <a:defRPr sz="1200" b="0">
                <a:solidFill>
                  <a:schemeClr val="tx1"/>
                </a:solidFill>
              </a:defRPr>
            </a:lvl1pPr>
          </a:lstStyle>
          <a:p>
            <a:pPr>
              <a:defRPr/>
            </a:pPr>
            <a:endParaRPr lang="fr-FR" dirty="0"/>
          </a:p>
        </p:txBody>
      </p:sp>
      <p:sp>
        <p:nvSpPr>
          <p:cNvPr id="33795" name="Rectangle 3"/>
          <p:cNvSpPr>
            <a:spLocks noGrp="1" noChangeArrowheads="1"/>
          </p:cNvSpPr>
          <p:nvPr>
            <p:ph type="dt" idx="1"/>
          </p:nvPr>
        </p:nvSpPr>
        <p:spPr bwMode="auto">
          <a:xfrm>
            <a:off x="3970786" y="0"/>
            <a:ext cx="3038049" cy="464820"/>
          </a:xfrm>
          <a:prstGeom prst="rect">
            <a:avLst/>
          </a:prstGeom>
          <a:noFill/>
          <a:ln w="9525">
            <a:noFill/>
            <a:miter lim="800000"/>
            <a:headEnd/>
            <a:tailEnd/>
          </a:ln>
        </p:spPr>
        <p:txBody>
          <a:bodyPr vert="horz" wrap="square" lIns="90353" tIns="45177" rIns="90353" bIns="45177" numCol="1" anchor="t" anchorCtr="0" compatLnSpc="1">
            <a:prstTxWarp prst="textNoShape">
              <a:avLst/>
            </a:prstTxWarp>
          </a:bodyPr>
          <a:lstStyle>
            <a:lvl1pPr algn="r" eaLnBrk="1" hangingPunct="1">
              <a:spcBef>
                <a:spcPct val="0"/>
              </a:spcBef>
              <a:defRPr sz="1200" b="0">
                <a:solidFill>
                  <a:schemeClr val="tx1"/>
                </a:solidFill>
              </a:defRPr>
            </a:lvl1pPr>
          </a:lstStyle>
          <a:p>
            <a:pPr>
              <a:defRPr/>
            </a:pPr>
            <a:endParaRPr lang="fr-FR" dirty="0"/>
          </a:p>
        </p:txBody>
      </p:sp>
      <p:sp>
        <p:nvSpPr>
          <p:cNvPr id="286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700727" y="4415790"/>
            <a:ext cx="5608947" cy="4183380"/>
          </a:xfrm>
          <a:prstGeom prst="rect">
            <a:avLst/>
          </a:prstGeom>
          <a:noFill/>
          <a:ln w="9525">
            <a:noFill/>
            <a:miter lim="800000"/>
            <a:headEnd/>
            <a:tailEnd/>
          </a:ln>
        </p:spPr>
        <p:txBody>
          <a:bodyPr vert="horz" wrap="square" lIns="90353" tIns="45177" rIns="90353" bIns="4517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2" y="8830011"/>
            <a:ext cx="3038049" cy="464820"/>
          </a:xfrm>
          <a:prstGeom prst="rect">
            <a:avLst/>
          </a:prstGeom>
          <a:noFill/>
          <a:ln w="9525">
            <a:noFill/>
            <a:miter lim="800000"/>
            <a:headEnd/>
            <a:tailEnd/>
          </a:ln>
        </p:spPr>
        <p:txBody>
          <a:bodyPr vert="horz" wrap="square" lIns="90353" tIns="45177" rIns="90353" bIns="45177" numCol="1" anchor="b" anchorCtr="0" compatLnSpc="1">
            <a:prstTxWarp prst="textNoShape">
              <a:avLst/>
            </a:prstTxWarp>
          </a:bodyPr>
          <a:lstStyle>
            <a:lvl1pPr algn="l" eaLnBrk="1" hangingPunct="1">
              <a:spcBef>
                <a:spcPct val="0"/>
              </a:spcBef>
              <a:defRPr sz="1200" b="0">
                <a:solidFill>
                  <a:schemeClr val="tx1"/>
                </a:solidFill>
              </a:defRPr>
            </a:lvl1pPr>
          </a:lstStyle>
          <a:p>
            <a:pPr>
              <a:defRPr/>
            </a:pPr>
            <a:endParaRPr lang="fr-FR" dirty="0"/>
          </a:p>
        </p:txBody>
      </p:sp>
      <p:sp>
        <p:nvSpPr>
          <p:cNvPr id="33799" name="Rectangle 7"/>
          <p:cNvSpPr>
            <a:spLocks noGrp="1" noChangeArrowheads="1"/>
          </p:cNvSpPr>
          <p:nvPr>
            <p:ph type="sldNum" sz="quarter" idx="5"/>
          </p:nvPr>
        </p:nvSpPr>
        <p:spPr bwMode="auto">
          <a:xfrm>
            <a:off x="3970786" y="8830011"/>
            <a:ext cx="3038049" cy="464820"/>
          </a:xfrm>
          <a:prstGeom prst="rect">
            <a:avLst/>
          </a:prstGeom>
          <a:noFill/>
          <a:ln w="9525">
            <a:noFill/>
            <a:miter lim="800000"/>
            <a:headEnd/>
            <a:tailEnd/>
          </a:ln>
        </p:spPr>
        <p:txBody>
          <a:bodyPr vert="horz" wrap="square" lIns="90353" tIns="45177" rIns="90353" bIns="45177" numCol="1" anchor="b" anchorCtr="0" compatLnSpc="1">
            <a:prstTxWarp prst="textNoShape">
              <a:avLst/>
            </a:prstTxWarp>
          </a:bodyPr>
          <a:lstStyle>
            <a:lvl1pPr algn="r" eaLnBrk="1" hangingPunct="1">
              <a:spcBef>
                <a:spcPct val="0"/>
              </a:spcBef>
              <a:defRPr sz="1200" b="0">
                <a:solidFill>
                  <a:schemeClr val="tx1"/>
                </a:solidFill>
              </a:defRPr>
            </a:lvl1pPr>
          </a:lstStyle>
          <a:p>
            <a:pPr>
              <a:defRPr/>
            </a:pPr>
            <a:fld id="{8A0D58CA-9F49-4A27-A831-D9FED8A7D327}" type="slidenum">
              <a:rPr lang="en-US"/>
              <a:pPr>
                <a:defRPr/>
              </a:pPr>
              <a:t>‹#›</a:t>
            </a:fld>
            <a:endParaRPr lang="en-US" dirty="0"/>
          </a:p>
        </p:txBody>
      </p:sp>
    </p:spTree>
    <p:extLst>
      <p:ext uri="{BB962C8B-B14F-4D97-AF65-F5344CB8AC3E}">
        <p14:creationId xmlns:p14="http://schemas.microsoft.com/office/powerpoint/2010/main" val="3625856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160330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Mention some of</a:t>
            </a:r>
            <a:r>
              <a:rPr lang="en-US" baseline="0" dirty="0" smtClean="0"/>
              <a:t> the new PFM tools</a:t>
            </a:r>
          </a:p>
          <a:p>
            <a:endParaRPr lang="en-US" baseline="0" dirty="0" smtClean="0"/>
          </a:p>
          <a:p>
            <a:r>
              <a:rPr lang="en-US" dirty="0" smtClean="0"/>
              <a:t>IMF has introduced new tools:</a:t>
            </a:r>
          </a:p>
          <a:p>
            <a:pPr lvl="1">
              <a:spcAft>
                <a:spcPts val="0"/>
              </a:spcAft>
            </a:pPr>
            <a:r>
              <a:rPr lang="en-US" sz="2000" dirty="0" smtClean="0"/>
              <a:t>upgraded Fiscal Transparency Code and evaluation process (FTE)</a:t>
            </a:r>
          </a:p>
          <a:p>
            <a:pPr lvl="1">
              <a:spcAft>
                <a:spcPts val="0"/>
              </a:spcAft>
            </a:pPr>
            <a:r>
              <a:rPr lang="en-US" sz="2000" dirty="0" smtClean="0"/>
              <a:t>tax administration diagnostic assessment tool (TADAT)</a:t>
            </a:r>
          </a:p>
          <a:p>
            <a:pPr lvl="1">
              <a:spcAft>
                <a:spcPts val="0"/>
              </a:spcAft>
            </a:pPr>
            <a:r>
              <a:rPr lang="en-US" sz="2000" dirty="0" smtClean="0"/>
              <a:t>public investment management assessment tool (PIMA)</a:t>
            </a:r>
          </a:p>
          <a:p>
            <a:pPr lvl="1">
              <a:spcAft>
                <a:spcPts val="0"/>
              </a:spcAft>
            </a:pPr>
            <a:r>
              <a:rPr lang="en-US" sz="2000" dirty="0" smtClean="0"/>
              <a:t>PPP fiscal risk assessment model (P-FRAM)</a:t>
            </a:r>
          </a:p>
          <a:p>
            <a:pPr>
              <a:spcAft>
                <a:spcPts val="0"/>
              </a:spcAft>
            </a:pPr>
            <a:r>
              <a:rPr lang="en-US" dirty="0" smtClean="0"/>
              <a:t>PEFA has just been upgraded:</a:t>
            </a:r>
          </a:p>
          <a:p>
            <a:pPr lvl="1">
              <a:spcAft>
                <a:spcPts val="0"/>
              </a:spcAft>
            </a:pPr>
            <a:r>
              <a:rPr lang="en-US" sz="2000" dirty="0" smtClean="0"/>
              <a:t>four new indicators, expansion and refinement of existing indicators, and recalibration of baseline standards </a:t>
            </a:r>
          </a:p>
          <a:p>
            <a:pPr>
              <a:spcAft>
                <a:spcPts val="0"/>
              </a:spcAft>
            </a:pPr>
            <a:r>
              <a:rPr lang="en-US" dirty="0" smtClean="0"/>
              <a:t>Other institutions have also strengthened their diagnostic tools:</a:t>
            </a:r>
          </a:p>
          <a:p>
            <a:pPr lvl="1">
              <a:spcAft>
                <a:spcPts val="0"/>
              </a:spcAft>
            </a:pPr>
            <a:r>
              <a:rPr lang="en-US" sz="2000" dirty="0" smtClean="0"/>
              <a:t>WB – public investment, public procurement</a:t>
            </a:r>
          </a:p>
          <a:p>
            <a:pPr lvl="1">
              <a:spcAft>
                <a:spcPts val="0"/>
              </a:spcAft>
            </a:pPr>
            <a:r>
              <a:rPr lang="en-US" sz="2000" dirty="0" smtClean="0"/>
              <a:t>OECD, EC… </a:t>
            </a:r>
            <a:endParaRPr lang="en-US" dirty="0"/>
          </a:p>
        </p:txBody>
      </p:sp>
      <p:sp>
        <p:nvSpPr>
          <p:cNvPr id="4" name="Slide Number Placeholder 3"/>
          <p:cNvSpPr>
            <a:spLocks noGrp="1"/>
          </p:cNvSpPr>
          <p:nvPr>
            <p:ph type="sldNum" sz="quarter" idx="10"/>
          </p:nvPr>
        </p:nvSpPr>
        <p:spPr/>
        <p:txBody>
          <a:bodyPr/>
          <a:lstStyle/>
          <a:p>
            <a:pPr>
              <a:defRPr/>
            </a:pPr>
            <a:fld id="{8A0D58CA-9F49-4A27-A831-D9FED8A7D327}" type="slidenum">
              <a:rPr lang="en-US" smtClean="0"/>
              <a:pPr>
                <a:defRPr/>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0"/>
          <p:cNvSpPr>
            <a:spLocks noChangeShapeType="1"/>
          </p:cNvSpPr>
          <p:nvPr userDrawn="1"/>
        </p:nvSpPr>
        <p:spPr bwMode="auto">
          <a:xfrm>
            <a:off x="0" y="1612900"/>
            <a:ext cx="9144000" cy="0"/>
          </a:xfrm>
          <a:prstGeom prst="line">
            <a:avLst/>
          </a:prstGeom>
          <a:noFill/>
          <a:ln w="28575">
            <a:solidFill>
              <a:srgbClr val="990000"/>
            </a:solidFill>
            <a:round/>
            <a:headEnd/>
            <a:tailEnd/>
          </a:ln>
          <a:effectLst/>
        </p:spPr>
        <p:txBody>
          <a:bodyPr/>
          <a:lstStyle/>
          <a:p>
            <a:pPr algn="r" eaLnBrk="1" hangingPunct="1">
              <a:spcBef>
                <a:spcPct val="0"/>
              </a:spcBef>
              <a:defRPr/>
            </a:pPr>
            <a:endParaRPr lang="en-US" b="0" dirty="0">
              <a:solidFill>
                <a:srgbClr val="0000FF"/>
              </a:solidFill>
            </a:endParaRPr>
          </a:p>
        </p:txBody>
      </p:sp>
      <p:pic>
        <p:nvPicPr>
          <p:cNvPr id="5" name="Picture 9" descr="webpic"/>
          <p:cNvPicPr>
            <a:picLocks noChangeAspect="1" noChangeArrowheads="1"/>
          </p:cNvPicPr>
          <p:nvPr userDrawn="1"/>
        </p:nvPicPr>
        <p:blipFill>
          <a:blip r:embed="rId2" cstate="print"/>
          <a:srcRect/>
          <a:stretch>
            <a:fillRect/>
          </a:stretch>
        </p:blipFill>
        <p:spPr bwMode="auto">
          <a:xfrm>
            <a:off x="0" y="0"/>
            <a:ext cx="9144000" cy="1600200"/>
          </a:xfrm>
          <a:prstGeom prst="rect">
            <a:avLst/>
          </a:prstGeom>
          <a:noFill/>
          <a:ln w="9525">
            <a:noFill/>
            <a:miter lim="800000"/>
            <a:headEnd/>
            <a:tailEnd/>
          </a:ln>
        </p:spPr>
      </p:pic>
      <p:pic>
        <p:nvPicPr>
          <p:cNvPr id="6" name="Picture 11"/>
          <p:cNvPicPr>
            <a:picLocks noChangeAspect="1" noChangeArrowheads="1"/>
          </p:cNvPicPr>
          <p:nvPr userDrawn="1"/>
        </p:nvPicPr>
        <p:blipFill>
          <a:blip r:embed="rId3" cstate="print"/>
          <a:srcRect/>
          <a:stretch>
            <a:fillRect/>
          </a:stretch>
        </p:blipFill>
        <p:spPr bwMode="auto">
          <a:xfrm>
            <a:off x="3915613" y="5738291"/>
            <a:ext cx="1315553" cy="882231"/>
          </a:xfrm>
          <a:prstGeom prst="rect">
            <a:avLst/>
          </a:prstGeom>
          <a:noFill/>
          <a:ln w="9525">
            <a:noFill/>
            <a:miter lim="800000"/>
            <a:headEnd/>
            <a:tailEnd/>
          </a:ln>
        </p:spPr>
      </p:pic>
      <p:sp>
        <p:nvSpPr>
          <p:cNvPr id="138242" name="Rectangle 2"/>
          <p:cNvSpPr>
            <a:spLocks noGrp="1" noChangeArrowheads="1"/>
          </p:cNvSpPr>
          <p:nvPr>
            <p:ph type="ctrTitle"/>
          </p:nvPr>
        </p:nvSpPr>
        <p:spPr>
          <a:xfrm>
            <a:off x="685800" y="1600200"/>
            <a:ext cx="7772400" cy="1470025"/>
          </a:xfrm>
        </p:spPr>
        <p:txBody>
          <a:bodyPr/>
          <a:lstStyle>
            <a:lvl1pPr>
              <a:defRPr>
                <a:solidFill>
                  <a:schemeClr val="accent2"/>
                </a:solidFill>
              </a:defRPr>
            </a:lvl1pPr>
          </a:lstStyle>
          <a:p>
            <a:r>
              <a:rPr lang="en-US"/>
              <a:t>Click to edit Master title style</a:t>
            </a:r>
          </a:p>
        </p:txBody>
      </p:sp>
      <p:sp>
        <p:nvSpPr>
          <p:cNvPr id="138243" name="Rectangle 3"/>
          <p:cNvSpPr>
            <a:spLocks noGrp="1" noChangeArrowheads="1"/>
          </p:cNvSpPr>
          <p:nvPr>
            <p:ph type="subTitle" idx="1"/>
          </p:nvPr>
        </p:nvSpPr>
        <p:spPr>
          <a:xfrm>
            <a:off x="1371600" y="3505200"/>
            <a:ext cx="6400800" cy="1752600"/>
          </a:xfrm>
        </p:spPr>
        <p:txBody>
          <a:bodyPr/>
          <a:lstStyle>
            <a:lvl1pPr marL="0" indent="0" algn="ctr">
              <a:buFontTx/>
              <a:buNone/>
              <a:defRPr>
                <a:solidFill>
                  <a:srgbClr val="CC6600"/>
                </a:solidFill>
              </a:defRPr>
            </a:lvl1pPr>
          </a:lstStyle>
          <a:p>
            <a:r>
              <a:rPr lang="en-US"/>
              <a:t>Click to edit Master subtitle style</a:t>
            </a:r>
          </a:p>
        </p:txBody>
      </p:sp>
      <p:sp>
        <p:nvSpPr>
          <p:cNvPr id="7" name="Rectangle 4"/>
          <p:cNvSpPr>
            <a:spLocks noGrp="1" noChangeArrowheads="1"/>
          </p:cNvSpPr>
          <p:nvPr>
            <p:ph type="dt" sz="half" idx="10"/>
          </p:nvPr>
        </p:nvSpPr>
        <p:spPr/>
        <p:txBody>
          <a:bodyPr/>
          <a:lstStyle>
            <a:lvl1pPr>
              <a:defRPr/>
            </a:lvl1pPr>
          </a:lstStyle>
          <a:p>
            <a:pPr>
              <a:defRPr/>
            </a:pPr>
            <a:fld id="{3CEA5940-97FF-4702-AC81-D490EA2BB4DE}" type="datetime1">
              <a:rPr lang="en-US" smtClean="0"/>
              <a:pPr>
                <a:defRPr/>
              </a:pPr>
              <a:t>28-Jun-2016</a:t>
            </a:fld>
            <a:endParaRPr lang="en-US" dirty="0"/>
          </a:p>
        </p:txBody>
      </p:sp>
      <p:sp>
        <p:nvSpPr>
          <p:cNvPr id="8" name="Rectangle 6"/>
          <p:cNvSpPr>
            <a:spLocks noGrp="1" noChangeArrowheads="1"/>
          </p:cNvSpPr>
          <p:nvPr>
            <p:ph type="sldNum" sz="quarter" idx="11"/>
          </p:nvPr>
        </p:nvSpPr>
        <p:spPr>
          <a:xfrm>
            <a:off x="6553200" y="6245225"/>
            <a:ext cx="2133600" cy="476250"/>
          </a:xfrm>
        </p:spPr>
        <p:txBody>
          <a:bodyPr/>
          <a:lstStyle>
            <a:lvl1pPr>
              <a:defRPr sz="1400" b="0">
                <a:solidFill>
                  <a:schemeClr val="tx1"/>
                </a:solidFill>
              </a:defRPr>
            </a:lvl1pPr>
          </a:lstStyle>
          <a:p>
            <a:pPr>
              <a:defRPr/>
            </a:pPr>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9259083-CD58-4440-B8FD-E7DFF76D7A5E}" type="datetime1">
              <a:rPr lang="en-US" smtClean="0"/>
              <a:pPr>
                <a:defRPr/>
              </a:pPr>
              <a:t>28-Jun-2016</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3D2F35A6-39C6-4B23-BE02-D3F3183FFD7D}"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01980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D967C9C-6399-4171-9CC7-631544A96118}" type="datetime1">
              <a:rPr lang="en-US" smtClean="0"/>
              <a:pPr>
                <a:defRPr/>
              </a:pPr>
              <a:t>28-Jun-2016</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BBDE2409-82F5-4F6B-8709-73BBA561B312}"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71600"/>
            <a:ext cx="8229600" cy="4754563"/>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CA1857AB-973C-4B95-8DD4-3BD039B45BBA}" type="datetime1">
              <a:rPr lang="en-US" smtClean="0"/>
              <a:pPr>
                <a:defRPr/>
              </a:pPr>
              <a:t>28-Jun-2016</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E631C322-26C0-4973-B24B-58450906D3E3}"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76200"/>
            <a:ext cx="7467600" cy="10668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371600"/>
            <a:ext cx="4038600" cy="2300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371600"/>
            <a:ext cx="4038600" cy="2300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824288"/>
            <a:ext cx="4038600" cy="2301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824288"/>
            <a:ext cx="4038600" cy="2301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5D17D176-0547-43E5-8095-468F5039FF2D}" type="datetime1">
              <a:rPr lang="en-US" smtClean="0"/>
              <a:pPr>
                <a:defRPr/>
              </a:pPr>
              <a:t>28-Jun-2016</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fld id="{B456E41F-D730-4460-A095-8E441A0F5304}"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76200"/>
            <a:ext cx="8229600" cy="6049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6FD3C81-8572-478F-A518-112C8B155709}" type="datetime1">
              <a:rPr lang="en-US" smtClean="0"/>
              <a:pPr>
                <a:defRPr/>
              </a:pPr>
              <a:t>28-Jun-2016</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fld id="{518A27A8-29AF-4DFD-9EE8-0FECFA2F62A0}"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038600" cy="4754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smtClean="0"/>
            </a:lvl1pPr>
          </a:lstStyle>
          <a:p>
            <a:pPr>
              <a:defRPr/>
            </a:pPr>
            <a:fld id="{FCBF7C88-26A1-456C-AED1-C08E192E3428}" type="datetime1">
              <a:rPr lang="en-US" smtClean="0"/>
              <a:pPr>
                <a:defRPr/>
              </a:pPr>
              <a:t>28-Jun-2016</a:t>
            </a:fld>
            <a:endParaRPr lang="en-US" dirty="0"/>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dirty="0"/>
          </a:p>
        </p:txBody>
      </p:sp>
      <p:sp>
        <p:nvSpPr>
          <p:cNvPr id="7" name="Slide Number Placeholder 6"/>
          <p:cNvSpPr>
            <a:spLocks noGrp="1"/>
          </p:cNvSpPr>
          <p:nvPr>
            <p:ph type="sldNum" sz="quarter" idx="12"/>
          </p:nvPr>
        </p:nvSpPr>
        <p:spPr>
          <a:xfrm>
            <a:off x="6705600" y="6381750"/>
            <a:ext cx="2133600" cy="476250"/>
          </a:xfrm>
        </p:spPr>
        <p:txBody>
          <a:bodyPr/>
          <a:lstStyle>
            <a:lvl1pPr>
              <a:defRPr/>
            </a:lvl1pPr>
          </a:lstStyle>
          <a:p>
            <a:fld id="{A0AE2223-78B1-442A-9FF9-89E91986ABF4}"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066800"/>
          </a:xfrm>
        </p:spPr>
        <p:txBody>
          <a:bodyPr anchor="ctr"/>
          <a:lstStyle>
            <a:lvl1pPr>
              <a:defRPr b="1"/>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19200"/>
            <a:ext cx="8229600" cy="4754563"/>
          </a:xfrm>
        </p:spPr>
        <p:txBody>
          <a:bodyPr/>
          <a:lstStyle>
            <a:lvl1pPr>
              <a:defRPr sz="2400"/>
            </a:lvl1pPr>
            <a:lvl2pPr>
              <a:defRPr sz="22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fld id="{B3B3813A-31A8-4FA0-ABC2-16B797892D87}" type="datetime1">
              <a:rPr lang="en-US" smtClean="0"/>
              <a:pPr>
                <a:defRPr/>
              </a:pPr>
              <a:t>28-Jun-2016</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7199FE57-B04B-4B7C-816D-A15AF53620B8}"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A5E07B76-17DF-49C2-ADD5-173068AD2BD8}" type="datetime1">
              <a:rPr lang="en-US" smtClean="0"/>
              <a:pPr>
                <a:defRPr/>
              </a:pPr>
              <a:t>28-Jun-2016</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fld id="{EED890B0-7E9D-4D94-9CDC-887F82336ECB}"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AD73DBA1-CA4A-470E-9BB2-15DCCAE93AD0}" type="datetime1">
              <a:rPr lang="en-US" smtClean="0"/>
              <a:pPr>
                <a:defRPr/>
              </a:pPr>
              <a:t>28-Jun-2016</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748A304A-2A52-4088-8CAF-2E75BA7CCCF9}"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3259D29F-143E-418D-B2BB-B0A3E91AA990}" type="datetime1">
              <a:rPr lang="en-US" smtClean="0"/>
              <a:pPr>
                <a:defRPr/>
              </a:pPr>
              <a:t>28-Jun-2016</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fld id="{7DEE71F4-BD95-4845-9E24-D67667EF0E0F}"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0B511E3F-6F60-4A39-B84F-D29A4D677BFC}" type="datetime1">
              <a:rPr lang="en-US" smtClean="0"/>
              <a:pPr>
                <a:defRPr/>
              </a:pPr>
              <a:t>28-Jun-2016</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fld id="{60B17803-2800-4867-BEDA-65382B359458}"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86F43F3-255F-4060-BD90-5C8678A79CDC}" type="datetime1">
              <a:rPr lang="en-US" smtClean="0"/>
              <a:pPr>
                <a:defRPr/>
              </a:pPr>
              <a:t>28-Jun-2016</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fld id="{FA83155D-84CD-48C0-9F06-F0DF4E61ABC8}"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0AC7979-ACDA-479F-AAF8-BF90AF0D3D12}" type="datetime1">
              <a:rPr lang="en-US" smtClean="0"/>
              <a:pPr>
                <a:defRPr/>
              </a:pPr>
              <a:t>28-Jun-2016</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4D058960-875C-4DF9-BBA4-AFD8153C16DD}"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059F857-D0A5-4379-BE51-373E5C9B70DD}" type="datetime1">
              <a:rPr lang="en-US" smtClean="0"/>
              <a:pPr>
                <a:defRPr/>
              </a:pPr>
              <a:t>28-Jun-2016</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fld id="{4C191687-06A5-4701-B6D2-8EBA4AB424C2}"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0"/>
            <a:ext cx="7467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371600"/>
            <a:ext cx="8229600" cy="475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spcBef>
                <a:spcPct val="0"/>
              </a:spcBef>
              <a:defRPr sz="1400" b="0">
                <a:solidFill>
                  <a:schemeClr val="tx1"/>
                </a:solidFill>
              </a:defRPr>
            </a:lvl1pPr>
          </a:lstStyle>
          <a:p>
            <a:pPr>
              <a:defRPr/>
            </a:pPr>
            <a:fld id="{344E0A1D-A56B-4C72-B9D5-1A1C7AA8F84E}" type="datetime1">
              <a:rPr lang="en-US" smtClean="0"/>
              <a:pPr>
                <a:defRPr/>
              </a:pPr>
              <a:t>28-Jun-2016</a:t>
            </a:fld>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spcBef>
                <a:spcPct val="0"/>
              </a:spcBef>
              <a:defRPr sz="1400" b="0">
                <a:solidFill>
                  <a:schemeClr val="tx1"/>
                </a:solidFill>
              </a:defRPr>
            </a:lvl1pPr>
          </a:lstStyle>
          <a:p>
            <a:pPr>
              <a:defRPr/>
            </a:pPr>
            <a:endParaRPr lang="en-US" dirty="0"/>
          </a:p>
        </p:txBody>
      </p:sp>
      <p:sp>
        <p:nvSpPr>
          <p:cNvPr id="1030" name="Rectangle 6"/>
          <p:cNvSpPr>
            <a:spLocks noGrp="1" noChangeArrowheads="1"/>
          </p:cNvSpPr>
          <p:nvPr>
            <p:ph type="sldNum" sz="quarter" idx="4"/>
          </p:nvPr>
        </p:nvSpPr>
        <p:spPr bwMode="auto">
          <a:xfrm>
            <a:off x="6705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600">
                <a:solidFill>
                  <a:schemeClr val="tx1"/>
                </a:solidFill>
              </a:defRPr>
            </a:lvl1pPr>
          </a:lstStyle>
          <a:p>
            <a:fld id="{93240BDF-807B-469F-AA9A-587A43BB6CE8}" type="slidenum">
              <a:rPr lang="en-US" smtClean="0"/>
              <a:pPr/>
              <a:t>‹#›</a:t>
            </a:fld>
            <a:endParaRPr lang="en-US" dirty="0"/>
          </a:p>
        </p:txBody>
      </p:sp>
      <p:pic>
        <p:nvPicPr>
          <p:cNvPr id="1031" name="Picture 8" descr="fadlogo2"/>
          <p:cNvPicPr>
            <a:picLocks noChangeAspect="1" noChangeArrowheads="1"/>
          </p:cNvPicPr>
          <p:nvPr/>
        </p:nvPicPr>
        <p:blipFill>
          <a:blip r:embed="rId17" cstate="print"/>
          <a:srcRect/>
          <a:stretch>
            <a:fillRect/>
          </a:stretch>
        </p:blipFill>
        <p:spPr bwMode="auto">
          <a:xfrm>
            <a:off x="8001000" y="0"/>
            <a:ext cx="1143000" cy="1143000"/>
          </a:xfrm>
          <a:prstGeom prst="rect">
            <a:avLst/>
          </a:prstGeom>
          <a:noFill/>
          <a:ln w="9525">
            <a:noFill/>
            <a:miter lim="800000"/>
            <a:headEnd/>
            <a:tailEnd/>
          </a:ln>
        </p:spPr>
      </p:pic>
      <p:sp>
        <p:nvSpPr>
          <p:cNvPr id="1033" name="Line 9"/>
          <p:cNvSpPr>
            <a:spLocks noChangeShapeType="1"/>
          </p:cNvSpPr>
          <p:nvPr/>
        </p:nvSpPr>
        <p:spPr bwMode="auto">
          <a:xfrm>
            <a:off x="0" y="1143000"/>
            <a:ext cx="9144000" cy="0"/>
          </a:xfrm>
          <a:prstGeom prst="line">
            <a:avLst/>
          </a:prstGeom>
          <a:noFill/>
          <a:ln w="28575">
            <a:solidFill>
              <a:srgbClr val="990000"/>
            </a:solidFill>
            <a:round/>
            <a:headEnd/>
            <a:tailEnd/>
          </a:ln>
          <a:effectLst/>
        </p:spPr>
        <p:txBody>
          <a:bodyPr/>
          <a:lstStyle/>
          <a:p>
            <a:pPr algn="r" eaLnBrk="1" hangingPunct="1">
              <a:spcBef>
                <a:spcPct val="0"/>
              </a:spcBef>
              <a:defRPr/>
            </a:pPr>
            <a:endParaRPr lang="en-US" b="0" dirty="0">
              <a:solidFill>
                <a:srgbClr val="0000FF"/>
              </a:solidFill>
            </a:endParaRPr>
          </a:p>
        </p:txBody>
      </p:sp>
    </p:spTree>
  </p:cSld>
  <p:clrMap bg1="lt1" tx1="dk1" bg2="lt2" tx2="dk2" accent1="accent1" accent2="accent2" accent3="accent3" accent4="accent4" accent5="accent5" accent6="accent6" hlink="hlink" folHlink="folHlink"/>
  <p:sldLayoutIdLst>
    <p:sldLayoutId id="2147483734"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990000"/>
          </a:solidFill>
          <a:latin typeface="+mj-lt"/>
          <a:ea typeface="+mj-ea"/>
          <a:cs typeface="+mj-cs"/>
        </a:defRPr>
      </a:lvl1pPr>
      <a:lvl2pPr algn="l" rtl="0" eaLnBrk="0" fontAlgn="base" hangingPunct="0">
        <a:spcBef>
          <a:spcPct val="0"/>
        </a:spcBef>
        <a:spcAft>
          <a:spcPct val="0"/>
        </a:spcAft>
        <a:defRPr sz="2800" b="1">
          <a:solidFill>
            <a:srgbClr val="990000"/>
          </a:solidFill>
          <a:latin typeface="Arial" charset="0"/>
          <a:cs typeface="Arial" charset="0"/>
        </a:defRPr>
      </a:lvl2pPr>
      <a:lvl3pPr algn="l" rtl="0" eaLnBrk="0" fontAlgn="base" hangingPunct="0">
        <a:spcBef>
          <a:spcPct val="0"/>
        </a:spcBef>
        <a:spcAft>
          <a:spcPct val="0"/>
        </a:spcAft>
        <a:defRPr sz="2800" b="1">
          <a:solidFill>
            <a:srgbClr val="990000"/>
          </a:solidFill>
          <a:latin typeface="Arial" charset="0"/>
          <a:cs typeface="Arial" charset="0"/>
        </a:defRPr>
      </a:lvl3pPr>
      <a:lvl4pPr algn="l" rtl="0" eaLnBrk="0" fontAlgn="base" hangingPunct="0">
        <a:spcBef>
          <a:spcPct val="0"/>
        </a:spcBef>
        <a:spcAft>
          <a:spcPct val="0"/>
        </a:spcAft>
        <a:defRPr sz="2800" b="1">
          <a:solidFill>
            <a:srgbClr val="990000"/>
          </a:solidFill>
          <a:latin typeface="Arial" charset="0"/>
          <a:cs typeface="Arial" charset="0"/>
        </a:defRPr>
      </a:lvl4pPr>
      <a:lvl5pPr algn="l" rtl="0" eaLnBrk="0" fontAlgn="base" hangingPunct="0">
        <a:spcBef>
          <a:spcPct val="0"/>
        </a:spcBef>
        <a:spcAft>
          <a:spcPct val="0"/>
        </a:spcAft>
        <a:defRPr sz="2800" b="1">
          <a:solidFill>
            <a:srgbClr val="990000"/>
          </a:solidFill>
          <a:latin typeface="Arial" charset="0"/>
          <a:cs typeface="Arial" charset="0"/>
        </a:defRPr>
      </a:lvl5pPr>
      <a:lvl6pPr marL="457200" algn="l" rtl="0" fontAlgn="base">
        <a:spcBef>
          <a:spcPct val="0"/>
        </a:spcBef>
        <a:spcAft>
          <a:spcPct val="0"/>
        </a:spcAft>
        <a:defRPr sz="3600">
          <a:solidFill>
            <a:srgbClr val="990000"/>
          </a:solidFill>
          <a:latin typeface="Arial" charset="0"/>
          <a:cs typeface="Arial" charset="0"/>
        </a:defRPr>
      </a:lvl6pPr>
      <a:lvl7pPr marL="914400" algn="l" rtl="0" fontAlgn="base">
        <a:spcBef>
          <a:spcPct val="0"/>
        </a:spcBef>
        <a:spcAft>
          <a:spcPct val="0"/>
        </a:spcAft>
        <a:defRPr sz="3600">
          <a:solidFill>
            <a:srgbClr val="990000"/>
          </a:solidFill>
          <a:latin typeface="Arial" charset="0"/>
          <a:cs typeface="Arial" charset="0"/>
        </a:defRPr>
      </a:lvl7pPr>
      <a:lvl8pPr marL="1371600" algn="l" rtl="0" fontAlgn="base">
        <a:spcBef>
          <a:spcPct val="0"/>
        </a:spcBef>
        <a:spcAft>
          <a:spcPct val="0"/>
        </a:spcAft>
        <a:defRPr sz="3600">
          <a:solidFill>
            <a:srgbClr val="990000"/>
          </a:solidFill>
          <a:latin typeface="Arial" charset="0"/>
          <a:cs typeface="Arial" charset="0"/>
        </a:defRPr>
      </a:lvl8pPr>
      <a:lvl9pPr marL="1828800" algn="l" rtl="0" fontAlgn="base">
        <a:spcBef>
          <a:spcPct val="0"/>
        </a:spcBef>
        <a:spcAft>
          <a:spcPct val="0"/>
        </a:spcAft>
        <a:defRPr sz="3600">
          <a:solidFill>
            <a:srgbClr val="990000"/>
          </a:solidFill>
          <a:latin typeface="Arial" charset="0"/>
          <a:cs typeface="Arial" charset="0"/>
        </a:defRPr>
      </a:lvl9pPr>
    </p:titleStyle>
    <p:bodyStyle>
      <a:lvl1pPr marL="342900" indent="-342900" algn="l" rtl="0" eaLnBrk="0" fontAlgn="base" hangingPunct="0">
        <a:spcBef>
          <a:spcPct val="20000"/>
        </a:spcBef>
        <a:spcAft>
          <a:spcPct val="0"/>
        </a:spcAft>
        <a:buChar char="•"/>
        <a:defRPr sz="2400" b="1">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200">
          <a:solidFill>
            <a:srgbClr val="990000"/>
          </a:solidFill>
          <a:latin typeface="+mn-lt"/>
          <a:cs typeface="+mn-cs"/>
        </a:defRPr>
      </a:lvl2pPr>
      <a:lvl3pPr marL="1143000" indent="-228600" algn="l" rtl="0" eaLnBrk="0" fontAlgn="base" hangingPunct="0">
        <a:spcBef>
          <a:spcPct val="20000"/>
        </a:spcBef>
        <a:spcAft>
          <a:spcPct val="0"/>
        </a:spcAft>
        <a:buChar char="•"/>
        <a:defRPr sz="2400">
          <a:solidFill>
            <a:schemeClr val="accent2"/>
          </a:solidFill>
          <a:latin typeface="+mn-lt"/>
          <a:cs typeface="+mn-cs"/>
        </a:defRPr>
      </a:lvl3pPr>
      <a:lvl4pPr marL="1600200" indent="-228600" algn="l" rtl="0" eaLnBrk="0" fontAlgn="base" hangingPunct="0">
        <a:spcBef>
          <a:spcPct val="20000"/>
        </a:spcBef>
        <a:spcAft>
          <a:spcPct val="0"/>
        </a:spcAft>
        <a:buChar char="–"/>
        <a:defRPr sz="2000">
          <a:solidFill>
            <a:srgbClr val="CC6600"/>
          </a:solidFill>
          <a:latin typeface="+mn-lt"/>
          <a:cs typeface="+mn-cs"/>
        </a:defRPr>
      </a:lvl4pPr>
      <a:lvl5pPr marL="2057400" indent="-228600" algn="l" rtl="0" eaLnBrk="0" fontAlgn="base" hangingPunct="0">
        <a:spcBef>
          <a:spcPct val="20000"/>
        </a:spcBef>
        <a:spcAft>
          <a:spcPct val="0"/>
        </a:spcAft>
        <a:buChar char="»"/>
        <a:defRPr sz="2000">
          <a:solidFill>
            <a:schemeClr val="accent2"/>
          </a:solidFill>
          <a:latin typeface="+mn-lt"/>
          <a:cs typeface="+mn-cs"/>
        </a:defRPr>
      </a:lvl5pPr>
      <a:lvl6pPr marL="2514600" indent="-228600" algn="l" rtl="0" fontAlgn="base">
        <a:spcBef>
          <a:spcPct val="20000"/>
        </a:spcBef>
        <a:spcAft>
          <a:spcPct val="0"/>
        </a:spcAft>
        <a:buChar char="»"/>
        <a:defRPr sz="2000">
          <a:solidFill>
            <a:schemeClr val="accent2"/>
          </a:solidFill>
          <a:latin typeface="+mn-lt"/>
          <a:cs typeface="+mn-cs"/>
        </a:defRPr>
      </a:lvl6pPr>
      <a:lvl7pPr marL="2971800" indent="-228600" algn="l" rtl="0" fontAlgn="base">
        <a:spcBef>
          <a:spcPct val="20000"/>
        </a:spcBef>
        <a:spcAft>
          <a:spcPct val="0"/>
        </a:spcAft>
        <a:buChar char="»"/>
        <a:defRPr sz="2000">
          <a:solidFill>
            <a:schemeClr val="accent2"/>
          </a:solidFill>
          <a:latin typeface="+mn-lt"/>
          <a:cs typeface="+mn-cs"/>
        </a:defRPr>
      </a:lvl7pPr>
      <a:lvl8pPr marL="3429000" indent="-228600" algn="l" rtl="0" fontAlgn="base">
        <a:spcBef>
          <a:spcPct val="20000"/>
        </a:spcBef>
        <a:spcAft>
          <a:spcPct val="0"/>
        </a:spcAft>
        <a:buChar char="»"/>
        <a:defRPr sz="2000">
          <a:solidFill>
            <a:schemeClr val="accent2"/>
          </a:solidFill>
          <a:latin typeface="+mn-lt"/>
          <a:cs typeface="+mn-cs"/>
        </a:defRPr>
      </a:lvl8pPr>
      <a:lvl9pPr marL="3886200" indent="-228600" algn="l" rtl="0" fontAlgn="base">
        <a:spcBef>
          <a:spcPct val="20000"/>
        </a:spcBef>
        <a:spcAft>
          <a:spcPct val="0"/>
        </a:spcAft>
        <a:buChar char="»"/>
        <a:defRPr sz="2000">
          <a:solidFill>
            <a:schemeClr val="accent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mf.org/external/datamapper/FiscalRules/map/map.htm" TargetMode="External"/><Relationship Id="rId7" Type="http://schemas.openxmlformats.org/officeDocument/2006/relationships/hyperlink" Target="https://www.pefa.org/sites/pefa.org/files/attachments/PEFA%20Framework_English.pdf" TargetMode="External"/><Relationship Id="rId2" Type="http://schemas.openxmlformats.org/officeDocument/2006/relationships/hyperlink" Target="http://www.imfbookstore.org/ProdDetails.asp?ID=PFMEEA" TargetMode="External"/><Relationship Id="rId1" Type="http://schemas.openxmlformats.org/officeDocument/2006/relationships/slideLayout" Target="../slideLayouts/slideLayout2.xml"/><Relationship Id="rId6" Type="http://schemas.openxmlformats.org/officeDocument/2006/relationships/hyperlink" Target="https://www.imf.org/external/np/fad/publicinvestment/pdf/PFRAM.pdf" TargetMode="External"/><Relationship Id="rId5" Type="http://schemas.openxmlformats.org/officeDocument/2006/relationships/hyperlink" Target="http://www.imf.org/external/np/pp/eng/2015/061115.pdf" TargetMode="External"/><Relationship Id="rId4" Type="http://schemas.openxmlformats.org/officeDocument/2006/relationships/hyperlink" Target="http://blog-pfm.imf.org/files/ft-cod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066800"/>
          </a:xfrm>
        </p:spPr>
        <p:txBody>
          <a:bodyPr>
            <a:noAutofit/>
          </a:bodyPr>
          <a:lstStyle/>
          <a:p>
            <a:pPr algn="ctr" eaLnBrk="1" hangingPunct="1"/>
            <a:r>
              <a:rPr lang="en-US" dirty="0" smtClean="0">
                <a:solidFill>
                  <a:srgbClr val="800000"/>
                </a:solidFill>
              </a:rPr>
              <a:t>Are Public Financial Management Reforms Yielding Results in the Region?</a:t>
            </a:r>
            <a:endParaRPr lang="en-US" dirty="0">
              <a:solidFill>
                <a:schemeClr val="accent1"/>
              </a:solidFill>
            </a:endParaRPr>
          </a:p>
        </p:txBody>
      </p:sp>
      <p:sp>
        <p:nvSpPr>
          <p:cNvPr id="3" name="Subtitle 2"/>
          <p:cNvSpPr>
            <a:spLocks noGrp="1"/>
          </p:cNvSpPr>
          <p:nvPr>
            <p:ph type="subTitle" idx="1"/>
          </p:nvPr>
        </p:nvSpPr>
        <p:spPr>
          <a:xfrm>
            <a:off x="533400" y="3505200"/>
            <a:ext cx="8001000" cy="2133600"/>
          </a:xfrm>
        </p:spPr>
        <p:txBody>
          <a:bodyPr/>
          <a:lstStyle/>
          <a:p>
            <a:r>
              <a:rPr lang="en-US" sz="2000" dirty="0" smtClean="0">
                <a:solidFill>
                  <a:srgbClr val="002060"/>
                </a:solidFill>
              </a:rPr>
              <a:t>Duncan Last</a:t>
            </a:r>
          </a:p>
          <a:p>
            <a:r>
              <a:rPr lang="en-US" sz="2000" dirty="0" smtClean="0">
                <a:solidFill>
                  <a:srgbClr val="002060"/>
                </a:solidFill>
              </a:rPr>
              <a:t>Regional PFM Advisor for South East Europe</a:t>
            </a:r>
          </a:p>
          <a:p>
            <a:r>
              <a:rPr lang="en-US" sz="2000" dirty="0" smtClean="0">
                <a:solidFill>
                  <a:srgbClr val="002060"/>
                </a:solidFill>
              </a:rPr>
              <a:t>Fiscal Affairs Department, IMF</a:t>
            </a:r>
          </a:p>
          <a:p>
            <a:endParaRPr lang="en-US" sz="1800" b="0" dirty="0" smtClean="0">
              <a:solidFill>
                <a:srgbClr val="002060"/>
              </a:solidFill>
            </a:endParaRPr>
          </a:p>
          <a:p>
            <a:r>
              <a:rPr lang="en-US" sz="1800" dirty="0" smtClean="0">
                <a:solidFill>
                  <a:srgbClr val="000066"/>
                </a:solidFill>
              </a:rPr>
              <a:t>OECD CESEE Senior Budget Officials Meeting</a:t>
            </a:r>
          </a:p>
          <a:p>
            <a:r>
              <a:rPr lang="en-US" sz="1800" dirty="0" smtClean="0">
                <a:solidFill>
                  <a:srgbClr val="000066"/>
                </a:solidFill>
              </a:rPr>
              <a:t>Ljubljana, 28-29 June 2016</a:t>
            </a:r>
            <a:endParaRPr lang="en-US" sz="1800" i="1" dirty="0" smtClean="0">
              <a:solidFill>
                <a:srgbClr val="000066"/>
              </a:solidFill>
            </a:endParaRPr>
          </a:p>
          <a:p>
            <a:pPr eaLnBrk="1" fontAlgn="auto" hangingPunct="1">
              <a:spcAft>
                <a:spcPts val="0"/>
              </a:spcAft>
              <a:defRPr/>
            </a:pPr>
            <a:endParaRPr lang="en-US" sz="1600" b="0" kern="1200" dirty="0" smtClean="0">
              <a:solidFill>
                <a:schemeClr val="accent2"/>
              </a:solidFill>
            </a:endParaRPr>
          </a:p>
          <a:p>
            <a:endParaRPr lang="en-US" sz="2400" b="0"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01000" cy="1066800"/>
          </a:xfrm>
        </p:spPr>
        <p:txBody>
          <a:bodyPr/>
          <a:lstStyle/>
          <a:p>
            <a:pPr algn="ctr"/>
            <a:r>
              <a:rPr lang="en-US" dirty="0" smtClean="0"/>
              <a:t>Significant reforms implemented since 2000</a:t>
            </a:r>
            <a:endParaRPr lang="en-US" dirty="0"/>
          </a:p>
        </p:txBody>
      </p:sp>
      <p:sp>
        <p:nvSpPr>
          <p:cNvPr id="3" name="Content Placeholder 2"/>
          <p:cNvSpPr>
            <a:spLocks noGrp="1"/>
          </p:cNvSpPr>
          <p:nvPr>
            <p:ph idx="1"/>
          </p:nvPr>
        </p:nvSpPr>
        <p:spPr>
          <a:xfrm>
            <a:off x="304800" y="1143000"/>
            <a:ext cx="8686800" cy="5638800"/>
          </a:xfrm>
        </p:spPr>
        <p:txBody>
          <a:bodyPr/>
          <a:lstStyle/>
          <a:p>
            <a:r>
              <a:rPr lang="en-US" dirty="0" smtClean="0"/>
              <a:t>Most CESEE countries enhanced their budgetary and accounting systems since 2000, both through peer group pressure and by significantly leveraging available technical assistance and capacity building. Among the notable improvements of the last decade:</a:t>
            </a:r>
          </a:p>
          <a:p>
            <a:pPr lvl="1">
              <a:spcAft>
                <a:spcPts val="0"/>
              </a:spcAft>
            </a:pPr>
            <a:r>
              <a:rPr lang="en-US" sz="2000" dirty="0" smtClean="0"/>
              <a:t>Implementation of medium-term budget frameworks</a:t>
            </a:r>
          </a:p>
          <a:p>
            <a:pPr lvl="1">
              <a:spcAft>
                <a:spcPts val="0"/>
              </a:spcAft>
            </a:pPr>
            <a:r>
              <a:rPr lang="en-US" sz="2000" dirty="0" smtClean="0"/>
              <a:t>Adoption of fiscal rules and fiscal responsibility frameworks</a:t>
            </a:r>
          </a:p>
          <a:p>
            <a:pPr lvl="1">
              <a:spcAft>
                <a:spcPts val="0"/>
              </a:spcAft>
            </a:pPr>
            <a:r>
              <a:rPr lang="en-US" sz="2000" dirty="0" smtClean="0"/>
              <a:t>Unification of recurrent and investment budgets, broadening of institutional coverage, and reduction of extra-budgetary spending</a:t>
            </a:r>
          </a:p>
          <a:p>
            <a:pPr lvl="1">
              <a:spcAft>
                <a:spcPts val="0"/>
              </a:spcAft>
            </a:pPr>
            <a:r>
              <a:rPr lang="en-US" sz="2000" dirty="0" smtClean="0"/>
              <a:t>Introduction of program budgeting</a:t>
            </a:r>
          </a:p>
          <a:p>
            <a:pPr lvl="1">
              <a:spcAft>
                <a:spcPts val="0"/>
              </a:spcAft>
            </a:pPr>
            <a:r>
              <a:rPr lang="en-US" sz="2000" dirty="0" smtClean="0"/>
              <a:t>Regular in-year and end-year fiscal reporting, often in line with international standards (GFS, ESA)</a:t>
            </a:r>
            <a:endParaRPr lang="en-US" sz="2400" dirty="0" smtClean="0"/>
          </a:p>
          <a:p>
            <a:pPr lvl="1">
              <a:spcAft>
                <a:spcPts val="0"/>
              </a:spcAft>
            </a:pPr>
            <a:r>
              <a:rPr lang="en-US" sz="2000" dirty="0" smtClean="0"/>
              <a:t>Moving towards accrual accounting and IPSAS standards</a:t>
            </a:r>
          </a:p>
        </p:txBody>
      </p:sp>
      <p:sp>
        <p:nvSpPr>
          <p:cNvPr id="4" name="Slide Number Placeholder 3"/>
          <p:cNvSpPr>
            <a:spLocks noGrp="1"/>
          </p:cNvSpPr>
          <p:nvPr>
            <p:ph type="sldNum" sz="quarter" idx="12"/>
          </p:nvPr>
        </p:nvSpPr>
        <p:spPr/>
        <p:txBody>
          <a:bodyPr/>
          <a:lstStyle/>
          <a:p>
            <a:fld id="{7199FE57-B04B-4B7C-816D-A15AF53620B8}"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924800" cy="1066800"/>
          </a:xfrm>
        </p:spPr>
        <p:txBody>
          <a:bodyPr/>
          <a:lstStyle/>
          <a:p>
            <a:r>
              <a:rPr lang="en-US" dirty="0" smtClean="0"/>
              <a:t>Selected reform results of the last decade</a:t>
            </a:r>
            <a:br>
              <a:rPr lang="en-US" dirty="0" smtClean="0"/>
            </a:br>
            <a:r>
              <a:rPr lang="en-US" b="0" dirty="0" smtClean="0">
                <a:solidFill>
                  <a:schemeClr val="tx1">
                    <a:lumMod val="75000"/>
                  </a:schemeClr>
                </a:solidFill>
              </a:rPr>
              <a:t>Medium term frameworks</a:t>
            </a:r>
            <a:endParaRPr lang="en-US" b="0" dirty="0"/>
          </a:p>
        </p:txBody>
      </p:sp>
      <p:sp>
        <p:nvSpPr>
          <p:cNvPr id="4" name="Slide Number Placeholder 3"/>
          <p:cNvSpPr>
            <a:spLocks noGrp="1"/>
          </p:cNvSpPr>
          <p:nvPr>
            <p:ph type="sldNum" sz="quarter" idx="12"/>
          </p:nvPr>
        </p:nvSpPr>
        <p:spPr/>
        <p:txBody>
          <a:bodyPr/>
          <a:lstStyle/>
          <a:p>
            <a:fld id="{7199FE57-B04B-4B7C-816D-A15AF53620B8}" type="slidenum">
              <a:rPr lang="en-US" smtClean="0"/>
              <a:pPr/>
              <a:t>3</a:t>
            </a:fld>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533400" y="1277511"/>
            <a:ext cx="7897247" cy="4589889"/>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924800" cy="1066800"/>
          </a:xfrm>
        </p:spPr>
        <p:txBody>
          <a:bodyPr/>
          <a:lstStyle/>
          <a:p>
            <a:r>
              <a:rPr lang="en-US" dirty="0" smtClean="0"/>
              <a:t>Selected reform results of the last decade </a:t>
            </a:r>
            <a:br>
              <a:rPr lang="en-US" dirty="0" smtClean="0"/>
            </a:br>
            <a:r>
              <a:rPr lang="en-US" b="0" dirty="0" smtClean="0">
                <a:solidFill>
                  <a:schemeClr val="tx1">
                    <a:lumMod val="75000"/>
                  </a:schemeClr>
                </a:solidFill>
              </a:rPr>
              <a:t>Fiscal rules</a:t>
            </a:r>
            <a:endParaRPr lang="en-US" b="0" dirty="0"/>
          </a:p>
        </p:txBody>
      </p:sp>
      <p:sp>
        <p:nvSpPr>
          <p:cNvPr id="4" name="Slide Number Placeholder 3"/>
          <p:cNvSpPr>
            <a:spLocks noGrp="1"/>
          </p:cNvSpPr>
          <p:nvPr>
            <p:ph type="sldNum" sz="quarter" idx="12"/>
          </p:nvPr>
        </p:nvSpPr>
        <p:spPr/>
        <p:txBody>
          <a:bodyPr/>
          <a:lstStyle/>
          <a:p>
            <a:fld id="{7199FE57-B04B-4B7C-816D-A15AF53620B8}" type="slidenum">
              <a:rPr lang="en-US" smtClean="0"/>
              <a:pPr/>
              <a:t>4</a:t>
            </a:fld>
            <a:endParaRPr lang="en-US" dirty="0"/>
          </a:p>
        </p:txBody>
      </p:sp>
      <p:pic>
        <p:nvPicPr>
          <p:cNvPr id="1030" name="Picture 6"/>
          <p:cNvPicPr>
            <a:picLocks noChangeAspect="1" noChangeArrowheads="1"/>
          </p:cNvPicPr>
          <p:nvPr/>
        </p:nvPicPr>
        <p:blipFill>
          <a:blip r:embed="rId2" cstate="print"/>
          <a:srcRect/>
          <a:stretch>
            <a:fillRect/>
          </a:stretch>
        </p:blipFill>
        <p:spPr bwMode="auto">
          <a:xfrm>
            <a:off x="536444" y="1524000"/>
            <a:ext cx="7769356" cy="49530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sz="quarter"/>
          </p:nvPr>
        </p:nvSpPr>
        <p:spPr>
          <a:xfrm>
            <a:off x="0" y="76200"/>
            <a:ext cx="8077200" cy="1066800"/>
          </a:xfrm>
        </p:spPr>
        <p:txBody>
          <a:bodyPr/>
          <a:lstStyle/>
          <a:p>
            <a:r>
              <a:rPr lang="en-US" dirty="0" smtClean="0"/>
              <a:t>Selected reform results of the last decade </a:t>
            </a:r>
            <a:br>
              <a:rPr lang="en-US" dirty="0" smtClean="0"/>
            </a:br>
            <a:r>
              <a:rPr lang="en-US" b="0" dirty="0" smtClean="0">
                <a:solidFill>
                  <a:schemeClr val="tx1">
                    <a:lumMod val="75000"/>
                  </a:schemeClr>
                </a:solidFill>
              </a:rPr>
              <a:t>Progress in adopting fiscal reporting standards</a:t>
            </a:r>
            <a:endParaRPr lang="en-US" b="0" dirty="0">
              <a:solidFill>
                <a:schemeClr val="tx1">
                  <a:lumMod val="75000"/>
                </a:schemeClr>
              </a:solidFill>
            </a:endParaRPr>
          </a:p>
        </p:txBody>
      </p:sp>
      <p:graphicFrame>
        <p:nvGraphicFramePr>
          <p:cNvPr id="10" name="Content Placeholder 9"/>
          <p:cNvGraphicFramePr>
            <a:graphicFrameLocks noGrp="1"/>
          </p:cNvGraphicFramePr>
          <p:nvPr>
            <p:ph sz="quarter" idx="1"/>
          </p:nvPr>
        </p:nvGraphicFramePr>
        <p:xfrm>
          <a:off x="457200" y="1524000"/>
          <a:ext cx="4038600" cy="243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10"/>
          <p:cNvGraphicFramePr>
            <a:graphicFrameLocks noGrp="1"/>
          </p:cNvGraphicFramePr>
          <p:nvPr>
            <p:ph sz="quarter" idx="2"/>
          </p:nvPr>
        </p:nvGraphicFramePr>
        <p:xfrm>
          <a:off x="4648200" y="1600200"/>
          <a:ext cx="4038600" cy="2376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ontent Placeholder 11"/>
          <p:cNvGraphicFramePr>
            <a:graphicFrameLocks noGrp="1"/>
          </p:cNvGraphicFramePr>
          <p:nvPr>
            <p:ph sz="quarter" idx="3"/>
          </p:nvPr>
        </p:nvGraphicFramePr>
        <p:xfrm>
          <a:off x="457200" y="4267200"/>
          <a:ext cx="4038600" cy="242166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ontent Placeholder 12"/>
          <p:cNvGraphicFramePr>
            <a:graphicFrameLocks noGrp="1"/>
          </p:cNvGraphicFramePr>
          <p:nvPr>
            <p:ph sz="quarter" idx="4"/>
            <p:extLst/>
          </p:nvPr>
        </p:nvGraphicFramePr>
        <p:xfrm>
          <a:off x="4648200" y="4343400"/>
          <a:ext cx="4038600" cy="2362199"/>
        </p:xfrm>
        <a:graphic>
          <a:graphicData uri="http://schemas.openxmlformats.org/drawingml/2006/chart">
            <c:chart xmlns:c="http://schemas.openxmlformats.org/drawingml/2006/chart" xmlns:r="http://schemas.openxmlformats.org/officeDocument/2006/relationships" r:id="rId6"/>
          </a:graphicData>
        </a:graphic>
      </p:graphicFrame>
      <p:sp>
        <p:nvSpPr>
          <p:cNvPr id="2" name="Slide Number Placeholder 1"/>
          <p:cNvSpPr>
            <a:spLocks noGrp="1"/>
          </p:cNvSpPr>
          <p:nvPr>
            <p:ph type="sldNum" sz="quarter" idx="12"/>
          </p:nvPr>
        </p:nvSpPr>
        <p:spPr/>
        <p:txBody>
          <a:bodyPr/>
          <a:lstStyle/>
          <a:p>
            <a:fld id="{B456E41F-D730-4460-A095-8E441A0F5304}" type="slidenum">
              <a:rPr lang="en-US" smtClean="0">
                <a:solidFill>
                  <a:srgbClr val="800000"/>
                </a:solidFill>
              </a:rPr>
              <a:pPr/>
              <a:t>5</a:t>
            </a:fld>
            <a:endParaRPr lang="en-US">
              <a:solidFill>
                <a:srgbClr val="800000"/>
              </a:solidFill>
            </a:endParaRPr>
          </a:p>
        </p:txBody>
      </p:sp>
      <p:sp>
        <p:nvSpPr>
          <p:cNvPr id="8" name="TextBox 7"/>
          <p:cNvSpPr txBox="1"/>
          <p:nvPr/>
        </p:nvSpPr>
        <p:spPr>
          <a:xfrm>
            <a:off x="660400" y="1244600"/>
            <a:ext cx="3421129" cy="307777"/>
          </a:xfrm>
          <a:prstGeom prst="rect">
            <a:avLst/>
          </a:prstGeom>
          <a:noFill/>
        </p:spPr>
        <p:txBody>
          <a:bodyPr wrap="none" rtlCol="0">
            <a:spAutoFit/>
          </a:bodyPr>
          <a:lstStyle/>
          <a:p>
            <a:r>
              <a:rPr lang="en-US" sz="1400" dirty="0" smtClean="0">
                <a:solidFill>
                  <a:srgbClr val="800000"/>
                </a:solidFill>
              </a:rPr>
              <a:t>Institutional coverage has expanded…</a:t>
            </a:r>
            <a:endParaRPr lang="en-US" sz="1400" dirty="0">
              <a:solidFill>
                <a:srgbClr val="800000"/>
              </a:solidFill>
            </a:endParaRPr>
          </a:p>
        </p:txBody>
      </p:sp>
      <p:sp>
        <p:nvSpPr>
          <p:cNvPr id="9" name="TextBox 8"/>
          <p:cNvSpPr txBox="1"/>
          <p:nvPr/>
        </p:nvSpPr>
        <p:spPr>
          <a:xfrm>
            <a:off x="4573403" y="1295400"/>
            <a:ext cx="4488729" cy="307777"/>
          </a:xfrm>
          <a:prstGeom prst="rect">
            <a:avLst/>
          </a:prstGeom>
          <a:noFill/>
        </p:spPr>
        <p:txBody>
          <a:bodyPr wrap="none" rtlCol="0">
            <a:spAutoFit/>
          </a:bodyPr>
          <a:lstStyle/>
          <a:p>
            <a:r>
              <a:rPr lang="en-US" sz="1400" dirty="0" smtClean="0">
                <a:solidFill>
                  <a:srgbClr val="800000"/>
                </a:solidFill>
              </a:rPr>
              <a:t>…and the shift from cash to accrual is underway…</a:t>
            </a:r>
            <a:endParaRPr lang="en-US" sz="1400" dirty="0">
              <a:solidFill>
                <a:srgbClr val="800000"/>
              </a:solidFill>
            </a:endParaRPr>
          </a:p>
        </p:txBody>
      </p:sp>
      <p:sp>
        <p:nvSpPr>
          <p:cNvPr id="14" name="TextBox 13"/>
          <p:cNvSpPr txBox="1"/>
          <p:nvPr/>
        </p:nvSpPr>
        <p:spPr>
          <a:xfrm>
            <a:off x="152400" y="4038600"/>
            <a:ext cx="4427815" cy="307777"/>
          </a:xfrm>
          <a:prstGeom prst="rect">
            <a:avLst/>
          </a:prstGeom>
          <a:noFill/>
        </p:spPr>
        <p:txBody>
          <a:bodyPr wrap="none" rtlCol="0">
            <a:spAutoFit/>
          </a:bodyPr>
          <a:lstStyle/>
          <a:p>
            <a:r>
              <a:rPr lang="en-US" sz="1400" dirty="0" smtClean="0">
                <a:solidFill>
                  <a:srgbClr val="800000"/>
                </a:solidFill>
              </a:rPr>
              <a:t>…but few countries prepare full balance sheets …</a:t>
            </a:r>
            <a:endParaRPr lang="en-US" sz="1400" dirty="0">
              <a:solidFill>
                <a:srgbClr val="800000"/>
              </a:solidFill>
            </a:endParaRPr>
          </a:p>
        </p:txBody>
      </p:sp>
      <p:sp>
        <p:nvSpPr>
          <p:cNvPr id="15" name="TextBox 14"/>
          <p:cNvSpPr txBox="1"/>
          <p:nvPr/>
        </p:nvSpPr>
        <p:spPr>
          <a:xfrm>
            <a:off x="4800600" y="4038600"/>
            <a:ext cx="4150495" cy="307777"/>
          </a:xfrm>
          <a:prstGeom prst="rect">
            <a:avLst/>
          </a:prstGeom>
          <a:noFill/>
        </p:spPr>
        <p:txBody>
          <a:bodyPr wrap="none" rtlCol="0">
            <a:spAutoFit/>
          </a:bodyPr>
          <a:lstStyle/>
          <a:p>
            <a:r>
              <a:rPr lang="en-US" sz="1400" dirty="0" smtClean="0">
                <a:solidFill>
                  <a:srgbClr val="800000"/>
                </a:solidFill>
              </a:rPr>
              <a:t>…and frequency of reporting is still a problem.</a:t>
            </a:r>
            <a:endParaRPr lang="en-US" sz="1400" dirty="0">
              <a:solidFill>
                <a:srgbClr val="800000"/>
              </a:solidFill>
            </a:endParaRPr>
          </a:p>
        </p:txBody>
      </p:sp>
    </p:spTree>
    <p:extLst>
      <p:ext uri="{BB962C8B-B14F-4D97-AF65-F5344CB8AC3E}">
        <p14:creationId xmlns:p14="http://schemas.microsoft.com/office/powerpoint/2010/main" val="60452454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01000" cy="1066800"/>
          </a:xfrm>
        </p:spPr>
        <p:txBody>
          <a:bodyPr/>
          <a:lstStyle/>
          <a:p>
            <a:pPr algn="ctr"/>
            <a:r>
              <a:rPr lang="en-US" dirty="0" smtClean="0"/>
              <a:t>However, the crisis stalled the progress and exposed weaknesses in PFM systems</a:t>
            </a:r>
            <a:endParaRPr lang="en-US" dirty="0"/>
          </a:p>
        </p:txBody>
      </p:sp>
      <p:sp>
        <p:nvSpPr>
          <p:cNvPr id="3" name="Content Placeholder 2"/>
          <p:cNvSpPr>
            <a:spLocks noGrp="1"/>
          </p:cNvSpPr>
          <p:nvPr>
            <p:ph idx="1"/>
          </p:nvPr>
        </p:nvSpPr>
        <p:spPr>
          <a:xfrm>
            <a:off x="304800" y="1143000"/>
            <a:ext cx="8686800" cy="5638800"/>
          </a:xfrm>
        </p:spPr>
        <p:txBody>
          <a:bodyPr/>
          <a:lstStyle/>
          <a:p>
            <a:r>
              <a:rPr lang="en-US" dirty="0" smtClean="0"/>
              <a:t>Some earlier achievements were undermined…</a:t>
            </a:r>
          </a:p>
          <a:p>
            <a:pPr lvl="1">
              <a:spcAft>
                <a:spcPts val="0"/>
              </a:spcAft>
            </a:pPr>
            <a:r>
              <a:rPr lang="en-US" sz="2000" dirty="0" smtClean="0"/>
              <a:t>fiscal rules broken, often soon after adoption</a:t>
            </a:r>
          </a:p>
          <a:p>
            <a:pPr lvl="1">
              <a:spcAft>
                <a:spcPts val="0"/>
              </a:spcAft>
            </a:pPr>
            <a:r>
              <a:rPr lang="en-US" sz="2000" dirty="0" smtClean="0"/>
              <a:t>budget credibility undermined by significant revenue volatility and unanticipated spending pressures</a:t>
            </a:r>
          </a:p>
          <a:p>
            <a:pPr>
              <a:spcAft>
                <a:spcPts val="0"/>
              </a:spcAft>
            </a:pPr>
            <a:r>
              <a:rPr lang="en-US" dirty="0" smtClean="0"/>
              <a:t>…exposing weaknesses in PFM systems…</a:t>
            </a:r>
          </a:p>
          <a:p>
            <a:pPr lvl="1">
              <a:spcAft>
                <a:spcPts val="0"/>
              </a:spcAft>
            </a:pPr>
            <a:r>
              <a:rPr lang="en-US" sz="2000" dirty="0" smtClean="0"/>
              <a:t>inadequate financial controls and uncontrolled arrears</a:t>
            </a:r>
          </a:p>
          <a:p>
            <a:pPr lvl="1">
              <a:spcAft>
                <a:spcPts val="0"/>
              </a:spcAft>
            </a:pPr>
            <a:r>
              <a:rPr lang="en-US" sz="2000" dirty="0" smtClean="0"/>
              <a:t>untimely and questionable quality of general government/public sector data</a:t>
            </a:r>
          </a:p>
          <a:p>
            <a:pPr lvl="1">
              <a:spcAft>
                <a:spcPts val="0"/>
              </a:spcAft>
            </a:pPr>
            <a:r>
              <a:rPr lang="en-US" sz="2000" dirty="0" smtClean="0"/>
              <a:t>ineffective monitoring and analysis of fiscal risks in the banking sector and in public enterprises</a:t>
            </a:r>
          </a:p>
          <a:p>
            <a:pPr lvl="1">
              <a:spcAft>
                <a:spcPts val="0"/>
              </a:spcAft>
            </a:pPr>
            <a:r>
              <a:rPr lang="en-US" sz="2000" dirty="0" smtClean="0"/>
              <a:t>inefficient public investment spending</a:t>
            </a:r>
          </a:p>
          <a:p>
            <a:pPr>
              <a:spcAft>
                <a:spcPts val="0"/>
              </a:spcAft>
            </a:pPr>
            <a:r>
              <a:rPr lang="en-US" dirty="0" smtClean="0"/>
              <a:t>…and putting some advanced reforms on hold</a:t>
            </a:r>
          </a:p>
          <a:p>
            <a:pPr lvl="1">
              <a:spcAft>
                <a:spcPts val="0"/>
              </a:spcAft>
            </a:pPr>
            <a:r>
              <a:rPr lang="en-US" sz="2000" dirty="0" smtClean="0"/>
              <a:t>notably performance budgeting and accrual accounting…</a:t>
            </a:r>
          </a:p>
          <a:p>
            <a:pPr lvl="1">
              <a:spcAft>
                <a:spcPts val="0"/>
              </a:spcAft>
            </a:pPr>
            <a:endParaRPr lang="en-US" sz="2000" dirty="0" smtClean="0"/>
          </a:p>
        </p:txBody>
      </p:sp>
      <p:sp>
        <p:nvSpPr>
          <p:cNvPr id="4" name="Slide Number Placeholder 3"/>
          <p:cNvSpPr>
            <a:spLocks noGrp="1"/>
          </p:cNvSpPr>
          <p:nvPr>
            <p:ph type="sldNum" sz="quarter" idx="12"/>
          </p:nvPr>
        </p:nvSpPr>
        <p:spPr/>
        <p:txBody>
          <a:bodyPr/>
          <a:lstStyle/>
          <a:p>
            <a:fld id="{7199FE57-B04B-4B7C-816D-A15AF53620B8}"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01000" cy="1066800"/>
          </a:xfrm>
        </p:spPr>
        <p:txBody>
          <a:bodyPr/>
          <a:lstStyle/>
          <a:p>
            <a:pPr algn="ctr"/>
            <a:r>
              <a:rPr lang="en-US" dirty="0" smtClean="0"/>
              <a:t>PFM reforms are now beginning to target </a:t>
            </a:r>
            <a:br>
              <a:rPr lang="en-US" dirty="0" smtClean="0"/>
            </a:br>
            <a:r>
              <a:rPr lang="en-US" dirty="0" smtClean="0"/>
              <a:t>some of the perceived weaknesses</a:t>
            </a:r>
            <a:endParaRPr lang="en-US" dirty="0"/>
          </a:p>
        </p:txBody>
      </p:sp>
      <p:sp>
        <p:nvSpPr>
          <p:cNvPr id="3" name="Content Placeholder 2"/>
          <p:cNvSpPr>
            <a:spLocks noGrp="1"/>
          </p:cNvSpPr>
          <p:nvPr>
            <p:ph idx="1"/>
          </p:nvPr>
        </p:nvSpPr>
        <p:spPr>
          <a:xfrm>
            <a:off x="304800" y="1143000"/>
            <a:ext cx="8686800" cy="5638800"/>
          </a:xfrm>
        </p:spPr>
        <p:txBody>
          <a:bodyPr/>
          <a:lstStyle/>
          <a:p>
            <a:r>
              <a:rPr lang="en-US" dirty="0" smtClean="0"/>
              <a:t>Tightened expenditure controls and coverage…</a:t>
            </a:r>
          </a:p>
          <a:p>
            <a:pPr lvl="1">
              <a:spcAft>
                <a:spcPts val="0"/>
              </a:spcAft>
            </a:pPr>
            <a:r>
              <a:rPr lang="en-US" sz="2000" dirty="0" smtClean="0"/>
              <a:t>improved commitment controls, including multi-year contracts</a:t>
            </a:r>
          </a:p>
          <a:p>
            <a:pPr lvl="1">
              <a:spcAft>
                <a:spcPts val="0"/>
              </a:spcAft>
            </a:pPr>
            <a:r>
              <a:rPr lang="en-US" sz="2000" dirty="0" smtClean="0"/>
              <a:t>strengthened and expanded IT systems</a:t>
            </a:r>
          </a:p>
          <a:p>
            <a:pPr lvl="1">
              <a:spcAft>
                <a:spcPts val="0"/>
              </a:spcAft>
            </a:pPr>
            <a:r>
              <a:rPr lang="en-US" sz="2000" dirty="0" smtClean="0"/>
              <a:t>greater focus on responsibility and accountability at budget manager level – internal financial control, fiscal responsibility statements</a:t>
            </a:r>
          </a:p>
          <a:p>
            <a:pPr>
              <a:spcAft>
                <a:spcPts val="0"/>
              </a:spcAft>
            </a:pPr>
            <a:r>
              <a:rPr lang="en-US" dirty="0" smtClean="0"/>
              <a:t>…improved forecasting and risk management…</a:t>
            </a:r>
          </a:p>
          <a:p>
            <a:pPr lvl="1">
              <a:spcAft>
                <a:spcPts val="0"/>
              </a:spcAft>
            </a:pPr>
            <a:r>
              <a:rPr lang="en-US" sz="2000" dirty="0" smtClean="0"/>
              <a:t>focus on forward estimates, budget margins, contingency planning, and better reconciliation between forecast vintages</a:t>
            </a:r>
          </a:p>
          <a:p>
            <a:pPr lvl="1">
              <a:spcAft>
                <a:spcPts val="0"/>
              </a:spcAft>
            </a:pPr>
            <a:r>
              <a:rPr lang="en-US" sz="2000" dirty="0" smtClean="0"/>
              <a:t>emphasis on analysis of new policies and fiscal space</a:t>
            </a:r>
          </a:p>
          <a:p>
            <a:pPr lvl="1">
              <a:spcAft>
                <a:spcPts val="0"/>
              </a:spcAft>
            </a:pPr>
            <a:r>
              <a:rPr lang="en-US" sz="2000" dirty="0" smtClean="0"/>
              <a:t>establishment of fiscal risk units, particularly for SOE risks</a:t>
            </a:r>
          </a:p>
          <a:p>
            <a:pPr lvl="1">
              <a:spcAft>
                <a:spcPts val="0"/>
              </a:spcAft>
            </a:pPr>
            <a:r>
              <a:rPr lang="en-US" sz="2000" dirty="0" smtClean="0"/>
              <a:t>renewed attention to central role in project appraisal and selection</a:t>
            </a:r>
          </a:p>
          <a:p>
            <a:pPr>
              <a:spcAft>
                <a:spcPts val="0"/>
              </a:spcAft>
            </a:pPr>
            <a:r>
              <a:rPr lang="en-US" dirty="0" smtClean="0"/>
              <a:t>…and greater transparency</a:t>
            </a:r>
          </a:p>
          <a:p>
            <a:pPr lvl="1">
              <a:spcAft>
                <a:spcPts val="0"/>
              </a:spcAft>
            </a:pPr>
            <a:r>
              <a:rPr lang="en-US" sz="2000" dirty="0" smtClean="0"/>
              <a:t>more timely general government fiscal reporting</a:t>
            </a:r>
          </a:p>
          <a:p>
            <a:pPr lvl="1">
              <a:spcAft>
                <a:spcPts val="0"/>
              </a:spcAft>
            </a:pPr>
            <a:r>
              <a:rPr lang="en-US" sz="2000" dirty="0" smtClean="0"/>
              <a:t>more readily accessible budget and accounting documentation</a:t>
            </a:r>
          </a:p>
          <a:p>
            <a:pPr lvl="1">
              <a:spcAft>
                <a:spcPts val="0"/>
              </a:spcAft>
            </a:pPr>
            <a:endParaRPr lang="en-US" sz="2000" dirty="0" smtClean="0"/>
          </a:p>
        </p:txBody>
      </p:sp>
      <p:sp>
        <p:nvSpPr>
          <p:cNvPr id="4" name="Slide Number Placeholder 3"/>
          <p:cNvSpPr>
            <a:spLocks noGrp="1"/>
          </p:cNvSpPr>
          <p:nvPr>
            <p:ph type="sldNum" sz="quarter" idx="12"/>
          </p:nvPr>
        </p:nvSpPr>
        <p:spPr/>
        <p:txBody>
          <a:bodyPr/>
          <a:lstStyle/>
          <a:p>
            <a:fld id="{7199FE57-B04B-4B7C-816D-A15AF53620B8}"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01000" cy="1066800"/>
          </a:xfrm>
        </p:spPr>
        <p:txBody>
          <a:bodyPr/>
          <a:lstStyle/>
          <a:p>
            <a:pPr algn="ctr"/>
            <a:r>
              <a:rPr lang="en-US" dirty="0" smtClean="0"/>
              <a:t>Fixing some of the problems </a:t>
            </a:r>
            <a:br>
              <a:rPr lang="en-US" dirty="0" smtClean="0"/>
            </a:br>
            <a:r>
              <a:rPr lang="en-US" dirty="0" smtClean="0"/>
              <a:t>is proving more difficult</a:t>
            </a:r>
            <a:endParaRPr lang="en-US" dirty="0"/>
          </a:p>
        </p:txBody>
      </p:sp>
      <p:sp>
        <p:nvSpPr>
          <p:cNvPr id="3" name="Content Placeholder 2"/>
          <p:cNvSpPr>
            <a:spLocks noGrp="1"/>
          </p:cNvSpPr>
          <p:nvPr>
            <p:ph idx="1"/>
          </p:nvPr>
        </p:nvSpPr>
        <p:spPr>
          <a:xfrm>
            <a:off x="152400" y="1143000"/>
            <a:ext cx="8991600" cy="5638800"/>
          </a:xfrm>
        </p:spPr>
        <p:txBody>
          <a:bodyPr/>
          <a:lstStyle/>
          <a:p>
            <a:r>
              <a:rPr lang="en-US" dirty="0" smtClean="0"/>
              <a:t>How to reduce debt once the fiscal rule is broken…</a:t>
            </a:r>
          </a:p>
          <a:p>
            <a:pPr lvl="1">
              <a:spcAft>
                <a:spcPts val="0"/>
              </a:spcAft>
            </a:pPr>
            <a:r>
              <a:rPr lang="en-US" sz="2000" dirty="0" smtClean="0"/>
              <a:t>debt reduction efforts imply cutting spending elsewhere…</a:t>
            </a:r>
          </a:p>
          <a:p>
            <a:pPr lvl="1">
              <a:spcAft>
                <a:spcPts val="0"/>
              </a:spcAft>
            </a:pPr>
            <a:r>
              <a:rPr lang="en-US" sz="2000" dirty="0" smtClean="0"/>
              <a:t>…but how much to cut, and when, and how to get political support…</a:t>
            </a:r>
          </a:p>
          <a:p>
            <a:pPr>
              <a:spcAft>
                <a:spcPts val="0"/>
              </a:spcAft>
            </a:pPr>
            <a:r>
              <a:rPr lang="en-US" dirty="0" smtClean="0"/>
              <a:t>… and to deal with on-going external shocks &amp; volatility…</a:t>
            </a:r>
          </a:p>
          <a:p>
            <a:pPr lvl="1">
              <a:spcAft>
                <a:spcPts val="0"/>
              </a:spcAft>
            </a:pPr>
            <a:r>
              <a:rPr lang="en-US" sz="2000" dirty="0" smtClean="0"/>
              <a:t>secondary effects of the crisis in EU countries or Russia…</a:t>
            </a:r>
          </a:p>
          <a:p>
            <a:pPr lvl="1">
              <a:spcAft>
                <a:spcPts val="0"/>
              </a:spcAft>
            </a:pPr>
            <a:r>
              <a:rPr lang="en-US" sz="2000" dirty="0" smtClean="0"/>
              <a:t>…make accurate or palatable forecasts difficult</a:t>
            </a:r>
          </a:p>
          <a:p>
            <a:pPr>
              <a:spcAft>
                <a:spcPts val="0"/>
              </a:spcAft>
            </a:pPr>
            <a:r>
              <a:rPr lang="en-US" dirty="0" smtClean="0"/>
              <a:t>So countries are starting to look at rational ways to find savings and control spending:</a:t>
            </a:r>
          </a:p>
          <a:p>
            <a:pPr lvl="1">
              <a:spcAft>
                <a:spcPts val="0"/>
              </a:spcAft>
            </a:pPr>
            <a:r>
              <a:rPr lang="en-US" sz="2000" dirty="0" smtClean="0"/>
              <a:t>significant interest in spending reviews</a:t>
            </a:r>
          </a:p>
          <a:p>
            <a:pPr lvl="1">
              <a:spcAft>
                <a:spcPts val="0"/>
              </a:spcAft>
            </a:pPr>
            <a:r>
              <a:rPr lang="en-US" sz="2000" dirty="0" smtClean="0"/>
              <a:t>working with line ministries to establish and enforce binding ceilings</a:t>
            </a:r>
          </a:p>
          <a:p>
            <a:pPr lvl="1">
              <a:spcAft>
                <a:spcPts val="0"/>
              </a:spcAft>
            </a:pPr>
            <a:r>
              <a:rPr lang="en-US" sz="2000" dirty="0" smtClean="0"/>
              <a:t>more cost effective delivery of public services – value for money</a:t>
            </a:r>
          </a:p>
          <a:p>
            <a:pPr lvl="1">
              <a:spcAft>
                <a:spcPts val="0"/>
              </a:spcAft>
            </a:pPr>
            <a:r>
              <a:rPr lang="en-US" sz="2000" dirty="0" smtClean="0"/>
              <a:t>greater reliance on public-private partnerships</a:t>
            </a:r>
          </a:p>
          <a:p>
            <a:pPr>
              <a:spcAft>
                <a:spcPts val="0"/>
              </a:spcAft>
            </a:pPr>
            <a:r>
              <a:rPr lang="en-US" dirty="0" smtClean="0"/>
              <a:t>But many are considering or already have IMF programs with expenditure rationalization and downsizing agendas.</a:t>
            </a:r>
          </a:p>
          <a:p>
            <a:pPr lvl="1">
              <a:spcAft>
                <a:spcPts val="0"/>
              </a:spcAft>
            </a:pPr>
            <a:endParaRPr lang="en-US" sz="2000" dirty="0" smtClean="0"/>
          </a:p>
        </p:txBody>
      </p:sp>
      <p:sp>
        <p:nvSpPr>
          <p:cNvPr id="4" name="Slide Number Placeholder 3"/>
          <p:cNvSpPr>
            <a:spLocks noGrp="1"/>
          </p:cNvSpPr>
          <p:nvPr>
            <p:ph type="sldNum" sz="quarter" idx="12"/>
          </p:nvPr>
        </p:nvSpPr>
        <p:spPr/>
        <p:txBody>
          <a:bodyPr/>
          <a:lstStyle/>
          <a:p>
            <a:fld id="{7199FE57-B04B-4B7C-816D-A15AF53620B8}"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and reading list</a:t>
            </a:r>
            <a:endParaRPr lang="en-US" dirty="0"/>
          </a:p>
        </p:txBody>
      </p:sp>
      <p:sp>
        <p:nvSpPr>
          <p:cNvPr id="3" name="Content Placeholder 2"/>
          <p:cNvSpPr>
            <a:spLocks noGrp="1"/>
          </p:cNvSpPr>
          <p:nvPr>
            <p:ph idx="1"/>
          </p:nvPr>
        </p:nvSpPr>
        <p:spPr>
          <a:xfrm>
            <a:off x="228600" y="1219200"/>
            <a:ext cx="8915400" cy="4754563"/>
          </a:xfrm>
        </p:spPr>
        <p:txBody>
          <a:bodyPr/>
          <a:lstStyle/>
          <a:p>
            <a:pPr marL="274320" indent="-274320">
              <a:spcAft>
                <a:spcPts val="600"/>
              </a:spcAft>
              <a:buSzPct val="125000"/>
              <a:buFont typeface="Arial" pitchFamily="34" charset="0"/>
              <a:buChar char="•"/>
            </a:pPr>
            <a:r>
              <a:rPr lang="en-GB" sz="1600" dirty="0" smtClean="0">
                <a:latin typeface="Arial" pitchFamily="34" charset="0"/>
              </a:rPr>
              <a:t>Budina and others, </a:t>
            </a:r>
            <a:r>
              <a:rPr lang="en-GB" sz="1600" i="1" dirty="0" smtClean="0">
                <a:latin typeface="Arial" pitchFamily="34" charset="0"/>
              </a:rPr>
              <a:t>Fiscal Rules at a Glance: Country Details from a New Dataset</a:t>
            </a:r>
            <a:r>
              <a:rPr lang="en-GB" sz="1600" dirty="0" smtClean="0">
                <a:latin typeface="Arial" pitchFamily="34" charset="0"/>
              </a:rPr>
              <a:t>, IMF Working Paper 12/273.</a:t>
            </a:r>
            <a:endParaRPr lang="en-GB" sz="1600" i="1" dirty="0" smtClean="0">
              <a:latin typeface="Arial" pitchFamily="34" charset="0"/>
            </a:endParaRPr>
          </a:p>
          <a:p>
            <a:pPr marL="274320" indent="-274320">
              <a:spcAft>
                <a:spcPts val="600"/>
              </a:spcAft>
              <a:buSzPct val="125000"/>
              <a:buFont typeface="Arial" pitchFamily="34" charset="0"/>
              <a:buChar char="•"/>
            </a:pPr>
            <a:r>
              <a:rPr lang="en-GB" sz="1600" dirty="0" smtClean="0">
                <a:latin typeface="Arial" pitchFamily="34" charset="0"/>
              </a:rPr>
              <a:t>Schaechter and others, </a:t>
            </a:r>
            <a:r>
              <a:rPr lang="en-GB" sz="1600" i="1" dirty="0" smtClean="0">
                <a:latin typeface="Arial" pitchFamily="34" charset="0"/>
              </a:rPr>
              <a:t>Fiscal Rules in Response to the Crisis. Toward the “Next Generation” Rules</a:t>
            </a:r>
            <a:r>
              <a:rPr lang="en-GB" sz="1600" dirty="0" smtClean="0">
                <a:latin typeface="Arial" pitchFamily="34" charset="0"/>
              </a:rPr>
              <a:t>, IMF Working Paper 12/187.</a:t>
            </a:r>
          </a:p>
          <a:p>
            <a:pPr marL="274320" indent="-274320">
              <a:spcAft>
                <a:spcPts val="600"/>
              </a:spcAft>
              <a:buSzPct val="125000"/>
              <a:buFont typeface="Arial" pitchFamily="34" charset="0"/>
              <a:buChar char="•"/>
            </a:pPr>
            <a:r>
              <a:rPr lang="en-US" sz="1600" dirty="0" smtClean="0"/>
              <a:t>Cangiano, Marco, Teresa </a:t>
            </a:r>
            <a:r>
              <a:rPr lang="en-US" sz="1600" dirty="0" err="1" smtClean="0"/>
              <a:t>Curristine</a:t>
            </a:r>
            <a:r>
              <a:rPr lang="en-US" sz="1600" dirty="0" smtClean="0"/>
              <a:t>, and Michel </a:t>
            </a:r>
            <a:r>
              <a:rPr lang="en-US" sz="1600" dirty="0" err="1" smtClean="0"/>
              <a:t>Lazare</a:t>
            </a:r>
            <a:r>
              <a:rPr lang="en-US" sz="1600" dirty="0" smtClean="0"/>
              <a:t> (Eds.), 2013, “Public Financial Management and Its Emerging Architecture,” IMF book, </a:t>
            </a:r>
            <a:r>
              <a:rPr lang="en-US" sz="1600" dirty="0" smtClean="0">
                <a:hlinkClick r:id="rId2"/>
              </a:rPr>
              <a:t>http://www.imfbookstore.org/ProdDetails.asp?ID=PFMEEA</a:t>
            </a:r>
            <a:r>
              <a:rPr lang="en-US" sz="1600" dirty="0" smtClean="0"/>
              <a:t> </a:t>
            </a:r>
            <a:endParaRPr lang="en-GB" sz="1600" dirty="0" smtClean="0">
              <a:latin typeface="Arial" pitchFamily="34" charset="0"/>
            </a:endParaRPr>
          </a:p>
          <a:p>
            <a:pPr marL="274320" indent="-274320">
              <a:spcAft>
                <a:spcPts val="600"/>
              </a:spcAft>
              <a:buSzPct val="125000"/>
              <a:buFont typeface="Arial" pitchFamily="34" charset="0"/>
              <a:buChar char="•"/>
            </a:pPr>
            <a:r>
              <a:rPr lang="en-US" sz="1600" dirty="0" smtClean="0">
                <a:hlinkClick r:id="rId3"/>
              </a:rPr>
              <a:t>http://www.imf.org/external/datamapper/FiscalRules/map/map.htm</a:t>
            </a:r>
            <a:endParaRPr lang="en-US" sz="1600" dirty="0" smtClean="0"/>
          </a:p>
          <a:p>
            <a:pPr marL="274320" indent="-274320">
              <a:spcAft>
                <a:spcPts val="600"/>
              </a:spcAft>
              <a:buSzPct val="125000"/>
              <a:buFont typeface="Arial" pitchFamily="34" charset="0"/>
              <a:buChar char="•"/>
            </a:pPr>
            <a:r>
              <a:rPr lang="en-US" sz="1600" dirty="0" smtClean="0"/>
              <a:t>IMF, “New Fiscal Transparency Code”, 2014, </a:t>
            </a:r>
            <a:r>
              <a:rPr lang="en-US" sz="1600" dirty="0" smtClean="0">
                <a:hlinkClick r:id="rId4"/>
              </a:rPr>
              <a:t>http://blog-pfm.imf.org/files/ft-code.pdf</a:t>
            </a:r>
            <a:r>
              <a:rPr lang="en-US" sz="1600" dirty="0" smtClean="0"/>
              <a:t> </a:t>
            </a:r>
          </a:p>
          <a:p>
            <a:pPr marL="274320" indent="-274320">
              <a:spcAft>
                <a:spcPts val="600"/>
              </a:spcAft>
              <a:buSzPct val="125000"/>
              <a:buFont typeface="Arial" pitchFamily="34" charset="0"/>
              <a:buChar char="•"/>
            </a:pPr>
            <a:r>
              <a:rPr lang="en-US" sz="1600" dirty="0" smtClean="0"/>
              <a:t>IMF staff report, “</a:t>
            </a:r>
            <a:r>
              <a:rPr lang="en-US" sz="1600" i="1" dirty="0" smtClean="0"/>
              <a:t>Making public investment more efficient</a:t>
            </a:r>
            <a:r>
              <a:rPr lang="en-US" sz="1600" dirty="0" smtClean="0"/>
              <a:t>”, 2015, </a:t>
            </a:r>
            <a:r>
              <a:rPr lang="en-US" sz="1600" u="sng" dirty="0" smtClean="0">
                <a:hlinkClick r:id="rId5"/>
              </a:rPr>
              <a:t>http://www.imf.org/external/np/pp/eng/2015/061115.pdf</a:t>
            </a:r>
            <a:endParaRPr lang="en-US" sz="1600" u="sng" dirty="0" smtClean="0"/>
          </a:p>
          <a:p>
            <a:pPr marL="274320" indent="-274320">
              <a:spcAft>
                <a:spcPts val="600"/>
              </a:spcAft>
              <a:buSzPct val="125000"/>
              <a:buFont typeface="Arial" pitchFamily="34" charset="0"/>
              <a:buChar char="•"/>
            </a:pPr>
            <a:r>
              <a:rPr lang="en-US" sz="1600" dirty="0" smtClean="0"/>
              <a:t>IMF, “</a:t>
            </a:r>
            <a:r>
              <a:rPr lang="en-US" sz="1600" i="1" dirty="0" smtClean="0"/>
              <a:t>PPP fiscal risk assessment tool (PFRAM)</a:t>
            </a:r>
            <a:r>
              <a:rPr lang="en-US" sz="1600" dirty="0" smtClean="0"/>
              <a:t>”, 2016, </a:t>
            </a:r>
            <a:r>
              <a:rPr lang="en-US" sz="1600" dirty="0" smtClean="0">
                <a:hlinkClick r:id="rId6"/>
              </a:rPr>
              <a:t>https://www.imf.org/external/np/fad/publicinvestment/pdf/PFRAM.pdf</a:t>
            </a:r>
            <a:r>
              <a:rPr lang="en-US" sz="1600" dirty="0" smtClean="0"/>
              <a:t> </a:t>
            </a:r>
          </a:p>
          <a:p>
            <a:pPr marL="274320" indent="-274320">
              <a:spcAft>
                <a:spcPts val="600"/>
              </a:spcAft>
              <a:buSzPct val="125000"/>
              <a:buFont typeface="Arial" pitchFamily="34" charset="0"/>
              <a:buChar char="•"/>
            </a:pPr>
            <a:r>
              <a:rPr lang="en-US" sz="1600" dirty="0" smtClean="0"/>
              <a:t>PEFA Secretariat, “</a:t>
            </a:r>
            <a:r>
              <a:rPr lang="en-US" sz="1600" i="1" dirty="0" smtClean="0"/>
              <a:t>Framework for assessing public financial management</a:t>
            </a:r>
            <a:r>
              <a:rPr lang="en-US" sz="1600" dirty="0" smtClean="0"/>
              <a:t>”, 2016 </a:t>
            </a:r>
            <a:r>
              <a:rPr lang="en-US" sz="1600" dirty="0" smtClean="0">
                <a:hlinkClick r:id="rId7"/>
              </a:rPr>
              <a:t>https://www.pefa.org/sites/pefa.org/files/attachments/PEFA%20Framework_English.pdf</a:t>
            </a:r>
            <a:r>
              <a:rPr lang="en-US" sz="1600" dirty="0" smtClean="0"/>
              <a:t> </a:t>
            </a:r>
          </a:p>
        </p:txBody>
      </p:sp>
      <p:sp>
        <p:nvSpPr>
          <p:cNvPr id="4" name="Slide Number Placeholder 3"/>
          <p:cNvSpPr>
            <a:spLocks noGrp="1"/>
          </p:cNvSpPr>
          <p:nvPr>
            <p:ph type="sldNum" sz="quarter" idx="12"/>
          </p:nvPr>
        </p:nvSpPr>
        <p:spPr/>
        <p:txBody>
          <a:bodyPr/>
          <a:lstStyle/>
          <a:p>
            <a:fld id="{7199FE57-B04B-4B7C-816D-A15AF53620B8}" type="slidenum">
              <a:rPr lang="en-US" smtClean="0"/>
              <a:pPr/>
              <a:t>9</a:t>
            </a:fld>
            <a:endParaRPr lang="en-US" dirty="0"/>
          </a:p>
        </p:txBody>
      </p:sp>
    </p:spTree>
  </p:cSld>
  <p:clrMapOvr>
    <a:masterClrMapping/>
  </p:clrMapOvr>
</p:sld>
</file>

<file path=ppt/theme/theme1.xml><?xml version="1.0" encoding="utf-8"?>
<a:theme xmlns:a="http://schemas.openxmlformats.org/drawingml/2006/main" name="Default Design">
  <a:themeElements>
    <a:clrScheme name="Custom 1">
      <a:dk1>
        <a:srgbClr val="16218E"/>
      </a:dk1>
      <a:lt1>
        <a:srgbClr val="FFFFFF"/>
      </a:lt1>
      <a:dk2>
        <a:srgbClr val="002060"/>
      </a:dk2>
      <a:lt2>
        <a:srgbClr val="808080"/>
      </a:lt2>
      <a:accent1>
        <a:srgbClr val="920000"/>
      </a:accent1>
      <a:accent2>
        <a:srgbClr val="212165"/>
      </a:accent2>
      <a:accent3>
        <a:srgbClr val="D2AA00"/>
      </a:accent3>
      <a:accent4>
        <a:srgbClr val="F2F2F2"/>
      </a:accent4>
      <a:accent5>
        <a:srgbClr val="A5A5A5"/>
      </a:accent5>
      <a:accent6>
        <a:srgbClr val="2D2D8A"/>
      </a:accent6>
      <a:hlink>
        <a:srgbClr val="009999"/>
      </a:hlink>
      <a:folHlink>
        <a:srgbClr val="333399"/>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FF"/>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58851</TotalTime>
  <Words>817</Words>
  <Application>Microsoft Office PowerPoint</Application>
  <PresentationFormat>On-screen Show (4:3)</PresentationFormat>
  <Paragraphs>102</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Are Public Financial Management Reforms Yielding Results in the Region?</vt:lpstr>
      <vt:lpstr>Significant reforms implemented since 2000</vt:lpstr>
      <vt:lpstr>Selected reform results of the last decade Medium term frameworks</vt:lpstr>
      <vt:lpstr>Selected reform results of the last decade  Fiscal rules</vt:lpstr>
      <vt:lpstr>Selected reform results of the last decade  Progress in adopting fiscal reporting standards</vt:lpstr>
      <vt:lpstr>However, the crisis stalled the progress and exposed weaknesses in PFM systems</vt:lpstr>
      <vt:lpstr>PFM reforms are now beginning to target  some of the perceived weaknesses</vt:lpstr>
      <vt:lpstr>Fixing some of the problems  is proving more difficult</vt:lpstr>
      <vt:lpstr>References and reading list</vt:lpstr>
    </vt:vector>
  </TitlesOfParts>
  <Company>International Monetary Fund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Fiscal ROSCs and PEFA Assessments:  Two Complementary Tools</dc:title>
  <dc:creator>Xavier Rame</dc:creator>
  <cp:lastModifiedBy>LECONTE-LUCAS Helene</cp:lastModifiedBy>
  <cp:revision>2116</cp:revision>
  <dcterms:created xsi:type="dcterms:W3CDTF">2005-10-27T19:06:44Z</dcterms:created>
  <dcterms:modified xsi:type="dcterms:W3CDTF">2016-06-28T05:40:23Z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578831310</vt:i4>
  </property>
  <property fmtid="{D5CDD505-2E9C-101B-9397-08002B2CF9AE}" pid="3" name="_NewReviewCycle">
    <vt:lpwstr/>
  </property>
  <property fmtid="{D5CDD505-2E9C-101B-9397-08002B2CF9AE}" pid="4" name="_EmailSubject">
    <vt:lpwstr>12th Annual Meeting of the OECD-CESEE Senior Budget Officials, Ljubljana, Slovenia, 28-29 June 2016</vt:lpwstr>
  </property>
  <property fmtid="{D5CDD505-2E9C-101B-9397-08002B2CF9AE}" pid="5" name="_AuthorEmail">
    <vt:lpwstr>DLast@imf.org</vt:lpwstr>
  </property>
  <property fmtid="{D5CDD505-2E9C-101B-9397-08002B2CF9AE}" pid="6" name="_AuthorEmailDisplayName">
    <vt:lpwstr>Last, Duncan Paul</vt:lpwstr>
  </property>
  <property fmtid="{D5CDD505-2E9C-101B-9397-08002B2CF9AE}" pid="7" name="_PreviousAdHocReviewCycleID">
    <vt:i4>1576773984</vt:i4>
  </property>
</Properties>
</file>