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74" r:id="rId2"/>
    <p:sldId id="910" r:id="rId3"/>
    <p:sldId id="986" r:id="rId4"/>
    <p:sldId id="989" r:id="rId5"/>
    <p:sldId id="988" r:id="rId6"/>
    <p:sldId id="982" r:id="rId7"/>
    <p:sldId id="983" r:id="rId8"/>
    <p:sldId id="985" r:id="rId9"/>
    <p:sldId id="99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FFFFCC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Hughes" initials="R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00"/>
    <a:srgbClr val="000066"/>
    <a:srgbClr val="99FF66"/>
    <a:srgbClr val="800000"/>
    <a:srgbClr val="FA0000"/>
    <a:srgbClr val="008DF6"/>
    <a:srgbClr val="A50021"/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3" autoAdjust="0"/>
    <p:restoredTop sz="76295" autoAdjust="0"/>
  </p:normalViewPr>
  <p:slideViewPr>
    <p:cSldViewPr>
      <p:cViewPr varScale="1">
        <p:scale>
          <a:sx n="77" d="100"/>
          <a:sy n="77" d="100"/>
        </p:scale>
        <p:origin x="-16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94" y="-7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hughes\AppData\Local\Temp\Temp1_Charts%20In%20Board%20Paper.zip\Charts%20In%20Board%20Paper\Figure%20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hughes\AppData\Local\Temp\Temp1_Charts%20In%20Board%20Paper.zip\Charts%20In%20Board%20Paper\Figure%209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hughes\AppData\Local\Temp\Temp1_Charts%20In%20Board%20Paper.zip\Charts%20In%20Board%20Paper\Figure%20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hughes\AppData\Local\Temp\Temp1_Charts%20In%20Board%20Paper.zip\Charts%20In%20Board%20Paper\Figure%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baseline="0" dirty="0" smtClean="0"/>
              <a:t>Obuhvat institucija</a:t>
            </a:r>
          </a:p>
          <a:p>
            <a:pPr>
              <a:defRPr sz="1000"/>
            </a:pPr>
            <a:r>
              <a:rPr lang="en-US"/>
              <a:t>(Broj zemalja)</a:t>
            </a:r>
            <a:endParaRPr lang="en-US" sz="1000" dirty="0"/>
          </a:p>
        </c:rich>
      </c:tx>
      <c:layout>
        <c:manualLayout>
          <c:xMode val="edge"/>
          <c:yMode val="edge"/>
          <c:x val="0.24630490764126259"/>
          <c:y val="3.10679548315969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2709062611605587E-2"/>
          <c:y val="0.13112488523176227"/>
          <c:w val="0.53576511662458215"/>
          <c:h val="0.774926605166509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'Revenue coverage'!$R$191:$S$191</c:f>
              <c:strCache>
                <c:ptCount val="1"/>
                <c:pt idx="0">
                  <c:v>No Data Reported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'Revenue coverage'!$T$190:$U$190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'Revenue coverage'!$T$191:$U$191</c:f>
              <c:numCache>
                <c:formatCode>General</c:formatCode>
                <c:ptCount val="2"/>
                <c:pt idx="0">
                  <c:v>98</c:v>
                </c:pt>
                <c:pt idx="1">
                  <c:v>63</c:v>
                </c:pt>
              </c:numCache>
            </c:numRef>
          </c:val>
        </c:ser>
        <c:ser>
          <c:idx val="1"/>
          <c:order val="1"/>
          <c:tx>
            <c:strRef>
              <c:f>'Revenue coverage'!$R$192:$S$192</c:f>
              <c:strCache>
                <c:ptCount val="1"/>
                <c:pt idx="0">
                  <c:v>Budgetary Central Government</c:v>
                </c:pt>
              </c:strCache>
            </c:strRef>
          </c:tx>
          <c:spPr>
            <a:solidFill>
              <a:srgbClr val="00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'Revenue coverage'!$T$190:$U$190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'Revenue coverage'!$T$192:$U$192</c:f>
              <c:numCache>
                <c:formatCode>General</c:formatCode>
                <c:ptCount val="2"/>
                <c:pt idx="0">
                  <c:v>16</c:v>
                </c:pt>
                <c:pt idx="1">
                  <c:v>33</c:v>
                </c:pt>
              </c:numCache>
            </c:numRef>
          </c:val>
        </c:ser>
        <c:ser>
          <c:idx val="2"/>
          <c:order val="2"/>
          <c:tx>
            <c:strRef>
              <c:f>'Revenue coverage'!$R$193:$S$193</c:f>
              <c:strCache>
                <c:ptCount val="1"/>
                <c:pt idx="0">
                  <c:v>Central Government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'Revenue coverage'!$T$190:$U$190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'Revenue coverage'!$T$193:$U$193</c:f>
              <c:numCache>
                <c:formatCode>General</c:formatCode>
                <c:ptCount val="2"/>
                <c:pt idx="0">
                  <c:v>22</c:v>
                </c:pt>
                <c:pt idx="1">
                  <c:v>10</c:v>
                </c:pt>
              </c:numCache>
            </c:numRef>
          </c:val>
        </c:ser>
        <c:ser>
          <c:idx val="3"/>
          <c:order val="3"/>
          <c:tx>
            <c:strRef>
              <c:f>'Revenue coverage'!$R$194:$S$194</c:f>
              <c:strCache>
                <c:ptCount val="1"/>
                <c:pt idx="0">
                  <c:v>General Government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'Revenue coverage'!$T$190:$U$190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'Revenue coverage'!$T$194:$U$194</c:f>
              <c:numCache>
                <c:formatCode>General</c:formatCode>
                <c:ptCount val="2"/>
                <c:pt idx="0">
                  <c:v>48</c:v>
                </c:pt>
                <c:pt idx="1">
                  <c:v>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9448320"/>
        <c:axId val="119449856"/>
      </c:barChart>
      <c:catAx>
        <c:axId val="11944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b="1"/>
            </a:pPr>
            <a:endParaRPr lang="sr-Latn-RS"/>
          </a:p>
        </c:txPr>
        <c:crossAx val="119449856"/>
        <c:crosses val="autoZero"/>
        <c:auto val="1"/>
        <c:lblAlgn val="ctr"/>
        <c:lblOffset val="100"/>
        <c:noMultiLvlLbl val="0"/>
      </c:catAx>
      <c:valAx>
        <c:axId val="119449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119448320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56340439756351679"/>
          <c:y val="0.26198267262300284"/>
          <c:w val="0.41586564651116725"/>
          <c:h val="0.36278613112469227"/>
        </c:manualLayout>
      </c:layout>
      <c:overlay val="0"/>
      <c:txPr>
        <a:bodyPr/>
        <a:lstStyle/>
        <a:p>
          <a:pPr>
            <a:defRPr sz="8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sr-Latn-R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 smtClean="0"/>
              <a:t>Temelj za izvještaje o novčanim tokovima</a:t>
            </a:r>
          </a:p>
          <a:p>
            <a:pPr>
              <a:defRPr sz="1000"/>
            </a:pPr>
            <a:r>
              <a:rPr lang="en-US" sz="1000" b="0" dirty="0" smtClean="0"/>
              <a:t>(Broj zemalja)</a:t>
            </a:r>
            <a:endParaRPr lang="hr-HR" sz="1000" b="0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5.4083731027226828E-2"/>
          <c:y val="0.12689775837285938"/>
          <c:w val="0.65007651166245761"/>
          <c:h val="0.7680000908904236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'accnting basis'!$A$200</c:f>
              <c:strCache>
                <c:ptCount val="1"/>
                <c:pt idx="0">
                  <c:v>Cash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'accnting basis'!$B$199:$C$199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'accnting basis'!$B$200:$C$200</c:f>
              <c:numCache>
                <c:formatCode>General</c:formatCode>
                <c:ptCount val="2"/>
                <c:pt idx="0">
                  <c:v>146</c:v>
                </c:pt>
                <c:pt idx="1">
                  <c:v>120</c:v>
                </c:pt>
              </c:numCache>
            </c:numRef>
          </c:val>
        </c:ser>
        <c:ser>
          <c:idx val="2"/>
          <c:order val="1"/>
          <c:tx>
            <c:strRef>
              <c:f>'accnting basis'!$A$201</c:f>
              <c:strCache>
                <c:ptCount val="1"/>
                <c:pt idx="0">
                  <c:v>Partial Accrual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'accnting basis'!$B$199:$C$199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'accnting basis'!$B$201:$C$201</c:f>
              <c:numCache>
                <c:formatCode>General</c:formatCode>
                <c:ptCount val="2"/>
                <c:pt idx="0">
                  <c:v>29</c:v>
                </c:pt>
                <c:pt idx="1">
                  <c:v>52</c:v>
                </c:pt>
              </c:numCache>
            </c:numRef>
          </c:val>
        </c:ser>
        <c:ser>
          <c:idx val="3"/>
          <c:order val="2"/>
          <c:tx>
            <c:strRef>
              <c:f>'accnting basis'!$A$202</c:f>
              <c:strCache>
                <c:ptCount val="1"/>
                <c:pt idx="0">
                  <c:v>Full Accrual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'accnting basis'!$B$199:$C$199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'accnting basis'!$B$202:$C$202</c:f>
              <c:numCache>
                <c:formatCode>General</c:formatCode>
                <c:ptCount val="2"/>
                <c:pt idx="0">
                  <c:v>9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887936"/>
        <c:axId val="120893824"/>
      </c:barChart>
      <c:catAx>
        <c:axId val="12088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b="1"/>
            </a:pPr>
            <a:endParaRPr lang="sr-Latn-RS"/>
          </a:p>
        </c:txPr>
        <c:crossAx val="120893824"/>
        <c:crosses val="autoZero"/>
        <c:auto val="1"/>
        <c:lblAlgn val="ctr"/>
        <c:lblOffset val="100"/>
        <c:noMultiLvlLbl val="0"/>
      </c:catAx>
      <c:valAx>
        <c:axId val="12089382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>
                  <a:alpha val="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120887936"/>
        <c:crosses val="autoZero"/>
        <c:crossBetween val="between"/>
        <c:majorUnit val="50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sr-Latn-R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 smtClean="0"/>
              <a:t>Obuhvat aktive i pasive</a:t>
            </a:r>
          </a:p>
          <a:p>
            <a:pPr>
              <a:defRPr sz="1000"/>
            </a:pPr>
            <a:r>
              <a:rPr lang="en-US" sz="1000" b="0" dirty="0" smtClean="0"/>
              <a:t>(Broj zemalja)</a:t>
            </a:r>
            <a:endParaRPr lang="hr-HR" sz="1000" b="0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8.8293963254593266E-2"/>
          <c:y val="0.1663378767309259"/>
          <c:w val="0.53395632149754857"/>
          <c:h val="0.720727034120739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'Balance Sheet'!$B$189</c:f>
              <c:strCache>
                <c:ptCount val="1"/>
                <c:pt idx="0">
                  <c:v>No Balance Sheet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('Balance Sheet'!$D$188,'Balance Sheet'!$F$188)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('Balance Sheet'!$D$189,'Balance Sheet'!$F$189)</c:f>
              <c:numCache>
                <c:formatCode>General</c:formatCode>
                <c:ptCount val="2"/>
                <c:pt idx="0">
                  <c:v>136</c:v>
                </c:pt>
                <c:pt idx="1">
                  <c:v>126</c:v>
                </c:pt>
              </c:numCache>
            </c:numRef>
          </c:val>
        </c:ser>
        <c:ser>
          <c:idx val="1"/>
          <c:order val="1"/>
          <c:tx>
            <c:strRef>
              <c:f>'Balance Sheet'!$B$190</c:f>
              <c:strCache>
                <c:ptCount val="1"/>
                <c:pt idx="0">
                  <c:v>Liabilities Only</c:v>
                </c:pt>
              </c:strCache>
            </c:strRef>
          </c:tx>
          <c:spPr>
            <a:solidFill>
              <a:srgbClr val="00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('Balance Sheet'!$D$188,'Balance Sheet'!$F$188)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('Balance Sheet'!$D$190,'Balance Sheet'!$F$190)</c:f>
              <c:numCache>
                <c:formatCode>General</c:formatCode>
                <c:ptCount val="2"/>
                <c:pt idx="0">
                  <c:v>27</c:v>
                </c:pt>
                <c:pt idx="1">
                  <c:v>17</c:v>
                </c:pt>
              </c:numCache>
            </c:numRef>
          </c:val>
        </c:ser>
        <c:ser>
          <c:idx val="2"/>
          <c:order val="2"/>
          <c:tx>
            <c:strRef>
              <c:f>'Balance Sheet'!$B$191</c:f>
              <c:strCache>
                <c:ptCount val="1"/>
                <c:pt idx="0">
                  <c:v>Financial Assets Only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('Balance Sheet'!$D$188,'Balance Sheet'!$F$188)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('Balance Sheet'!$D$191,'Balance Sheet'!$F$191)</c:f>
              <c:numCache>
                <c:formatCode>General</c:formatCode>
                <c:ptCount val="2"/>
                <c:pt idx="0">
                  <c:v>12</c:v>
                </c:pt>
                <c:pt idx="1">
                  <c:v>27</c:v>
                </c:pt>
              </c:numCache>
            </c:numRef>
          </c:val>
        </c:ser>
        <c:ser>
          <c:idx val="3"/>
          <c:order val="3"/>
          <c:tx>
            <c:strRef>
              <c:f>'Balance Sheet'!$B$192</c:f>
              <c:strCache>
                <c:ptCount val="1"/>
                <c:pt idx="0">
                  <c:v>Financial &amp; Non-Financial Assets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('Balance Sheet'!$D$188,'Balance Sheet'!$F$188)</c:f>
              <c:numCache>
                <c:formatCode>General</c:formatCode>
                <c:ptCount val="2"/>
                <c:pt idx="0">
                  <c:v>2004</c:v>
                </c:pt>
                <c:pt idx="1">
                  <c:v>2011</c:v>
                </c:pt>
              </c:numCache>
            </c:numRef>
          </c:cat>
          <c:val>
            <c:numRef>
              <c:f>('Balance Sheet'!$D$192,'Balance Sheet'!$F$192)</c:f>
              <c:numCache>
                <c:formatCode>General</c:formatCode>
                <c:ptCount val="2"/>
                <c:pt idx="0">
                  <c:v>9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009664"/>
        <c:axId val="121011200"/>
      </c:barChart>
      <c:catAx>
        <c:axId val="12100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b="1"/>
            </a:pPr>
            <a:endParaRPr lang="sr-Latn-RS"/>
          </a:p>
        </c:txPr>
        <c:crossAx val="121011200"/>
        <c:crosses val="autoZero"/>
        <c:auto val="1"/>
        <c:lblAlgn val="ctr"/>
        <c:lblOffset val="100"/>
        <c:noMultiLvlLbl val="0"/>
      </c:catAx>
      <c:valAx>
        <c:axId val="121011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000000"/>
            </a:solidFill>
          </a:ln>
        </c:spPr>
        <c:crossAx val="121009664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58206482444411434"/>
          <c:y val="0.19893452325028138"/>
          <c:w val="0.41793517555588588"/>
          <c:h val="0.51760481671861003"/>
        </c:manualLayout>
      </c:layout>
      <c:overlay val="0"/>
      <c:txPr>
        <a:bodyPr/>
        <a:lstStyle/>
        <a:p>
          <a:pPr>
            <a:defRPr sz="8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sr-Latn-R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pl-PL"/>
              <a:t>Učestalost izvještaja u 2011.</a:t>
            </a:r>
          </a:p>
          <a:p>
            <a:pPr>
              <a:defRPr sz="1000"/>
            </a:pPr>
            <a:r>
              <a:rPr lang="pl-PL" sz="1000" b="0" dirty="0" smtClean="0"/>
              <a:t>(Broj zemalja)</a:t>
            </a:r>
            <a:endParaRPr lang="pl-PL" sz="1000" b="0" dirty="0"/>
          </a:p>
        </c:rich>
      </c:tx>
      <c:layout>
        <c:manualLayout>
          <c:xMode val="edge"/>
          <c:yMode val="edge"/>
          <c:x val="0.2451178626256624"/>
          <c:y val="2.857143928437921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31982122517704498"/>
          <c:y val="0.28715700921048581"/>
          <c:w val="0.39494899222503094"/>
          <c:h val="0.675235659654421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800000"/>
              </a:solidFill>
            </c:spPr>
          </c:dPt>
          <c:dPt>
            <c:idx val="2"/>
            <c:bubble3D val="0"/>
            <c:spPr>
              <a:solidFill>
                <a:srgbClr val="FF9900"/>
              </a:solidFill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4"/>
            <c:bubble3D val="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2.8256821670876051E-2"/>
                  <c:y val="7.661580233505287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</a:t>
                    </a:r>
                    <a:r>
                      <a:rPr lang="hr-HR" dirty="0" err="1" smtClean="0"/>
                      <a:t>jesečno</a:t>
                    </a:r>
                    <a:r>
                      <a:rPr lang="en-US" dirty="0"/>
                      <a:t>
96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532560788392228E-4"/>
                  <c:y val="-9.5044257398860538E-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rgbClr val="000000"/>
                        </a:solidFill>
                      </a:defRPr>
                    </a:pPr>
                    <a:r>
                      <a:rPr lang="hr-HR" dirty="0" smtClean="0"/>
                      <a:t>Tromjesečno</a:t>
                    </a:r>
                    <a:r>
                      <a:rPr lang="en-US" dirty="0"/>
                      <a:t>
32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hr-HR" smtClean="0"/>
                      <a:t>Polugodišnje</a:t>
                    </a:r>
                    <a:r>
                      <a:rPr lang="en-US"/>
                      <a:t>
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7935175555885703E-2"/>
                  <c:y val="-1.2737442302470798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Godišnje</a:t>
                    </a:r>
                    <a:r>
                      <a:rPr lang="en-US" dirty="0"/>
                      <a:t>
37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0911429703362614"/>
                  <c:y val="1.1143958729296769E-2"/>
                </c:manualLayout>
              </c:layout>
              <c:tx>
                <c:rich>
                  <a:bodyPr/>
                  <a:lstStyle/>
                  <a:p>
                    <a:r>
                      <a:rPr lang="hr-HR" dirty="0" smtClean="0"/>
                      <a:t>Nepoznato</a:t>
                    </a:r>
                    <a:r>
                      <a:rPr lang="en-US" dirty="0"/>
                      <a:t>
16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'freq&amp;periodicty'!$C$188:$C$192</c:f>
              <c:strCache>
                <c:ptCount val="5"/>
                <c:pt idx="0">
                  <c:v>Monthly</c:v>
                </c:pt>
                <c:pt idx="1">
                  <c:v>Quarterly</c:v>
                </c:pt>
                <c:pt idx="2">
                  <c:v>Semi-annually</c:v>
                </c:pt>
                <c:pt idx="3">
                  <c:v>Annually</c:v>
                </c:pt>
                <c:pt idx="4">
                  <c:v>Unknown</c:v>
                </c:pt>
              </c:strCache>
            </c:strRef>
          </c:cat>
          <c:val>
            <c:numRef>
              <c:f>'freq&amp;periodicty'!$D$188:$D$192</c:f>
              <c:numCache>
                <c:formatCode>General</c:formatCode>
                <c:ptCount val="5"/>
                <c:pt idx="0">
                  <c:v>96</c:v>
                </c:pt>
                <c:pt idx="1">
                  <c:v>32</c:v>
                </c:pt>
                <c:pt idx="2">
                  <c:v>3</c:v>
                </c:pt>
                <c:pt idx="3">
                  <c:v>37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>
          <a:solidFill>
            <a:srgbClr val="000000"/>
          </a:solidFill>
        </a:defRPr>
      </a:pPr>
      <a:endParaRPr lang="sr-Latn-R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0.60377</cdr:x>
      <cdr:y>0.28125</cdr:y>
    </cdr:from>
    <cdr:to>
      <cdr:x>0.89742</cdr:x>
      <cdr:y>0.3696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438399" y="685800"/>
          <a:ext cx="1185929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eaLnBrk="0" fontAlgn="base" hangingPunct="0">
            <a:spcBef>
              <a:spcPct val="20000"/>
            </a:spcBef>
            <a:spcAft>
              <a:spcPct val="0"/>
            </a:spcAft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1pPr>
          <a:lvl2pPr marL="457200" algn="l" rtl="0" eaLnBrk="0" fontAlgn="base" hangingPunct="0">
            <a:spcBef>
              <a:spcPct val="20000"/>
            </a:spcBef>
            <a:spcAft>
              <a:spcPct val="0"/>
            </a:spcAft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2pPr>
          <a:lvl3pPr marL="914400" algn="l" rtl="0" eaLnBrk="0" fontAlgn="base" hangingPunct="0">
            <a:spcBef>
              <a:spcPct val="20000"/>
            </a:spcBef>
            <a:spcAft>
              <a:spcPct val="0"/>
            </a:spcAft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3pPr>
          <a:lvl4pPr marL="1371600" algn="l" rtl="0" eaLnBrk="0" fontAlgn="base" hangingPunct="0">
            <a:spcBef>
              <a:spcPct val="20000"/>
            </a:spcBef>
            <a:spcAft>
              <a:spcPct val="0"/>
            </a:spcAft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4pPr>
          <a:lvl5pPr marL="1828800" algn="l" rtl="0" eaLnBrk="0" fontAlgn="base" hangingPunct="0">
            <a:spcBef>
              <a:spcPct val="20000"/>
            </a:spcBef>
            <a:spcAft>
              <a:spcPct val="0"/>
            </a:spcAft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sz="2400" b="1" kern="1200">
              <a:solidFill>
                <a:srgbClr val="FFFFCC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hr-HR" sz="800" b="0" dirty="0" smtClean="0">
              <a:solidFill>
                <a:srgbClr val="000000"/>
              </a:solidFill>
            </a:rPr>
            <a:t>Opća država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0.375</cdr:y>
    </cdr:from>
    <cdr:to>
      <cdr:x>0.85535</cdr:x>
      <cdr:y>0.46335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2438400" y="914400"/>
          <a:ext cx="10160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Središnja</a:t>
          </a:r>
          <a:r>
            <a:rPr lang="hr-HR" sz="800" b="0" dirty="0" smtClean="0">
              <a:solidFill>
                <a:srgbClr val="000000"/>
              </a:solidFill>
            </a:rPr>
            <a:t> država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0.46875</cdr:y>
    </cdr:from>
    <cdr:to>
      <cdr:x>0.96226</cdr:x>
      <cdr:y>0.5571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2438400" y="1143000"/>
          <a:ext cx="14478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b="0" dirty="0" smtClean="0">
              <a:solidFill>
                <a:srgbClr val="000000"/>
              </a:solidFill>
            </a:rPr>
            <a:t>Državni proračun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0.5625</cdr:y>
    </cdr:from>
    <cdr:to>
      <cdr:x>0.83019</cdr:x>
      <cdr:y>0.65085</cdr:y>
    </cdr:to>
    <cdr:sp macro="" textlink="">
      <cdr:nvSpPr>
        <cdr:cNvPr id="5" name="TextBox 8"/>
        <cdr:cNvSpPr txBox="1"/>
      </cdr:nvSpPr>
      <cdr:spPr>
        <a:xfrm xmlns:a="http://schemas.openxmlformats.org/drawingml/2006/main">
          <a:off x="2438400" y="1371600"/>
          <a:ext cx="9144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Nema podataka</a:t>
          </a:r>
          <a:endParaRPr lang="hr-HR" sz="800" b="0" dirty="0">
            <a:solidFill>
              <a:srgbClr val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0.75472</cdr:x>
      <cdr:y>0.31939</cdr:y>
    </cdr:from>
    <cdr:to>
      <cdr:x>1</cdr:x>
      <cdr:y>0.46185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3047999" y="759023"/>
          <a:ext cx="990601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Obračunska osnova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0.75472</cdr:x>
      <cdr:y>0.44765</cdr:y>
    </cdr:from>
    <cdr:to>
      <cdr:x>0.98113</cdr:x>
      <cdr:y>0.5901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3048000" y="1063823"/>
          <a:ext cx="914400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Djelomično obračunska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0.75472</cdr:x>
      <cdr:y>0.5759</cdr:y>
    </cdr:from>
    <cdr:to>
      <cdr:x>0.98113</cdr:x>
      <cdr:y>0.71836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3048000" y="1368623"/>
          <a:ext cx="914400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Gotovinska osnova</a:t>
          </a:r>
          <a:endParaRPr lang="hr-HR" sz="800" b="0" dirty="0">
            <a:solidFill>
              <a:srgbClr val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0.60377</cdr:x>
      <cdr:y>0.22026</cdr:y>
    </cdr:from>
    <cdr:to>
      <cdr:x>1</cdr:x>
      <cdr:y>0.36006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2438400" y="533400"/>
          <a:ext cx="1600200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Financijska i nefinancijska imovina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0.34612</cdr:y>
    </cdr:from>
    <cdr:to>
      <cdr:x>1</cdr:x>
      <cdr:y>0.43509</cdr:y>
    </cdr:to>
    <cdr:sp macro="" textlink="">
      <cdr:nvSpPr>
        <cdr:cNvPr id="4" name="TextBox 8"/>
        <cdr:cNvSpPr txBox="1"/>
      </cdr:nvSpPr>
      <cdr:spPr>
        <a:xfrm xmlns:a="http://schemas.openxmlformats.org/drawingml/2006/main">
          <a:off x="2438400" y="838200"/>
          <a:ext cx="16002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Samo financijska imovina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0.47199</cdr:y>
    </cdr:from>
    <cdr:to>
      <cdr:x>0.9434</cdr:x>
      <cdr:y>0.56095</cdr:y>
    </cdr:to>
    <cdr:sp macro="" textlink="">
      <cdr:nvSpPr>
        <cdr:cNvPr id="5" name="TextBox 8"/>
        <cdr:cNvSpPr txBox="1"/>
      </cdr:nvSpPr>
      <cdr:spPr>
        <a:xfrm xmlns:a="http://schemas.openxmlformats.org/drawingml/2006/main">
          <a:off x="2438400" y="1143000"/>
          <a:ext cx="1371600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Samo obveze</a:t>
          </a:r>
          <a:endParaRPr lang="hr-HR" sz="800" b="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0.60377</cdr:x>
      <cdr:y>0.59785</cdr:y>
    </cdr:from>
    <cdr:to>
      <cdr:x>0.89742</cdr:x>
      <cdr:y>0.68682</cdr:y>
    </cdr:to>
    <cdr:sp macro="" textlink="">
      <cdr:nvSpPr>
        <cdr:cNvPr id="6" name="TextBox 8"/>
        <cdr:cNvSpPr txBox="1"/>
      </cdr:nvSpPr>
      <cdr:spPr>
        <a:xfrm xmlns:a="http://schemas.openxmlformats.org/drawingml/2006/main">
          <a:off x="2438400" y="1447800"/>
          <a:ext cx="1185929" cy="2154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800" dirty="0" smtClean="0">
              <a:solidFill>
                <a:srgbClr val="000000"/>
              </a:solidFill>
            </a:rPr>
            <a:t>Nema bilance</a:t>
          </a:r>
          <a:endParaRPr lang="hr-HR" sz="800" b="0" dirty="0">
            <a:solidFill>
              <a:srgbClr val="00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l" defTabSz="91313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86" y="0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r" defTabSz="91313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011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l" defTabSz="91313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86" y="8830011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 defTabSz="913133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68024AD-0859-4334-97C1-F4D52B28F111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132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53" tIns="45177" rIns="90353" bIns="4517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86" y="0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53" tIns="45177" rIns="90353" bIns="451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27" y="4415790"/>
            <a:ext cx="560894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53" tIns="45177" rIns="90353" bIns="45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0011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53" tIns="45177" rIns="90353" bIns="451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86" y="8830011"/>
            <a:ext cx="303804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53" tIns="45177" rIns="90353" bIns="451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A0D58CA-9F49-4A27-A831-D9FED8A7D327}" type="slidenum">
              <a:rPr lang="en-US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5856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3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 smtClean="0"/>
              <a:t>Spomenuti neke nove alate PFM-a</a:t>
            </a:r>
          </a:p>
          <a:p>
            <a:endParaRPr lang="hr-HR" baseline="0" dirty="0" smtClean="0"/>
          </a:p>
          <a:p>
            <a:r>
              <a:rPr dirty="0" smtClean="0"/>
              <a:t>MMF je uveo nove alate: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unaprijeđeni Kodeks fiskalne transparentnosti i proces evaluacije (FTE)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alat za dijagnostičku ocjenu porezne uprave (TADAT)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alat za ocjenu upravljanja javnim investicijama (PIMA)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PPP model procjene fiskalnog rizika (P-FRAM)</a:t>
            </a:r>
          </a:p>
          <a:p>
            <a:pPr>
              <a:spcAft>
                <a:spcPts val="0"/>
              </a:spcAft>
            </a:pPr>
            <a:r>
              <a:rPr dirty="0" smtClean="0"/>
              <a:t>PEFA je unaprijeđena: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četiri nova pokazatelja, proširenje i poboljšanje postojećih pokazatelja te rekalibracija osnovnih standarda </a:t>
            </a:r>
          </a:p>
          <a:p>
            <a:pPr>
              <a:spcAft>
                <a:spcPts val="0"/>
              </a:spcAft>
            </a:pPr>
            <a:r>
              <a:rPr dirty="0" err="1" smtClean="0"/>
              <a:t>Ostale</a:t>
            </a:r>
            <a:r>
              <a:rPr dirty="0" smtClean="0"/>
              <a:t> </a:t>
            </a:r>
            <a:r>
              <a:rPr dirty="0" err="1" smtClean="0"/>
              <a:t>institucije</a:t>
            </a:r>
            <a:r>
              <a:rPr dirty="0" smtClean="0"/>
              <a:t> </a:t>
            </a:r>
            <a:r>
              <a:rPr dirty="0" err="1" smtClean="0"/>
              <a:t>također</a:t>
            </a:r>
            <a:r>
              <a:rPr lang="hr-HR" dirty="0" smtClean="0"/>
              <a:t> su</a:t>
            </a:r>
            <a:r>
              <a:rPr dirty="0" smtClean="0"/>
              <a:t> </a:t>
            </a:r>
            <a:r>
              <a:rPr dirty="0" smtClean="0"/>
              <a:t>poboljšale svoje alate za dijagnostiku: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SB - javne investicije, javna nabava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OECD, EK…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7</a:t>
            </a:fld>
            <a:endParaRPr lang="hr-H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0" y="16129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 dirty="0">
              <a:solidFill>
                <a:srgbClr val="0000FF"/>
              </a:solidFill>
            </a:endParaRPr>
          </a:p>
        </p:txBody>
      </p:sp>
      <p:pic>
        <p:nvPicPr>
          <p:cNvPr id="5" name="Picture 9" descr="webpi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5613" y="5738291"/>
            <a:ext cx="1315553" cy="88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66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5940-97FF-4702-AC81-D490EA2BB4DE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59083-CD58-4440-B8FD-E7DFF76D7A5E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F35A6-39C6-4B23-BE02-D3F3183FFD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67C9C-6399-4171-9CC7-631544A96118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E2409-82F5-4F6B-8709-73BBA561B3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857AB-973C-4B95-8DD4-3BD039B45BBA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1C322-26C0-4973-B24B-58450906D3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7D176-0547-43E5-8095-468F5039FF2D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6E41F-D730-4460-A095-8E441A0F53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6200"/>
            <a:ext cx="8229600" cy="604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3C81-8572-478F-A518-112C8B155709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A27A8-29AF-4DFD-9EE8-0FECFA2F62A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BF7C88-26A1-456C-AED1-C08E192E3428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AE2223-78B1-442A-9FF9-89E91986ABF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66800"/>
          </a:xfrm>
        </p:spPr>
        <p:txBody>
          <a:bodyPr anchor="ctr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545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3813A-31A8-4FA0-ABC2-16B797892D87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9FE57-B04B-4B7C-816D-A15AF53620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07B76-17DF-49C2-ADD5-173068AD2BD8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90B0-7E9D-4D94-9CDC-887F82336E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3DBA1-CA4A-470E-9BB2-15DCCAE93AD0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8A304A-2A52-4088-8CAF-2E75BA7CCCF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9D29F-143E-418D-B2BB-B0A3E91AA990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E71F4-BD95-4845-9E24-D67667EF0E0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11E3F-6F60-4A39-B84F-D29A4D677BFC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17803-2800-4867-BEDA-65382B35945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F43F3-255F-4060-BD90-5C8678A79CDC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83155D-84CD-48C0-9F06-F0DF4E61ABC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C7979-ACDA-479F-AAF8-BF90AF0D3D12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58960-875C-4DF9-BBA4-AFD8153C16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F857-D0A5-4379-BE51-373E5C9B70DD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91687-06A5-4701-B6D2-8EBA4AB424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44E0A1D-A56B-4C72-B9D5-1A1C7AA8F84E}" type="datetime1">
              <a:rPr lang="en-US" smtClean="0"/>
              <a:pPr>
                <a:defRPr/>
              </a:pPr>
              <a:t>7/6/2016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600">
                <a:solidFill>
                  <a:schemeClr val="tx1"/>
                </a:solidFill>
              </a:defRPr>
            </a:lvl1pPr>
          </a:lstStyle>
          <a:p>
            <a:fld id="{93240BDF-807B-469F-AA9A-587A43BB6C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8" descr="fadlogo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 dirty="0">
              <a:solidFill>
                <a:srgbClr val="0000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99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66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f.org/external/datamapper/FiscalRules/map/map.htm" TargetMode="External"/><Relationship Id="rId7" Type="http://schemas.openxmlformats.org/officeDocument/2006/relationships/hyperlink" Target="https://www.pefa.org/sites/pefa.org/files/attachments/PEFA%20Framework_English.pdf" TargetMode="External"/><Relationship Id="rId2" Type="http://schemas.openxmlformats.org/officeDocument/2006/relationships/hyperlink" Target="http://www.imfbookstore.org/ProdDetails.asp?ID=PFMEE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mf.org/external/np/fad/publicinvestment/pdf/PFRAM.pdf" TargetMode="External"/><Relationship Id="rId5" Type="http://schemas.openxmlformats.org/officeDocument/2006/relationships/hyperlink" Target="http://www.imf.org/external/np/pp/eng/2015/061115.pdf" TargetMode="External"/><Relationship Id="rId4" Type="http://schemas.openxmlformats.org/officeDocument/2006/relationships/hyperlink" Target="http://blog-pfm.imf.org/files/ft-co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066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dirty="0" smtClean="0">
                <a:solidFill>
                  <a:srgbClr val="800000"/>
                </a:solidFill>
              </a:rPr>
              <a:t>Ostvaruju li reforme upravljanja javnim financijama rezultate u regiji?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8001000" cy="2133600"/>
          </a:xfrm>
        </p:spPr>
        <p:txBody>
          <a:bodyPr/>
          <a:lstStyle/>
          <a:p>
            <a:r>
              <a:rPr lang="en-US" sz="2000" dirty="0" smtClean="0">
                <a:solidFill>
                  <a:srgbClr val="002060"/>
                </a:solidFill>
              </a:rPr>
              <a:t>Duncan Last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Savjetnik za upravljanje javnim financijama za jugoistočnu Europu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Odjel za fiskalne poslove, MMF</a:t>
            </a:r>
          </a:p>
          <a:p>
            <a:endParaRPr lang="hr-HR" sz="1800" b="0" dirty="0" smtClean="0">
              <a:solidFill>
                <a:srgbClr val="002060"/>
              </a:solidFill>
            </a:endParaRPr>
          </a:p>
          <a:p>
            <a:r>
              <a:rPr lang="en-US" sz="1800" dirty="0" smtClean="0">
                <a:solidFill>
                  <a:srgbClr val="000066"/>
                </a:solidFill>
              </a:rPr>
              <a:t>OECD-ov sastanak visokih dužnosnika odgovornih za proračun zemalja srednje, istočne i jugoistočne Europe (CESEE)</a:t>
            </a:r>
          </a:p>
          <a:p>
            <a:r>
              <a:rPr lang="en-US" sz="1800" dirty="0" smtClean="0">
                <a:solidFill>
                  <a:srgbClr val="000066"/>
                </a:solidFill>
              </a:rPr>
              <a:t>Ljubljana, 28. – 29. lipnja 2016.</a:t>
            </a:r>
            <a:endParaRPr lang="hr-HR" sz="1800" i="1" dirty="0" smtClean="0">
              <a:solidFill>
                <a:srgbClr val="000066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hr-HR" sz="1600" b="0" kern="1200" dirty="0" smtClean="0">
              <a:solidFill>
                <a:schemeClr val="accent2"/>
              </a:solidFill>
            </a:endParaRPr>
          </a:p>
          <a:p>
            <a:endParaRPr lang="hr-HR" sz="24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066800"/>
          </a:xfrm>
        </p:spPr>
        <p:txBody>
          <a:bodyPr/>
          <a:lstStyle/>
          <a:p>
            <a:pPr algn="ctr"/>
            <a:r>
              <a:rPr dirty="0" smtClean="0"/>
              <a:t>Značajne reforme provedene još od 2000.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638800"/>
          </a:xfrm>
        </p:spPr>
        <p:txBody>
          <a:bodyPr/>
          <a:lstStyle/>
          <a:p>
            <a:r>
              <a:rPr dirty="0" smtClean="0"/>
              <a:t>Većina zemalja CESEE-a unaprijedila je svoje proračunske i računovodstvene sustave još od 2000. godine zbog pritiska od strane kolega te maksimalnom upotrebom dostupne tehničke podrške i izgradnjom kapaciteta. Među značajnijim ostvarenim napredcima u zadnjih 10 godina izdvajaju se: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provedba srednjoročnih proračunskih okvira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donošenje fiskalnih pravila i okvira fiskalne odgovornosti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ujedinjenje periodičnih i investicijskih proračuna, širenje obuhvata institucija te smanjenje izvanproračunske potrošnje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uvođenje programskog planiranja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redovito fiskalno izvještavanje tijekom godine i krajem godine, često u skladu s međunarodnim standardima (GFS, ESA)</a:t>
            </a:r>
            <a:endParaRPr lang="hr-HR" sz="2400" dirty="0" smtClean="0"/>
          </a:p>
          <a:p>
            <a:pPr lvl="1">
              <a:spcAft>
                <a:spcPts val="0"/>
              </a:spcAft>
            </a:pPr>
            <a:r>
              <a:rPr lang="en-US" sz="2000" dirty="0" smtClean="0"/>
              <a:t>pomak prema obračunskom računovodstvu i standardima IPSAS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2</a:t>
            </a:fld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066800"/>
          </a:xfrm>
        </p:spPr>
        <p:txBody>
          <a:bodyPr/>
          <a:lstStyle/>
          <a:p>
            <a:r>
              <a:rPr dirty="0" smtClean="0"/>
              <a:t>Odabrani rezultati reforme iz proteklog desetljeća</a:t>
            </a:r>
            <a:r>
              <a:t/>
            </a:r>
            <a:br/>
            <a:r>
              <a:rPr lang="en-US" b="0" dirty="0" smtClean="0">
                <a:solidFill>
                  <a:schemeClr val="tx1">
                    <a:lumMod val="75000"/>
                  </a:schemeClr>
                </a:solidFill>
              </a:rPr>
              <a:t>Srednjoročni okviri</a:t>
            </a:r>
            <a:endParaRPr lang="hr-H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3</a:t>
            </a:fld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77511"/>
            <a:ext cx="7897247" cy="4589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083279" y="1754038"/>
            <a:ext cx="22098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0" dirty="0" smtClean="0">
                <a:solidFill>
                  <a:srgbClr val="000000"/>
                </a:solidFill>
              </a:rPr>
              <a:t>Srednjoročni fiskalni okvir</a:t>
            </a:r>
            <a:endParaRPr lang="hr-HR" sz="1200" b="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1766017"/>
            <a:ext cx="2362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200" b="0" dirty="0" smtClean="0">
                <a:solidFill>
                  <a:srgbClr val="000000"/>
                </a:solidFill>
              </a:rPr>
              <a:t>Srednjoročni proračunski okvir</a:t>
            </a:r>
            <a:endParaRPr lang="hr-HR" sz="1200" b="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200400"/>
            <a:ext cx="369332" cy="1371600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hr-HR" sz="1200" b="0" dirty="0" smtClean="0">
                <a:solidFill>
                  <a:srgbClr val="000000"/>
                </a:solidFill>
              </a:rPr>
              <a:t>Broj zemalja</a:t>
            </a:r>
            <a:endParaRPr lang="hr-HR" sz="1200" b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07806"/>
            <a:ext cx="7848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Rast srednjoročnih okvira diljem svijeta 1990.- 2008.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066800"/>
          </a:xfrm>
        </p:spPr>
        <p:txBody>
          <a:bodyPr/>
          <a:lstStyle/>
          <a:p>
            <a:r>
              <a:rPr dirty="0" smtClean="0"/>
              <a:t>Odabrani rezultati reforme iz proteklog desetljeća</a:t>
            </a:r>
            <a:r>
              <a:rPr dirty="0"/>
              <a:t/>
            </a:r>
            <a:br>
              <a:rPr dirty="0"/>
            </a:br>
            <a:r>
              <a:rPr lang="en-US" b="0" dirty="0" smtClean="0">
                <a:solidFill>
                  <a:schemeClr val="tx1">
                    <a:lumMod val="75000"/>
                  </a:schemeClr>
                </a:solidFill>
              </a:rPr>
              <a:t>Fiskalna pravila</a:t>
            </a:r>
            <a:endParaRPr lang="hr-HR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4</a:t>
            </a:fld>
            <a:endParaRPr lang="hr-H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44" y="1524000"/>
            <a:ext cx="7769356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24332" y="1552636"/>
            <a:ext cx="54864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400" dirty="0" smtClean="0">
                <a:solidFill>
                  <a:schemeClr val="tx1"/>
                </a:solidFill>
              </a:rPr>
              <a:t>Broj zemalja koje se služe fiskalnim pravilima, 1990. – 2013.</a:t>
            </a:r>
            <a:endParaRPr lang="hr-HR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2271556"/>
            <a:ext cx="16764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Razvijena gospodarstva</a:t>
            </a:r>
            <a:endParaRPr lang="hr-HR" sz="1000" b="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3105623"/>
            <a:ext cx="17526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0" dirty="0" smtClean="0">
                <a:solidFill>
                  <a:srgbClr val="C00000"/>
                </a:solidFill>
              </a:rPr>
              <a:t>Gospodarstva u nastajanju</a:t>
            </a:r>
            <a:endParaRPr lang="hr-HR" sz="1000" b="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3754279"/>
            <a:ext cx="16764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0" dirty="0" smtClean="0">
                <a:solidFill>
                  <a:srgbClr val="008000"/>
                </a:solidFill>
              </a:rPr>
              <a:t>Zemlje s niskim prihodima</a:t>
            </a:r>
            <a:endParaRPr lang="hr-HR" sz="1000" b="0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6042435"/>
            <a:ext cx="34290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0" dirty="0" smtClean="0">
                <a:solidFill>
                  <a:srgbClr val="000000"/>
                </a:solidFill>
              </a:rPr>
              <a:t>Izvor: baza podataka fiskalnih pravila FAD-a</a:t>
            </a:r>
            <a:endParaRPr lang="hr-HR" sz="1000" b="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6240843"/>
            <a:ext cx="42672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0" dirty="0" smtClean="0">
                <a:solidFill>
                  <a:srgbClr val="000000"/>
                </a:solidFill>
              </a:rPr>
              <a:t>Napomene: podaci uključuju i nacionalna i nadnacionalna fiskalna pravila</a:t>
            </a:r>
            <a:endParaRPr lang="hr-HR" sz="10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sz="quarter"/>
          </p:nvPr>
        </p:nvSpPr>
        <p:spPr>
          <a:xfrm>
            <a:off x="0" y="76200"/>
            <a:ext cx="8077200" cy="1066800"/>
          </a:xfrm>
        </p:spPr>
        <p:txBody>
          <a:bodyPr/>
          <a:lstStyle/>
          <a:p>
            <a:r>
              <a:rPr sz="2400" dirty="0" smtClean="0"/>
              <a:t>Odabrani rezultati reforme iz proteklog desetljeća</a:t>
            </a:r>
            <a:r>
              <a:rPr sz="2400" dirty="0"/>
              <a:t/>
            </a:r>
            <a:br>
              <a:rPr sz="2400" dirty="0"/>
            </a:br>
            <a:r>
              <a:rPr lang="en-US" sz="2400" b="0" dirty="0" smtClean="0">
                <a:solidFill>
                  <a:schemeClr val="tx1">
                    <a:lumMod val="75000"/>
                  </a:schemeClr>
                </a:solidFill>
              </a:rPr>
              <a:t>Napredak u primjeni standarda fiskalnog izvještavanja</a:t>
            </a:r>
            <a:endParaRPr lang="hr-HR" sz="2400" b="0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7645132"/>
              </p:ext>
            </p:extLst>
          </p:nvPr>
        </p:nvGraphicFramePr>
        <p:xfrm>
          <a:off x="457200" y="1524000"/>
          <a:ext cx="40386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13419741"/>
              </p:ext>
            </p:extLst>
          </p:nvPr>
        </p:nvGraphicFramePr>
        <p:xfrm>
          <a:off x="4724400" y="1603177"/>
          <a:ext cx="4038600" cy="237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245927865"/>
              </p:ext>
            </p:extLst>
          </p:nvPr>
        </p:nvGraphicFramePr>
        <p:xfrm>
          <a:off x="457200" y="4267200"/>
          <a:ext cx="4038600" cy="242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88769121"/>
              </p:ext>
            </p:extLst>
          </p:nvPr>
        </p:nvGraphicFramePr>
        <p:xfrm>
          <a:off x="4648200" y="4343400"/>
          <a:ext cx="4038600" cy="236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6E41F-D730-4460-A095-8E441A0F5304}" type="slidenum">
              <a:rPr lang="en-US" smtClean="0">
                <a:solidFill>
                  <a:srgbClr val="800000"/>
                </a:solidFill>
              </a:rPr>
              <a:pPr/>
              <a:t>5</a:t>
            </a:fld>
            <a:endParaRPr lang="hr-HR">
              <a:solidFill>
                <a:srgbClr val="8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400" y="1244600"/>
            <a:ext cx="3421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Proširio se institucionalni obuhvat...</a:t>
            </a:r>
            <a:endParaRPr lang="hr-HR" sz="1400" dirty="0">
              <a:solidFill>
                <a:srgbClr val="8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1295399"/>
            <a:ext cx="5170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...</a:t>
            </a:r>
            <a:r>
              <a:rPr lang="hr-HR" sz="1400" dirty="0" smtClean="0">
                <a:solidFill>
                  <a:srgbClr val="800000"/>
                </a:solidFill>
              </a:rPr>
              <a:t>i u tijeku je prijelaz </a:t>
            </a:r>
            <a:r>
              <a:rPr lang="en-US" sz="1400" dirty="0" smtClean="0">
                <a:solidFill>
                  <a:srgbClr val="800000"/>
                </a:solidFill>
              </a:rPr>
              <a:t>s </a:t>
            </a:r>
            <a:r>
              <a:rPr lang="en-US" sz="1400" dirty="0" smtClean="0">
                <a:solidFill>
                  <a:srgbClr val="800000"/>
                </a:solidFill>
              </a:rPr>
              <a:t>gotovinske na obračunsku osnovu...</a:t>
            </a:r>
            <a:endParaRPr lang="hr-HR" sz="1400" dirty="0">
              <a:solidFill>
                <a:srgbClr val="8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4038600"/>
            <a:ext cx="4427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...ali nekoliko zemalja priprema potpune bilance...</a:t>
            </a:r>
            <a:endParaRPr lang="hr-HR" sz="1400" dirty="0">
              <a:solidFill>
                <a:srgbClr val="8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4038600"/>
            <a:ext cx="4079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800000"/>
                </a:solidFill>
              </a:rPr>
              <a:t>....i </a:t>
            </a:r>
            <a:r>
              <a:rPr lang="en-US" sz="1400" dirty="0" err="1" smtClean="0">
                <a:solidFill>
                  <a:srgbClr val="800000"/>
                </a:solidFill>
              </a:rPr>
              <a:t>učestalost</a:t>
            </a:r>
            <a:r>
              <a:rPr lang="en-US" sz="1400" dirty="0" smtClean="0">
                <a:solidFill>
                  <a:srgbClr val="800000"/>
                </a:solidFill>
              </a:rPr>
              <a:t> </a:t>
            </a:r>
            <a:r>
              <a:rPr lang="en-US" sz="1400" dirty="0" err="1" smtClean="0">
                <a:solidFill>
                  <a:srgbClr val="800000"/>
                </a:solidFill>
              </a:rPr>
              <a:t>izvještaja</a:t>
            </a:r>
            <a:r>
              <a:rPr lang="en-US" sz="1400" dirty="0" smtClean="0">
                <a:solidFill>
                  <a:srgbClr val="800000"/>
                </a:solidFill>
              </a:rPr>
              <a:t> </a:t>
            </a:r>
            <a:r>
              <a:rPr lang="en-US" sz="1400" dirty="0" err="1" smtClean="0">
                <a:solidFill>
                  <a:srgbClr val="800000"/>
                </a:solidFill>
              </a:rPr>
              <a:t>još</a:t>
            </a:r>
            <a:r>
              <a:rPr lang="en-US" sz="1400" dirty="0" smtClean="0">
                <a:solidFill>
                  <a:srgbClr val="800000"/>
                </a:solidFill>
              </a:rPr>
              <a:t> </a:t>
            </a:r>
            <a:r>
              <a:rPr lang="en-US" sz="1400" dirty="0" err="1" smtClean="0">
                <a:solidFill>
                  <a:srgbClr val="800000"/>
                </a:solidFill>
              </a:rPr>
              <a:t>uvijek</a:t>
            </a:r>
            <a:r>
              <a:rPr lang="hr-HR" sz="1400" dirty="0" smtClean="0">
                <a:solidFill>
                  <a:srgbClr val="800000"/>
                </a:solidFill>
              </a:rPr>
              <a:t> je</a:t>
            </a:r>
            <a:r>
              <a:rPr lang="en-US" sz="1400" dirty="0" smtClean="0">
                <a:solidFill>
                  <a:srgbClr val="800000"/>
                </a:solidFill>
              </a:rPr>
              <a:t> </a:t>
            </a:r>
            <a:r>
              <a:rPr lang="en-US" sz="1400" dirty="0" smtClean="0">
                <a:solidFill>
                  <a:srgbClr val="800000"/>
                </a:solidFill>
              </a:rPr>
              <a:t>problem.</a:t>
            </a:r>
            <a:endParaRPr lang="hr-HR" sz="14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24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066800"/>
          </a:xfrm>
        </p:spPr>
        <p:txBody>
          <a:bodyPr/>
          <a:lstStyle/>
          <a:p>
            <a:pPr algn="ctr"/>
            <a:r>
              <a:rPr dirty="0" smtClean="0"/>
              <a:t>Međutim, kriza je usporila napredak i otkrila nedostatke u sustavima PFM-a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638800"/>
          </a:xfrm>
        </p:spPr>
        <p:txBody>
          <a:bodyPr/>
          <a:lstStyle/>
          <a:p>
            <a:r>
              <a:rPr dirty="0" smtClean="0"/>
              <a:t>Neka su ranija postignuća narušena...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fiskalna pravila su prekršena, često ubrzo nakon što su donesena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kredibilitet proračuna narušen je značajnom volatilnošću u prihodima te nepredviđenim pritiscima na potrošnju</a:t>
            </a:r>
          </a:p>
          <a:p>
            <a:pPr>
              <a:spcAft>
                <a:spcPts val="0"/>
              </a:spcAft>
            </a:pPr>
            <a:r>
              <a:rPr dirty="0" smtClean="0"/>
              <a:t>... otkrivajući nedostatke u sustavima PFM-a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nedostatne financijske kontrole i nekontrolirane neplaćene obveze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nepravodobna i upitna kvaliteta podataka opće države/javnog sektora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neučinkovit monitoring i analiza fiskalnih rizika u bankarskom sektoru te javnim poduzećima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neefikasno trošenje na javne investicije </a:t>
            </a:r>
          </a:p>
          <a:p>
            <a:pPr>
              <a:spcAft>
                <a:spcPts val="0"/>
              </a:spcAft>
            </a:pPr>
            <a:r>
              <a:rPr dirty="0" smtClean="0"/>
              <a:t>... te zaustavljajući neke napredne reforme</a:t>
            </a:r>
          </a:p>
          <a:p>
            <a:pPr lvl="1">
              <a:spcAft>
                <a:spcPts val="0"/>
              </a:spcAft>
            </a:pPr>
            <a:r>
              <a:rPr lang="en-US" sz="2000" dirty="0" smtClean="0"/>
              <a:t>posebno planiranje proračuna prema učinku i obračunsko računovodstvo...</a:t>
            </a:r>
          </a:p>
          <a:p>
            <a:pPr lvl="1">
              <a:spcAft>
                <a:spcPts val="0"/>
              </a:spcAft>
            </a:pPr>
            <a:endParaRPr lang="hr-H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6</a:t>
            </a:fld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066800"/>
          </a:xfrm>
        </p:spPr>
        <p:txBody>
          <a:bodyPr/>
          <a:lstStyle/>
          <a:p>
            <a:pPr algn="ctr"/>
            <a:r>
              <a:rPr dirty="0" smtClean="0"/>
              <a:t>Reforme PFM-a sada su usmjerene na neke od uočenih nedostataka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638800"/>
          </a:xfrm>
        </p:spPr>
        <p:txBody>
          <a:bodyPr/>
          <a:lstStyle/>
          <a:p>
            <a:r>
              <a:rPr sz="1800" dirty="0" smtClean="0"/>
              <a:t>Stroža kontrola rashoda i obuhvata...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poboljšane kontrole preuzetih obveza, uključujući višegodišnjih ugovora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ojačani i prošireni IT sustavi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veća pažnja posvećena odgovornosti na razini upravitelja proračuna - unutarnja financijska kontrola, izvještaji o fiskalnoj odgovornosti</a:t>
            </a:r>
          </a:p>
          <a:p>
            <a:pPr>
              <a:spcAft>
                <a:spcPts val="0"/>
              </a:spcAft>
            </a:pPr>
            <a:r>
              <a:rPr sz="1800" dirty="0" smtClean="0"/>
              <a:t>... unaprijedila je izradu projekcija i upravljanje rizicima...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usmjerenost na dugoročne procjene, proračunske razlike, planiranje rezervnih sredstava te bolja usklađenja starijih modela projekcija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naglasak na analizu novih politika i fiskalnog prostora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uspostava jedinica za fiskalne rizike, posebno za rizike državnih poduzeća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ponovno pridana pažnja središnjoj ulozi procjene projekta i odabira</a:t>
            </a:r>
          </a:p>
          <a:p>
            <a:pPr>
              <a:spcAft>
                <a:spcPts val="0"/>
              </a:spcAft>
            </a:pPr>
            <a:r>
              <a:rPr sz="1800" dirty="0" smtClean="0"/>
              <a:t>...te poboljšala transparentnost</a:t>
            </a:r>
          </a:p>
          <a:p>
            <a:pPr lvl="1">
              <a:spcAft>
                <a:spcPts val="0"/>
              </a:spcAft>
            </a:pPr>
            <a:r>
              <a:rPr lang="hr-HR" sz="1800" dirty="0" smtClean="0"/>
              <a:t>pravodobnije</a:t>
            </a:r>
            <a:r>
              <a:rPr lang="en-US" sz="1800" dirty="0" smtClean="0"/>
              <a:t> </a:t>
            </a:r>
            <a:r>
              <a:rPr lang="en-US" sz="1800" dirty="0" smtClean="0"/>
              <a:t>fiskalno izvještavanje od strane opće države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dostupnija proračunska i računovodstvena dokumentacija</a:t>
            </a:r>
          </a:p>
          <a:p>
            <a:pPr lvl="1">
              <a:spcAft>
                <a:spcPts val="0"/>
              </a:spcAft>
            </a:pPr>
            <a:endParaRPr lang="hr-HR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7</a:t>
            </a:fld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066800"/>
          </a:xfrm>
        </p:spPr>
        <p:txBody>
          <a:bodyPr/>
          <a:lstStyle/>
          <a:p>
            <a:pPr algn="ctr"/>
            <a:r>
              <a:rPr dirty="0" smtClean="0"/>
              <a:t>Rješavanje nekih problema</a:t>
            </a:r>
            <a:r>
              <a:t/>
            </a:r>
            <a:br/>
            <a:r>
              <a:rPr dirty="0" smtClean="0"/>
              <a:t>pokazalo se težim nego što smo predvidjeli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638800"/>
          </a:xfrm>
        </p:spPr>
        <p:txBody>
          <a:bodyPr/>
          <a:lstStyle/>
          <a:p>
            <a:r>
              <a:rPr sz="1800" dirty="0" smtClean="0"/>
              <a:t>Kako smanjiti dug nakon što se fiskalno pravilo prekrši...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smanjenje duga podrazumijeva rezanje potrošnje za druga područja...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...ali koliko treba rezati i kada te kako dobiti političku podršku...</a:t>
            </a:r>
          </a:p>
          <a:p>
            <a:pPr>
              <a:spcAft>
                <a:spcPts val="0"/>
              </a:spcAft>
            </a:pPr>
            <a:r>
              <a:rPr sz="1800" dirty="0" smtClean="0"/>
              <a:t>...te kako se nositi s kontinuiranim vanjskim šokovima i volatilnošću...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sekundarne posljedice krize u zemljama EU-a ili Rusiji...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...otežavaju točne ili prihvatljive projekcije</a:t>
            </a:r>
          </a:p>
          <a:p>
            <a:pPr>
              <a:spcAft>
                <a:spcPts val="0"/>
              </a:spcAft>
            </a:pPr>
            <a:r>
              <a:rPr sz="1800" dirty="0" smtClean="0"/>
              <a:t>Tako zemlje traže racionalne mjere uštede i kontrole potrošnje: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značajan interes za preglede rashoda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rad s resornim ministarstvima kako bi se uspostavile i primijenile obvezujuće gornje granice</a:t>
            </a:r>
          </a:p>
          <a:p>
            <a:pPr lvl="1">
              <a:spcAft>
                <a:spcPts val="0"/>
              </a:spcAft>
            </a:pPr>
            <a:r>
              <a:rPr lang="en-US" sz="1800" dirty="0" smtClean="0"/>
              <a:t>ekonomičniji rad </a:t>
            </a:r>
            <a:r>
              <a:rPr lang="en-US" sz="1800" dirty="0" err="1" smtClean="0"/>
              <a:t>javnih</a:t>
            </a:r>
            <a:r>
              <a:rPr lang="en-US" sz="1800" dirty="0" smtClean="0"/>
              <a:t> </a:t>
            </a:r>
            <a:r>
              <a:rPr lang="en-US" sz="1800" dirty="0" err="1" smtClean="0"/>
              <a:t>službi</a:t>
            </a:r>
            <a:r>
              <a:rPr lang="hr-HR" sz="1800" dirty="0" smtClean="0"/>
              <a:t> – vrijednost za uloženi novac</a:t>
            </a:r>
            <a:endParaRPr lang="en-US" sz="1800" dirty="0" smtClean="0"/>
          </a:p>
          <a:p>
            <a:pPr lvl="1">
              <a:spcAft>
                <a:spcPts val="0"/>
              </a:spcAft>
            </a:pPr>
            <a:r>
              <a:rPr lang="en-US" sz="1800" dirty="0" smtClean="0"/>
              <a:t>veća ovisnost o javno-privatnim partnerstvima</a:t>
            </a:r>
          </a:p>
          <a:p>
            <a:pPr>
              <a:spcAft>
                <a:spcPts val="0"/>
              </a:spcAft>
            </a:pPr>
            <a:r>
              <a:rPr sz="1800" dirty="0" smtClean="0"/>
              <a:t>Mnogi </a:t>
            </a:r>
            <a:r>
              <a:rPr sz="1800" dirty="0" err="1" smtClean="0"/>
              <a:t>razmišljaju</a:t>
            </a:r>
            <a:r>
              <a:rPr sz="1800" dirty="0" smtClean="0"/>
              <a:t> </a:t>
            </a:r>
            <a:r>
              <a:rPr sz="1800" dirty="0" smtClean="0"/>
              <a:t>o</a:t>
            </a:r>
            <a:r>
              <a:rPr lang="hr-HR" sz="1800" dirty="0" smtClean="0"/>
              <a:t> njima</a:t>
            </a:r>
            <a:r>
              <a:rPr sz="1800" dirty="0" smtClean="0"/>
              <a:t> </a:t>
            </a:r>
            <a:r>
              <a:rPr sz="1800" dirty="0" smtClean="0"/>
              <a:t>ili već imaju programe MMF-a koji sadrže racionalizaciju rashoda te programe smanjenja.</a:t>
            </a:r>
          </a:p>
          <a:p>
            <a:pPr lvl="1">
              <a:spcAft>
                <a:spcPts val="0"/>
              </a:spcAft>
            </a:pPr>
            <a:endParaRPr lang="hr-HR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8</a:t>
            </a:fld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Bibliografija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754563"/>
          </a:xfrm>
        </p:spPr>
        <p:txBody>
          <a:bodyPr/>
          <a:lstStyle/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</a:rPr>
              <a:t>Budina i ostali, </a:t>
            </a:r>
            <a:r>
              <a:rPr lang="en-GB" sz="1600" i="1" dirty="0" smtClean="0">
                <a:latin typeface="Arial" pitchFamily="34" charset="0"/>
              </a:rPr>
              <a:t>Fiscal Rules at a Glance: Country Details from a New Dataset</a:t>
            </a:r>
            <a:r>
              <a:rPr lang="en-GB" sz="1600" dirty="0" smtClean="0">
                <a:latin typeface="Arial" pitchFamily="34" charset="0"/>
              </a:rPr>
              <a:t>, radni dokument MMF-a 12/273.</a:t>
            </a:r>
            <a:endParaRPr lang="hr-HR" sz="1600" i="1" dirty="0" smtClean="0">
              <a:latin typeface="Arial" pitchFamily="34" charset="0"/>
            </a:endParaRPr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</a:rPr>
              <a:t>Schaechter i ostali, </a:t>
            </a:r>
            <a:r>
              <a:rPr lang="en-GB" sz="1600" i="1" dirty="0" smtClean="0">
                <a:latin typeface="Arial" pitchFamily="34" charset="0"/>
              </a:rPr>
              <a:t>Fiscal Rules in Response to the Crisis. Toward the “Next Generation” Rules</a:t>
            </a:r>
            <a:r>
              <a:rPr lang="en-GB" sz="1600" dirty="0" smtClean="0">
                <a:latin typeface="Arial" pitchFamily="34" charset="0"/>
              </a:rPr>
              <a:t>, radni dokument MMF-a 12/187.</a:t>
            </a:r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/>
              <a:t>Cangiano, Marco, Teresa Curristine, i Michel Lazare (ur.), 2013., „Public Financial Management and Its Emerging Architecture,” knjiga MMF-a, </a:t>
            </a:r>
            <a:r>
              <a:rPr lang="en-US" sz="1600" dirty="0" smtClean="0">
                <a:hlinkClick r:id="rId2"/>
              </a:rPr>
              <a:t>http://www.imfbookstore.org/ProdDetails.asp?ID=PFMEEA</a:t>
            </a:r>
            <a:r>
              <a:rPr dirty="0" smtClean="0"/>
              <a:t> </a:t>
            </a:r>
            <a:endParaRPr lang="hr-HR" sz="1600" dirty="0" smtClean="0">
              <a:latin typeface="Arial" pitchFamily="34" charset="0"/>
            </a:endParaRPr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>
                <a:hlinkClick r:id="rId3"/>
              </a:rPr>
              <a:t>http://www.imf.org/external/datamapper/FiscalRules/map/map.htm</a:t>
            </a:r>
            <a:endParaRPr lang="hr-HR" sz="1600" dirty="0" smtClean="0"/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/>
              <a:t>MMF, „New Fiscal Transparency Code” 2014. </a:t>
            </a:r>
            <a:r>
              <a:rPr lang="en-US" sz="1600" dirty="0" smtClean="0">
                <a:hlinkClick r:id="rId4"/>
              </a:rPr>
              <a:t>http://blog-pfm.imf.org/files/ft-code.pdf</a:t>
            </a:r>
            <a:r>
              <a:rPr dirty="0" smtClean="0"/>
              <a:t> </a:t>
            </a:r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/>
              <a:t>izvješće osoblja MMF-a, „</a:t>
            </a:r>
            <a:r>
              <a:rPr lang="en-US" sz="1600" i="1" dirty="0" smtClean="0"/>
              <a:t>Making public investment more efficient</a:t>
            </a:r>
            <a:r>
              <a:rPr lang="en-US" sz="1600" dirty="0" smtClean="0"/>
              <a:t>", 2015., </a:t>
            </a:r>
            <a:r>
              <a:rPr lang="en-US" sz="1600" u="sng" dirty="0" smtClean="0">
                <a:hlinkClick r:id="rId5"/>
              </a:rPr>
              <a:t>http://www.imf.org/external/np/pp/eng/2015/061115.pdf</a:t>
            </a:r>
            <a:endParaRPr lang="hr-HR" sz="1600" u="sng" dirty="0" smtClean="0"/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/>
              <a:t>MMF, „</a:t>
            </a:r>
            <a:r>
              <a:rPr lang="en-US" sz="1600" i="1" dirty="0" smtClean="0"/>
              <a:t>PPP fiscal risk assessment tool (PFRAM)</a:t>
            </a:r>
            <a:r>
              <a:rPr lang="en-US" sz="1600" dirty="0" smtClean="0"/>
              <a:t>”, 2016., </a:t>
            </a:r>
            <a:r>
              <a:rPr lang="en-US" sz="1600" dirty="0" smtClean="0">
                <a:hlinkClick r:id="rId6"/>
              </a:rPr>
              <a:t>https://www.imf.org/external/np/fad/publicinvestment/pdf/PFRAM.pdf</a:t>
            </a:r>
            <a:r>
              <a:rPr dirty="0" smtClean="0"/>
              <a:t> </a:t>
            </a:r>
          </a:p>
          <a:p>
            <a:pPr marL="274320" indent="-274320">
              <a:spcAft>
                <a:spcPts val="600"/>
              </a:spcAft>
              <a:buSzPct val="125000"/>
              <a:buFont typeface="Arial" pitchFamily="34" charset="0"/>
              <a:buChar char="•"/>
            </a:pPr>
            <a:r>
              <a:rPr lang="en-US" sz="1600" dirty="0" smtClean="0"/>
              <a:t>Tajništvo PEFA-e, „</a:t>
            </a:r>
            <a:r>
              <a:rPr lang="en-US" sz="1600" i="1" dirty="0" smtClean="0"/>
              <a:t>Framework for assessing public financial management</a:t>
            </a:r>
            <a:r>
              <a:rPr lang="en-US" sz="1600" dirty="0" smtClean="0"/>
              <a:t>”, 2016. </a:t>
            </a:r>
            <a:r>
              <a:rPr lang="en-US" sz="1600" dirty="0" smtClean="0">
                <a:hlinkClick r:id="rId7"/>
              </a:rPr>
              <a:t>https://www.pefa.org/sites/pefa.org/files/attachments/PEFA%20Framework_English.pdf</a:t>
            </a:r>
            <a:r>
              <a:rPr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9FE57-B04B-4B7C-816D-A15AF53620B8}" type="slidenum">
              <a:rPr lang="en-US" smtClean="0"/>
              <a:pPr/>
              <a:t>9</a:t>
            </a:fld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16218E"/>
      </a:dk1>
      <a:lt1>
        <a:srgbClr val="FFFFFF"/>
      </a:lt1>
      <a:dk2>
        <a:srgbClr val="002060"/>
      </a:dk2>
      <a:lt2>
        <a:srgbClr val="808080"/>
      </a:lt2>
      <a:accent1>
        <a:srgbClr val="920000"/>
      </a:accent1>
      <a:accent2>
        <a:srgbClr val="212165"/>
      </a:accent2>
      <a:accent3>
        <a:srgbClr val="D2AA00"/>
      </a:accent3>
      <a:accent4>
        <a:srgbClr val="F2F2F2"/>
      </a:accent4>
      <a:accent5>
        <a:srgbClr val="A5A5A5"/>
      </a:accent5>
      <a:accent6>
        <a:srgbClr val="2D2D8A"/>
      </a:accent6>
      <a:hlink>
        <a:srgbClr val="009999"/>
      </a:hlink>
      <a:folHlink>
        <a:srgbClr val="333399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58890</TotalTime>
  <Words>890</Words>
  <Application>Microsoft Office PowerPoint</Application>
  <PresentationFormat>On-screen Show (4:3)</PresentationFormat>
  <Paragraphs>124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Ostvaruju li reforme upravljanja javnim financijama rezultate u regiji?</vt:lpstr>
      <vt:lpstr>Značajne reforme provedene još od 2000.</vt:lpstr>
      <vt:lpstr>Odabrani rezultati reforme iz proteklog desetljeća Srednjoročni okviri</vt:lpstr>
      <vt:lpstr>Odabrani rezultati reforme iz proteklog desetljeća Fiskalna pravila</vt:lpstr>
      <vt:lpstr>Odabrani rezultati reforme iz proteklog desetljeća Napredak u primjeni standarda fiskalnog izvještavanja</vt:lpstr>
      <vt:lpstr>Međutim, kriza je usporila napredak i otkrila nedostatke u sustavima PFM-a</vt:lpstr>
      <vt:lpstr>Reforme PFM-a sada su usmjerene na neke od uočenih nedostataka</vt:lpstr>
      <vt:lpstr>Rješavanje nekih problema pokazalo se težim nego što smo predvidjeli</vt:lpstr>
      <vt:lpstr>Bibliografija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Fiscal ROSCs and PEFA Assessments:  Two Complementary Tools</dc:title>
  <dc:creator>Xavier Rame</dc:creator>
  <cp:lastModifiedBy>Assia</cp:lastModifiedBy>
  <cp:revision>2121</cp:revision>
  <dcterms:created xsi:type="dcterms:W3CDTF">2005-10-27T19:06:44Z</dcterms:created>
  <dcterms:modified xsi:type="dcterms:W3CDTF">2016-07-06T13:20:52Z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