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18" r:id="rId2"/>
    <p:sldId id="397" r:id="rId3"/>
    <p:sldId id="371" r:id="rId4"/>
    <p:sldId id="425" r:id="rId5"/>
    <p:sldId id="403" r:id="rId6"/>
    <p:sldId id="426" r:id="rId7"/>
    <p:sldId id="383" r:id="rId8"/>
    <p:sldId id="419" r:id="rId9"/>
    <p:sldId id="417" r:id="rId10"/>
    <p:sldId id="402" r:id="rId11"/>
  </p:sldIdLst>
  <p:sldSz cx="9144000" cy="6858000" type="screen4x3"/>
  <p:notesSz cx="6805613" cy="99441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28" autoAdjust="0"/>
  </p:normalViewPr>
  <p:slideViewPr>
    <p:cSldViewPr>
      <p:cViewPr>
        <p:scale>
          <a:sx n="70" d="100"/>
          <a:sy n="70" d="100"/>
        </p:scale>
        <p:origin x="-144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63663-4266-4652-8DD9-8BC7E2F960F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FA51803-A289-401B-A802-A70E9D6A5D51}">
      <dgm:prSet phldrT="[besedilo]"/>
      <dgm:spPr/>
      <dgm:t>
        <a:bodyPr/>
        <a:lstStyle/>
        <a:p>
          <a:r>
            <a:rPr lang="sl-SI" dirty="0" err="1" smtClean="0"/>
            <a:t>Structural</a:t>
          </a:r>
          <a:r>
            <a:rPr lang="sl-SI" dirty="0" smtClean="0"/>
            <a:t> </a:t>
          </a:r>
          <a:r>
            <a:rPr lang="sl-SI" dirty="0" err="1" smtClean="0"/>
            <a:t>issues</a:t>
          </a:r>
          <a:r>
            <a:rPr lang="sl-SI" dirty="0" smtClean="0"/>
            <a:t> </a:t>
          </a:r>
        </a:p>
        <a:p>
          <a:r>
            <a:rPr lang="sl-SI" dirty="0" smtClean="0"/>
            <a:t>(CSR)</a:t>
          </a:r>
          <a:endParaRPr lang="sl-SI" dirty="0"/>
        </a:p>
      </dgm:t>
    </dgm:pt>
    <dgm:pt modelId="{CAA87520-B002-4257-8A03-42EC7C95DC1B}" type="parTrans" cxnId="{59B2CECD-2284-4732-A8ED-02F5D10EB317}">
      <dgm:prSet/>
      <dgm:spPr/>
      <dgm:t>
        <a:bodyPr/>
        <a:lstStyle/>
        <a:p>
          <a:endParaRPr lang="sl-SI"/>
        </a:p>
      </dgm:t>
    </dgm:pt>
    <dgm:pt modelId="{C246FE4D-D1CC-4CD1-A3B2-97E83CBDEB78}" type="sibTrans" cxnId="{59B2CECD-2284-4732-A8ED-02F5D10EB317}">
      <dgm:prSet/>
      <dgm:spPr/>
      <dgm:t>
        <a:bodyPr/>
        <a:lstStyle/>
        <a:p>
          <a:endParaRPr lang="sl-SI"/>
        </a:p>
      </dgm:t>
    </dgm:pt>
    <dgm:pt modelId="{BADEC47C-DB73-47D3-83F6-A4187F36233F}">
      <dgm:prSet phldrT="[besedilo]"/>
      <dgm:spPr/>
      <dgm:t>
        <a:bodyPr/>
        <a:lstStyle/>
        <a:p>
          <a:r>
            <a:rPr lang="sl-SI" dirty="0" err="1" smtClean="0"/>
            <a:t>Impact</a:t>
          </a:r>
          <a:r>
            <a:rPr lang="sl-SI" dirty="0" smtClean="0"/>
            <a:t> </a:t>
          </a:r>
          <a:r>
            <a:rPr lang="sl-SI" dirty="0" err="1" smtClean="0"/>
            <a:t>of</a:t>
          </a:r>
          <a:r>
            <a:rPr lang="sl-SI" dirty="0" smtClean="0"/>
            <a:t> </a:t>
          </a:r>
          <a:r>
            <a:rPr lang="sl-SI" dirty="0" err="1" smtClean="0"/>
            <a:t>structural</a:t>
          </a:r>
          <a:r>
            <a:rPr lang="sl-SI" dirty="0" smtClean="0"/>
            <a:t> </a:t>
          </a:r>
          <a:r>
            <a:rPr lang="sl-SI" dirty="0" err="1" smtClean="0"/>
            <a:t>reforms</a:t>
          </a:r>
          <a:endParaRPr lang="sl-SI" dirty="0"/>
        </a:p>
      </dgm:t>
    </dgm:pt>
    <dgm:pt modelId="{CA0BC125-239D-463A-AAD1-A25B55D10032}" type="parTrans" cxnId="{372F08EC-9B4A-4E18-9F43-983766E6FED2}">
      <dgm:prSet/>
      <dgm:spPr/>
      <dgm:t>
        <a:bodyPr/>
        <a:lstStyle/>
        <a:p>
          <a:endParaRPr lang="sl-SI"/>
        </a:p>
      </dgm:t>
    </dgm:pt>
    <dgm:pt modelId="{A1F44BA6-CB65-4366-B4B0-599FE0EF1D67}" type="sibTrans" cxnId="{372F08EC-9B4A-4E18-9F43-983766E6FED2}">
      <dgm:prSet/>
      <dgm:spPr/>
      <dgm:t>
        <a:bodyPr/>
        <a:lstStyle/>
        <a:p>
          <a:endParaRPr lang="sl-SI"/>
        </a:p>
      </dgm:t>
    </dgm:pt>
    <dgm:pt modelId="{13E0B01E-5373-4A05-AF19-0541CD6FE468}">
      <dgm:prSet phldrT="[besedilo]"/>
      <dgm:spPr/>
      <dgm:t>
        <a:bodyPr/>
        <a:lstStyle/>
        <a:p>
          <a:r>
            <a:rPr lang="sl-SI" dirty="0" err="1" smtClean="0"/>
            <a:t>Structure</a:t>
          </a:r>
          <a:r>
            <a:rPr lang="sl-SI" dirty="0" smtClean="0"/>
            <a:t> </a:t>
          </a:r>
          <a:r>
            <a:rPr lang="sl-SI" dirty="0" err="1" smtClean="0"/>
            <a:t>of</a:t>
          </a:r>
          <a:r>
            <a:rPr lang="sl-SI" dirty="0" smtClean="0"/>
            <a:t> </a:t>
          </a:r>
          <a:r>
            <a:rPr lang="sl-SI" dirty="0" err="1" smtClean="0"/>
            <a:t>public</a:t>
          </a:r>
          <a:r>
            <a:rPr lang="sl-SI" dirty="0" smtClean="0"/>
            <a:t> </a:t>
          </a:r>
          <a:r>
            <a:rPr lang="sl-SI" dirty="0" err="1" smtClean="0"/>
            <a:t>expenditure</a:t>
          </a:r>
          <a:endParaRPr lang="sl-SI" dirty="0"/>
        </a:p>
      </dgm:t>
    </dgm:pt>
    <dgm:pt modelId="{CE57876F-2EF9-4ED5-A0DA-636A74C71327}" type="parTrans" cxnId="{D188E7FD-88E4-464A-B0CF-4A38082A745C}">
      <dgm:prSet/>
      <dgm:spPr/>
      <dgm:t>
        <a:bodyPr/>
        <a:lstStyle/>
        <a:p>
          <a:endParaRPr lang="sl-SI"/>
        </a:p>
      </dgm:t>
    </dgm:pt>
    <dgm:pt modelId="{B350C3AD-F18B-43C6-8F8A-00999B2CEC3E}" type="sibTrans" cxnId="{D188E7FD-88E4-464A-B0CF-4A38082A745C}">
      <dgm:prSet/>
      <dgm:spPr/>
      <dgm:t>
        <a:bodyPr/>
        <a:lstStyle/>
        <a:p>
          <a:endParaRPr lang="sl-SI"/>
        </a:p>
      </dgm:t>
    </dgm:pt>
    <dgm:pt modelId="{1FE37F52-9BBE-400B-84F3-7EB0798A0AE0}">
      <dgm:prSet phldrT="[besedil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dirty="0" err="1" smtClean="0"/>
            <a:t>Fiscal</a:t>
          </a:r>
          <a:r>
            <a:rPr lang="sl-SI" dirty="0" smtClean="0"/>
            <a:t> (preventive + </a:t>
          </a:r>
          <a:r>
            <a:rPr lang="sl-SI" dirty="0" err="1" smtClean="0"/>
            <a:t>corrective</a:t>
          </a:r>
          <a:r>
            <a:rPr lang="sl-SI" dirty="0" smtClean="0"/>
            <a:t>)</a:t>
          </a:r>
        </a:p>
      </dgm:t>
    </dgm:pt>
    <dgm:pt modelId="{6A70B73A-F34A-434B-B7CF-06E5B379F24E}" type="parTrans" cxnId="{627EC91C-8B78-4EAE-AC7E-392D59246D09}">
      <dgm:prSet/>
      <dgm:spPr/>
      <dgm:t>
        <a:bodyPr/>
        <a:lstStyle/>
        <a:p>
          <a:endParaRPr lang="sl-SI"/>
        </a:p>
      </dgm:t>
    </dgm:pt>
    <dgm:pt modelId="{99066754-0819-423E-AB79-88CD32FE1A8C}" type="sibTrans" cxnId="{627EC91C-8B78-4EAE-AC7E-392D59246D09}">
      <dgm:prSet/>
      <dgm:spPr/>
      <dgm:t>
        <a:bodyPr/>
        <a:lstStyle/>
        <a:p>
          <a:endParaRPr lang="sl-SI"/>
        </a:p>
      </dgm:t>
    </dgm:pt>
    <dgm:pt modelId="{83545521-A6BC-46EE-B36D-87A614704F9E}">
      <dgm:prSet phldrT="[besedil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dirty="0" err="1" smtClean="0"/>
            <a:t>Structural</a:t>
          </a:r>
          <a:r>
            <a:rPr lang="sl-SI" dirty="0" smtClean="0"/>
            <a:t> </a:t>
          </a:r>
          <a:r>
            <a:rPr lang="sl-SI" dirty="0" err="1" smtClean="0"/>
            <a:t>effort</a:t>
          </a:r>
          <a:endParaRPr lang="sl-SI" dirty="0"/>
        </a:p>
      </dgm:t>
    </dgm:pt>
    <dgm:pt modelId="{CA1036E3-37A4-423F-B556-ECE33672D2FE}" type="parTrans" cxnId="{9D4747B8-155F-4584-9DC1-1C9AC16987A6}">
      <dgm:prSet/>
      <dgm:spPr/>
      <dgm:t>
        <a:bodyPr/>
        <a:lstStyle/>
        <a:p>
          <a:endParaRPr lang="sl-SI"/>
        </a:p>
      </dgm:t>
    </dgm:pt>
    <dgm:pt modelId="{A0064800-26AF-4E22-A5EF-A3D05923BE24}" type="sibTrans" cxnId="{9D4747B8-155F-4584-9DC1-1C9AC16987A6}">
      <dgm:prSet/>
      <dgm:spPr/>
      <dgm:t>
        <a:bodyPr/>
        <a:lstStyle/>
        <a:p>
          <a:endParaRPr lang="sl-SI"/>
        </a:p>
      </dgm:t>
    </dgm:pt>
    <dgm:pt modelId="{9DC2BFA4-AE02-4702-944C-F57B5BBC6D8D}">
      <dgm:prSet phldrT="[besedil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dirty="0" err="1" smtClean="0"/>
            <a:t>Expenditure</a:t>
          </a:r>
          <a:r>
            <a:rPr lang="sl-SI" dirty="0" smtClean="0"/>
            <a:t> </a:t>
          </a:r>
          <a:r>
            <a:rPr lang="sl-SI" dirty="0" err="1" smtClean="0"/>
            <a:t>benchmark</a:t>
          </a:r>
          <a:endParaRPr lang="sl-SI" dirty="0"/>
        </a:p>
      </dgm:t>
    </dgm:pt>
    <dgm:pt modelId="{A630E759-4AB9-471B-B54C-D83370B7DC15}" type="parTrans" cxnId="{6F78B805-2826-45C2-BAAD-C7D6285E5C3C}">
      <dgm:prSet/>
      <dgm:spPr/>
      <dgm:t>
        <a:bodyPr/>
        <a:lstStyle/>
        <a:p>
          <a:endParaRPr lang="sl-SI"/>
        </a:p>
      </dgm:t>
    </dgm:pt>
    <dgm:pt modelId="{3A0B2C8D-28EC-4709-AA8D-855AF12C337B}" type="sibTrans" cxnId="{6F78B805-2826-45C2-BAAD-C7D6285E5C3C}">
      <dgm:prSet/>
      <dgm:spPr/>
      <dgm:t>
        <a:bodyPr/>
        <a:lstStyle/>
        <a:p>
          <a:endParaRPr lang="sl-SI"/>
        </a:p>
      </dgm:t>
    </dgm:pt>
    <dgm:pt modelId="{AFCB5FA0-48EE-4BA9-A8E9-D1125ACFD076}">
      <dgm:prSet/>
      <dgm:spPr/>
      <dgm:t>
        <a:bodyPr/>
        <a:lstStyle/>
        <a:p>
          <a:r>
            <a:rPr lang="sl-SI" dirty="0" err="1" smtClean="0"/>
            <a:t>Macroeconomic</a:t>
          </a:r>
          <a:endParaRPr lang="sl-SI" dirty="0" smtClean="0"/>
        </a:p>
        <a:p>
          <a:r>
            <a:rPr lang="sl-SI" dirty="0" smtClean="0"/>
            <a:t>(MIP)</a:t>
          </a:r>
          <a:endParaRPr lang="sl-SI" dirty="0"/>
        </a:p>
      </dgm:t>
    </dgm:pt>
    <dgm:pt modelId="{F1A3ECF7-E3C9-48EB-9767-049B75850A0F}" type="parTrans" cxnId="{2CFC94D7-7366-4E15-B885-FBF4B6916125}">
      <dgm:prSet/>
      <dgm:spPr/>
      <dgm:t>
        <a:bodyPr/>
        <a:lstStyle/>
        <a:p>
          <a:endParaRPr lang="sl-SI"/>
        </a:p>
      </dgm:t>
    </dgm:pt>
    <dgm:pt modelId="{F7D1497F-BC2F-4FDA-B103-D43991EE42CA}" type="sibTrans" cxnId="{2CFC94D7-7366-4E15-B885-FBF4B6916125}">
      <dgm:prSet/>
      <dgm:spPr/>
      <dgm:t>
        <a:bodyPr/>
        <a:lstStyle/>
        <a:p>
          <a:endParaRPr lang="sl-SI"/>
        </a:p>
      </dgm:t>
    </dgm:pt>
    <dgm:pt modelId="{E2FF6A94-DE31-4188-85F1-03927B221A03}">
      <dgm:prSet phldrT="[besedilo]"/>
      <dgm:spPr/>
      <dgm:t>
        <a:bodyPr/>
        <a:lstStyle/>
        <a:p>
          <a:r>
            <a:rPr lang="sl-SI" dirty="0" err="1" smtClean="0"/>
            <a:t>Scoreboard</a:t>
          </a:r>
          <a:r>
            <a:rPr lang="sl-SI" dirty="0" smtClean="0"/>
            <a:t> </a:t>
          </a:r>
          <a:r>
            <a:rPr lang="sl-SI" dirty="0" err="1" smtClean="0"/>
            <a:t>indicators</a:t>
          </a:r>
          <a:endParaRPr lang="sl-SI" dirty="0"/>
        </a:p>
      </dgm:t>
    </dgm:pt>
    <dgm:pt modelId="{B1268624-5FE0-40BB-9180-AA80752A389C}" type="parTrans" cxnId="{0CF5D35A-78BA-4A2A-8007-3C4639C8B126}">
      <dgm:prSet/>
      <dgm:spPr/>
      <dgm:t>
        <a:bodyPr/>
        <a:lstStyle/>
        <a:p>
          <a:endParaRPr lang="sl-SI"/>
        </a:p>
      </dgm:t>
    </dgm:pt>
    <dgm:pt modelId="{589AE9B4-7479-4B81-AF7D-54403A482B10}" type="sibTrans" cxnId="{0CF5D35A-78BA-4A2A-8007-3C4639C8B126}">
      <dgm:prSet/>
      <dgm:spPr/>
      <dgm:t>
        <a:bodyPr/>
        <a:lstStyle/>
        <a:p>
          <a:endParaRPr lang="sl-SI"/>
        </a:p>
      </dgm:t>
    </dgm:pt>
    <dgm:pt modelId="{66B66586-B958-456C-AA85-DC2FC0E56E1B}">
      <dgm:prSet phldrT="[besedilo]"/>
      <dgm:spPr/>
      <dgm:t>
        <a:bodyPr/>
        <a:lstStyle/>
        <a:p>
          <a:r>
            <a:rPr lang="sl-SI" dirty="0" err="1" smtClean="0"/>
            <a:t>Economic</a:t>
          </a:r>
          <a:r>
            <a:rPr lang="sl-SI" dirty="0" smtClean="0"/>
            <a:t> </a:t>
          </a:r>
          <a:r>
            <a:rPr lang="sl-SI" dirty="0" err="1" smtClean="0"/>
            <a:t>reading</a:t>
          </a:r>
          <a:endParaRPr lang="sl-SI" dirty="0"/>
        </a:p>
      </dgm:t>
    </dgm:pt>
    <dgm:pt modelId="{46644356-DCEA-48A8-BC7E-12B032D2AB56}" type="parTrans" cxnId="{3E9F269A-18BD-4667-ABC6-9E0A26C5B76A}">
      <dgm:prSet/>
      <dgm:spPr/>
      <dgm:t>
        <a:bodyPr/>
        <a:lstStyle/>
        <a:p>
          <a:endParaRPr lang="sl-SI"/>
        </a:p>
      </dgm:t>
    </dgm:pt>
    <dgm:pt modelId="{26EBBE70-5E30-4D7E-8C60-5C93AD1ACECC}" type="sibTrans" cxnId="{3E9F269A-18BD-4667-ABC6-9E0A26C5B76A}">
      <dgm:prSet/>
      <dgm:spPr/>
      <dgm:t>
        <a:bodyPr/>
        <a:lstStyle/>
        <a:p>
          <a:endParaRPr lang="sl-SI"/>
        </a:p>
      </dgm:t>
    </dgm:pt>
    <dgm:pt modelId="{D47F39D4-5545-4941-AD27-595C8DFA4198}">
      <dgm:prSet phldrT="[besedilo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l-SI" dirty="0" err="1" smtClean="0"/>
            <a:t>Debt</a:t>
          </a:r>
          <a:r>
            <a:rPr lang="sl-SI" dirty="0" smtClean="0"/>
            <a:t> </a:t>
          </a:r>
          <a:r>
            <a:rPr lang="sl-SI" dirty="0" err="1" smtClean="0"/>
            <a:t>rule</a:t>
          </a:r>
          <a:r>
            <a:rPr lang="sl-SI" dirty="0" smtClean="0"/>
            <a:t> </a:t>
          </a:r>
          <a:endParaRPr lang="sl-SI" dirty="0"/>
        </a:p>
      </dgm:t>
    </dgm:pt>
    <dgm:pt modelId="{48B4FC1E-5BC6-4486-BF42-63E0E76A2498}" type="parTrans" cxnId="{D27B174F-C060-4D07-920C-D4AB81804FB6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sl-SI"/>
        </a:p>
      </dgm:t>
    </dgm:pt>
    <dgm:pt modelId="{6D641340-7207-4833-9F62-7DA9B66FAC28}" type="sibTrans" cxnId="{D27B174F-C060-4D07-920C-D4AB81804FB6}">
      <dgm:prSet/>
      <dgm:spPr/>
      <dgm:t>
        <a:bodyPr/>
        <a:lstStyle/>
        <a:p>
          <a:endParaRPr lang="sl-SI"/>
        </a:p>
      </dgm:t>
    </dgm:pt>
    <dgm:pt modelId="{7264F714-26A7-4D4A-9992-653F6E54E25A}" type="pres">
      <dgm:prSet presAssocID="{A5763663-4266-4652-8DD9-8BC7E2F960F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42B2676B-F659-40D6-AFB9-B05A6A044E37}" type="pres">
      <dgm:prSet presAssocID="{8FA51803-A289-401B-A802-A70E9D6A5D51}" presName="root" presStyleCnt="0"/>
      <dgm:spPr/>
    </dgm:pt>
    <dgm:pt modelId="{FC4B9ABA-4BFB-4816-858E-DE7D7E96DF64}" type="pres">
      <dgm:prSet presAssocID="{8FA51803-A289-401B-A802-A70E9D6A5D51}" presName="rootComposite" presStyleCnt="0"/>
      <dgm:spPr/>
    </dgm:pt>
    <dgm:pt modelId="{8A9555B4-8CE8-4C38-BB90-5E5D0AF7E8C1}" type="pres">
      <dgm:prSet presAssocID="{8FA51803-A289-401B-A802-A70E9D6A5D51}" presName="rootText" presStyleLbl="node1" presStyleIdx="0" presStyleCnt="3"/>
      <dgm:spPr/>
      <dgm:t>
        <a:bodyPr/>
        <a:lstStyle/>
        <a:p>
          <a:endParaRPr lang="sl-SI"/>
        </a:p>
      </dgm:t>
    </dgm:pt>
    <dgm:pt modelId="{87343DBF-CC81-4C33-89FC-C347F37A825C}" type="pres">
      <dgm:prSet presAssocID="{8FA51803-A289-401B-A802-A70E9D6A5D51}" presName="rootConnector" presStyleLbl="node1" presStyleIdx="0" presStyleCnt="3"/>
      <dgm:spPr/>
      <dgm:t>
        <a:bodyPr/>
        <a:lstStyle/>
        <a:p>
          <a:endParaRPr lang="sl-SI"/>
        </a:p>
      </dgm:t>
    </dgm:pt>
    <dgm:pt modelId="{1B951078-D8DD-485F-B663-9A51C94D4BEB}" type="pres">
      <dgm:prSet presAssocID="{8FA51803-A289-401B-A802-A70E9D6A5D51}" presName="childShape" presStyleCnt="0"/>
      <dgm:spPr/>
    </dgm:pt>
    <dgm:pt modelId="{E7375F4B-1228-4DA0-8750-1A65B2FF8B8E}" type="pres">
      <dgm:prSet presAssocID="{CA0BC125-239D-463A-AAD1-A25B55D10032}" presName="Name13" presStyleLbl="parChTrans1D2" presStyleIdx="0" presStyleCnt="7"/>
      <dgm:spPr/>
      <dgm:t>
        <a:bodyPr/>
        <a:lstStyle/>
        <a:p>
          <a:endParaRPr lang="sl-SI"/>
        </a:p>
      </dgm:t>
    </dgm:pt>
    <dgm:pt modelId="{325ECE72-55FA-46B3-84DD-52C5F0459F4F}" type="pres">
      <dgm:prSet presAssocID="{BADEC47C-DB73-47D3-83F6-A4187F36233F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E38FA59-4165-4A1F-8877-118D3AF32072}" type="pres">
      <dgm:prSet presAssocID="{CE57876F-2EF9-4ED5-A0DA-636A74C71327}" presName="Name13" presStyleLbl="parChTrans1D2" presStyleIdx="1" presStyleCnt="7"/>
      <dgm:spPr/>
      <dgm:t>
        <a:bodyPr/>
        <a:lstStyle/>
        <a:p>
          <a:endParaRPr lang="sl-SI"/>
        </a:p>
      </dgm:t>
    </dgm:pt>
    <dgm:pt modelId="{2E27882E-5B83-45C1-84DE-8A4DE2542AA5}" type="pres">
      <dgm:prSet presAssocID="{13E0B01E-5373-4A05-AF19-0541CD6FE468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E60C174-C4ED-471B-85B9-F784E9A97E87}" type="pres">
      <dgm:prSet presAssocID="{1FE37F52-9BBE-400B-84F3-7EB0798A0AE0}" presName="root" presStyleCnt="0"/>
      <dgm:spPr/>
    </dgm:pt>
    <dgm:pt modelId="{E28AC64B-93A8-4EA1-A81D-B20136541BE1}" type="pres">
      <dgm:prSet presAssocID="{1FE37F52-9BBE-400B-84F3-7EB0798A0AE0}" presName="rootComposite" presStyleCnt="0"/>
      <dgm:spPr/>
    </dgm:pt>
    <dgm:pt modelId="{86B2C853-F374-48F5-8158-9AFCEBADFDA8}" type="pres">
      <dgm:prSet presAssocID="{1FE37F52-9BBE-400B-84F3-7EB0798A0AE0}" presName="rootText" presStyleLbl="node1" presStyleIdx="1" presStyleCnt="3"/>
      <dgm:spPr/>
      <dgm:t>
        <a:bodyPr/>
        <a:lstStyle/>
        <a:p>
          <a:endParaRPr lang="sl-SI"/>
        </a:p>
      </dgm:t>
    </dgm:pt>
    <dgm:pt modelId="{0F669B52-F5A2-4E70-854E-9EC43FFDF94E}" type="pres">
      <dgm:prSet presAssocID="{1FE37F52-9BBE-400B-84F3-7EB0798A0AE0}" presName="rootConnector" presStyleLbl="node1" presStyleIdx="1" presStyleCnt="3"/>
      <dgm:spPr/>
      <dgm:t>
        <a:bodyPr/>
        <a:lstStyle/>
        <a:p>
          <a:endParaRPr lang="sl-SI"/>
        </a:p>
      </dgm:t>
    </dgm:pt>
    <dgm:pt modelId="{62FF4366-F635-43D2-96C4-8AEEB98963FA}" type="pres">
      <dgm:prSet presAssocID="{1FE37F52-9BBE-400B-84F3-7EB0798A0AE0}" presName="childShape" presStyleCnt="0"/>
      <dgm:spPr/>
    </dgm:pt>
    <dgm:pt modelId="{61374389-D00E-44CA-A2DF-0924272B5803}" type="pres">
      <dgm:prSet presAssocID="{CA1036E3-37A4-423F-B556-ECE33672D2FE}" presName="Name13" presStyleLbl="parChTrans1D2" presStyleIdx="2" presStyleCnt="7"/>
      <dgm:spPr/>
      <dgm:t>
        <a:bodyPr/>
        <a:lstStyle/>
        <a:p>
          <a:endParaRPr lang="sl-SI"/>
        </a:p>
      </dgm:t>
    </dgm:pt>
    <dgm:pt modelId="{4F9F17FB-B218-4119-87F0-3EF53F7CF1B6}" type="pres">
      <dgm:prSet presAssocID="{83545521-A6BC-46EE-B36D-87A614704F9E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019F19E-BF89-4000-9092-09F87916B377}" type="pres">
      <dgm:prSet presAssocID="{A630E759-4AB9-471B-B54C-D83370B7DC15}" presName="Name13" presStyleLbl="parChTrans1D2" presStyleIdx="3" presStyleCnt="7"/>
      <dgm:spPr/>
      <dgm:t>
        <a:bodyPr/>
        <a:lstStyle/>
        <a:p>
          <a:endParaRPr lang="sl-SI"/>
        </a:p>
      </dgm:t>
    </dgm:pt>
    <dgm:pt modelId="{4E25F262-641A-4DEC-82A4-0AAF519C0819}" type="pres">
      <dgm:prSet presAssocID="{9DC2BFA4-AE02-4702-944C-F57B5BBC6D8D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6E7249E-B33E-4A99-BE0A-04A96BA0908B}" type="pres">
      <dgm:prSet presAssocID="{48B4FC1E-5BC6-4486-BF42-63E0E76A2498}" presName="Name13" presStyleLbl="parChTrans1D2" presStyleIdx="4" presStyleCnt="7"/>
      <dgm:spPr/>
      <dgm:t>
        <a:bodyPr/>
        <a:lstStyle/>
        <a:p>
          <a:endParaRPr lang="sl-SI"/>
        </a:p>
      </dgm:t>
    </dgm:pt>
    <dgm:pt modelId="{07262CA7-C8B8-4D13-BFDA-2992515F6906}" type="pres">
      <dgm:prSet presAssocID="{D47F39D4-5545-4941-AD27-595C8DFA4198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0E84441-6181-4C9C-9FF6-891026B451BB}" type="pres">
      <dgm:prSet presAssocID="{AFCB5FA0-48EE-4BA9-A8E9-D1125ACFD076}" presName="root" presStyleCnt="0"/>
      <dgm:spPr/>
    </dgm:pt>
    <dgm:pt modelId="{CB55426F-A136-4345-B0B3-C30DE95DF6F6}" type="pres">
      <dgm:prSet presAssocID="{AFCB5FA0-48EE-4BA9-A8E9-D1125ACFD076}" presName="rootComposite" presStyleCnt="0"/>
      <dgm:spPr/>
    </dgm:pt>
    <dgm:pt modelId="{1D9F7CF5-83A1-4304-A897-3AD297C2FB4D}" type="pres">
      <dgm:prSet presAssocID="{AFCB5FA0-48EE-4BA9-A8E9-D1125ACFD076}" presName="rootText" presStyleLbl="node1" presStyleIdx="2" presStyleCnt="3"/>
      <dgm:spPr/>
      <dgm:t>
        <a:bodyPr/>
        <a:lstStyle/>
        <a:p>
          <a:endParaRPr lang="sl-SI"/>
        </a:p>
      </dgm:t>
    </dgm:pt>
    <dgm:pt modelId="{BF0BF4BD-0394-432A-95C4-0B282394CD4F}" type="pres">
      <dgm:prSet presAssocID="{AFCB5FA0-48EE-4BA9-A8E9-D1125ACFD076}" presName="rootConnector" presStyleLbl="node1" presStyleIdx="2" presStyleCnt="3"/>
      <dgm:spPr/>
      <dgm:t>
        <a:bodyPr/>
        <a:lstStyle/>
        <a:p>
          <a:endParaRPr lang="sl-SI"/>
        </a:p>
      </dgm:t>
    </dgm:pt>
    <dgm:pt modelId="{CBFF198D-B099-4522-AF84-8DF122271ABA}" type="pres">
      <dgm:prSet presAssocID="{AFCB5FA0-48EE-4BA9-A8E9-D1125ACFD076}" presName="childShape" presStyleCnt="0"/>
      <dgm:spPr/>
    </dgm:pt>
    <dgm:pt modelId="{7D1FACF5-D240-4418-BC12-7195791EC3B8}" type="pres">
      <dgm:prSet presAssocID="{B1268624-5FE0-40BB-9180-AA80752A389C}" presName="Name13" presStyleLbl="parChTrans1D2" presStyleIdx="5" presStyleCnt="7"/>
      <dgm:spPr/>
      <dgm:t>
        <a:bodyPr/>
        <a:lstStyle/>
        <a:p>
          <a:endParaRPr lang="sl-SI"/>
        </a:p>
      </dgm:t>
    </dgm:pt>
    <dgm:pt modelId="{0961C502-6537-4807-8D58-FEDC8F678646}" type="pres">
      <dgm:prSet presAssocID="{E2FF6A94-DE31-4188-85F1-03927B221A03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3D9C4F-BA06-49C0-88A8-5E9D142867BE}" type="pres">
      <dgm:prSet presAssocID="{46644356-DCEA-48A8-BC7E-12B032D2AB56}" presName="Name13" presStyleLbl="parChTrans1D2" presStyleIdx="6" presStyleCnt="7"/>
      <dgm:spPr/>
      <dgm:t>
        <a:bodyPr/>
        <a:lstStyle/>
        <a:p>
          <a:endParaRPr lang="sl-SI"/>
        </a:p>
      </dgm:t>
    </dgm:pt>
    <dgm:pt modelId="{30841EDE-5FE6-4542-9B67-A3B2248E7C8F}" type="pres">
      <dgm:prSet presAssocID="{66B66586-B958-456C-AA85-DC2FC0E56E1B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203F3A7-3696-4B07-BE8A-F238AAD96C9A}" type="presOf" srcId="{B1268624-5FE0-40BB-9180-AA80752A389C}" destId="{7D1FACF5-D240-4418-BC12-7195791EC3B8}" srcOrd="0" destOrd="0" presId="urn:microsoft.com/office/officeart/2005/8/layout/hierarchy3"/>
    <dgm:cxn modelId="{372F08EC-9B4A-4E18-9F43-983766E6FED2}" srcId="{8FA51803-A289-401B-A802-A70E9D6A5D51}" destId="{BADEC47C-DB73-47D3-83F6-A4187F36233F}" srcOrd="0" destOrd="0" parTransId="{CA0BC125-239D-463A-AAD1-A25B55D10032}" sibTransId="{A1F44BA6-CB65-4366-B4B0-599FE0EF1D67}"/>
    <dgm:cxn modelId="{DA44FD40-BE86-4F1A-BF72-99868B53D9DD}" type="presOf" srcId="{CA1036E3-37A4-423F-B556-ECE33672D2FE}" destId="{61374389-D00E-44CA-A2DF-0924272B5803}" srcOrd="0" destOrd="0" presId="urn:microsoft.com/office/officeart/2005/8/layout/hierarchy3"/>
    <dgm:cxn modelId="{CEF4C62E-7CE2-4ADC-A8A4-04F23900D46E}" type="presOf" srcId="{1FE37F52-9BBE-400B-84F3-7EB0798A0AE0}" destId="{86B2C853-F374-48F5-8158-9AFCEBADFDA8}" srcOrd="0" destOrd="0" presId="urn:microsoft.com/office/officeart/2005/8/layout/hierarchy3"/>
    <dgm:cxn modelId="{FD6B55F9-C320-42E9-87BE-4AE75428EAAD}" type="presOf" srcId="{83545521-A6BC-46EE-B36D-87A614704F9E}" destId="{4F9F17FB-B218-4119-87F0-3EF53F7CF1B6}" srcOrd="0" destOrd="0" presId="urn:microsoft.com/office/officeart/2005/8/layout/hierarchy3"/>
    <dgm:cxn modelId="{0CF5D35A-78BA-4A2A-8007-3C4639C8B126}" srcId="{AFCB5FA0-48EE-4BA9-A8E9-D1125ACFD076}" destId="{E2FF6A94-DE31-4188-85F1-03927B221A03}" srcOrd="0" destOrd="0" parTransId="{B1268624-5FE0-40BB-9180-AA80752A389C}" sibTransId="{589AE9B4-7479-4B81-AF7D-54403A482B10}"/>
    <dgm:cxn modelId="{914DA9E2-81F7-4B2B-B2FD-2A6D0972DDCF}" type="presOf" srcId="{CE57876F-2EF9-4ED5-A0DA-636A74C71327}" destId="{6E38FA59-4165-4A1F-8877-118D3AF32072}" srcOrd="0" destOrd="0" presId="urn:microsoft.com/office/officeart/2005/8/layout/hierarchy3"/>
    <dgm:cxn modelId="{6F78B805-2826-45C2-BAAD-C7D6285E5C3C}" srcId="{1FE37F52-9BBE-400B-84F3-7EB0798A0AE0}" destId="{9DC2BFA4-AE02-4702-944C-F57B5BBC6D8D}" srcOrd="1" destOrd="0" parTransId="{A630E759-4AB9-471B-B54C-D83370B7DC15}" sibTransId="{3A0B2C8D-28EC-4709-AA8D-855AF12C337B}"/>
    <dgm:cxn modelId="{2CFC94D7-7366-4E15-B885-FBF4B6916125}" srcId="{A5763663-4266-4652-8DD9-8BC7E2F960F3}" destId="{AFCB5FA0-48EE-4BA9-A8E9-D1125ACFD076}" srcOrd="2" destOrd="0" parTransId="{F1A3ECF7-E3C9-48EB-9767-049B75850A0F}" sibTransId="{F7D1497F-BC2F-4FDA-B103-D43991EE42CA}"/>
    <dgm:cxn modelId="{25A21714-F426-4748-BE72-218107B6C135}" type="presOf" srcId="{BADEC47C-DB73-47D3-83F6-A4187F36233F}" destId="{325ECE72-55FA-46B3-84DD-52C5F0459F4F}" srcOrd="0" destOrd="0" presId="urn:microsoft.com/office/officeart/2005/8/layout/hierarchy3"/>
    <dgm:cxn modelId="{2D0D34FC-83EF-4D1D-B4EE-12573EED214B}" type="presOf" srcId="{A5763663-4266-4652-8DD9-8BC7E2F960F3}" destId="{7264F714-26A7-4D4A-9992-653F6E54E25A}" srcOrd="0" destOrd="0" presId="urn:microsoft.com/office/officeart/2005/8/layout/hierarchy3"/>
    <dgm:cxn modelId="{F6EC336F-49C8-48D2-9DBD-C2DA7575182A}" type="presOf" srcId="{AFCB5FA0-48EE-4BA9-A8E9-D1125ACFD076}" destId="{BF0BF4BD-0394-432A-95C4-0B282394CD4F}" srcOrd="1" destOrd="0" presId="urn:microsoft.com/office/officeart/2005/8/layout/hierarchy3"/>
    <dgm:cxn modelId="{1BE9EBE0-7FE2-44CB-BC5F-D3CF7F2AAF1A}" type="presOf" srcId="{13E0B01E-5373-4A05-AF19-0541CD6FE468}" destId="{2E27882E-5B83-45C1-84DE-8A4DE2542AA5}" srcOrd="0" destOrd="0" presId="urn:microsoft.com/office/officeart/2005/8/layout/hierarchy3"/>
    <dgm:cxn modelId="{FDD106A0-5666-4560-8557-08261C30BBAC}" type="presOf" srcId="{8FA51803-A289-401B-A802-A70E9D6A5D51}" destId="{8A9555B4-8CE8-4C38-BB90-5E5D0AF7E8C1}" srcOrd="0" destOrd="0" presId="urn:microsoft.com/office/officeart/2005/8/layout/hierarchy3"/>
    <dgm:cxn modelId="{DC48375F-9347-4B1A-B09D-B4F76A0B0B7F}" type="presOf" srcId="{CA0BC125-239D-463A-AAD1-A25B55D10032}" destId="{E7375F4B-1228-4DA0-8750-1A65B2FF8B8E}" srcOrd="0" destOrd="0" presId="urn:microsoft.com/office/officeart/2005/8/layout/hierarchy3"/>
    <dgm:cxn modelId="{6FDFB341-1118-4D4A-93CC-374459C78B3B}" type="presOf" srcId="{D47F39D4-5545-4941-AD27-595C8DFA4198}" destId="{07262CA7-C8B8-4D13-BFDA-2992515F6906}" srcOrd="0" destOrd="0" presId="urn:microsoft.com/office/officeart/2005/8/layout/hierarchy3"/>
    <dgm:cxn modelId="{E85D684A-6F5B-42EA-97BB-C6974CA59C94}" type="presOf" srcId="{1FE37F52-9BBE-400B-84F3-7EB0798A0AE0}" destId="{0F669B52-F5A2-4E70-854E-9EC43FFDF94E}" srcOrd="1" destOrd="0" presId="urn:microsoft.com/office/officeart/2005/8/layout/hierarchy3"/>
    <dgm:cxn modelId="{84BF56F8-84A2-4CCC-ACF8-6107653CB8CA}" type="presOf" srcId="{9DC2BFA4-AE02-4702-944C-F57B5BBC6D8D}" destId="{4E25F262-641A-4DEC-82A4-0AAF519C0819}" srcOrd="0" destOrd="0" presId="urn:microsoft.com/office/officeart/2005/8/layout/hierarchy3"/>
    <dgm:cxn modelId="{627EC91C-8B78-4EAE-AC7E-392D59246D09}" srcId="{A5763663-4266-4652-8DD9-8BC7E2F960F3}" destId="{1FE37F52-9BBE-400B-84F3-7EB0798A0AE0}" srcOrd="1" destOrd="0" parTransId="{6A70B73A-F34A-434B-B7CF-06E5B379F24E}" sibTransId="{99066754-0819-423E-AB79-88CD32FE1A8C}"/>
    <dgm:cxn modelId="{4A19A4C0-6F8E-4FBF-B2BD-F3081DD2E852}" type="presOf" srcId="{46644356-DCEA-48A8-BC7E-12B032D2AB56}" destId="{403D9C4F-BA06-49C0-88A8-5E9D142867BE}" srcOrd="0" destOrd="0" presId="urn:microsoft.com/office/officeart/2005/8/layout/hierarchy3"/>
    <dgm:cxn modelId="{746A0CD7-849B-49E9-8241-08567375F4CD}" type="presOf" srcId="{AFCB5FA0-48EE-4BA9-A8E9-D1125ACFD076}" destId="{1D9F7CF5-83A1-4304-A897-3AD297C2FB4D}" srcOrd="0" destOrd="0" presId="urn:microsoft.com/office/officeart/2005/8/layout/hierarchy3"/>
    <dgm:cxn modelId="{3E9F269A-18BD-4667-ABC6-9E0A26C5B76A}" srcId="{AFCB5FA0-48EE-4BA9-A8E9-D1125ACFD076}" destId="{66B66586-B958-456C-AA85-DC2FC0E56E1B}" srcOrd="1" destOrd="0" parTransId="{46644356-DCEA-48A8-BC7E-12B032D2AB56}" sibTransId="{26EBBE70-5E30-4D7E-8C60-5C93AD1ACECC}"/>
    <dgm:cxn modelId="{8CCAAE16-12C9-4635-AF75-642F37719159}" type="presOf" srcId="{E2FF6A94-DE31-4188-85F1-03927B221A03}" destId="{0961C502-6537-4807-8D58-FEDC8F678646}" srcOrd="0" destOrd="0" presId="urn:microsoft.com/office/officeart/2005/8/layout/hierarchy3"/>
    <dgm:cxn modelId="{47D53414-2597-40B4-BDDE-312A304E5B05}" type="presOf" srcId="{66B66586-B958-456C-AA85-DC2FC0E56E1B}" destId="{30841EDE-5FE6-4542-9B67-A3B2248E7C8F}" srcOrd="0" destOrd="0" presId="urn:microsoft.com/office/officeart/2005/8/layout/hierarchy3"/>
    <dgm:cxn modelId="{D27B174F-C060-4D07-920C-D4AB81804FB6}" srcId="{1FE37F52-9BBE-400B-84F3-7EB0798A0AE0}" destId="{D47F39D4-5545-4941-AD27-595C8DFA4198}" srcOrd="2" destOrd="0" parTransId="{48B4FC1E-5BC6-4486-BF42-63E0E76A2498}" sibTransId="{6D641340-7207-4833-9F62-7DA9B66FAC28}"/>
    <dgm:cxn modelId="{235C2615-7B7F-4F82-A626-172F577FCC57}" type="presOf" srcId="{A630E759-4AB9-471B-B54C-D83370B7DC15}" destId="{B019F19E-BF89-4000-9092-09F87916B377}" srcOrd="0" destOrd="0" presId="urn:microsoft.com/office/officeart/2005/8/layout/hierarchy3"/>
    <dgm:cxn modelId="{BC2677B6-2C31-4256-B9E2-0D0E2AD3C54A}" type="presOf" srcId="{8FA51803-A289-401B-A802-A70E9D6A5D51}" destId="{87343DBF-CC81-4C33-89FC-C347F37A825C}" srcOrd="1" destOrd="0" presId="urn:microsoft.com/office/officeart/2005/8/layout/hierarchy3"/>
    <dgm:cxn modelId="{9D4747B8-155F-4584-9DC1-1C9AC16987A6}" srcId="{1FE37F52-9BBE-400B-84F3-7EB0798A0AE0}" destId="{83545521-A6BC-46EE-B36D-87A614704F9E}" srcOrd="0" destOrd="0" parTransId="{CA1036E3-37A4-423F-B556-ECE33672D2FE}" sibTransId="{A0064800-26AF-4E22-A5EF-A3D05923BE24}"/>
    <dgm:cxn modelId="{59B2CECD-2284-4732-A8ED-02F5D10EB317}" srcId="{A5763663-4266-4652-8DD9-8BC7E2F960F3}" destId="{8FA51803-A289-401B-A802-A70E9D6A5D51}" srcOrd="0" destOrd="0" parTransId="{CAA87520-B002-4257-8A03-42EC7C95DC1B}" sibTransId="{C246FE4D-D1CC-4CD1-A3B2-97E83CBDEB78}"/>
    <dgm:cxn modelId="{DFA621C0-1EBF-4658-929E-3F16BAD953D7}" type="presOf" srcId="{48B4FC1E-5BC6-4486-BF42-63E0E76A2498}" destId="{56E7249E-B33E-4A99-BE0A-04A96BA0908B}" srcOrd="0" destOrd="0" presId="urn:microsoft.com/office/officeart/2005/8/layout/hierarchy3"/>
    <dgm:cxn modelId="{D188E7FD-88E4-464A-B0CF-4A38082A745C}" srcId="{8FA51803-A289-401B-A802-A70E9D6A5D51}" destId="{13E0B01E-5373-4A05-AF19-0541CD6FE468}" srcOrd="1" destOrd="0" parTransId="{CE57876F-2EF9-4ED5-A0DA-636A74C71327}" sibTransId="{B350C3AD-F18B-43C6-8F8A-00999B2CEC3E}"/>
    <dgm:cxn modelId="{C4DE96CC-F55D-48E9-8CDE-840063500C62}" type="presParOf" srcId="{7264F714-26A7-4D4A-9992-653F6E54E25A}" destId="{42B2676B-F659-40D6-AFB9-B05A6A044E37}" srcOrd="0" destOrd="0" presId="urn:microsoft.com/office/officeart/2005/8/layout/hierarchy3"/>
    <dgm:cxn modelId="{48338976-49E5-4F18-9AA2-7DC2680F0165}" type="presParOf" srcId="{42B2676B-F659-40D6-AFB9-B05A6A044E37}" destId="{FC4B9ABA-4BFB-4816-858E-DE7D7E96DF64}" srcOrd="0" destOrd="0" presId="urn:microsoft.com/office/officeart/2005/8/layout/hierarchy3"/>
    <dgm:cxn modelId="{4A32199E-068C-4194-B6F2-67C1747007E2}" type="presParOf" srcId="{FC4B9ABA-4BFB-4816-858E-DE7D7E96DF64}" destId="{8A9555B4-8CE8-4C38-BB90-5E5D0AF7E8C1}" srcOrd="0" destOrd="0" presId="urn:microsoft.com/office/officeart/2005/8/layout/hierarchy3"/>
    <dgm:cxn modelId="{79E4C968-248D-4B93-8DC6-2E24E1658241}" type="presParOf" srcId="{FC4B9ABA-4BFB-4816-858E-DE7D7E96DF64}" destId="{87343DBF-CC81-4C33-89FC-C347F37A825C}" srcOrd="1" destOrd="0" presId="urn:microsoft.com/office/officeart/2005/8/layout/hierarchy3"/>
    <dgm:cxn modelId="{500C786D-9766-4338-8252-F62BC07D9C22}" type="presParOf" srcId="{42B2676B-F659-40D6-AFB9-B05A6A044E37}" destId="{1B951078-D8DD-485F-B663-9A51C94D4BEB}" srcOrd="1" destOrd="0" presId="urn:microsoft.com/office/officeart/2005/8/layout/hierarchy3"/>
    <dgm:cxn modelId="{A3235F88-2433-48F8-89B9-6A6D5069ED64}" type="presParOf" srcId="{1B951078-D8DD-485F-B663-9A51C94D4BEB}" destId="{E7375F4B-1228-4DA0-8750-1A65B2FF8B8E}" srcOrd="0" destOrd="0" presId="urn:microsoft.com/office/officeart/2005/8/layout/hierarchy3"/>
    <dgm:cxn modelId="{DF429265-B3CA-4680-8C2B-0633BD88DB00}" type="presParOf" srcId="{1B951078-D8DD-485F-B663-9A51C94D4BEB}" destId="{325ECE72-55FA-46B3-84DD-52C5F0459F4F}" srcOrd="1" destOrd="0" presId="urn:microsoft.com/office/officeart/2005/8/layout/hierarchy3"/>
    <dgm:cxn modelId="{BCED23FA-B92C-43C9-9BD3-5C4FC54EB18D}" type="presParOf" srcId="{1B951078-D8DD-485F-B663-9A51C94D4BEB}" destId="{6E38FA59-4165-4A1F-8877-118D3AF32072}" srcOrd="2" destOrd="0" presId="urn:microsoft.com/office/officeart/2005/8/layout/hierarchy3"/>
    <dgm:cxn modelId="{4F616D6E-A09F-49D2-AC68-A2BC303E47E1}" type="presParOf" srcId="{1B951078-D8DD-485F-B663-9A51C94D4BEB}" destId="{2E27882E-5B83-45C1-84DE-8A4DE2542AA5}" srcOrd="3" destOrd="0" presId="urn:microsoft.com/office/officeart/2005/8/layout/hierarchy3"/>
    <dgm:cxn modelId="{E24DB287-A184-45B7-B986-30334E897D37}" type="presParOf" srcId="{7264F714-26A7-4D4A-9992-653F6E54E25A}" destId="{8E60C174-C4ED-471B-85B9-F784E9A97E87}" srcOrd="1" destOrd="0" presId="urn:microsoft.com/office/officeart/2005/8/layout/hierarchy3"/>
    <dgm:cxn modelId="{B5C77BA3-24F6-4993-84EB-7B60622DC472}" type="presParOf" srcId="{8E60C174-C4ED-471B-85B9-F784E9A97E87}" destId="{E28AC64B-93A8-4EA1-A81D-B20136541BE1}" srcOrd="0" destOrd="0" presId="urn:microsoft.com/office/officeart/2005/8/layout/hierarchy3"/>
    <dgm:cxn modelId="{F4BE50F2-CA9A-493F-821A-C52996CD938E}" type="presParOf" srcId="{E28AC64B-93A8-4EA1-A81D-B20136541BE1}" destId="{86B2C853-F374-48F5-8158-9AFCEBADFDA8}" srcOrd="0" destOrd="0" presId="urn:microsoft.com/office/officeart/2005/8/layout/hierarchy3"/>
    <dgm:cxn modelId="{5FD1E4A6-8E5B-43C3-936F-01763C63D225}" type="presParOf" srcId="{E28AC64B-93A8-4EA1-A81D-B20136541BE1}" destId="{0F669B52-F5A2-4E70-854E-9EC43FFDF94E}" srcOrd="1" destOrd="0" presId="urn:microsoft.com/office/officeart/2005/8/layout/hierarchy3"/>
    <dgm:cxn modelId="{6BAA3FC8-31A9-4186-86EF-3CF67976B611}" type="presParOf" srcId="{8E60C174-C4ED-471B-85B9-F784E9A97E87}" destId="{62FF4366-F635-43D2-96C4-8AEEB98963FA}" srcOrd="1" destOrd="0" presId="urn:microsoft.com/office/officeart/2005/8/layout/hierarchy3"/>
    <dgm:cxn modelId="{0C4D79CD-F68C-49E7-B49F-D649F159D6FE}" type="presParOf" srcId="{62FF4366-F635-43D2-96C4-8AEEB98963FA}" destId="{61374389-D00E-44CA-A2DF-0924272B5803}" srcOrd="0" destOrd="0" presId="urn:microsoft.com/office/officeart/2005/8/layout/hierarchy3"/>
    <dgm:cxn modelId="{B44875FA-72A2-4C2D-9322-F69EACF6BC83}" type="presParOf" srcId="{62FF4366-F635-43D2-96C4-8AEEB98963FA}" destId="{4F9F17FB-B218-4119-87F0-3EF53F7CF1B6}" srcOrd="1" destOrd="0" presId="urn:microsoft.com/office/officeart/2005/8/layout/hierarchy3"/>
    <dgm:cxn modelId="{56ADC245-F289-4DCE-A8D9-4B62B809566C}" type="presParOf" srcId="{62FF4366-F635-43D2-96C4-8AEEB98963FA}" destId="{B019F19E-BF89-4000-9092-09F87916B377}" srcOrd="2" destOrd="0" presId="urn:microsoft.com/office/officeart/2005/8/layout/hierarchy3"/>
    <dgm:cxn modelId="{7C2FD8F0-5ADA-426D-B24D-D26500951536}" type="presParOf" srcId="{62FF4366-F635-43D2-96C4-8AEEB98963FA}" destId="{4E25F262-641A-4DEC-82A4-0AAF519C0819}" srcOrd="3" destOrd="0" presId="urn:microsoft.com/office/officeart/2005/8/layout/hierarchy3"/>
    <dgm:cxn modelId="{E3308793-8FCC-4072-9030-505B6667BE28}" type="presParOf" srcId="{62FF4366-F635-43D2-96C4-8AEEB98963FA}" destId="{56E7249E-B33E-4A99-BE0A-04A96BA0908B}" srcOrd="4" destOrd="0" presId="urn:microsoft.com/office/officeart/2005/8/layout/hierarchy3"/>
    <dgm:cxn modelId="{CE691DA2-6202-45EB-99C8-C8D66625F9B9}" type="presParOf" srcId="{62FF4366-F635-43D2-96C4-8AEEB98963FA}" destId="{07262CA7-C8B8-4D13-BFDA-2992515F6906}" srcOrd="5" destOrd="0" presId="urn:microsoft.com/office/officeart/2005/8/layout/hierarchy3"/>
    <dgm:cxn modelId="{7A69FF5F-BC85-4BE1-81D4-FD86B50249EB}" type="presParOf" srcId="{7264F714-26A7-4D4A-9992-653F6E54E25A}" destId="{C0E84441-6181-4C9C-9FF6-891026B451BB}" srcOrd="2" destOrd="0" presId="urn:microsoft.com/office/officeart/2005/8/layout/hierarchy3"/>
    <dgm:cxn modelId="{FB3188E5-CBD4-4E55-A63C-F0DD07A9D6CA}" type="presParOf" srcId="{C0E84441-6181-4C9C-9FF6-891026B451BB}" destId="{CB55426F-A136-4345-B0B3-C30DE95DF6F6}" srcOrd="0" destOrd="0" presId="urn:microsoft.com/office/officeart/2005/8/layout/hierarchy3"/>
    <dgm:cxn modelId="{AB820D17-7095-4C9F-B774-F520D7EA5D93}" type="presParOf" srcId="{CB55426F-A136-4345-B0B3-C30DE95DF6F6}" destId="{1D9F7CF5-83A1-4304-A897-3AD297C2FB4D}" srcOrd="0" destOrd="0" presId="urn:microsoft.com/office/officeart/2005/8/layout/hierarchy3"/>
    <dgm:cxn modelId="{21893D16-8666-4F32-BA8C-05E852C01287}" type="presParOf" srcId="{CB55426F-A136-4345-B0B3-C30DE95DF6F6}" destId="{BF0BF4BD-0394-432A-95C4-0B282394CD4F}" srcOrd="1" destOrd="0" presId="urn:microsoft.com/office/officeart/2005/8/layout/hierarchy3"/>
    <dgm:cxn modelId="{929744CE-CA32-4864-86D8-402888F9FD2C}" type="presParOf" srcId="{C0E84441-6181-4C9C-9FF6-891026B451BB}" destId="{CBFF198D-B099-4522-AF84-8DF122271ABA}" srcOrd="1" destOrd="0" presId="urn:microsoft.com/office/officeart/2005/8/layout/hierarchy3"/>
    <dgm:cxn modelId="{CA1C8BAA-B7E0-40AB-8A9C-6672BA8F5C40}" type="presParOf" srcId="{CBFF198D-B099-4522-AF84-8DF122271ABA}" destId="{7D1FACF5-D240-4418-BC12-7195791EC3B8}" srcOrd="0" destOrd="0" presId="urn:microsoft.com/office/officeart/2005/8/layout/hierarchy3"/>
    <dgm:cxn modelId="{B7EEEB2B-929D-489B-9F98-864FCF330E0C}" type="presParOf" srcId="{CBFF198D-B099-4522-AF84-8DF122271ABA}" destId="{0961C502-6537-4807-8D58-FEDC8F678646}" srcOrd="1" destOrd="0" presId="urn:microsoft.com/office/officeart/2005/8/layout/hierarchy3"/>
    <dgm:cxn modelId="{CF704A9A-D5B4-492A-BDDF-DEDB938611C2}" type="presParOf" srcId="{CBFF198D-B099-4522-AF84-8DF122271ABA}" destId="{403D9C4F-BA06-49C0-88A8-5E9D142867BE}" srcOrd="2" destOrd="0" presId="urn:microsoft.com/office/officeart/2005/8/layout/hierarchy3"/>
    <dgm:cxn modelId="{E297A08A-DFC7-4707-8EA6-E092B63980DA}" type="presParOf" srcId="{CBFF198D-B099-4522-AF84-8DF122271ABA}" destId="{30841EDE-5FE6-4542-9B67-A3B2248E7C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CC2AFB-1A67-4DF0-B4C1-29770D2DCCE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5C12B5A2-F43A-42A1-8CE9-BB9F33090369}">
      <dgm:prSet custT="1"/>
      <dgm:spPr/>
      <dgm:t>
        <a:bodyPr/>
        <a:lstStyle/>
        <a:p>
          <a:pPr rtl="0"/>
          <a:r>
            <a:rPr lang="en-GB" sz="1800" b="1" dirty="0" smtClean="0"/>
            <a:t>Mapping strategic and </a:t>
          </a:r>
          <a:r>
            <a:rPr lang="sl-SI" sz="1800" b="1" dirty="0" err="1" smtClean="0"/>
            <a:t>priorities</a:t>
          </a:r>
          <a:r>
            <a:rPr lang="sl-SI" sz="1800" b="1" dirty="0" smtClean="0"/>
            <a:t>,</a:t>
          </a:r>
          <a:r>
            <a:rPr lang="en-GB" sz="1800" b="1" dirty="0" smtClean="0"/>
            <a:t> objectives and outcomes </a:t>
          </a:r>
          <a:endParaRPr lang="sl-SI" sz="1800" b="1" dirty="0"/>
        </a:p>
      </dgm:t>
    </dgm:pt>
    <dgm:pt modelId="{1E79CED6-87E9-4387-A1DF-DDC15CBF58E5}" type="parTrans" cxnId="{39D42BDD-2E8E-439A-8594-6E157D2C03D7}">
      <dgm:prSet/>
      <dgm:spPr/>
      <dgm:t>
        <a:bodyPr/>
        <a:lstStyle/>
        <a:p>
          <a:endParaRPr lang="sl-SI"/>
        </a:p>
      </dgm:t>
    </dgm:pt>
    <dgm:pt modelId="{EB4C36D9-3AEC-407C-9F94-76D7BB81086A}" type="sibTrans" cxnId="{39D42BDD-2E8E-439A-8594-6E157D2C03D7}">
      <dgm:prSet/>
      <dgm:spPr/>
      <dgm:t>
        <a:bodyPr/>
        <a:lstStyle/>
        <a:p>
          <a:endParaRPr lang="sl-SI"/>
        </a:p>
      </dgm:t>
    </dgm:pt>
    <dgm:pt modelId="{DEA7D5CB-0835-40F9-A40C-9ABA89265606}">
      <dgm:prSet custT="1"/>
      <dgm:spPr/>
      <dgm:t>
        <a:bodyPr/>
        <a:lstStyle/>
        <a:p>
          <a:pPr rtl="0"/>
          <a:r>
            <a:rPr lang="en-GB" sz="1800" b="1" dirty="0" smtClean="0"/>
            <a:t>Linking them to fiscal expenditure</a:t>
          </a:r>
          <a:r>
            <a:rPr lang="sl-SI" sz="1800" b="1" dirty="0" smtClean="0"/>
            <a:t>: </a:t>
          </a:r>
          <a:r>
            <a:rPr lang="sl-SI" sz="1800" b="1" dirty="0" err="1" smtClean="0"/>
            <a:t>setting</a:t>
          </a:r>
          <a:r>
            <a:rPr lang="sl-SI" sz="1800" b="1" dirty="0" smtClean="0"/>
            <a:t> </a:t>
          </a:r>
          <a:r>
            <a:rPr lang="sl-SI" sz="1800" b="1" dirty="0" err="1" smtClean="0"/>
            <a:t>ceilings</a:t>
          </a:r>
          <a:r>
            <a:rPr lang="sl-SI" sz="1800" b="1" dirty="0" smtClean="0"/>
            <a:t> on </a:t>
          </a:r>
          <a:r>
            <a:rPr lang="sl-SI" sz="1800" b="1" dirty="0" err="1" smtClean="0"/>
            <a:t>policy</a:t>
          </a:r>
          <a:r>
            <a:rPr lang="sl-SI" sz="1800" b="1" dirty="0" smtClean="0"/>
            <a:t> </a:t>
          </a:r>
          <a:r>
            <a:rPr lang="sl-SI" sz="1800" b="1" dirty="0" err="1" smtClean="0"/>
            <a:t>levels</a:t>
          </a:r>
          <a:r>
            <a:rPr lang="sl-SI" sz="1800" b="1" dirty="0" smtClean="0"/>
            <a:t> </a:t>
          </a:r>
          <a:endParaRPr lang="sl-SI" sz="1800" b="1" dirty="0"/>
        </a:p>
      </dgm:t>
    </dgm:pt>
    <dgm:pt modelId="{F3A9374B-9407-4E35-AD60-575FDC684165}" type="parTrans" cxnId="{D078F761-F8F2-4C43-912E-15011076329D}">
      <dgm:prSet/>
      <dgm:spPr/>
      <dgm:t>
        <a:bodyPr/>
        <a:lstStyle/>
        <a:p>
          <a:endParaRPr lang="sl-SI"/>
        </a:p>
      </dgm:t>
    </dgm:pt>
    <dgm:pt modelId="{07727E2D-5EA8-4F91-9C59-B997B543EC53}" type="sibTrans" cxnId="{D078F761-F8F2-4C43-912E-15011076329D}">
      <dgm:prSet/>
      <dgm:spPr/>
      <dgm:t>
        <a:bodyPr/>
        <a:lstStyle/>
        <a:p>
          <a:endParaRPr lang="sl-SI"/>
        </a:p>
      </dgm:t>
    </dgm:pt>
    <dgm:pt modelId="{9B6CDF7E-641B-4630-B162-40BFB9B2C805}">
      <dgm:prSet custT="1"/>
      <dgm:spPr/>
      <dgm:t>
        <a:bodyPr/>
        <a:lstStyle/>
        <a:p>
          <a:pPr rtl="0"/>
          <a:r>
            <a:rPr lang="sl-SI" sz="1800" b="1" dirty="0" err="1" smtClean="0"/>
            <a:t>Def</a:t>
          </a:r>
          <a:r>
            <a:rPr lang="en-GB" sz="1800" b="1" dirty="0" err="1" smtClean="0"/>
            <a:t>ining</a:t>
          </a:r>
          <a:r>
            <a:rPr lang="en-GB" sz="1800" b="1" dirty="0" smtClean="0"/>
            <a:t> hierarchy of documents and clear responsibilities</a:t>
          </a:r>
          <a:endParaRPr lang="sl-SI" sz="1800" b="1" dirty="0"/>
        </a:p>
      </dgm:t>
    </dgm:pt>
    <dgm:pt modelId="{E4CB640A-36EE-424C-B54D-56B94C605508}" type="parTrans" cxnId="{CFF0A56A-1821-466F-8C14-C95FFF1AD428}">
      <dgm:prSet/>
      <dgm:spPr/>
      <dgm:t>
        <a:bodyPr/>
        <a:lstStyle/>
        <a:p>
          <a:endParaRPr lang="sl-SI"/>
        </a:p>
      </dgm:t>
    </dgm:pt>
    <dgm:pt modelId="{45DE0DCF-7D09-4DD0-A088-A8F73583BC1D}" type="sibTrans" cxnId="{CFF0A56A-1821-466F-8C14-C95FFF1AD428}">
      <dgm:prSet/>
      <dgm:spPr/>
      <dgm:t>
        <a:bodyPr/>
        <a:lstStyle/>
        <a:p>
          <a:endParaRPr lang="sl-SI"/>
        </a:p>
      </dgm:t>
    </dgm:pt>
    <dgm:pt modelId="{12CDC71C-F4ED-47FD-BA8E-1386FB3CB69B}" type="pres">
      <dgm:prSet presAssocID="{8ECC2AFB-1A67-4DF0-B4C1-29770D2DCC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6F095B3C-3480-4E7D-A158-F80666483B71}" type="pres">
      <dgm:prSet presAssocID="{8ECC2AFB-1A67-4DF0-B4C1-29770D2DCCE1}" presName="arrow" presStyleLbl="bgShp" presStyleIdx="0" presStyleCnt="1"/>
      <dgm:spPr/>
    </dgm:pt>
    <dgm:pt modelId="{BE9836A8-5A8A-4038-ACAA-2C887C7FFFCC}" type="pres">
      <dgm:prSet presAssocID="{8ECC2AFB-1A67-4DF0-B4C1-29770D2DCCE1}" presName="points" presStyleCnt="0"/>
      <dgm:spPr/>
    </dgm:pt>
    <dgm:pt modelId="{98062920-7ED0-461F-A2F9-E99AEB143F54}" type="pres">
      <dgm:prSet presAssocID="{5C12B5A2-F43A-42A1-8CE9-BB9F33090369}" presName="compositeA" presStyleCnt="0"/>
      <dgm:spPr/>
    </dgm:pt>
    <dgm:pt modelId="{11C4DE02-E674-419F-A087-F3E55005384B}" type="pres">
      <dgm:prSet presAssocID="{5C12B5A2-F43A-42A1-8CE9-BB9F33090369}" presName="textA" presStyleLbl="revTx" presStyleIdx="0" presStyleCnt="3" custScaleX="94596" custLinFactNeighborX="103" custLinFactNeighborY="1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445C9C0-ED55-4F85-B5F1-24360EDD77A8}" type="pres">
      <dgm:prSet presAssocID="{5C12B5A2-F43A-42A1-8CE9-BB9F33090369}" presName="circleA" presStyleLbl="node1" presStyleIdx="0" presStyleCnt="3"/>
      <dgm:spPr/>
    </dgm:pt>
    <dgm:pt modelId="{E2D891E1-CE38-4905-8386-82067C41BDEA}" type="pres">
      <dgm:prSet presAssocID="{5C12B5A2-F43A-42A1-8CE9-BB9F33090369}" presName="spaceA" presStyleCnt="0"/>
      <dgm:spPr/>
    </dgm:pt>
    <dgm:pt modelId="{0BD558A8-B147-4FBB-8059-7EBA1A97F2B9}" type="pres">
      <dgm:prSet presAssocID="{EB4C36D9-3AEC-407C-9F94-76D7BB81086A}" presName="space" presStyleCnt="0"/>
      <dgm:spPr/>
    </dgm:pt>
    <dgm:pt modelId="{A6B71303-C7E7-4C78-96A6-F92BCCEC9547}" type="pres">
      <dgm:prSet presAssocID="{DEA7D5CB-0835-40F9-A40C-9ABA89265606}" presName="compositeB" presStyleCnt="0"/>
      <dgm:spPr/>
    </dgm:pt>
    <dgm:pt modelId="{83D0CAC0-E326-499A-94FD-4480373E8460}" type="pres">
      <dgm:prSet presAssocID="{DEA7D5CB-0835-40F9-A40C-9ABA89265606}" presName="textB" presStyleLbl="revTx" presStyleIdx="1" presStyleCnt="3" custScaleX="125052" custScaleY="48742" custLinFactY="-98443" custLinFactNeighborX="2422" custLinFactNeighborY="-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C4E5C8E-2FEB-4250-AFBA-9E981AA29070}" type="pres">
      <dgm:prSet presAssocID="{DEA7D5CB-0835-40F9-A40C-9ABA89265606}" presName="circleB" presStyleLbl="node1" presStyleIdx="1" presStyleCnt="3"/>
      <dgm:spPr/>
    </dgm:pt>
    <dgm:pt modelId="{B3FDA436-14E4-4FCB-BD85-47D04E78363E}" type="pres">
      <dgm:prSet presAssocID="{DEA7D5CB-0835-40F9-A40C-9ABA89265606}" presName="spaceB" presStyleCnt="0"/>
      <dgm:spPr/>
    </dgm:pt>
    <dgm:pt modelId="{BAC36516-4C61-4AE0-8303-A474ADE9DD21}" type="pres">
      <dgm:prSet presAssocID="{07727E2D-5EA8-4F91-9C59-B997B543EC53}" presName="space" presStyleCnt="0"/>
      <dgm:spPr/>
    </dgm:pt>
    <dgm:pt modelId="{4D44E782-D36E-416F-8BFC-5D58F0E3A48F}" type="pres">
      <dgm:prSet presAssocID="{9B6CDF7E-641B-4630-B162-40BFB9B2C805}" presName="compositeA" presStyleCnt="0"/>
      <dgm:spPr/>
    </dgm:pt>
    <dgm:pt modelId="{C117B2F4-09EB-4AE2-A230-4B93D932F23A}" type="pres">
      <dgm:prSet presAssocID="{9B6CDF7E-641B-4630-B162-40BFB9B2C805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5B487E9-90E7-4005-99B9-E488DF202F0C}" type="pres">
      <dgm:prSet presAssocID="{9B6CDF7E-641B-4630-B162-40BFB9B2C805}" presName="circleA" presStyleLbl="node1" presStyleIdx="2" presStyleCnt="3"/>
      <dgm:spPr/>
    </dgm:pt>
    <dgm:pt modelId="{B98A7912-3C82-4E2C-AFA2-A294311B7927}" type="pres">
      <dgm:prSet presAssocID="{9B6CDF7E-641B-4630-B162-40BFB9B2C805}" presName="spaceA" presStyleCnt="0"/>
      <dgm:spPr/>
    </dgm:pt>
  </dgm:ptLst>
  <dgm:cxnLst>
    <dgm:cxn modelId="{D078F761-F8F2-4C43-912E-15011076329D}" srcId="{8ECC2AFB-1A67-4DF0-B4C1-29770D2DCCE1}" destId="{DEA7D5CB-0835-40F9-A40C-9ABA89265606}" srcOrd="1" destOrd="0" parTransId="{F3A9374B-9407-4E35-AD60-575FDC684165}" sibTransId="{07727E2D-5EA8-4F91-9C59-B997B543EC53}"/>
    <dgm:cxn modelId="{39D42BDD-2E8E-439A-8594-6E157D2C03D7}" srcId="{8ECC2AFB-1A67-4DF0-B4C1-29770D2DCCE1}" destId="{5C12B5A2-F43A-42A1-8CE9-BB9F33090369}" srcOrd="0" destOrd="0" parTransId="{1E79CED6-87E9-4387-A1DF-DDC15CBF58E5}" sibTransId="{EB4C36D9-3AEC-407C-9F94-76D7BB81086A}"/>
    <dgm:cxn modelId="{FDE9DF88-E822-451D-9055-5C621850E273}" type="presOf" srcId="{8ECC2AFB-1A67-4DF0-B4C1-29770D2DCCE1}" destId="{12CDC71C-F4ED-47FD-BA8E-1386FB3CB69B}" srcOrd="0" destOrd="0" presId="urn:microsoft.com/office/officeart/2005/8/layout/hProcess11"/>
    <dgm:cxn modelId="{CFF0A56A-1821-466F-8C14-C95FFF1AD428}" srcId="{8ECC2AFB-1A67-4DF0-B4C1-29770D2DCCE1}" destId="{9B6CDF7E-641B-4630-B162-40BFB9B2C805}" srcOrd="2" destOrd="0" parTransId="{E4CB640A-36EE-424C-B54D-56B94C605508}" sibTransId="{45DE0DCF-7D09-4DD0-A088-A8F73583BC1D}"/>
    <dgm:cxn modelId="{5E12E254-6E68-4F61-BB47-9D225A26BD10}" type="presOf" srcId="{5C12B5A2-F43A-42A1-8CE9-BB9F33090369}" destId="{11C4DE02-E674-419F-A087-F3E55005384B}" srcOrd="0" destOrd="0" presId="urn:microsoft.com/office/officeart/2005/8/layout/hProcess11"/>
    <dgm:cxn modelId="{0005F497-97D7-40B7-93E8-DB1DFC56DD8F}" type="presOf" srcId="{9B6CDF7E-641B-4630-B162-40BFB9B2C805}" destId="{C117B2F4-09EB-4AE2-A230-4B93D932F23A}" srcOrd="0" destOrd="0" presId="urn:microsoft.com/office/officeart/2005/8/layout/hProcess11"/>
    <dgm:cxn modelId="{320748A2-A83F-4091-99FD-4D0698CD5D03}" type="presOf" srcId="{DEA7D5CB-0835-40F9-A40C-9ABA89265606}" destId="{83D0CAC0-E326-499A-94FD-4480373E8460}" srcOrd="0" destOrd="0" presId="urn:microsoft.com/office/officeart/2005/8/layout/hProcess11"/>
    <dgm:cxn modelId="{D2401033-4F11-4C59-A038-BF541CABF331}" type="presParOf" srcId="{12CDC71C-F4ED-47FD-BA8E-1386FB3CB69B}" destId="{6F095B3C-3480-4E7D-A158-F80666483B71}" srcOrd="0" destOrd="0" presId="urn:microsoft.com/office/officeart/2005/8/layout/hProcess11"/>
    <dgm:cxn modelId="{71B78A07-08D2-4A45-A9E7-FFD178EB491C}" type="presParOf" srcId="{12CDC71C-F4ED-47FD-BA8E-1386FB3CB69B}" destId="{BE9836A8-5A8A-4038-ACAA-2C887C7FFFCC}" srcOrd="1" destOrd="0" presId="urn:microsoft.com/office/officeart/2005/8/layout/hProcess11"/>
    <dgm:cxn modelId="{27FA72A3-16DB-41EB-B4CE-1191AF270FE2}" type="presParOf" srcId="{BE9836A8-5A8A-4038-ACAA-2C887C7FFFCC}" destId="{98062920-7ED0-461F-A2F9-E99AEB143F54}" srcOrd="0" destOrd="0" presId="urn:microsoft.com/office/officeart/2005/8/layout/hProcess11"/>
    <dgm:cxn modelId="{267781C3-31DE-4F79-B0FF-C4BED4C13C69}" type="presParOf" srcId="{98062920-7ED0-461F-A2F9-E99AEB143F54}" destId="{11C4DE02-E674-419F-A087-F3E55005384B}" srcOrd="0" destOrd="0" presId="urn:microsoft.com/office/officeart/2005/8/layout/hProcess11"/>
    <dgm:cxn modelId="{7C52F4DF-BF83-49CE-8B81-62DEC303B0BC}" type="presParOf" srcId="{98062920-7ED0-461F-A2F9-E99AEB143F54}" destId="{6445C9C0-ED55-4F85-B5F1-24360EDD77A8}" srcOrd="1" destOrd="0" presId="urn:microsoft.com/office/officeart/2005/8/layout/hProcess11"/>
    <dgm:cxn modelId="{D835DA89-0D76-4133-BA4D-153E69A04A82}" type="presParOf" srcId="{98062920-7ED0-461F-A2F9-E99AEB143F54}" destId="{E2D891E1-CE38-4905-8386-82067C41BDEA}" srcOrd="2" destOrd="0" presId="urn:microsoft.com/office/officeart/2005/8/layout/hProcess11"/>
    <dgm:cxn modelId="{2D505C9E-F974-48C2-B024-DC1352F38A9B}" type="presParOf" srcId="{BE9836A8-5A8A-4038-ACAA-2C887C7FFFCC}" destId="{0BD558A8-B147-4FBB-8059-7EBA1A97F2B9}" srcOrd="1" destOrd="0" presId="urn:microsoft.com/office/officeart/2005/8/layout/hProcess11"/>
    <dgm:cxn modelId="{D2D61E44-3E6B-4305-BC63-ECD64C9B5463}" type="presParOf" srcId="{BE9836A8-5A8A-4038-ACAA-2C887C7FFFCC}" destId="{A6B71303-C7E7-4C78-96A6-F92BCCEC9547}" srcOrd="2" destOrd="0" presId="urn:microsoft.com/office/officeart/2005/8/layout/hProcess11"/>
    <dgm:cxn modelId="{DECA93AD-47BF-4698-B7BB-8A4708F9DBEF}" type="presParOf" srcId="{A6B71303-C7E7-4C78-96A6-F92BCCEC9547}" destId="{83D0CAC0-E326-499A-94FD-4480373E8460}" srcOrd="0" destOrd="0" presId="urn:microsoft.com/office/officeart/2005/8/layout/hProcess11"/>
    <dgm:cxn modelId="{3193E075-9A4B-4CC6-8A6E-BA80E4BCA807}" type="presParOf" srcId="{A6B71303-C7E7-4C78-96A6-F92BCCEC9547}" destId="{2C4E5C8E-2FEB-4250-AFBA-9E981AA29070}" srcOrd="1" destOrd="0" presId="urn:microsoft.com/office/officeart/2005/8/layout/hProcess11"/>
    <dgm:cxn modelId="{9E974727-8F61-484F-A8D0-C7BBAA9E367D}" type="presParOf" srcId="{A6B71303-C7E7-4C78-96A6-F92BCCEC9547}" destId="{B3FDA436-14E4-4FCB-BD85-47D04E78363E}" srcOrd="2" destOrd="0" presId="urn:microsoft.com/office/officeart/2005/8/layout/hProcess11"/>
    <dgm:cxn modelId="{1137499F-C557-4BA2-BF4A-0E19E0505604}" type="presParOf" srcId="{BE9836A8-5A8A-4038-ACAA-2C887C7FFFCC}" destId="{BAC36516-4C61-4AE0-8303-A474ADE9DD21}" srcOrd="3" destOrd="0" presId="urn:microsoft.com/office/officeart/2005/8/layout/hProcess11"/>
    <dgm:cxn modelId="{8343D84F-538B-426A-98AE-00BFF64D05F2}" type="presParOf" srcId="{BE9836A8-5A8A-4038-ACAA-2C887C7FFFCC}" destId="{4D44E782-D36E-416F-8BFC-5D58F0E3A48F}" srcOrd="4" destOrd="0" presId="urn:microsoft.com/office/officeart/2005/8/layout/hProcess11"/>
    <dgm:cxn modelId="{5AC97B79-C6BD-4EBD-A531-0C300876AFFC}" type="presParOf" srcId="{4D44E782-D36E-416F-8BFC-5D58F0E3A48F}" destId="{C117B2F4-09EB-4AE2-A230-4B93D932F23A}" srcOrd="0" destOrd="0" presId="urn:microsoft.com/office/officeart/2005/8/layout/hProcess11"/>
    <dgm:cxn modelId="{93ED820F-1F5E-45F2-9FF9-505120F05D8D}" type="presParOf" srcId="{4D44E782-D36E-416F-8BFC-5D58F0E3A48F}" destId="{85B487E9-90E7-4005-99B9-E488DF202F0C}" srcOrd="1" destOrd="0" presId="urn:microsoft.com/office/officeart/2005/8/layout/hProcess11"/>
    <dgm:cxn modelId="{23B56EC1-47CF-4441-A66B-CA6BEEEDA60A}" type="presParOf" srcId="{4D44E782-D36E-416F-8BFC-5D58F0E3A48F}" destId="{B98A7912-3C82-4E2C-AFA2-A294311B792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DA0C50-9FB9-4F78-ABFB-0BB941FB5FB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D9618272-4475-402B-856D-DF30A856D64D}">
      <dgm:prSet/>
      <dgm:spPr/>
      <dgm:t>
        <a:bodyPr/>
        <a:lstStyle/>
        <a:p>
          <a:pPr rtl="0"/>
          <a:r>
            <a:rPr lang="sl-SI" dirty="0" err="1" smtClean="0"/>
            <a:t>Tools</a:t>
          </a:r>
          <a:r>
            <a:rPr lang="sl-SI" dirty="0" smtClean="0"/>
            <a:t>: </a:t>
          </a:r>
          <a:endParaRPr lang="sl-SI" dirty="0"/>
        </a:p>
      </dgm:t>
    </dgm:pt>
    <dgm:pt modelId="{483A9A93-4941-4ADF-A2F3-FECB892E1B03}" type="parTrans" cxnId="{F9044EAF-28EF-4AA6-88C1-E487FF41129E}">
      <dgm:prSet/>
      <dgm:spPr/>
      <dgm:t>
        <a:bodyPr/>
        <a:lstStyle/>
        <a:p>
          <a:endParaRPr lang="sl-SI"/>
        </a:p>
      </dgm:t>
    </dgm:pt>
    <dgm:pt modelId="{B9F3CEE5-5F0A-4218-914B-C93111B25334}" type="sibTrans" cxnId="{F9044EAF-28EF-4AA6-88C1-E487FF41129E}">
      <dgm:prSet/>
      <dgm:spPr/>
      <dgm:t>
        <a:bodyPr/>
        <a:lstStyle/>
        <a:p>
          <a:endParaRPr lang="sl-SI"/>
        </a:p>
      </dgm:t>
    </dgm:pt>
    <dgm:pt modelId="{5B184B6E-4CD6-486C-A63E-085B8A0C2456}">
      <dgm:prSet/>
      <dgm:spPr/>
      <dgm:t>
        <a:bodyPr/>
        <a:lstStyle/>
        <a:p>
          <a:pPr rtl="0"/>
          <a:r>
            <a:rPr lang="sl-SI" b="1" dirty="0" err="1" smtClean="0"/>
            <a:t>Medium</a:t>
          </a:r>
          <a:r>
            <a:rPr lang="sl-SI" b="1" dirty="0" smtClean="0"/>
            <a:t> term </a:t>
          </a:r>
          <a:r>
            <a:rPr lang="sl-SI" b="1" dirty="0" err="1" smtClean="0"/>
            <a:t>budgetary</a:t>
          </a:r>
          <a:r>
            <a:rPr lang="sl-SI" b="1" dirty="0" smtClean="0"/>
            <a:t> </a:t>
          </a:r>
          <a:r>
            <a:rPr lang="sl-SI" b="1" dirty="0" err="1" smtClean="0"/>
            <a:t>framework</a:t>
          </a:r>
          <a:r>
            <a:rPr lang="sl-SI" b="1" dirty="0" smtClean="0"/>
            <a:t> </a:t>
          </a:r>
          <a:endParaRPr lang="sl-SI" b="1" dirty="0"/>
        </a:p>
      </dgm:t>
    </dgm:pt>
    <dgm:pt modelId="{75FBD80C-B3DA-492B-90C2-395DA5AE19C6}" type="parTrans" cxnId="{A18556C2-4F26-4BF3-AC9F-DFDB771DFB4A}">
      <dgm:prSet/>
      <dgm:spPr/>
      <dgm:t>
        <a:bodyPr/>
        <a:lstStyle/>
        <a:p>
          <a:endParaRPr lang="sl-SI"/>
        </a:p>
      </dgm:t>
    </dgm:pt>
    <dgm:pt modelId="{52C8E5DE-6853-4287-B5AF-32FDEA082D79}" type="sibTrans" cxnId="{A18556C2-4F26-4BF3-AC9F-DFDB771DFB4A}">
      <dgm:prSet/>
      <dgm:spPr/>
      <dgm:t>
        <a:bodyPr/>
        <a:lstStyle/>
        <a:p>
          <a:endParaRPr lang="sl-SI"/>
        </a:p>
      </dgm:t>
    </dgm:pt>
    <dgm:pt modelId="{1B5372D7-72EE-4BA5-8046-D01400EDC9D0}">
      <dgm:prSet/>
      <dgm:spPr/>
      <dgm:t>
        <a:bodyPr/>
        <a:lstStyle/>
        <a:p>
          <a:pPr rtl="0"/>
          <a:r>
            <a:rPr lang="sl-SI" b="1" dirty="0" err="1" smtClean="0"/>
            <a:t>Fiscal</a:t>
          </a:r>
          <a:r>
            <a:rPr lang="sl-SI" b="1" dirty="0" smtClean="0"/>
            <a:t> </a:t>
          </a:r>
          <a:r>
            <a:rPr lang="sl-SI" b="1" dirty="0" err="1" smtClean="0"/>
            <a:t>rules</a:t>
          </a:r>
          <a:endParaRPr lang="sl-SI" b="1" dirty="0"/>
        </a:p>
      </dgm:t>
    </dgm:pt>
    <dgm:pt modelId="{2B7A9D3B-6A63-4385-B500-EFBA6966F6E5}" type="parTrans" cxnId="{BF298AEB-B7CE-4A0E-AC8D-77C50F001447}">
      <dgm:prSet/>
      <dgm:spPr/>
      <dgm:t>
        <a:bodyPr/>
        <a:lstStyle/>
        <a:p>
          <a:endParaRPr lang="sl-SI"/>
        </a:p>
      </dgm:t>
    </dgm:pt>
    <dgm:pt modelId="{8332993B-F0BD-43B2-B1D7-DE282493ED30}" type="sibTrans" cxnId="{BF298AEB-B7CE-4A0E-AC8D-77C50F001447}">
      <dgm:prSet/>
      <dgm:spPr/>
      <dgm:t>
        <a:bodyPr/>
        <a:lstStyle/>
        <a:p>
          <a:endParaRPr lang="sl-SI"/>
        </a:p>
      </dgm:t>
    </dgm:pt>
    <dgm:pt modelId="{4F744574-60AA-4E6E-931D-E33A2BF5F306}">
      <dgm:prSet/>
      <dgm:spPr/>
      <dgm:t>
        <a:bodyPr/>
        <a:lstStyle/>
        <a:p>
          <a:pPr rtl="0"/>
          <a:r>
            <a:rPr lang="sl-SI" b="1" dirty="0" smtClean="0"/>
            <a:t>Program </a:t>
          </a:r>
          <a:r>
            <a:rPr lang="sl-SI" b="1" dirty="0" err="1" smtClean="0"/>
            <a:t>budgeting</a:t>
          </a:r>
          <a:endParaRPr lang="sl-SI" b="1" dirty="0"/>
        </a:p>
      </dgm:t>
    </dgm:pt>
    <dgm:pt modelId="{BE306DE7-49B7-4FB6-A4E5-3AF3C85898AC}" type="parTrans" cxnId="{9FCEF774-79FF-4631-A920-52A20AECAF58}">
      <dgm:prSet/>
      <dgm:spPr/>
      <dgm:t>
        <a:bodyPr/>
        <a:lstStyle/>
        <a:p>
          <a:endParaRPr lang="sl-SI"/>
        </a:p>
      </dgm:t>
    </dgm:pt>
    <dgm:pt modelId="{A77D7EE1-ECCA-400C-9E23-B358B29DAFF9}" type="sibTrans" cxnId="{9FCEF774-79FF-4631-A920-52A20AECAF58}">
      <dgm:prSet/>
      <dgm:spPr/>
      <dgm:t>
        <a:bodyPr/>
        <a:lstStyle/>
        <a:p>
          <a:endParaRPr lang="sl-SI"/>
        </a:p>
      </dgm:t>
    </dgm:pt>
    <dgm:pt modelId="{26B22DBD-6CD6-4A29-AB4D-E96DCED0A7B1}">
      <dgm:prSet/>
      <dgm:spPr/>
      <dgm:t>
        <a:bodyPr/>
        <a:lstStyle/>
        <a:p>
          <a:pPr rtl="0"/>
          <a:r>
            <a:rPr lang="sl-SI" b="1" dirty="0" err="1" smtClean="0"/>
            <a:t>Results</a:t>
          </a:r>
          <a:r>
            <a:rPr lang="sl-SI" b="1" dirty="0" smtClean="0"/>
            <a:t> </a:t>
          </a:r>
          <a:r>
            <a:rPr lang="sl-SI" b="1" dirty="0" err="1" smtClean="0"/>
            <a:t>oritented</a:t>
          </a:r>
          <a:r>
            <a:rPr lang="sl-SI" b="1" dirty="0" smtClean="0"/>
            <a:t> </a:t>
          </a:r>
          <a:r>
            <a:rPr lang="sl-SI" b="1" dirty="0" err="1" smtClean="0"/>
            <a:t>budgeting</a:t>
          </a:r>
          <a:endParaRPr lang="sl-SI" b="1" dirty="0"/>
        </a:p>
      </dgm:t>
    </dgm:pt>
    <dgm:pt modelId="{252AF830-6805-48E7-9F7C-0854FE9A524D}" type="parTrans" cxnId="{534C70DE-D4C4-4AC4-B0AF-D6BF9CECC10C}">
      <dgm:prSet/>
      <dgm:spPr/>
      <dgm:t>
        <a:bodyPr/>
        <a:lstStyle/>
        <a:p>
          <a:endParaRPr lang="sl-SI"/>
        </a:p>
      </dgm:t>
    </dgm:pt>
    <dgm:pt modelId="{E497D514-AE03-41D7-AB68-B71499996F83}" type="sibTrans" cxnId="{534C70DE-D4C4-4AC4-B0AF-D6BF9CECC10C}">
      <dgm:prSet/>
      <dgm:spPr/>
      <dgm:t>
        <a:bodyPr/>
        <a:lstStyle/>
        <a:p>
          <a:endParaRPr lang="sl-SI"/>
        </a:p>
      </dgm:t>
    </dgm:pt>
    <dgm:pt modelId="{2F773EC0-BD3E-4112-AC1C-A190687B9676}">
      <dgm:prSet/>
      <dgm:spPr/>
      <dgm:t>
        <a:bodyPr/>
        <a:lstStyle/>
        <a:p>
          <a:pPr rtl="0"/>
          <a:r>
            <a:rPr lang="sl-SI" b="1" dirty="0" err="1" smtClean="0"/>
            <a:t>Medium</a:t>
          </a:r>
          <a:r>
            <a:rPr lang="sl-SI" b="1" dirty="0" smtClean="0"/>
            <a:t> term </a:t>
          </a:r>
          <a:r>
            <a:rPr lang="sl-SI" b="1" dirty="0" err="1" smtClean="0"/>
            <a:t>fiscal</a:t>
          </a:r>
          <a:r>
            <a:rPr lang="sl-SI" b="1" dirty="0" smtClean="0"/>
            <a:t> </a:t>
          </a:r>
          <a:r>
            <a:rPr lang="sl-SI" b="1" dirty="0" err="1" smtClean="0"/>
            <a:t>strategy</a:t>
          </a:r>
          <a:endParaRPr lang="sl-SI" b="1" dirty="0"/>
        </a:p>
      </dgm:t>
    </dgm:pt>
    <dgm:pt modelId="{D28D56C8-4A76-462A-AFE2-C29CD93E273A}" type="sibTrans" cxnId="{1B9C440F-4617-4C8F-BFA2-22D272D1A77D}">
      <dgm:prSet/>
      <dgm:spPr/>
      <dgm:t>
        <a:bodyPr/>
        <a:lstStyle/>
        <a:p>
          <a:endParaRPr lang="sl-SI"/>
        </a:p>
      </dgm:t>
    </dgm:pt>
    <dgm:pt modelId="{924524DB-0E6A-4A5E-81D1-E584E4EFE9F6}" type="parTrans" cxnId="{1B9C440F-4617-4C8F-BFA2-22D272D1A77D}">
      <dgm:prSet/>
      <dgm:spPr/>
      <dgm:t>
        <a:bodyPr/>
        <a:lstStyle/>
        <a:p>
          <a:endParaRPr lang="sl-SI"/>
        </a:p>
      </dgm:t>
    </dgm:pt>
    <dgm:pt modelId="{2429FA94-2DDE-48F8-A59C-66F963BF4B4C}">
      <dgm:prSet/>
      <dgm:spPr/>
      <dgm:t>
        <a:bodyPr/>
        <a:lstStyle/>
        <a:p>
          <a:pPr rtl="0"/>
          <a:r>
            <a:rPr lang="sl-SI" b="1" dirty="0" err="1" smtClean="0"/>
            <a:t>Spending</a:t>
          </a:r>
          <a:r>
            <a:rPr lang="sl-SI" b="1" dirty="0" smtClean="0"/>
            <a:t> </a:t>
          </a:r>
          <a:r>
            <a:rPr lang="sl-SI" b="1" dirty="0" err="1" smtClean="0"/>
            <a:t>reviews</a:t>
          </a:r>
          <a:endParaRPr lang="sl-SI" b="1" dirty="0"/>
        </a:p>
      </dgm:t>
    </dgm:pt>
    <dgm:pt modelId="{924C5C40-3ECB-4AC1-B538-4A586694DCF9}" type="parTrans" cxnId="{9CE9865A-D5BB-49BC-9C30-09D20B8F1FAC}">
      <dgm:prSet/>
      <dgm:spPr/>
      <dgm:t>
        <a:bodyPr/>
        <a:lstStyle/>
        <a:p>
          <a:endParaRPr lang="sl-SI"/>
        </a:p>
      </dgm:t>
    </dgm:pt>
    <dgm:pt modelId="{8E4C4421-82AD-4A0B-BF72-ADE1FA7D69AD}" type="sibTrans" cxnId="{9CE9865A-D5BB-49BC-9C30-09D20B8F1FAC}">
      <dgm:prSet/>
      <dgm:spPr/>
      <dgm:t>
        <a:bodyPr/>
        <a:lstStyle/>
        <a:p>
          <a:endParaRPr lang="sl-SI"/>
        </a:p>
      </dgm:t>
    </dgm:pt>
    <dgm:pt modelId="{E972E921-0263-40EB-94D3-93056DFDBBFE}" type="pres">
      <dgm:prSet presAssocID="{4CDA0C50-9FB9-4F78-ABFB-0BB941FB5FB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77E2EDAD-D997-4D00-B209-8FD38FD4DA00}" type="pres">
      <dgm:prSet presAssocID="{D9618272-4475-402B-856D-DF30A856D64D}" presName="node" presStyleLbl="node1" presStyleIdx="0" presStyleCnt="1" custScaleX="10256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34C70DE-D4C4-4AC4-B0AF-D6BF9CECC10C}" srcId="{D9618272-4475-402B-856D-DF30A856D64D}" destId="{26B22DBD-6CD6-4A29-AB4D-E96DCED0A7B1}" srcOrd="5" destOrd="0" parTransId="{252AF830-6805-48E7-9F7C-0854FE9A524D}" sibTransId="{E497D514-AE03-41D7-AB68-B71499996F83}"/>
    <dgm:cxn modelId="{3B075D85-24E5-4308-81BE-CBD0E99F9C0E}" type="presOf" srcId="{5B184B6E-4CD6-486C-A63E-085B8A0C2456}" destId="{77E2EDAD-D997-4D00-B209-8FD38FD4DA00}" srcOrd="0" destOrd="2" presId="urn:microsoft.com/office/officeart/2005/8/layout/cycle2"/>
    <dgm:cxn modelId="{D87751A6-ADEE-4AF1-965F-251DDC3BC9DC}" type="presOf" srcId="{4F744574-60AA-4E6E-931D-E33A2BF5F306}" destId="{77E2EDAD-D997-4D00-B209-8FD38FD4DA00}" srcOrd="0" destOrd="5" presId="urn:microsoft.com/office/officeart/2005/8/layout/cycle2"/>
    <dgm:cxn modelId="{BF298AEB-B7CE-4A0E-AC8D-77C50F001447}" srcId="{D9618272-4475-402B-856D-DF30A856D64D}" destId="{1B5372D7-72EE-4BA5-8046-D01400EDC9D0}" srcOrd="2" destOrd="0" parTransId="{2B7A9D3B-6A63-4385-B500-EFBA6966F6E5}" sibTransId="{8332993B-F0BD-43B2-B1D7-DE282493ED30}"/>
    <dgm:cxn modelId="{9CE9865A-D5BB-49BC-9C30-09D20B8F1FAC}" srcId="{D9618272-4475-402B-856D-DF30A856D64D}" destId="{2429FA94-2DDE-48F8-A59C-66F963BF4B4C}" srcOrd="3" destOrd="0" parTransId="{924C5C40-3ECB-4AC1-B538-4A586694DCF9}" sibTransId="{8E4C4421-82AD-4A0B-BF72-ADE1FA7D69AD}"/>
    <dgm:cxn modelId="{1BD83517-AC30-4BF3-B3AF-13D1D208E2AF}" type="presOf" srcId="{4CDA0C50-9FB9-4F78-ABFB-0BB941FB5FB7}" destId="{E972E921-0263-40EB-94D3-93056DFDBBFE}" srcOrd="0" destOrd="0" presId="urn:microsoft.com/office/officeart/2005/8/layout/cycle2"/>
    <dgm:cxn modelId="{A18556C2-4F26-4BF3-AC9F-DFDB771DFB4A}" srcId="{D9618272-4475-402B-856D-DF30A856D64D}" destId="{5B184B6E-4CD6-486C-A63E-085B8A0C2456}" srcOrd="1" destOrd="0" parTransId="{75FBD80C-B3DA-492B-90C2-395DA5AE19C6}" sibTransId="{52C8E5DE-6853-4287-B5AF-32FDEA082D79}"/>
    <dgm:cxn modelId="{37685C55-F841-4346-B2B1-FA327CAEB88D}" type="presOf" srcId="{2F773EC0-BD3E-4112-AC1C-A190687B9676}" destId="{77E2EDAD-D997-4D00-B209-8FD38FD4DA00}" srcOrd="0" destOrd="1" presId="urn:microsoft.com/office/officeart/2005/8/layout/cycle2"/>
    <dgm:cxn modelId="{9FCEF774-79FF-4631-A920-52A20AECAF58}" srcId="{D9618272-4475-402B-856D-DF30A856D64D}" destId="{4F744574-60AA-4E6E-931D-E33A2BF5F306}" srcOrd="4" destOrd="0" parTransId="{BE306DE7-49B7-4FB6-A4E5-3AF3C85898AC}" sibTransId="{A77D7EE1-ECCA-400C-9E23-B358B29DAFF9}"/>
    <dgm:cxn modelId="{5AD21C63-9B61-433D-B000-E10EA8F291CB}" type="presOf" srcId="{1B5372D7-72EE-4BA5-8046-D01400EDC9D0}" destId="{77E2EDAD-D997-4D00-B209-8FD38FD4DA00}" srcOrd="0" destOrd="3" presId="urn:microsoft.com/office/officeart/2005/8/layout/cycle2"/>
    <dgm:cxn modelId="{E488AB14-6D22-452E-BAC1-FCB0A8AE7393}" type="presOf" srcId="{2429FA94-2DDE-48F8-A59C-66F963BF4B4C}" destId="{77E2EDAD-D997-4D00-B209-8FD38FD4DA00}" srcOrd="0" destOrd="4" presId="urn:microsoft.com/office/officeart/2005/8/layout/cycle2"/>
    <dgm:cxn modelId="{F9044EAF-28EF-4AA6-88C1-E487FF41129E}" srcId="{4CDA0C50-9FB9-4F78-ABFB-0BB941FB5FB7}" destId="{D9618272-4475-402B-856D-DF30A856D64D}" srcOrd="0" destOrd="0" parTransId="{483A9A93-4941-4ADF-A2F3-FECB892E1B03}" sibTransId="{B9F3CEE5-5F0A-4218-914B-C93111B25334}"/>
    <dgm:cxn modelId="{C5415B4B-0A37-496F-8362-6E86818DBFF3}" type="presOf" srcId="{26B22DBD-6CD6-4A29-AB4D-E96DCED0A7B1}" destId="{77E2EDAD-D997-4D00-B209-8FD38FD4DA00}" srcOrd="0" destOrd="6" presId="urn:microsoft.com/office/officeart/2005/8/layout/cycle2"/>
    <dgm:cxn modelId="{EE84C8B9-A345-410E-8399-69FF2978A776}" type="presOf" srcId="{D9618272-4475-402B-856D-DF30A856D64D}" destId="{77E2EDAD-D997-4D00-B209-8FD38FD4DA00}" srcOrd="0" destOrd="0" presId="urn:microsoft.com/office/officeart/2005/8/layout/cycle2"/>
    <dgm:cxn modelId="{1B9C440F-4617-4C8F-BFA2-22D272D1A77D}" srcId="{D9618272-4475-402B-856D-DF30A856D64D}" destId="{2F773EC0-BD3E-4112-AC1C-A190687B9676}" srcOrd="0" destOrd="0" parTransId="{924524DB-0E6A-4A5E-81D1-E584E4EFE9F6}" sibTransId="{D28D56C8-4A76-462A-AFE2-C29CD93E273A}"/>
    <dgm:cxn modelId="{7BF8F232-0A15-4B1A-B9CD-8E19AFE6B1EA}" type="presParOf" srcId="{E972E921-0263-40EB-94D3-93056DFDBBFE}" destId="{77E2EDAD-D997-4D00-B209-8FD38FD4DA0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B034E4-76F4-4667-9C91-2246F084773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07BB193-69C3-4C6D-B66E-1962B1623C75}">
      <dgm:prSet/>
      <dgm:spPr/>
      <dgm:t>
        <a:bodyPr/>
        <a:lstStyle/>
        <a:p>
          <a:pPr rtl="0"/>
          <a:r>
            <a:rPr lang="sl-SI" smtClean="0"/>
            <a:t>C</a:t>
          </a:r>
          <a:r>
            <a:rPr lang="en-GB" smtClean="0"/>
            <a:t>apacity for implementation and measuring the results</a:t>
          </a:r>
          <a:endParaRPr lang="sl-SI"/>
        </a:p>
      </dgm:t>
    </dgm:pt>
    <dgm:pt modelId="{A4616237-501C-4078-BCF8-027B11394077}" type="parTrans" cxnId="{782BCD19-017B-434C-9DED-94E287D07C40}">
      <dgm:prSet/>
      <dgm:spPr/>
      <dgm:t>
        <a:bodyPr/>
        <a:lstStyle/>
        <a:p>
          <a:endParaRPr lang="sl-SI"/>
        </a:p>
      </dgm:t>
    </dgm:pt>
    <dgm:pt modelId="{6990F4A9-7F8E-4A9A-8AE5-35C0A31F4647}" type="sibTrans" cxnId="{782BCD19-017B-434C-9DED-94E287D07C40}">
      <dgm:prSet/>
      <dgm:spPr/>
      <dgm:t>
        <a:bodyPr/>
        <a:lstStyle/>
        <a:p>
          <a:endParaRPr lang="sl-SI"/>
        </a:p>
      </dgm:t>
    </dgm:pt>
    <dgm:pt modelId="{9318DEFE-23FE-4A67-89BD-88A8C042E1E2}">
      <dgm:prSet/>
      <dgm:spPr/>
      <dgm:t>
        <a:bodyPr/>
        <a:lstStyle/>
        <a:p>
          <a:pPr rtl="0"/>
          <a:r>
            <a:rPr lang="sl-SI" dirty="0" smtClean="0"/>
            <a:t>IT </a:t>
          </a:r>
          <a:r>
            <a:rPr lang="en-GB" dirty="0" smtClean="0"/>
            <a:t>budget </a:t>
          </a:r>
          <a:r>
            <a:rPr lang="sl-SI" dirty="0" err="1" smtClean="0"/>
            <a:t>support</a:t>
          </a:r>
          <a:r>
            <a:rPr lang="sl-SI" dirty="0" smtClean="0"/>
            <a:t> </a:t>
          </a:r>
          <a:r>
            <a:rPr lang="en-GB" dirty="0" smtClean="0"/>
            <a:t>system</a:t>
          </a:r>
          <a:endParaRPr lang="sl-SI" dirty="0"/>
        </a:p>
      </dgm:t>
    </dgm:pt>
    <dgm:pt modelId="{55D350FC-898C-4C33-B365-E62450287DF4}" type="parTrans" cxnId="{C0888252-F8EF-450F-869F-9104221C0C11}">
      <dgm:prSet/>
      <dgm:spPr/>
      <dgm:t>
        <a:bodyPr/>
        <a:lstStyle/>
        <a:p>
          <a:endParaRPr lang="sl-SI"/>
        </a:p>
      </dgm:t>
    </dgm:pt>
    <dgm:pt modelId="{FC4DA84C-8BBE-4B55-924B-4470770895EE}" type="sibTrans" cxnId="{C0888252-F8EF-450F-869F-9104221C0C11}">
      <dgm:prSet/>
      <dgm:spPr/>
      <dgm:t>
        <a:bodyPr/>
        <a:lstStyle/>
        <a:p>
          <a:endParaRPr lang="sl-SI"/>
        </a:p>
      </dgm:t>
    </dgm:pt>
    <dgm:pt modelId="{95F20B61-B091-4086-9D4D-EB34A5DB0BE1}" type="pres">
      <dgm:prSet presAssocID="{96B034E4-76F4-4667-9C91-2246F084773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3307B2C8-819C-475C-B582-BBADE1B34FF7}" type="pres">
      <dgm:prSet presAssocID="{B07BB193-69C3-4C6D-B66E-1962B1623C75}" presName="circ1" presStyleLbl="vennNode1" presStyleIdx="0" presStyleCnt="2"/>
      <dgm:spPr/>
      <dgm:t>
        <a:bodyPr/>
        <a:lstStyle/>
        <a:p>
          <a:endParaRPr lang="sl-SI"/>
        </a:p>
      </dgm:t>
    </dgm:pt>
    <dgm:pt modelId="{6D864B7F-EC81-445B-9F7B-79B7C6054DC7}" type="pres">
      <dgm:prSet presAssocID="{B07BB193-69C3-4C6D-B66E-1962B1623C7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4FFA744-3479-4371-B95E-0536DC05F346}" type="pres">
      <dgm:prSet presAssocID="{9318DEFE-23FE-4A67-89BD-88A8C042E1E2}" presName="circ2" presStyleLbl="vennNode1" presStyleIdx="1" presStyleCnt="2"/>
      <dgm:spPr/>
      <dgm:t>
        <a:bodyPr/>
        <a:lstStyle/>
        <a:p>
          <a:endParaRPr lang="sl-SI"/>
        </a:p>
      </dgm:t>
    </dgm:pt>
    <dgm:pt modelId="{9D89DE0E-C868-4CA6-A296-88BE52D6AAA7}" type="pres">
      <dgm:prSet presAssocID="{9318DEFE-23FE-4A67-89BD-88A8C042E1E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782BCD19-017B-434C-9DED-94E287D07C40}" srcId="{96B034E4-76F4-4667-9C91-2246F0847733}" destId="{B07BB193-69C3-4C6D-B66E-1962B1623C75}" srcOrd="0" destOrd="0" parTransId="{A4616237-501C-4078-BCF8-027B11394077}" sibTransId="{6990F4A9-7F8E-4A9A-8AE5-35C0A31F4647}"/>
    <dgm:cxn modelId="{C0888252-F8EF-450F-869F-9104221C0C11}" srcId="{96B034E4-76F4-4667-9C91-2246F0847733}" destId="{9318DEFE-23FE-4A67-89BD-88A8C042E1E2}" srcOrd="1" destOrd="0" parTransId="{55D350FC-898C-4C33-B365-E62450287DF4}" sibTransId="{FC4DA84C-8BBE-4B55-924B-4470770895EE}"/>
    <dgm:cxn modelId="{E4FEE27F-35D6-46F1-AEE3-B3A78E4B6765}" type="presOf" srcId="{B07BB193-69C3-4C6D-B66E-1962B1623C75}" destId="{6D864B7F-EC81-445B-9F7B-79B7C6054DC7}" srcOrd="1" destOrd="0" presId="urn:microsoft.com/office/officeart/2005/8/layout/venn1"/>
    <dgm:cxn modelId="{2ABDC99F-630E-4CD7-BB5B-125306BC6E7F}" type="presOf" srcId="{96B034E4-76F4-4667-9C91-2246F0847733}" destId="{95F20B61-B091-4086-9D4D-EB34A5DB0BE1}" srcOrd="0" destOrd="0" presId="urn:microsoft.com/office/officeart/2005/8/layout/venn1"/>
    <dgm:cxn modelId="{DF9BC9BB-0A08-4AA4-A144-B64A815F1D24}" type="presOf" srcId="{9318DEFE-23FE-4A67-89BD-88A8C042E1E2}" destId="{C4FFA744-3479-4371-B95E-0536DC05F346}" srcOrd="0" destOrd="0" presId="urn:microsoft.com/office/officeart/2005/8/layout/venn1"/>
    <dgm:cxn modelId="{783C4E85-B997-4F8C-8490-E70596F5C764}" type="presOf" srcId="{B07BB193-69C3-4C6D-B66E-1962B1623C75}" destId="{3307B2C8-819C-475C-B582-BBADE1B34FF7}" srcOrd="0" destOrd="0" presId="urn:microsoft.com/office/officeart/2005/8/layout/venn1"/>
    <dgm:cxn modelId="{5BF39FA5-2D46-43E0-A691-B174E173A3C5}" type="presOf" srcId="{9318DEFE-23FE-4A67-89BD-88A8C042E1E2}" destId="{9D89DE0E-C868-4CA6-A296-88BE52D6AAA7}" srcOrd="1" destOrd="0" presId="urn:microsoft.com/office/officeart/2005/8/layout/venn1"/>
    <dgm:cxn modelId="{9CC4C38A-E69F-4CB1-93FB-739B0E252E60}" type="presParOf" srcId="{95F20B61-B091-4086-9D4D-EB34A5DB0BE1}" destId="{3307B2C8-819C-475C-B582-BBADE1B34FF7}" srcOrd="0" destOrd="0" presId="urn:microsoft.com/office/officeart/2005/8/layout/venn1"/>
    <dgm:cxn modelId="{E6731091-F273-482A-940F-4F8B4A998C3C}" type="presParOf" srcId="{95F20B61-B091-4086-9D4D-EB34A5DB0BE1}" destId="{6D864B7F-EC81-445B-9F7B-79B7C6054DC7}" srcOrd="1" destOrd="0" presId="urn:microsoft.com/office/officeart/2005/8/layout/venn1"/>
    <dgm:cxn modelId="{DD733C26-DCA2-4E73-9AAD-FDB490A7E256}" type="presParOf" srcId="{95F20B61-B091-4086-9D4D-EB34A5DB0BE1}" destId="{C4FFA744-3479-4371-B95E-0536DC05F346}" srcOrd="2" destOrd="0" presId="urn:microsoft.com/office/officeart/2005/8/layout/venn1"/>
    <dgm:cxn modelId="{88E2999B-D1DC-4326-BD45-4ADFC91CD8A5}" type="presParOf" srcId="{95F20B61-B091-4086-9D4D-EB34A5DB0BE1}" destId="{9D89DE0E-C868-4CA6-A296-88BE52D6AAA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555B4-8CE8-4C38-BB90-5E5D0AF7E8C1}">
      <dsp:nvSpPr>
        <dsp:cNvPr id="0" name=""/>
        <dsp:cNvSpPr/>
      </dsp:nvSpPr>
      <dsp:spPr>
        <a:xfrm>
          <a:off x="1600278" y="2409"/>
          <a:ext cx="1841674" cy="920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Structural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issues</a:t>
          </a:r>
          <a:r>
            <a:rPr lang="sl-SI" sz="1900" kern="1200" dirty="0" smtClean="0"/>
            <a:t>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smtClean="0"/>
            <a:t>(CSR)</a:t>
          </a:r>
          <a:endParaRPr lang="sl-SI" sz="1900" kern="1200" dirty="0"/>
        </a:p>
      </dsp:txBody>
      <dsp:txXfrm>
        <a:off x="1627248" y="29379"/>
        <a:ext cx="1787734" cy="866897"/>
      </dsp:txXfrm>
    </dsp:sp>
    <dsp:sp modelId="{E7375F4B-1228-4DA0-8750-1A65B2FF8B8E}">
      <dsp:nvSpPr>
        <dsp:cNvPr id="0" name=""/>
        <dsp:cNvSpPr/>
      </dsp:nvSpPr>
      <dsp:spPr>
        <a:xfrm>
          <a:off x="1784446" y="923246"/>
          <a:ext cx="184167" cy="690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627"/>
              </a:lnTo>
              <a:lnTo>
                <a:pt x="184167" y="690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ECE72-55FA-46B3-84DD-52C5F0459F4F}">
      <dsp:nvSpPr>
        <dsp:cNvPr id="0" name=""/>
        <dsp:cNvSpPr/>
      </dsp:nvSpPr>
      <dsp:spPr>
        <a:xfrm>
          <a:off x="1968613" y="1153456"/>
          <a:ext cx="1473339" cy="920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Impact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of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structural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reforms</a:t>
          </a:r>
          <a:endParaRPr lang="sl-SI" sz="1900" kern="1200" dirty="0"/>
        </a:p>
      </dsp:txBody>
      <dsp:txXfrm>
        <a:off x="1995583" y="1180426"/>
        <a:ext cx="1419399" cy="866897"/>
      </dsp:txXfrm>
    </dsp:sp>
    <dsp:sp modelId="{6E38FA59-4165-4A1F-8877-118D3AF32072}">
      <dsp:nvSpPr>
        <dsp:cNvPr id="0" name=""/>
        <dsp:cNvSpPr/>
      </dsp:nvSpPr>
      <dsp:spPr>
        <a:xfrm>
          <a:off x="1784446" y="923246"/>
          <a:ext cx="184167" cy="1841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674"/>
              </a:lnTo>
              <a:lnTo>
                <a:pt x="184167" y="18416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7882E-5B83-45C1-84DE-8A4DE2542AA5}">
      <dsp:nvSpPr>
        <dsp:cNvPr id="0" name=""/>
        <dsp:cNvSpPr/>
      </dsp:nvSpPr>
      <dsp:spPr>
        <a:xfrm>
          <a:off x="1968613" y="2304502"/>
          <a:ext cx="1473339" cy="920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Structure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of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public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expenditure</a:t>
          </a:r>
          <a:endParaRPr lang="sl-SI" sz="1900" kern="1200" dirty="0"/>
        </a:p>
      </dsp:txBody>
      <dsp:txXfrm>
        <a:off x="1995583" y="2331472"/>
        <a:ext cx="1419399" cy="866897"/>
      </dsp:txXfrm>
    </dsp:sp>
    <dsp:sp modelId="{86B2C853-F374-48F5-8158-9AFCEBADFDA8}">
      <dsp:nvSpPr>
        <dsp:cNvPr id="0" name=""/>
        <dsp:cNvSpPr/>
      </dsp:nvSpPr>
      <dsp:spPr>
        <a:xfrm>
          <a:off x="3902371" y="2409"/>
          <a:ext cx="1841674" cy="92083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Fiscal</a:t>
          </a:r>
          <a:r>
            <a:rPr lang="sl-SI" sz="1900" kern="1200" dirty="0" smtClean="0"/>
            <a:t> (preventive + </a:t>
          </a:r>
          <a:r>
            <a:rPr lang="sl-SI" sz="1900" kern="1200" dirty="0" err="1" smtClean="0"/>
            <a:t>corrective</a:t>
          </a:r>
          <a:r>
            <a:rPr lang="sl-SI" sz="1900" kern="1200" dirty="0" smtClean="0"/>
            <a:t>)</a:t>
          </a:r>
        </a:p>
      </dsp:txBody>
      <dsp:txXfrm>
        <a:off x="3929341" y="29379"/>
        <a:ext cx="1787734" cy="866897"/>
      </dsp:txXfrm>
    </dsp:sp>
    <dsp:sp modelId="{61374389-D00E-44CA-A2DF-0924272B5803}">
      <dsp:nvSpPr>
        <dsp:cNvPr id="0" name=""/>
        <dsp:cNvSpPr/>
      </dsp:nvSpPr>
      <dsp:spPr>
        <a:xfrm>
          <a:off x="4086539" y="923246"/>
          <a:ext cx="184167" cy="690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627"/>
              </a:lnTo>
              <a:lnTo>
                <a:pt x="184167" y="690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F17FB-B218-4119-87F0-3EF53F7CF1B6}">
      <dsp:nvSpPr>
        <dsp:cNvPr id="0" name=""/>
        <dsp:cNvSpPr/>
      </dsp:nvSpPr>
      <dsp:spPr>
        <a:xfrm>
          <a:off x="4270706" y="1153456"/>
          <a:ext cx="1473339" cy="92083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Structural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effort</a:t>
          </a:r>
          <a:endParaRPr lang="sl-SI" sz="1900" kern="1200" dirty="0"/>
        </a:p>
      </dsp:txBody>
      <dsp:txXfrm>
        <a:off x="4297676" y="1180426"/>
        <a:ext cx="1419399" cy="866897"/>
      </dsp:txXfrm>
    </dsp:sp>
    <dsp:sp modelId="{B019F19E-BF89-4000-9092-09F87916B377}">
      <dsp:nvSpPr>
        <dsp:cNvPr id="0" name=""/>
        <dsp:cNvSpPr/>
      </dsp:nvSpPr>
      <dsp:spPr>
        <a:xfrm>
          <a:off x="4086539" y="923246"/>
          <a:ext cx="184167" cy="1841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674"/>
              </a:lnTo>
              <a:lnTo>
                <a:pt x="184167" y="18416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5F262-641A-4DEC-82A4-0AAF519C0819}">
      <dsp:nvSpPr>
        <dsp:cNvPr id="0" name=""/>
        <dsp:cNvSpPr/>
      </dsp:nvSpPr>
      <dsp:spPr>
        <a:xfrm>
          <a:off x="4270706" y="2304502"/>
          <a:ext cx="1473339" cy="92083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Expenditure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benchmark</a:t>
          </a:r>
          <a:endParaRPr lang="sl-SI" sz="1900" kern="1200" dirty="0"/>
        </a:p>
      </dsp:txBody>
      <dsp:txXfrm>
        <a:off x="4297676" y="2331472"/>
        <a:ext cx="1419399" cy="866897"/>
      </dsp:txXfrm>
    </dsp:sp>
    <dsp:sp modelId="{56E7249E-B33E-4A99-BE0A-04A96BA0908B}">
      <dsp:nvSpPr>
        <dsp:cNvPr id="0" name=""/>
        <dsp:cNvSpPr/>
      </dsp:nvSpPr>
      <dsp:spPr>
        <a:xfrm>
          <a:off x="4086539" y="923246"/>
          <a:ext cx="184167" cy="299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2721"/>
              </a:lnTo>
              <a:lnTo>
                <a:pt x="184167" y="2992721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07262CA7-C8B8-4D13-BFDA-2992515F6906}">
      <dsp:nvSpPr>
        <dsp:cNvPr id="0" name=""/>
        <dsp:cNvSpPr/>
      </dsp:nvSpPr>
      <dsp:spPr>
        <a:xfrm>
          <a:off x="4270706" y="3455549"/>
          <a:ext cx="1473339" cy="92083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Debt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rule</a:t>
          </a:r>
          <a:r>
            <a:rPr lang="sl-SI" sz="1900" kern="1200" dirty="0" smtClean="0"/>
            <a:t> </a:t>
          </a:r>
          <a:endParaRPr lang="sl-SI" sz="1900" kern="1200" dirty="0"/>
        </a:p>
      </dsp:txBody>
      <dsp:txXfrm>
        <a:off x="4297676" y="3482519"/>
        <a:ext cx="1419399" cy="866897"/>
      </dsp:txXfrm>
    </dsp:sp>
    <dsp:sp modelId="{1D9F7CF5-83A1-4304-A897-3AD297C2FB4D}">
      <dsp:nvSpPr>
        <dsp:cNvPr id="0" name=""/>
        <dsp:cNvSpPr/>
      </dsp:nvSpPr>
      <dsp:spPr>
        <a:xfrm>
          <a:off x="6204464" y="2409"/>
          <a:ext cx="1841674" cy="920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Macroeconomic</a:t>
          </a:r>
          <a:endParaRPr lang="sl-SI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smtClean="0"/>
            <a:t>(MIP)</a:t>
          </a:r>
          <a:endParaRPr lang="sl-SI" sz="1900" kern="1200" dirty="0"/>
        </a:p>
      </dsp:txBody>
      <dsp:txXfrm>
        <a:off x="6231434" y="29379"/>
        <a:ext cx="1787734" cy="866897"/>
      </dsp:txXfrm>
    </dsp:sp>
    <dsp:sp modelId="{7D1FACF5-D240-4418-BC12-7195791EC3B8}">
      <dsp:nvSpPr>
        <dsp:cNvPr id="0" name=""/>
        <dsp:cNvSpPr/>
      </dsp:nvSpPr>
      <dsp:spPr>
        <a:xfrm>
          <a:off x="6388632" y="923246"/>
          <a:ext cx="184167" cy="690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627"/>
              </a:lnTo>
              <a:lnTo>
                <a:pt x="184167" y="690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1C502-6537-4807-8D58-FEDC8F678646}">
      <dsp:nvSpPr>
        <dsp:cNvPr id="0" name=""/>
        <dsp:cNvSpPr/>
      </dsp:nvSpPr>
      <dsp:spPr>
        <a:xfrm>
          <a:off x="6572799" y="1153456"/>
          <a:ext cx="1473339" cy="920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Scoreboard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indicators</a:t>
          </a:r>
          <a:endParaRPr lang="sl-SI" sz="1900" kern="1200" dirty="0"/>
        </a:p>
      </dsp:txBody>
      <dsp:txXfrm>
        <a:off x="6599769" y="1180426"/>
        <a:ext cx="1419399" cy="866897"/>
      </dsp:txXfrm>
    </dsp:sp>
    <dsp:sp modelId="{403D9C4F-BA06-49C0-88A8-5E9D142867BE}">
      <dsp:nvSpPr>
        <dsp:cNvPr id="0" name=""/>
        <dsp:cNvSpPr/>
      </dsp:nvSpPr>
      <dsp:spPr>
        <a:xfrm>
          <a:off x="6388632" y="923246"/>
          <a:ext cx="184167" cy="1841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1674"/>
              </a:lnTo>
              <a:lnTo>
                <a:pt x="184167" y="18416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841EDE-5FE6-4542-9B67-A3B2248E7C8F}">
      <dsp:nvSpPr>
        <dsp:cNvPr id="0" name=""/>
        <dsp:cNvSpPr/>
      </dsp:nvSpPr>
      <dsp:spPr>
        <a:xfrm>
          <a:off x="6572799" y="2304502"/>
          <a:ext cx="1473339" cy="9208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 err="1" smtClean="0"/>
            <a:t>Economic</a:t>
          </a:r>
          <a:r>
            <a:rPr lang="sl-SI" sz="1900" kern="1200" dirty="0" smtClean="0"/>
            <a:t> </a:t>
          </a:r>
          <a:r>
            <a:rPr lang="sl-SI" sz="1900" kern="1200" dirty="0" err="1" smtClean="0"/>
            <a:t>reading</a:t>
          </a:r>
          <a:endParaRPr lang="sl-SI" sz="1900" kern="1200" dirty="0"/>
        </a:p>
      </dsp:txBody>
      <dsp:txXfrm>
        <a:off x="6599769" y="2331472"/>
        <a:ext cx="1419399" cy="8668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4395" y="0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93DEB826-BE7F-4D25-A710-0E8D5B7B95FD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1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4395" y="9445302"/>
            <a:ext cx="294962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4F36DE3C-48EC-4615-8378-0E4530DDE24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022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C0BCAD6D-7851-4123-8121-EB0882FA134D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F29EAB84-533C-4FDA-A2C1-C50139C337C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078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5105" indent="-286579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6315" indent="-229263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4841" indent="-229263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63366" indent="-229263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21892" indent="-22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80418" indent="-22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38944" indent="-22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97470" indent="-22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18279C-4AD5-4E7B-B08F-0A2CDCDBE966}" type="slidenum">
              <a:rPr lang="fi-FI" altLang="sl-SI" sz="1200"/>
              <a:pPr eaLnBrk="1" hangingPunct="1"/>
              <a:t>2</a:t>
            </a:fld>
            <a:endParaRPr lang="fi-FI" altLang="sl-SI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522" y="4724249"/>
            <a:ext cx="4990571" cy="44732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sl-SI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FC76A-4C1F-445A-8832-CBAD9513B56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5946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FC76A-4C1F-445A-8832-CBAD9513B56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594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17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041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462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74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621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60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895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614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909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24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8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64F2-7F74-4D5A-9504-D45D7FDECE55}" type="datetimeFigureOut">
              <a:rPr lang="sl-SI" smtClean="0"/>
              <a:t>24.6.2016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2CB20-7860-4B45-90F3-8531CC5DE68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170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76456" cy="2046089"/>
          </a:xfrm>
        </p:spPr>
        <p:txBody>
          <a:bodyPr>
            <a:normAutofit fontScale="90000"/>
          </a:bodyPr>
          <a:lstStyle/>
          <a:p>
            <a:r>
              <a:rPr lang="sl-SI" b="1" dirty="0" smtClean="0"/>
              <a:t> </a:t>
            </a:r>
            <a:r>
              <a:rPr lang="en-US" b="1" dirty="0" smtClean="0"/>
              <a:t>Evolving of </a:t>
            </a:r>
            <a:r>
              <a:rPr lang="sl-SI" b="1" dirty="0" smtClean="0"/>
              <a:t>PFM</a:t>
            </a:r>
            <a:r>
              <a:rPr lang="en-US" b="1" dirty="0" smtClean="0"/>
              <a:t> for economic policy</a:t>
            </a:r>
            <a:r>
              <a:rPr lang="sl-SI" b="1" dirty="0" smtClean="0"/>
              <a:t> - </a:t>
            </a:r>
            <a:br>
              <a:rPr lang="sl-SI" b="1" dirty="0" smtClean="0"/>
            </a:br>
            <a:r>
              <a:rPr lang="sl-SI" b="1" dirty="0" smtClean="0"/>
              <a:t>Game </a:t>
            </a:r>
            <a:r>
              <a:rPr lang="sl-SI" b="1" dirty="0" err="1" smtClean="0"/>
              <a:t>of</a:t>
            </a:r>
            <a:r>
              <a:rPr lang="sl-SI" b="1" dirty="0" smtClean="0"/>
              <a:t> </a:t>
            </a:r>
            <a:r>
              <a:rPr lang="sl-SI" b="1" dirty="0" err="1" smtClean="0"/>
              <a:t>tools</a:t>
            </a:r>
            <a:r>
              <a:rPr lang="sl-SI" b="1" dirty="0" smtClean="0"/>
              <a:t> </a:t>
            </a:r>
            <a:r>
              <a:rPr lang="sl-SI" b="1" dirty="0" err="1" smtClean="0"/>
              <a:t>and</a:t>
            </a:r>
            <a:r>
              <a:rPr lang="sl-SI" b="1" dirty="0" smtClean="0"/>
              <a:t> </a:t>
            </a:r>
            <a:r>
              <a:rPr lang="sl-SI" b="1" dirty="0" err="1" smtClean="0"/>
              <a:t>rules</a:t>
            </a:r>
            <a:r>
              <a:rPr lang="sl-SI" b="1" dirty="0" smtClean="0"/>
              <a:t> </a:t>
            </a:r>
            <a:r>
              <a:rPr lang="en-US" b="1" dirty="0" smtClean="0"/>
              <a:t> </a:t>
            </a: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>(</a:t>
            </a:r>
            <a:r>
              <a:rPr lang="sl-SI" b="1" dirty="0" err="1" smtClean="0"/>
              <a:t>focus</a:t>
            </a:r>
            <a:r>
              <a:rPr lang="sl-SI" b="1" dirty="0" smtClean="0"/>
              <a:t> on </a:t>
            </a:r>
            <a:r>
              <a:rPr lang="sl-SI" b="1" dirty="0" err="1" smtClean="0"/>
              <a:t>Slovenia</a:t>
            </a:r>
            <a:r>
              <a:rPr lang="sl-SI" b="1" dirty="0" smtClean="0"/>
              <a:t>)</a:t>
            </a:r>
            <a:endParaRPr lang="en-US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584776" cy="1728192"/>
          </a:xfrm>
        </p:spPr>
        <p:txBody>
          <a:bodyPr>
            <a:normAutofit fontScale="85000" lnSpcReduction="20000"/>
          </a:bodyPr>
          <a:lstStyle/>
          <a:p>
            <a:r>
              <a:rPr lang="sl-SI" dirty="0" smtClean="0">
                <a:solidFill>
                  <a:schemeClr val="tx1"/>
                </a:solidFill>
              </a:rPr>
              <a:t>Irena Roštan</a:t>
            </a:r>
          </a:p>
          <a:p>
            <a:r>
              <a:rPr lang="sl-SI" dirty="0" err="1" smtClean="0">
                <a:solidFill>
                  <a:schemeClr val="tx1"/>
                </a:solidFill>
              </a:rPr>
              <a:t>Ministry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of</a:t>
            </a:r>
            <a:r>
              <a:rPr lang="sl-SI" dirty="0" smtClean="0">
                <a:solidFill>
                  <a:schemeClr val="tx1"/>
                </a:solidFill>
              </a:rPr>
              <a:t> Finance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OECD SBO CESEE </a:t>
            </a:r>
            <a:r>
              <a:rPr lang="sl-SI" dirty="0" err="1" smtClean="0">
                <a:solidFill>
                  <a:schemeClr val="tx1"/>
                </a:solidFill>
              </a:rPr>
              <a:t>meeting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Ljubljana, </a:t>
            </a:r>
            <a:r>
              <a:rPr lang="sl-SI" dirty="0" err="1" smtClean="0">
                <a:solidFill>
                  <a:schemeClr val="tx1"/>
                </a:solidFill>
              </a:rPr>
              <a:t>June</a:t>
            </a:r>
            <a:r>
              <a:rPr lang="sl-SI" dirty="0" smtClean="0">
                <a:solidFill>
                  <a:schemeClr val="tx1"/>
                </a:solidFill>
              </a:rPr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12996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1125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PFM is an ongoing process, not a defined task……but needs sound institutional arrangements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sl-SI" sz="2400" dirty="0" err="1" smtClean="0"/>
              <a:t>clear</a:t>
            </a:r>
            <a:r>
              <a:rPr lang="sl-SI" sz="2400" dirty="0" smtClean="0"/>
              <a:t> </a:t>
            </a:r>
            <a:r>
              <a:rPr lang="sl-SI" sz="2400" dirty="0" err="1" smtClean="0"/>
              <a:t>responsibilities</a:t>
            </a:r>
            <a:r>
              <a:rPr lang="en-US" sz="24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Not mere </a:t>
            </a:r>
            <a:r>
              <a:rPr lang="sl-SI" sz="2400" dirty="0" err="1" smtClean="0"/>
              <a:t>fiscal</a:t>
            </a:r>
            <a:r>
              <a:rPr lang="sl-SI" sz="2400" dirty="0" smtClean="0"/>
              <a:t> </a:t>
            </a:r>
            <a:r>
              <a:rPr lang="en-US" sz="2400" dirty="0" smtClean="0"/>
              <a:t>consolidation</a:t>
            </a:r>
            <a:r>
              <a:rPr lang="sl-SI" sz="2400" dirty="0" smtClean="0"/>
              <a:t>,</a:t>
            </a:r>
            <a:r>
              <a:rPr lang="en-US" sz="2400" dirty="0" smtClean="0"/>
              <a:t>  but  growth and development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Look over short term horizon </a:t>
            </a:r>
            <a:r>
              <a:rPr lang="sl-SI" sz="2400" dirty="0" smtClean="0"/>
              <a:t>(</a:t>
            </a:r>
            <a:r>
              <a:rPr lang="sl-SI" sz="2400" dirty="0" err="1" smtClean="0"/>
              <a:t>over</a:t>
            </a:r>
            <a:r>
              <a:rPr lang="sl-SI" sz="2400" dirty="0" smtClean="0"/>
              <a:t> </a:t>
            </a:r>
            <a:r>
              <a:rPr lang="sl-SI" sz="2400" dirty="0" err="1" smtClean="0"/>
              <a:t>the</a:t>
            </a:r>
            <a:r>
              <a:rPr lang="sl-SI" sz="2400" dirty="0" smtClean="0"/>
              <a:t> </a:t>
            </a:r>
            <a:r>
              <a:rPr lang="sl-SI" sz="2400" dirty="0" err="1" smtClean="0"/>
              <a:t>government</a:t>
            </a:r>
            <a:r>
              <a:rPr lang="sl-SI" sz="2400" dirty="0" smtClean="0"/>
              <a:t> mandate…)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Tackling structural issues via budget: productivity, competitiveness, governance</a:t>
            </a:r>
            <a:r>
              <a:rPr lang="sl-SI" sz="2400" dirty="0" smtClean="0"/>
              <a:t> 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Early decisions on difficult issues</a:t>
            </a:r>
          </a:p>
          <a:p>
            <a:pPr>
              <a:spcBef>
                <a:spcPts val="600"/>
              </a:spcBef>
            </a:pPr>
            <a:r>
              <a:rPr lang="en-US" sz="2400" dirty="0" smtClean="0"/>
              <a:t>Strong political commitment an</a:t>
            </a:r>
            <a:r>
              <a:rPr lang="sl-SI" sz="2400" dirty="0" smtClean="0"/>
              <a:t>d</a:t>
            </a:r>
            <a:r>
              <a:rPr lang="en-US" sz="2400" dirty="0" smtClean="0"/>
              <a:t> support</a:t>
            </a:r>
            <a:endParaRPr lang="sl-SI" sz="2400" dirty="0" smtClean="0"/>
          </a:p>
          <a:p>
            <a:pPr>
              <a:spcBef>
                <a:spcPts val="600"/>
              </a:spcBef>
            </a:pPr>
            <a:r>
              <a:rPr lang="sl-SI" sz="2400" dirty="0" smtClean="0"/>
              <a:t>Are </a:t>
            </a:r>
            <a:r>
              <a:rPr lang="sl-SI" sz="2400" dirty="0" err="1" smtClean="0"/>
              <a:t>current</a:t>
            </a:r>
            <a:r>
              <a:rPr lang="sl-SI" sz="2400" dirty="0" smtClean="0"/>
              <a:t> </a:t>
            </a:r>
            <a:r>
              <a:rPr lang="sl-SI" sz="2400" dirty="0" err="1" smtClean="0"/>
              <a:t>rules</a:t>
            </a:r>
            <a:r>
              <a:rPr lang="sl-SI" sz="2400" dirty="0" smtClean="0"/>
              <a:t> to </a:t>
            </a:r>
            <a:r>
              <a:rPr lang="sl-SI" sz="2400" dirty="0" err="1" smtClean="0"/>
              <a:t>perscriptive</a:t>
            </a:r>
            <a:r>
              <a:rPr lang="sl-SI" sz="2400" dirty="0" smtClean="0"/>
              <a:t> ?</a:t>
            </a:r>
            <a:endParaRPr lang="en-US" sz="2400" dirty="0" smtClean="0"/>
          </a:p>
          <a:p>
            <a:pPr marL="0" indent="0">
              <a:spcBef>
                <a:spcPts val="600"/>
              </a:spcBef>
              <a:buNone/>
            </a:pPr>
            <a:endParaRPr lang="sl-SI" sz="2800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sl-SI" sz="2800" b="1" dirty="0" smtClean="0"/>
              <a:t>„</a:t>
            </a:r>
            <a:r>
              <a:rPr lang="en-US" sz="2800" b="1" dirty="0" smtClean="0"/>
              <a:t>Productivity </a:t>
            </a:r>
            <a:r>
              <a:rPr lang="en-US" sz="2800" b="1" dirty="0"/>
              <a:t>isn't about how busy or efficient you are—it's about how much you accomplish</a:t>
            </a:r>
            <a:r>
              <a:rPr lang="en-US" sz="2800" b="1" dirty="0" smtClean="0"/>
              <a:t>.</a:t>
            </a:r>
            <a:r>
              <a:rPr lang="sl-SI" sz="2800" b="1" dirty="0" smtClean="0"/>
              <a:t>“</a:t>
            </a:r>
            <a:r>
              <a:rPr lang="en-US" sz="2800" b="1" dirty="0" smtClean="0"/>
              <a:t> </a:t>
            </a:r>
            <a:endParaRPr lang="sl-SI" sz="2800" b="1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1600" b="1" dirty="0" smtClean="0"/>
              <a:t>Chris Bailey</a:t>
            </a:r>
            <a:r>
              <a:rPr lang="sl-SI" sz="1600" b="1" dirty="0" smtClean="0"/>
              <a:t>, </a:t>
            </a:r>
            <a:r>
              <a:rPr lang="sl-SI" sz="1600" b="1" dirty="0" err="1"/>
              <a:t>The</a:t>
            </a:r>
            <a:r>
              <a:rPr lang="sl-SI" sz="1600" b="1" dirty="0"/>
              <a:t> </a:t>
            </a:r>
            <a:r>
              <a:rPr lang="sl-SI" sz="1600" b="1" dirty="0" err="1"/>
              <a:t>Productivity</a:t>
            </a:r>
            <a:r>
              <a:rPr lang="sl-SI" sz="1600" b="1" dirty="0"/>
              <a:t> </a:t>
            </a:r>
            <a:r>
              <a:rPr lang="sl-SI" sz="1600" b="1" dirty="0" smtClean="0"/>
              <a:t>Project, 2016</a:t>
            </a:r>
          </a:p>
          <a:p>
            <a:endParaRPr lang="sl-SI" dirty="0" smtClean="0"/>
          </a:p>
        </p:txBody>
      </p:sp>
      <p:sp>
        <p:nvSpPr>
          <p:cNvPr id="4" name="TextBox 38911"/>
          <p:cNvSpPr txBox="1">
            <a:spLocks noChangeArrowheads="1"/>
          </p:cNvSpPr>
          <p:nvPr/>
        </p:nvSpPr>
        <p:spPr bwMode="auto">
          <a:xfrm>
            <a:off x="189185" y="144544"/>
            <a:ext cx="8559279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sl-SI" sz="3200" b="1" dirty="0" err="1" smtClean="0">
                <a:latin typeface="+mj-lt"/>
                <a:ea typeface="+mj-ea"/>
                <a:cs typeface="+mj-cs"/>
              </a:rPr>
              <a:t>The</a:t>
            </a:r>
            <a:r>
              <a:rPr lang="sl-SI" sz="3200" b="1" dirty="0" smtClean="0">
                <a:latin typeface="+mj-lt"/>
                <a:ea typeface="+mj-ea"/>
                <a:cs typeface="+mj-cs"/>
              </a:rPr>
              <a:t> </a:t>
            </a:r>
            <a:r>
              <a:rPr lang="sl-SI" sz="3200" b="1" dirty="0" err="1" smtClean="0">
                <a:latin typeface="+mj-lt"/>
                <a:ea typeface="+mj-ea"/>
                <a:cs typeface="+mj-cs"/>
              </a:rPr>
              <a:t>art</a:t>
            </a:r>
            <a:r>
              <a:rPr lang="sl-SI" sz="3200" b="1" dirty="0" smtClean="0">
                <a:latin typeface="+mj-lt"/>
                <a:ea typeface="+mj-ea"/>
                <a:cs typeface="+mj-cs"/>
              </a:rPr>
              <a:t> </a:t>
            </a:r>
            <a:r>
              <a:rPr lang="sl-SI" sz="3200" b="1" dirty="0" err="1" smtClean="0">
                <a:latin typeface="+mj-lt"/>
                <a:ea typeface="+mj-ea"/>
                <a:cs typeface="+mj-cs"/>
              </a:rPr>
              <a:t>of</a:t>
            </a:r>
            <a:r>
              <a:rPr lang="sl-SI" sz="3200" b="1" dirty="0" smtClean="0">
                <a:latin typeface="+mj-lt"/>
                <a:ea typeface="+mj-ea"/>
                <a:cs typeface="+mj-cs"/>
              </a:rPr>
              <a:t> PFM – </a:t>
            </a:r>
            <a:r>
              <a:rPr lang="sl-SI" sz="3200" b="1" dirty="0" err="1" smtClean="0">
                <a:latin typeface="+mj-lt"/>
                <a:ea typeface="+mj-ea"/>
                <a:cs typeface="+mj-cs"/>
              </a:rPr>
              <a:t>challenges</a:t>
            </a:r>
            <a:r>
              <a:rPr lang="sl-SI" sz="3200" b="1" dirty="0" smtClean="0">
                <a:latin typeface="+mj-lt"/>
                <a:ea typeface="+mj-ea"/>
                <a:cs typeface="+mj-cs"/>
              </a:rPr>
              <a:t> 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11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fld id="{5351C56D-01B4-4FD1-9200-8DB725F46503}" type="slidenum">
              <a:rPr lang="fi-FI" altLang="sl-SI" sz="1400" smtClean="0"/>
              <a:pPr algn="l" eaLnBrk="1" hangingPunct="1"/>
              <a:t>2</a:t>
            </a:fld>
            <a:endParaRPr lang="fi-FI" altLang="sl-SI" sz="1400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931688" cy="1080120"/>
          </a:xfrm>
        </p:spPr>
        <p:txBody>
          <a:bodyPr>
            <a:normAutofit/>
          </a:bodyPr>
          <a:lstStyle/>
          <a:p>
            <a:r>
              <a:rPr lang="sl-SI" altLang="sl-SI" sz="3200" b="1" dirty="0" err="1" smtClean="0"/>
              <a:t>Why</a:t>
            </a:r>
            <a:r>
              <a:rPr lang="sl-SI" altLang="sl-SI" sz="3200" b="1" dirty="0" smtClean="0"/>
              <a:t> do </a:t>
            </a:r>
            <a:r>
              <a:rPr lang="sl-SI" altLang="sl-SI" sz="3200" b="1" dirty="0" err="1" smtClean="0"/>
              <a:t>we</a:t>
            </a:r>
            <a:r>
              <a:rPr lang="sl-SI" altLang="sl-SI" sz="3200" b="1" dirty="0" smtClean="0"/>
              <a:t> </a:t>
            </a:r>
            <a:r>
              <a:rPr lang="sl-SI" altLang="sl-SI" sz="3200" b="1" dirty="0" err="1" smtClean="0"/>
              <a:t>need</a:t>
            </a:r>
            <a:r>
              <a:rPr lang="sl-SI" altLang="sl-SI" sz="3200" b="1" dirty="0" smtClean="0"/>
              <a:t> </a:t>
            </a:r>
            <a:r>
              <a:rPr lang="sl-SI" altLang="sl-SI" sz="3200" b="1" dirty="0" err="1" smtClean="0"/>
              <a:t>sound</a:t>
            </a:r>
            <a:r>
              <a:rPr lang="sl-SI" altLang="sl-SI" sz="3200" b="1" dirty="0" smtClean="0"/>
              <a:t> PFM </a:t>
            </a:r>
            <a:r>
              <a:rPr lang="sl-SI" altLang="sl-SI" sz="3200" b="1" dirty="0" err="1" smtClean="0"/>
              <a:t>and</a:t>
            </a:r>
            <a:r>
              <a:rPr lang="sl-SI" altLang="sl-SI" sz="3200" b="1" dirty="0" smtClean="0"/>
              <a:t>  </a:t>
            </a:r>
            <a:r>
              <a:rPr lang="sl-SI" altLang="sl-SI" sz="3200" b="1" dirty="0" err="1" smtClean="0"/>
              <a:t>fiscal</a:t>
            </a:r>
            <a:r>
              <a:rPr lang="sl-SI" altLang="sl-SI" sz="3200" b="1" dirty="0" smtClean="0"/>
              <a:t> </a:t>
            </a:r>
            <a:r>
              <a:rPr lang="sl-SI" altLang="sl-SI" sz="3200" b="1" dirty="0" err="1" smtClean="0"/>
              <a:t>institutions</a:t>
            </a:r>
            <a:r>
              <a:rPr lang="sl-SI" altLang="sl-SI" sz="3200" b="1" dirty="0" smtClean="0"/>
              <a:t> to </a:t>
            </a:r>
            <a:r>
              <a:rPr lang="sl-SI" altLang="sl-SI" sz="3200" b="1" dirty="0" err="1" smtClean="0"/>
              <a:t>support</a:t>
            </a:r>
            <a:r>
              <a:rPr lang="sl-SI" altLang="sl-SI" sz="3200" b="1" dirty="0" smtClean="0"/>
              <a:t>  </a:t>
            </a:r>
            <a:r>
              <a:rPr lang="sl-SI" altLang="sl-SI" sz="3200" b="1" dirty="0" err="1" smtClean="0"/>
              <a:t>economic</a:t>
            </a:r>
            <a:r>
              <a:rPr lang="sl-SI" altLang="sl-SI" sz="3200" b="1" dirty="0" smtClean="0"/>
              <a:t> </a:t>
            </a:r>
            <a:r>
              <a:rPr lang="sl-SI" altLang="sl-SI" sz="3200" b="1" dirty="0" err="1" smtClean="0"/>
              <a:t>policy</a:t>
            </a:r>
            <a:r>
              <a:rPr lang="sl-SI" altLang="sl-SI" sz="3200" b="1" dirty="0" smtClean="0"/>
              <a:t> ?</a:t>
            </a:r>
            <a:endParaRPr lang="fi-FI" altLang="sl-SI" sz="32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241248" y="1686867"/>
            <a:ext cx="53275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sl-SI" sz="2400" dirty="0">
                <a:cs typeface="Arial" panose="020B0604020202020204" pitchFamily="34" charset="0"/>
              </a:rPr>
              <a:t>Governments spend more than they earn.</a:t>
            </a:r>
          </a:p>
          <a:p>
            <a:pPr marL="342900" lvl="1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sl-SI" sz="2400" b="0" dirty="0" smtClean="0">
                <a:cs typeface="Arial" panose="020B0604020202020204" pitchFamily="34" charset="0"/>
              </a:rPr>
              <a:t>Persistent deficits lead to </a:t>
            </a:r>
            <a:r>
              <a:rPr lang="en-US" altLang="sl-SI" sz="2400" dirty="0" smtClean="0">
                <a:cs typeface="Arial" panose="020B0604020202020204" pitchFamily="34" charset="0"/>
              </a:rPr>
              <a:t>unsustainable debt</a:t>
            </a:r>
            <a:r>
              <a:rPr lang="en-US" altLang="sl-SI" sz="2400" b="0" dirty="0" smtClean="0">
                <a:cs typeface="Arial" panose="020B0604020202020204" pitchFamily="34" charset="0"/>
              </a:rPr>
              <a:t>.</a:t>
            </a:r>
          </a:p>
          <a:p>
            <a:pPr marL="342900" lvl="1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sl-SI" sz="2400" b="0" dirty="0" smtClean="0">
                <a:cs typeface="Arial" panose="020B0604020202020204" pitchFamily="34" charset="0"/>
              </a:rPr>
              <a:t>Monetary </a:t>
            </a:r>
            <a:r>
              <a:rPr lang="en-US" altLang="sl-SI" sz="2400" b="0" dirty="0">
                <a:cs typeface="Arial" panose="020B0604020202020204" pitchFamily="34" charset="0"/>
              </a:rPr>
              <a:t>policy needs sound public finances</a:t>
            </a:r>
            <a:r>
              <a:rPr lang="en-US" altLang="sl-SI" sz="2400" b="0" dirty="0" smtClean="0">
                <a:cs typeface="Arial" panose="020B0604020202020204" pitchFamily="34" charset="0"/>
              </a:rPr>
              <a:t>.</a:t>
            </a:r>
            <a:endParaRPr lang="en-US" altLang="sl-SI" sz="2400" b="0" dirty="0"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944" y="1556792"/>
            <a:ext cx="3707904" cy="2442854"/>
          </a:xfrm>
          <a:prstGeom prst="rect">
            <a:avLst/>
          </a:prstGeom>
        </p:spPr>
      </p:pic>
      <p:sp>
        <p:nvSpPr>
          <p:cNvPr id="6" name="Rectangle 1"/>
          <p:cNvSpPr/>
          <p:nvPr/>
        </p:nvSpPr>
        <p:spPr>
          <a:xfrm>
            <a:off x="252556" y="4149080"/>
            <a:ext cx="867098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l-SI" sz="2400" dirty="0" smtClean="0">
                <a:cs typeface="Arial" panose="020B0604020202020204" pitchFamily="34" charset="0"/>
              </a:rPr>
              <a:t>C</a:t>
            </a:r>
            <a:r>
              <a:rPr lang="en-US" sz="2400" dirty="0" err="1">
                <a:cs typeface="Arial" panose="020B0604020202020204" pitchFamily="34" charset="0"/>
              </a:rPr>
              <a:t>onnect</a:t>
            </a:r>
            <a:r>
              <a:rPr lang="en-US" sz="2400" dirty="0">
                <a:cs typeface="Arial" panose="020B0604020202020204" pitchFamily="34" charset="0"/>
              </a:rPr>
              <a:t> the medium-term planning and economic </a:t>
            </a:r>
            <a:r>
              <a:rPr lang="en-US" sz="2400" dirty="0" smtClean="0">
                <a:cs typeface="Arial" panose="020B0604020202020204" pitchFamily="34" charset="0"/>
              </a:rPr>
              <a:t>development</a:t>
            </a:r>
            <a:r>
              <a:rPr lang="sl-SI" sz="2400" dirty="0" smtClean="0">
                <a:cs typeface="Arial" panose="020B0604020202020204" pitchFamily="34" charset="0"/>
              </a:rPr>
              <a:t>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l-SI" altLang="sl-SI" sz="2400" dirty="0" err="1" smtClean="0">
                <a:cs typeface="Arial" panose="020B0604020202020204" pitchFamily="34" charset="0"/>
              </a:rPr>
              <a:t>Commitment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for</a:t>
            </a:r>
            <a:r>
              <a:rPr lang="sl-SI" altLang="sl-SI" sz="2400" dirty="0" smtClean="0">
                <a:cs typeface="Arial" panose="020B0604020202020204" pitchFamily="34" charset="0"/>
              </a:rPr>
              <a:t>  </a:t>
            </a:r>
            <a:r>
              <a:rPr lang="sl-SI" altLang="sl-SI" sz="2400" dirty="0" err="1" smtClean="0">
                <a:cs typeface="Arial" panose="020B0604020202020204" pitchFamily="34" charset="0"/>
              </a:rPr>
              <a:t>the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decision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makers</a:t>
            </a:r>
            <a:r>
              <a:rPr lang="sl-SI" altLang="sl-SI" sz="2400" b="0" dirty="0" smtClean="0">
                <a:cs typeface="Arial" panose="020B0604020202020204" pitchFamily="34" charset="0"/>
              </a:rPr>
              <a:t>, </a:t>
            </a:r>
            <a:r>
              <a:rPr lang="en-US" altLang="sl-SI" sz="2400" b="0" dirty="0" smtClean="0">
                <a:cs typeface="Arial" panose="020B0604020202020204" pitchFamily="34" charset="0"/>
              </a:rPr>
              <a:t> </a:t>
            </a:r>
            <a:r>
              <a:rPr lang="sl-SI" altLang="sl-SI" sz="2400" b="0" dirty="0" err="1" smtClean="0">
                <a:cs typeface="Arial" panose="020B0604020202020204" pitchFamily="34" charset="0"/>
              </a:rPr>
              <a:t>less</a:t>
            </a:r>
            <a:r>
              <a:rPr lang="sl-SI" altLang="sl-SI" sz="2400" b="0" dirty="0" smtClean="0">
                <a:cs typeface="Arial" panose="020B0604020202020204" pitchFamily="34" charset="0"/>
              </a:rPr>
              <a:t> </a:t>
            </a:r>
            <a:r>
              <a:rPr lang="en-US" altLang="sl-SI" sz="2400" b="0" dirty="0" smtClean="0">
                <a:cs typeface="Arial" panose="020B0604020202020204" pitchFamily="34" charset="0"/>
              </a:rPr>
              <a:t>political </a:t>
            </a:r>
            <a:r>
              <a:rPr lang="en-US" altLang="sl-SI" sz="2400" b="0" dirty="0" err="1" smtClean="0">
                <a:cs typeface="Arial" panose="020B0604020202020204" pitchFamily="34" charset="0"/>
              </a:rPr>
              <a:t>maneuv</a:t>
            </a:r>
            <a:r>
              <a:rPr lang="sl-SI" altLang="sl-SI" sz="2400" b="0" dirty="0" err="1" smtClean="0">
                <a:cs typeface="Arial" panose="020B0604020202020204" pitchFamily="34" charset="0"/>
              </a:rPr>
              <a:t>re</a:t>
            </a:r>
            <a:r>
              <a:rPr lang="en-US" altLang="sl-SI" sz="2400" b="0" dirty="0" smtClean="0">
                <a:cs typeface="Arial" panose="020B0604020202020204" pitchFamily="34" charset="0"/>
              </a:rPr>
              <a:t>. </a:t>
            </a:r>
            <a:endParaRPr lang="sl-SI" altLang="sl-SI" sz="2400" b="0" dirty="0" smtClean="0">
              <a:cs typeface="Arial" panose="020B0604020202020204" pitchFamily="34" charset="0"/>
            </a:endParaRPr>
          </a:p>
          <a:p>
            <a:pPr marL="342900" lvl="1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l-SI" altLang="sl-SI" sz="2400" dirty="0" smtClean="0">
                <a:cs typeface="Arial" panose="020B0604020202020204" pitchFamily="34" charset="0"/>
              </a:rPr>
              <a:t>T</a:t>
            </a:r>
            <a:r>
              <a:rPr lang="en-US" altLang="sl-SI" sz="2400" dirty="0" err="1">
                <a:cs typeface="Arial" panose="020B0604020202020204" pitchFamily="34" charset="0"/>
              </a:rPr>
              <a:t>ransparency</a:t>
            </a:r>
            <a:r>
              <a:rPr lang="en-US" altLang="sl-SI" sz="2400" dirty="0">
                <a:cs typeface="Arial" panose="020B0604020202020204" pitchFamily="34" charset="0"/>
              </a:rPr>
              <a:t> and ease</a:t>
            </a:r>
            <a:r>
              <a:rPr lang="sl-SI" altLang="sl-SI" sz="2400" dirty="0">
                <a:cs typeface="Arial" panose="020B0604020202020204" pitchFamily="34" charset="0"/>
              </a:rPr>
              <a:t> </a:t>
            </a:r>
            <a:r>
              <a:rPr lang="sl-SI" altLang="sl-SI" sz="2400" dirty="0" err="1">
                <a:cs typeface="Arial" panose="020B0604020202020204" pitchFamily="34" charset="0"/>
              </a:rPr>
              <a:t>of</a:t>
            </a:r>
            <a:r>
              <a:rPr lang="sl-SI" altLang="sl-SI" sz="2400" dirty="0">
                <a:cs typeface="Arial" panose="020B0604020202020204" pitchFamily="34" charset="0"/>
              </a:rPr>
              <a:t> </a:t>
            </a:r>
            <a:r>
              <a:rPr lang="en-US" altLang="sl-SI" sz="2400" dirty="0">
                <a:cs typeface="Arial" panose="020B0604020202020204" pitchFamily="34" charset="0"/>
              </a:rPr>
              <a:t> fiscal </a:t>
            </a:r>
            <a:r>
              <a:rPr lang="en-US" altLang="sl-SI" sz="2400" dirty="0" smtClean="0">
                <a:cs typeface="Arial" panose="020B0604020202020204" pitchFamily="34" charset="0"/>
              </a:rPr>
              <a:t>planning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with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clear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priorities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and</a:t>
            </a:r>
            <a:r>
              <a:rPr lang="sl-SI" altLang="sl-SI" sz="2400" dirty="0" smtClean="0">
                <a:cs typeface="Arial" panose="020B0604020202020204" pitchFamily="34" charset="0"/>
              </a:rPr>
              <a:t> </a:t>
            </a:r>
            <a:r>
              <a:rPr lang="sl-SI" altLang="sl-SI" sz="2400" dirty="0" err="1" smtClean="0">
                <a:cs typeface="Arial" panose="020B0604020202020204" pitchFamily="34" charset="0"/>
              </a:rPr>
              <a:t>goals</a:t>
            </a:r>
            <a:r>
              <a:rPr lang="sl-SI" altLang="sl-SI" sz="2400" dirty="0" smtClean="0">
                <a:cs typeface="Arial" panose="020B0604020202020204" pitchFamily="34" charset="0"/>
              </a:rPr>
              <a:t> (</a:t>
            </a:r>
            <a:r>
              <a:rPr lang="sl-SI" altLang="sl-SI" sz="2400" dirty="0" err="1" smtClean="0">
                <a:cs typeface="Arial" panose="020B0604020202020204" pitchFamily="34" charset="0"/>
              </a:rPr>
              <a:t>indicators</a:t>
            </a:r>
            <a:r>
              <a:rPr lang="sl-SI" altLang="sl-SI" sz="2400" dirty="0" smtClean="0">
                <a:cs typeface="Arial" panose="020B0604020202020204" pitchFamily="34" charset="0"/>
              </a:rPr>
              <a:t>)</a:t>
            </a:r>
            <a:r>
              <a:rPr lang="en-US" altLang="sl-SI" sz="2400" dirty="0" smtClean="0">
                <a:cs typeface="Arial" panose="020B0604020202020204" pitchFamily="34" charset="0"/>
              </a:rPr>
              <a:t>.</a:t>
            </a:r>
            <a:endParaRPr lang="en-US" altLang="sl-SI" sz="2400" dirty="0">
              <a:cs typeface="Arial" panose="020B0604020202020204" pitchFamily="34" charset="0"/>
            </a:endParaRPr>
          </a:p>
          <a:p>
            <a:pPr marL="342900" lvl="1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b="0" dirty="0" smtClean="0">
                <a:cs typeface="Arial" panose="020B0604020202020204" pitchFamily="34" charset="0"/>
              </a:rPr>
              <a:t>Budget </a:t>
            </a:r>
            <a:r>
              <a:rPr lang="en-US" sz="2400" b="0" dirty="0">
                <a:cs typeface="Arial" panose="020B0604020202020204" pitchFamily="34" charset="0"/>
              </a:rPr>
              <a:t>preparation is </a:t>
            </a:r>
            <a:r>
              <a:rPr lang="en-US" sz="2400" dirty="0">
                <a:cs typeface="Arial" panose="020B0604020202020204" pitchFamily="34" charset="0"/>
              </a:rPr>
              <a:t>technically and politically </a:t>
            </a:r>
            <a:r>
              <a:rPr lang="en-US" sz="2400" dirty="0" smtClean="0">
                <a:cs typeface="Arial" panose="020B0604020202020204" pitchFamily="34" charset="0"/>
              </a:rPr>
              <a:t>easier</a:t>
            </a:r>
            <a:r>
              <a:rPr lang="sl-SI" sz="2400" dirty="0" smtClean="0">
                <a:cs typeface="Arial" panose="020B0604020202020204" pitchFamily="34" charset="0"/>
              </a:rPr>
              <a:t>.</a:t>
            </a:r>
            <a:endParaRPr lang="sl-SI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5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131040" y="227544"/>
            <a:ext cx="9012960" cy="784883"/>
          </a:xfrm>
        </p:spPr>
        <p:txBody>
          <a:bodyPr>
            <a:normAutofit/>
          </a:bodyPr>
          <a:lstStyle/>
          <a:p>
            <a:r>
              <a:rPr lang="sl-SI" altLang="sl-SI" sz="2900" b="1" dirty="0" err="1" smtClean="0"/>
              <a:t>Basics</a:t>
            </a:r>
            <a:r>
              <a:rPr lang="sl-SI" altLang="sl-SI" sz="2900" b="1" dirty="0" smtClean="0"/>
              <a:t> : </a:t>
            </a:r>
            <a:r>
              <a:rPr lang="sl-SI" altLang="sl-SI" sz="2900" b="1" dirty="0" err="1" smtClean="0"/>
              <a:t>Quality</a:t>
            </a:r>
            <a:r>
              <a:rPr lang="sl-SI" altLang="sl-SI" sz="2900" b="1" dirty="0" smtClean="0"/>
              <a:t> </a:t>
            </a:r>
            <a:r>
              <a:rPr lang="sl-SI" altLang="sl-SI" sz="2900" b="1" dirty="0" err="1" smtClean="0"/>
              <a:t>of</a:t>
            </a:r>
            <a:r>
              <a:rPr lang="sl-SI" altLang="sl-SI" sz="2900" b="1" dirty="0" smtClean="0"/>
              <a:t> </a:t>
            </a:r>
            <a:r>
              <a:rPr lang="sl-SI" altLang="sl-SI" sz="2900" b="1" dirty="0" err="1" smtClean="0"/>
              <a:t>data</a:t>
            </a:r>
            <a:r>
              <a:rPr lang="sl-SI" altLang="sl-SI" sz="2900" b="1" dirty="0" smtClean="0"/>
              <a:t> </a:t>
            </a:r>
            <a:r>
              <a:rPr lang="sl-SI" altLang="sl-SI" sz="2900" b="1" dirty="0" err="1" smtClean="0"/>
              <a:t>and</a:t>
            </a:r>
            <a:r>
              <a:rPr lang="sl-SI" altLang="sl-SI" sz="2900" b="1" dirty="0" smtClean="0"/>
              <a:t> </a:t>
            </a:r>
            <a:r>
              <a:rPr lang="sl-SI" altLang="sl-SI" sz="2900" b="1" dirty="0" err="1" smtClean="0"/>
              <a:t>coverage</a:t>
            </a:r>
            <a:endParaRPr lang="sl-SI" altLang="sl-SI" sz="29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208287"/>
            <a:ext cx="4320480" cy="35168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sl-SI" altLang="sl-SI" b="1" dirty="0"/>
              <a:t>General </a:t>
            </a:r>
            <a:r>
              <a:rPr lang="sl-SI" altLang="sl-SI" b="1" dirty="0" err="1"/>
              <a:t>government</a:t>
            </a:r>
            <a:r>
              <a:rPr lang="sl-SI" altLang="sl-SI" b="1" dirty="0"/>
              <a:t> </a:t>
            </a:r>
            <a:r>
              <a:rPr lang="sl-SI" altLang="sl-SI" b="1" dirty="0" err="1"/>
              <a:t>sector</a:t>
            </a:r>
            <a:r>
              <a:rPr lang="sl-SI" altLang="sl-SI" b="1" dirty="0"/>
              <a:t> </a:t>
            </a:r>
            <a:r>
              <a:rPr lang="sl-SI" altLang="sl-SI" b="1" dirty="0" smtClean="0"/>
              <a:t>S13</a:t>
            </a:r>
            <a:endParaRPr lang="sl-SI" dirty="0" smtClean="0"/>
          </a:p>
          <a:p>
            <a:pPr>
              <a:defRPr/>
            </a:pPr>
            <a:r>
              <a:rPr lang="sl-SI" dirty="0" smtClean="0"/>
              <a:t>S</a:t>
            </a:r>
            <a:r>
              <a:rPr lang="en-US" dirty="0" err="1" smtClean="0"/>
              <a:t>tate</a:t>
            </a:r>
            <a:r>
              <a:rPr lang="en-US" dirty="0" smtClean="0"/>
              <a:t> budget</a:t>
            </a:r>
            <a:endParaRPr lang="sl-SI" dirty="0" smtClean="0"/>
          </a:p>
          <a:p>
            <a:pPr>
              <a:defRPr/>
            </a:pPr>
            <a:r>
              <a:rPr lang="sl-SI" dirty="0" err="1" smtClean="0"/>
              <a:t>Local</a:t>
            </a:r>
            <a:r>
              <a:rPr lang="en-US" dirty="0" smtClean="0"/>
              <a:t> budgets</a:t>
            </a:r>
            <a:endParaRPr lang="sl-SI" dirty="0" smtClean="0"/>
          </a:p>
          <a:p>
            <a:pPr>
              <a:defRPr/>
            </a:pPr>
            <a:r>
              <a:rPr lang="en-US" dirty="0" smtClean="0"/>
              <a:t>Pension and Disability Insurance</a:t>
            </a:r>
            <a:endParaRPr lang="sl-SI" dirty="0" smtClean="0"/>
          </a:p>
          <a:p>
            <a:pPr>
              <a:defRPr/>
            </a:pPr>
            <a:r>
              <a:rPr lang="en-US" dirty="0" smtClean="0"/>
              <a:t>National Health Insurance </a:t>
            </a:r>
            <a:endParaRPr lang="sl-SI" dirty="0" smtClean="0"/>
          </a:p>
          <a:p>
            <a:pPr>
              <a:defRPr/>
            </a:pPr>
            <a:r>
              <a:rPr lang="sl-SI" dirty="0" smtClean="0"/>
              <a:t>P</a:t>
            </a:r>
            <a:r>
              <a:rPr lang="en-US" dirty="0" err="1" smtClean="0"/>
              <a:t>ublic</a:t>
            </a:r>
            <a:r>
              <a:rPr lang="en-US" dirty="0" smtClean="0"/>
              <a:t> institutions, public agencies and public funds under public control and that cover less than 50% of their production costs by market sales </a:t>
            </a:r>
            <a:r>
              <a:rPr lang="en-US" dirty="0" err="1" smtClean="0"/>
              <a:t>ther</a:t>
            </a:r>
            <a:r>
              <a:rPr lang="en-US" dirty="0" smtClean="0"/>
              <a:t> units </a:t>
            </a:r>
            <a:r>
              <a:rPr lang="sl-SI" dirty="0" smtClean="0"/>
              <a:t>(SSH, BAMC…)</a:t>
            </a:r>
          </a:p>
          <a:p>
            <a:pPr>
              <a:defRPr/>
            </a:pPr>
            <a:endParaRPr lang="sl-SI" dirty="0" smtClean="0"/>
          </a:p>
        </p:txBody>
      </p:sp>
      <p:sp>
        <p:nvSpPr>
          <p:cNvPr id="4" name="Ograda vsebine 2"/>
          <p:cNvSpPr txBox="1">
            <a:spLocks/>
          </p:cNvSpPr>
          <p:nvPr/>
        </p:nvSpPr>
        <p:spPr>
          <a:xfrm>
            <a:off x="4721542" y="1196753"/>
            <a:ext cx="4320480" cy="35283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  <a:defRPr/>
            </a:pPr>
            <a:r>
              <a:rPr lang="sl-SI" sz="2200" b="1" dirty="0" err="1"/>
              <a:t>Statistical</a:t>
            </a:r>
            <a:r>
              <a:rPr lang="sl-SI" sz="2200" b="1" dirty="0"/>
              <a:t> </a:t>
            </a:r>
            <a:r>
              <a:rPr lang="sl-SI" sz="2200" b="1" dirty="0" err="1"/>
              <a:t>reporting</a:t>
            </a:r>
            <a:r>
              <a:rPr lang="sl-SI" sz="2200" b="1" dirty="0"/>
              <a:t> 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and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accounting</a:t>
            </a:r>
            <a:r>
              <a:rPr lang="sl-SI" sz="2200" b="1" dirty="0" smtClean="0"/>
              <a:t> </a:t>
            </a:r>
            <a:endParaRPr lang="sl-SI" sz="2200" b="1" dirty="0"/>
          </a:p>
          <a:p>
            <a:pPr>
              <a:defRPr/>
            </a:pPr>
            <a:r>
              <a:rPr lang="sl-SI" sz="2200" dirty="0" err="1" smtClean="0"/>
              <a:t>Data</a:t>
            </a:r>
            <a:r>
              <a:rPr lang="sl-SI" sz="2200" dirty="0" smtClean="0"/>
              <a:t> </a:t>
            </a:r>
            <a:r>
              <a:rPr lang="sl-SI" sz="2200" dirty="0" err="1" smtClean="0"/>
              <a:t>unity</a:t>
            </a:r>
            <a:r>
              <a:rPr lang="sl-SI" sz="2200" dirty="0" smtClean="0"/>
              <a:t> </a:t>
            </a:r>
          </a:p>
          <a:p>
            <a:pPr>
              <a:defRPr/>
            </a:pPr>
            <a:r>
              <a:rPr lang="sl-SI" sz="2200" dirty="0" err="1" smtClean="0"/>
              <a:t>Accruals</a:t>
            </a:r>
            <a:r>
              <a:rPr lang="sl-SI" sz="2200" dirty="0" smtClean="0"/>
              <a:t>/</a:t>
            </a:r>
            <a:r>
              <a:rPr lang="sl-SI" sz="2200" dirty="0" err="1" smtClean="0"/>
              <a:t>cash</a:t>
            </a:r>
            <a:endParaRPr lang="sl-SI" sz="2200" dirty="0" smtClean="0"/>
          </a:p>
          <a:p>
            <a:pPr>
              <a:defRPr/>
            </a:pPr>
            <a:r>
              <a:rPr lang="sl-SI" sz="2200" dirty="0" err="1" smtClean="0"/>
              <a:t>Eurostat</a:t>
            </a:r>
            <a:r>
              <a:rPr lang="sl-SI" sz="2200" dirty="0" smtClean="0"/>
              <a:t> </a:t>
            </a:r>
            <a:r>
              <a:rPr lang="sl-SI" sz="2200" dirty="0" err="1"/>
              <a:t>methodological</a:t>
            </a:r>
            <a:r>
              <a:rPr lang="sl-SI" sz="2200" dirty="0"/>
              <a:t> </a:t>
            </a:r>
            <a:r>
              <a:rPr lang="sl-SI" sz="2200" dirty="0" err="1" smtClean="0"/>
              <a:t>consistency</a:t>
            </a:r>
            <a:endParaRPr lang="sl-SI" sz="2200" dirty="0" smtClean="0"/>
          </a:p>
          <a:p>
            <a:pPr>
              <a:defRPr/>
            </a:pPr>
            <a:r>
              <a:rPr lang="sl-SI" sz="2200" dirty="0" err="1" smtClean="0"/>
              <a:t>Manual</a:t>
            </a:r>
            <a:r>
              <a:rPr lang="sl-SI" sz="2200" dirty="0" smtClean="0"/>
              <a:t> </a:t>
            </a:r>
            <a:r>
              <a:rPr lang="sl-SI" sz="2200" dirty="0" err="1" smtClean="0"/>
              <a:t>of</a:t>
            </a:r>
            <a:r>
              <a:rPr lang="sl-SI" sz="2200" dirty="0" smtClean="0"/>
              <a:t> general </a:t>
            </a:r>
            <a:r>
              <a:rPr lang="sl-SI" sz="2200" dirty="0" err="1" smtClean="0"/>
              <a:t>government</a:t>
            </a:r>
            <a:r>
              <a:rPr lang="sl-SI" sz="2200" dirty="0" smtClean="0"/>
              <a:t> deficit </a:t>
            </a:r>
            <a:r>
              <a:rPr lang="sl-SI" sz="2200" dirty="0" err="1" smtClean="0"/>
              <a:t>and</a:t>
            </a:r>
            <a:r>
              <a:rPr lang="sl-SI" sz="2200" dirty="0" smtClean="0"/>
              <a:t> </a:t>
            </a:r>
            <a:r>
              <a:rPr lang="sl-SI" sz="2200" dirty="0" err="1" smtClean="0"/>
              <a:t>debt</a:t>
            </a:r>
            <a:r>
              <a:rPr lang="sl-SI" sz="2200" dirty="0" smtClean="0"/>
              <a:t> </a:t>
            </a:r>
            <a:r>
              <a:rPr lang="sl-SI" sz="2200" dirty="0" err="1" smtClean="0"/>
              <a:t>definitions</a:t>
            </a:r>
            <a:r>
              <a:rPr lang="sl-SI" sz="2200" dirty="0" smtClean="0"/>
              <a:t> </a:t>
            </a:r>
            <a:endParaRPr lang="sl-SI" sz="2200" dirty="0"/>
          </a:p>
        </p:txBody>
      </p:sp>
      <p:sp>
        <p:nvSpPr>
          <p:cNvPr id="2" name="PoljeZBesedilom 1"/>
          <p:cNvSpPr txBox="1"/>
          <p:nvPr/>
        </p:nvSpPr>
        <p:spPr>
          <a:xfrm>
            <a:off x="257046" y="5017624"/>
            <a:ext cx="8784976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general government sector </a:t>
            </a:r>
            <a:r>
              <a:rPr lang="sl-SI" b="1" dirty="0" smtClean="0">
                <a:solidFill>
                  <a:schemeClr val="tx1"/>
                </a:solidFill>
              </a:rPr>
              <a:t> </a:t>
            </a:r>
            <a:r>
              <a:rPr lang="sl-SI" b="1" dirty="0" err="1" smtClean="0">
                <a:solidFill>
                  <a:schemeClr val="tx1"/>
                </a:solidFill>
              </a:rPr>
              <a:t>of</a:t>
            </a:r>
            <a:r>
              <a:rPr lang="sl-SI" b="1" dirty="0" smtClean="0">
                <a:solidFill>
                  <a:schemeClr val="tx1"/>
                </a:solidFill>
              </a:rPr>
              <a:t> </a:t>
            </a:r>
            <a:r>
              <a:rPr lang="sl-SI" b="1" dirty="0" err="1" smtClean="0">
                <a:solidFill>
                  <a:schemeClr val="tx1"/>
                </a:solidFill>
              </a:rPr>
              <a:t>Slovenia</a:t>
            </a:r>
            <a:r>
              <a:rPr lang="sl-SI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covers </a:t>
            </a:r>
            <a:r>
              <a:rPr lang="en-US" b="1" dirty="0">
                <a:solidFill>
                  <a:schemeClr val="tx1"/>
                </a:solidFill>
              </a:rPr>
              <a:t>more than 2,</a:t>
            </a:r>
            <a:r>
              <a:rPr lang="sl-SI" b="1" dirty="0">
                <a:solidFill>
                  <a:schemeClr val="tx1"/>
                </a:solidFill>
              </a:rPr>
              <a:t>7</a:t>
            </a:r>
            <a:r>
              <a:rPr lang="en-US" b="1" dirty="0">
                <a:solidFill>
                  <a:schemeClr val="tx1"/>
                </a:solidFill>
              </a:rPr>
              <a:t>00 units. </a:t>
            </a:r>
            <a:endParaRPr lang="sl-SI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These </a:t>
            </a:r>
            <a:r>
              <a:rPr lang="en-US" b="1" dirty="0">
                <a:solidFill>
                  <a:schemeClr val="tx1"/>
                </a:solidFill>
              </a:rPr>
              <a:t>are the units that are taken into account in calculating data on general government deficit and debt. </a:t>
            </a:r>
            <a:endParaRPr lang="sl-SI" b="1" dirty="0">
              <a:solidFill>
                <a:schemeClr val="tx1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04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40940" y="827263"/>
            <a:ext cx="8861239" cy="123358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600"/>
              </a:spcBef>
            </a:pPr>
            <a:r>
              <a:rPr lang="sl-SI" altLang="en-US" sz="2000" b="1" dirty="0" err="1" smtClean="0">
                <a:sym typeface="Wingdings" pitchFamily="2" charset="2"/>
              </a:rPr>
              <a:t>Stability</a:t>
            </a:r>
            <a:r>
              <a:rPr lang="sl-SI" altLang="en-US" sz="2000" b="1" dirty="0" smtClean="0">
                <a:sym typeface="Wingdings" pitchFamily="2" charset="2"/>
              </a:rPr>
              <a:t> </a:t>
            </a:r>
            <a:r>
              <a:rPr lang="sl-SI" altLang="en-US" sz="2000" b="1" dirty="0" err="1" smtClean="0">
                <a:sym typeface="Wingdings" pitchFamily="2" charset="2"/>
              </a:rPr>
              <a:t>and</a:t>
            </a:r>
            <a:r>
              <a:rPr lang="sl-SI" altLang="en-US" sz="2000" b="1" dirty="0" smtClean="0">
                <a:sym typeface="Wingdings" pitchFamily="2" charset="2"/>
              </a:rPr>
              <a:t> </a:t>
            </a:r>
            <a:r>
              <a:rPr lang="sl-SI" altLang="en-US" sz="2000" b="1" dirty="0" err="1" smtClean="0">
                <a:sym typeface="Wingdings" pitchFamily="2" charset="2"/>
              </a:rPr>
              <a:t>growth</a:t>
            </a:r>
            <a:r>
              <a:rPr lang="sl-SI" altLang="en-US" sz="2000" b="1" dirty="0" smtClean="0">
                <a:sym typeface="Wingdings" pitchFamily="2" charset="2"/>
              </a:rPr>
              <a:t> </a:t>
            </a:r>
            <a:r>
              <a:rPr lang="sl-SI" altLang="en-US" sz="2000" b="1" dirty="0" err="1" smtClean="0">
                <a:sym typeface="Wingdings" pitchFamily="2" charset="2"/>
              </a:rPr>
              <a:t>pact</a:t>
            </a:r>
            <a:r>
              <a:rPr lang="sl-SI" altLang="en-US" sz="2000" b="1" dirty="0" smtClean="0">
                <a:sym typeface="Wingdings" pitchFamily="2" charset="2"/>
              </a:rPr>
              <a:t>  (SGP</a:t>
            </a:r>
            <a:r>
              <a:rPr lang="sl-SI" altLang="en-US" sz="2000" dirty="0" smtClean="0">
                <a:sym typeface="Wingdings" pitchFamily="2" charset="2"/>
              </a:rPr>
              <a:t>)– preventive </a:t>
            </a:r>
            <a:r>
              <a:rPr lang="sl-SI" altLang="en-US" sz="2000" dirty="0" err="1" smtClean="0">
                <a:sym typeface="Wingdings" pitchFamily="2" charset="2"/>
              </a:rPr>
              <a:t>and</a:t>
            </a:r>
            <a:r>
              <a:rPr lang="sl-SI" altLang="en-US" sz="2000" dirty="0" smtClean="0">
                <a:sym typeface="Wingdings" pitchFamily="2" charset="2"/>
              </a:rPr>
              <a:t> </a:t>
            </a:r>
            <a:r>
              <a:rPr lang="sl-SI" altLang="en-US" sz="2000" dirty="0" err="1" smtClean="0">
                <a:sym typeface="Wingdings" pitchFamily="2" charset="2"/>
              </a:rPr>
              <a:t>corrective</a:t>
            </a:r>
            <a:r>
              <a:rPr lang="sl-SI" altLang="en-US" sz="2000" dirty="0" smtClean="0">
                <a:sym typeface="Wingdings" pitchFamily="2" charset="2"/>
              </a:rPr>
              <a:t> </a:t>
            </a:r>
            <a:r>
              <a:rPr lang="sl-SI" altLang="en-US" sz="2000" dirty="0" err="1" smtClean="0">
                <a:sym typeface="Wingdings" pitchFamily="2" charset="2"/>
              </a:rPr>
              <a:t>arm</a:t>
            </a:r>
            <a:endParaRPr lang="sl-SI" altLang="en-US" sz="2000" dirty="0" smtClean="0">
              <a:sym typeface="Wingdings" pitchFamily="2" charset="2"/>
            </a:endParaRPr>
          </a:p>
          <a:p>
            <a:pPr marL="457200" lvl="1" indent="-457200">
              <a:spcBef>
                <a:spcPts val="600"/>
              </a:spcBef>
            </a:pPr>
            <a:r>
              <a:rPr lang="sl-SI" altLang="en-US" sz="2000" b="1" dirty="0" err="1" smtClean="0">
                <a:sym typeface="Wingdings" pitchFamily="2" charset="2"/>
              </a:rPr>
              <a:t>Treaty</a:t>
            </a:r>
            <a:r>
              <a:rPr lang="sl-SI" altLang="en-US" sz="2000" b="1" dirty="0" smtClean="0">
                <a:sym typeface="Wingdings" pitchFamily="2" charset="2"/>
              </a:rPr>
              <a:t> </a:t>
            </a:r>
            <a:r>
              <a:rPr lang="en-GB" sz="2000" b="1" dirty="0" err="1"/>
              <a:t>reaty</a:t>
            </a:r>
            <a:r>
              <a:rPr lang="en-GB" sz="2000" b="1" dirty="0"/>
              <a:t> on Stability, Coordination and Governance</a:t>
            </a:r>
            <a:r>
              <a:rPr lang="sl-SI" sz="2000" b="1" dirty="0"/>
              <a:t>- „</a:t>
            </a:r>
            <a:r>
              <a:rPr lang="sl-SI" sz="2000" dirty="0" err="1"/>
              <a:t>Fiscal</a:t>
            </a:r>
            <a:r>
              <a:rPr lang="sl-SI" sz="2000" dirty="0"/>
              <a:t> </a:t>
            </a:r>
            <a:r>
              <a:rPr lang="sl-SI" sz="2000" dirty="0" err="1"/>
              <a:t>compact</a:t>
            </a:r>
            <a:r>
              <a:rPr lang="sl-SI" sz="2000" dirty="0" smtClean="0"/>
              <a:t>“</a:t>
            </a:r>
          </a:p>
          <a:p>
            <a:pPr marL="457200" lvl="1" indent="-457200">
              <a:spcBef>
                <a:spcPts val="600"/>
              </a:spcBef>
            </a:pPr>
            <a:r>
              <a:rPr lang="sl-SI" sz="2000" b="1" dirty="0" err="1" smtClean="0"/>
              <a:t>Directive</a:t>
            </a:r>
            <a:r>
              <a:rPr lang="sl-SI" sz="2000" b="1" dirty="0" smtClean="0"/>
              <a:t>  2001/85  + </a:t>
            </a:r>
            <a:r>
              <a:rPr lang="sl-SI" sz="2000" b="1" dirty="0" err="1" smtClean="0"/>
              <a:t>regulations</a:t>
            </a:r>
            <a:r>
              <a:rPr lang="sl-SI" sz="2000" b="1" dirty="0" smtClean="0"/>
              <a:t> (6-pack + 2-pack)</a:t>
            </a:r>
            <a:endParaRPr lang="sl-SI" altLang="en-US" sz="2000" dirty="0" smtClean="0">
              <a:sym typeface="Wingdings" pitchFamily="2" charset="2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3658" y="116632"/>
            <a:ext cx="8856984" cy="720080"/>
          </a:xfrm>
        </p:spPr>
        <p:txBody>
          <a:bodyPr>
            <a:noAutofit/>
          </a:bodyPr>
          <a:lstStyle/>
          <a:p>
            <a:r>
              <a:rPr lang="sl-SI" sz="3200" b="1" dirty="0" err="1" smtClean="0"/>
              <a:t>Complexity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of</a:t>
            </a:r>
            <a:r>
              <a:rPr lang="sl-SI" sz="3200" b="1" dirty="0" smtClean="0"/>
              <a:t>  EU </a:t>
            </a:r>
            <a:r>
              <a:rPr lang="sl-SI" sz="3200" b="1" dirty="0" err="1" smtClean="0"/>
              <a:t>rules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and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tools</a:t>
            </a:r>
            <a:r>
              <a:rPr lang="sl-SI" sz="3200" b="1" dirty="0" smtClean="0"/>
              <a:t>  </a:t>
            </a:r>
            <a:endParaRPr lang="sl-SI" sz="3200" b="1" dirty="0"/>
          </a:p>
        </p:txBody>
      </p:sp>
      <p:sp>
        <p:nvSpPr>
          <p:cNvPr id="2" name="Pravokotnik 1"/>
          <p:cNvSpPr/>
          <p:nvPr/>
        </p:nvSpPr>
        <p:spPr>
          <a:xfrm>
            <a:off x="175256" y="4437112"/>
            <a:ext cx="87137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2600" dirty="0"/>
          </a:p>
          <a:p>
            <a:r>
              <a:rPr lang="sl-SI" b="1" dirty="0" smtClean="0"/>
              <a:t> </a:t>
            </a:r>
            <a:endParaRPr lang="sl-SI" dirty="0"/>
          </a:p>
        </p:txBody>
      </p:sp>
      <p:graphicFrame>
        <p:nvGraphicFramePr>
          <p:cNvPr id="7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302452"/>
              </p:ext>
            </p:extLst>
          </p:nvPr>
        </p:nvGraphicFramePr>
        <p:xfrm>
          <a:off x="-105866" y="2290564"/>
          <a:ext cx="9646418" cy="4378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74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3658" y="116632"/>
            <a:ext cx="8856984" cy="720080"/>
          </a:xfrm>
        </p:spPr>
        <p:txBody>
          <a:bodyPr>
            <a:noAutofit/>
          </a:bodyPr>
          <a:lstStyle/>
          <a:p>
            <a:r>
              <a:rPr lang="sl-SI" sz="3200" b="1" dirty="0" err="1" smtClean="0"/>
              <a:t>Slovenian</a:t>
            </a:r>
            <a:r>
              <a:rPr lang="sl-SI" sz="3200" b="1" dirty="0" smtClean="0"/>
              <a:t> set </a:t>
            </a:r>
            <a:r>
              <a:rPr lang="sl-SI" sz="3200" b="1" dirty="0" err="1" smtClean="0"/>
              <a:t>of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rules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and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tools</a:t>
            </a:r>
            <a:r>
              <a:rPr lang="sl-SI" sz="3200" b="1" dirty="0" smtClean="0"/>
              <a:t>  </a:t>
            </a:r>
            <a:endParaRPr lang="sl-SI" sz="3200" b="1" dirty="0"/>
          </a:p>
        </p:txBody>
      </p:sp>
      <p:sp>
        <p:nvSpPr>
          <p:cNvPr id="2" name="Pravokotnik 1"/>
          <p:cNvSpPr/>
          <p:nvPr/>
        </p:nvSpPr>
        <p:spPr>
          <a:xfrm>
            <a:off x="175256" y="4437112"/>
            <a:ext cx="87137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2600" dirty="0"/>
          </a:p>
          <a:p>
            <a:r>
              <a:rPr lang="sl-SI" b="1" dirty="0" smtClean="0"/>
              <a:t> </a:t>
            </a:r>
            <a:endParaRPr lang="sl-SI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75256" y="1340768"/>
            <a:ext cx="8787512" cy="4464496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200" b="1" dirty="0" smtClean="0"/>
              <a:t>Constitutional law</a:t>
            </a:r>
            <a:r>
              <a:rPr lang="sl-SI" sz="2200" dirty="0" smtClean="0"/>
              <a:t>: </a:t>
            </a:r>
            <a:r>
              <a:rPr lang="en-GB" sz="2200" dirty="0" smtClean="0"/>
              <a:t>Article </a:t>
            </a:r>
            <a:r>
              <a:rPr lang="en-GB" sz="2200" dirty="0"/>
              <a:t>148 of the Constitution of the Republic of Slovenia </a:t>
            </a:r>
            <a:endParaRPr lang="sl-SI" sz="2200" dirty="0"/>
          </a:p>
          <a:p>
            <a:r>
              <a:rPr lang="sl-SI" sz="2200" b="1" dirty="0" err="1"/>
              <a:t>Fiscal</a:t>
            </a:r>
            <a:r>
              <a:rPr lang="sl-SI" sz="2200" b="1" dirty="0"/>
              <a:t> </a:t>
            </a:r>
            <a:r>
              <a:rPr lang="sl-SI" sz="2200" b="1" dirty="0" err="1"/>
              <a:t>Rule</a:t>
            </a:r>
            <a:r>
              <a:rPr lang="sl-SI" sz="2200" b="1" dirty="0"/>
              <a:t> </a:t>
            </a:r>
            <a:r>
              <a:rPr lang="sl-SI" sz="2200" b="1" dirty="0" err="1" smtClean="0"/>
              <a:t>Act</a:t>
            </a:r>
            <a:r>
              <a:rPr lang="sl-SI" sz="2200" b="1" dirty="0" smtClean="0"/>
              <a:t> (FRA) </a:t>
            </a:r>
            <a:r>
              <a:rPr lang="en-GB" sz="2200" dirty="0" smtClean="0"/>
              <a:t>–</a:t>
            </a:r>
            <a:r>
              <a:rPr lang="en-US" sz="2200" dirty="0" smtClean="0"/>
              <a:t>implementation </a:t>
            </a:r>
            <a:r>
              <a:rPr lang="en-US" sz="2200" dirty="0"/>
              <a:t>of fiscal </a:t>
            </a:r>
            <a:r>
              <a:rPr lang="en-GB" sz="2200" dirty="0"/>
              <a:t>rule, correction mechanism, escape clauses, </a:t>
            </a:r>
            <a:r>
              <a:rPr lang="sl-SI" sz="2200" dirty="0" err="1" smtClean="0"/>
              <a:t>fiscal</a:t>
            </a:r>
            <a:r>
              <a:rPr lang="sl-SI" sz="2200" dirty="0" smtClean="0"/>
              <a:t> </a:t>
            </a:r>
            <a:r>
              <a:rPr lang="sl-SI" sz="2200" dirty="0" err="1" smtClean="0"/>
              <a:t>council</a:t>
            </a:r>
            <a:endParaRPr lang="sl-SI" sz="2200" dirty="0"/>
          </a:p>
          <a:p>
            <a:pPr lvl="0"/>
            <a:r>
              <a:rPr lang="en-GB" sz="2200" b="1" dirty="0" smtClean="0"/>
              <a:t>Public </a:t>
            </a:r>
            <a:r>
              <a:rPr lang="en-GB" sz="2200" b="1" dirty="0"/>
              <a:t>Finance </a:t>
            </a:r>
            <a:r>
              <a:rPr lang="en-GB" sz="2200" b="1" dirty="0" smtClean="0"/>
              <a:t>Act</a:t>
            </a:r>
            <a:r>
              <a:rPr lang="sl-SI" sz="2200" b="1" dirty="0" smtClean="0"/>
              <a:t> (PFA)</a:t>
            </a:r>
            <a:r>
              <a:rPr lang="en-GB" sz="2200" dirty="0" smtClean="0"/>
              <a:t> – </a:t>
            </a:r>
            <a:r>
              <a:rPr lang="en-GB" sz="2200" dirty="0"/>
              <a:t>in preparation (defining budgetary procedures, </a:t>
            </a:r>
            <a:r>
              <a:rPr lang="sl-SI" sz="2200" dirty="0" smtClean="0"/>
              <a:t>MTBF</a:t>
            </a:r>
            <a:r>
              <a:rPr lang="en-GB" sz="2200" dirty="0" smtClean="0"/>
              <a:t>,</a:t>
            </a:r>
            <a:r>
              <a:rPr lang="sl-SI" sz="2200" dirty="0" smtClean="0"/>
              <a:t>..) </a:t>
            </a:r>
          </a:p>
          <a:p>
            <a:r>
              <a:rPr lang="en-GB" sz="2200" b="1" dirty="0" smtClean="0"/>
              <a:t>Decree </a:t>
            </a:r>
            <a:r>
              <a:rPr lang="en-GB" sz="2200" b="1" dirty="0"/>
              <a:t>on development planning documents and procedures for the preparation of the national budget</a:t>
            </a:r>
            <a:r>
              <a:rPr lang="en-GB" sz="2200" dirty="0"/>
              <a:t> </a:t>
            </a:r>
            <a:r>
              <a:rPr lang="sl-SI" sz="2200" dirty="0"/>
              <a:t>(</a:t>
            </a:r>
            <a:r>
              <a:rPr lang="en-GB" sz="2200" dirty="0"/>
              <a:t>will be amended </a:t>
            </a:r>
            <a:r>
              <a:rPr lang="sl-SI" sz="2200" dirty="0" err="1"/>
              <a:t>with</a:t>
            </a:r>
            <a:r>
              <a:rPr lang="sl-SI" sz="2200" dirty="0"/>
              <a:t> FRA </a:t>
            </a:r>
            <a:r>
              <a:rPr lang="sl-SI" sz="2200" dirty="0" err="1"/>
              <a:t>and</a:t>
            </a:r>
            <a:r>
              <a:rPr lang="sl-SI" sz="2200" dirty="0"/>
              <a:t> PFA)</a:t>
            </a:r>
            <a:r>
              <a:rPr lang="en-GB" sz="2200" dirty="0"/>
              <a:t>. </a:t>
            </a:r>
            <a:r>
              <a:rPr lang="sl-SI" sz="2200" dirty="0"/>
              <a:t>D</a:t>
            </a:r>
            <a:r>
              <a:rPr lang="en-GB" sz="2200" dirty="0" err="1"/>
              <a:t>efining</a:t>
            </a:r>
            <a:r>
              <a:rPr lang="en-GB" sz="2200" dirty="0"/>
              <a:t> strategic planning</a:t>
            </a:r>
            <a:r>
              <a:rPr lang="sl-SI" sz="2200" dirty="0"/>
              <a:t>,</a:t>
            </a:r>
            <a:r>
              <a:rPr lang="en-GB" sz="2200" dirty="0"/>
              <a:t> budgetary </a:t>
            </a:r>
            <a:r>
              <a:rPr lang="en-GB" sz="2200" dirty="0" smtClean="0"/>
              <a:t>documents, </a:t>
            </a:r>
            <a:r>
              <a:rPr lang="en-GB" sz="2200" dirty="0"/>
              <a:t>macroeconomic </a:t>
            </a:r>
            <a:r>
              <a:rPr lang="en-GB" sz="2200" dirty="0" smtClean="0"/>
              <a:t>forecasting, </a:t>
            </a:r>
            <a:r>
              <a:rPr lang="en-GB" sz="2200" dirty="0"/>
              <a:t>monitoring</a:t>
            </a:r>
            <a:r>
              <a:rPr lang="sl-SI" sz="2200" dirty="0"/>
              <a:t>, </a:t>
            </a:r>
            <a:r>
              <a:rPr lang="en-GB" sz="2200" dirty="0"/>
              <a:t>evaluation </a:t>
            </a:r>
            <a:r>
              <a:rPr lang="sl-SI" sz="2200" dirty="0" smtClean="0"/>
              <a:t>.</a:t>
            </a:r>
            <a:endParaRPr lang="sl-SI" sz="2200" dirty="0"/>
          </a:p>
          <a:p>
            <a:r>
              <a:rPr lang="en-US" sz="2200" b="1" dirty="0"/>
              <a:t>Law on budget execution – </a:t>
            </a:r>
            <a:r>
              <a:rPr lang="en-US" sz="2200" dirty="0"/>
              <a:t>adopted annually</a:t>
            </a:r>
            <a:endParaRPr lang="sl-SI" sz="2200" dirty="0"/>
          </a:p>
        </p:txBody>
      </p:sp>
    </p:spTree>
    <p:extLst>
      <p:ext uri="{BB962C8B-B14F-4D97-AF65-F5344CB8AC3E}">
        <p14:creationId xmlns:p14="http://schemas.microsoft.com/office/powerpoint/2010/main" val="254385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64896" cy="536027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Slovenian constitutional commitment</a:t>
            </a:r>
            <a:r>
              <a:rPr lang="sl-SI" sz="3200" b="1" dirty="0" smtClean="0"/>
              <a:t> – 2013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764705"/>
            <a:ext cx="8435280" cy="5699158"/>
          </a:xfrm>
        </p:spPr>
        <p:txBody>
          <a:bodyPr>
            <a:normAutofit/>
          </a:bodyPr>
          <a:lstStyle/>
          <a:p>
            <a:r>
              <a:rPr lang="en-GB" sz="2400" dirty="0"/>
              <a:t>Slovenia ratified the Treaty with </a:t>
            </a:r>
            <a:r>
              <a:rPr lang="en-GB" sz="2400" b="1" dirty="0"/>
              <a:t>Law on ratification of Treaty on Stability, Coordination and Governance </a:t>
            </a:r>
            <a:r>
              <a:rPr lang="en-GB" sz="2400" dirty="0"/>
              <a:t>in EMU on 19 April 2012. </a:t>
            </a:r>
            <a:endParaRPr lang="sl-SI" sz="2400" dirty="0" smtClean="0"/>
          </a:p>
          <a:p>
            <a:endParaRPr lang="sl-SI" sz="2400" dirty="0"/>
          </a:p>
          <a:p>
            <a:r>
              <a:rPr lang="en-GB" sz="2200" dirty="0" smtClean="0"/>
              <a:t> “</a:t>
            </a:r>
            <a:r>
              <a:rPr lang="en-GB" sz="2200" dirty="0"/>
              <a:t>All revenues and expenditures for the financing of public</a:t>
            </a:r>
            <a:r>
              <a:rPr lang="en-GB" sz="2200" i="1" dirty="0"/>
              <a:t> spending must be included in the budgets of the state. </a:t>
            </a:r>
            <a:r>
              <a:rPr lang="en-GB" sz="2200" b="1" i="1" dirty="0" smtClean="0"/>
              <a:t>Revenues </a:t>
            </a:r>
            <a:r>
              <a:rPr lang="en-GB" sz="2200" b="1" i="1" dirty="0"/>
              <a:t>and expenditures of the budgets of the state must be balanced in the medium-term without borrowing, or revenues must exceed expenditures</a:t>
            </a:r>
            <a:r>
              <a:rPr lang="en-GB" sz="2200" i="1" dirty="0"/>
              <a:t>. Temporary deviation from this principle is only allowed when exceptional circumstances affect the state. </a:t>
            </a:r>
            <a:endParaRPr lang="sl-SI" sz="2200" dirty="0"/>
          </a:p>
          <a:p>
            <a:r>
              <a:rPr lang="en-GB" sz="2200" i="1" dirty="0"/>
              <a:t>The </a:t>
            </a:r>
            <a:r>
              <a:rPr lang="en-GB" sz="2200" i="1" u="sng" dirty="0"/>
              <a:t>manner and the time frame of the implementation </a:t>
            </a:r>
            <a:r>
              <a:rPr lang="en-GB" sz="2200" i="1" dirty="0"/>
              <a:t>of the principle referred to in the preceding paragraph, the criteria for </a:t>
            </a:r>
            <a:r>
              <a:rPr lang="en-GB" sz="2200" i="1" u="sng" dirty="0"/>
              <a:t>determining exceptional circumstances</a:t>
            </a:r>
            <a:r>
              <a:rPr lang="en-GB" sz="2200" i="1" dirty="0"/>
              <a:t>, and the </a:t>
            </a:r>
            <a:r>
              <a:rPr lang="en-GB" sz="2200" i="1" u="sng" dirty="0"/>
              <a:t>manner of acting when they arise</a:t>
            </a:r>
            <a:r>
              <a:rPr lang="en-GB" sz="2200" i="1" dirty="0"/>
              <a:t>, shall be regulated in detail by a </a:t>
            </a:r>
            <a:r>
              <a:rPr lang="en-GB" sz="2200" b="1" i="1" dirty="0"/>
              <a:t>law adopted by the National Assembly by a two-thirds majority vote </a:t>
            </a:r>
            <a:r>
              <a:rPr lang="en-GB" sz="2200" i="1" dirty="0"/>
              <a:t>of all </a:t>
            </a:r>
            <a:r>
              <a:rPr lang="en-GB" sz="2200" i="1" dirty="0" smtClean="0"/>
              <a:t>deputies…</a:t>
            </a:r>
            <a:r>
              <a:rPr lang="sl-SI" sz="2200" i="1" dirty="0" smtClean="0"/>
              <a:t>..“</a:t>
            </a:r>
            <a:r>
              <a:rPr lang="en-GB" sz="2200" i="1" dirty="0" smtClean="0"/>
              <a:t> </a:t>
            </a:r>
            <a:endParaRPr lang="sl-SI" sz="22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930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b="1" dirty="0" err="1" smtClean="0"/>
              <a:t>Fiscal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Rule</a:t>
            </a:r>
            <a:r>
              <a:rPr lang="sl-SI" sz="3200" b="1" dirty="0" smtClean="0"/>
              <a:t> </a:t>
            </a:r>
            <a:r>
              <a:rPr lang="sl-SI" sz="3200" b="1" dirty="0" err="1"/>
              <a:t>A</a:t>
            </a:r>
            <a:r>
              <a:rPr lang="sl-SI" sz="3200" b="1" dirty="0" err="1" smtClean="0"/>
              <a:t>ct</a:t>
            </a:r>
            <a:r>
              <a:rPr lang="sl-SI" sz="3200" b="1" dirty="0" smtClean="0"/>
              <a:t> - 2015 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340769"/>
            <a:ext cx="8784976" cy="5040560"/>
          </a:xfrm>
        </p:spPr>
        <p:txBody>
          <a:bodyPr>
            <a:noAutofit/>
          </a:bodyPr>
          <a:lstStyle/>
          <a:p>
            <a:pPr lvl="1" fontAlgn="base" hangingPunct="0">
              <a:spcBef>
                <a:spcPts val="0"/>
              </a:spcBef>
            </a:pPr>
            <a:r>
              <a:rPr lang="en-US" sz="2200" dirty="0" smtClean="0"/>
              <a:t>medium term balance</a:t>
            </a:r>
            <a:endParaRPr lang="sl-SI" sz="2200" dirty="0" smtClean="0"/>
          </a:p>
          <a:p>
            <a:pPr lvl="1" fontAlgn="base" hangingPunct="0">
              <a:spcBef>
                <a:spcPts val="0"/>
              </a:spcBef>
            </a:pPr>
            <a:r>
              <a:rPr lang="sl-SI" sz="2200" b="1" dirty="0" err="1" smtClean="0"/>
              <a:t>expenditure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fiscal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rule</a:t>
            </a:r>
            <a:r>
              <a:rPr lang="sl-SI" sz="2200" b="1" dirty="0" smtClean="0"/>
              <a:t> </a:t>
            </a:r>
          </a:p>
          <a:p>
            <a:pPr lvl="1" fontAlgn="base" hangingPunct="0">
              <a:spcBef>
                <a:spcPts val="0"/>
              </a:spcBef>
            </a:pPr>
            <a:r>
              <a:rPr lang="sl-SI" sz="2200" dirty="0"/>
              <a:t>general </a:t>
            </a:r>
            <a:r>
              <a:rPr lang="sl-SI" sz="2200" dirty="0" err="1"/>
              <a:t>government</a:t>
            </a:r>
            <a:r>
              <a:rPr lang="sl-SI" sz="2200" dirty="0"/>
              <a:t> </a:t>
            </a:r>
            <a:r>
              <a:rPr lang="sl-SI" sz="2200" dirty="0" err="1"/>
              <a:t>framework</a:t>
            </a:r>
            <a:r>
              <a:rPr lang="sl-SI" sz="2200" dirty="0"/>
              <a:t> (</a:t>
            </a:r>
            <a:r>
              <a:rPr lang="en-GB" sz="2200" dirty="0"/>
              <a:t>3 year </a:t>
            </a:r>
            <a:r>
              <a:rPr lang="sl-SI" sz="2200" dirty="0" err="1"/>
              <a:t>expenditure</a:t>
            </a:r>
            <a:r>
              <a:rPr lang="sl-SI" sz="2200" dirty="0"/>
              <a:t> </a:t>
            </a:r>
            <a:r>
              <a:rPr lang="sl-SI" sz="2200" dirty="0" err="1"/>
              <a:t>and</a:t>
            </a:r>
            <a:r>
              <a:rPr lang="sl-SI" sz="2200" dirty="0"/>
              <a:t> deficit </a:t>
            </a:r>
            <a:r>
              <a:rPr lang="sl-SI" sz="2200" dirty="0" err="1"/>
              <a:t>ceilings</a:t>
            </a:r>
            <a:r>
              <a:rPr lang="sl-SI" sz="2200" dirty="0"/>
              <a:t>, a</a:t>
            </a:r>
            <a:r>
              <a:rPr lang="en-GB" sz="2200" dirty="0" err="1"/>
              <a:t>dopted</a:t>
            </a:r>
            <a:r>
              <a:rPr lang="en-GB" sz="2200" dirty="0"/>
              <a:t> by the Parliament </a:t>
            </a:r>
            <a:r>
              <a:rPr lang="sl-SI" sz="2200" dirty="0"/>
              <a:t>)</a:t>
            </a:r>
            <a:endParaRPr lang="en-GB" sz="2200" dirty="0"/>
          </a:p>
          <a:p>
            <a:pPr lvl="1" fontAlgn="base" hangingPunct="0">
              <a:spcBef>
                <a:spcPts val="0"/>
              </a:spcBef>
            </a:pPr>
            <a:r>
              <a:rPr lang="en-US" sz="2200" dirty="0" smtClean="0"/>
              <a:t>the </a:t>
            </a:r>
            <a:r>
              <a:rPr lang="en-US" sz="2200" b="1" dirty="0" smtClean="0"/>
              <a:t>circumstances</a:t>
            </a:r>
            <a:r>
              <a:rPr lang="en-US" sz="2200" dirty="0" smtClean="0"/>
              <a:t> in which we may deviate from </a:t>
            </a:r>
            <a:r>
              <a:rPr lang="sl-SI" sz="2200" dirty="0" smtClean="0"/>
              <a:t>MTO</a:t>
            </a:r>
            <a:endParaRPr lang="en-US" sz="2200" dirty="0" smtClean="0"/>
          </a:p>
          <a:p>
            <a:pPr lvl="1" fontAlgn="base" hangingPunct="0">
              <a:spcBef>
                <a:spcPts val="0"/>
              </a:spcBef>
            </a:pPr>
            <a:r>
              <a:rPr lang="en-US" sz="2200" dirty="0" smtClean="0"/>
              <a:t>the method of determining the scope of deviations in the event of </a:t>
            </a:r>
            <a:r>
              <a:rPr lang="en-US" sz="2200" b="1" dirty="0" smtClean="0"/>
              <a:t>exceptional circumstances, </a:t>
            </a:r>
          </a:p>
          <a:p>
            <a:pPr lvl="1" fontAlgn="base" hangingPunct="0">
              <a:spcBef>
                <a:spcPts val="0"/>
              </a:spcBef>
            </a:pPr>
            <a:r>
              <a:rPr lang="en-US" sz="2200" b="1" dirty="0"/>
              <a:t>correction mechanism </a:t>
            </a:r>
            <a:r>
              <a:rPr lang="en-US" sz="2200" dirty="0"/>
              <a:t>in case of deviation from the rules </a:t>
            </a:r>
          </a:p>
          <a:p>
            <a:pPr lvl="1" fontAlgn="base" hangingPunct="0">
              <a:spcBef>
                <a:spcPts val="0"/>
              </a:spcBef>
            </a:pPr>
            <a:r>
              <a:rPr lang="en-US" sz="2200" dirty="0" smtClean="0"/>
              <a:t>the possibility of gradual elimination of deviations from the MTO during the transitional period.</a:t>
            </a:r>
            <a:endParaRPr lang="sl-SI" sz="2200" dirty="0" smtClean="0"/>
          </a:p>
          <a:p>
            <a:pPr lvl="1" fontAlgn="base" hangingPunct="0">
              <a:spcBef>
                <a:spcPts val="0"/>
              </a:spcBef>
            </a:pPr>
            <a:r>
              <a:rPr lang="en-US" sz="2200" dirty="0"/>
              <a:t>establishment and role of the </a:t>
            </a:r>
            <a:r>
              <a:rPr lang="en-US" sz="2200" b="1" dirty="0"/>
              <a:t>Fiscal Council</a:t>
            </a:r>
            <a:r>
              <a:rPr lang="en-US" sz="2200" dirty="0"/>
              <a:t>, with the status of an autonomous and independent state body for the independent assessment of the sustainability of fiscal policy , </a:t>
            </a:r>
          </a:p>
          <a:p>
            <a:pPr lvl="1" fontAlgn="base" hangingPunct="0">
              <a:spcBef>
                <a:spcPts val="0"/>
              </a:spcBef>
            </a:pPr>
            <a:r>
              <a:rPr lang="sl-SI" sz="2200" dirty="0" err="1" smtClean="0"/>
              <a:t>transition</a:t>
            </a:r>
            <a:r>
              <a:rPr lang="sl-SI" sz="2200" dirty="0" smtClean="0"/>
              <a:t> period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463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12968" cy="850106"/>
          </a:xfrm>
        </p:spPr>
        <p:txBody>
          <a:bodyPr>
            <a:noAutofit/>
          </a:bodyPr>
          <a:lstStyle/>
          <a:p>
            <a:r>
              <a:rPr lang="sl-SI" sz="3200" b="1" dirty="0" err="1" smtClean="0"/>
              <a:t>Public</a:t>
            </a:r>
            <a:r>
              <a:rPr lang="sl-SI" sz="3200" b="1" dirty="0" smtClean="0"/>
              <a:t> finance </a:t>
            </a:r>
            <a:r>
              <a:rPr lang="sl-SI" sz="3200" b="1" dirty="0" err="1" smtClean="0"/>
              <a:t>act</a:t>
            </a:r>
            <a:r>
              <a:rPr lang="sl-SI" sz="3200" b="1" dirty="0" smtClean="0"/>
              <a:t>  (</a:t>
            </a:r>
            <a:r>
              <a:rPr lang="sl-SI" sz="3200" b="1" dirty="0" err="1" smtClean="0"/>
              <a:t>proposal</a:t>
            </a:r>
            <a:r>
              <a:rPr lang="sl-SI" sz="3200" b="1" dirty="0" smtClean="0"/>
              <a:t> 2016)</a:t>
            </a:r>
            <a:br>
              <a:rPr lang="sl-SI" sz="3200" b="1" dirty="0" smtClean="0"/>
            </a:br>
            <a:r>
              <a:rPr lang="sl-SI" sz="3200" b="1" dirty="0" err="1" smtClean="0"/>
              <a:t>Medium</a:t>
            </a:r>
            <a:r>
              <a:rPr lang="sl-SI" sz="3200" b="1" dirty="0" smtClean="0"/>
              <a:t> term </a:t>
            </a:r>
            <a:r>
              <a:rPr lang="sl-SI" sz="3200" b="1" dirty="0" err="1" smtClean="0"/>
              <a:t>fiscal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planning</a:t>
            </a:r>
            <a:r>
              <a:rPr lang="sl-SI" sz="3200" b="1" dirty="0" smtClean="0"/>
              <a:t>  </a:t>
            </a:r>
            <a:br>
              <a:rPr lang="sl-SI" sz="3200" b="1" dirty="0" smtClean="0"/>
            </a:b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536504"/>
          </a:xfrm>
        </p:spPr>
        <p:txBody>
          <a:bodyPr>
            <a:normAutofit/>
          </a:bodyPr>
          <a:lstStyle/>
          <a:p>
            <a:r>
              <a:rPr lang="sl-SI" sz="2200" b="1" dirty="0" err="1" smtClean="0"/>
              <a:t>Slovenian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development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strategy</a:t>
            </a:r>
            <a:r>
              <a:rPr lang="sl-SI" sz="2200" b="1" dirty="0" smtClean="0"/>
              <a:t>  2050 (in </a:t>
            </a:r>
            <a:r>
              <a:rPr lang="sl-SI" sz="2200" b="1" dirty="0" err="1" smtClean="0"/>
              <a:t>preparation</a:t>
            </a:r>
            <a:r>
              <a:rPr lang="sl-SI" sz="2200" b="1" dirty="0" smtClean="0"/>
              <a:t>) </a:t>
            </a:r>
          </a:p>
          <a:p>
            <a:r>
              <a:rPr lang="sl-SI" sz="2200" b="1" dirty="0" err="1" smtClean="0"/>
              <a:t>National</a:t>
            </a:r>
            <a:r>
              <a:rPr lang="sl-SI" sz="2200" b="1" dirty="0" smtClean="0"/>
              <a:t> program </a:t>
            </a:r>
            <a:r>
              <a:rPr lang="sl-SI" sz="2200" b="1" dirty="0" err="1" smtClean="0"/>
              <a:t>of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development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priorities</a:t>
            </a:r>
            <a:r>
              <a:rPr lang="sl-SI" sz="2200" b="1" dirty="0" smtClean="0"/>
              <a:t>: November ( PFA </a:t>
            </a:r>
            <a:r>
              <a:rPr lang="sl-SI" sz="2200" b="1" dirty="0" err="1" smtClean="0"/>
              <a:t>proposal</a:t>
            </a:r>
            <a:r>
              <a:rPr lang="sl-SI" sz="2200" b="1" dirty="0" smtClean="0"/>
              <a:t>)</a:t>
            </a:r>
            <a:endParaRPr lang="en-GB" sz="2200" b="1" dirty="0" smtClean="0"/>
          </a:p>
          <a:p>
            <a:r>
              <a:rPr lang="en-GB" sz="2200" dirty="0" smtClean="0"/>
              <a:t>Independent macroeconomic forecast</a:t>
            </a:r>
            <a:r>
              <a:rPr lang="sl-SI" sz="2200" dirty="0" smtClean="0"/>
              <a:t>: </a:t>
            </a:r>
            <a:r>
              <a:rPr lang="sl-SI" sz="2200" dirty="0" err="1" smtClean="0"/>
              <a:t>February</a:t>
            </a:r>
            <a:endParaRPr lang="en-GB" sz="2200" dirty="0" smtClean="0"/>
          </a:p>
          <a:p>
            <a:r>
              <a:rPr lang="sl-SI" sz="2200" dirty="0" smtClean="0"/>
              <a:t>G</a:t>
            </a:r>
            <a:r>
              <a:rPr lang="en-GB" sz="2200" dirty="0" err="1" smtClean="0"/>
              <a:t>eneral</a:t>
            </a:r>
            <a:r>
              <a:rPr lang="en-GB" sz="2200" dirty="0" smtClean="0"/>
              <a:t> government entities financial plans</a:t>
            </a:r>
            <a:r>
              <a:rPr lang="sl-SI" sz="2200" dirty="0" smtClean="0"/>
              <a:t>: </a:t>
            </a:r>
            <a:r>
              <a:rPr lang="sl-SI" sz="2200" dirty="0" err="1" smtClean="0"/>
              <a:t>February</a:t>
            </a:r>
            <a:endParaRPr lang="sl-SI" sz="2200" dirty="0" smtClean="0"/>
          </a:p>
          <a:p>
            <a:r>
              <a:rPr lang="sl-SI" sz="2200" b="1" dirty="0" err="1" smtClean="0"/>
              <a:t>Medium</a:t>
            </a:r>
            <a:r>
              <a:rPr lang="sl-SI" sz="2200" b="1" dirty="0" smtClean="0"/>
              <a:t> term </a:t>
            </a:r>
            <a:r>
              <a:rPr lang="sl-SI" sz="2200" b="1" dirty="0" err="1" smtClean="0"/>
              <a:t>fiscal</a:t>
            </a:r>
            <a:r>
              <a:rPr lang="sl-SI" sz="2200" b="1" dirty="0" smtClean="0"/>
              <a:t> </a:t>
            </a:r>
            <a:r>
              <a:rPr lang="sl-SI" sz="2200" b="1" dirty="0" err="1" smtClean="0"/>
              <a:t>strategy</a:t>
            </a:r>
            <a:r>
              <a:rPr lang="sl-SI" sz="2200" b="1" dirty="0" smtClean="0"/>
              <a:t> – </a:t>
            </a:r>
            <a:r>
              <a:rPr lang="sl-SI" sz="2200" b="1" dirty="0" err="1" smtClean="0"/>
              <a:t>March</a:t>
            </a:r>
            <a:r>
              <a:rPr lang="sl-SI" sz="2200" b="1" dirty="0"/>
              <a:t> </a:t>
            </a:r>
            <a:r>
              <a:rPr lang="sl-SI" sz="2200" b="1" dirty="0" smtClean="0"/>
              <a:t>( PFA </a:t>
            </a:r>
            <a:r>
              <a:rPr lang="sl-SI" sz="2200" b="1" dirty="0" err="1" smtClean="0"/>
              <a:t>proposal</a:t>
            </a:r>
            <a:r>
              <a:rPr lang="sl-SI" sz="2200" b="1" dirty="0"/>
              <a:t>)</a:t>
            </a:r>
            <a:endParaRPr lang="en-GB" sz="2200" b="1" dirty="0"/>
          </a:p>
          <a:p>
            <a:r>
              <a:rPr lang="sl-SI" sz="2200" dirty="0" err="1" smtClean="0"/>
              <a:t>Decree</a:t>
            </a:r>
            <a:r>
              <a:rPr lang="sl-SI" sz="2200" dirty="0" smtClean="0"/>
              <a:t> on General </a:t>
            </a:r>
            <a:r>
              <a:rPr lang="sl-SI" sz="2200" dirty="0" err="1" smtClean="0"/>
              <a:t>government</a:t>
            </a:r>
            <a:r>
              <a:rPr lang="sl-SI" sz="2200" dirty="0" smtClean="0"/>
              <a:t> </a:t>
            </a:r>
            <a:r>
              <a:rPr lang="sl-SI" sz="2200" dirty="0" err="1" smtClean="0"/>
              <a:t>framework</a:t>
            </a:r>
            <a:r>
              <a:rPr lang="sl-SI" sz="2200" dirty="0" smtClean="0"/>
              <a:t>- April</a:t>
            </a:r>
          </a:p>
          <a:p>
            <a:r>
              <a:rPr lang="sl-SI" sz="2200" dirty="0" err="1" smtClean="0"/>
              <a:t>Stability</a:t>
            </a:r>
            <a:r>
              <a:rPr lang="sl-SI" sz="2200" dirty="0" smtClean="0"/>
              <a:t> </a:t>
            </a:r>
            <a:r>
              <a:rPr lang="sl-SI" sz="2200" dirty="0" err="1" smtClean="0"/>
              <a:t>programme</a:t>
            </a:r>
            <a:r>
              <a:rPr lang="sl-SI" sz="2200" dirty="0" smtClean="0"/>
              <a:t> - April</a:t>
            </a:r>
          </a:p>
          <a:p>
            <a:r>
              <a:rPr lang="sl-SI" sz="2200" dirty="0" err="1" smtClean="0"/>
              <a:t>State</a:t>
            </a:r>
            <a:r>
              <a:rPr lang="sl-SI" sz="2200" dirty="0" smtClean="0"/>
              <a:t> </a:t>
            </a:r>
            <a:r>
              <a:rPr lang="sl-SI" sz="2200" dirty="0" err="1" smtClean="0"/>
              <a:t>budget</a:t>
            </a:r>
            <a:r>
              <a:rPr lang="sl-SI" sz="2200" dirty="0" smtClean="0"/>
              <a:t> </a:t>
            </a:r>
            <a:r>
              <a:rPr lang="sl-SI" sz="2200" dirty="0" err="1" smtClean="0"/>
              <a:t>preparation</a:t>
            </a:r>
            <a:r>
              <a:rPr lang="sl-SI" sz="2200" dirty="0" smtClean="0"/>
              <a:t>  - </a:t>
            </a:r>
            <a:r>
              <a:rPr lang="sl-SI" sz="2200" dirty="0" err="1" smtClean="0"/>
              <a:t>May</a:t>
            </a:r>
            <a:r>
              <a:rPr lang="sl-SI" sz="2200" dirty="0" smtClean="0"/>
              <a:t> to September</a:t>
            </a:r>
          </a:p>
          <a:p>
            <a:r>
              <a:rPr lang="sl-SI" sz="2200" dirty="0" err="1" smtClean="0"/>
              <a:t>Draft</a:t>
            </a:r>
            <a:r>
              <a:rPr lang="sl-SI" sz="2200" dirty="0" smtClean="0"/>
              <a:t> </a:t>
            </a:r>
            <a:r>
              <a:rPr lang="sl-SI" sz="2200" dirty="0" err="1" smtClean="0"/>
              <a:t>bugetary</a:t>
            </a:r>
            <a:r>
              <a:rPr lang="sl-SI" sz="2200" dirty="0" smtClean="0"/>
              <a:t> plan- </a:t>
            </a:r>
            <a:r>
              <a:rPr lang="sl-SI" sz="2200" dirty="0" err="1" smtClean="0"/>
              <a:t>October</a:t>
            </a:r>
            <a:endParaRPr lang="sl-SI" sz="2200" dirty="0" smtClean="0"/>
          </a:p>
          <a:p>
            <a:r>
              <a:rPr lang="sl-SI" sz="2200" dirty="0" err="1" smtClean="0"/>
              <a:t>State</a:t>
            </a:r>
            <a:r>
              <a:rPr lang="sl-SI" sz="2200" dirty="0" smtClean="0"/>
              <a:t> </a:t>
            </a:r>
            <a:r>
              <a:rPr lang="sl-SI" sz="2200" dirty="0" err="1" smtClean="0"/>
              <a:t>budget</a:t>
            </a:r>
            <a:r>
              <a:rPr lang="sl-SI" sz="2200" dirty="0" smtClean="0"/>
              <a:t> </a:t>
            </a:r>
            <a:r>
              <a:rPr lang="sl-SI" sz="2200" dirty="0" err="1" smtClean="0"/>
              <a:t>adoption</a:t>
            </a:r>
            <a:r>
              <a:rPr lang="sl-SI" sz="2200" dirty="0" smtClean="0"/>
              <a:t> - December</a:t>
            </a:r>
          </a:p>
          <a:p>
            <a:endParaRPr lang="en-GB" dirty="0" smtClean="0"/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529293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272075"/>
            <a:ext cx="9144000" cy="77276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D5195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D5195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D5195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D5195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D5195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2D5195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2D5195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2D5195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2D5195"/>
                </a:solidFill>
                <a:latin typeface="Arial" charset="0"/>
              </a:defRPr>
            </a:lvl9pPr>
          </a:lstStyle>
          <a:p>
            <a:endParaRPr lang="en-GB" kern="0" dirty="0">
              <a:solidFill>
                <a:srgbClr val="00339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8554"/>
            <a:ext cx="8424936" cy="765038"/>
          </a:xfrm>
        </p:spPr>
        <p:txBody>
          <a:bodyPr>
            <a:normAutofit fontScale="90000"/>
          </a:bodyPr>
          <a:lstStyle/>
          <a:p>
            <a:r>
              <a:rPr lang="sl-SI" sz="3200" b="1" dirty="0" err="1" smtClean="0"/>
              <a:t>Goal</a:t>
            </a:r>
            <a:r>
              <a:rPr lang="sl-SI" sz="3200" b="1" dirty="0" smtClean="0"/>
              <a:t>: </a:t>
            </a:r>
            <a:r>
              <a:rPr lang="en-GB" sz="3200" b="1" dirty="0" smtClean="0"/>
              <a:t>Strategic </a:t>
            </a:r>
            <a:r>
              <a:rPr lang="sl-SI" sz="3200" b="1" dirty="0" err="1" smtClean="0"/>
              <a:t>development</a:t>
            </a:r>
            <a:r>
              <a:rPr lang="sl-SI" sz="3200" b="1" dirty="0" smtClean="0"/>
              <a:t> </a:t>
            </a:r>
            <a:r>
              <a:rPr lang="en-GB" sz="3200" b="1" dirty="0" smtClean="0"/>
              <a:t>planning steps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and</a:t>
            </a:r>
            <a:r>
              <a:rPr lang="sl-SI" sz="3200" b="1" dirty="0" smtClean="0"/>
              <a:t> </a:t>
            </a:r>
            <a:r>
              <a:rPr lang="sl-SI" sz="3200" b="1" dirty="0" err="1" smtClean="0"/>
              <a:t>tools</a:t>
            </a:r>
            <a:endParaRPr lang="sl-SI" sz="3200" b="1" dirty="0"/>
          </a:p>
        </p:txBody>
      </p:sp>
      <p:graphicFrame>
        <p:nvGraphicFramePr>
          <p:cNvPr id="3" name="Ograda vsebin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942359"/>
              </p:ext>
            </p:extLst>
          </p:nvPr>
        </p:nvGraphicFramePr>
        <p:xfrm>
          <a:off x="209147" y="1268760"/>
          <a:ext cx="8725705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461311596"/>
              </p:ext>
            </p:extLst>
          </p:nvPr>
        </p:nvGraphicFramePr>
        <p:xfrm>
          <a:off x="107504" y="2636912"/>
          <a:ext cx="43204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33438202"/>
              </p:ext>
            </p:extLst>
          </p:nvPr>
        </p:nvGraphicFramePr>
        <p:xfrm>
          <a:off x="4355976" y="2924944"/>
          <a:ext cx="478802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01288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880</Words>
  <Application>Microsoft Office PowerPoint</Application>
  <PresentationFormat>On-screen Show (4:3)</PresentationFormat>
  <Paragraphs>107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Officeova tema</vt:lpstr>
      <vt:lpstr> Evolving of PFM for economic policy -  Game of tools and rules   (focus on Slovenia)</vt:lpstr>
      <vt:lpstr>Why do we need sound PFM and  fiscal institutions to support  economic policy ?</vt:lpstr>
      <vt:lpstr>Basics : Quality of data and coverage</vt:lpstr>
      <vt:lpstr>Complexity of  EU rules and tools  </vt:lpstr>
      <vt:lpstr>Slovenian set of rules and tools  </vt:lpstr>
      <vt:lpstr>Slovenian constitutional commitment – 2013 </vt:lpstr>
      <vt:lpstr>Fiscal Rule Act - 2015 </vt:lpstr>
      <vt:lpstr>Public finance act  (proposal 2016) Medium term fiscal planning   </vt:lpstr>
      <vt:lpstr>Goal: Strategic development planning steps and tools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governance in EU</dc:title>
  <dc:creator>IRostan</dc:creator>
  <cp:lastModifiedBy>LECONTE-LUCAS Hélène</cp:lastModifiedBy>
  <cp:revision>141</cp:revision>
  <cp:lastPrinted>2016-06-24T12:36:14Z</cp:lastPrinted>
  <dcterms:created xsi:type="dcterms:W3CDTF">2015-01-21T19:05:00Z</dcterms:created>
  <dcterms:modified xsi:type="dcterms:W3CDTF">2016-06-24T12:37:20Z</dcterms:modified>
</cp:coreProperties>
</file>