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EAFF-C6B3-4ED8-8360-5283FB2C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DC589-7E6F-49C1-AE9D-1A8CCF8F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06CD-07B2-45EB-BEEF-32F8C462DBB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9B56C-47AA-4DB9-B87A-F24BE46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4ED5C-56EA-4EAD-B9DE-C916D2E1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1D7C-26DA-4426-AA28-698BBAD4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56833-5A33-4256-A86C-454FA097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2C539-FD36-4487-9375-E18556182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9CB50-4EE0-4CD0-9862-BA1B0FCAF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06CD-07B2-45EB-BEEF-32F8C462DBB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24A4-8E13-42FD-8B20-F930BD90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67FE-FEFA-4E23-907B-346041318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1D7C-26DA-4426-AA28-698BBAD4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4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F4296-0F49-485A-AE0D-93198079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kern="1200"/>
              <a:t>Budgeting in Croatia </a:t>
            </a:r>
            <a:endParaRPr lang="en-US" sz="44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D7F39-F7C0-4936-AEBC-FFD2FCD52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865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20409-5EF6-42E6-B177-3A9CAEBE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Performance budgeting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66E90-2F5F-4ED0-9936-02B6E4CCD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8F096C-6068-4A5F-84A1-E92AE52A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3AEE3-8214-4064-9C8A-7B528B6B0E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1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C765BB-6BA7-43E0-BF32-94396D89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sz="2800">
                <a:latin typeface="Arial" pitchFamily="34" charset="0"/>
              </a:rPr>
              <a:t>Spending </a:t>
            </a:r>
            <a:r>
              <a:rPr lang="hr-HR" altLang="sr-Latn-RS" sz="2800">
                <a:latin typeface="Arial" pitchFamily="34" charset="0"/>
              </a:rPr>
              <a:t>R</a:t>
            </a:r>
            <a:r>
              <a:rPr lang="en-GB" altLang="sr-Latn-RS" sz="2800">
                <a:latin typeface="Arial" pitchFamily="34" charset="0"/>
              </a:rPr>
              <a:t>eview</a:t>
            </a:r>
            <a:endParaRPr lang="en-GB" altLang="sr-Latn-RS" sz="2800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424EB-999E-4894-AF7F-E2D18D10B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7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1616E9-11B7-49C3-B412-FC0392E7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Spending review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2BB8B-E83E-4DFD-8F09-888F6ED4F9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328985-BDDE-4206-BE37-388E07FE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Evaluation and audit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88EDA-C86B-4773-B2CD-1115352DF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AD010F-4FB2-41F2-9BC9-0DD618D6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Evaluation and audit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6B895-E0EC-40C0-AA3E-82F4C1B66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C57544-C6BD-46A0-A00B-089C7E82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II. Capital Budgeting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D597A-C5EB-4404-AC7D-BC634870F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1A341-7DB9-4D54-B132-E58CDB0C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Current state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CDC18-E31E-4B7F-B1A5-4FF18E571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9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8E4A3-3C67-441D-83F9-F072D3EF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Major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8D910-7EC0-4D30-B935-C77E3A103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99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C072DD-FA51-40F9-9112-BA4E1C7C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</a:t>
            </a:r>
            <a:r>
              <a:rPr lang="en-US"/>
              <a:t>ethodology </a:t>
            </a:r>
            <a:r>
              <a:rPr lang="hr-HR"/>
              <a:t>for</a:t>
            </a:r>
            <a:r>
              <a:rPr lang="en-US"/>
              <a:t> preparation, evaluation and execution of </a:t>
            </a:r>
            <a:r>
              <a:rPr lang="hr-HR"/>
              <a:t>capital</a:t>
            </a:r>
            <a:r>
              <a:rPr lang="en-US"/>
              <a:t> projects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1F2E1-4A67-467F-A831-952C4915D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5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6A8983-15CA-42FC-BDA3-C6EAA2A1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r-HR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77D8A-CAA9-4D70-B3F1-F38AC2DE4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6731F-363D-4CFE-B38E-9F45DB30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III. Top down budgeting and medium term budgetary framework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9C441-401D-4E7A-BB6E-1E74A8267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75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24B88-B4A4-46D8-93E8-5047326F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Connection of strategic and financial planning</a:t>
            </a:r>
            <a:br>
              <a:rPr lang="hr-HR" sz="3200"/>
            </a:b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E0A7D-DEBE-44D3-8405-9A133AD76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4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FCB174-8D1B-4254-8DC6-9154BE1B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Ce</a:t>
            </a:r>
            <a:r>
              <a:rPr lang="hr-HR" sz="3200"/>
              <a:t>i</a:t>
            </a:r>
            <a:r>
              <a:rPr lang="en-US" sz="3200"/>
              <a:t>lings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69D26-1CE8-4325-90A3-1DD3BB6B0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3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5C8C6A-7EED-4A33-B433-B8AB3247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III. Managerial flexibility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EE024-6497-47BE-88AB-78924950E9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1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A22ECB-357E-48DA-92E9-A4A1AC57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Owned and ermarked revenues </a:t>
            </a:r>
            <a:br>
              <a:rPr lang="hr-HR"/>
            </a:b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18BA5-C3A3-4B88-8DFA-6D72AB4DB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49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1DB268-AFC7-4CCC-9289-CF758607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IV. Local goverments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63608-BCDC-4457-B9E8-7D97D6E99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0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D4A7B-36E7-4693-A511-6D216176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800"/>
              <a:t>Local and regional self-government novelties</a:t>
            </a:r>
            <a:endParaRPr lang="hr-H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5A297-C738-4163-8A27-BE7A01C97E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94F877-7637-43A7-8ACE-7C18B3FE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800"/>
              <a:t>Local and regional self-government novelties</a:t>
            </a:r>
            <a:endParaRPr lang="hr-H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5F244-CA68-4290-91C6-21A930874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48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196395-C3DB-4FD2-8A81-D213AA17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2800"/>
              <a:t>Local and regional self-government novelties</a:t>
            </a:r>
            <a:endParaRPr lang="hr-H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14F19-61C3-4291-BDF6-E0C84A6B86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1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34FC3-CAC9-4352-AF18-815ED84A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Further steps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2EF65-715F-41A7-BD6F-AD09808D7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8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DC0E15-4030-47A2-9CAB-6190E51C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3200">
                <a:latin typeface="Arial" panose="020B0604020202020204" pitchFamily="34" charset="0"/>
                <a:cs typeface="Arial" panose="020B0604020202020204" pitchFamily="34" charset="0"/>
              </a:rPr>
              <a:t>Macroeconomic trends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6BF48-A600-43A3-A602-ED8B965B1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41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92784-5BA5-4A1B-9933-6842AAAE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3200">
                <a:latin typeface="Arial" panose="020B0604020202020204" pitchFamily="34" charset="0"/>
                <a:cs typeface="Arial" panose="020B0604020202020204" pitchFamily="34" charset="0"/>
              </a:rPr>
              <a:t>Macroeconomic indicators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3F691-F0E3-4B4F-85F2-83CE6C1BA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13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56409-0225-4296-975C-44465E64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3200">
                <a:latin typeface="Arial" panose="020B0604020202020204" pitchFamily="34" charset="0"/>
                <a:cs typeface="Arial" panose="020B0604020202020204" pitchFamily="34" charset="0"/>
              </a:rPr>
              <a:t>Fiscal Policy in the period 2016 - 2017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FF08A-B2EC-4B3D-B581-D6E4FDB03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856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ACCA66-C013-44A9-8860-40DFB83A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2800">
                <a:latin typeface="Arial" panose="020B0604020202020204" pitchFamily="34" charset="0"/>
                <a:cs typeface="Arial" panose="020B0604020202020204" pitchFamily="34" charset="0"/>
              </a:rPr>
              <a:t>Consolidated General Government Deficit/Surplus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2D9B9-ED1F-47CC-AEF5-0E602028C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98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D1AD30-DB6E-472F-BED8-4612EE33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2800">
                <a:latin typeface="Arial" panose="020B0604020202020204" pitchFamily="34" charset="0"/>
                <a:cs typeface="Arial" panose="020B0604020202020204" pitchFamily="34" charset="0"/>
              </a:rPr>
              <a:t>Public Debt Trends in the period 2011 - 2017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58F8B-A69A-4815-B801-55C202CA3B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10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3629C5-E4F1-4AE0-A6C7-02768AB6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Institutional framework (status)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78A10-DDF6-4D4B-899F-5C4F7E3E2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5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3DAF93-C6A5-424A-8A70-867630A8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I. </a:t>
            </a:r>
            <a:r>
              <a:rPr lang="en-US"/>
              <a:t>Developments of performance budgeting in Croatia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E0743-FFAD-412D-A793-BFEF2DA5FC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Budgeting in Croatia </vt:lpstr>
      <vt:lpstr>Content</vt:lpstr>
      <vt:lpstr>Macroeconomic trends</vt:lpstr>
      <vt:lpstr>Macroeconomic indicators</vt:lpstr>
      <vt:lpstr>Fiscal Policy in the period 2016 - 2017</vt:lpstr>
      <vt:lpstr>Consolidated General Government Deficit/Surplus</vt:lpstr>
      <vt:lpstr>Public Debt Trends in the period 2011 - 2017</vt:lpstr>
      <vt:lpstr>Institutional framework (status)</vt:lpstr>
      <vt:lpstr>I. Developments of performance budgeting in Croatia</vt:lpstr>
      <vt:lpstr>Performance budgeting</vt:lpstr>
      <vt:lpstr>PowerPoint Presentation</vt:lpstr>
      <vt:lpstr>Spending Review</vt:lpstr>
      <vt:lpstr>Spending review</vt:lpstr>
      <vt:lpstr>Evaluation and audit</vt:lpstr>
      <vt:lpstr>Evaluation and audit</vt:lpstr>
      <vt:lpstr>II. Capital Budgeting</vt:lpstr>
      <vt:lpstr>Current state</vt:lpstr>
      <vt:lpstr>Major problems</vt:lpstr>
      <vt:lpstr>Methodology for preparation, evaluation and execution of capital projects</vt:lpstr>
      <vt:lpstr>III. Top down budgeting and medium term budgetary framework</vt:lpstr>
      <vt:lpstr>Connection of strategic and financial planning </vt:lpstr>
      <vt:lpstr>Ceilings</vt:lpstr>
      <vt:lpstr>III. Managerial flexibility</vt:lpstr>
      <vt:lpstr>Owned and ermarked revenues  </vt:lpstr>
      <vt:lpstr>IV. Local goverments</vt:lpstr>
      <vt:lpstr>Local and regional self-government novelties</vt:lpstr>
      <vt:lpstr>Local and regional self-government novelties</vt:lpstr>
      <vt:lpstr>Local and regional self-government novelties</vt:lpstr>
      <vt:lpstr>Further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in Croatia </dc:title>
  <dc:creator>Ksenia Galantsova</dc:creator>
  <cp:lastModifiedBy>Ksenia Galantsova</cp:lastModifiedBy>
  <cp:revision>1</cp:revision>
  <dcterms:created xsi:type="dcterms:W3CDTF">2018-06-25T09:24:16Z</dcterms:created>
  <dcterms:modified xsi:type="dcterms:W3CDTF">2018-06-25T09:24:17Z</dcterms:modified>
</cp:coreProperties>
</file>