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522" r:id="rId3"/>
    <p:sldId id="523" r:id="rId4"/>
    <p:sldId id="495" r:id="rId5"/>
    <p:sldId id="518" r:id="rId6"/>
    <p:sldId id="500" r:id="rId7"/>
    <p:sldId id="525" r:id="rId8"/>
    <p:sldId id="503" r:id="rId9"/>
    <p:sldId id="528" r:id="rId10"/>
    <p:sldId id="515" r:id="rId11"/>
    <p:sldId id="529" r:id="rId12"/>
    <p:sldId id="502" r:id="rId13"/>
    <p:sldId id="520" r:id="rId14"/>
    <p:sldId id="526" r:id="rId15"/>
    <p:sldId id="524" r:id="rId16"/>
    <p:sldId id="519" r:id="rId17"/>
    <p:sldId id="516" r:id="rId18"/>
    <p:sldId id="517" r:id="rId19"/>
  </p:sldIdLst>
  <p:sldSz cx="9144000" cy="6858000" type="screen4x3"/>
  <p:notesSz cx="7026275" cy="9312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, Jason" initials="HJ" lastIdx="7" clrIdx="0">
    <p:extLst/>
  </p:cmAuthor>
  <p:cmAuthor id="2" name="RENATA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17375E"/>
    <a:srgbClr val="ECE717"/>
    <a:srgbClr val="FF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97" autoAdjust="0"/>
    <p:restoredTop sz="96395" autoAdjust="0"/>
  </p:normalViewPr>
  <p:slideViewPr>
    <p:cSldViewPr>
      <p:cViewPr>
        <p:scale>
          <a:sx n="110" d="100"/>
          <a:sy n="110" d="100"/>
        </p:scale>
        <p:origin x="-2376" y="-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FP\Staff%20Working%20Files\YKim\Economist\BClements\Board%20paper%20presentation%20May%202016\2016%20April%20Fiscal%20Monitor%20Blog%20and%20Vitor%20speaking%20not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rray\AppData\Local\Microsoft\Windows\Temporary%20Internet%20Files\Content.Outlook\1S06R8SQ\Latest%20Shock%20scenario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DATA1\FAD\DATA\FP\Fiscal%20Risks%202016%20Board%20Paper\Text%20Figures\Fiscal%20Rules%20-%20Fig%2016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DATA1\FAD\DATA\FP\Fiscal%20Risks%202016%20Board%20Paper\Fan%20charts%20BP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FP\Staff%20Working%20Files\YKim\Economist\BClements\Board%20paper%20presentation%20May%202016\1)%20Figure%201.1.%20revisions%20to%20debt%20to%20GDP_updated%200317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DATA1\FAD\DATA\M1\Individuals\Rohini%20Ray\Fiscal%20Risks%20Board%20Paper\Presentation\Copy%20of%20Key%20Graphs%20CLs.xlsx" TargetMode="Externa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9793449731821E-2"/>
          <c:y val="2.5059612713113855E-2"/>
          <c:w val="0.90760424512153381"/>
          <c:h val="0.84263970647251496"/>
        </c:manualLayout>
      </c:layout>
      <c:lineChart>
        <c:grouping val="standard"/>
        <c:varyColors val="0"/>
        <c:ser>
          <c:idx val="1"/>
          <c:order val="0"/>
          <c:tx>
            <c:v>FM April 2007</c:v>
          </c:tx>
          <c:spPr>
            <a:ln w="63500">
              <a:solidFill>
                <a:srgbClr val="0070C0"/>
              </a:solidFill>
              <a:prstDash val="sysDash"/>
            </a:ln>
          </c:spPr>
          <c:marker>
            <c:symbol val="none"/>
          </c:marker>
          <c:dPt>
            <c:idx val="1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FCA-4B8E-BC9D-76D95B03FF5E}"/>
              </c:ext>
            </c:extLst>
          </c:dPt>
          <c:dPt>
            <c:idx val="2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CA-4B8E-BC9D-76D95B03FF5E}"/>
              </c:ext>
            </c:extLst>
          </c:dPt>
          <c:dPt>
            <c:idx val="3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CA-4B8E-BC9D-76D95B03FF5E}"/>
              </c:ext>
            </c:extLst>
          </c:dPt>
          <c:dPt>
            <c:idx val="4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FCA-4B8E-BC9D-76D95B03FF5E}"/>
              </c:ext>
            </c:extLst>
          </c:dPt>
          <c:dPt>
            <c:idx val="5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CA-4B8E-BC9D-76D95B03FF5E}"/>
              </c:ext>
            </c:extLst>
          </c:dPt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[1]AE!$J$35:$S$35</c:f>
              <c:numCache>
                <c:formatCode>0.0</c:formatCode>
                <c:ptCount val="10"/>
                <c:pt idx="0">
                  <c:v>71.875176373490959</c:v>
                </c:pt>
                <c:pt idx="1">
                  <c:v>72.019544247540708</c:v>
                </c:pt>
                <c:pt idx="2">
                  <c:v>72.916090857443265</c:v>
                </c:pt>
                <c:pt idx="3">
                  <c:v>72.459255380594271</c:v>
                </c:pt>
                <c:pt idx="4">
                  <c:v>71.238031039083026</c:v>
                </c:pt>
                <c:pt idx="5">
                  <c:v>70.131515194764631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FA-4F76-B233-A47CDFBC5990}"/>
            </c:ext>
          </c:extLst>
        </c:ser>
        <c:ser>
          <c:idx val="0"/>
          <c:order val="1"/>
          <c:tx>
            <c:strRef>
              <c:f>'ADV Debt EcOS'!$H$28</c:f>
              <c:strCache>
                <c:ptCount val="1"/>
                <c:pt idx="0">
                  <c:v>ADV (PPPGDP)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[1]AE!$J$4:$S$4</c:f>
              <c:numCache>
                <c:formatCode>#,##0.00</c:formatCode>
                <c:ptCount val="10"/>
                <c:pt idx="0">
                  <c:v>71.875176373490959</c:v>
                </c:pt>
                <c:pt idx="1">
                  <c:v>78.831489052815996</c:v>
                </c:pt>
                <c:pt idx="2">
                  <c:v>92.119450129468845</c:v>
                </c:pt>
                <c:pt idx="3">
                  <c:v>98.583478489510071</c:v>
                </c:pt>
                <c:pt idx="4">
                  <c:v>102.7475353291467</c:v>
                </c:pt>
                <c:pt idx="5">
                  <c:v>106.99613502567834</c:v>
                </c:pt>
                <c:pt idx="6">
                  <c:v>105.79816031135869</c:v>
                </c:pt>
                <c:pt idx="7">
                  <c:v>105.65129515956212</c:v>
                </c:pt>
                <c:pt idx="8">
                  <c:v>105.75471361888792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FA-4F76-B233-A47CDFBC5990}"/>
            </c:ext>
          </c:extLst>
        </c:ser>
        <c:ser>
          <c:idx val="3"/>
          <c:order val="2"/>
          <c:tx>
            <c:v>forecast</c:v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[1]AE!$J$5:$S$5</c:f>
              <c:numCache>
                <c:formatCode>General</c:formatCode>
                <c:ptCount val="10"/>
                <c:pt idx="8" formatCode="#,##0.00">
                  <c:v>105.75471361888792</c:v>
                </c:pt>
                <c:pt idx="9" formatCode="#,##0.00">
                  <c:v>107.5982075305306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6-4C9A-8C3C-FD2D5760E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4544"/>
        <c:axId val="122206080"/>
      </c:lineChart>
      <c:catAx>
        <c:axId val="1222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sr-Latn-RS"/>
          </a:p>
        </c:txPr>
        <c:crossAx val="12220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206080"/>
        <c:scaling>
          <c:orientation val="minMax"/>
          <c:max val="11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crossAx val="122204544"/>
        <c:crosses val="autoZero"/>
        <c:crossBetween val="between"/>
        <c:majorUnit val="10"/>
      </c:valAx>
      <c:spPr>
        <a:noFill/>
        <a:ln w="12700"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71497368527175"/>
          <c:y val="4.6634862380420972E-2"/>
          <c:w val="0.5063759261216717"/>
          <c:h val="0.796191297073420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Controls!$F$17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1-5AE1-4BB4-AF56-9B88E33DDD40}"/>
              </c:ext>
            </c:extLst>
          </c:dPt>
          <c:dPt>
            <c:idx val="1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3-5AE1-4BB4-AF56-9B88E33DDD40}"/>
              </c:ext>
            </c:extLst>
          </c:dPt>
          <c:dPt>
            <c:idx val="2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5-5AE1-4BB4-AF56-9B88E33DDD40}"/>
              </c:ext>
            </c:extLst>
          </c:dPt>
          <c:dPt>
            <c:idx val="3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7-5AE1-4BB4-AF56-9B88E33DDD40}"/>
              </c:ext>
            </c:extLst>
          </c:dPt>
          <c:dPt>
            <c:idx val="4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9-5AE1-4BB4-AF56-9B88E33DDD40}"/>
              </c:ext>
            </c:extLst>
          </c:dPt>
          <c:cat>
            <c:strRef>
              <c:f>Controls!$B$18:$B$22</c:f>
              <c:strCache>
                <c:ptCount val="5"/>
                <c:pt idx="0">
                  <c:v>Subnationals: Borrowing limits</c:v>
                </c:pt>
                <c:pt idx="1">
                  <c:v>PPP: Limits on liabilities</c:v>
                </c:pt>
                <c:pt idx="2">
                  <c:v>SOEs: Limits on explicit liab.</c:v>
                </c:pt>
                <c:pt idx="3">
                  <c:v>Financial: Lending controls</c:v>
                </c:pt>
                <c:pt idx="4">
                  <c:v>Guarantees: Limits on liab.</c:v>
                </c:pt>
              </c:strCache>
            </c:strRef>
          </c:cat>
          <c:val>
            <c:numRef>
              <c:f>Controls!$F$18:$F$22</c:f>
              <c:numCache>
                <c:formatCode>General</c:formatCode>
                <c:ptCount val="5"/>
                <c:pt idx="0" formatCode="0">
                  <c:v>77.58620689655173</c:v>
                </c:pt>
                <c:pt idx="1">
                  <c:v>11.111111111111111</c:v>
                </c:pt>
                <c:pt idx="2">
                  <c:v>33.333333333333329</c:v>
                </c:pt>
                <c:pt idx="3">
                  <c:v>40.336134453781497</c:v>
                </c:pt>
                <c:pt idx="4">
                  <c:v>62.637362637362642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A-5AE1-4BB4-AF56-9B88E33D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6901248"/>
        <c:axId val="36902784"/>
      </c:barChart>
      <c:catAx>
        <c:axId val="3690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02784"/>
        <c:crosses val="autoZero"/>
        <c:auto val="1"/>
        <c:lblAlgn val="ctr"/>
        <c:lblOffset val="100"/>
        <c:noMultiLvlLbl val="0"/>
      </c:catAx>
      <c:valAx>
        <c:axId val="36902784"/>
        <c:scaling>
          <c:orientation val="minMax"/>
          <c:max val="1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01248"/>
        <c:crosses val="autoZero"/>
        <c:crossBetween val="between"/>
        <c:majorUnit val="2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69101345900317"/>
          <c:y val="6.1795617939061971E-2"/>
          <c:w val="0.41860749619478271"/>
          <c:h val="0.783982434887946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1-CCF2-428A-A1FC-ED6E94CF4EC9}"/>
              </c:ext>
            </c:extLst>
          </c:dPt>
          <c:dPt>
            <c:idx val="1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3-CCF2-428A-A1FC-ED6E94CF4EC9}"/>
              </c:ext>
            </c:extLst>
          </c:dPt>
          <c:dPt>
            <c:idx val="2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5-CCF2-428A-A1FC-ED6E94CF4EC9}"/>
              </c:ext>
            </c:extLst>
          </c:dPt>
          <c:dPt>
            <c:idx val="3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7-CCF2-428A-A1FC-ED6E94CF4EC9}"/>
              </c:ext>
            </c:extLst>
          </c:dPt>
          <c:cat>
            <c:strRef>
              <c:f>'Risk Transfer'!$C$8:$C$12</c:f>
              <c:strCache>
                <c:ptCount val="5"/>
                <c:pt idx="0">
                  <c:v>PPPs: Value for money checks</c:v>
                </c:pt>
                <c:pt idx="1">
                  <c:v>Commodities: Tax base diversification</c:v>
                </c:pt>
                <c:pt idx="2">
                  <c:v>SOEs: Performance targets</c:v>
                </c:pt>
                <c:pt idx="3">
                  <c:v>Financial: Regulate bank exposures</c:v>
                </c:pt>
                <c:pt idx="4">
                  <c:v>Guarantees: Risk-based fees</c:v>
                </c:pt>
              </c:strCache>
            </c:strRef>
          </c:cat>
          <c:val>
            <c:numRef>
              <c:f>'Risk Transfer'!$D$8:$D$12</c:f>
              <c:numCache>
                <c:formatCode>General</c:formatCode>
                <c:ptCount val="5"/>
                <c:pt idx="0" formatCode="0">
                  <c:v>66.666666666666657</c:v>
                </c:pt>
                <c:pt idx="1">
                  <c:v>60</c:v>
                </c:pt>
                <c:pt idx="2">
                  <c:v>68.2</c:v>
                </c:pt>
                <c:pt idx="3" formatCode="0">
                  <c:v>79.831932773109244</c:v>
                </c:pt>
                <c:pt idx="4" formatCode="0.0">
                  <c:v>15.217391304347828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8-CCF2-428A-A1FC-ED6E94CF4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7081856"/>
        <c:axId val="37083392"/>
      </c:barChart>
      <c:catAx>
        <c:axId val="3708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083392"/>
        <c:crosses val="autoZero"/>
        <c:auto val="1"/>
        <c:lblAlgn val="ctr"/>
        <c:lblOffset val="100"/>
        <c:noMultiLvlLbl val="0"/>
      </c:catAx>
      <c:valAx>
        <c:axId val="37083392"/>
        <c:scaling>
          <c:orientation val="minMax"/>
          <c:max val="1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081856"/>
        <c:crosses val="autoZero"/>
        <c:crossBetween val="between"/>
        <c:majorUnit val="20"/>
      </c:valAx>
      <c:spPr>
        <a:noFill/>
        <a:ln w="9525"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1487711763303"/>
          <c:y val="3.5239771499150835E-2"/>
          <c:w val="0.54094875924600339"/>
          <c:h val="0.80463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1-F7F1-438E-8A7D-68AD284F938D}"/>
              </c:ext>
            </c:extLst>
          </c:dPt>
          <c:dPt>
            <c:idx val="1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3-F7F1-438E-8A7D-68AD284F938D}"/>
              </c:ext>
            </c:extLst>
          </c:dPt>
          <c:dPt>
            <c:idx val="2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5-F7F1-438E-8A7D-68AD284F938D}"/>
              </c:ext>
            </c:extLst>
          </c:dPt>
          <c:dPt>
            <c:idx val="3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7-F7F1-438E-8A7D-68AD284F938D}"/>
              </c:ext>
            </c:extLst>
          </c:dPt>
          <c:cat>
            <c:strRef>
              <c:f>'Risk Transfer'!$K$6:$K$9</c:f>
              <c:strCache>
                <c:ptCount val="4"/>
                <c:pt idx="0">
                  <c:v>Nat. Disaster: Insure public assets</c:v>
                </c:pt>
                <c:pt idx="1">
                  <c:v>Commodities: Hedging </c:v>
                </c:pt>
                <c:pt idx="2">
                  <c:v>Financial: Bank levy</c:v>
                </c:pt>
                <c:pt idx="3">
                  <c:v>Guarantees: Reinsure/securitize</c:v>
                </c:pt>
              </c:strCache>
            </c:strRef>
          </c:cat>
          <c:val>
            <c:numRef>
              <c:f>'Risk Transfer'!$L$6:$L$9</c:f>
              <c:numCache>
                <c:formatCode>0.0</c:formatCode>
                <c:ptCount val="4"/>
                <c:pt idx="0">
                  <c:v>64.285714285714292</c:v>
                </c:pt>
                <c:pt idx="1">
                  <c:v>5.5555555555555554</c:v>
                </c:pt>
                <c:pt idx="2" formatCode="General">
                  <c:v>20.2</c:v>
                </c:pt>
                <c:pt idx="3" formatCode="General">
                  <c:v>23.913043478260871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8-F7F1-438E-8A7D-68AD284F9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37582336"/>
        <c:axId val="37583872"/>
      </c:barChart>
      <c:catAx>
        <c:axId val="3758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583872"/>
        <c:crosses val="autoZero"/>
        <c:auto val="1"/>
        <c:lblAlgn val="ctr"/>
        <c:lblOffset val="100"/>
        <c:noMultiLvlLbl val="0"/>
      </c:catAx>
      <c:valAx>
        <c:axId val="37583872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582336"/>
        <c:crosses val="autoZero"/>
        <c:crossBetween val="between"/>
        <c:majorUnit val="20"/>
      </c:valAx>
      <c:spPr>
        <a:noFill/>
        <a:ln w="9525"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30738657667791"/>
          <c:y val="4.8807534457874766E-2"/>
          <c:w val="0.61804401152853172"/>
          <c:h val="0.799453090089904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1-79C8-4989-8FE5-706D7B28FD64}"/>
              </c:ext>
            </c:extLst>
          </c:dPt>
          <c:dPt>
            <c:idx val="1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3-79C8-4989-8FE5-706D7B28FD64}"/>
              </c:ext>
            </c:extLst>
          </c:dPt>
          <c:dPt>
            <c:idx val="2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5-79C8-4989-8FE5-706D7B28FD64}"/>
              </c:ext>
            </c:extLst>
          </c:dPt>
          <c:dPt>
            <c:idx val="3"/>
            <c:invertIfNegative val="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7-79C8-4989-8FE5-706D7B28FD64}"/>
              </c:ext>
            </c:extLst>
          </c:dPt>
          <c:cat>
            <c:strRef>
              <c:f>Accomodate!$B$3:$B$7</c:f>
              <c:strCache>
                <c:ptCount val="5"/>
                <c:pt idx="0">
                  <c:v>Nat. disaster: Provisions/fund</c:v>
                </c:pt>
                <c:pt idx="1">
                  <c:v>Commodities: Stabilization funds </c:v>
                </c:pt>
                <c:pt idx="2">
                  <c:v>SOEs: Expense QFAs</c:v>
                </c:pt>
                <c:pt idx="3">
                  <c:v>Financial: Deposit insurance funds</c:v>
                </c:pt>
                <c:pt idx="4">
                  <c:v>Guarantees: Provision</c:v>
                </c:pt>
              </c:strCache>
            </c:strRef>
          </c:cat>
          <c:val>
            <c:numRef>
              <c:f>Accomodate!$C$3:$C$7</c:f>
              <c:numCache>
                <c:formatCode>0.0</c:formatCode>
                <c:ptCount val="5"/>
                <c:pt idx="0" formatCode="General">
                  <c:v>50</c:v>
                </c:pt>
                <c:pt idx="1">
                  <c:v>46.296296296296298</c:v>
                </c:pt>
                <c:pt idx="2" formatCode="General">
                  <c:v>73.7</c:v>
                </c:pt>
                <c:pt idx="3">
                  <c:v>52.12765957446809</c:v>
                </c:pt>
                <c:pt idx="4" formatCode="General">
                  <c:v>33.333333333333329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8-79C8-4989-8FE5-706D7B28F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9142912"/>
        <c:axId val="39144448"/>
      </c:barChart>
      <c:catAx>
        <c:axId val="3914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144448"/>
        <c:crosses val="autoZero"/>
        <c:auto val="1"/>
        <c:lblAlgn val="ctr"/>
        <c:lblOffset val="100"/>
        <c:noMultiLvlLbl val="0"/>
      </c:catAx>
      <c:valAx>
        <c:axId val="39144448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142912"/>
        <c:crosses val="autoZero"/>
        <c:crossBetween val="between"/>
        <c:majorUnit val="2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4874780513201"/>
          <c:y val="3.7726409838991441E-2"/>
          <c:w val="0.8186369137735825"/>
          <c:h val="0.86499344790851584"/>
        </c:manualLayout>
      </c:layout>
      <c:lineChart>
        <c:grouping val="standard"/>
        <c:varyColors val="0"/>
        <c:ser>
          <c:idx val="2"/>
          <c:order val="0"/>
          <c:tx>
            <c:strRef>
              <c:f>'Scenario summary'!$D$46</c:f>
              <c:strCache>
                <c:ptCount val="1"/>
                <c:pt idx="0">
                  <c:v>Macrofiscal + contingent liability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summary'!$F$51:$U$51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86.174074868197451</c:v>
                </c:pt>
                <c:pt idx="12">
                  <c:v>85.277323929468849</c:v>
                </c:pt>
                <c:pt idx="13">
                  <c:v>86.214401988939443</c:v>
                </c:pt>
                <c:pt idx="14">
                  <c:v>88.126048657929985</c:v>
                </c:pt>
                <c:pt idx="15">
                  <c:v>86.199986538576979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A0-4B13-8846-B4C6182111CD}"/>
            </c:ext>
          </c:extLst>
        </c:ser>
        <c:ser>
          <c:idx val="1"/>
          <c:order val="1"/>
          <c:tx>
            <c:strRef>
              <c:f>'Scenario summary'!$D$50</c:f>
              <c:strCache>
                <c:ptCount val="1"/>
                <c:pt idx="0">
                  <c:v>Macrofiscal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summary'!$F$50:$U$50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68.091390888521147</c:v>
                </c:pt>
                <c:pt idx="12">
                  <c:v>66.125416146962792</c:v>
                </c:pt>
                <c:pt idx="13">
                  <c:v>66.782227789340624</c:v>
                </c:pt>
                <c:pt idx="14">
                  <c:v>68.354950036134696</c:v>
                </c:pt>
                <c:pt idx="15">
                  <c:v>66.225363370535248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A0-4B13-8846-B4C6182111CD}"/>
            </c:ext>
          </c:extLst>
        </c:ser>
        <c:ser>
          <c:idx val="0"/>
          <c:order val="2"/>
          <c:tx>
            <c:strRef>
              <c:f>'Scenario summary'!$D$49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summary'!$F$49:$U$49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52.552112176834022</c:v>
                </c:pt>
                <c:pt idx="12">
                  <c:v>42.152387244527134</c:v>
                </c:pt>
                <c:pt idx="13">
                  <c:v>37.132574029856144</c:v>
                </c:pt>
                <c:pt idx="14">
                  <c:v>34.27884491123848</c:v>
                </c:pt>
                <c:pt idx="15">
                  <c:v>30.031028799571892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A0-4B13-8846-B4C618211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78368"/>
        <c:axId val="119179904"/>
      </c:lineChart>
      <c:catAx>
        <c:axId val="1191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1799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917990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178368"/>
        <c:crosses val="autoZero"/>
        <c:crossBetween val="midCat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34164383372018E-2"/>
          <c:y val="4.3538647779381864E-2"/>
          <c:w val="0.86291405447280722"/>
          <c:h val="0.860312388031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'Gross financing needs'!$C$73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'Gross financing needs'!$E$72:$J$72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'Gross financing needs'!$E$73:$J$73</c:f>
              <c:numCache>
                <c:formatCode>0.0</c:formatCode>
                <c:ptCount val="6"/>
                <c:pt idx="0">
                  <c:v>-1.8894890265178574</c:v>
                </c:pt>
                <c:pt idx="1">
                  <c:v>2.0232270990464394</c:v>
                </c:pt>
                <c:pt idx="2">
                  <c:v>7.9261719870212302</c:v>
                </c:pt>
                <c:pt idx="3">
                  <c:v>3.1209112054707129</c:v>
                </c:pt>
                <c:pt idx="4">
                  <c:v>5.1790277430518863</c:v>
                </c:pt>
                <c:pt idx="5">
                  <c:v>2.6002619063283716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1-4D27-86CB-B2E8A07F1B84}"/>
            </c:ext>
          </c:extLst>
        </c:ser>
        <c:ser>
          <c:idx val="1"/>
          <c:order val="1"/>
          <c:tx>
            <c:strRef>
              <c:f>'Gross financing needs'!$C$74</c:f>
              <c:strCache>
                <c:ptCount val="1"/>
                <c:pt idx="0">
                  <c:v>Stress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'Gross financing needs'!$E$72:$J$72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'Gross financing needs'!$E$74:$J$74</c:f>
              <c:numCache>
                <c:formatCode>0.0</c:formatCode>
                <c:ptCount val="6"/>
                <c:pt idx="0">
                  <c:v>-1.8655366039135899</c:v>
                </c:pt>
                <c:pt idx="1">
                  <c:v>27.469648180123851</c:v>
                </c:pt>
                <c:pt idx="2">
                  <c:v>18.92939386101347</c:v>
                </c:pt>
                <c:pt idx="3">
                  <c:v>12.615169053944411</c:v>
                </c:pt>
                <c:pt idx="4">
                  <c:v>13.59536452447338</c:v>
                </c:pt>
                <c:pt idx="5">
                  <c:v>8.8083948624254766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1-4D27-86CB-B2E8A07F1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56096"/>
        <c:axId val="119309440"/>
      </c:barChart>
      <c:catAx>
        <c:axId val="1191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309440"/>
        <c:crosses val="autoZero"/>
        <c:auto val="1"/>
        <c:lblAlgn val="ctr"/>
        <c:lblOffset val="100"/>
        <c:noMultiLvlLbl val="0"/>
      </c:catAx>
      <c:valAx>
        <c:axId val="1193094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156096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9771591681508"/>
          <c:y val="2.5192781173752864E-2"/>
          <c:w val="0.85417577759540864"/>
          <c:h val="0.82990555932128585"/>
        </c:manualLayout>
      </c:layout>
      <c:lineChart>
        <c:grouping val="standard"/>
        <c:varyColors val="0"/>
        <c:ser>
          <c:idx val="0"/>
          <c:order val="0"/>
          <c:tx>
            <c:strRef>
              <c:f>'rules count'!$B$3</c:f>
              <c:strCache>
                <c:ptCount val="1"/>
                <c:pt idx="0">
                  <c:v>Debt rule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'rules count'!$A$11:$A$33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'rules count'!$B$11:$B$33</c:f>
              <c:numCache>
                <c:formatCode>General</c:formatCode>
                <c:ptCount val="23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17</c:v>
                </c:pt>
                <c:pt idx="4">
                  <c:v>17</c:v>
                </c:pt>
                <c:pt idx="5">
                  <c:v>19</c:v>
                </c:pt>
                <c:pt idx="6">
                  <c:v>28</c:v>
                </c:pt>
                <c:pt idx="7">
                  <c:v>29</c:v>
                </c:pt>
                <c:pt idx="8">
                  <c:v>39</c:v>
                </c:pt>
                <c:pt idx="9">
                  <c:v>40</c:v>
                </c:pt>
                <c:pt idx="10">
                  <c:v>47</c:v>
                </c:pt>
                <c:pt idx="11">
                  <c:v>50</c:v>
                </c:pt>
                <c:pt idx="12">
                  <c:v>57</c:v>
                </c:pt>
                <c:pt idx="13">
                  <c:v>58</c:v>
                </c:pt>
                <c:pt idx="14">
                  <c:v>57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64</c:v>
                </c:pt>
                <c:pt idx="21">
                  <c:v>66</c:v>
                </c:pt>
                <c:pt idx="22">
                  <c:v>67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1B93-4E7A-AFC7-4C480E7F7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91424"/>
        <c:axId val="133592960"/>
      </c:lineChart>
      <c:catAx>
        <c:axId val="1335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sr-Latn-RS"/>
          </a:p>
        </c:txPr>
        <c:crossAx val="13359296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33592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sr-Latn-RS"/>
          </a:p>
        </c:txPr>
        <c:crossAx val="133591424"/>
        <c:crosses val="autoZero"/>
        <c:crossBetween val="between"/>
      </c:valAx>
      <c:spPr>
        <a:solidFill>
          <a:srgbClr val="FFFFFF"/>
        </a:solidFill>
        <a:ln w="12700">
          <a:solidFill>
            <a:sysClr val="windowText" lastClr="000000">
              <a:lumMod val="65000"/>
              <a:lumOff val="35000"/>
            </a:sysClr>
          </a:solidFill>
          <a:prstDash val="solid"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 panose="020B0604020202020204" pitchFamily="34" charset="0"/>
          <a:ea typeface="Frutiger LT Std 45 Light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4439413955444E-2"/>
          <c:y val="3.9412703399288949E-2"/>
          <c:w val="0.89306728007662417"/>
          <c:h val="0.75396329978748788"/>
        </c:manualLayout>
      </c:layout>
      <c:areaChart>
        <c:grouping val="standard"/>
        <c:varyColors val="0"/>
        <c:ser>
          <c:idx val="0"/>
          <c:order val="1"/>
          <c:tx>
            <c:strRef>
              <c:f>'15 percent EDL'!$B$214</c:f>
              <c:strCache>
                <c:ptCount val="1"/>
                <c:pt idx="0">
                  <c:v>95</c:v>
                </c:pt>
              </c:strCache>
            </c:strRef>
          </c:tx>
          <c:spPr>
            <a:solidFill>
              <a:srgbClr val="B3FFD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EDL'!$C$214:$I$214</c:f>
              <c:numCache>
                <c:formatCode>0.00</c:formatCode>
                <c:ptCount val="7"/>
                <c:pt idx="0">
                  <c:v>40</c:v>
                </c:pt>
                <c:pt idx="1">
                  <c:v>46.196750636644474</c:v>
                </c:pt>
                <c:pt idx="2">
                  <c:v>50.797530224455969</c:v>
                </c:pt>
                <c:pt idx="3">
                  <c:v>56.046770726207463</c:v>
                </c:pt>
                <c:pt idx="4">
                  <c:v>60.703700453149764</c:v>
                </c:pt>
                <c:pt idx="5">
                  <c:v>65.85873826353739</c:v>
                </c:pt>
                <c:pt idx="6">
                  <c:v>70.745457197800761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32CE-49B8-BBE4-218AD0A85854}"/>
            </c:ext>
          </c:extLst>
        </c:ser>
        <c:ser>
          <c:idx val="1"/>
          <c:order val="2"/>
          <c:tx>
            <c:strRef>
              <c:f>'15 percent EDL'!$B$215</c:f>
              <c:strCache>
                <c:ptCount val="1"/>
                <c:pt idx="0">
                  <c:v>90</c:v>
                </c:pt>
              </c:strCache>
            </c:strRef>
          </c:tx>
          <c:spPr>
            <a:solidFill>
              <a:srgbClr val="65FFAB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EDL'!$C$215:$I$215</c:f>
              <c:numCache>
                <c:formatCode>0.00</c:formatCode>
                <c:ptCount val="7"/>
                <c:pt idx="0">
                  <c:v>40</c:v>
                </c:pt>
                <c:pt idx="1">
                  <c:v>44.943884215774197</c:v>
                </c:pt>
                <c:pt idx="2">
                  <c:v>48.768912667723434</c:v>
                </c:pt>
                <c:pt idx="3">
                  <c:v>52.857633299951814</c:v>
                </c:pt>
                <c:pt idx="4">
                  <c:v>55.863471053398058</c:v>
                </c:pt>
                <c:pt idx="5">
                  <c:v>60.109046148755418</c:v>
                </c:pt>
                <c:pt idx="6">
                  <c:v>64.627936152557524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32CE-49B8-BBE4-218AD0A85854}"/>
            </c:ext>
          </c:extLst>
        </c:ser>
        <c:ser>
          <c:idx val="3"/>
          <c:order val="3"/>
          <c:tx>
            <c:strRef>
              <c:f>'15 percent EDL'!$B$217</c:f>
              <c:strCache>
                <c:ptCount val="1"/>
                <c:pt idx="0">
                  <c:v>70</c:v>
                </c:pt>
              </c:strCache>
            </c:strRef>
          </c:tx>
          <c:spPr>
            <a:solidFill>
              <a:srgbClr val="00BC5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EDL'!$C$217:$I$217</c:f>
              <c:numCache>
                <c:formatCode>0.00</c:formatCode>
                <c:ptCount val="7"/>
                <c:pt idx="0">
                  <c:v>40</c:v>
                </c:pt>
                <c:pt idx="1">
                  <c:v>42.060385047255075</c:v>
                </c:pt>
                <c:pt idx="2">
                  <c:v>43.541618614123898</c:v>
                </c:pt>
                <c:pt idx="3">
                  <c:v>45.361390661279238</c:v>
                </c:pt>
                <c:pt idx="4">
                  <c:v>47.331878783964207</c:v>
                </c:pt>
                <c:pt idx="5">
                  <c:v>48.968245181136254</c:v>
                </c:pt>
                <c:pt idx="6">
                  <c:v>50.792972160969782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3-32CE-49B8-BBE4-218AD0A85854}"/>
            </c:ext>
          </c:extLst>
        </c:ser>
        <c:ser>
          <c:idx val="4"/>
          <c:order val="4"/>
          <c:tx>
            <c:strRef>
              <c:f>'15 percent EDL'!$B$218</c:f>
              <c:strCache>
                <c:ptCount val="1"/>
                <c:pt idx="0">
                  <c:v>60</c:v>
                </c:pt>
              </c:strCache>
            </c:strRef>
          </c:tx>
          <c:spPr>
            <a:solidFill>
              <a:srgbClr val="009644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EDL'!$C$218:$I$218</c:f>
              <c:numCache>
                <c:formatCode>0.00</c:formatCode>
                <c:ptCount val="7"/>
                <c:pt idx="0">
                  <c:v>40</c:v>
                </c:pt>
                <c:pt idx="1">
                  <c:v>40.996431893603955</c:v>
                </c:pt>
                <c:pt idx="2">
                  <c:v>41.860850946245556</c:v>
                </c:pt>
                <c:pt idx="3">
                  <c:v>43.05902082374822</c:v>
                </c:pt>
                <c:pt idx="4">
                  <c:v>44.289989312508474</c:v>
                </c:pt>
                <c:pt idx="5">
                  <c:v>45.23147364470644</c:v>
                </c:pt>
                <c:pt idx="6">
                  <c:v>46.783957574496597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4-32CE-49B8-BBE4-218AD0A85854}"/>
            </c:ext>
          </c:extLst>
        </c:ser>
        <c:ser>
          <c:idx val="6"/>
          <c:order val="5"/>
          <c:tx>
            <c:strRef>
              <c:f>'15 percent EDL'!$B$219</c:f>
              <c:strCache>
                <c:ptCount val="1"/>
                <c:pt idx="0">
                  <c:v>40</c:v>
                </c:pt>
              </c:strCache>
            </c:strRef>
          </c:tx>
          <c:spPr>
            <a:solidFill>
              <a:srgbClr val="00BC5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EDL'!$C$219:$I$219</c:f>
              <c:numCache>
                <c:formatCode>0.00</c:formatCode>
                <c:ptCount val="7"/>
                <c:pt idx="0">
                  <c:v>40</c:v>
                </c:pt>
                <c:pt idx="1">
                  <c:v>39.576334340102619</c:v>
                </c:pt>
                <c:pt idx="2">
                  <c:v>39.493802243997337</c:v>
                </c:pt>
                <c:pt idx="3">
                  <c:v>39.791536716064179</c:v>
                </c:pt>
                <c:pt idx="4">
                  <c:v>39.842379776322105</c:v>
                </c:pt>
                <c:pt idx="5">
                  <c:v>39.759180821674178</c:v>
                </c:pt>
                <c:pt idx="6">
                  <c:v>39.654564859621679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5-32CE-49B8-BBE4-218AD0A85854}"/>
            </c:ext>
          </c:extLst>
        </c:ser>
        <c:ser>
          <c:idx val="7"/>
          <c:order val="6"/>
          <c:tx>
            <c:strRef>
              <c:f>'15 percent EDL'!$B$220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rgbClr val="00F66F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EDL'!$C$220:$I$220</c:f>
              <c:numCache>
                <c:formatCode>0.00</c:formatCode>
                <c:ptCount val="7"/>
                <c:pt idx="0">
                  <c:v>40</c:v>
                </c:pt>
                <c:pt idx="1">
                  <c:v>38.791104796154158</c:v>
                </c:pt>
                <c:pt idx="2">
                  <c:v>38.21333290960861</c:v>
                </c:pt>
                <c:pt idx="3">
                  <c:v>38.088648381169129</c:v>
                </c:pt>
                <c:pt idx="4">
                  <c:v>37.872750478724129</c:v>
                </c:pt>
                <c:pt idx="5">
                  <c:v>37.263081243150694</c:v>
                </c:pt>
                <c:pt idx="6">
                  <c:v>37.204507084248547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6-32CE-49B8-BBE4-218AD0A85854}"/>
            </c:ext>
          </c:extLst>
        </c:ser>
        <c:ser>
          <c:idx val="8"/>
          <c:order val="7"/>
          <c:tx>
            <c:strRef>
              <c:f>'15 percent EDL'!$B$221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65FFAB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EDL'!$C$221:$I$221</c:f>
              <c:numCache>
                <c:formatCode>0.00</c:formatCode>
                <c:ptCount val="7"/>
                <c:pt idx="0">
                  <c:v>40</c:v>
                </c:pt>
                <c:pt idx="1">
                  <c:v>37.888800551444021</c:v>
                </c:pt>
                <c:pt idx="2">
                  <c:v>36.77012717783942</c:v>
                </c:pt>
                <c:pt idx="3">
                  <c:v>36.230418701004382</c:v>
                </c:pt>
                <c:pt idx="4">
                  <c:v>35.810279396545504</c:v>
                </c:pt>
                <c:pt idx="5">
                  <c:v>35.074150696690317</c:v>
                </c:pt>
                <c:pt idx="6">
                  <c:v>35.008127547605838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7-32CE-49B8-BBE4-218AD0A85854}"/>
            </c:ext>
          </c:extLst>
        </c:ser>
        <c:ser>
          <c:idx val="9"/>
          <c:order val="8"/>
          <c:tx>
            <c:strRef>
              <c:f>'15 percent EDL'!$B$222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B3FFD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EDL'!$C$222:$I$222</c:f>
              <c:numCache>
                <c:formatCode>0.00</c:formatCode>
                <c:ptCount val="7"/>
                <c:pt idx="0">
                  <c:v>40</c:v>
                </c:pt>
                <c:pt idx="1">
                  <c:v>36.659461073453691</c:v>
                </c:pt>
                <c:pt idx="2">
                  <c:v>34.565898429569472</c:v>
                </c:pt>
                <c:pt idx="3">
                  <c:v>33.708204928011284</c:v>
                </c:pt>
                <c:pt idx="4">
                  <c:v>33.078069220651564</c:v>
                </c:pt>
                <c:pt idx="5">
                  <c:v>32.55565645220382</c:v>
                </c:pt>
                <c:pt idx="6">
                  <c:v>31.814640015086169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8-32CE-49B8-BBE4-218AD0A85854}"/>
            </c:ext>
          </c:extLst>
        </c:ser>
        <c:ser>
          <c:idx val="10"/>
          <c:order val="9"/>
          <c:tx>
            <c:strRef>
              <c:f>'15 percent EDL'!$B$223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EDL'!$C$223:$I$223</c:f>
              <c:numCache>
                <c:formatCode>0.00</c:formatCode>
                <c:ptCount val="7"/>
                <c:pt idx="0">
                  <c:v>40</c:v>
                </c:pt>
                <c:pt idx="1">
                  <c:v>35.554699628024785</c:v>
                </c:pt>
                <c:pt idx="2">
                  <c:v>33.359118597081391</c:v>
                </c:pt>
                <c:pt idx="3">
                  <c:v>31.629457595144007</c:v>
                </c:pt>
                <c:pt idx="4">
                  <c:v>30.595504897285728</c:v>
                </c:pt>
                <c:pt idx="5">
                  <c:v>29.819685383610977</c:v>
                </c:pt>
                <c:pt idx="6">
                  <c:v>29.867443764325692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9-32CE-49B8-BBE4-218AD0A85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50368"/>
        <c:axId val="145852288"/>
      </c:areaChart>
      <c:lineChart>
        <c:grouping val="standard"/>
        <c:varyColors val="0"/>
        <c:ser>
          <c:idx val="5"/>
          <c:order val="0"/>
          <c:tx>
            <c:strRef>
              <c:f>'15 percent EDL'!$B$224</c:f>
              <c:strCache>
                <c:ptCount val="1"/>
                <c:pt idx="0">
                  <c:v>50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'15 percent EDL'!$C$224:$I$224</c:f>
              <c:numCache>
                <c:formatCode>0.00</c:formatCode>
                <c:ptCount val="7"/>
                <c:pt idx="0">
                  <c:v>40</c:v>
                </c:pt>
                <c:pt idx="1">
                  <c:v>40.312573118805098</c:v>
                </c:pt>
                <c:pt idx="2">
                  <c:v>40.550163508449053</c:v>
                </c:pt>
                <c:pt idx="3">
                  <c:v>41.262871997931498</c:v>
                </c:pt>
                <c:pt idx="4">
                  <c:v>41.655817136124455</c:v>
                </c:pt>
                <c:pt idx="5">
                  <c:v>42.315494659970696</c:v>
                </c:pt>
                <c:pt idx="6">
                  <c:v>42.764961187819054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A-32CE-49B8-BBE4-218AD0A85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50368"/>
        <c:axId val="145852288"/>
      </c:lineChart>
      <c:catAx>
        <c:axId val="14585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Godina</a:t>
                </a:r>
                <a:endParaRPr lang="hr-HR" sz="1800" dirty="0"/>
              </a:p>
            </c:rich>
          </c:tx>
          <c:layout>
            <c:manualLayout>
              <c:xMode val="edge"/>
              <c:yMode val="edge"/>
              <c:x val="0.48907669356601541"/>
              <c:y val="0.919844812606728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45852288"/>
        <c:crosses val="autoZero"/>
        <c:auto val="1"/>
        <c:lblAlgn val="ctr"/>
        <c:lblOffset val="100"/>
        <c:noMultiLvlLbl val="0"/>
      </c:catAx>
      <c:valAx>
        <c:axId val="145852288"/>
        <c:scaling>
          <c:orientation val="minMax"/>
          <c:max val="80"/>
          <c:min val="2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sr-Latn-RS"/>
          </a:p>
        </c:txPr>
        <c:crossAx val="145850368"/>
        <c:crosses val="autoZero"/>
        <c:crossBetween val="between"/>
        <c:majorUnit val="20"/>
      </c:valAx>
      <c:spPr>
        <a:solidFill>
          <a:sysClr val="window" lastClr="FFFFFF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2400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89641216397749E-2"/>
          <c:y val="3.3978911091101446E-2"/>
          <c:w val="0.91458974688682648"/>
          <c:h val="0.8415613489617938"/>
        </c:manualLayout>
      </c:layout>
      <c:lineChart>
        <c:grouping val="standard"/>
        <c:varyColors val="0"/>
        <c:ser>
          <c:idx val="15"/>
          <c:order val="0"/>
          <c:tx>
            <c:strRef>
              <c:f>EMERGING_excl_China!$G$30</c:f>
              <c:strCache>
                <c:ptCount val="1"/>
                <c:pt idx="0">
                  <c:v> Spring 2007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EMERGING_excl_China!$J$36:$O$36</c:f>
              <c:numCache>
                <c:formatCode>General</c:formatCode>
                <c:ptCount val="6"/>
                <c:pt idx="0" formatCode="#,##0.00">
                  <c:v>37.187074704024255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CC2-4952-A4D3-7DD5F5027A0D}"/>
            </c:ext>
          </c:extLst>
        </c:ser>
        <c:ser>
          <c:idx val="6"/>
          <c:order val="1"/>
          <c:tx>
            <c:strRef>
              <c:f>EMERGING_excl_China!$G$31</c:f>
              <c:strCache>
                <c:ptCount val="1"/>
                <c:pt idx="0">
                  <c:v> Spring 2007p</c:v>
                </c:pt>
              </c:strCache>
            </c:strRef>
          </c:tx>
          <c:spPr>
            <a:ln w="635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EMERGING_excl_China!$J$35:$S$35</c:f>
              <c:numCache>
                <c:formatCode>0.000</c:formatCode>
                <c:ptCount val="10"/>
                <c:pt idx="0" formatCode="#,##0.00">
                  <c:v>37.187074704024255</c:v>
                </c:pt>
                <c:pt idx="1">
                  <c:v>34.523709586412366</c:v>
                </c:pt>
                <c:pt idx="2">
                  <c:v>34.191390163259882</c:v>
                </c:pt>
                <c:pt idx="3">
                  <c:v>33.154298799440809</c:v>
                </c:pt>
                <c:pt idx="4">
                  <c:v>31.287062584146884</c:v>
                </c:pt>
                <c:pt idx="5">
                  <c:v>29.627268944887643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CC2-4952-A4D3-7DD5F5027A0D}"/>
            </c:ext>
          </c:extLst>
        </c:ser>
        <c:ser>
          <c:idx val="0"/>
          <c:order val="2"/>
          <c:tx>
            <c:strRef>
              <c:f>EMERGING_excl_China!$G$20</c:f>
              <c:strCache>
                <c:ptCount val="1"/>
                <c:pt idx="0">
                  <c:v> Current FM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EMERGING_excl_China!$J$4:$S$4</c:f>
              <c:numCache>
                <c:formatCode>#,##0.00</c:formatCode>
                <c:ptCount val="10"/>
                <c:pt idx="0">
                  <c:v>37.187074704024255</c:v>
                </c:pt>
                <c:pt idx="1">
                  <c:v>35.788551647793085</c:v>
                </c:pt>
                <c:pt idx="2">
                  <c:v>40.863582766204843</c:v>
                </c:pt>
                <c:pt idx="3">
                  <c:v>40.167613412096486</c:v>
                </c:pt>
                <c:pt idx="4">
                  <c:v>38.995913468339424</c:v>
                </c:pt>
                <c:pt idx="5">
                  <c:v>38.60662373767282</c:v>
                </c:pt>
                <c:pt idx="6">
                  <c:v>39.515345918852617</c:v>
                </c:pt>
                <c:pt idx="7">
                  <c:v>41.680673265417354</c:v>
                </c:pt>
                <c:pt idx="8">
                  <c:v>46.669973015014918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C2-4952-A4D3-7DD5F5027A0D}"/>
            </c:ext>
          </c:extLst>
        </c:ser>
        <c:ser>
          <c:idx val="1"/>
          <c:order val="3"/>
          <c:tx>
            <c:strRef>
              <c:f>EMERGING_excl_China!$G$21</c:f>
              <c:strCache>
                <c:ptCount val="1"/>
                <c:pt idx="0">
                  <c:v> Current FMp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EMERGING_excl_China!$J$5:$S$5</c:f>
              <c:numCache>
                <c:formatCode>General</c:formatCode>
                <c:ptCount val="10"/>
                <c:pt idx="8" formatCode="#,##0.00">
                  <c:v>46.669973015014918</c:v>
                </c:pt>
                <c:pt idx="9" formatCode="#,##0.00">
                  <c:v>48.295280835866365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C2-4952-A4D3-7DD5F5027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73088"/>
        <c:axId val="127674624"/>
      </c:lineChart>
      <c:catAx>
        <c:axId val="1276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12767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674624"/>
        <c:scaling>
          <c:orientation val="minMax"/>
          <c:min val="25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27673088"/>
        <c:crosses val="autoZero"/>
        <c:crossBetween val="between"/>
      </c:valAx>
      <c:spPr>
        <a:noFill/>
        <a:ln w="1270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8916818090047"/>
          <c:y val="2.5838337933810976E-2"/>
          <c:w val="0.84286467797294573"/>
          <c:h val="0.7790888032460106"/>
        </c:manualLayout>
      </c:layout>
      <c:scatterChart>
        <c:scatterStyle val="lineMarker"/>
        <c:varyColors val="0"/>
        <c:ser>
          <c:idx val="0"/>
          <c:order val="0"/>
          <c:tx>
            <c:strRef>
              <c:f>Probabilities!$C$21</c:f>
              <c:strCache>
                <c:ptCount val="1"/>
                <c:pt idx="0">
                  <c:v>Probability of occurance (Percent)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1-F27D-44E7-8392-6A1F6F3796AA}"/>
              </c:ext>
            </c:extLst>
          </c:dPt>
          <c:dPt>
            <c:idx val="7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2-F27D-44E7-8392-6A1F6F3796AA}"/>
              </c:ext>
            </c:extLst>
          </c:dPt>
          <c:dLbls>
            <c:dLbl>
              <c:idx val="0"/>
              <c:layout>
                <c:manualLayout>
                  <c:x val="-5.2582307493253481E-2"/>
                  <c:y val="6.19126481481223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Ma</a:t>
                    </a:r>
                    <a:r>
                      <a:rPr lang="hr-HR" dirty="0" err="1" smtClean="0"/>
                      <a:t>kroekonomski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1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28995305164319246"/>
                      <c:h val="0.11042563030418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85343240545636"/>
                  <c:y val="7.8358325893136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err="1" smtClean="0"/>
                      <a:t>Financi</a:t>
                    </a:r>
                    <a:r>
                      <a:rPr lang="hr-HR" sz="1400" dirty="0" err="1" smtClean="0"/>
                      <a:t>jski</a:t>
                    </a:r>
                    <a:r>
                      <a:rPr lang="hr-HR" sz="1400" baseline="0" dirty="0" smtClean="0"/>
                      <a:t> sektor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3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868337584562493"/>
                      <c:h val="0.152708347552117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704225352112683"/>
                  <c:y val="-5.0856818121671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r-HR" sz="1400" dirty="0" smtClean="0"/>
                      <a:t>Pravna</a:t>
                    </a:r>
                    <a:r>
                      <a:rPr lang="hr-HR" sz="1400" baseline="0" dirty="0" smtClean="0"/>
                      <a:t> potraživanja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4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20606587556837086"/>
                      <c:h val="0.1104921393919049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97619047619047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Niže</a:t>
                    </a:r>
                    <a:r>
                      <a:rPr lang="hr-HR" baseline="0" dirty="0" smtClean="0"/>
                      <a:t> razine vlasti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5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64285714285714E-3"/>
                  <c:y val="-2.9063381055252462E-3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Državna</a:t>
                    </a:r>
                    <a:r>
                      <a:rPr lang="hr-HR" baseline="0" dirty="0" smtClean="0"/>
                      <a:t> poduzeća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6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394728475841928"/>
                  <c:y val="-7.3417501570450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r-HR" sz="1400" dirty="0" smtClean="0"/>
                      <a:t>Prirodne</a:t>
                    </a:r>
                    <a:r>
                      <a:rPr lang="hr-HR" sz="1400" baseline="0" dirty="0" smtClean="0"/>
                      <a:t> katastrofe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7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6780126427858486"/>
                      <c:h val="0.12914567509857969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1151609955005624"/>
                  <c:y val="5.7850316722199847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Javno-privatna</a:t>
                    </a:r>
                    <a:r>
                      <a:rPr lang="hr-HR" baseline="0" dirty="0" smtClean="0"/>
                      <a:t> partnerstva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8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8464314556834243E-2"/>
                  <c:y val="-4.41569282989100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r-HR" sz="1400" dirty="0" smtClean="0"/>
                      <a:t>Korporacije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2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9870457298606906"/>
                      <c:h val="6.17799169157481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Probabilities!$B$22:$B$29</c:f>
              <c:numCache>
                <c:formatCode>#,##0.0</c:formatCode>
                <c:ptCount val="8"/>
                <c:pt idx="0">
                  <c:v>9.4</c:v>
                </c:pt>
                <c:pt idx="1">
                  <c:v>9.7218117015279688</c:v>
                </c:pt>
                <c:pt idx="2">
                  <c:v>7.9</c:v>
                </c:pt>
                <c:pt idx="3">
                  <c:v>3.7</c:v>
                </c:pt>
                <c:pt idx="4">
                  <c:v>3</c:v>
                </c:pt>
                <c:pt idx="5">
                  <c:v>1.567336536450995</c:v>
                </c:pt>
                <c:pt idx="6">
                  <c:v>1.2</c:v>
                </c:pt>
                <c:pt idx="7">
                  <c:v>1.7</c:v>
                </c:pt>
              </c:numCache>
            </c:numRef>
          </c:xVal>
          <c:yVal>
            <c:numRef>
              <c:f>Probabilities!$C$22:$C$29</c:f>
              <c:numCache>
                <c:formatCode>#,##0.0</c:formatCode>
                <c:ptCount val="8"/>
                <c:pt idx="0">
                  <c:v>8.1999999999999993</c:v>
                </c:pt>
                <c:pt idx="1">
                  <c:v>4.1000000000000005</c:v>
                </c:pt>
                <c:pt idx="2">
                  <c:v>0.44999999999999996</c:v>
                </c:pt>
                <c:pt idx="3">
                  <c:v>0.44999999999999996</c:v>
                </c:pt>
                <c:pt idx="4">
                  <c:v>1.55</c:v>
                </c:pt>
                <c:pt idx="5">
                  <c:v>1.4500000000000002</c:v>
                </c:pt>
                <c:pt idx="6">
                  <c:v>0.25</c:v>
                </c:pt>
                <c:pt idx="7">
                  <c:v>0.3</c:v>
                </c:pt>
              </c:numCache>
            </c:numRef>
          </c:y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9-F27D-44E7-8392-6A1F6F37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20928"/>
        <c:axId val="127822464"/>
      </c:scatterChart>
      <c:valAx>
        <c:axId val="12782092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822464"/>
        <c:crosses val="autoZero"/>
        <c:crossBetween val="midCat"/>
      </c:valAx>
      <c:valAx>
        <c:axId val="127822464"/>
        <c:scaling>
          <c:orientation val="minMax"/>
          <c:max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820928"/>
        <c:crosses val="autoZero"/>
        <c:crossBetween val="midCat"/>
        <c:majorUnit val="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82195975503047E-2"/>
          <c:y val="5.5169442283466909E-2"/>
          <c:w val="0.81175218722659659"/>
          <c:h val="0.80744328638391449"/>
        </c:manualLayout>
      </c:layout>
      <c:areaChart>
        <c:grouping val="stacked"/>
        <c:varyColors val="0"/>
        <c:ser>
          <c:idx val="4"/>
          <c:order val="0"/>
          <c:tx>
            <c:strRef>
              <c:f>Figure.3!$V$1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Figure.3!$V$2:$V$26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E68A-40B9-941C-340ABCB3593F}"/>
            </c:ext>
          </c:extLst>
        </c:ser>
        <c:ser>
          <c:idx val="1"/>
          <c:order val="1"/>
          <c:tx>
            <c:strRef>
              <c:f>Figure.3!$Z$1</c:f>
              <c:strCache>
                <c:ptCount val="1"/>
                <c:pt idx="0">
                  <c:v>Subnational Government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Figure.3!$Z$2:$Z$26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E68A-40B9-941C-340ABCB3593F}"/>
            </c:ext>
          </c:extLst>
        </c:ser>
        <c:ser>
          <c:idx val="2"/>
          <c:order val="2"/>
          <c:tx>
            <c:strRef>
              <c:f>Figure.3!$X$1</c:f>
              <c:strCache>
                <c:ptCount val="1"/>
                <c:pt idx="0">
                  <c:v>Private Non-Financial Sector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Figure.3!$X$2:$X$26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E68A-40B9-941C-340ABCB3593F}"/>
            </c:ext>
          </c:extLst>
        </c:ser>
        <c:ser>
          <c:idx val="3"/>
          <c:order val="3"/>
          <c:tx>
            <c:strRef>
              <c:f>Figure.3!$W$1</c:f>
              <c:strCache>
                <c:ptCount val="1"/>
                <c:pt idx="0">
                  <c:v>PPPs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Figure.3!$W$2:$W$26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3-E68A-40B9-941C-340ABCB3593F}"/>
            </c:ext>
          </c:extLst>
        </c:ser>
        <c:ser>
          <c:idx val="7"/>
          <c:order val="4"/>
          <c:tx>
            <c:strRef>
              <c:f>Figure.3!$Y$1</c:f>
              <c:strCache>
                <c:ptCount val="1"/>
                <c:pt idx="0">
                  <c:v>SOEs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Figure.3!$Y$2:$Y$26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6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4-E68A-40B9-941C-340ABCB3593F}"/>
            </c:ext>
          </c:extLst>
        </c:ser>
        <c:ser>
          <c:idx val="8"/>
          <c:order val="5"/>
          <c:tx>
            <c:strRef>
              <c:f>Figure.3!$U$1</c:f>
              <c:strCache>
                <c:ptCount val="1"/>
                <c:pt idx="0">
                  <c:v>Natural  Disaster(s)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Figure.3!$U$2:$U$26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5-E68A-40B9-941C-340ABCB3593F}"/>
            </c:ext>
          </c:extLst>
        </c:ser>
        <c:ser>
          <c:idx val="6"/>
          <c:order val="6"/>
          <c:tx>
            <c:strRef>
              <c:f>Figure.3!$T$1</c:f>
              <c:strCache>
                <c:ptCount val="1"/>
                <c:pt idx="0">
                  <c:v>Legal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Figure.3!$T$2:$T$26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6-E68A-40B9-941C-340ABCB3593F}"/>
            </c:ext>
          </c:extLst>
        </c:ser>
        <c:ser>
          <c:idx val="5"/>
          <c:order val="7"/>
          <c:tx>
            <c:strRef>
              <c:f>Figure.3!$S$1</c:f>
              <c:strCache>
                <c:ptCount val="1"/>
                <c:pt idx="0">
                  <c:v>Financial Sector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Figure.3!$S$2:$S$26</c:f>
              <c:numCache>
                <c:formatCode>General</c:formatCode>
                <c:ptCount val="2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23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7-E68A-40B9-941C-340ABCB3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331520"/>
        <c:axId val="146334080"/>
      </c:areaChart>
      <c:lineChart>
        <c:grouping val="standard"/>
        <c:varyColors val="0"/>
        <c:ser>
          <c:idx val="9"/>
          <c:order val="8"/>
          <c:tx>
            <c:v>Total fiscal cost of CL realizations (% of total GDP, right axis)</c:v>
          </c:tx>
          <c:spPr>
            <a:ln w="0">
              <a:noFill/>
              <a:prstDash val="sysDash"/>
            </a:ln>
          </c:spPr>
          <c:marker>
            <c:symbol val="diamond"/>
            <c:size val="8"/>
            <c:spPr>
              <a:noFill/>
              <a:ln>
                <a:noFill/>
              </a:ln>
            </c:spPr>
          </c:marke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Figure.3!$AC$2:$AC$26</c:f>
              <c:numCache>
                <c:formatCode>#,##0.000</c:formatCode>
                <c:ptCount val="25"/>
                <c:pt idx="0">
                  <c:v>3.0095507348602026E-2</c:v>
                </c:pt>
                <c:pt idx="1">
                  <c:v>0.25234799105418193</c:v>
                </c:pt>
                <c:pt idx="2">
                  <c:v>3.9204487103689588E-2</c:v>
                </c:pt>
                <c:pt idx="3">
                  <c:v>0.28220851784081508</c:v>
                </c:pt>
                <c:pt idx="4">
                  <c:v>0.81876309752997012</c:v>
                </c:pt>
                <c:pt idx="5">
                  <c:v>0.21835371135241854</c:v>
                </c:pt>
                <c:pt idx="6">
                  <c:v>0.27637954134652515</c:v>
                </c:pt>
                <c:pt idx="7">
                  <c:v>3.8198855517302706</c:v>
                </c:pt>
                <c:pt idx="8">
                  <c:v>0.76173596717178693</c:v>
                </c:pt>
                <c:pt idx="9">
                  <c:v>5.3946605654018202E-2</c:v>
                </c:pt>
                <c:pt idx="10">
                  <c:v>0.27682925765953226</c:v>
                </c:pt>
                <c:pt idx="11">
                  <c:v>0.17710239678142659</c:v>
                </c:pt>
                <c:pt idx="12">
                  <c:v>8.347357462417845E-3</c:v>
                </c:pt>
                <c:pt idx="13">
                  <c:v>0.48239239047337751</c:v>
                </c:pt>
                <c:pt idx="14">
                  <c:v>1.1317649012290525E-3</c:v>
                </c:pt>
                <c:pt idx="15">
                  <c:v>0.17493283309263552</c:v>
                </c:pt>
                <c:pt idx="16">
                  <c:v>4.4355964191393524E-2</c:v>
                </c:pt>
                <c:pt idx="17">
                  <c:v>0.13019437692273481</c:v>
                </c:pt>
                <c:pt idx="18">
                  <c:v>3.2572906899521761</c:v>
                </c:pt>
                <c:pt idx="19">
                  <c:v>0.38102182157760439</c:v>
                </c:pt>
                <c:pt idx="20">
                  <c:v>3.0928906617766365E-2</c:v>
                </c:pt>
                <c:pt idx="21">
                  <c:v>0.58514617245819556</c:v>
                </c:pt>
                <c:pt idx="22">
                  <c:v>1.0061038067472439E-2</c:v>
                </c:pt>
                <c:pt idx="23">
                  <c:v>6.319673981848759E-3</c:v>
                </c:pt>
                <c:pt idx="24">
                  <c:v>6.8843266101115139E-3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8-E68A-40B9-941C-340ABCB3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82720"/>
        <c:axId val="146336000"/>
      </c:lineChart>
      <c:catAx>
        <c:axId val="146331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Godina</a:t>
                </a:r>
              </a:p>
            </c:rich>
          </c:tx>
          <c:layout>
            <c:manualLayout>
              <c:xMode val="edge"/>
              <c:yMode val="edge"/>
              <c:x val="0.45832042869641287"/>
              <c:y val="0.919446110902803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sr-Latn-RS"/>
          </a:p>
        </c:txPr>
        <c:crossAx val="146334080"/>
        <c:crosses val="autoZero"/>
        <c:auto val="1"/>
        <c:lblAlgn val="ctr"/>
        <c:lblOffset val="100"/>
        <c:tickLblSkip val="1"/>
        <c:noMultiLvlLbl val="0"/>
      </c:catAx>
      <c:valAx>
        <c:axId val="146334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/>
                  <a:t>Broj događaja</a:t>
                </a:r>
              </a:p>
            </c:rich>
          </c:tx>
          <c:layout>
            <c:manualLayout>
              <c:xMode val="edge"/>
              <c:yMode val="edge"/>
              <c:x val="1.4397200349956256E-2"/>
              <c:y val="0.16934976449861575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sr-Latn-RS"/>
          </a:p>
        </c:txPr>
        <c:crossAx val="146331520"/>
        <c:crosses val="autoZero"/>
        <c:crossBetween val="between"/>
      </c:valAx>
      <c:valAx>
        <c:axId val="14633600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b="0"/>
                </a:pPr>
                <a:r>
                  <a:rPr lang="hr-HR"/>
                  <a:t>Ukupni fiskalni trošak (% ukupnog BDP-a)</a:t>
                </a:r>
                <a:endParaRPr lang="hr-HR" sz="1400" b="0" dirty="0"/>
              </a:p>
            </c:rich>
          </c:tx>
          <c:layout>
            <c:manualLayout>
              <c:xMode val="edge"/>
              <c:yMode val="edge"/>
              <c:x val="0.95656681977252844"/>
              <c:y val="5.74256642577212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sr-Latn-RS"/>
          </a:p>
        </c:txPr>
        <c:crossAx val="128782720"/>
        <c:crosses val="max"/>
        <c:crossBetween val="between"/>
      </c:valAx>
      <c:catAx>
        <c:axId val="128782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6336000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28231779862281E-2"/>
          <c:y val="5.7586357225723285E-2"/>
          <c:w val="0.81037482917941051"/>
          <c:h val="0.82045614257895172"/>
        </c:manualLayout>
      </c:layout>
      <c:lineChart>
        <c:grouping val="standard"/>
        <c:varyColors val="0"/>
        <c:ser>
          <c:idx val="9"/>
          <c:order val="0"/>
          <c:tx>
            <c:v>Total fiscal cost of CL realizations (% of total GDP, right axis)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Figure.3!$AC$2:$AC$26</c:f>
              <c:numCache>
                <c:formatCode>#,##0.000</c:formatCode>
                <c:ptCount val="25"/>
                <c:pt idx="0">
                  <c:v>3.0095507348602026E-2</c:v>
                </c:pt>
                <c:pt idx="1">
                  <c:v>0.25234799105418193</c:v>
                </c:pt>
                <c:pt idx="2">
                  <c:v>3.9204487103689588E-2</c:v>
                </c:pt>
                <c:pt idx="3">
                  <c:v>0.28220851784081508</c:v>
                </c:pt>
                <c:pt idx="4">
                  <c:v>0.81876309752997012</c:v>
                </c:pt>
                <c:pt idx="5">
                  <c:v>0.21835371135241854</c:v>
                </c:pt>
                <c:pt idx="6">
                  <c:v>0.27637954134652515</c:v>
                </c:pt>
                <c:pt idx="7">
                  <c:v>3.8198855517302706</c:v>
                </c:pt>
                <c:pt idx="8">
                  <c:v>0.76173596717178693</c:v>
                </c:pt>
                <c:pt idx="9">
                  <c:v>5.3946605654018202E-2</c:v>
                </c:pt>
                <c:pt idx="10">
                  <c:v>0.27682925765953226</c:v>
                </c:pt>
                <c:pt idx="11">
                  <c:v>0.17710239678142659</c:v>
                </c:pt>
                <c:pt idx="12">
                  <c:v>8.347357462417845E-3</c:v>
                </c:pt>
                <c:pt idx="13">
                  <c:v>0.48239239047337751</c:v>
                </c:pt>
                <c:pt idx="14">
                  <c:v>1.1317649012290525E-3</c:v>
                </c:pt>
                <c:pt idx="15">
                  <c:v>0.17493283309263552</c:v>
                </c:pt>
                <c:pt idx="16">
                  <c:v>4.4355964191393524E-2</c:v>
                </c:pt>
                <c:pt idx="17">
                  <c:v>0.13019437692273481</c:v>
                </c:pt>
                <c:pt idx="18">
                  <c:v>3.2572906899521761</c:v>
                </c:pt>
                <c:pt idx="19">
                  <c:v>0.38102182157760439</c:v>
                </c:pt>
                <c:pt idx="20">
                  <c:v>3.0928906617766365E-2</c:v>
                </c:pt>
                <c:pt idx="21">
                  <c:v>0.58514617245819556</c:v>
                </c:pt>
                <c:pt idx="22">
                  <c:v>1.0061038067472439E-2</c:v>
                </c:pt>
                <c:pt idx="23">
                  <c:v>6.319673981848759E-3</c:v>
                </c:pt>
                <c:pt idx="24">
                  <c:v>6.8843266101115139E-3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1-4F10-92AC-EF95B546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89888"/>
        <c:axId val="128861696"/>
      </c:lineChart>
      <c:catAx>
        <c:axId val="1287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sr-Latn-RS"/>
          </a:p>
        </c:txPr>
        <c:crossAx val="128861696"/>
        <c:crosses val="autoZero"/>
        <c:auto val="1"/>
        <c:lblAlgn val="ctr"/>
        <c:lblOffset val="100"/>
        <c:tickLblSkip val="1"/>
        <c:noMultiLvlLbl val="0"/>
      </c:catAx>
      <c:valAx>
        <c:axId val="12886169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28789888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2590156826631"/>
          <c:y val="3.4332647733017543E-2"/>
          <c:w val="0.82090782835962339"/>
          <c:h val="0.75506977195132929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'\\data4\users6\ASayegh\My Documents\Research\Fiscal Anchors\SoW Data\[Summary BIs 23 Feb.xlsx]Macro'!$BR$9</c:f>
              <c:strCache>
                <c:ptCount val="1"/>
                <c:pt idx="0">
                  <c:v>Probabilistic Fan Charts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[1]Macro!$BN$9:$BQ$9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09A0-41D3-A7E0-D37EAEED5D8D}"/>
            </c:ext>
          </c:extLst>
        </c:ser>
        <c:ser>
          <c:idx val="3"/>
          <c:order val="1"/>
          <c:tx>
            <c:strRef>
              <c:f>'\\data4\users6\ASayegh\My Documents\Research\Fiscal Anchors\SoW Data\[Summary BIs 23 Feb.xlsx]Macro'!$BR$8</c:f>
              <c:strCache>
                <c:ptCount val="1"/>
                <c:pt idx="0">
                  <c:v>Alternative Scenarios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[1]Macro!$BN$8:$BQ$8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09A0-41D3-A7E0-D37EAEED5D8D}"/>
            </c:ext>
          </c:extLst>
        </c:ser>
        <c:ser>
          <c:idx val="2"/>
          <c:order val="2"/>
          <c:tx>
            <c:strRef>
              <c:f>'\\data4\users6\ASayegh\My Documents\Research\Fiscal Anchors\SoW Data\[Summary BIs 23 Feb.xlsx]Macro'!$BR$7</c:f>
              <c:strCache>
                <c:ptCount val="1"/>
                <c:pt idx="0">
                  <c:v>Sensitivity Analysis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[1]Macro!$BN$7:$BQ$7</c:f>
              <c:numCache>
                <c:formatCode>General</c:formatCode>
                <c:ptCount val="4"/>
                <c:pt idx="0">
                  <c:v>0.53333333333333333</c:v>
                </c:pt>
                <c:pt idx="1">
                  <c:v>0.17241379310344829</c:v>
                </c:pt>
                <c:pt idx="2">
                  <c:v>0</c:v>
                </c:pt>
                <c:pt idx="3">
                  <c:v>0.23214285714285715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09A0-41D3-A7E0-D37EAEED5D8D}"/>
            </c:ext>
          </c:extLst>
        </c:ser>
        <c:ser>
          <c:idx val="1"/>
          <c:order val="3"/>
          <c:tx>
            <c:strRef>
              <c:f>'\\data4\users6\ASayegh\My Documents\Research\Fiscal Anchors\SoW Data\[Summary BIs 23 Feb.xlsx]Macro'!$BR$6</c:f>
              <c:strCache>
                <c:ptCount val="1"/>
                <c:pt idx="0">
                  <c:v>Qualitative discussion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[1]Macro!$BN$6:$BQ$6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0.27586206896551724</c:v>
                </c:pt>
                <c:pt idx="2">
                  <c:v>8.3333333333333329E-2</c:v>
                </c:pt>
                <c:pt idx="3">
                  <c:v>0.19642857142857142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3-09A0-41D3-A7E0-D37EAEED5D8D}"/>
            </c:ext>
          </c:extLst>
        </c:ser>
        <c:ser>
          <c:idx val="0"/>
          <c:order val="4"/>
          <c:tx>
            <c:strRef>
              <c:f>'\\data4\users6\ASayegh\My Documents\Research\Fiscal Anchors\SoW Data\[Summary BIs 23 Feb.xlsx]Macro'!$BR$5</c:f>
              <c:strCache>
                <c:ptCount val="1"/>
                <c:pt idx="0">
                  <c:v>No analysis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90000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[1]Macro!$BN$5:$BQ$5</c:f>
              <c:numCache>
                <c:formatCode>General</c:formatCode>
                <c:ptCount val="4"/>
                <c:pt idx="0">
                  <c:v>6.6666666666666666E-2</c:v>
                </c:pt>
                <c:pt idx="1">
                  <c:v>0.55172413793103448</c:v>
                </c:pt>
                <c:pt idx="2">
                  <c:v>0.91666666666666663</c:v>
                </c:pt>
                <c:pt idx="3">
                  <c:v>0.5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4-09A0-41D3-A7E0-D37EAEED5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49056"/>
        <c:axId val="32750592"/>
      </c:barChart>
      <c:catAx>
        <c:axId val="3274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750592"/>
        <c:crosses val="autoZero"/>
        <c:auto val="1"/>
        <c:lblAlgn val="ctr"/>
        <c:lblOffset val="100"/>
        <c:noMultiLvlLbl val="0"/>
      </c:catAx>
      <c:valAx>
        <c:axId val="32750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749056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2.6012006356751879E-2"/>
          <c:y val="0.90460822591081935"/>
          <c:w val="0.97398799364324817"/>
          <c:h val="8.6081095818701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5138651146869"/>
          <c:y val="4.1431261770244823E-2"/>
          <c:w val="0.80271850076711426"/>
          <c:h val="0.75333688018727385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'\\data4\users6\ASayegh\My Documents\Research\Fiscal Anchors\SoW Data\[COFA Database.xlsx]Coverage of Stocks'!$V$3</c:f>
              <c:strCache>
                <c:ptCount val="1"/>
                <c:pt idx="0">
                  <c:v>Full Balance Sheet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Stocks'!$V$194:$V$197</c:f>
              <c:numCache>
                <c:formatCode>General</c:formatCode>
                <c:ptCount val="4"/>
                <c:pt idx="0">
                  <c:v>0.32432432432432434</c:v>
                </c:pt>
                <c:pt idx="1">
                  <c:v>0.12222222222222222</c:v>
                </c:pt>
                <c:pt idx="2">
                  <c:v>3.3898305084745763E-2</c:v>
                </c:pt>
                <c:pt idx="3">
                  <c:v>0.13440860215053763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77DF-40D0-9C8C-536BF85F2114}"/>
            </c:ext>
          </c:extLst>
        </c:ser>
        <c:ser>
          <c:idx val="2"/>
          <c:order val="1"/>
          <c:tx>
            <c:strRef>
              <c:f>'\\data4\users6\ASayegh\My Documents\Research\Fiscal Anchors\SoW Data\[COFA Database.xlsx]Coverage of Stocks'!$U$3</c:f>
              <c:strCache>
                <c:ptCount val="1"/>
                <c:pt idx="0">
                  <c:v>Financial Balance Sheet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Stocks'!$U$194:$U$197</c:f>
              <c:numCache>
                <c:formatCode>General</c:formatCode>
                <c:ptCount val="4"/>
                <c:pt idx="0">
                  <c:v>0.54054054054054057</c:v>
                </c:pt>
                <c:pt idx="1">
                  <c:v>6.6666666666666666E-2</c:v>
                </c:pt>
                <c:pt idx="2">
                  <c:v>3.3898305084745763E-2</c:v>
                </c:pt>
                <c:pt idx="3">
                  <c:v>0.15053763440860216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77DF-40D0-9C8C-536BF85F2114}"/>
            </c:ext>
          </c:extLst>
        </c:ser>
        <c:ser>
          <c:idx val="1"/>
          <c:order val="2"/>
          <c:tx>
            <c:strRef>
              <c:f>'\\data4\users6\ASayegh\My Documents\Research\Fiscal Anchors\SoW Data\[COFA Database.xlsx]Coverage of Stocks'!$T$3</c:f>
              <c:strCache>
                <c:ptCount val="1"/>
                <c:pt idx="0">
                  <c:v>Liabilities only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Stocks'!$T$194:$T$197</c:f>
              <c:numCache>
                <c:formatCode>General</c:formatCode>
                <c:ptCount val="4"/>
                <c:pt idx="0">
                  <c:v>5.4054054054054057E-2</c:v>
                </c:pt>
                <c:pt idx="1">
                  <c:v>0.18888888888888888</c:v>
                </c:pt>
                <c:pt idx="2">
                  <c:v>5.0847457627118647E-2</c:v>
                </c:pt>
                <c:pt idx="3">
                  <c:v>0.11827956989247312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77DF-40D0-9C8C-536BF85F2114}"/>
            </c:ext>
          </c:extLst>
        </c:ser>
        <c:ser>
          <c:idx val="0"/>
          <c:order val="3"/>
          <c:tx>
            <c:strRef>
              <c:f>'\\data4\users6\ASayegh\My Documents\Research\Fiscal Anchors\SoW Data\[COFA Database.xlsx]Coverage of Stocks'!$S$3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Stocks'!$S$194:$S$197</c:f>
              <c:numCache>
                <c:formatCode>General</c:formatCode>
                <c:ptCount val="4"/>
                <c:pt idx="0">
                  <c:v>8.1081081081081086E-2</c:v>
                </c:pt>
                <c:pt idx="1">
                  <c:v>0.62222222222222223</c:v>
                </c:pt>
                <c:pt idx="2">
                  <c:v>0.88135593220338981</c:v>
                </c:pt>
                <c:pt idx="3">
                  <c:v>0.59677419354838712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3-77DF-40D0-9C8C-536BF85F2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69056"/>
        <c:axId val="36283136"/>
      </c:barChart>
      <c:catAx>
        <c:axId val="3626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283136"/>
        <c:crosses val="autoZero"/>
        <c:auto val="1"/>
        <c:lblAlgn val="ctr"/>
        <c:lblOffset val="100"/>
        <c:noMultiLvlLbl val="0"/>
      </c:catAx>
      <c:valAx>
        <c:axId val="3628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269056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6.7528624139373897E-2"/>
          <c:y val="0.91351444702839091"/>
          <c:w val="0.8996041436849380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33455648141"/>
          <c:y val="3.7585554209569966E-2"/>
          <c:w val="0.81392605050582267"/>
          <c:h val="0.7590695033313144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'\\data4\users6\ASayegh\My Documents\Research\Fiscal Anchors\SoW Data\[Summary BIs 23 Feb.xlsx]CLs'!$BR$7</c:f>
              <c:strCache>
                <c:ptCount val="1"/>
                <c:pt idx="0">
                  <c:v>Quantitative Statement of Risk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[1]CLs!$BN$7:$BQ$7</c:f>
              <c:numCache>
                <c:formatCode>General</c:formatCode>
                <c:ptCount val="4"/>
                <c:pt idx="0">
                  <c:v>0.2</c:v>
                </c:pt>
                <c:pt idx="1">
                  <c:v>0.16129032258064516</c:v>
                </c:pt>
                <c:pt idx="2">
                  <c:v>8.3333333333333329E-2</c:v>
                </c:pt>
                <c:pt idx="3">
                  <c:v>0.15517241379310345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514D-404A-A65D-C050F0DD8A2E}"/>
            </c:ext>
          </c:extLst>
        </c:ser>
        <c:ser>
          <c:idx val="1"/>
          <c:order val="1"/>
          <c:tx>
            <c:strRef>
              <c:f>'\\data4\users6\ASayegh\My Documents\Research\Fiscal Anchors\SoW Data\[Summary BIs 23 Feb.xlsx]CLs'!$BR$6</c:f>
              <c:strCache>
                <c:ptCount val="1"/>
                <c:pt idx="0">
                  <c:v>Risks are discussed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[1]CLs!$BN$6:$BQ$6</c:f>
              <c:numCache>
                <c:formatCode>General</c:formatCode>
                <c:ptCount val="4"/>
                <c:pt idx="0">
                  <c:v>0.73333333333333328</c:v>
                </c:pt>
                <c:pt idx="1">
                  <c:v>0.70967741935483875</c:v>
                </c:pt>
                <c:pt idx="2">
                  <c:v>0.5</c:v>
                </c:pt>
                <c:pt idx="3">
                  <c:v>0.67241379310344829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514D-404A-A65D-C050F0DD8A2E}"/>
            </c:ext>
          </c:extLst>
        </c:ser>
        <c:ser>
          <c:idx val="0"/>
          <c:order val="2"/>
          <c:tx>
            <c:strRef>
              <c:f>'\\data4\users6\ASayegh\My Documents\Research\Fiscal Anchors\SoW Data\[Summary BIs 23 Feb.xlsx]CLs'!$BR$5</c:f>
              <c:strCache>
                <c:ptCount val="1"/>
                <c:pt idx="0">
                  <c:v>No disclosure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[1]CLs!$BN$5:$BQ$5</c:f>
              <c:numCache>
                <c:formatCode>General</c:formatCode>
                <c:ptCount val="4"/>
                <c:pt idx="0">
                  <c:v>6.6666666666666666E-2</c:v>
                </c:pt>
                <c:pt idx="1">
                  <c:v>0.12903225806451613</c:v>
                </c:pt>
                <c:pt idx="2">
                  <c:v>0.41666666666666669</c:v>
                </c:pt>
                <c:pt idx="3">
                  <c:v>0.17241379310344829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514D-404A-A65D-C050F0DD8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23328"/>
        <c:axId val="36733312"/>
      </c:barChart>
      <c:catAx>
        <c:axId val="3672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733312"/>
        <c:crosses val="autoZero"/>
        <c:auto val="1"/>
        <c:lblAlgn val="ctr"/>
        <c:lblOffset val="100"/>
        <c:noMultiLvlLbl val="0"/>
      </c:catAx>
      <c:valAx>
        <c:axId val="367333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723328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222365233192005"/>
          <c:w val="0.990678592360421"/>
          <c:h val="7.658918837068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1388953695586"/>
          <c:y val="3.8039773990945158E-2"/>
          <c:w val="0.8238715278639569"/>
          <c:h val="0.76868135473450439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'\\data4\users6\ASayegh\My Documents\Research\Fiscal Anchors\SoW Data\[Summary BIs 23 Feb.xlsx]Long-term'!$BR$7</c:f>
              <c:strCache>
                <c:ptCount val="1"/>
                <c:pt idx="0">
                  <c:v>Multiple cost factors and scenarios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'[1]Long-term'!$BN$7:$BQ$7</c:f>
              <c:numCache>
                <c:formatCode>General</c:formatCode>
                <c:ptCount val="4"/>
                <c:pt idx="0">
                  <c:v>0.53333333333333333</c:v>
                </c:pt>
                <c:pt idx="1">
                  <c:v>3.2258064516129031E-2</c:v>
                </c:pt>
                <c:pt idx="2">
                  <c:v>0</c:v>
                </c:pt>
                <c:pt idx="3">
                  <c:v>0.15517241379310345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3396-4311-9541-9FB56F7D7795}"/>
            </c:ext>
          </c:extLst>
        </c:ser>
        <c:ser>
          <c:idx val="1"/>
          <c:order val="1"/>
          <c:tx>
            <c:strRef>
              <c:f>'\\data4\users6\ASayegh\My Documents\Research\Fiscal Anchors\SoW Data\[Summary BIs 23 Feb.xlsx]Long-term'!$BR$6</c:f>
              <c:strCache>
                <c:ptCount val="1"/>
                <c:pt idx="0">
                  <c:v>Age-related costs only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'[1]Long-term'!$BN$6:$BQ$6</c:f>
              <c:numCache>
                <c:formatCode>General</c:formatCode>
                <c:ptCount val="4"/>
                <c:pt idx="0">
                  <c:v>0.26666666666666666</c:v>
                </c:pt>
                <c:pt idx="1">
                  <c:v>0.25806451612903225</c:v>
                </c:pt>
                <c:pt idx="2">
                  <c:v>0.16666666666666666</c:v>
                </c:pt>
                <c:pt idx="3">
                  <c:v>0.2413793103448276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3396-4311-9541-9FB56F7D7795}"/>
            </c:ext>
          </c:extLst>
        </c:ser>
        <c:ser>
          <c:idx val="0"/>
          <c:order val="2"/>
          <c:tx>
            <c:strRef>
              <c:f>'\\data4\users6\ASayegh\My Documents\Research\Fiscal Anchors\SoW Data\[Summary BIs 23 Feb.xlsx]Long-term'!$BR$5</c:f>
              <c:strCache>
                <c:ptCount val="1"/>
                <c:pt idx="0">
                  <c:v>No projections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'[1]Long-term'!$BN$5:$BQ$5</c:f>
              <c:numCache>
                <c:formatCode>General</c:formatCode>
                <c:ptCount val="4"/>
                <c:pt idx="0">
                  <c:v>0.2</c:v>
                </c:pt>
                <c:pt idx="1">
                  <c:v>0.70967741935483875</c:v>
                </c:pt>
                <c:pt idx="2">
                  <c:v>0.83333333333333337</c:v>
                </c:pt>
                <c:pt idx="3">
                  <c:v>0.60344827586206895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3396-4311-9541-9FB56F7D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42784"/>
        <c:axId val="36352768"/>
      </c:barChart>
      <c:catAx>
        <c:axId val="3634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352768"/>
        <c:crosses val="autoZero"/>
        <c:auto val="1"/>
        <c:lblAlgn val="ctr"/>
        <c:lblOffset val="100"/>
        <c:noMultiLvlLbl val="0"/>
      </c:catAx>
      <c:valAx>
        <c:axId val="363527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342784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418635170603658"/>
          <c:w val="1"/>
          <c:h val="7.5631687865939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AA10A-0557-47C4-A812-69928F03B8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5492085-9E1B-4874-B110-1F2972D517EE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6F79B-E631-4C85-9563-8459467D5FF2}" type="parTrans" cxnId="{119FB8C7-8605-46D1-B7E7-5292239A28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D5A8C-A7C1-4127-B2AC-9AB686EB1D4F}" type="sibTrans" cxnId="{119FB8C7-8605-46D1-B7E7-5292239A28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DBA53-5D71-4989-ABAC-0E51F867B31A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FDC64-2549-4BE4-B37A-0E8AD6AE1841}" type="sibTrans" cxnId="{F5949D26-855E-4988-BCEF-238BDEBD7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8F02D-E730-4072-8564-3879E76E3231}" type="parTrans" cxnId="{F5949D26-855E-4988-BCEF-238BDEBD7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8C2E4-4E5A-415F-96E4-BDDF41A11A91}" type="pres">
      <dgm:prSet presAssocID="{A03AA10A-0557-47C4-A812-69928F03B842}" presName="compositeShape" presStyleCnt="0">
        <dgm:presLayoutVars>
          <dgm:chMax val="7"/>
          <dgm:dir/>
          <dgm:resizeHandles val="exact"/>
        </dgm:presLayoutVars>
      </dgm:prSet>
      <dgm:spPr/>
    </dgm:pt>
    <dgm:pt modelId="{6A555D5C-A2B2-4ADD-8B1A-85FE2D41A3D8}" type="pres">
      <dgm:prSet presAssocID="{706DBA53-5D71-4989-ABAC-0E51F867B31A}" presName="circ1" presStyleLbl="vennNode1" presStyleIdx="0" presStyleCnt="2" custLinFactNeighborX="44570" custLinFactNeighborY="-3797"/>
      <dgm:spPr/>
      <dgm:t>
        <a:bodyPr/>
        <a:lstStyle/>
        <a:p>
          <a:endParaRPr lang="en-US"/>
        </a:p>
      </dgm:t>
    </dgm:pt>
    <dgm:pt modelId="{EC781273-E3C9-4324-8BCF-FCA5EA1AAA45}" type="pres">
      <dgm:prSet presAssocID="{706DBA53-5D71-4989-ABAC-0E51F867B3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2F7E9-1B76-4307-9451-D396CF9CA4F6}" type="pres">
      <dgm:prSet presAssocID="{95492085-9E1B-4874-B110-1F2972D517EE}" presName="circ2" presStyleLbl="vennNode1" presStyleIdx="1" presStyleCnt="2" custLinFactNeighborX="-10456" custLinFactNeighborY="-7456"/>
      <dgm:spPr/>
      <dgm:t>
        <a:bodyPr/>
        <a:lstStyle/>
        <a:p>
          <a:endParaRPr lang="en-US"/>
        </a:p>
      </dgm:t>
    </dgm:pt>
    <dgm:pt modelId="{5EE53196-C8D5-4CA3-B184-2E903EBF5EAB}" type="pres">
      <dgm:prSet presAssocID="{95492085-9E1B-4874-B110-1F2972D517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A78D8-B8BF-4110-97A4-D866571A025E}" type="presOf" srcId="{95492085-9E1B-4874-B110-1F2972D517EE}" destId="{D982F7E9-1B76-4307-9451-D396CF9CA4F6}" srcOrd="0" destOrd="0" presId="urn:microsoft.com/office/officeart/2005/8/layout/venn1"/>
    <dgm:cxn modelId="{A3C7634A-7DE5-4404-AC34-D591EDD7DD14}" type="presOf" srcId="{706DBA53-5D71-4989-ABAC-0E51F867B31A}" destId="{6A555D5C-A2B2-4ADD-8B1A-85FE2D41A3D8}" srcOrd="0" destOrd="0" presId="urn:microsoft.com/office/officeart/2005/8/layout/venn1"/>
    <dgm:cxn modelId="{119FB8C7-8605-46D1-B7E7-5292239A2852}" srcId="{A03AA10A-0557-47C4-A812-69928F03B842}" destId="{95492085-9E1B-4874-B110-1F2972D517EE}" srcOrd="1" destOrd="0" parTransId="{4D96F79B-E631-4C85-9563-8459467D5FF2}" sibTransId="{8D3D5A8C-A7C1-4127-B2AC-9AB686EB1D4F}"/>
    <dgm:cxn modelId="{F5949D26-855E-4988-BCEF-238BDEBD740C}" srcId="{A03AA10A-0557-47C4-A812-69928F03B842}" destId="{706DBA53-5D71-4989-ABAC-0E51F867B31A}" srcOrd="0" destOrd="0" parTransId="{B0B8F02D-E730-4072-8564-3879E76E3231}" sibTransId="{2BAFDC64-2549-4BE4-B37A-0E8AD6AE1841}"/>
    <dgm:cxn modelId="{B38C580D-5E4F-4292-928D-FB46001BE0E9}" type="presOf" srcId="{A03AA10A-0557-47C4-A812-69928F03B842}" destId="{A1C8C2E4-4E5A-415F-96E4-BDDF41A11A91}" srcOrd="0" destOrd="0" presId="urn:microsoft.com/office/officeart/2005/8/layout/venn1"/>
    <dgm:cxn modelId="{BEE9BC6E-BDD6-4954-9AFD-00E909EB857B}" type="presOf" srcId="{706DBA53-5D71-4989-ABAC-0E51F867B31A}" destId="{EC781273-E3C9-4324-8BCF-FCA5EA1AAA45}" srcOrd="1" destOrd="0" presId="urn:microsoft.com/office/officeart/2005/8/layout/venn1"/>
    <dgm:cxn modelId="{650D386E-154A-45D7-99FD-49B57E4D39BA}" type="presOf" srcId="{95492085-9E1B-4874-B110-1F2972D517EE}" destId="{5EE53196-C8D5-4CA3-B184-2E903EBF5EAB}" srcOrd="1" destOrd="0" presId="urn:microsoft.com/office/officeart/2005/8/layout/venn1"/>
    <dgm:cxn modelId="{9B203208-A125-4CD5-80BB-9C4CDF0D0B32}" type="presParOf" srcId="{A1C8C2E4-4E5A-415F-96E4-BDDF41A11A91}" destId="{6A555D5C-A2B2-4ADD-8B1A-85FE2D41A3D8}" srcOrd="0" destOrd="0" presId="urn:microsoft.com/office/officeart/2005/8/layout/venn1"/>
    <dgm:cxn modelId="{CCB3F99D-4874-4EE5-839D-A93864A3867D}" type="presParOf" srcId="{A1C8C2E4-4E5A-415F-96E4-BDDF41A11A91}" destId="{EC781273-E3C9-4324-8BCF-FCA5EA1AAA45}" srcOrd="1" destOrd="0" presId="urn:microsoft.com/office/officeart/2005/8/layout/venn1"/>
    <dgm:cxn modelId="{602C1D50-FBB9-4ECF-9DD1-1D0B48FD0EB7}" type="presParOf" srcId="{A1C8C2E4-4E5A-415F-96E4-BDDF41A11A91}" destId="{D982F7E9-1B76-4307-9451-D396CF9CA4F6}" srcOrd="2" destOrd="0" presId="urn:microsoft.com/office/officeart/2005/8/layout/venn1"/>
    <dgm:cxn modelId="{2595BCCD-4E57-4EE8-9AD8-8626E0C57A0C}" type="presParOf" srcId="{A1C8C2E4-4E5A-415F-96E4-BDDF41A11A91}" destId="{5EE53196-C8D5-4CA3-B184-2E903EBF5EAB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5D5C-A2B2-4ADD-8B1A-85FE2D41A3D8}">
      <dsp:nvSpPr>
        <dsp:cNvPr id="0" name=""/>
        <dsp:cNvSpPr/>
      </dsp:nvSpPr>
      <dsp:spPr>
        <a:xfrm>
          <a:off x="1286914" y="876886"/>
          <a:ext cx="2646662" cy="2646662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6493" y="1188984"/>
        <a:ext cx="1526003" cy="2022466"/>
      </dsp:txXfrm>
    </dsp:sp>
    <dsp:sp modelId="{D982F7E9-1B76-4307-9451-D396CF9CA4F6}">
      <dsp:nvSpPr>
        <dsp:cNvPr id="0" name=""/>
        <dsp:cNvSpPr/>
      </dsp:nvSpPr>
      <dsp:spPr>
        <a:xfrm>
          <a:off x="1738066" y="780044"/>
          <a:ext cx="2646662" cy="2646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146" y="1092143"/>
        <a:ext cx="1526003" cy="20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0.31039</cdr:x>
      <cdr:y>0.90972</cdr:y>
    </cdr:from>
    <cdr:to>
      <cdr:x>0.90871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8987" y="3918880"/>
          <a:ext cx="5106302" cy="388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  <a:latin typeface="+mn-lt"/>
            </a:rPr>
            <a:t>Prosječni fiskalni trošak (postotak BDP-a)</a:t>
          </a:r>
          <a:endParaRPr lang="hr-HR" sz="1800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0.00926</cdr:x>
      <cdr:y>0.11283</cdr:y>
    </cdr:from>
    <cdr:to>
      <cdr:x>0.07176</cdr:x>
      <cdr:y>0.83158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865361" y="1227473"/>
          <a:ext cx="206409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Vjerojatnost nastanka (postotak)</a:t>
          </a:r>
          <a:endParaRPr lang="hr-HR" sz="18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0.04053</cdr:x>
      <cdr:y>0.29327</cdr:y>
    </cdr:from>
    <cdr:to>
      <cdr:x>0.0901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951" y="1222713"/>
          <a:ext cx="228600" cy="2946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0.15433</cdr:x>
      <cdr:y>0.3141</cdr:y>
    </cdr:from>
    <cdr:to>
      <cdr:x>0.90948</cdr:x>
      <cdr:y>0.32161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460966" y="1459080"/>
          <a:ext cx="7148802" cy="34887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0.14583</cdr:x>
      <cdr:y>0.22649</cdr:y>
    </cdr:from>
    <cdr:to>
      <cdr:x>0.37915</cdr:x>
      <cdr:y>0.31768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380565" y="1052119"/>
          <a:ext cx="2208777" cy="42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latin typeface="Arial" panose="020B0604020202020204" pitchFamily="34" charset="0"/>
            </a:rPr>
            <a:t>Gornja granica duga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0.35131</cdr:x>
      <cdr:y>0.83537</cdr:y>
    </cdr:from>
    <cdr:to>
      <cdr:x>0.80173</cdr:x>
      <cdr:y>0.93842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2031" y="3015674"/>
          <a:ext cx="1784745" cy="3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0">
              <a:solidFill>
                <a:sysClr val="windowText" lastClr="000000"/>
              </a:solidFill>
            </a:rPr>
            <a:t>Postotak zemalja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0.36554</cdr:x>
      <cdr:y>0.84797</cdr:y>
    </cdr:from>
    <cdr:to>
      <cdr:x>0.79952</cdr:x>
      <cdr:y>0.92593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1434" y="2390774"/>
          <a:ext cx="1711335" cy="21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>
              <a:solidFill>
                <a:sysClr val="windowText" lastClr="000000"/>
              </a:solidFill>
            </a:rPr>
            <a:t>Postotak zemalja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0.36246</cdr:x>
      <cdr:y>0.84771</cdr:y>
    </cdr:from>
    <cdr:to>
      <cdr:x>0.79648</cdr:x>
      <cdr:y>0.97517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2402" y="2438469"/>
          <a:ext cx="1703224" cy="36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>
              <a:solidFill>
                <a:sysClr val="windowText" lastClr="000000"/>
              </a:solidFill>
            </a:rPr>
            <a:t>Postotak zemalja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0.36804</cdr:x>
      <cdr:y>0.86538</cdr:y>
    </cdr:from>
    <cdr:to>
      <cdr:x>0.79278</cdr:x>
      <cdr:y>0.9679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3429000"/>
          <a:ext cx="1670854" cy="40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dirty="0">
              <a:solidFill>
                <a:sysClr val="windowText" lastClr="000000"/>
              </a:solidFill>
            </a:rPr>
            <a:t>Postotak zemalja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0.56364</cdr:x>
      <cdr:y>0.90385</cdr:y>
    </cdr:from>
    <cdr:to>
      <cdr:x>0.8243</cdr:x>
      <cdr:y>0.97485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3581400"/>
          <a:ext cx="1092425" cy="281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0" dirty="0"/>
            <a:t>Postotak zemalja</a:t>
          </a:r>
        </a:p>
      </cdr:txBody>
    </cdr:sp>
  </cdr:relSizeAnchor>
  <cdr:relSizeAnchor xmlns:cdr="http://schemas.openxmlformats.org/drawingml/2006/chartDrawing">
    <cdr:from>
      <cdr:x>0.02292</cdr:x>
      <cdr:y>0.25</cdr:y>
    </cdr:from>
    <cdr:to>
      <cdr:x>0.4411</cdr:x>
      <cdr:y>0.35874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96053" y="990600"/>
          <a:ext cx="1752599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smtClean="0"/>
            <a:t>Financijska: kontrola kreditiranja</a:t>
          </a:r>
          <a:endParaRPr lang="hr-HR" sz="1100" dirty="0"/>
        </a:p>
      </cdr:txBody>
    </cdr:sp>
  </cdr:relSizeAnchor>
  <cdr:relSizeAnchor xmlns:cdr="http://schemas.openxmlformats.org/drawingml/2006/chartDrawing">
    <cdr:from>
      <cdr:x>0.02147</cdr:x>
      <cdr:y>0.40385</cdr:y>
    </cdr:from>
    <cdr:to>
      <cdr:x>0.44255</cdr:x>
      <cdr:y>0.51259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89999" y="1600200"/>
          <a:ext cx="1764708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err="1" smtClean="0"/>
            <a:t>Drž</a:t>
          </a:r>
          <a:r>
            <a:rPr lang="hr-HR" sz="1100" dirty="0" smtClean="0"/>
            <a:t>. poduzeća: ograničenja eksplicitnih obveza</a:t>
          </a:r>
          <a:endParaRPr lang="hr-HR" sz="1100" dirty="0"/>
        </a:p>
      </cdr:txBody>
    </cdr:sp>
  </cdr:relSizeAnchor>
  <cdr:relSizeAnchor xmlns:cdr="http://schemas.openxmlformats.org/drawingml/2006/chartDrawing">
    <cdr:from>
      <cdr:x>0</cdr:x>
      <cdr:y>0.73077</cdr:y>
    </cdr:from>
    <cdr:to>
      <cdr:x>0.44912</cdr:x>
      <cdr:y>0.83951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0" y="2895600"/>
          <a:ext cx="1882247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smtClean="0"/>
            <a:t>Niže razine vlasti: ograničenja</a:t>
          </a:r>
          <a:br>
            <a:rPr lang="hr-HR" sz="1100" dirty="0" smtClean="0"/>
          </a:br>
          <a:r>
            <a:rPr lang="hr-HR" sz="1100" dirty="0" smtClean="0"/>
            <a:t> posuđivanja</a:t>
          </a:r>
          <a:endParaRPr lang="hr-H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0.61017</cdr:x>
      <cdr:y>0.9128</cdr:y>
    </cdr:from>
    <cdr:to>
      <cdr:x>0.81017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1" y="3616868"/>
          <a:ext cx="899161" cy="31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0" dirty="0">
              <a:solidFill>
                <a:sysClr val="windowText" lastClr="000000"/>
              </a:solidFill>
            </a:rPr>
            <a:t>Postotak zemalja</a:t>
          </a:r>
        </a:p>
      </cdr:txBody>
    </cdr:sp>
  </cdr:relSizeAnchor>
  <cdr:relSizeAnchor xmlns:cdr="http://schemas.openxmlformats.org/drawingml/2006/chartDrawing">
    <cdr:from>
      <cdr:x>0.0558</cdr:x>
      <cdr:y>0.40385</cdr:y>
    </cdr:from>
    <cdr:to>
      <cdr:x>0.4661</cdr:x>
      <cdr:y>0.51259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50871" y="1600200"/>
          <a:ext cx="1844629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err="1" smtClean="0"/>
            <a:t>Drž</a:t>
          </a:r>
          <a:r>
            <a:rPr lang="hr-HR" sz="1100" dirty="0" smtClean="0"/>
            <a:t>. poduzeća: ciljevi rezultata rada</a:t>
          </a:r>
          <a:endParaRPr lang="hr-H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0.48239</cdr:x>
      <cdr:y>0.91319</cdr:y>
    </cdr:from>
    <cdr:to>
      <cdr:x>0.68239</cdr:x>
      <cdr:y>0.99306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7345" y="2939970"/>
          <a:ext cx="670560" cy="25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0" dirty="0">
              <a:solidFill>
                <a:sysClr val="windowText" lastClr="000000"/>
              </a:solidFill>
            </a:rPr>
            <a:t>Postotak zemalja</a:t>
          </a:r>
        </a:p>
      </cdr:txBody>
    </cdr:sp>
  </cdr:relSizeAnchor>
  <cdr:relSizeAnchor xmlns:cdr="http://schemas.openxmlformats.org/drawingml/2006/chartDrawing">
    <cdr:from>
      <cdr:x>0.05067</cdr:x>
      <cdr:y>0.29091</cdr:y>
    </cdr:from>
    <cdr:to>
      <cdr:x>0.3971</cdr:x>
      <cdr:y>0.39372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23923" y="1219200"/>
          <a:ext cx="1531115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smtClean="0"/>
            <a:t>Financijski: bankovni namet</a:t>
          </a:r>
          <a:endParaRPr lang="hr-HR" sz="1100" dirty="0"/>
        </a:p>
      </cdr:txBody>
    </cdr:sp>
  </cdr:relSizeAnchor>
  <cdr:relSizeAnchor xmlns:cdr="http://schemas.openxmlformats.org/drawingml/2006/chartDrawing">
    <cdr:from>
      <cdr:x>0.06552</cdr:x>
      <cdr:y>0.50909</cdr:y>
    </cdr:from>
    <cdr:to>
      <cdr:x>0.38912</cdr:x>
      <cdr:y>0.57151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289560" y="2133600"/>
          <a:ext cx="14302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smtClean="0"/>
            <a:t>Roba: zaštita od rizika</a:t>
          </a:r>
          <a:endParaRPr lang="hr-HR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0.53511</cdr:x>
      <cdr:y>0.91417</cdr:y>
    </cdr:from>
    <cdr:to>
      <cdr:x>0.88257</cdr:x>
      <cdr:y>0.99404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9024" y="2908282"/>
          <a:ext cx="1161654" cy="25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0" dirty="0">
              <a:solidFill>
                <a:sysClr val="windowText" lastClr="000000"/>
              </a:solidFill>
            </a:rPr>
            <a:t>Postotak zemalja</a:t>
          </a:r>
          <a:endParaRPr lang="hr-HR" sz="1100" b="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0.4</cdr:y>
    </cdr:from>
    <cdr:to>
      <cdr:x>0.30769</cdr:x>
      <cdr:y>0.58359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0" y="1676400"/>
          <a:ext cx="1219191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err="1" smtClean="0"/>
            <a:t>Drž</a:t>
          </a:r>
          <a:r>
            <a:rPr lang="hr-HR" sz="1100" dirty="0" smtClean="0"/>
            <a:t>. poduzeća: trošak </a:t>
          </a:r>
          <a:r>
            <a:rPr lang="hr-HR" sz="1100" dirty="0" err="1" smtClean="0"/>
            <a:t>kvazi</a:t>
          </a:r>
          <a:r>
            <a:rPr lang="hr-HR" sz="1100" dirty="0" smtClean="0"/>
            <a:t>-fiskalnih aktivnosti</a:t>
          </a:r>
          <a:endParaRPr lang="hr-HR" sz="1100" dirty="0"/>
        </a:p>
      </cdr:txBody>
    </cdr:sp>
  </cdr:relSizeAnchor>
  <cdr:relSizeAnchor xmlns:cdr="http://schemas.openxmlformats.org/drawingml/2006/chartDrawing">
    <cdr:from>
      <cdr:x>0.02354</cdr:x>
      <cdr:y>0.56364</cdr:y>
    </cdr:from>
    <cdr:to>
      <cdr:x>0.32154</cdr:x>
      <cdr:y>0.70684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93269" y="2362200"/>
          <a:ext cx="1180795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100" dirty="0" smtClean="0"/>
            <a:t>Roba: stabilizacijski fondovi</a:t>
          </a:r>
          <a:endParaRPr lang="hr-HR" sz="1100" dirty="0"/>
        </a:p>
      </cdr:txBody>
    </cdr:sp>
  </cdr:relSizeAnchor>
  <cdr:relSizeAnchor xmlns:cdr="http://schemas.openxmlformats.org/drawingml/2006/chartDrawing">
    <cdr:from>
      <cdr:x>0.00954</cdr:x>
      <cdr:y>0.71969</cdr:y>
    </cdr:from>
    <cdr:to>
      <cdr:x>0.31723</cdr:x>
      <cdr:y>0.86289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37801" y="3016221"/>
          <a:ext cx="1219191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Prirodne katastrofe: rezerviranja/fond</a:t>
          </a:r>
          <a:endParaRPr lang="hr-H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4" y="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E3910EA-9193-408D-B3BA-D589F9E3B1CF}" type="datetimeFigureOut">
              <a:rPr lang="en-US" smtClean="0"/>
              <a:t>6/24/2016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55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4" y="884555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1DA097-B1A5-4DF0-A80E-1A796CEBB6A2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16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/>
          <a:lstStyle>
            <a:lvl1pPr algn="r">
              <a:defRPr sz="1200"/>
            </a:lvl1pPr>
          </a:lstStyle>
          <a:p>
            <a:fld id="{31B75053-5796-42F1-8F19-C361B3ABA192}" type="datetimeFigureOut">
              <a:rPr lang="en-NZ" smtClean="0"/>
              <a:pPr/>
              <a:t>24/06/2016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9" tIns="46674" rIns="93349" bIns="4667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2"/>
            <a:ext cx="5621020" cy="4190524"/>
          </a:xfrm>
          <a:prstGeom prst="rect">
            <a:avLst/>
          </a:prstGeom>
        </p:spPr>
        <p:txBody>
          <a:bodyPr vert="horz" lIns="93349" tIns="46674" rIns="93349" bIns="466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6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6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 anchor="b"/>
          <a:lstStyle>
            <a:lvl1pPr algn="r">
              <a:defRPr sz="1200"/>
            </a:lvl1pPr>
          </a:lstStyle>
          <a:p>
            <a:fld id="{1711F819-687E-4494-AB5E-09AAE101843C}" type="slidenum">
              <a:rPr lang="en-NZ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53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740" y="4429624"/>
            <a:ext cx="5621648" cy="4190524"/>
          </a:xfrm>
          <a:noFill/>
          <a:ln/>
        </p:spPr>
        <p:txBody>
          <a:bodyPr/>
          <a:lstStyle/>
          <a:p>
            <a:pPr marL="226350" indent="-22635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0313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77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49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267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42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5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0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15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06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2E0E-2894-4D81-B7E4-A693AAF4F346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6129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8" name="Picture 9" descr="webp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5561013"/>
            <a:ext cx="17526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48E2-EF7B-4AB8-B286-FBD39E9AD6B3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98B-E61A-455D-A2C5-7F1E03497807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57F-1894-472D-88D5-DA4693348409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D1-BEC9-4DA7-84CF-99E26682EB4F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A11-4D09-418C-92F6-6B52C5982A59}" type="datetime1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FA1-EA34-4E51-9BB1-50D8D0F6E7D9}" type="datetime1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241-AF22-4970-AD07-39505417EC4A}" type="datetime1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9AFF-0A78-4E27-9BB9-4BBB8551DCFD}" type="datetime1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66DA-ADE2-419F-8D48-F0865D3E99CC}" type="datetime1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BE4C-0606-464C-BAF5-1672E68AE3C9}" type="datetime1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5C678B3-BBFC-4ABA-B172-4D9E27B0E6D5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1307806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9" name="Picture 4" descr="fadlogo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1905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</a:rPr>
              <a:t>Analiziranje i upravljanje fiskalnim rizicima:</a:t>
            </a:r>
            <a:r>
              <a:t/>
            </a:r>
            <a:br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</a:rPr>
              <a:t>najbolje prakse</a:t>
            </a:r>
            <a:endParaRPr kumimoji="0" lang="hr-HR" sz="28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71600" y="36576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CC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>
                <a:solidFill>
                  <a:srgbClr val="99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rgbClr val="002060"/>
                </a:solidFill>
                <a:latin typeface="Arial"/>
              </a:rPr>
              <a:t>Johann Seiwald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Odjel za fiskalne poslove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Međunarodni monetarni fond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rgbClr val="2121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/>
              </a:rPr>
              <a:t>28. lipnja 2016.</a:t>
            </a: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rgbClr val="2121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4060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Upravljanje fiskalnim rizicima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Poduzete su mjere ublažavanja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procjene osoblja MMF-a</a:t>
            </a:r>
            <a:endParaRPr lang="hr-H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67773"/>
              </p:ext>
            </p:extLst>
          </p:nvPr>
        </p:nvGraphicFramePr>
        <p:xfrm>
          <a:off x="304800" y="2133600"/>
          <a:ext cx="41909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036325"/>
              </p:ext>
            </p:extLst>
          </p:nvPr>
        </p:nvGraphicFramePr>
        <p:xfrm>
          <a:off x="4495799" y="2133600"/>
          <a:ext cx="449580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Izravne kontrole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562599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Propisi i ostale mjere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368892" y="2459995"/>
            <a:ext cx="181652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100" dirty="0" smtClean="0"/>
              <a:t>Jamstva: ograničenja obveza</a:t>
            </a:r>
            <a:endParaRPr lang="hr-HR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857" y="4419600"/>
            <a:ext cx="179247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100" dirty="0" smtClean="0"/>
              <a:t>Javno-privatna partnerstva: </a:t>
            </a:r>
            <a:br>
              <a:rPr lang="hr-HR" sz="1100" dirty="0" smtClean="0"/>
            </a:br>
            <a:r>
              <a:rPr lang="hr-HR" sz="1100" dirty="0" smtClean="0"/>
              <a:t>ograničenja obveza</a:t>
            </a:r>
            <a:endParaRPr lang="hr-HR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4891" y="2506161"/>
            <a:ext cx="18669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Jamstva: naknade temeljene na riziku</a:t>
            </a:r>
            <a:endParaRPr lang="hr-HR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890718" y="3117493"/>
            <a:ext cx="17005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Financijski: kontrola izloženosti banaka</a:t>
            </a:r>
            <a:endParaRPr lang="hr-HR" sz="1100" dirty="0"/>
          </a:p>
        </p:txBody>
      </p:sp>
      <p:sp>
        <p:nvSpPr>
          <p:cNvPr id="16" name="TextBox 11"/>
          <p:cNvSpPr txBox="1"/>
          <p:nvPr/>
        </p:nvSpPr>
        <p:spPr>
          <a:xfrm>
            <a:off x="4800600" y="4343400"/>
            <a:ext cx="17182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 smtClean="0"/>
              <a:t>Roba: </a:t>
            </a:r>
            <a:r>
              <a:rPr lang="hr-HR" sz="1100" dirty="0" err="1" smtClean="0"/>
              <a:t>diverzifikacija</a:t>
            </a:r>
            <a:r>
              <a:rPr lang="hr-HR" sz="1100" dirty="0" smtClean="0"/>
              <a:t> porezne osnovice</a:t>
            </a:r>
            <a:endParaRPr lang="hr-HR" sz="1100" dirty="0"/>
          </a:p>
        </p:txBody>
      </p:sp>
      <p:sp>
        <p:nvSpPr>
          <p:cNvPr id="17" name="TextBox 11"/>
          <p:cNvSpPr txBox="1"/>
          <p:nvPr/>
        </p:nvSpPr>
        <p:spPr>
          <a:xfrm>
            <a:off x="4590592" y="4876800"/>
            <a:ext cx="1981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Javno-privatna partnerstva: korist od novčanih provjera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213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4060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Upravljanje fiskalnim rizicima 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ali često </a:t>
            </a:r>
            <a:r>
              <a:rPr lang="en-US" sz="2400" i="1" dirty="0" smtClean="0">
                <a:solidFill>
                  <a:srgbClr val="002060"/>
                </a:solidFill>
              </a:rPr>
              <a:t>ad hoc</a:t>
            </a:r>
            <a:r>
              <a:rPr lang="en-US" sz="2400" dirty="0" smtClean="0">
                <a:solidFill>
                  <a:srgbClr val="002060"/>
                </a:solidFill>
              </a:rPr>
              <a:t> te su fragmentirane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procjene osoblja MMF-a</a:t>
            </a:r>
            <a:endParaRPr lang="hr-H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Prijenos rizika/ mehanizam dijeljenja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562599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err="1" smtClean="0"/>
              <a:t>Rezerviran</a:t>
            </a:r>
            <a:r>
              <a:rPr lang="hr-HR" dirty="0" smtClean="0"/>
              <a:t>a sredstva</a:t>
            </a:r>
            <a:endParaRPr lang="hr-HR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289134"/>
              </p:ext>
            </p:extLst>
          </p:nvPr>
        </p:nvGraphicFramePr>
        <p:xfrm>
          <a:off x="304800" y="2057400"/>
          <a:ext cx="441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823870"/>
              </p:ext>
            </p:extLst>
          </p:nvPr>
        </p:nvGraphicFramePr>
        <p:xfrm>
          <a:off x="5105400" y="2057400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/>
          <p:cNvSpPr txBox="1"/>
          <p:nvPr/>
        </p:nvSpPr>
        <p:spPr>
          <a:xfrm>
            <a:off x="457201" y="2362200"/>
            <a:ext cx="16001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 smtClean="0"/>
              <a:t>Jamstva: </a:t>
            </a:r>
            <a:r>
              <a:rPr lang="hr-HR" dirty="0" smtClean="0"/>
              <a:t>re</a:t>
            </a:r>
            <a:r>
              <a:rPr lang="hr-HR" sz="1100" dirty="0" smtClean="0"/>
              <a:t>osigurati/ pretvoriti u obveznice</a:t>
            </a:r>
            <a:endParaRPr lang="hr-HR" sz="1100" dirty="0"/>
          </a:p>
        </p:txBody>
      </p:sp>
      <p:sp>
        <p:nvSpPr>
          <p:cNvPr id="10" name="TextBox 11"/>
          <p:cNvSpPr txBox="1"/>
          <p:nvPr/>
        </p:nvSpPr>
        <p:spPr>
          <a:xfrm>
            <a:off x="457201" y="4881677"/>
            <a:ext cx="15688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 smtClean="0"/>
              <a:t>Prirodne katastrofe: osigurati javnu imovinu</a:t>
            </a:r>
            <a:endParaRPr lang="hr-HR" sz="1100" dirty="0"/>
          </a:p>
        </p:txBody>
      </p:sp>
      <p:sp>
        <p:nvSpPr>
          <p:cNvPr id="14" name="TextBox 11"/>
          <p:cNvSpPr txBox="1"/>
          <p:nvPr/>
        </p:nvSpPr>
        <p:spPr>
          <a:xfrm>
            <a:off x="5486400" y="2426208"/>
            <a:ext cx="838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Jamstva: rezervacije</a:t>
            </a:r>
            <a:endParaRPr lang="hr-HR" sz="1100" dirty="0"/>
          </a:p>
        </p:txBody>
      </p:sp>
      <p:sp>
        <p:nvSpPr>
          <p:cNvPr id="15" name="TextBox 11"/>
          <p:cNvSpPr txBox="1"/>
          <p:nvPr/>
        </p:nvSpPr>
        <p:spPr>
          <a:xfrm>
            <a:off x="4953000" y="3048000"/>
            <a:ext cx="140939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 smtClean="0"/>
              <a:t>Financijska: fondovi za osiguranje depozita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5715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44586"/>
            <a:ext cx="7848600" cy="95081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90000"/>
                </a:solidFill>
              </a:rPr>
              <a:t>Fiskalna testiranja otpornosti na stres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Integriranija analiza fiskalnih rizika: Island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2940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procjene osoblja MMF-a</a:t>
            </a:r>
            <a:endParaRPr lang="hr-HR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455906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</a:rPr>
              <a:t>Javni dug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</a:rPr>
              <a:t>(postotak BDP-a)</a:t>
            </a:r>
            <a:endParaRPr lang="hr-HR" sz="1400" b="1" i="1" dirty="0">
              <a:solidFill>
                <a:srgbClr val="17375E"/>
              </a:solidFill>
            </a:endParaRPr>
          </a:p>
          <a:p>
            <a:pPr algn="ctr"/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29100" y="144640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</a:rPr>
              <a:t>Likvidnost: </a:t>
            </a:r>
            <a:r>
              <a:rPr lang="hr-HR" b="1" dirty="0" smtClean="0">
                <a:solidFill>
                  <a:srgbClr val="17375E"/>
                </a:solidFill>
              </a:rPr>
              <a:t>f</a:t>
            </a:r>
            <a:r>
              <a:rPr lang="en-US" b="1" dirty="0" err="1" smtClean="0">
                <a:solidFill>
                  <a:srgbClr val="17375E"/>
                </a:solidFill>
              </a:rPr>
              <a:t>inanciranje</a:t>
            </a:r>
            <a:r>
              <a:rPr lang="en-US" b="1" dirty="0" smtClean="0">
                <a:solidFill>
                  <a:srgbClr val="17375E"/>
                </a:solidFill>
              </a:rPr>
              <a:t> u bruto iznosima 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</a:rPr>
              <a:t>(postotak BDP-a)</a:t>
            </a:r>
            <a:endParaRPr lang="hr-HR" sz="1400" b="1" i="1" dirty="0">
              <a:solidFill>
                <a:srgbClr val="17375E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86571"/>
              </p:ext>
            </p:extLst>
          </p:nvPr>
        </p:nvGraphicFramePr>
        <p:xfrm>
          <a:off x="38099" y="2113430"/>
          <a:ext cx="3918857" cy="424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68175"/>
              </p:ext>
            </p:extLst>
          </p:nvPr>
        </p:nvGraphicFramePr>
        <p:xfrm>
          <a:off x="4229100" y="2066621"/>
          <a:ext cx="4076700" cy="428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5100" y="464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Osnov</a:t>
            </a:r>
            <a:r>
              <a:rPr lang="hr-HR" sz="1400" b="1" dirty="0" smtClean="0">
                <a:solidFill>
                  <a:srgbClr val="002060"/>
                </a:solidFill>
              </a:rPr>
              <a:t>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00" y="3594240"/>
            <a:ext cx="182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Samo makro</a:t>
            </a:r>
            <a:endParaRPr lang="hr-HR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464" y="236867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Stres: Makro + potencijalne obveze</a:t>
            </a:r>
            <a:endParaRPr lang="hr-HR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345364"/>
            <a:ext cx="111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002060"/>
                </a:solidFill>
              </a:rPr>
              <a:t>Osnov</a:t>
            </a:r>
            <a:r>
              <a:rPr lang="hr-HR" sz="1400" b="1" dirty="0" smtClean="0">
                <a:solidFill>
                  <a:srgbClr val="002060"/>
                </a:solidFill>
              </a:rPr>
              <a:t>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2452845"/>
            <a:ext cx="152400" cy="13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64039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C00000"/>
                </a:solidFill>
              </a:rPr>
              <a:t>Stres</a:t>
            </a:r>
            <a:endParaRPr lang="hr-HR" sz="1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2735370"/>
            <a:ext cx="152400" cy="13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762000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solidFill>
                  <a:srgbClr val="990000"/>
                </a:solidFill>
                <a:latin typeface="Arial"/>
              </a:rPr>
              <a:t>Priručnik za upravljanje fiskalnim rizicima</a:t>
            </a:r>
            <a:r>
              <a:t/>
            </a:r>
            <a:br/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Smjernice za strategije ublažavanja rizika</a:t>
            </a:r>
            <a:endParaRPr lang="hr-HR" sz="24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2629727"/>
            <a:ext cx="5305641" cy="912012"/>
            <a:chOff x="235189" y="2672688"/>
            <a:chExt cx="8070609" cy="912012"/>
          </a:xfrm>
        </p:grpSpPr>
        <p:sp>
          <p:nvSpPr>
            <p:cNvPr id="45" name="Rounded Rectangle 44"/>
            <p:cNvSpPr/>
            <p:nvPr/>
          </p:nvSpPr>
          <p:spPr>
            <a:xfrm>
              <a:off x="2971798" y="2788220"/>
              <a:ext cx="5334000" cy="780295"/>
            </a:xfrm>
            <a:prstGeom prst="roundRect">
              <a:avLst/>
            </a:prstGeom>
            <a:solidFill>
              <a:srgbClr val="FF4F4B"/>
            </a:solidFill>
            <a:ln w="38100">
              <a:solidFill>
                <a:srgbClr val="FF4F4B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hr-HR" sz="1400" b="1" dirty="0" smtClean="0">
                  <a:solidFill>
                    <a:schemeClr val="bg1"/>
                  </a:solidFill>
                </a:rPr>
                <a:t>Maksimalna izloženost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Regulirati</a:t>
              </a:r>
              <a:endParaRPr lang="hr-HR" sz="1400" b="1" dirty="0">
                <a:solidFill>
                  <a:schemeClr val="bg1"/>
                </a:solidFill>
              </a:endParaRP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Prenijeti</a:t>
              </a:r>
              <a:endParaRPr lang="hr-H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189" y="2672688"/>
              <a:ext cx="2736608" cy="912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2. KORAK: UBLAŽITI</a:t>
              </a:r>
              <a:endParaRPr lang="hr-HR" sz="1200" b="1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3656107"/>
            <a:ext cx="5334001" cy="903222"/>
            <a:chOff x="228600" y="3735618"/>
            <a:chExt cx="8077198" cy="903222"/>
          </a:xfrm>
        </p:grpSpPr>
        <p:sp>
          <p:nvSpPr>
            <p:cNvPr id="31" name="Rounded Rectangle 30"/>
            <p:cNvSpPr/>
            <p:nvPr/>
          </p:nvSpPr>
          <p:spPr>
            <a:xfrm>
              <a:off x="2971798" y="3841505"/>
              <a:ext cx="5334000" cy="76767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</a:rPr>
                <a:t>Trošak </a:t>
              </a:r>
            </a:p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hr-HR" sz="1400" b="1" dirty="0" smtClean="0">
                  <a:solidFill>
                    <a:schemeClr val="bg1"/>
                  </a:solidFill>
                </a:rPr>
                <a:t>Proračunske rezerve za nepredviđene situacije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</a:rPr>
                <a:t>Rezervna sredstva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00" y="3735618"/>
              <a:ext cx="2743198" cy="90322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3. KORAK: </a:t>
              </a:r>
              <a:r>
                <a:rPr lang="en-US" sz="1400" b="1" dirty="0" err="1" smtClean="0">
                  <a:solidFill>
                    <a:prstClr val="white"/>
                  </a:solidFill>
                </a:rPr>
                <a:t>REZERV</a:t>
              </a:r>
              <a:r>
                <a:rPr lang="hr-HR" sz="1400" b="1" dirty="0" err="1" smtClean="0">
                  <a:solidFill>
                    <a:prstClr val="white"/>
                  </a:solidFill>
                </a:rPr>
                <a:t>IRANJA</a:t>
              </a:r>
              <a:endParaRPr lang="hr-H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15886" y="4800600"/>
            <a:ext cx="5334001" cy="903222"/>
            <a:chOff x="228600" y="4805943"/>
            <a:chExt cx="8077198" cy="903222"/>
          </a:xfrm>
        </p:grpSpPr>
        <p:sp>
          <p:nvSpPr>
            <p:cNvPr id="53" name="Rounded Rectangle 52"/>
            <p:cNvSpPr/>
            <p:nvPr/>
          </p:nvSpPr>
          <p:spPr>
            <a:xfrm>
              <a:off x="2971799" y="4889297"/>
              <a:ext cx="5333999" cy="7509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16668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Uzeti u obzir pri određivanju fiskalnih ciljeva</a:t>
              </a:r>
              <a:endParaRPr lang="hr-H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4805943"/>
              <a:ext cx="2743198" cy="9032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4. KORAK: PRILAGODBA OSTATKA</a:t>
              </a:r>
              <a:endParaRPr lang="hr-H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05000" y="1603497"/>
            <a:ext cx="5334000" cy="912012"/>
            <a:chOff x="228600" y="1632680"/>
            <a:chExt cx="8077199" cy="912012"/>
          </a:xfrm>
        </p:grpSpPr>
        <p:sp>
          <p:nvSpPr>
            <p:cNvPr id="90" name="Rounded Rectangle 89"/>
            <p:cNvSpPr/>
            <p:nvPr/>
          </p:nvSpPr>
          <p:spPr>
            <a:xfrm>
              <a:off x="2971798" y="1678199"/>
              <a:ext cx="5334001" cy="8209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Utvrditi rizike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Izračunati izloženost i vjerojatnost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Procijeniti trošak i korist od posredovanja</a:t>
              </a:r>
              <a:endParaRPr lang="hr-H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8600" y="1632680"/>
              <a:ext cx="2743198" cy="91201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1. KORAK: UTVRDITI I </a:t>
              </a:r>
              <a:r>
                <a:rPr lang="hr-HR" sz="1400" b="1" dirty="0" smtClean="0">
                  <a:solidFill>
                    <a:prstClr val="white"/>
                  </a:solidFill>
                </a:rPr>
                <a:t>KVANTIFICIRATI</a:t>
              </a:r>
              <a:endParaRPr lang="en-US" sz="1400" b="1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2400" kern="0" dirty="0">
                <a:solidFill>
                  <a:srgbClr val="990000"/>
                </a:solidFill>
                <a:latin typeface="Arial"/>
              </a:rPr>
              <a:t>Priručnik za upravljanje fiskalnim rizicima</a:t>
            </a:r>
            <a:r>
              <a:rPr dirty="0"/>
              <a:t/>
            </a:r>
            <a:br>
              <a:rPr dirty="0"/>
            </a:br>
            <a:r>
              <a:rPr lang="en-US" sz="2800" kern="0" dirty="0" smtClean="0">
                <a:solidFill>
                  <a:srgbClr val="17375E"/>
                </a:solidFill>
                <a:latin typeface="Arial"/>
              </a:rPr>
              <a:t>Matrica rizika</a:t>
            </a:r>
            <a:endParaRPr lang="hr-HR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23316"/>
              </p:ext>
            </p:extLst>
          </p:nvPr>
        </p:nvGraphicFramePr>
        <p:xfrm>
          <a:off x="40259" y="1066800"/>
          <a:ext cx="9067798" cy="591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695"/>
                <a:gridCol w="1314289"/>
                <a:gridCol w="1288376"/>
                <a:gridCol w="1288376"/>
                <a:gridCol w="1138874"/>
                <a:gridCol w="644519"/>
                <a:gridCol w="644519"/>
                <a:gridCol w="778075"/>
                <a:gridCol w="778075"/>
              </a:tblGrid>
              <a:tr h="1892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RIzik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1. Utvrditi i </a:t>
                      </a:r>
                      <a:r>
                        <a:rPr lang="hr-HR" sz="800" b="1" dirty="0" smtClean="0">
                          <a:effectLst/>
                        </a:rPr>
                        <a:t>kvantificirati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2. Ublažiti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>
                          <a:effectLst/>
                        </a:rPr>
                        <a:t>3. Rezervacije</a:t>
                      </a:r>
                      <a:endParaRPr lang="hr-HR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>
                          <a:effectLst/>
                        </a:rPr>
                        <a:t>4. Prilagoditi</a:t>
                      </a:r>
                      <a:endParaRPr lang="hr-HR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474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Izravne kontrole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Neizravne </a:t>
                      </a:r>
                      <a:r>
                        <a:rPr lang="hr-HR" sz="800" b="1" dirty="0" smtClean="0">
                          <a:effectLst/>
                        </a:rPr>
                        <a:t>kontrole </a:t>
                      </a:r>
                      <a:r>
                        <a:rPr lang="hr-HR" sz="800" b="1" dirty="0" smtClean="0">
                          <a:effectLst/>
                        </a:rPr>
                        <a:t>(uređivanje</a:t>
                      </a:r>
                      <a:r>
                        <a:rPr lang="hr-HR" sz="800" b="1" baseline="0" dirty="0" smtClean="0">
                          <a:effectLst/>
                        </a:rPr>
                        <a:t> </a:t>
                      </a:r>
                      <a:r>
                        <a:rPr lang="hr-HR" sz="800" b="1" baseline="0" dirty="0" smtClean="0">
                          <a:effectLst/>
                        </a:rPr>
                        <a:t>i naknade)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Instrumenti prijenosa rizika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Trošak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Potencijalne obveze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Rezervna sredstva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ostatak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0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Financijski sektor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Kvantificirati izloženost </a:t>
                      </a:r>
                      <a:r>
                        <a:rPr lang="hr-HR" sz="800" dirty="0">
                          <a:effectLst/>
                        </a:rPr>
                        <a:t>potencijalnim obvezama, nadzirati financijsko zdravlje te </a:t>
                      </a:r>
                      <a:r>
                        <a:rPr lang="hr-HR" sz="800" dirty="0" smtClean="0">
                          <a:effectLst/>
                        </a:rPr>
                        <a:t>pokazatelje </a:t>
                      </a:r>
                      <a:r>
                        <a:rPr lang="hr-HR" sz="800" dirty="0">
                          <a:effectLst/>
                        </a:rPr>
                        <a:t>rizika, uključiti testove na otpornost stresa financijskog sektora u analizu održivosti duga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Smanjiti sudjelovanje države u bankama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Povećati kapacitet apsorpcije bankovnog gubitka (standardi </a:t>
                      </a:r>
                      <a:r>
                        <a:rPr lang="hr-HR" sz="800" dirty="0" smtClean="0">
                          <a:effectLst/>
                        </a:rPr>
                        <a:t>adekvatnosti kapitala)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Makrobonitetni</a:t>
                      </a:r>
                      <a:r>
                        <a:rPr lang="hr-HR" sz="800" dirty="0">
                          <a:effectLst/>
                        </a:rPr>
                        <a:t> alati za smanjenje </a:t>
                      </a:r>
                      <a:r>
                        <a:rPr lang="hr-HR" sz="800" dirty="0" err="1">
                          <a:effectLst/>
                        </a:rPr>
                        <a:t>procikličnosti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Smanjiti predrasude prema dugu u poreznom sustavu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Tražiti od banaka da financiraju osiguranje depozita, mehanizmi rješavanja (npr. </a:t>
                      </a:r>
                      <a:r>
                        <a:rPr lang="hr-HR" sz="800" dirty="0" smtClean="0">
                          <a:effectLst/>
                        </a:rPr>
                        <a:t>oporuke ti)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Izdvajanje za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očekivana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plaćanja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Održavati novčane rezerve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Prethodno financirati jamstva depozita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0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Prirodne katastrofe i rizici okoliša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Rani sustavi upozorenja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Planiranje smanjenja utjecaja na okoliš u rizičnim područjima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Porezne premije u visoko rizičnim područjima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standardi  zaštite okoliša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izgradnja kodeksa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strategije pripreme za katastrofe </a:t>
                      </a:r>
                      <a:endParaRPr lang="hr-HR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Reosiguranje</a:t>
                      </a:r>
                      <a:r>
                        <a:rPr lang="hr-HR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obveznice za slučaj katastrofe</a:t>
                      </a:r>
                      <a:r>
                        <a:rPr lang="hr-HR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plaćanja instrumenata garancije </a:t>
                      </a:r>
                      <a:r>
                        <a:rPr lang="hr-HR" sz="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maks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isplate</a:t>
                      </a:r>
                      <a:r>
                        <a:rPr lang="hr-HR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zahtijevanje </a:t>
                      </a:r>
                      <a:r>
                        <a:rPr lang="hr-HR" sz="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odbitne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franšize za državne</a:t>
                      </a:r>
                      <a:r>
                        <a:rPr lang="hr-HR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programe</a:t>
                      </a:r>
                      <a:r>
                        <a:rPr lang="hr-HR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strategije pripreme za katastrofe</a:t>
                      </a:r>
                      <a:r>
                        <a:rPr lang="hr-HR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hr-H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osiguranje za visoko rizična</a:t>
                      </a:r>
                      <a:r>
                        <a:rPr lang="hr-HR" sz="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r-HR" sz="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područja</a:t>
                      </a:r>
                      <a:endParaRPr lang="hr-HR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hr-HR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Izdvajanje za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potrošena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plaćanja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Rezerviranja</a:t>
                      </a:r>
                      <a:r>
                        <a:rPr lang="hr-HR" sz="8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za </a:t>
                      </a:r>
                      <a:r>
                        <a:rPr lang="hr-HR" sz="800" dirty="0">
                          <a:effectLst/>
                        </a:rPr>
                        <a:t>nepredviđene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situacije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Sredstva za slučaj prirodne katastrofe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Makro šokovi: cijena robe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Analiza osjetljivosti, alternativni scenariji, probabilistički grafikoni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Privatizacija </a:t>
                      </a:r>
                      <a:r>
                        <a:rPr lang="hr-HR" sz="800" baseline="0" dirty="0" smtClean="0">
                          <a:effectLst/>
                        </a:rPr>
                        <a:t> </a:t>
                      </a:r>
                      <a:r>
                        <a:rPr lang="hr-HR" sz="800" dirty="0" smtClean="0">
                          <a:effectLst/>
                        </a:rPr>
                        <a:t>proizvođača </a:t>
                      </a:r>
                      <a:r>
                        <a:rPr lang="hr-HR" sz="800" dirty="0">
                          <a:effectLst/>
                        </a:rPr>
                        <a:t>robe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Regulacija tržišta robom, </a:t>
                      </a:r>
                      <a:r>
                        <a:rPr lang="hr-HR" sz="800" dirty="0" err="1">
                          <a:effectLst/>
                        </a:rPr>
                        <a:t>diverzifikacija</a:t>
                      </a:r>
                      <a:r>
                        <a:rPr lang="hr-HR" sz="800" dirty="0">
                          <a:effectLst/>
                        </a:rPr>
                        <a:t> porezne osnovice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Instrumenti zaštite (opcije</a:t>
                      </a:r>
                      <a:r>
                        <a:rPr lang="hr-HR" sz="800" dirty="0">
                          <a:effectLst/>
                        </a:rPr>
                        <a:t>, robni terminski ugovori)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Fiskalna pravila temeljena na resursima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Oprezne pretpostavke cijena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Sredstva za stabilizaciju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1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Jamstva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Održavanje središnjeg registra jamstva te procjena rizika za vrijeme izdavanja jamstva te tijekom njegovog trajanja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Središnje nadležno tijelo, gornje granice obveza, kriteriji standarda za izdavanje, uvjeti pristupa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Naplaćivati naknade za rizik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Djelomična jamstva, zahtijevati </a:t>
                      </a:r>
                      <a:r>
                        <a:rPr lang="hr-HR" sz="800" dirty="0" err="1">
                          <a:effectLst/>
                        </a:rPr>
                        <a:t>kolateral</a:t>
                      </a:r>
                      <a:r>
                        <a:rPr lang="hr-HR" sz="800" dirty="0">
                          <a:effectLst/>
                        </a:rPr>
                        <a:t>, </a:t>
                      </a:r>
                      <a:r>
                        <a:rPr lang="hr-HR" sz="800" dirty="0" smtClean="0">
                          <a:effectLst/>
                        </a:rPr>
                        <a:t>reosigurati </a:t>
                      </a:r>
                      <a:r>
                        <a:rPr lang="hr-HR" sz="800" dirty="0">
                          <a:effectLst/>
                        </a:rPr>
                        <a:t>ako je moguće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Izdvajanje za očekivane </a:t>
                      </a:r>
                      <a:r>
                        <a:rPr lang="hr-HR" sz="800" dirty="0">
                          <a:effectLst/>
                        </a:rPr>
                        <a:t>novčane tokove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Rezerviranja</a:t>
                      </a:r>
                      <a:r>
                        <a:rPr lang="hr-HR" sz="800" baseline="0" dirty="0" smtClean="0">
                          <a:effectLst/>
                        </a:rPr>
                        <a:t> </a:t>
                      </a:r>
                      <a:r>
                        <a:rPr lang="hr-HR" sz="800" dirty="0" smtClean="0">
                          <a:effectLst/>
                        </a:rPr>
                        <a:t>za </a:t>
                      </a:r>
                      <a:r>
                        <a:rPr lang="hr-HR" sz="800" dirty="0">
                          <a:effectLst/>
                        </a:rPr>
                        <a:t>očekivane zahtjeve 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Sredstva za jamstva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Sigurna razina duga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87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Javno-privatno partnerstvo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Održavati središnji registar obveza JPP-a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Projekte podvrgnuti analizi osjetljivosti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Središnje nadležno tijelo, Ministarstvo financija, uloga čuvara, gornje granice </a:t>
                      </a:r>
                      <a:r>
                        <a:rPr lang="hr-HR" sz="800" baseline="0" dirty="0" smtClean="0">
                          <a:effectLst/>
                        </a:rPr>
                        <a:t> </a:t>
                      </a:r>
                      <a:r>
                        <a:rPr lang="hr-HR" sz="800" dirty="0" smtClean="0">
                          <a:effectLst/>
                        </a:rPr>
                        <a:t>obveza za  </a:t>
                      </a:r>
                      <a:r>
                        <a:rPr lang="hr-HR" sz="800" dirty="0" err="1" smtClean="0">
                          <a:effectLst/>
                        </a:rPr>
                        <a:t>JPP</a:t>
                      </a:r>
                      <a:r>
                        <a:rPr lang="hr-HR" sz="800" dirty="0" smtClean="0">
                          <a:effectLst/>
                        </a:rPr>
                        <a:t>-ove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Središnje proračunsko tijelo te </a:t>
                      </a:r>
                      <a:r>
                        <a:rPr lang="hr-HR" sz="800" dirty="0" smtClean="0">
                          <a:effectLst/>
                        </a:rPr>
                        <a:t>provjere vrijednosti za novac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Naplaćivati naknade za jamstvo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Okvir za podjelu rizika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Plaćanje instrumenata </a:t>
                      </a:r>
                      <a:r>
                        <a:rPr lang="hr-HR" sz="800" dirty="0" err="1" smtClean="0">
                          <a:effectLst/>
                        </a:rPr>
                        <a:t>Maks</a:t>
                      </a:r>
                      <a:r>
                        <a:rPr lang="hr-HR" sz="800" dirty="0" smtClean="0">
                          <a:effectLst/>
                        </a:rPr>
                        <a:t>. Isplate povezane s potražnjom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Osigurati zadržane ugovorne rizike gdje je moguće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Izdvajanje za očekivane </a:t>
                      </a:r>
                      <a:r>
                        <a:rPr lang="hr-HR" sz="800" dirty="0">
                          <a:effectLst/>
                        </a:rPr>
                        <a:t>novčane tokove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Rezervna sredstva za očekivane zahtjeve u pogledu jamstava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Sredstva za jamstva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1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Državna poduzeća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Odrediti broj eksplicitne izloženosti, nadzirati financijski učinak, analize scenarija ili testovi otpornosti na stres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Smanjiti </a:t>
                      </a:r>
                      <a:r>
                        <a:rPr lang="hr-HR" sz="800" dirty="0" smtClean="0">
                          <a:effectLst/>
                        </a:rPr>
                        <a:t>veličinu  </a:t>
                      </a:r>
                      <a:r>
                        <a:rPr lang="hr-HR" sz="800" dirty="0">
                          <a:effectLst/>
                        </a:rPr>
                        <a:t>sektora državnih poduzeća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Držati odbore odgovornima za učinak</a:t>
                      </a:r>
                      <a:r>
                        <a:rPr lang="hr-HR" sz="8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Zahtjevi izvještavanja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E</a:t>
                      </a:r>
                      <a:r>
                        <a:rPr lang="hr-HR" sz="800" dirty="0" smtClean="0">
                          <a:effectLst/>
                        </a:rPr>
                        <a:t>ksplicitne </a:t>
                      </a:r>
                      <a:r>
                        <a:rPr lang="hr-HR" sz="800" dirty="0">
                          <a:effectLst/>
                        </a:rPr>
                        <a:t>klauzule </a:t>
                      </a:r>
                      <a:r>
                        <a:rPr lang="hr-HR" sz="800" dirty="0" smtClean="0">
                          <a:effectLst/>
                        </a:rPr>
                        <a:t>zabrane otkupa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Izdvajanje za očekivane </a:t>
                      </a:r>
                      <a:r>
                        <a:rPr lang="hr-HR" sz="800" dirty="0">
                          <a:effectLst/>
                        </a:rPr>
                        <a:t>subvencije i </a:t>
                      </a:r>
                      <a:r>
                        <a:rPr lang="hr-HR" sz="800" dirty="0" err="1">
                          <a:effectLst/>
                        </a:rPr>
                        <a:t>kvazi</a:t>
                      </a:r>
                      <a:r>
                        <a:rPr lang="hr-HR" sz="800" dirty="0">
                          <a:effectLst/>
                        </a:rPr>
                        <a:t>-fiskalne aktivnosti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Rezerviranja  </a:t>
                      </a:r>
                      <a:r>
                        <a:rPr lang="hr-HR" sz="800" dirty="0">
                          <a:effectLst/>
                        </a:rPr>
                        <a:t>za trošak u slučaju restrukturiranja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74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Niže razine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</a:rPr>
                        <a:t>vlasti</a:t>
                      </a:r>
                      <a:endParaRPr lang="hr-H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Nadzirati financijsku učinak u odnosu na referenta mjerila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Fiskalna pravila i ograničenja </a:t>
                      </a:r>
                      <a:r>
                        <a:rPr lang="hr-HR" sz="800" dirty="0" smtClean="0">
                          <a:effectLst/>
                        </a:rPr>
                        <a:t>zaduživanja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Povezati razinu financijske autonomije s </a:t>
                      </a:r>
                      <a:r>
                        <a:rPr lang="hr-HR" sz="800" dirty="0" smtClean="0">
                          <a:effectLst/>
                        </a:rPr>
                        <a:t>učinkom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Zahtjevi </a:t>
                      </a:r>
                      <a:r>
                        <a:rPr lang="hr-HR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izvještavanja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Uspostaviti </a:t>
                      </a:r>
                      <a:r>
                        <a:rPr lang="hr-HR" sz="800" dirty="0" smtClean="0">
                          <a:effectLst/>
                        </a:rPr>
                        <a:t>uvjerljive klauzule zabrane otkupa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Zadržati pravo likvidacije imovine / imenovanja </a:t>
                      </a:r>
                      <a:r>
                        <a:rPr lang="hr-HR" sz="800" dirty="0" smtClean="0">
                          <a:effectLst/>
                        </a:rPr>
                        <a:t>upravitelja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Izdvajanje za </a:t>
                      </a:r>
                      <a:endParaRPr lang="hr-H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očekivane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potpore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7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11488" y="2079222"/>
          <a:ext cx="4612135" cy="416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0570" y="6364310"/>
            <a:ext cx="28972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Izvor: Baza podataka o fiskalnim pravilima MMF-a (2015.)</a:t>
            </a:r>
            <a:endParaRPr lang="hr-H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3258" y="1518404"/>
            <a:ext cx="3988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Arial" panose="020B0604020202020204" pitchFamily="34" charset="0"/>
              </a:rPr>
              <a:t>Razvoj tijekom vremena (1990.-2014.</a:t>
            </a:r>
            <a:r>
              <a:rPr lang="en-US" altLang="en-US" sz="18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621" y="511478"/>
            <a:ext cx="7391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</a:rPr>
              <a:t>Fiskalni rizici i gornje granice javnog duga </a:t>
            </a:r>
            <a:endParaRPr lang="hr-HR" sz="24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Donošenje pravila duga i ostalih fiskalnih pravila</a:t>
            </a:r>
            <a:endParaRPr lang="hr-HR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67893" y="1495298"/>
            <a:ext cx="3988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Arial" panose="020B0604020202020204" pitchFamily="34" charset="0"/>
              </a:rPr>
              <a:t>Kombinacija pravila (2014.)</a:t>
            </a:r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4114800" y="1887736"/>
          <a:ext cx="4768762" cy="460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14"/>
          <p:cNvSpPr txBox="1"/>
          <p:nvPr/>
        </p:nvSpPr>
        <p:spPr>
          <a:xfrm>
            <a:off x="4638466" y="5012221"/>
            <a:ext cx="1860715" cy="337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PRAVILA DUGA</a:t>
            </a:r>
            <a:endParaRPr lang="hr-HR" sz="1800" b="1" i="1" dirty="0">
              <a:solidFill>
                <a:srgbClr val="17375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5400736" y="2849715"/>
            <a:ext cx="482432" cy="337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6499181" y="5062055"/>
            <a:ext cx="357116" cy="301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6171600" y="2079222"/>
            <a:ext cx="3084887" cy="596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17375E"/>
                </a:solidFill>
                <a:latin typeface="Arial" panose="020B0604020202020204" pitchFamily="34" charset="0"/>
              </a:rPr>
              <a:t>Proračunski saldo +</a:t>
            </a:r>
          </a:p>
          <a:p>
            <a:pPr algn="ctr"/>
            <a:r>
              <a:rPr lang="en-US" sz="1800" b="1" dirty="0" smtClean="0">
                <a:solidFill>
                  <a:srgbClr val="17375E"/>
                </a:solidFill>
                <a:latin typeface="Arial" panose="020B0604020202020204" pitchFamily="34" charset="0"/>
              </a:rPr>
              <a:t>pravila rashoda</a:t>
            </a:r>
            <a:endParaRPr lang="hr-HR" sz="1800" b="1" i="1" dirty="0">
              <a:solidFill>
                <a:srgbClr val="17375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889" y="4673667"/>
            <a:ext cx="1368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17375E"/>
                </a:solidFill>
              </a:rPr>
              <a:t>Pravilo duga</a:t>
            </a:r>
            <a:endParaRPr lang="hr-HR" sz="1600" dirty="0">
              <a:solidFill>
                <a:srgbClr val="17375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55878" y="4849929"/>
            <a:ext cx="304023" cy="405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67" y="2206529"/>
            <a:ext cx="430887" cy="3512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Broj zemalja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8118" y="3787574"/>
            <a:ext cx="6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58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339" y="3811261"/>
            <a:ext cx="63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1339" y="3836571"/>
            <a:ext cx="68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17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565" y="6610935"/>
            <a:ext cx="27682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dirty="0">
                <a:latin typeface="Arial" panose="020B0604020202020204" pitchFamily="34" charset="0"/>
              </a:rPr>
              <a:t>Izvor: procjene osoblja MMF-a</a:t>
            </a:r>
            <a:endParaRPr lang="hr-H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6565" y="44413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</a:rPr>
              <a:t>Fiskalni rizici i gornje granice javnog duga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Probablistička ocjena javnog duga: ilustracija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496366"/>
              </p:ext>
            </p:extLst>
          </p:nvPr>
        </p:nvGraphicFramePr>
        <p:xfrm>
          <a:off x="381000" y="2064565"/>
          <a:ext cx="8458200" cy="448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47738" y="1464401"/>
            <a:ext cx="70270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Ekonomija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europskih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tržišta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u nastajanju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i="1" dirty="0">
                <a:solidFill>
                  <a:srgbClr val="002060"/>
                </a:solidFill>
                <a:latin typeface="Arial" panose="020B0604020202020204" pitchFamily="34" charset="0"/>
              </a:rPr>
              <a:t>(u postotku BDP-a)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0665" y="4346390"/>
            <a:ext cx="5438870" cy="12901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1524000" y="4475404"/>
            <a:ext cx="1981200" cy="3177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</a:rPr>
              <a:t>Srednjoročna projekcija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Implikacije politike</a:t>
            </a:r>
            <a:r>
              <a:t/>
            </a:r>
            <a:br/>
            <a:r>
              <a:rPr lang="en-US" sz="2400" dirty="0">
                <a:solidFill>
                  <a:srgbClr val="002060"/>
                </a:solidFill>
              </a:rPr>
              <a:t>Analiza fiskalnih rizika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70000" lnSpcReduction="20000"/>
          </a:bodyPr>
          <a:lstStyle/>
          <a:p>
            <a:r>
              <a:rPr dirty="0" smtClean="0"/>
              <a:t>Sve zemlje trebaju težiti </a:t>
            </a:r>
            <a:r>
              <a:rPr lang="en-US" i="1" dirty="0">
                <a:solidFill>
                  <a:srgbClr val="990000"/>
                </a:solidFill>
              </a:rPr>
              <a:t>povećanju upotrebe probabilističkih metoda </a:t>
            </a:r>
            <a:endParaRPr lang="hr-HR" i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Zemlje manjeg kapaciteta trebaju se usredotočiti na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analizu makro-fiskalne osjetljivosti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financijsku bilancu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objavu eksplicitnih potencijalnih obveza</a:t>
            </a:r>
            <a:endParaRPr lang="hr-HR" i="1" dirty="0">
              <a:solidFill>
                <a:srgbClr val="990000"/>
              </a:solidFill>
            </a:endParaRPr>
          </a:p>
          <a:p>
            <a:endParaRPr lang="hr-HR" dirty="0"/>
          </a:p>
          <a:p>
            <a:r>
              <a:rPr lang="en-US" dirty="0" smtClean="0">
                <a:solidFill>
                  <a:srgbClr val="002060"/>
                </a:solidFill>
              </a:rPr>
              <a:t>Zemljama srednjeg kapaciteta prioriteti trebaju biti</a:t>
            </a:r>
          </a:p>
          <a:p>
            <a:pPr lvl="1"/>
            <a:r>
              <a:rPr lang="en-US" i="1" dirty="0" err="1" smtClean="0">
                <a:solidFill>
                  <a:srgbClr val="990000"/>
                </a:solidFill>
              </a:rPr>
              <a:t>alternativn</a:t>
            </a:r>
            <a:r>
              <a:rPr lang="hr-HR" i="1" dirty="0" smtClean="0">
                <a:solidFill>
                  <a:srgbClr val="990000"/>
                </a:solidFill>
              </a:rPr>
              <a:t>i</a:t>
            </a:r>
            <a:r>
              <a:rPr lang="en-US" i="1" dirty="0" smtClean="0">
                <a:solidFill>
                  <a:srgbClr val="990000"/>
                </a:solidFill>
              </a:rPr>
              <a:t> </a:t>
            </a:r>
            <a:r>
              <a:rPr lang="en-US" i="1" dirty="0" err="1" smtClean="0">
                <a:solidFill>
                  <a:srgbClr val="990000"/>
                </a:solidFill>
              </a:rPr>
              <a:t>makro-fiskaln</a:t>
            </a:r>
            <a:r>
              <a:rPr lang="hr-HR" i="1" dirty="0" smtClean="0">
                <a:solidFill>
                  <a:srgbClr val="990000"/>
                </a:solidFill>
              </a:rPr>
              <a:t>i</a:t>
            </a:r>
            <a:r>
              <a:rPr lang="en-US" i="1" dirty="0" smtClean="0">
                <a:solidFill>
                  <a:srgbClr val="990000"/>
                </a:solidFill>
              </a:rPr>
              <a:t> </a:t>
            </a:r>
            <a:r>
              <a:rPr lang="en-US" i="1" dirty="0" err="1" smtClean="0">
                <a:solidFill>
                  <a:srgbClr val="990000"/>
                </a:solidFill>
              </a:rPr>
              <a:t>scenarij</a:t>
            </a:r>
            <a:r>
              <a:rPr lang="hr-HR" i="1" dirty="0" smtClean="0">
                <a:solidFill>
                  <a:srgbClr val="990000"/>
                </a:solidFill>
              </a:rPr>
              <a:t>i</a:t>
            </a:r>
            <a:endParaRPr lang="en-US" i="1" dirty="0" smtClean="0">
              <a:solidFill>
                <a:srgbClr val="990000"/>
              </a:solidFill>
            </a:endParaRP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potpune bilance</a:t>
            </a:r>
          </a:p>
          <a:p>
            <a:pPr lvl="1"/>
            <a:r>
              <a:rPr lang="en-US" i="1" dirty="0" err="1" smtClean="0">
                <a:solidFill>
                  <a:srgbClr val="990000"/>
                </a:solidFill>
              </a:rPr>
              <a:t>objav</a:t>
            </a:r>
            <a:r>
              <a:rPr lang="hr-HR" i="1" dirty="0" smtClean="0">
                <a:solidFill>
                  <a:srgbClr val="990000"/>
                </a:solidFill>
              </a:rPr>
              <a:t>a</a:t>
            </a:r>
            <a:r>
              <a:rPr lang="en-US" i="1" dirty="0" smtClean="0">
                <a:solidFill>
                  <a:srgbClr val="990000"/>
                </a:solidFill>
              </a:rPr>
              <a:t> svih potencijalnih obveza</a:t>
            </a:r>
          </a:p>
          <a:p>
            <a:endParaRPr lang="hr-HR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Zemlje visokog kapaciteta trebaju se usredotočiti na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objavu veličine i vjerojatnosti realizacija potencijalnih obveza</a:t>
            </a:r>
          </a:p>
          <a:p>
            <a:pPr lvl="1"/>
            <a:r>
              <a:rPr lang="en-US" i="1" dirty="0" err="1" smtClean="0">
                <a:solidFill>
                  <a:srgbClr val="990000"/>
                </a:solidFill>
              </a:rPr>
              <a:t>povremen</a:t>
            </a:r>
            <a:r>
              <a:rPr lang="hr-HR" i="1" dirty="0" smtClean="0">
                <a:solidFill>
                  <a:srgbClr val="990000"/>
                </a:solidFill>
              </a:rPr>
              <a:t>a</a:t>
            </a:r>
            <a:r>
              <a:rPr lang="en-US" i="1" dirty="0" smtClean="0">
                <a:solidFill>
                  <a:srgbClr val="990000"/>
                </a:solidFill>
              </a:rPr>
              <a:t> </a:t>
            </a:r>
            <a:r>
              <a:rPr lang="en-US" i="1" dirty="0" err="1" smtClean="0">
                <a:solidFill>
                  <a:srgbClr val="990000"/>
                </a:solidFill>
              </a:rPr>
              <a:t>fiskaln</a:t>
            </a:r>
            <a:r>
              <a:rPr lang="hr-HR" i="1" dirty="0" smtClean="0">
                <a:solidFill>
                  <a:srgbClr val="990000"/>
                </a:solidFill>
              </a:rPr>
              <a:t>a</a:t>
            </a:r>
            <a:r>
              <a:rPr lang="en-US" i="1" dirty="0" smtClean="0">
                <a:solidFill>
                  <a:srgbClr val="990000"/>
                </a:solidFill>
              </a:rPr>
              <a:t> testiranja otpornosti na stres</a:t>
            </a:r>
          </a:p>
          <a:p>
            <a:pPr lvl="1"/>
            <a:endParaRPr lang="hr-HR" i="1" dirty="0" smtClean="0">
              <a:solidFill>
                <a:srgbClr val="990000"/>
              </a:solidFill>
            </a:endParaRPr>
          </a:p>
          <a:p>
            <a:pPr lvl="1"/>
            <a:endParaRPr lang="hr-HR" i="1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3"/>
            <a:ext cx="8229600" cy="12176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Implikacije politike</a:t>
            </a:r>
            <a:r>
              <a:t/>
            </a:r>
            <a:br/>
            <a:r>
              <a:rPr lang="en-US" sz="2400" dirty="0">
                <a:solidFill>
                  <a:srgbClr val="002060"/>
                </a:solidFill>
              </a:rPr>
              <a:t>Upravljanje fiskalnim rizicima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Sve zemlje trebaju </a:t>
            </a:r>
            <a:r>
              <a:rPr lang="en-US" sz="2400" i="1" dirty="0">
                <a:solidFill>
                  <a:srgbClr val="990000"/>
                </a:solidFill>
              </a:rPr>
              <a:t>jačati svoje institucionalne okvire i centralno upravljati svojim rizicima</a:t>
            </a:r>
          </a:p>
          <a:p>
            <a:pPr marL="0" indent="0">
              <a:buNone/>
            </a:pPr>
            <a:endParaRPr lang="hr-HR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Zemlje manjeg kapaciteta trebaju </a:t>
            </a:r>
            <a:r>
              <a:rPr lang="en-US" sz="2400" i="1" dirty="0" smtClean="0">
                <a:solidFill>
                  <a:srgbClr val="990000"/>
                </a:solidFill>
              </a:rPr>
              <a:t>ojačati izravne kontrole te centralno odobravati eksplicitne potencijalne obveze </a:t>
            </a:r>
          </a:p>
          <a:p>
            <a:pPr lvl="1"/>
            <a:endParaRPr lang="hr-HR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Zemljama srednjeg kapaciteta prioriteti trebaju biti </a:t>
            </a:r>
            <a:r>
              <a:rPr lang="en-US" sz="2400" i="1" dirty="0" smtClean="0">
                <a:solidFill>
                  <a:srgbClr val="990000"/>
                </a:solidFill>
              </a:rPr>
              <a:t>učinkovitija upotreba mjera ublažavanja rizika i alata za prijenos</a:t>
            </a:r>
          </a:p>
          <a:p>
            <a:pPr lvl="1"/>
            <a:endParaRPr lang="hr-HR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Zemlje visokog kapaciteta trebaju </a:t>
            </a:r>
            <a:r>
              <a:rPr lang="en-US" sz="2400" i="1" dirty="0">
                <a:solidFill>
                  <a:srgbClr val="990000"/>
                </a:solidFill>
              </a:rPr>
              <a:t>izraditi fiskalne planove na temelju izloženosti riziku</a:t>
            </a:r>
            <a:endParaRPr lang="hr-HR" sz="2400" i="1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07460"/>
              </p:ext>
            </p:extLst>
          </p:nvPr>
        </p:nvGraphicFramePr>
        <p:xfrm>
          <a:off x="0" y="2083012"/>
          <a:ext cx="8991600" cy="431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-25940" y="1379529"/>
            <a:ext cx="9144000" cy="76998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</a:rPr>
              <a:t>Razvijena gospodarstva: javni dug</a:t>
            </a:r>
            <a:endParaRPr lang="hr-HR" sz="21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(2007.-2016., postotak BDP-a)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0" y="6582054"/>
            <a:ext cx="5649515" cy="2797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latin typeface="Arial" pitchFamily="34" charset="0"/>
              </a:rPr>
              <a:t>Izvor: Baza podataka i procjene osoblja za izvješće „Fiscal Monitor“.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87531" y="5181600"/>
            <a:ext cx="1245138" cy="48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</a:rPr>
              <a:t>Proljeće 2007.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467600" y="2658788"/>
            <a:ext cx="1245138" cy="48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Proljeće 2016.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3602623"/>
            <a:ext cx="134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37 % BDP-a</a:t>
            </a:r>
            <a:endParaRPr lang="hr-HR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2514600"/>
            <a:ext cx="0" cy="2514600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107" y="778520"/>
            <a:ext cx="7779469" cy="4718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990000"/>
                </a:solidFill>
                <a:latin typeface="Arial"/>
              </a:rPr>
              <a:t>Motivacija za rad</a:t>
            </a:r>
            <a:endParaRPr lang="hr-HR" sz="2800" b="1" dirty="0" smtClean="0">
              <a:solidFill>
                <a:srgbClr val="1737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1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09600" y="1391233"/>
            <a:ext cx="8128397" cy="67865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Gospodarstva u nastajanju, isključujući Kinu: javni dug</a:t>
            </a:r>
            <a:endParaRPr lang="hr-HR" sz="1600" dirty="0" smtClean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(2007.-2016., postotak BDP-a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06121" y="6459806"/>
            <a:ext cx="3915965" cy="26074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latin typeface="Arial" pitchFamily="34" charset="0"/>
              </a:rPr>
              <a:t>Izvor: Baza podataka i procjene osoblja za izvješće „Fiscal Monitor“.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44503"/>
              </p:ext>
            </p:extLst>
          </p:nvPr>
        </p:nvGraphicFramePr>
        <p:xfrm>
          <a:off x="228600" y="20574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22086" y="5350539"/>
            <a:ext cx="1162401" cy="316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002060"/>
                </a:solidFill>
                <a:latin typeface="Arial" pitchFamily="34" charset="0"/>
              </a:rPr>
              <a:t>Proljeće 2007.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20000" y="2819400"/>
            <a:ext cx="1218301" cy="3612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FF0000"/>
                </a:solidFill>
                <a:latin typeface="Arial" pitchFamily="34" charset="0"/>
              </a:rPr>
              <a:t>Proljeće 2016.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4487" y="3962400"/>
            <a:ext cx="0" cy="1239008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5199078" y="445041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9 % BDP-a</a:t>
            </a:r>
            <a:endParaRPr lang="hr-HR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-1" y="781808"/>
            <a:ext cx="7779469" cy="5475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990000"/>
                </a:solidFill>
                <a:latin typeface="Arial"/>
              </a:rPr>
              <a:t>Motivacija za rad</a:t>
            </a:r>
            <a:endParaRPr lang="hr-HR" sz="2800" b="1" dirty="0" smtClean="0">
              <a:solidFill>
                <a:srgbClr val="1737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 anchor="b">
            <a:normAutofit fontScale="90000"/>
          </a:bodyPr>
          <a:lstStyle/>
          <a:p>
            <a:r>
              <a:t/>
            </a:r>
            <a:br/>
            <a:r>
              <a:rPr lang="en-US" sz="2700" kern="0" dirty="0" smtClean="0">
                <a:solidFill>
                  <a:srgbClr val="990000"/>
                </a:solidFill>
                <a:latin typeface="Arial"/>
              </a:rPr>
              <a:t>Izvori fiskalnog rizika </a:t>
            </a:r>
            <a:r>
              <a:t/>
            </a:r>
            <a:br/>
            <a:r>
              <a:rPr lang="en-US" sz="2700" kern="0" dirty="0" smtClean="0">
                <a:solidFill>
                  <a:srgbClr val="002060"/>
                </a:solidFill>
                <a:latin typeface="Arial"/>
              </a:rPr>
              <a:t>Veliki, podcijenjeni, nelinearni fiskalni rizici te... </a:t>
            </a:r>
            <a:endParaRPr lang="hr-HR" sz="27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471798"/>
            <a:ext cx="687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7375E"/>
                </a:solidFill>
              </a:rPr>
              <a:t>Veličina i vjerojatnost fiskalnih šokova prema vrsti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" y="6465344"/>
            <a:ext cx="1639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Bova i ostali. (2016.)</a:t>
            </a:r>
            <a:endParaRPr lang="hr-HR" sz="11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39917"/>
              </p:ext>
            </p:extLst>
          </p:nvPr>
        </p:nvGraphicFramePr>
        <p:xfrm>
          <a:off x="304800" y="2108858"/>
          <a:ext cx="8534400" cy="43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 rot="21035293">
            <a:off x="769343" y="3583997"/>
            <a:ext cx="7127974" cy="2577491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" y="322968"/>
            <a:ext cx="7738661" cy="990600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rgbClr val="990000"/>
                </a:solidFill>
                <a:latin typeface="Arial"/>
              </a:rPr>
              <a:t>Izvori fiskalnog rizika</a:t>
            </a:r>
            <a:r>
              <a:t/>
            </a:r>
            <a:br/>
            <a:r>
              <a:rPr lang="en-US" sz="2400" kern="0" dirty="0" smtClean="0">
                <a:solidFill>
                  <a:srgbClr val="17375E"/>
                </a:solidFill>
                <a:latin typeface="Arial"/>
              </a:rPr>
              <a:t>...iznimno međusobno povezani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02875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Bova i ostali. (2016.) </a:t>
            </a:r>
            <a:endParaRPr lang="hr-HR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7375E"/>
                </a:solidFill>
              </a:rPr>
              <a:t>Realizacija potencijalnih obveza</a:t>
            </a:r>
            <a:endParaRPr lang="hr-HR" sz="240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536" y="3360431"/>
            <a:ext cx="955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Ostalo</a:t>
            </a:r>
            <a:endParaRPr lang="hr-HR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8536" y="3185595"/>
            <a:ext cx="206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Niže razine vlasti</a:t>
            </a:r>
            <a:endParaRPr lang="hr-HR" sz="1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1075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Privatni ne-financijski sektor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3592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Javno-privatna partnerstva</a:t>
            </a:r>
            <a:endParaRPr lang="hr-HR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64366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Državna poduzeća</a:t>
            </a:r>
            <a:endParaRPr lang="hr-HR" sz="1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461388"/>
            <a:ext cx="182533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Prirodne katastrofe</a:t>
            </a:r>
            <a:endParaRPr lang="hr-HR" sz="12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276563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Pravni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091738"/>
            <a:ext cx="182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Financijski sektor</a:t>
            </a:r>
            <a:endParaRPr lang="hr-HR" sz="12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7106"/>
              </p:ext>
            </p:extLst>
          </p:nvPr>
        </p:nvGraphicFramePr>
        <p:xfrm>
          <a:off x="-114300" y="1909465"/>
          <a:ext cx="9144000" cy="477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14800" y="2138065"/>
            <a:ext cx="398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Ukupni fiskalni trošak realizacije potencijalnih obveza (% BDP-a, desna os)</a:t>
            </a:r>
            <a:endParaRPr lang="hr-HR" sz="1200" b="1" dirty="0"/>
          </a:p>
        </p:txBody>
      </p:sp>
      <p:sp>
        <p:nvSpPr>
          <p:cNvPr id="27" name="Diamond 26"/>
          <p:cNvSpPr/>
          <p:nvPr/>
        </p:nvSpPr>
        <p:spPr>
          <a:xfrm>
            <a:off x="4648200" y="2195720"/>
            <a:ext cx="76200" cy="161687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022789"/>
              </p:ext>
            </p:extLst>
          </p:nvPr>
        </p:nvGraphicFramePr>
        <p:xfrm>
          <a:off x="-20926" y="1898080"/>
          <a:ext cx="9166698" cy="468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32250"/>
            <a:ext cx="7886700" cy="648949"/>
          </a:xfrm>
        </p:spPr>
        <p:txBody>
          <a:bodyPr>
            <a:normAutofit/>
          </a:bodyPr>
          <a:lstStyle/>
          <a:p>
            <a:pPr algn="ctr"/>
            <a:r>
              <a:rPr dirty="0" smtClean="0"/>
              <a:t>    </a:t>
            </a:r>
            <a:r>
              <a:rPr lang="en-US" sz="2000" dirty="0" smtClean="0">
                <a:solidFill>
                  <a:srgbClr val="17375E"/>
                </a:solidFill>
              </a:rPr>
              <a:t>Obuhvat podataka bilance (statistika državnih financija)</a:t>
            </a:r>
            <a:endParaRPr lang="hr-HR" sz="2000" dirty="0">
              <a:solidFill>
                <a:srgbClr val="17375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8"/>
            <a:ext cx="9144000" cy="4765656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348" y="28302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solidFill>
                  <a:srgbClr val="990000"/>
                </a:solidFill>
              </a:rPr>
              <a:t>Analiza fiskalnih rizika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Poboljšano razotkrivanje rizika...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347" y="6582054"/>
            <a:ext cx="1969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baza podataka COFA</a:t>
            </a:r>
            <a:endParaRPr lang="hr-H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" y="5410200"/>
            <a:ext cx="1969853" cy="118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228475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2003.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74" y="5486400"/>
            <a:ext cx="1600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Računovodstvena osnova</a:t>
            </a:r>
            <a:endParaRPr lang="hr-HR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9228" y="5703510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Nema podataka</a:t>
            </a:r>
            <a:endParaRPr lang="hr-HR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1" y="5863913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Nema bilance</a:t>
            </a:r>
            <a:endParaRPr lang="hr-HR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456" y="6003472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Samo obveze</a:t>
            </a:r>
            <a:endParaRPr lang="hr-HR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1" y="6145279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Financijska bilanca</a:t>
            </a:r>
            <a:endParaRPr lang="hr-HR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6288410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Potpuna bilanca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3293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32250"/>
            <a:ext cx="7886700" cy="648949"/>
          </a:xfrm>
        </p:spPr>
        <p:txBody>
          <a:bodyPr>
            <a:normAutofit/>
          </a:bodyPr>
          <a:lstStyle/>
          <a:p>
            <a:pPr algn="ctr"/>
            <a:r>
              <a:rPr dirty="0" smtClean="0"/>
              <a:t>    </a:t>
            </a:r>
            <a:r>
              <a:rPr lang="en-US" sz="2000" dirty="0" smtClean="0">
                <a:solidFill>
                  <a:srgbClr val="17375E"/>
                </a:solidFill>
              </a:rPr>
              <a:t>Obuhvat podataka bilance (statistika državnih financija)</a:t>
            </a:r>
            <a:endParaRPr lang="hr-HR" sz="2000" dirty="0">
              <a:solidFill>
                <a:srgbClr val="17375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8"/>
            <a:ext cx="9144000" cy="47656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7"/>
            <a:ext cx="9143999" cy="4765657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348" y="28302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solidFill>
                  <a:srgbClr val="990000"/>
                </a:solidFill>
              </a:rPr>
              <a:t>Analiza fiskalnih rizika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Poboljšano razotkrivanje rizika...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6629400"/>
            <a:ext cx="1981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baza podataka COFA</a:t>
            </a:r>
            <a:endParaRPr lang="hr-H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" y="5410200"/>
            <a:ext cx="1969853" cy="118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228475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2003.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076698" y="2284749"/>
            <a:ext cx="1028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2013.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174" y="5486400"/>
            <a:ext cx="1600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Računovodstvena osnova</a:t>
            </a:r>
            <a:endParaRPr lang="hr-H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228" y="5703510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Nema podataka</a:t>
            </a:r>
            <a:endParaRPr lang="hr-HR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1" y="5863913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Nema bilance</a:t>
            </a:r>
            <a:endParaRPr lang="hr-HR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456" y="6003472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Samo obveze</a:t>
            </a:r>
            <a:endParaRPr lang="hr-HR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6145279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Financijska bilanca</a:t>
            </a:r>
            <a:endParaRPr lang="hr-HR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1" y="6347660"/>
            <a:ext cx="16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Potpuna bilanca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874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3249"/>
            <a:ext cx="7470450" cy="1143000"/>
          </a:xfrm>
        </p:spPr>
        <p:txBody>
          <a:bodyPr>
            <a:normAutofit/>
          </a:bodyPr>
          <a:lstStyle/>
          <a:p>
            <a:r>
              <a:rPr dirty="0" smtClean="0"/>
              <a:t>Analiza fiskalnih rizika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... ali je određivanje količine i dalje ograničeno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procjene osoblja MMF-a</a:t>
            </a:r>
            <a:endParaRPr lang="hr-HR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517221"/>
              </p:ext>
            </p:extLst>
          </p:nvPr>
        </p:nvGraphicFramePr>
        <p:xfrm>
          <a:off x="152400" y="2057400"/>
          <a:ext cx="3962401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038314"/>
              </p:ext>
            </p:extLst>
          </p:nvPr>
        </p:nvGraphicFramePr>
        <p:xfrm>
          <a:off x="4495800" y="2057400"/>
          <a:ext cx="394335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Makrofiskalni rizik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Aktiva i pasiva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2411606"/>
            <a:ext cx="381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Svi</a:t>
            </a:r>
            <a:endParaRPr lang="hr-HR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4439" y="2411606"/>
            <a:ext cx="381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Sve</a:t>
            </a:r>
            <a:endParaRPr lang="hr-HR" sz="10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56099" y="3294547"/>
            <a:ext cx="45719" cy="94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04105" y="3204029"/>
            <a:ext cx="6927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504105" y="3962400"/>
            <a:ext cx="9771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509916" y="4724400"/>
            <a:ext cx="9190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4907280" y="3249288"/>
            <a:ext cx="6927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4916534" y="4007396"/>
            <a:ext cx="6927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4915315" y="4691155"/>
            <a:ext cx="6927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125386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Probabilistički grafikon</a:t>
            </a:r>
            <a:endParaRPr lang="hr-HR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07213" y="5772907"/>
            <a:ext cx="116089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Kvalitativna rasprava</a:t>
            </a:r>
            <a:endParaRPr lang="hr-HR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704442" y="5562600"/>
            <a:ext cx="115127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Alternativni scenariji</a:t>
            </a:r>
            <a:endParaRPr lang="hr-HR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704442" y="5772907"/>
            <a:ext cx="8162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Nema analize</a:t>
            </a:r>
            <a:endParaRPr lang="hr-HR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5577437"/>
            <a:ext cx="108234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Analiza osjetljivosti</a:t>
            </a:r>
            <a:endParaRPr lang="hr-HR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4915315" y="5678016"/>
            <a:ext cx="93968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Potpuna bilanca</a:t>
            </a:r>
            <a:endParaRPr lang="hr-HR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5942990" y="5678016"/>
            <a:ext cx="114361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dirty="0" smtClean="0"/>
              <a:t>Financijska bilanca</a:t>
            </a:r>
            <a:endParaRPr lang="hr-HR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7162800" y="5678016"/>
            <a:ext cx="8241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Samo obveze</a:t>
            </a:r>
            <a:endParaRPr lang="hr-HR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8013157" y="5678016"/>
            <a:ext cx="4814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dirty="0" smtClean="0"/>
              <a:t>Ništa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602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Izvor: procjene osoblja MMF-a</a:t>
            </a:r>
            <a:endParaRPr lang="hr-H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8.</a:t>
            </a:r>
            <a:endParaRPr lang="hr-H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373480"/>
              </p:ext>
            </p:extLst>
          </p:nvPr>
        </p:nvGraphicFramePr>
        <p:xfrm>
          <a:off x="457200" y="2057400"/>
          <a:ext cx="39243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771451"/>
              </p:ext>
            </p:extLst>
          </p:nvPr>
        </p:nvGraphicFramePr>
        <p:xfrm>
          <a:off x="4876800" y="2057400"/>
          <a:ext cx="393382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273249"/>
            <a:ext cx="7470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700" dirty="0" smtClean="0">
                <a:solidFill>
                  <a:srgbClr val="990000"/>
                </a:solidFill>
              </a:rPr>
              <a:t>Analiza fiskalnih rizika</a:t>
            </a:r>
            <a:r>
              <a:t/>
            </a:r>
            <a:br/>
            <a:r>
              <a:rPr lang="en-US" sz="2400" dirty="0" smtClean="0">
                <a:solidFill>
                  <a:srgbClr val="002060"/>
                </a:solidFill>
              </a:rPr>
              <a:t>... kao i analiza rizika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Posebni</a:t>
            </a:r>
            <a:r>
              <a:rPr dirty="0" smtClean="0"/>
              <a:t> fiskalni rizici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676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Dugoročna fiskalna održivost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52576" y="5767641"/>
            <a:ext cx="16334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dirty="0" smtClean="0"/>
              <a:t>Kvantitativna izjava o riziku</a:t>
            </a:r>
            <a:endParaRPr lang="hr-HR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5777807"/>
            <a:ext cx="108395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Rasprava o rizicima</a:t>
            </a:r>
            <a:endParaRPr lang="hr-HR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609648" y="5751800"/>
            <a:ext cx="80342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Nema objave</a:t>
            </a:r>
            <a:endParaRPr lang="hr-HR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7210" y="5670085"/>
            <a:ext cx="18307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Nekoliko čimbenika troška i scenarija</a:t>
            </a:r>
            <a:endParaRPr lang="hr-HR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662817"/>
            <a:ext cx="218040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Samo troškovi povezani sa starosnom dobi</a:t>
            </a:r>
            <a:endParaRPr lang="hr-HR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206" y="5867216"/>
            <a:ext cx="94609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900" dirty="0" smtClean="0"/>
              <a:t>Nema projekcija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2077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a7f9e841-ff51-4b53-8edc-eb94aeb2bc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19125</TotalTime>
  <Words>1275</Words>
  <Application>Microsoft Office PowerPoint</Application>
  <PresentationFormat>On-screen Show (4:3)</PresentationFormat>
  <Paragraphs>322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 Izvori fiskalnog rizika  Veliki, podcijenjeni, nelinearni fiskalni rizici te... </vt:lpstr>
      <vt:lpstr>Izvori fiskalnog rizika ...iznimno međusobno povezani</vt:lpstr>
      <vt:lpstr>    Obuhvat podataka bilance (statistika državnih financija)</vt:lpstr>
      <vt:lpstr>    Obuhvat podataka bilance (statistika državnih financija)</vt:lpstr>
      <vt:lpstr>Analiza fiskalnih rizika ... ali je određivanje količine i dalje ograničeno</vt:lpstr>
      <vt:lpstr>PowerPoint Presentation</vt:lpstr>
      <vt:lpstr>Upravljanje fiskalnim rizicima Poduzete su mjere ublažavanja</vt:lpstr>
      <vt:lpstr>Upravljanje fiskalnim rizicima  ali često ad hoc te su fragmentirane</vt:lpstr>
      <vt:lpstr>Fiskalna testiranja otpornosti na stres Integriranija analiza fiskalnih rizika: Island</vt:lpstr>
      <vt:lpstr>Priručnik za upravljanje fiskalnim rizicima Smjernice za strategije ublažavanja rizika</vt:lpstr>
      <vt:lpstr>Priručnik za upravljanje fiskalnim rizicima Matrica rizika</vt:lpstr>
      <vt:lpstr>PowerPoint Presentation</vt:lpstr>
      <vt:lpstr>PowerPoint Presentation</vt:lpstr>
      <vt:lpstr>Implikacije politike Analiza fiskalnih rizika</vt:lpstr>
      <vt:lpstr>Implikacije politike Upravljanje fiskalnim rizicima</vt:lpstr>
    </vt:vector>
  </TitlesOfParts>
  <Company>International Monetary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Risk: Disclosure, Measurement, and Management in a Medium-Term Budget Framework  Budget Institutions for Fiscal Consolidation</dc:title>
  <dc:creator>rgomezsirera</dc:creator>
  <cp:lastModifiedBy>Assia</cp:lastModifiedBy>
  <cp:revision>970</cp:revision>
  <cp:lastPrinted>2016-05-11T21:33:29Z</cp:lastPrinted>
  <dcterms:created xsi:type="dcterms:W3CDTF">2011-05-23T19:09:38Z</dcterms:created>
  <dcterms:modified xsi:type="dcterms:W3CDTF">2016-06-24T13:00:18Z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