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theme/themeOverride1.xml" ContentType="application/vnd.openxmlformats-officedocument.themeOverride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3" r:id="rId2"/>
    <p:sldId id="522" r:id="rId3"/>
    <p:sldId id="523" r:id="rId4"/>
    <p:sldId id="495" r:id="rId5"/>
    <p:sldId id="518" r:id="rId6"/>
    <p:sldId id="500" r:id="rId7"/>
    <p:sldId id="525" r:id="rId8"/>
    <p:sldId id="503" r:id="rId9"/>
    <p:sldId id="528" r:id="rId10"/>
    <p:sldId id="515" r:id="rId11"/>
    <p:sldId id="529" r:id="rId12"/>
    <p:sldId id="502" r:id="rId13"/>
    <p:sldId id="520" r:id="rId14"/>
    <p:sldId id="526" r:id="rId15"/>
    <p:sldId id="524" r:id="rId16"/>
    <p:sldId id="519" r:id="rId17"/>
    <p:sldId id="516" r:id="rId18"/>
    <p:sldId id="517" r:id="rId19"/>
  </p:sldIdLst>
  <p:sldSz cx="9144000" cy="6858000" type="screen4x3"/>
  <p:notesSz cx="7026275" cy="93122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, Jason" initials="HJ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17375E"/>
    <a:srgbClr val="ECE717"/>
    <a:srgbClr val="FF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7" autoAdjust="0"/>
    <p:restoredTop sz="96395" autoAdjust="0"/>
  </p:normalViewPr>
  <p:slideViewPr>
    <p:cSldViewPr>
      <p:cViewPr varScale="1">
        <p:scale>
          <a:sx n="80" d="100"/>
          <a:sy n="80" d="100"/>
        </p:scale>
        <p:origin x="219" y="20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FAD\DATA\FP\Staff%20Working%20Files\YKim\Economist\BClements\Board%20paper%20presentation%20May%202016\2016%20April%20Fiscal%20Monitor%20Blog%20and%20Vitor%20speaking%20not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y\AppData\Local\Microsoft\Windows\Temporary%20Internet%20Files\Content.Outlook\1S06R8SQ\Latest%20Shock%20scenari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DATA1\FAD\DATA\FP\Fiscal%20Risks%202016%20Board%20Paper\Text%20Figures\Fiscal%20Rules%20-%20Fig%2016.xlsx" TargetMode="External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DATA1\FAD\DATA\FP\Fiscal%20Risks%202016%20Board%20Paper\Fan%20charts%20BP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FAD\DATA\FP\Staff%20Working%20Files\YKim\Economist\BClements\Board%20paper%20presentation%20May%202016\1)%20Figure%201.1.%20revisions%20to%20debt%20to%20GDP_updated%20031716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ATA1\FAD\DATA\M1\Individuals\Rohini%20Ray\Fiscal%20Risks%20Board%20Paper\Presentation\Copy%20of%20Key%20Graphs%20C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69793449731821E-2"/>
          <c:y val="2.5059612713113855E-2"/>
          <c:w val="0.90760424512153381"/>
          <c:h val="0.84263970647251496"/>
        </c:manualLayout>
      </c:layout>
      <c:lineChart>
        <c:grouping val="standard"/>
        <c:varyColors val="0"/>
        <c:ser>
          <c:idx val="1"/>
          <c:order val="0"/>
          <c:tx>
            <c:v>FM April 2007</c:v>
          </c:tx>
          <c:spPr>
            <a:ln w="63500">
              <a:solidFill>
                <a:srgbClr val="0070C0"/>
              </a:solidFill>
              <a:prstDash val="sysDash"/>
            </a:ln>
          </c:spPr>
          <c:marker>
            <c:symbol val="none"/>
          </c:marker>
          <c:dPt>
            <c:idx val="1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FCA-4B8E-BC9D-76D95B03FF5E}"/>
              </c:ext>
            </c:extLst>
          </c:dPt>
          <c:dPt>
            <c:idx val="2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CA-4B8E-BC9D-76D95B03FF5E}"/>
              </c:ext>
            </c:extLst>
          </c:dPt>
          <c:dPt>
            <c:idx val="3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FCA-4B8E-BC9D-76D95B03FF5E}"/>
              </c:ext>
            </c:extLst>
          </c:dPt>
          <c:dPt>
            <c:idx val="4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FCA-4B8E-BC9D-76D95B03FF5E}"/>
              </c:ext>
            </c:extLst>
          </c:dPt>
          <c:dPt>
            <c:idx val="5"/>
            <c:bubble3D val="0"/>
            <c:spPr>
              <a:ln w="63500">
                <a:solidFill>
                  <a:srgbClr val="002060"/>
                </a:solidFill>
                <a:prstDash val="sys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CA-4B8E-BC9D-76D95B03FF5E}"/>
              </c:ext>
            </c:extLst>
          </c:dPt>
          <c:cat>
            <c:numRef>
              <c:f>[1]AE!$J$19:$S$19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[1]AE!$J$35:$S$35</c:f>
              <c:numCache>
                <c:formatCode>0.0</c:formatCode>
                <c:ptCount val="10"/>
                <c:pt idx="0">
                  <c:v>71.875176373490959</c:v>
                </c:pt>
                <c:pt idx="1">
                  <c:v>72.019544247540708</c:v>
                </c:pt>
                <c:pt idx="2">
                  <c:v>72.916090857443265</c:v>
                </c:pt>
                <c:pt idx="3">
                  <c:v>72.459255380594271</c:v>
                </c:pt>
                <c:pt idx="4">
                  <c:v>71.238031039083026</c:v>
                </c:pt>
                <c:pt idx="5">
                  <c:v>70.131515194764631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4FA-4F76-B233-A47CDFBC5990}"/>
            </c:ext>
          </c:extLst>
        </c:ser>
        <c:ser>
          <c:idx val="0"/>
          <c:order val="1"/>
          <c:tx>
            <c:strRef>
              <c:f>'ADV Debt EcOS'!$H$28</c:f>
              <c:strCache>
                <c:ptCount val="1"/>
                <c:pt idx="0">
                  <c:v>ADV (PPPGDP)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[1]AE!$J$19:$S$19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[1]AE!$J$4:$S$4</c:f>
              <c:numCache>
                <c:formatCode>#,##0.00</c:formatCode>
                <c:ptCount val="10"/>
                <c:pt idx="0">
                  <c:v>71.875176373490959</c:v>
                </c:pt>
                <c:pt idx="1">
                  <c:v>78.831489052815996</c:v>
                </c:pt>
                <c:pt idx="2">
                  <c:v>92.119450129468845</c:v>
                </c:pt>
                <c:pt idx="3">
                  <c:v>98.583478489510071</c:v>
                </c:pt>
                <c:pt idx="4">
                  <c:v>102.7475353291467</c:v>
                </c:pt>
                <c:pt idx="5">
                  <c:v>106.99613502567834</c:v>
                </c:pt>
                <c:pt idx="6">
                  <c:v>105.79816031135869</c:v>
                </c:pt>
                <c:pt idx="7">
                  <c:v>105.65129515956212</c:v>
                </c:pt>
                <c:pt idx="8">
                  <c:v>105.75471361888792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4FA-4F76-B233-A47CDFBC5990}"/>
            </c:ext>
          </c:extLst>
        </c:ser>
        <c:ser>
          <c:idx val="3"/>
          <c:order val="2"/>
          <c:tx>
            <c:v>forecast</c:v>
          </c:tx>
          <c:spPr>
            <a:ln w="635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[1]AE!$J$19:$S$19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[1]AE!$J$5:$S$5</c:f>
              <c:numCache>
                <c:formatCode>General</c:formatCode>
                <c:ptCount val="10"/>
                <c:pt idx="8" formatCode="#,##0.00">
                  <c:v>105.75471361888792</c:v>
                </c:pt>
                <c:pt idx="9" formatCode="#,##0.00">
                  <c:v>107.5982075305306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76-4C9A-8C3C-FD2D5760E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367040"/>
        <c:axId val="381360768"/>
      </c:lineChart>
      <c:catAx>
        <c:axId val="38136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81360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360768"/>
        <c:scaling>
          <c:orientation val="minMax"/>
          <c:max val="110"/>
          <c:min val="60"/>
        </c:scaling>
        <c:delete val="0"/>
        <c:axPos val="l"/>
        <c:numFmt formatCode="0" sourceLinked="0"/>
        <c:majorTickMark val="none"/>
        <c:minorTickMark val="none"/>
        <c:tickLblPos val="nextTo"/>
        <c:crossAx val="381367040"/>
        <c:crosses val="autoZero"/>
        <c:crossBetween val="between"/>
        <c:majorUnit val="10"/>
      </c:valAx>
      <c:spPr>
        <a:noFill/>
        <a:ln w="12700"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471497368527175"/>
          <c:y val="4.6634862380420972E-2"/>
          <c:w val="0.5063759261216717"/>
          <c:h val="0.796191297073420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Controls!$F$17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AE1-4BB4-AF56-9B88E33DDD4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AE1-4BB4-AF56-9B88E33DDD4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AE1-4BB4-AF56-9B88E33DDD4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AE1-4BB4-AF56-9B88E33DDD4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AE1-4BB4-AF56-9B88E33DDD40}"/>
              </c:ext>
            </c:extLst>
          </c:dPt>
          <c:cat>
            <c:strRef>
              <c:f>Controls!$B$18:$B$22</c:f>
              <c:strCache>
                <c:ptCount val="5"/>
                <c:pt idx="0">
                  <c:v>Региональные: пределы заимствования</c:v>
                </c:pt>
                <c:pt idx="1">
                  <c:v>ГГЧП: Пределы по обязательствам</c:v>
                </c:pt>
                <c:pt idx="2">
                  <c:v>ГП: Ограничения по явным обяз.</c:v>
                </c:pt>
                <c:pt idx="3">
                  <c:v>Финансовые: контроль кредитования</c:v>
                </c:pt>
                <c:pt idx="4">
                  <c:v>Гарантии: ограничения по обяз.</c:v>
                </c:pt>
              </c:strCache>
            </c:strRef>
          </c:cat>
          <c:val>
            <c:numRef>
              <c:f>Controls!$F$18:$F$22</c:f>
              <c:numCache>
                <c:formatCode>General</c:formatCode>
                <c:ptCount val="5"/>
                <c:pt idx="0" formatCode="0">
                  <c:v>77.58620689655173</c:v>
                </c:pt>
                <c:pt idx="1">
                  <c:v>11.111111111111111</c:v>
                </c:pt>
                <c:pt idx="2">
                  <c:v>33.333333333333329</c:v>
                </c:pt>
                <c:pt idx="3">
                  <c:v>40.336134453781497</c:v>
                </c:pt>
                <c:pt idx="4">
                  <c:v>62.637362637362642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AE1-4BB4-AF56-9B88E33DD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238920832"/>
        <c:axId val="238918872"/>
      </c:barChart>
      <c:catAx>
        <c:axId val="23892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18872"/>
        <c:crosses val="autoZero"/>
        <c:auto val="1"/>
        <c:lblAlgn val="ctr"/>
        <c:lblOffset val="100"/>
        <c:noMultiLvlLbl val="0"/>
      </c:catAx>
      <c:valAx>
        <c:axId val="238918872"/>
        <c:scaling>
          <c:orientation val="minMax"/>
          <c:max val="10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20832"/>
        <c:crosses val="autoZero"/>
        <c:crossBetween val="between"/>
        <c:majorUnit val="20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169101345900317"/>
          <c:y val="6.1795617939061971E-2"/>
          <c:w val="0.41860749619478271"/>
          <c:h val="0.783982434887946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F2-428A-A1FC-ED6E94CF4EC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CF2-428A-A1FC-ED6E94CF4EC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F2-428A-A1FC-ED6E94CF4EC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CF2-428A-A1FC-ED6E94CF4EC9}"/>
              </c:ext>
            </c:extLst>
          </c:dPt>
          <c:cat>
            <c:strRef>
              <c:f>'Risk Transfer'!$C$8:$C$12</c:f>
              <c:strCache>
                <c:ptCount val="5"/>
                <c:pt idx="0">
                  <c:v>ГЧП: проверка соотношения цены и качества</c:v>
                </c:pt>
                <c:pt idx="1">
                  <c:v>Товары: диверсификация налоговой базы</c:v>
                </c:pt>
                <c:pt idx="2">
                  <c:v>ГП: Целевые значения эффективности</c:v>
                </c:pt>
                <c:pt idx="3">
                  <c:v>Финансовые: Регулирование банковских рисков</c:v>
                </c:pt>
                <c:pt idx="4">
                  <c:v>Гарантии: оплата, основанная на рисках</c:v>
                </c:pt>
              </c:strCache>
            </c:strRef>
          </c:cat>
          <c:val>
            <c:numRef>
              <c:f>'Risk Transfer'!$D$8:$D$12</c:f>
              <c:numCache>
                <c:formatCode>General</c:formatCode>
                <c:ptCount val="5"/>
                <c:pt idx="0" formatCode="0">
                  <c:v>66.666666666666657</c:v>
                </c:pt>
                <c:pt idx="1">
                  <c:v>60</c:v>
                </c:pt>
                <c:pt idx="2">
                  <c:v>68.2</c:v>
                </c:pt>
                <c:pt idx="3" formatCode="0">
                  <c:v>79.831932773109244</c:v>
                </c:pt>
                <c:pt idx="4" formatCode="0.0">
                  <c:v>15.217391304347828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CF2-428A-A1FC-ED6E94CF4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238919656"/>
        <c:axId val="238918480"/>
      </c:barChart>
      <c:catAx>
        <c:axId val="238919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00" b="0" i="0" u="none" strike="noStrike" kern="120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18480"/>
        <c:crosses val="autoZero"/>
        <c:auto val="1"/>
        <c:lblAlgn val="ctr"/>
        <c:lblOffset val="100"/>
        <c:noMultiLvlLbl val="0"/>
      </c:catAx>
      <c:valAx>
        <c:axId val="238918480"/>
        <c:scaling>
          <c:orientation val="minMax"/>
          <c:max val="10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19656"/>
        <c:crosses val="autoZero"/>
        <c:crossBetween val="between"/>
        <c:majorUnit val="20"/>
      </c:valAx>
      <c:spPr>
        <a:noFill/>
        <a:ln w="9525"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041487711763303"/>
          <c:y val="3.5239771499150835E-2"/>
          <c:w val="0.54094875924600339"/>
          <c:h val="0.80463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7F1-438E-8A7D-68AD284F938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7F1-438E-8A7D-68AD284F938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7F1-438E-8A7D-68AD284F938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7F1-438E-8A7D-68AD284F938D}"/>
              </c:ext>
            </c:extLst>
          </c:dPt>
          <c:cat>
            <c:strRef>
              <c:f>'Risk Transfer'!$K$6:$K$9</c:f>
              <c:strCache>
                <c:ptCount val="4"/>
                <c:pt idx="0">
                  <c:v>Стих. бедствия: страхование государственных активов</c:v>
                </c:pt>
                <c:pt idx="1">
                  <c:v>Товары: хеджирование</c:v>
                </c:pt>
                <c:pt idx="2">
                  <c:v>Финансовые: банковские списания</c:v>
                </c:pt>
                <c:pt idx="3">
                  <c:v>Гарантии: перестрахование / секьюритизация</c:v>
                </c:pt>
              </c:strCache>
            </c:strRef>
          </c:cat>
          <c:val>
            <c:numRef>
              <c:f>'Risk Transfer'!$L$6:$L$9</c:f>
              <c:numCache>
                <c:formatCode>0.0</c:formatCode>
                <c:ptCount val="4"/>
                <c:pt idx="0">
                  <c:v>64.285714285714292</c:v>
                </c:pt>
                <c:pt idx="1">
                  <c:v>5.5555555555555554</c:v>
                </c:pt>
                <c:pt idx="2" formatCode="General">
                  <c:v>20.2</c:v>
                </c:pt>
                <c:pt idx="3" formatCode="General">
                  <c:v>23.913043478260871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7F1-438E-8A7D-68AD284F9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238922008"/>
        <c:axId val="377337512"/>
      </c:barChart>
      <c:catAx>
        <c:axId val="238922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337512"/>
        <c:crosses val="autoZero"/>
        <c:auto val="1"/>
        <c:lblAlgn val="ctr"/>
        <c:lblOffset val="100"/>
        <c:noMultiLvlLbl val="0"/>
      </c:catAx>
      <c:valAx>
        <c:axId val="377337512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922008"/>
        <c:crosses val="autoZero"/>
        <c:crossBetween val="between"/>
        <c:majorUnit val="20"/>
      </c:valAx>
      <c:spPr>
        <a:noFill/>
        <a:ln w="9525"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530738657667791"/>
          <c:y val="4.8807534457874766E-2"/>
          <c:w val="0.61804401152853172"/>
          <c:h val="0.7994530900899043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C8-4989-8FE5-706D7B28FD6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9C8-4989-8FE5-706D7B28FD6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9C8-4989-8FE5-706D7B28FD6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9C8-4989-8FE5-706D7B28FD64}"/>
              </c:ext>
            </c:extLst>
          </c:dPt>
          <c:cat>
            <c:strRef>
              <c:f>Accomodate!$B$3:$B$7</c:f>
              <c:strCache>
                <c:ptCount val="5"/>
                <c:pt idx="0">
                  <c:v>Стих. бедствия: Резервы /  фонд</c:v>
                </c:pt>
                <c:pt idx="1">
                  <c:v>Товары: стабилизационные фонды</c:v>
                </c:pt>
                <c:pt idx="2">
                  <c:v>ГП: QFA расходов</c:v>
                </c:pt>
                <c:pt idx="3">
                  <c:v>Финансовые: Депозитные страховые фонды</c:v>
                </c:pt>
                <c:pt idx="4">
                  <c:v>Гарантии: резервы</c:v>
                </c:pt>
              </c:strCache>
            </c:strRef>
          </c:cat>
          <c:val>
            <c:numRef>
              <c:f>Accomodate!$C$3:$C$7</c:f>
              <c:numCache>
                <c:formatCode>0.0</c:formatCode>
                <c:ptCount val="5"/>
                <c:pt idx="0" formatCode="General">
                  <c:v>50</c:v>
                </c:pt>
                <c:pt idx="1">
                  <c:v>46.296296296296298</c:v>
                </c:pt>
                <c:pt idx="2" formatCode="General">
                  <c:v>73.7</c:v>
                </c:pt>
                <c:pt idx="3">
                  <c:v>52.12765957446809</c:v>
                </c:pt>
                <c:pt idx="4" formatCode="General">
                  <c:v>33.333333333333329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9C8-4989-8FE5-706D7B28F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377343392"/>
        <c:axId val="377348880"/>
      </c:barChart>
      <c:catAx>
        <c:axId val="37734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348880"/>
        <c:crosses val="autoZero"/>
        <c:auto val="1"/>
        <c:lblAlgn val="ctr"/>
        <c:lblOffset val="100"/>
        <c:noMultiLvlLbl val="0"/>
      </c:catAx>
      <c:valAx>
        <c:axId val="377348880"/>
        <c:scaling>
          <c:orientation val="minMax"/>
          <c:max val="100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343392"/>
        <c:crosses val="autoZero"/>
        <c:crossBetween val="between"/>
        <c:majorUnit val="20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4874780513201"/>
          <c:y val="3.7726409838991441E-2"/>
          <c:w val="0.8186369137735825"/>
          <c:h val="0.86499344790851584"/>
        </c:manualLayout>
      </c:layout>
      <c:lineChart>
        <c:grouping val="standard"/>
        <c:varyColors val="0"/>
        <c:ser>
          <c:idx val="2"/>
          <c:order val="0"/>
          <c:tx>
            <c:strRef>
              <c:f>'Scenario summary'!$D$46</c:f>
              <c:strCache>
                <c:ptCount val="1"/>
                <c:pt idx="0">
                  <c:v>Macrofiscal + contingent liability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summary'!$F$4:$U$4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'Scenario summary'!$F$51:$U$51</c:f>
              <c:numCache>
                <c:formatCode>0.0</c:formatCode>
                <c:ptCount val="16"/>
                <c:pt idx="0">
                  <c:v>29.300168316806847</c:v>
                </c:pt>
                <c:pt idx="1">
                  <c:v>27.334645184372746</c:v>
                </c:pt>
                <c:pt idx="2">
                  <c:v>67.558836024478126</c:v>
                </c:pt>
                <c:pt idx="3">
                  <c:v>82.868368980845034</c:v>
                </c:pt>
                <c:pt idx="4">
                  <c:v>88.265449273284375</c:v>
                </c:pt>
                <c:pt idx="5">
                  <c:v>95.126335851601908</c:v>
                </c:pt>
                <c:pt idx="6">
                  <c:v>92.703366394629086</c:v>
                </c:pt>
                <c:pt idx="7">
                  <c:v>85.283121307286962</c:v>
                </c:pt>
                <c:pt idx="8">
                  <c:v>83.105819805264176</c:v>
                </c:pt>
                <c:pt idx="9">
                  <c:v>67.834470922340387</c:v>
                </c:pt>
                <c:pt idx="10">
                  <c:v>55.981497370852104</c:v>
                </c:pt>
                <c:pt idx="11">
                  <c:v>86.174074868197451</c:v>
                </c:pt>
                <c:pt idx="12">
                  <c:v>85.277323929468849</c:v>
                </c:pt>
                <c:pt idx="13">
                  <c:v>86.214401988939443</c:v>
                </c:pt>
                <c:pt idx="14">
                  <c:v>88.126048657929985</c:v>
                </c:pt>
                <c:pt idx="15">
                  <c:v>86.199986538576979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BA0-4B13-8846-B4C6182111CD}"/>
            </c:ext>
          </c:extLst>
        </c:ser>
        <c:ser>
          <c:idx val="1"/>
          <c:order val="1"/>
          <c:tx>
            <c:strRef>
              <c:f>'Scenario summary'!$D$50</c:f>
              <c:strCache>
                <c:ptCount val="1"/>
                <c:pt idx="0">
                  <c:v>Macrofiscal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'Scenario summary'!$F$4:$U$4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'Scenario summary'!$F$50:$U$50</c:f>
              <c:numCache>
                <c:formatCode>0.0</c:formatCode>
                <c:ptCount val="16"/>
                <c:pt idx="0">
                  <c:v>29.300168316806847</c:v>
                </c:pt>
                <c:pt idx="1">
                  <c:v>27.334645184372746</c:v>
                </c:pt>
                <c:pt idx="2">
                  <c:v>67.558836024478126</c:v>
                </c:pt>
                <c:pt idx="3">
                  <c:v>82.868368980845034</c:v>
                </c:pt>
                <c:pt idx="4">
                  <c:v>88.265449273284375</c:v>
                </c:pt>
                <c:pt idx="5">
                  <c:v>95.126335851601908</c:v>
                </c:pt>
                <c:pt idx="6">
                  <c:v>92.703366394629086</c:v>
                </c:pt>
                <c:pt idx="7">
                  <c:v>85.283121307286962</c:v>
                </c:pt>
                <c:pt idx="8">
                  <c:v>83.105819805264176</c:v>
                </c:pt>
                <c:pt idx="9">
                  <c:v>67.834470922340387</c:v>
                </c:pt>
                <c:pt idx="10">
                  <c:v>55.981497370852104</c:v>
                </c:pt>
                <c:pt idx="11">
                  <c:v>68.091390888521147</c:v>
                </c:pt>
                <c:pt idx="12">
                  <c:v>66.125416146962792</c:v>
                </c:pt>
                <c:pt idx="13">
                  <c:v>66.782227789340624</c:v>
                </c:pt>
                <c:pt idx="14">
                  <c:v>68.354950036134696</c:v>
                </c:pt>
                <c:pt idx="15">
                  <c:v>66.225363370535248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BA0-4B13-8846-B4C6182111CD}"/>
            </c:ext>
          </c:extLst>
        </c:ser>
        <c:ser>
          <c:idx val="0"/>
          <c:order val="2"/>
          <c:tx>
            <c:strRef>
              <c:f>'Scenario summary'!$D$49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'Scenario summary'!$F$4:$U$4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'Scenario summary'!$F$49:$U$49</c:f>
              <c:numCache>
                <c:formatCode>0.0</c:formatCode>
                <c:ptCount val="16"/>
                <c:pt idx="0">
                  <c:v>29.300168316806847</c:v>
                </c:pt>
                <c:pt idx="1">
                  <c:v>27.334645184372746</c:v>
                </c:pt>
                <c:pt idx="2">
                  <c:v>67.558836024478126</c:v>
                </c:pt>
                <c:pt idx="3">
                  <c:v>82.868368980845034</c:v>
                </c:pt>
                <c:pt idx="4">
                  <c:v>88.265449273284375</c:v>
                </c:pt>
                <c:pt idx="5">
                  <c:v>95.126335851601908</c:v>
                </c:pt>
                <c:pt idx="6">
                  <c:v>92.703366394629086</c:v>
                </c:pt>
                <c:pt idx="7">
                  <c:v>85.283121307286962</c:v>
                </c:pt>
                <c:pt idx="8">
                  <c:v>83.105819805264176</c:v>
                </c:pt>
                <c:pt idx="9">
                  <c:v>67.834470922340387</c:v>
                </c:pt>
                <c:pt idx="10">
                  <c:v>55.981497370852104</c:v>
                </c:pt>
                <c:pt idx="11">
                  <c:v>52.552112176834022</c:v>
                </c:pt>
                <c:pt idx="12">
                  <c:v>42.152387244527134</c:v>
                </c:pt>
                <c:pt idx="13">
                  <c:v>37.132574029856144</c:v>
                </c:pt>
                <c:pt idx="14">
                  <c:v>34.27884491123848</c:v>
                </c:pt>
                <c:pt idx="15">
                  <c:v>30.031028799571892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BA0-4B13-8846-B4C618211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347704"/>
        <c:axId val="241528360"/>
      </c:lineChart>
      <c:catAx>
        <c:axId val="37734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52836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4152836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347704"/>
        <c:crosses val="autoZero"/>
        <c:crossBetween val="midCat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34164383372018E-2"/>
          <c:y val="4.3538647779381864E-2"/>
          <c:w val="0.86291405447280722"/>
          <c:h val="0.8603123880319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'Gross financing needs'!$C$73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'Gross financing needs'!$E$72:$J$72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'Gross financing needs'!$E$73:$J$73</c:f>
              <c:numCache>
                <c:formatCode>0.0</c:formatCode>
                <c:ptCount val="6"/>
                <c:pt idx="0">
                  <c:v>-1.8894890265178574</c:v>
                </c:pt>
                <c:pt idx="1">
                  <c:v>2.0232270990464394</c:v>
                </c:pt>
                <c:pt idx="2">
                  <c:v>7.9261719870212302</c:v>
                </c:pt>
                <c:pt idx="3">
                  <c:v>3.1209112054707129</c:v>
                </c:pt>
                <c:pt idx="4">
                  <c:v>5.1790277430518863</c:v>
                </c:pt>
                <c:pt idx="5">
                  <c:v>2.6002619063283716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1-4D27-86CB-B2E8A07F1B84}"/>
            </c:ext>
          </c:extLst>
        </c:ser>
        <c:ser>
          <c:idx val="1"/>
          <c:order val="1"/>
          <c:tx>
            <c:strRef>
              <c:f>'Gross financing needs'!$C$74</c:f>
              <c:strCache>
                <c:ptCount val="1"/>
                <c:pt idx="0">
                  <c:v>Stress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numRef>
              <c:f>'Gross financing needs'!$E$72:$J$72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'Gross financing needs'!$E$74:$J$74</c:f>
              <c:numCache>
                <c:formatCode>0.0</c:formatCode>
                <c:ptCount val="6"/>
                <c:pt idx="0">
                  <c:v>-1.8655366039135899</c:v>
                </c:pt>
                <c:pt idx="1">
                  <c:v>27.469648180123851</c:v>
                </c:pt>
                <c:pt idx="2">
                  <c:v>18.92939386101347</c:v>
                </c:pt>
                <c:pt idx="3">
                  <c:v>12.615169053944411</c:v>
                </c:pt>
                <c:pt idx="4">
                  <c:v>13.59536452447338</c:v>
                </c:pt>
                <c:pt idx="5">
                  <c:v>8.8083948624254766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01-4D27-86CB-B2E8A07F1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527576"/>
        <c:axId val="241528752"/>
      </c:barChart>
      <c:catAx>
        <c:axId val="24152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528752"/>
        <c:crosses val="autoZero"/>
        <c:auto val="1"/>
        <c:lblAlgn val="ctr"/>
        <c:lblOffset val="100"/>
        <c:noMultiLvlLbl val="0"/>
      </c:catAx>
      <c:valAx>
        <c:axId val="24152875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527576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9771591681508"/>
          <c:y val="2.5192781173752864E-2"/>
          <c:w val="0.85417577759540864"/>
          <c:h val="0.82990555932128585"/>
        </c:manualLayout>
      </c:layout>
      <c:lineChart>
        <c:grouping val="standard"/>
        <c:varyColors val="0"/>
        <c:ser>
          <c:idx val="0"/>
          <c:order val="0"/>
          <c:tx>
            <c:strRef>
              <c:f>'rules count'!$B$3</c:f>
              <c:strCache>
                <c:ptCount val="1"/>
                <c:pt idx="0">
                  <c:v>Debt rule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'rules count'!$A$11:$A$33</c:f>
              <c:numCache>
                <c:formatCode>General</c:formatCode>
                <c:ptCount val="23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</c:numCache>
            </c:numRef>
          </c:cat>
          <c:val>
            <c:numRef>
              <c:f>'rules count'!$B$11:$B$33</c:f>
              <c:numCache>
                <c:formatCode>General</c:formatCode>
                <c:ptCount val="23"/>
                <c:pt idx="0">
                  <c:v>13</c:v>
                </c:pt>
                <c:pt idx="1">
                  <c:v>13</c:v>
                </c:pt>
                <c:pt idx="2">
                  <c:v>14</c:v>
                </c:pt>
                <c:pt idx="3">
                  <c:v>17</c:v>
                </c:pt>
                <c:pt idx="4">
                  <c:v>17</c:v>
                </c:pt>
                <c:pt idx="5">
                  <c:v>19</c:v>
                </c:pt>
                <c:pt idx="6">
                  <c:v>28</c:v>
                </c:pt>
                <c:pt idx="7">
                  <c:v>29</c:v>
                </c:pt>
                <c:pt idx="8">
                  <c:v>39</c:v>
                </c:pt>
                <c:pt idx="9">
                  <c:v>40</c:v>
                </c:pt>
                <c:pt idx="10">
                  <c:v>47</c:v>
                </c:pt>
                <c:pt idx="11">
                  <c:v>50</c:v>
                </c:pt>
                <c:pt idx="12">
                  <c:v>57</c:v>
                </c:pt>
                <c:pt idx="13">
                  <c:v>58</c:v>
                </c:pt>
                <c:pt idx="14">
                  <c:v>57</c:v>
                </c:pt>
                <c:pt idx="15">
                  <c:v>58</c:v>
                </c:pt>
                <c:pt idx="16">
                  <c:v>60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64</c:v>
                </c:pt>
                <c:pt idx="21">
                  <c:v>66</c:v>
                </c:pt>
                <c:pt idx="22">
                  <c:v>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B93-4E7A-AFC7-4C480E7F7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9256592"/>
        <c:axId val="239258944"/>
      </c:lineChart>
      <c:catAx>
        <c:axId val="23925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1000" b="0"/>
            </a:pPr>
            <a:endParaRPr lang="en-US"/>
          </a:p>
        </c:txPr>
        <c:crossAx val="23925894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39258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en-US"/>
          </a:p>
        </c:txPr>
        <c:crossAx val="239256592"/>
        <c:crosses val="autoZero"/>
        <c:crossBetween val="between"/>
      </c:valAx>
      <c:spPr>
        <a:solidFill>
          <a:srgbClr val="FFFFFF"/>
        </a:solidFill>
        <a:ln w="12700">
          <a:solidFill>
            <a:sysClr val="windowText" lastClr="000000">
              <a:lumMod val="65000"/>
              <a:lumOff val="35000"/>
            </a:sysClr>
          </a:solidFill>
          <a:prstDash val="solid"/>
        </a:ln>
      </c:spPr>
    </c:plotArea>
    <c:plotVisOnly val="1"/>
    <c:dispBlanksAs val="span"/>
    <c:showDLblsOverMax val="0"/>
  </c:chart>
  <c:spPr>
    <a:noFill/>
    <a:ln w="25400"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Arial" panose="020B0604020202020204" pitchFamily="34" charset="0"/>
          <a:ea typeface="Frutiger LT Std 45 Light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734439413955444E-2"/>
          <c:y val="3.9412703399288949E-2"/>
          <c:w val="0.89306728007662417"/>
          <c:h val="0.75396329978748788"/>
        </c:manualLayout>
      </c:layout>
      <c:areaChart>
        <c:grouping val="standard"/>
        <c:varyColors val="0"/>
        <c:ser>
          <c:idx val="0"/>
          <c:order val="1"/>
          <c:tx>
            <c:strRef>
              <c:f>'15 percent EDL'!$B$214</c:f>
              <c:strCache>
                <c:ptCount val="1"/>
                <c:pt idx="0">
                  <c:v>95</c:v>
                </c:pt>
              </c:strCache>
            </c:strRef>
          </c:tx>
          <c:spPr>
            <a:solidFill>
              <a:srgbClr val="B3FFD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EDL'!$C$214:$I$214</c:f>
              <c:numCache>
                <c:formatCode>0.00</c:formatCode>
                <c:ptCount val="7"/>
                <c:pt idx="0">
                  <c:v>40</c:v>
                </c:pt>
                <c:pt idx="1">
                  <c:v>46.196750636644474</c:v>
                </c:pt>
                <c:pt idx="2">
                  <c:v>50.797530224455969</c:v>
                </c:pt>
                <c:pt idx="3">
                  <c:v>56.046770726207463</c:v>
                </c:pt>
                <c:pt idx="4">
                  <c:v>60.703700453149764</c:v>
                </c:pt>
                <c:pt idx="5">
                  <c:v>65.85873826353739</c:v>
                </c:pt>
                <c:pt idx="6">
                  <c:v>70.745457197800761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CE-49B8-BBE4-218AD0A85854}"/>
            </c:ext>
          </c:extLst>
        </c:ser>
        <c:ser>
          <c:idx val="1"/>
          <c:order val="2"/>
          <c:tx>
            <c:strRef>
              <c:f>'15 percent EDL'!$B$215</c:f>
              <c:strCache>
                <c:ptCount val="1"/>
                <c:pt idx="0">
                  <c:v>90</c:v>
                </c:pt>
              </c:strCache>
            </c:strRef>
          </c:tx>
          <c:spPr>
            <a:solidFill>
              <a:srgbClr val="65FFAB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EDL'!$C$215:$I$215</c:f>
              <c:numCache>
                <c:formatCode>0.00</c:formatCode>
                <c:ptCount val="7"/>
                <c:pt idx="0">
                  <c:v>40</c:v>
                </c:pt>
                <c:pt idx="1">
                  <c:v>44.943884215774197</c:v>
                </c:pt>
                <c:pt idx="2">
                  <c:v>48.768912667723434</c:v>
                </c:pt>
                <c:pt idx="3">
                  <c:v>52.857633299951814</c:v>
                </c:pt>
                <c:pt idx="4">
                  <c:v>55.863471053398058</c:v>
                </c:pt>
                <c:pt idx="5">
                  <c:v>60.109046148755418</c:v>
                </c:pt>
                <c:pt idx="6">
                  <c:v>64.627936152557524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CE-49B8-BBE4-218AD0A85854}"/>
            </c:ext>
          </c:extLst>
        </c:ser>
        <c:ser>
          <c:idx val="3"/>
          <c:order val="3"/>
          <c:tx>
            <c:strRef>
              <c:f>'15 percent EDL'!$B$217</c:f>
              <c:strCache>
                <c:ptCount val="1"/>
                <c:pt idx="0">
                  <c:v>70</c:v>
                </c:pt>
              </c:strCache>
            </c:strRef>
          </c:tx>
          <c:spPr>
            <a:solidFill>
              <a:srgbClr val="00BC5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EDL'!$C$217:$I$217</c:f>
              <c:numCache>
                <c:formatCode>0.00</c:formatCode>
                <c:ptCount val="7"/>
                <c:pt idx="0">
                  <c:v>40</c:v>
                </c:pt>
                <c:pt idx="1">
                  <c:v>42.060385047255075</c:v>
                </c:pt>
                <c:pt idx="2">
                  <c:v>43.541618614123898</c:v>
                </c:pt>
                <c:pt idx="3">
                  <c:v>45.361390661279238</c:v>
                </c:pt>
                <c:pt idx="4">
                  <c:v>47.331878783964207</c:v>
                </c:pt>
                <c:pt idx="5">
                  <c:v>48.968245181136254</c:v>
                </c:pt>
                <c:pt idx="6">
                  <c:v>50.792972160969782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2CE-49B8-BBE4-218AD0A85854}"/>
            </c:ext>
          </c:extLst>
        </c:ser>
        <c:ser>
          <c:idx val="4"/>
          <c:order val="4"/>
          <c:tx>
            <c:strRef>
              <c:f>'15 percent EDL'!$B$218</c:f>
              <c:strCache>
                <c:ptCount val="1"/>
                <c:pt idx="0">
                  <c:v>60</c:v>
                </c:pt>
              </c:strCache>
            </c:strRef>
          </c:tx>
          <c:spPr>
            <a:solidFill>
              <a:srgbClr val="009644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EDL'!$C$218:$I$218</c:f>
              <c:numCache>
                <c:formatCode>0.00</c:formatCode>
                <c:ptCount val="7"/>
                <c:pt idx="0">
                  <c:v>40</c:v>
                </c:pt>
                <c:pt idx="1">
                  <c:v>40.996431893603955</c:v>
                </c:pt>
                <c:pt idx="2">
                  <c:v>41.860850946245556</c:v>
                </c:pt>
                <c:pt idx="3">
                  <c:v>43.05902082374822</c:v>
                </c:pt>
                <c:pt idx="4">
                  <c:v>44.289989312508474</c:v>
                </c:pt>
                <c:pt idx="5">
                  <c:v>45.23147364470644</c:v>
                </c:pt>
                <c:pt idx="6">
                  <c:v>46.783957574496597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CE-49B8-BBE4-218AD0A85854}"/>
            </c:ext>
          </c:extLst>
        </c:ser>
        <c:ser>
          <c:idx val="6"/>
          <c:order val="5"/>
          <c:tx>
            <c:strRef>
              <c:f>'15 percent EDL'!$B$219</c:f>
              <c:strCache>
                <c:ptCount val="1"/>
                <c:pt idx="0">
                  <c:v>40</c:v>
                </c:pt>
              </c:strCache>
            </c:strRef>
          </c:tx>
          <c:spPr>
            <a:solidFill>
              <a:srgbClr val="00BC5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EDL'!$C$219:$I$219</c:f>
              <c:numCache>
                <c:formatCode>0.00</c:formatCode>
                <c:ptCount val="7"/>
                <c:pt idx="0">
                  <c:v>40</c:v>
                </c:pt>
                <c:pt idx="1">
                  <c:v>39.576334340102619</c:v>
                </c:pt>
                <c:pt idx="2">
                  <c:v>39.493802243997337</c:v>
                </c:pt>
                <c:pt idx="3">
                  <c:v>39.791536716064179</c:v>
                </c:pt>
                <c:pt idx="4">
                  <c:v>39.842379776322105</c:v>
                </c:pt>
                <c:pt idx="5">
                  <c:v>39.759180821674178</c:v>
                </c:pt>
                <c:pt idx="6">
                  <c:v>39.654564859621679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2CE-49B8-BBE4-218AD0A85854}"/>
            </c:ext>
          </c:extLst>
        </c:ser>
        <c:ser>
          <c:idx val="7"/>
          <c:order val="6"/>
          <c:tx>
            <c:strRef>
              <c:f>'15 percent EDL'!$B$220</c:f>
              <c:strCache>
                <c:ptCount val="1"/>
                <c:pt idx="0">
                  <c:v>30</c:v>
                </c:pt>
              </c:strCache>
            </c:strRef>
          </c:tx>
          <c:spPr>
            <a:solidFill>
              <a:srgbClr val="00F66F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EDL'!$C$220:$I$220</c:f>
              <c:numCache>
                <c:formatCode>0.00</c:formatCode>
                <c:ptCount val="7"/>
                <c:pt idx="0">
                  <c:v>40</c:v>
                </c:pt>
                <c:pt idx="1">
                  <c:v>38.791104796154158</c:v>
                </c:pt>
                <c:pt idx="2">
                  <c:v>38.21333290960861</c:v>
                </c:pt>
                <c:pt idx="3">
                  <c:v>38.088648381169129</c:v>
                </c:pt>
                <c:pt idx="4">
                  <c:v>37.872750478724129</c:v>
                </c:pt>
                <c:pt idx="5">
                  <c:v>37.263081243150694</c:v>
                </c:pt>
                <c:pt idx="6">
                  <c:v>37.204507084248547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2CE-49B8-BBE4-218AD0A85854}"/>
            </c:ext>
          </c:extLst>
        </c:ser>
        <c:ser>
          <c:idx val="8"/>
          <c:order val="7"/>
          <c:tx>
            <c:strRef>
              <c:f>'15 percent EDL'!$B$221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rgbClr val="65FFAB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EDL'!$C$221:$I$221</c:f>
              <c:numCache>
                <c:formatCode>0.00</c:formatCode>
                <c:ptCount val="7"/>
                <c:pt idx="0">
                  <c:v>40</c:v>
                </c:pt>
                <c:pt idx="1">
                  <c:v>37.888800551444021</c:v>
                </c:pt>
                <c:pt idx="2">
                  <c:v>36.77012717783942</c:v>
                </c:pt>
                <c:pt idx="3">
                  <c:v>36.230418701004382</c:v>
                </c:pt>
                <c:pt idx="4">
                  <c:v>35.810279396545504</c:v>
                </c:pt>
                <c:pt idx="5">
                  <c:v>35.074150696690317</c:v>
                </c:pt>
                <c:pt idx="6">
                  <c:v>35.008127547605838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2CE-49B8-BBE4-218AD0A85854}"/>
            </c:ext>
          </c:extLst>
        </c:ser>
        <c:ser>
          <c:idx val="9"/>
          <c:order val="8"/>
          <c:tx>
            <c:strRef>
              <c:f>'15 percent EDL'!$B$222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B3FFD5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EDL'!$C$222:$I$222</c:f>
              <c:numCache>
                <c:formatCode>0.00</c:formatCode>
                <c:ptCount val="7"/>
                <c:pt idx="0">
                  <c:v>40</c:v>
                </c:pt>
                <c:pt idx="1">
                  <c:v>36.659461073453691</c:v>
                </c:pt>
                <c:pt idx="2">
                  <c:v>34.565898429569472</c:v>
                </c:pt>
                <c:pt idx="3">
                  <c:v>33.708204928011284</c:v>
                </c:pt>
                <c:pt idx="4">
                  <c:v>33.078069220651564</c:v>
                </c:pt>
                <c:pt idx="5">
                  <c:v>32.55565645220382</c:v>
                </c:pt>
                <c:pt idx="6">
                  <c:v>31.814640015086169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2CE-49B8-BBE4-218AD0A85854}"/>
            </c:ext>
          </c:extLst>
        </c:ser>
        <c:ser>
          <c:idx val="10"/>
          <c:order val="9"/>
          <c:tx>
            <c:strRef>
              <c:f>'15 percent EDL'!$B$223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bg1"/>
            </a:solidFill>
          </c:spPr>
          <c:cat>
            <c:numRef>
              <c:f>'15 percent EDL'!$C$4:$I$4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'15 percent EDL'!$C$223:$I$223</c:f>
              <c:numCache>
                <c:formatCode>0.00</c:formatCode>
                <c:ptCount val="7"/>
                <c:pt idx="0">
                  <c:v>40</c:v>
                </c:pt>
                <c:pt idx="1">
                  <c:v>35.554699628024785</c:v>
                </c:pt>
                <c:pt idx="2">
                  <c:v>33.359118597081391</c:v>
                </c:pt>
                <c:pt idx="3">
                  <c:v>31.629457595144007</c:v>
                </c:pt>
                <c:pt idx="4">
                  <c:v>30.595504897285728</c:v>
                </c:pt>
                <c:pt idx="5">
                  <c:v>29.819685383610977</c:v>
                </c:pt>
                <c:pt idx="6">
                  <c:v>29.867443764325692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2CE-49B8-BBE4-218AD0A85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915712"/>
        <c:axId val="317549984"/>
      </c:areaChart>
      <c:lineChart>
        <c:grouping val="standard"/>
        <c:varyColors val="0"/>
        <c:ser>
          <c:idx val="5"/>
          <c:order val="0"/>
          <c:tx>
            <c:strRef>
              <c:f>'15 percent EDL'!$B$224</c:f>
              <c:strCache>
                <c:ptCount val="1"/>
                <c:pt idx="0">
                  <c:v>50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val>
            <c:numRef>
              <c:f>'15 percent EDL'!$C$224:$I$224</c:f>
              <c:numCache>
                <c:formatCode>0.00</c:formatCode>
                <c:ptCount val="7"/>
                <c:pt idx="0">
                  <c:v>40</c:v>
                </c:pt>
                <c:pt idx="1">
                  <c:v>40.312573118805098</c:v>
                </c:pt>
                <c:pt idx="2">
                  <c:v>40.550163508449053</c:v>
                </c:pt>
                <c:pt idx="3">
                  <c:v>41.262871997931498</c:v>
                </c:pt>
                <c:pt idx="4">
                  <c:v>41.655817136124455</c:v>
                </c:pt>
                <c:pt idx="5">
                  <c:v>42.315494659970696</c:v>
                </c:pt>
                <c:pt idx="6">
                  <c:v>42.764961187819054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32CE-49B8-BBE4-218AD0A85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915712"/>
        <c:axId val="317549984"/>
      </c:lineChart>
      <c:catAx>
        <c:axId val="31391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 dirty="0" smtClean="0"/>
                  <a:t>Год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48907669356601541"/>
              <c:y val="0.9198448126067287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17549984"/>
        <c:crosses val="autoZero"/>
        <c:auto val="1"/>
        <c:lblAlgn val="ctr"/>
        <c:lblOffset val="100"/>
        <c:noMultiLvlLbl val="0"/>
      </c:catAx>
      <c:valAx>
        <c:axId val="317549984"/>
        <c:scaling>
          <c:orientation val="minMax"/>
          <c:max val="80"/>
          <c:min val="2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313915712"/>
        <c:crosses val="autoZero"/>
        <c:crossBetween val="between"/>
        <c:majorUnit val="20"/>
      </c:valAx>
      <c:spPr>
        <a:solidFill>
          <a:sysClr val="window" lastClr="FFFFFF"/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24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389641216397749E-2"/>
          <c:y val="3.3978911091101446E-2"/>
          <c:w val="0.91458974688682648"/>
          <c:h val="0.8415613489617938"/>
        </c:manualLayout>
      </c:layout>
      <c:lineChart>
        <c:grouping val="standard"/>
        <c:varyColors val="0"/>
        <c:ser>
          <c:idx val="15"/>
          <c:order val="0"/>
          <c:tx>
            <c:strRef>
              <c:f>EMERGING_excl_China!$G$30</c:f>
              <c:strCache>
                <c:ptCount val="1"/>
                <c:pt idx="0">
                  <c:v> Spring 2007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EMERGING_excl_China!$J$36:$O$36</c:f>
              <c:numCache>
                <c:formatCode>General</c:formatCode>
                <c:ptCount val="6"/>
                <c:pt idx="0" formatCode="#,##0.00">
                  <c:v>37.187074704024255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CC2-4952-A4D3-7DD5F5027A0D}"/>
            </c:ext>
          </c:extLst>
        </c:ser>
        <c:ser>
          <c:idx val="6"/>
          <c:order val="1"/>
          <c:tx>
            <c:strRef>
              <c:f>EMERGING_excl_China!$G$31</c:f>
              <c:strCache>
                <c:ptCount val="1"/>
                <c:pt idx="0">
                  <c:v> Spring 2007p</c:v>
                </c:pt>
              </c:strCache>
            </c:strRef>
          </c:tx>
          <c:spPr>
            <a:ln w="635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EMERGING_excl_China!$J$35:$S$35</c:f>
              <c:numCache>
                <c:formatCode>0.000</c:formatCode>
                <c:ptCount val="10"/>
                <c:pt idx="0" formatCode="#,##0.00">
                  <c:v>37.187074704024255</c:v>
                </c:pt>
                <c:pt idx="1">
                  <c:v>34.523709586412366</c:v>
                </c:pt>
                <c:pt idx="2">
                  <c:v>34.191390163259882</c:v>
                </c:pt>
                <c:pt idx="3">
                  <c:v>33.154298799440809</c:v>
                </c:pt>
                <c:pt idx="4">
                  <c:v>31.287062584146884</c:v>
                </c:pt>
                <c:pt idx="5">
                  <c:v>29.627268944887643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CC2-4952-A4D3-7DD5F5027A0D}"/>
            </c:ext>
          </c:extLst>
        </c:ser>
        <c:ser>
          <c:idx val="0"/>
          <c:order val="2"/>
          <c:tx>
            <c:strRef>
              <c:f>EMERGING_excl_China!$G$20</c:f>
              <c:strCache>
                <c:ptCount val="1"/>
                <c:pt idx="0">
                  <c:v> Current FM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EMERGING_excl_China!$J$4:$S$4</c:f>
              <c:numCache>
                <c:formatCode>#,##0.00</c:formatCode>
                <c:ptCount val="10"/>
                <c:pt idx="0">
                  <c:v>37.187074704024255</c:v>
                </c:pt>
                <c:pt idx="1">
                  <c:v>35.788551647793085</c:v>
                </c:pt>
                <c:pt idx="2">
                  <c:v>40.863582766204843</c:v>
                </c:pt>
                <c:pt idx="3">
                  <c:v>40.167613412096486</c:v>
                </c:pt>
                <c:pt idx="4">
                  <c:v>38.995913468339424</c:v>
                </c:pt>
                <c:pt idx="5">
                  <c:v>38.60662373767282</c:v>
                </c:pt>
                <c:pt idx="6">
                  <c:v>39.515345918852617</c:v>
                </c:pt>
                <c:pt idx="7">
                  <c:v>41.680673265417354</c:v>
                </c:pt>
                <c:pt idx="8">
                  <c:v>46.669973015014918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C2-4952-A4D3-7DD5F5027A0D}"/>
            </c:ext>
          </c:extLst>
        </c:ser>
        <c:ser>
          <c:idx val="1"/>
          <c:order val="3"/>
          <c:tx>
            <c:strRef>
              <c:f>EMERGING_excl_China!$G$21</c:f>
              <c:strCache>
                <c:ptCount val="1"/>
                <c:pt idx="0">
                  <c:v> Current FMp</c:v>
                </c:pt>
              </c:strCache>
            </c:strRef>
          </c:tx>
          <c:spPr>
            <a:ln w="635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EMERGING_excl_China!$J$19:$S$19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EMERGING_excl_China!$J$5:$S$5</c:f>
              <c:numCache>
                <c:formatCode>General</c:formatCode>
                <c:ptCount val="10"/>
                <c:pt idx="8" formatCode="#,##0.00">
                  <c:v>46.669973015014918</c:v>
                </c:pt>
                <c:pt idx="9" formatCode="#,##0.00">
                  <c:v>48.295280835866365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C2-4952-A4D3-7DD5F5027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367824"/>
        <c:axId val="381368608"/>
      </c:lineChart>
      <c:catAx>
        <c:axId val="38136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8136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1368608"/>
        <c:scaling>
          <c:orientation val="minMax"/>
          <c:min val="25"/>
        </c:scaling>
        <c:delete val="0"/>
        <c:axPos val="l"/>
        <c:numFmt formatCode="0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381367824"/>
        <c:crosses val="autoZero"/>
        <c:crossBetween val="between"/>
      </c:valAx>
      <c:spPr>
        <a:noFill/>
        <a:ln w="12700"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8916818090047"/>
          <c:y val="2.5838337933810976E-2"/>
          <c:w val="0.84286467797294573"/>
          <c:h val="0.7790888032460106"/>
        </c:manualLayout>
      </c:layout>
      <c:scatterChart>
        <c:scatterStyle val="lineMarker"/>
        <c:varyColors val="0"/>
        <c:ser>
          <c:idx val="0"/>
          <c:order val="0"/>
          <c:tx>
            <c:strRef>
              <c:f>Probabilities!$C$21</c:f>
              <c:strCache>
                <c:ptCount val="1"/>
                <c:pt idx="0">
                  <c:v>Probability of occurance (Percent)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002060"/>
                </a:solidFill>
                <a:ln w="9525">
                  <a:solidFill>
                    <a:srgbClr val="002060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00206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7D-44E7-8392-6A1F6F3796AA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27D-44E7-8392-6A1F6F3796AA}"/>
              </c:ext>
            </c:extLst>
          </c:dPt>
          <c:dLbls>
            <c:dLbl>
              <c:idx val="0"/>
              <c:layout>
                <c:manualLayout>
                  <c:x val="-5.2582307493253481E-2"/>
                  <c:y val="6.19126481481223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Макроэкономические</a:t>
                    </a:r>
                    <a:endParaRPr lang="ru-RU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28995305164319246"/>
                      <c:h val="0.110425630304186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85343240545636"/>
                  <c:y val="7.8358325893136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Финансовый сектор</a:t>
                    </a:r>
                    <a:endParaRPr lang="ru-RU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1868337584562493"/>
                      <c:h val="0.1527083475521173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0704225352112683"/>
                  <c:y val="-5.08568181216719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Судебные иски</a:t>
                    </a:r>
                    <a:endParaRPr lang="ru-RU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20606587556837086"/>
                      <c:h val="0.11049213939190497"/>
                    </c:manualLayout>
                  </c15:layout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Региональные</a:t>
                    </a:r>
                    <a:endParaRPr lang="ru-RU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27D-44E7-8392-6A1F6F379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ГП</a:t>
                    </a:r>
                    <a:endParaRPr lang="ru-RU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27D-44E7-8392-6A1F6F379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394728475841928"/>
                  <c:y val="-7.34175015704501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Стихийные бедствия</a:t>
                    </a:r>
                    <a:endParaRPr lang="ru-RU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16780126427858486"/>
                      <c:h val="0.12914567509857969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6.6873242407199093E-2"/>
                  <c:y val="-8.9951479157709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ГЧП</a:t>
                    </a:r>
                    <a:endParaRPr lang="ru-RU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27D-44E7-8392-6A1F6F3796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8464314556834243E-2"/>
                  <c:y val="-4.41569282989100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корпоративные</a:t>
                    </a:r>
                    <a:endParaRPr lang="ru-RU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7D-44E7-8392-6A1F6F3796AA}"/>
                </c:ext>
                <c:ext xmlns:c15="http://schemas.microsoft.com/office/drawing/2012/chart" uri="{CE6537A1-D6FC-4f65-9D91-7224C49458BB}">
                  <c15:layout>
                    <c:manualLayout>
                      <c:w val="0.19870457298606906"/>
                      <c:h val="6.17799169157481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Probabilities!$B$22:$B$29</c:f>
              <c:numCache>
                <c:formatCode>#,##0.0</c:formatCode>
                <c:ptCount val="8"/>
                <c:pt idx="0">
                  <c:v>9.4</c:v>
                </c:pt>
                <c:pt idx="1">
                  <c:v>9.7218117015279688</c:v>
                </c:pt>
                <c:pt idx="2">
                  <c:v>7.9</c:v>
                </c:pt>
                <c:pt idx="3">
                  <c:v>3.7</c:v>
                </c:pt>
                <c:pt idx="4">
                  <c:v>3</c:v>
                </c:pt>
                <c:pt idx="5">
                  <c:v>1.567336536450995</c:v>
                </c:pt>
                <c:pt idx="6">
                  <c:v>1.2</c:v>
                </c:pt>
                <c:pt idx="7">
                  <c:v>1.7</c:v>
                </c:pt>
              </c:numCache>
            </c:numRef>
          </c:xVal>
          <c:yVal>
            <c:numRef>
              <c:f>Probabilities!$C$22:$C$29</c:f>
              <c:numCache>
                <c:formatCode>#,##0.0</c:formatCode>
                <c:ptCount val="8"/>
                <c:pt idx="0">
                  <c:v>8.1999999999999993</c:v>
                </c:pt>
                <c:pt idx="1">
                  <c:v>4.1000000000000005</c:v>
                </c:pt>
                <c:pt idx="2">
                  <c:v>0.44999999999999996</c:v>
                </c:pt>
                <c:pt idx="3">
                  <c:v>0.44999999999999996</c:v>
                </c:pt>
                <c:pt idx="4">
                  <c:v>1.55</c:v>
                </c:pt>
                <c:pt idx="5">
                  <c:v>1.4500000000000002</c:v>
                </c:pt>
                <c:pt idx="6">
                  <c:v>0.25</c:v>
                </c:pt>
                <c:pt idx="7">
                  <c:v>0.3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27D-44E7-8392-6A1F6F37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369000"/>
        <c:axId val="381361160"/>
      </c:scatterChart>
      <c:valAx>
        <c:axId val="3813690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61160"/>
        <c:crosses val="autoZero"/>
        <c:crossBetween val="midCat"/>
      </c:valAx>
      <c:valAx>
        <c:axId val="381361160"/>
        <c:scaling>
          <c:orientation val="minMax"/>
          <c:max val="1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69000"/>
        <c:crosses val="autoZero"/>
        <c:crossBetween val="midCat"/>
        <c:majorUnit val="2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67738407699039E-2"/>
          <c:y val="1.7926617811118963E-2"/>
          <c:w val="0.81175218722659659"/>
          <c:h val="0.80744328638391449"/>
        </c:manualLayout>
      </c:layout>
      <c:areaChart>
        <c:grouping val="stacked"/>
        <c:varyColors val="0"/>
        <c:ser>
          <c:idx val="4"/>
          <c:order val="0"/>
          <c:tx>
            <c:strRef>
              <c:f>Figure.3!$V$1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Figure.3!$V$2:$V$26</c:f>
              <c:numCache>
                <c:formatCode>General</c:formatCode>
                <c:ptCount val="2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8A-40B9-941C-340ABCB3593F}"/>
            </c:ext>
          </c:extLst>
        </c:ser>
        <c:ser>
          <c:idx val="1"/>
          <c:order val="1"/>
          <c:tx>
            <c:strRef>
              <c:f>Figure.3!$Z$1</c:f>
              <c:strCache>
                <c:ptCount val="1"/>
                <c:pt idx="0">
                  <c:v>Subnational Government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Figure.3!$Z$2:$Z$26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8A-40B9-941C-340ABCB3593F}"/>
            </c:ext>
          </c:extLst>
        </c:ser>
        <c:ser>
          <c:idx val="2"/>
          <c:order val="2"/>
          <c:tx>
            <c:strRef>
              <c:f>Figure.3!$X$1</c:f>
              <c:strCache>
                <c:ptCount val="1"/>
                <c:pt idx="0">
                  <c:v>Private Non-Financial Sector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Figure.3!$X$2:$X$26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8A-40B9-941C-340ABCB3593F}"/>
            </c:ext>
          </c:extLst>
        </c:ser>
        <c:ser>
          <c:idx val="3"/>
          <c:order val="3"/>
          <c:tx>
            <c:strRef>
              <c:f>Figure.3!$W$1</c:f>
              <c:strCache>
                <c:ptCount val="1"/>
                <c:pt idx="0">
                  <c:v>PPPs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Figure.3!$W$2:$W$26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8A-40B9-941C-340ABCB3593F}"/>
            </c:ext>
          </c:extLst>
        </c:ser>
        <c:ser>
          <c:idx val="7"/>
          <c:order val="4"/>
          <c:tx>
            <c:strRef>
              <c:f>Figure.3!$Y$1</c:f>
              <c:strCache>
                <c:ptCount val="1"/>
                <c:pt idx="0">
                  <c:v>SOEs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Figure.3!$Y$2:$Y$26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6</c:v>
                </c:pt>
                <c:pt idx="20">
                  <c:v>0</c:v>
                </c:pt>
                <c:pt idx="21">
                  <c:v>4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8A-40B9-941C-340ABCB3593F}"/>
            </c:ext>
          </c:extLst>
        </c:ser>
        <c:ser>
          <c:idx val="8"/>
          <c:order val="5"/>
          <c:tx>
            <c:strRef>
              <c:f>Figure.3!$U$1</c:f>
              <c:strCache>
                <c:ptCount val="1"/>
                <c:pt idx="0">
                  <c:v>Natural  Disaster(s)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Figure.3!$U$2:$U$26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1</c:v>
                </c:pt>
                <c:pt idx="15">
                  <c:v>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4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8A-40B9-941C-340ABCB3593F}"/>
            </c:ext>
          </c:extLst>
        </c:ser>
        <c:ser>
          <c:idx val="6"/>
          <c:order val="6"/>
          <c:tx>
            <c:strRef>
              <c:f>Figure.3!$T$1</c:f>
              <c:strCache>
                <c:ptCount val="1"/>
                <c:pt idx="0">
                  <c:v>Legal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Figure.3!$T$2:$T$26</c:f>
              <c:numCache>
                <c:formatCode>General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8A-40B9-941C-340ABCB3593F}"/>
            </c:ext>
          </c:extLst>
        </c:ser>
        <c:ser>
          <c:idx val="5"/>
          <c:order val="7"/>
          <c:tx>
            <c:strRef>
              <c:f>Figure.3!$S$1</c:f>
              <c:strCache>
                <c:ptCount val="1"/>
                <c:pt idx="0">
                  <c:v>Financial Sector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Figure.3!$S$2:$S$26</c:f>
              <c:numCache>
                <c:formatCode>General</c:formatCode>
                <c:ptCount val="25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23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68A-40B9-941C-340ABCB3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369392"/>
        <c:axId val="381364688"/>
      </c:areaChart>
      <c:lineChart>
        <c:grouping val="standard"/>
        <c:varyColors val="0"/>
        <c:ser>
          <c:idx val="9"/>
          <c:order val="8"/>
          <c:tx>
            <c:v>Total fiscal cost of CL realizations (% of total GDP, right axis)</c:v>
          </c:tx>
          <c:spPr>
            <a:ln w="0">
              <a:noFill/>
              <a:prstDash val="sysDash"/>
            </a:ln>
          </c:spPr>
          <c:marker>
            <c:symbol val="diamond"/>
            <c:size val="8"/>
            <c:spPr>
              <a:noFill/>
              <a:ln>
                <a:noFill/>
              </a:ln>
            </c:spPr>
          </c:marke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Figure.3!$AC$2:$AC$26</c:f>
              <c:numCache>
                <c:formatCode>#,##0.000</c:formatCode>
                <c:ptCount val="25"/>
                <c:pt idx="0">
                  <c:v>3.0095507348602026E-2</c:v>
                </c:pt>
                <c:pt idx="1">
                  <c:v>0.25234799105418193</c:v>
                </c:pt>
                <c:pt idx="2">
                  <c:v>3.9204487103689588E-2</c:v>
                </c:pt>
                <c:pt idx="3">
                  <c:v>0.28220851784081508</c:v>
                </c:pt>
                <c:pt idx="4">
                  <c:v>0.81876309752997012</c:v>
                </c:pt>
                <c:pt idx="5">
                  <c:v>0.21835371135241854</c:v>
                </c:pt>
                <c:pt idx="6">
                  <c:v>0.27637954134652515</c:v>
                </c:pt>
                <c:pt idx="7">
                  <c:v>3.8198855517302706</c:v>
                </c:pt>
                <c:pt idx="8">
                  <c:v>0.76173596717178693</c:v>
                </c:pt>
                <c:pt idx="9">
                  <c:v>5.3946605654018202E-2</c:v>
                </c:pt>
                <c:pt idx="10">
                  <c:v>0.27682925765953226</c:v>
                </c:pt>
                <c:pt idx="11">
                  <c:v>0.17710239678142659</c:v>
                </c:pt>
                <c:pt idx="12">
                  <c:v>8.347357462417845E-3</c:v>
                </c:pt>
                <c:pt idx="13">
                  <c:v>0.48239239047337751</c:v>
                </c:pt>
                <c:pt idx="14">
                  <c:v>1.1317649012290525E-3</c:v>
                </c:pt>
                <c:pt idx="15">
                  <c:v>0.17493283309263552</c:v>
                </c:pt>
                <c:pt idx="16">
                  <c:v>4.4355964191393524E-2</c:v>
                </c:pt>
                <c:pt idx="17">
                  <c:v>0.13019437692273481</c:v>
                </c:pt>
                <c:pt idx="18">
                  <c:v>3.2572906899521761</c:v>
                </c:pt>
                <c:pt idx="19">
                  <c:v>0.38102182157760439</c:v>
                </c:pt>
                <c:pt idx="20">
                  <c:v>3.0928906617766365E-2</c:v>
                </c:pt>
                <c:pt idx="21">
                  <c:v>0.58514617245819556</c:v>
                </c:pt>
                <c:pt idx="22">
                  <c:v>1.0061038067472439E-2</c:v>
                </c:pt>
                <c:pt idx="23">
                  <c:v>6.319673981848759E-3</c:v>
                </c:pt>
                <c:pt idx="24">
                  <c:v>6.8843266101115139E-3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68A-40B9-941C-340ABCB359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361944"/>
        <c:axId val="381359984"/>
      </c:lineChart>
      <c:catAx>
        <c:axId val="38136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45832042869641287"/>
              <c:y val="0.9194461109028035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/>
            </a:pPr>
            <a:endParaRPr lang="en-US"/>
          </a:p>
        </c:txPr>
        <c:crossAx val="381364688"/>
        <c:crosses val="autoZero"/>
        <c:auto val="1"/>
        <c:lblAlgn val="ctr"/>
        <c:lblOffset val="100"/>
        <c:tickLblSkip val="1"/>
        <c:noMultiLvlLbl val="0"/>
      </c:catAx>
      <c:valAx>
        <c:axId val="3813646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dirty="0"/>
                  <a:t>Number of Episodes</a:t>
                </a:r>
              </a:p>
            </c:rich>
          </c:tx>
          <c:layout>
            <c:manualLayout>
              <c:xMode val="edge"/>
              <c:yMode val="edge"/>
              <c:x val="1.4397200349956256E-2"/>
              <c:y val="0.16934976449861575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381369392"/>
        <c:crosses val="autoZero"/>
        <c:crossBetween val="between"/>
      </c:valAx>
      <c:valAx>
        <c:axId val="38135998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b="0"/>
                </a:pPr>
                <a:r>
                  <a:rPr lang="en-US" sz="1600" b="0" dirty="0" smtClean="0"/>
                  <a:t>Total Fiscal Cost </a:t>
                </a:r>
                <a:r>
                  <a:rPr lang="en-US" sz="1400" b="0" dirty="0" smtClean="0"/>
                  <a:t>(% of Total GDP)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0.95656681977252844"/>
              <c:y val="5.74256642577212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381361944"/>
        <c:crosses val="max"/>
        <c:crossBetween val="between"/>
      </c:valAx>
      <c:catAx>
        <c:axId val="381361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81359984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52537173145665E-2"/>
          <c:y val="3.0921819805148371E-2"/>
          <c:w val="0.81037482917941051"/>
          <c:h val="0.82045614257895172"/>
        </c:manualLayout>
      </c:layout>
      <c:lineChart>
        <c:grouping val="standard"/>
        <c:varyColors val="0"/>
        <c:ser>
          <c:idx val="9"/>
          <c:order val="0"/>
          <c:tx>
            <c:v>Total fiscal cost of CL realizations (% of total GDP, right axis)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diamond"/>
            <c:size val="8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Figure.3!$R$2:$R$26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Figure.3!$AC$2:$AC$26</c:f>
              <c:numCache>
                <c:formatCode>#,##0.000</c:formatCode>
                <c:ptCount val="25"/>
                <c:pt idx="0">
                  <c:v>3.0095507348602026E-2</c:v>
                </c:pt>
                <c:pt idx="1">
                  <c:v>0.25234799105418193</c:v>
                </c:pt>
                <c:pt idx="2">
                  <c:v>3.9204487103689588E-2</c:v>
                </c:pt>
                <c:pt idx="3">
                  <c:v>0.28220851784081508</c:v>
                </c:pt>
                <c:pt idx="4">
                  <c:v>0.81876309752997012</c:v>
                </c:pt>
                <c:pt idx="5">
                  <c:v>0.21835371135241854</c:v>
                </c:pt>
                <c:pt idx="6">
                  <c:v>0.27637954134652515</c:v>
                </c:pt>
                <c:pt idx="7">
                  <c:v>3.8198855517302706</c:v>
                </c:pt>
                <c:pt idx="8">
                  <c:v>0.76173596717178693</c:v>
                </c:pt>
                <c:pt idx="9">
                  <c:v>5.3946605654018202E-2</c:v>
                </c:pt>
                <c:pt idx="10">
                  <c:v>0.27682925765953226</c:v>
                </c:pt>
                <c:pt idx="11">
                  <c:v>0.17710239678142659</c:v>
                </c:pt>
                <c:pt idx="12">
                  <c:v>8.347357462417845E-3</c:v>
                </c:pt>
                <c:pt idx="13">
                  <c:v>0.48239239047337751</c:v>
                </c:pt>
                <c:pt idx="14">
                  <c:v>1.1317649012290525E-3</c:v>
                </c:pt>
                <c:pt idx="15">
                  <c:v>0.17493283309263552</c:v>
                </c:pt>
                <c:pt idx="16">
                  <c:v>4.4355964191393524E-2</c:v>
                </c:pt>
                <c:pt idx="17">
                  <c:v>0.13019437692273481</c:v>
                </c:pt>
                <c:pt idx="18">
                  <c:v>3.2572906899521761</c:v>
                </c:pt>
                <c:pt idx="19">
                  <c:v>0.38102182157760439</c:v>
                </c:pt>
                <c:pt idx="20">
                  <c:v>3.0928906617766365E-2</c:v>
                </c:pt>
                <c:pt idx="21">
                  <c:v>0.58514617245819556</c:v>
                </c:pt>
                <c:pt idx="22">
                  <c:v>1.0061038067472439E-2</c:v>
                </c:pt>
                <c:pt idx="23">
                  <c:v>6.319673981848759E-3</c:v>
                </c:pt>
                <c:pt idx="24">
                  <c:v>6.8843266101115139E-3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211-4F10-92AC-EF95B546A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362728"/>
        <c:axId val="381357240"/>
      </c:lineChart>
      <c:catAx>
        <c:axId val="38136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/>
            </a:pPr>
            <a:endParaRPr lang="en-US"/>
          </a:p>
        </c:txPr>
        <c:crossAx val="381357240"/>
        <c:crosses val="autoZero"/>
        <c:auto val="1"/>
        <c:lblAlgn val="ctr"/>
        <c:lblOffset val="100"/>
        <c:tickLblSkip val="1"/>
        <c:noMultiLvlLbl val="0"/>
      </c:catAx>
      <c:valAx>
        <c:axId val="38135724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381362728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62590156826631"/>
          <c:y val="3.4332647733017543E-2"/>
          <c:w val="0.82090782835962339"/>
          <c:h val="0.75506977195132929"/>
        </c:manualLayout>
      </c:layout>
      <c:barChart>
        <c:barDir val="bar"/>
        <c:grouping val="percentStacked"/>
        <c:varyColors val="0"/>
        <c:ser>
          <c:idx val="4"/>
          <c:order val="0"/>
          <c:tx>
            <c:strRef>
              <c:f>'\\data4\users6\ASayegh\My Documents\Research\Fiscal Anchors\SoW Data\[Summary BIs 23 Feb.xlsx]Macro'!$BR$9</c:f>
              <c:strCache>
                <c:ptCount val="1"/>
                <c:pt idx="0">
                  <c:v>Probabilistic Fan Charts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[1]Macro!$BN$9:$BQ$9</c:f>
              <c:numCache>
                <c:formatCode>General</c:formatCode>
                <c:ptCount val="4"/>
                <c:pt idx="0">
                  <c:v>0.13333333333333333</c:v>
                </c:pt>
                <c:pt idx="1">
                  <c:v>0</c:v>
                </c:pt>
                <c:pt idx="2">
                  <c:v>0</c:v>
                </c:pt>
                <c:pt idx="3">
                  <c:v>3.5714285714285712E-2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A0-41D3-A7E0-D37EAEED5D8D}"/>
            </c:ext>
          </c:extLst>
        </c:ser>
        <c:ser>
          <c:idx val="3"/>
          <c:order val="1"/>
          <c:tx>
            <c:strRef>
              <c:f>'\\data4\users6\ASayegh\My Documents\Research\Fiscal Anchors\SoW Data\[Summary BIs 23 Feb.xlsx]Macro'!$BR$8</c:f>
              <c:strCache>
                <c:ptCount val="1"/>
                <c:pt idx="0">
                  <c:v>Alternative Scenarios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[1]Macro!$BN$8:$BQ$8</c:f>
              <c:numCache>
                <c:formatCode>General</c:formatCode>
                <c:ptCount val="4"/>
                <c:pt idx="0">
                  <c:v>0.13333333333333333</c:v>
                </c:pt>
                <c:pt idx="1">
                  <c:v>0</c:v>
                </c:pt>
                <c:pt idx="2">
                  <c:v>0</c:v>
                </c:pt>
                <c:pt idx="3">
                  <c:v>3.5714285714285712E-2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A0-41D3-A7E0-D37EAEED5D8D}"/>
            </c:ext>
          </c:extLst>
        </c:ser>
        <c:ser>
          <c:idx val="2"/>
          <c:order val="2"/>
          <c:tx>
            <c:strRef>
              <c:f>'\\data4\users6\ASayegh\My Documents\Research\Fiscal Anchors\SoW Data\[Summary BIs 23 Feb.xlsx]Macro'!$BR$7</c:f>
              <c:strCache>
                <c:ptCount val="1"/>
                <c:pt idx="0">
                  <c:v>Sensitivity Analysis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[1]Macro!$BN$7:$BQ$7</c:f>
              <c:numCache>
                <c:formatCode>General</c:formatCode>
                <c:ptCount val="4"/>
                <c:pt idx="0">
                  <c:v>0.53333333333333333</c:v>
                </c:pt>
                <c:pt idx="1">
                  <c:v>0.17241379310344829</c:v>
                </c:pt>
                <c:pt idx="2">
                  <c:v>0</c:v>
                </c:pt>
                <c:pt idx="3">
                  <c:v>0.23214285714285715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A0-41D3-A7E0-D37EAEED5D8D}"/>
            </c:ext>
          </c:extLst>
        </c:ser>
        <c:ser>
          <c:idx val="1"/>
          <c:order val="3"/>
          <c:tx>
            <c:strRef>
              <c:f>'\\data4\users6\ASayegh\My Documents\Research\Fiscal Anchors\SoW Data\[Summary BIs 23 Feb.xlsx]Macro'!$BR$6</c:f>
              <c:strCache>
                <c:ptCount val="1"/>
                <c:pt idx="0">
                  <c:v>Qualitative discussion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[1]Macro!$BN$6:$BQ$6</c:f>
              <c:numCache>
                <c:formatCode>General</c:formatCode>
                <c:ptCount val="4"/>
                <c:pt idx="0">
                  <c:v>0.13333333333333333</c:v>
                </c:pt>
                <c:pt idx="1">
                  <c:v>0.27586206896551724</c:v>
                </c:pt>
                <c:pt idx="2">
                  <c:v>8.3333333333333329E-2</c:v>
                </c:pt>
                <c:pt idx="3">
                  <c:v>0.19642857142857142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A0-41D3-A7E0-D37EAEED5D8D}"/>
            </c:ext>
          </c:extLst>
        </c:ser>
        <c:ser>
          <c:idx val="0"/>
          <c:order val="4"/>
          <c:tx>
            <c:strRef>
              <c:f>'\\data4\users6\ASayegh\My Documents\Research\Fiscal Anchors\SoW Data\[Summary BIs 23 Feb.xlsx]Macro'!$BR$5</c:f>
              <c:strCache>
                <c:ptCount val="1"/>
                <c:pt idx="0">
                  <c:v>No analysis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990000"/>
              </a:solidFill>
            </a:ln>
            <a:effectLst/>
          </c:spPr>
          <c:invertIfNegative val="0"/>
          <c:cat>
            <c:strRef>
              <c:f>[1]Macro!$BN$3:$BQ$3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[1]Macro!$BN$5:$BQ$5</c:f>
              <c:numCache>
                <c:formatCode>General</c:formatCode>
                <c:ptCount val="4"/>
                <c:pt idx="0">
                  <c:v>6.6666666666666666E-2</c:v>
                </c:pt>
                <c:pt idx="1">
                  <c:v>0.55172413793103448</c:v>
                </c:pt>
                <c:pt idx="2">
                  <c:v>0.91666666666666663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9A0-41D3-A7E0-D37EAEED5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365080"/>
        <c:axId val="381359592"/>
      </c:barChart>
      <c:catAx>
        <c:axId val="381365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59592"/>
        <c:crosses val="autoZero"/>
        <c:auto val="1"/>
        <c:lblAlgn val="ctr"/>
        <c:lblOffset val="100"/>
        <c:noMultiLvlLbl val="0"/>
      </c:catAx>
      <c:valAx>
        <c:axId val="3813595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65080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2.6012006356751879E-2"/>
          <c:y val="0.90460822591081935"/>
          <c:w val="0.97398799364324817"/>
          <c:h val="8.60810958187013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5138651146869"/>
          <c:y val="4.1431261770244823E-2"/>
          <c:w val="0.80271850076711426"/>
          <c:h val="0.75333688018727385"/>
        </c:manualLayout>
      </c:layout>
      <c:barChart>
        <c:barDir val="bar"/>
        <c:grouping val="percentStacked"/>
        <c:varyColors val="0"/>
        <c:ser>
          <c:idx val="3"/>
          <c:order val="0"/>
          <c:tx>
            <c:strRef>
              <c:f>'\\data4\users6\ASayegh\My Documents\Research\Fiscal Anchors\SoW Data\[COFA Database.xlsx]Coverage of Stocks'!$V$3</c:f>
              <c:strCache>
                <c:ptCount val="1"/>
                <c:pt idx="0">
                  <c:v>Full Balance Sheet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Stocks'!$V$194:$V$197</c:f>
              <c:numCache>
                <c:formatCode>General</c:formatCode>
                <c:ptCount val="4"/>
                <c:pt idx="0">
                  <c:v>0.32432432432432434</c:v>
                </c:pt>
                <c:pt idx="1">
                  <c:v>0.12222222222222222</c:v>
                </c:pt>
                <c:pt idx="2">
                  <c:v>3.3898305084745763E-2</c:v>
                </c:pt>
                <c:pt idx="3">
                  <c:v>0.13440860215053763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DF-40D0-9C8C-536BF85F2114}"/>
            </c:ext>
          </c:extLst>
        </c:ser>
        <c:ser>
          <c:idx val="2"/>
          <c:order val="1"/>
          <c:tx>
            <c:strRef>
              <c:f>'\\data4\users6\ASayegh\My Documents\Research\Fiscal Anchors\SoW Data\[COFA Database.xlsx]Coverage of Stocks'!$U$3</c:f>
              <c:strCache>
                <c:ptCount val="1"/>
                <c:pt idx="0">
                  <c:v>Financial Balance Sheet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Stocks'!$U$194:$U$197</c:f>
              <c:numCache>
                <c:formatCode>General</c:formatCode>
                <c:ptCount val="4"/>
                <c:pt idx="0">
                  <c:v>0.54054054054054057</c:v>
                </c:pt>
                <c:pt idx="1">
                  <c:v>6.6666666666666666E-2</c:v>
                </c:pt>
                <c:pt idx="2">
                  <c:v>3.3898305084745763E-2</c:v>
                </c:pt>
                <c:pt idx="3">
                  <c:v>0.15053763440860216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DF-40D0-9C8C-536BF85F2114}"/>
            </c:ext>
          </c:extLst>
        </c:ser>
        <c:ser>
          <c:idx val="1"/>
          <c:order val="2"/>
          <c:tx>
            <c:strRef>
              <c:f>'\\data4\users6\ASayegh\My Documents\Research\Fiscal Anchors\SoW Data\[COFA Database.xlsx]Coverage of Stocks'!$T$3</c:f>
              <c:strCache>
                <c:ptCount val="1"/>
                <c:pt idx="0">
                  <c:v>Liabilities only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Stocks'!$T$194:$T$197</c:f>
              <c:numCache>
                <c:formatCode>General</c:formatCode>
                <c:ptCount val="4"/>
                <c:pt idx="0">
                  <c:v>5.4054054054054057E-2</c:v>
                </c:pt>
                <c:pt idx="1">
                  <c:v>0.18888888888888888</c:v>
                </c:pt>
                <c:pt idx="2">
                  <c:v>5.0847457627118647E-2</c:v>
                </c:pt>
                <c:pt idx="3">
                  <c:v>0.11827956989247312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DF-40D0-9C8C-536BF85F2114}"/>
            </c:ext>
          </c:extLst>
        </c:ser>
        <c:ser>
          <c:idx val="0"/>
          <c:order val="3"/>
          <c:tx>
            <c:strRef>
              <c:f>'\\data4\users6\ASayegh\My Documents\Research\Fiscal Anchors\SoW Data\[COFA Database.xlsx]Coverage of Stocks'!$S$3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'[2]Coverage of Stocks'!$R$194:$R$197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'[2]Coverage of Stocks'!$S$194:$S$197</c:f>
              <c:numCache>
                <c:formatCode>General</c:formatCode>
                <c:ptCount val="4"/>
                <c:pt idx="0">
                  <c:v>8.1081081081081086E-2</c:v>
                </c:pt>
                <c:pt idx="1">
                  <c:v>0.62222222222222223</c:v>
                </c:pt>
                <c:pt idx="2">
                  <c:v>0.88135593220338981</c:v>
                </c:pt>
                <c:pt idx="3">
                  <c:v>0.59677419354838712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DF-40D0-9C8C-536BF85F2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371352"/>
        <c:axId val="381370568"/>
      </c:barChart>
      <c:catAx>
        <c:axId val="381371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70568"/>
        <c:crosses val="autoZero"/>
        <c:auto val="1"/>
        <c:lblAlgn val="ctr"/>
        <c:lblOffset val="100"/>
        <c:noMultiLvlLbl val="0"/>
      </c:catAx>
      <c:valAx>
        <c:axId val="38137056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71352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6.7528624139373897E-2"/>
          <c:y val="0.91351444702839091"/>
          <c:w val="0.8996041436849380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733455648141"/>
          <c:y val="3.7585554209569966E-2"/>
          <c:w val="0.81392605050582267"/>
          <c:h val="0.7590695033313144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'\\data4\users6\ASayegh\My Documents\Research\Fiscal Anchors\SoW Data\[Summary BIs 23 Feb.xlsx]CLs'!$BR$7</c:f>
              <c:strCache>
                <c:ptCount val="1"/>
                <c:pt idx="0">
                  <c:v>Quantitative Statement of Risk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[1]CLs!$BN$3:$BQ$3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[1]CLs!$BN$7:$BQ$7</c:f>
              <c:numCache>
                <c:formatCode>General</c:formatCode>
                <c:ptCount val="4"/>
                <c:pt idx="0">
                  <c:v>0.2</c:v>
                </c:pt>
                <c:pt idx="1">
                  <c:v>0.16129032258064516</c:v>
                </c:pt>
                <c:pt idx="2">
                  <c:v>8.3333333333333329E-2</c:v>
                </c:pt>
                <c:pt idx="3">
                  <c:v>0.15517241379310345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4D-404A-A65D-C050F0DD8A2E}"/>
            </c:ext>
          </c:extLst>
        </c:ser>
        <c:ser>
          <c:idx val="1"/>
          <c:order val="1"/>
          <c:tx>
            <c:strRef>
              <c:f>'\\data4\users6\ASayegh\My Documents\Research\Fiscal Anchors\SoW Data\[Summary BIs 23 Feb.xlsx]CLs'!$BR$6</c:f>
              <c:strCache>
                <c:ptCount val="1"/>
                <c:pt idx="0">
                  <c:v>Risks are discussed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[1]CLs!$BN$3:$BQ$3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[1]CLs!$BN$6:$BQ$6</c:f>
              <c:numCache>
                <c:formatCode>General</c:formatCode>
                <c:ptCount val="4"/>
                <c:pt idx="0">
                  <c:v>0.73333333333333328</c:v>
                </c:pt>
                <c:pt idx="1">
                  <c:v>0.70967741935483875</c:v>
                </c:pt>
                <c:pt idx="2">
                  <c:v>0.5</c:v>
                </c:pt>
                <c:pt idx="3">
                  <c:v>0.67241379310344829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4D-404A-A65D-C050F0DD8A2E}"/>
            </c:ext>
          </c:extLst>
        </c:ser>
        <c:ser>
          <c:idx val="0"/>
          <c:order val="2"/>
          <c:tx>
            <c:strRef>
              <c:f>'\\data4\users6\ASayegh\My Documents\Research\Fiscal Anchors\SoW Data\[Summary BIs 23 Feb.xlsx]CLs'!$BR$5</c:f>
              <c:strCache>
                <c:ptCount val="1"/>
                <c:pt idx="0">
                  <c:v>No disclosure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[1]CLs!$BN$3:$BQ$3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[1]CLs!$BN$5:$BQ$5</c:f>
              <c:numCache>
                <c:formatCode>General</c:formatCode>
                <c:ptCount val="4"/>
                <c:pt idx="0">
                  <c:v>6.6666666666666666E-2</c:v>
                </c:pt>
                <c:pt idx="1">
                  <c:v>0.12903225806451613</c:v>
                </c:pt>
                <c:pt idx="2">
                  <c:v>0.41666666666666669</c:v>
                </c:pt>
                <c:pt idx="3">
                  <c:v>0.17241379310344829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4D-404A-A65D-C050F0DD8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372920"/>
        <c:axId val="381370960"/>
      </c:barChart>
      <c:catAx>
        <c:axId val="381372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70960"/>
        <c:crosses val="autoZero"/>
        <c:auto val="1"/>
        <c:lblAlgn val="ctr"/>
        <c:lblOffset val="100"/>
        <c:noMultiLvlLbl val="0"/>
      </c:catAx>
      <c:valAx>
        <c:axId val="3813709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72920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2222365233192005"/>
          <c:w val="0.990678592360421"/>
          <c:h val="7.6589188370684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1388953695586"/>
          <c:y val="3.8039773990945158E-2"/>
          <c:w val="0.8238715278639569"/>
          <c:h val="0.76868135473450439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'\\data4\users6\ASayegh\My Documents\Research\Fiscal Anchors\SoW Data\[Summary BIs 23 Feb.xlsx]Long-term'!$BR$7</c:f>
              <c:strCache>
                <c:ptCount val="1"/>
                <c:pt idx="0">
                  <c:v>Multiple cost factors and scenarios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'[1]Long-term'!$BN$3:$BQ$3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'[1]Long-term'!$BN$7:$BQ$7</c:f>
              <c:numCache>
                <c:formatCode>General</c:formatCode>
                <c:ptCount val="4"/>
                <c:pt idx="0">
                  <c:v>0.53333333333333333</c:v>
                </c:pt>
                <c:pt idx="1">
                  <c:v>3.2258064516129031E-2</c:v>
                </c:pt>
                <c:pt idx="2">
                  <c:v>0</c:v>
                </c:pt>
                <c:pt idx="3">
                  <c:v>0.15517241379310345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96-4311-9541-9FB56F7D7795}"/>
            </c:ext>
          </c:extLst>
        </c:ser>
        <c:ser>
          <c:idx val="1"/>
          <c:order val="1"/>
          <c:tx>
            <c:strRef>
              <c:f>'\\data4\users6\ASayegh\My Documents\Research\Fiscal Anchors\SoW Data\[Summary BIs 23 Feb.xlsx]Long-term'!$BR$6</c:f>
              <c:strCache>
                <c:ptCount val="1"/>
                <c:pt idx="0">
                  <c:v>Age-related costs only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strRef>
              <c:f>'[1]Long-term'!$BN$3:$BQ$3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'[1]Long-term'!$BN$6:$BQ$6</c:f>
              <c:numCache>
                <c:formatCode>General</c:formatCode>
                <c:ptCount val="4"/>
                <c:pt idx="0">
                  <c:v>0.26666666666666666</c:v>
                </c:pt>
                <c:pt idx="1">
                  <c:v>0.25806451612903225</c:v>
                </c:pt>
                <c:pt idx="2">
                  <c:v>0.16666666666666666</c:v>
                </c:pt>
                <c:pt idx="3">
                  <c:v>0.2413793103448276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96-4311-9541-9FB56F7D7795}"/>
            </c:ext>
          </c:extLst>
        </c:ser>
        <c:ser>
          <c:idx val="0"/>
          <c:order val="2"/>
          <c:tx>
            <c:strRef>
              <c:f>'\\data4\users6\ASayegh\My Documents\Research\Fiscal Anchors\SoW Data\[Summary BIs 23 Feb.xlsx]Long-term'!$BR$5</c:f>
              <c:strCache>
                <c:ptCount val="1"/>
                <c:pt idx="0">
                  <c:v>No projections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strRef>
              <c:f>'[1]Long-term'!$BN$3:$BQ$3</c:f>
              <c:strCache>
                <c:ptCount val="4"/>
                <c:pt idx="0">
                  <c:v>AEs</c:v>
                </c:pt>
                <c:pt idx="1">
                  <c:v>EMMIEs</c:v>
                </c:pt>
                <c:pt idx="2">
                  <c:v>LIDCs</c:v>
                </c:pt>
                <c:pt idx="3">
                  <c:v>All</c:v>
                </c:pt>
              </c:strCache>
            </c:strRef>
          </c:cat>
          <c:val>
            <c:numRef>
              <c:f>'[1]Long-term'!$BN$5:$BQ$5</c:f>
              <c:numCache>
                <c:formatCode>General</c:formatCode>
                <c:ptCount val="4"/>
                <c:pt idx="0">
                  <c:v>0.2</c:v>
                </c:pt>
                <c:pt idx="1">
                  <c:v>0.70967741935483875</c:v>
                </c:pt>
                <c:pt idx="2">
                  <c:v>0.83333333333333337</c:v>
                </c:pt>
                <c:pt idx="3">
                  <c:v>0.60344827586206895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96-4311-9541-9FB56F7D7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1372136"/>
        <c:axId val="381369784"/>
      </c:barChart>
      <c:catAx>
        <c:axId val="381372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69784"/>
        <c:crosses val="autoZero"/>
        <c:auto val="1"/>
        <c:lblAlgn val="ctr"/>
        <c:lblOffset val="100"/>
        <c:noMultiLvlLbl val="0"/>
      </c:catAx>
      <c:valAx>
        <c:axId val="38136978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72136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92418635170603658"/>
          <c:w val="1"/>
          <c:h val="7.5631687865939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AA10A-0557-47C4-A812-69928F03B8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5492085-9E1B-4874-B110-1F2972D517EE}">
      <dgm:prSet phldrT="[Text]"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6F79B-E631-4C85-9563-8459467D5FF2}" type="parTrans" cxnId="{119FB8C7-8605-46D1-B7E7-5292239A28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D5A8C-A7C1-4127-B2AC-9AB686EB1D4F}" type="sibTrans" cxnId="{119FB8C7-8605-46D1-B7E7-5292239A285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DBA53-5D71-4989-ABAC-0E51F867B31A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FDC64-2549-4BE4-B37A-0E8AD6AE1841}" type="sibTrans" cxnId="{F5949D26-855E-4988-BCEF-238BDEBD74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8F02D-E730-4072-8564-3879E76E3231}" type="parTrans" cxnId="{F5949D26-855E-4988-BCEF-238BDEBD74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8C2E4-4E5A-415F-96E4-BDDF41A11A91}" type="pres">
      <dgm:prSet presAssocID="{A03AA10A-0557-47C4-A812-69928F03B842}" presName="compositeShape" presStyleCnt="0">
        <dgm:presLayoutVars>
          <dgm:chMax val="7"/>
          <dgm:dir/>
          <dgm:resizeHandles val="exact"/>
        </dgm:presLayoutVars>
      </dgm:prSet>
      <dgm:spPr/>
    </dgm:pt>
    <dgm:pt modelId="{6A555D5C-A2B2-4ADD-8B1A-85FE2D41A3D8}" type="pres">
      <dgm:prSet presAssocID="{706DBA53-5D71-4989-ABAC-0E51F867B31A}" presName="circ1" presStyleLbl="vennNode1" presStyleIdx="0" presStyleCnt="2" custLinFactNeighborX="44570" custLinFactNeighborY="-3797"/>
      <dgm:spPr/>
      <dgm:t>
        <a:bodyPr/>
        <a:lstStyle/>
        <a:p>
          <a:endParaRPr lang="en-US"/>
        </a:p>
      </dgm:t>
    </dgm:pt>
    <dgm:pt modelId="{EC781273-E3C9-4324-8BCF-FCA5EA1AAA45}" type="pres">
      <dgm:prSet presAssocID="{706DBA53-5D71-4989-ABAC-0E51F867B3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2F7E9-1B76-4307-9451-D396CF9CA4F6}" type="pres">
      <dgm:prSet presAssocID="{95492085-9E1B-4874-B110-1F2972D517EE}" presName="circ2" presStyleLbl="vennNode1" presStyleIdx="1" presStyleCnt="2" custLinFactNeighborX="-10456" custLinFactNeighborY="-7456"/>
      <dgm:spPr/>
      <dgm:t>
        <a:bodyPr/>
        <a:lstStyle/>
        <a:p>
          <a:endParaRPr lang="en-US"/>
        </a:p>
      </dgm:t>
    </dgm:pt>
    <dgm:pt modelId="{5EE53196-C8D5-4CA3-B184-2E903EBF5EAB}" type="pres">
      <dgm:prSet presAssocID="{95492085-9E1B-4874-B110-1F2972D517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BA78D8-B8BF-4110-97A4-D866571A025E}" type="presOf" srcId="{95492085-9E1B-4874-B110-1F2972D517EE}" destId="{D982F7E9-1B76-4307-9451-D396CF9CA4F6}" srcOrd="0" destOrd="0" presId="urn:microsoft.com/office/officeart/2005/8/layout/venn1"/>
    <dgm:cxn modelId="{A3C7634A-7DE5-4404-AC34-D591EDD7DD14}" type="presOf" srcId="{706DBA53-5D71-4989-ABAC-0E51F867B31A}" destId="{6A555D5C-A2B2-4ADD-8B1A-85FE2D41A3D8}" srcOrd="0" destOrd="0" presId="urn:microsoft.com/office/officeart/2005/8/layout/venn1"/>
    <dgm:cxn modelId="{119FB8C7-8605-46D1-B7E7-5292239A2852}" srcId="{A03AA10A-0557-47C4-A812-69928F03B842}" destId="{95492085-9E1B-4874-B110-1F2972D517EE}" srcOrd="1" destOrd="0" parTransId="{4D96F79B-E631-4C85-9563-8459467D5FF2}" sibTransId="{8D3D5A8C-A7C1-4127-B2AC-9AB686EB1D4F}"/>
    <dgm:cxn modelId="{F5949D26-855E-4988-BCEF-238BDEBD740C}" srcId="{A03AA10A-0557-47C4-A812-69928F03B842}" destId="{706DBA53-5D71-4989-ABAC-0E51F867B31A}" srcOrd="0" destOrd="0" parTransId="{B0B8F02D-E730-4072-8564-3879E76E3231}" sibTransId="{2BAFDC64-2549-4BE4-B37A-0E8AD6AE1841}"/>
    <dgm:cxn modelId="{B38C580D-5E4F-4292-928D-FB46001BE0E9}" type="presOf" srcId="{A03AA10A-0557-47C4-A812-69928F03B842}" destId="{A1C8C2E4-4E5A-415F-96E4-BDDF41A11A91}" srcOrd="0" destOrd="0" presId="urn:microsoft.com/office/officeart/2005/8/layout/venn1"/>
    <dgm:cxn modelId="{BEE9BC6E-BDD6-4954-9AFD-00E909EB857B}" type="presOf" srcId="{706DBA53-5D71-4989-ABAC-0E51F867B31A}" destId="{EC781273-E3C9-4324-8BCF-FCA5EA1AAA45}" srcOrd="1" destOrd="0" presId="urn:microsoft.com/office/officeart/2005/8/layout/venn1"/>
    <dgm:cxn modelId="{650D386E-154A-45D7-99FD-49B57E4D39BA}" type="presOf" srcId="{95492085-9E1B-4874-B110-1F2972D517EE}" destId="{5EE53196-C8D5-4CA3-B184-2E903EBF5EAB}" srcOrd="1" destOrd="0" presId="urn:microsoft.com/office/officeart/2005/8/layout/venn1"/>
    <dgm:cxn modelId="{9B203208-A125-4CD5-80BB-9C4CDF0D0B32}" type="presParOf" srcId="{A1C8C2E4-4E5A-415F-96E4-BDDF41A11A91}" destId="{6A555D5C-A2B2-4ADD-8B1A-85FE2D41A3D8}" srcOrd="0" destOrd="0" presId="urn:microsoft.com/office/officeart/2005/8/layout/venn1"/>
    <dgm:cxn modelId="{CCB3F99D-4874-4EE5-839D-A93864A3867D}" type="presParOf" srcId="{A1C8C2E4-4E5A-415F-96E4-BDDF41A11A91}" destId="{EC781273-E3C9-4324-8BCF-FCA5EA1AAA45}" srcOrd="1" destOrd="0" presId="urn:microsoft.com/office/officeart/2005/8/layout/venn1"/>
    <dgm:cxn modelId="{602C1D50-FBB9-4ECF-9DD1-1D0B48FD0EB7}" type="presParOf" srcId="{A1C8C2E4-4E5A-415F-96E4-BDDF41A11A91}" destId="{D982F7E9-1B76-4307-9451-D396CF9CA4F6}" srcOrd="2" destOrd="0" presId="urn:microsoft.com/office/officeart/2005/8/layout/venn1"/>
    <dgm:cxn modelId="{2595BCCD-4E57-4EE8-9AD8-8626E0C57A0C}" type="presParOf" srcId="{A1C8C2E4-4E5A-415F-96E4-BDDF41A11A91}" destId="{5EE53196-C8D5-4CA3-B184-2E903EBF5EAB}" srcOrd="3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55D5C-A2B2-4ADD-8B1A-85FE2D41A3D8}">
      <dsp:nvSpPr>
        <dsp:cNvPr id="0" name=""/>
        <dsp:cNvSpPr/>
      </dsp:nvSpPr>
      <dsp:spPr>
        <a:xfrm>
          <a:off x="1286914" y="876886"/>
          <a:ext cx="2646662" cy="2646662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6493" y="1188984"/>
        <a:ext cx="1526003" cy="2022466"/>
      </dsp:txXfrm>
    </dsp:sp>
    <dsp:sp modelId="{D982F7E9-1B76-4307-9451-D396CF9CA4F6}">
      <dsp:nvSpPr>
        <dsp:cNvPr id="0" name=""/>
        <dsp:cNvSpPr/>
      </dsp:nvSpPr>
      <dsp:spPr>
        <a:xfrm>
          <a:off x="1738066" y="780044"/>
          <a:ext cx="2646662" cy="26466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9146" y="1092143"/>
        <a:ext cx="1526003" cy="202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0.31039</cdr:x>
      <cdr:y>0.90972</cdr:y>
    </cdr:from>
    <cdr:to>
      <cdr:x>0.90871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8987" y="3918880"/>
          <a:ext cx="5106302" cy="388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  <a:latin typeface="+mn-lt"/>
            </a:rPr>
            <a:t>Средние налогово-бюджетные издержки</a:t>
          </a:r>
          <a:r>
            <a:rPr lang="en-US" sz="1800" dirty="0" smtClean="0">
              <a:solidFill>
                <a:schemeClr val="tx1"/>
              </a:solidFill>
              <a:latin typeface="+mn-lt"/>
            </a:rPr>
            <a:t> </a:t>
          </a:r>
          <a:r>
            <a:rPr lang="en-US" sz="1800" baseline="0" dirty="0" smtClean="0">
              <a:solidFill>
                <a:schemeClr val="tx1"/>
              </a:solidFill>
              <a:latin typeface="+mn-lt"/>
            </a:rPr>
            <a:t>(</a:t>
          </a:r>
          <a:r>
            <a:rPr lang="ru-RU" sz="1800" baseline="0" dirty="0" smtClean="0">
              <a:solidFill>
                <a:schemeClr val="tx1"/>
              </a:solidFill>
              <a:latin typeface="+mn-lt"/>
            </a:rPr>
            <a:t>процент</a:t>
          </a:r>
          <a:r>
            <a:rPr lang="ru-RU" sz="1800" dirty="0" smtClean="0">
              <a:solidFill>
                <a:schemeClr val="tx1"/>
              </a:solidFill>
              <a:latin typeface="+mn-lt"/>
            </a:rPr>
            <a:t> ВВП</a:t>
          </a:r>
          <a:r>
            <a:rPr lang="en-US" sz="1800" baseline="0" dirty="0" smtClean="0">
              <a:solidFill>
                <a:schemeClr val="tx1"/>
              </a:solidFill>
              <a:latin typeface="+mn-lt"/>
            </a:rPr>
            <a:t>)</a:t>
          </a:r>
          <a:endParaRPr lang="en-US" sz="1800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0.00926</cdr:x>
      <cdr:y>0.11283</cdr:y>
    </cdr:from>
    <cdr:to>
      <cdr:x>0.07176</cdr:x>
      <cdr:y>0.83158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865361" y="1227473"/>
          <a:ext cx="2064097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tx1"/>
              </a:solidFill>
            </a:rPr>
            <a:t>Вероятность возникновения</a:t>
          </a:r>
          <a:r>
            <a:rPr lang="en-US" sz="1600" baseline="0" dirty="0" smtClean="0">
              <a:solidFill>
                <a:schemeClr val="tx1"/>
              </a:solidFill>
            </a:rPr>
            <a:t> (</a:t>
          </a:r>
          <a:r>
            <a:rPr lang="ru-RU" sz="1600" baseline="0" dirty="0" smtClean="0">
              <a:solidFill>
                <a:schemeClr val="tx1"/>
              </a:solidFill>
            </a:rPr>
            <a:t>проценты)</a:t>
          </a:r>
          <a:endParaRPr lang="en-US" sz="160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0.04053</cdr:x>
      <cdr:y>0.29327</cdr:y>
    </cdr:from>
    <cdr:to>
      <cdr:x>0.0901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951" y="1222713"/>
          <a:ext cx="228600" cy="2946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0.15433</cdr:x>
      <cdr:y>0.3141</cdr:y>
    </cdr:from>
    <cdr:to>
      <cdr:x>0.90948</cdr:x>
      <cdr:y>0.32161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460966" y="1459080"/>
          <a:ext cx="7148802" cy="34887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0.14583</cdr:x>
      <cdr:y>0.22649</cdr:y>
    </cdr:from>
    <cdr:to>
      <cdr:x>0.4955</cdr:x>
      <cdr:y>0.31768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233458" y="1016631"/>
          <a:ext cx="2957541" cy="409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Верхний предел долга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0.35131</cdr:x>
      <cdr:y>0.83537</cdr:y>
    </cdr:from>
    <cdr:to>
      <cdr:x>0.80173</cdr:x>
      <cdr:y>0.93842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2031" y="3015674"/>
          <a:ext cx="1784745" cy="372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0" dirty="0" smtClean="0">
              <a:solidFill>
                <a:sysClr val="windowText" lastClr="000000"/>
              </a:solidFill>
            </a:rPr>
            <a:t>Процент стран</a:t>
          </a:r>
          <a:endParaRPr lang="en-US" sz="9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0.34566</cdr:x>
      <cdr:y>0.84797</cdr:y>
    </cdr:from>
    <cdr:to>
      <cdr:x>0.78398</cdr:x>
      <cdr:y>0.92593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3043" y="3319612"/>
          <a:ext cx="1728448" cy="305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0" dirty="0" smtClean="0">
              <a:solidFill>
                <a:sysClr val="windowText" lastClr="000000"/>
              </a:solidFill>
            </a:rPr>
            <a:t>Процент стран</a:t>
          </a:r>
          <a:endParaRPr lang="en-US" sz="9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0.36246</cdr:x>
      <cdr:y>0.84771</cdr:y>
    </cdr:from>
    <cdr:to>
      <cdr:x>0.79648</cdr:x>
      <cdr:y>0.97517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2402" y="2438469"/>
          <a:ext cx="1703224" cy="3666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0" dirty="0" smtClean="0">
              <a:solidFill>
                <a:sysClr val="windowText" lastClr="000000"/>
              </a:solidFill>
            </a:rPr>
            <a:t>Процент стран</a:t>
          </a:r>
          <a:endParaRPr lang="en-US" sz="9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0.36804</cdr:x>
      <cdr:y>0.86538</cdr:y>
    </cdr:from>
    <cdr:to>
      <cdr:x>0.79278</cdr:x>
      <cdr:y>0.9679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3429000"/>
          <a:ext cx="1670854" cy="40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0" dirty="0" smtClean="0">
              <a:solidFill>
                <a:sysClr val="windowText" lastClr="000000"/>
              </a:solidFill>
            </a:rPr>
            <a:t>Процент стран</a:t>
          </a:r>
          <a:endParaRPr lang="en-US" sz="9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0.56364</cdr:x>
      <cdr:y>0.90385</cdr:y>
    </cdr:from>
    <cdr:to>
      <cdr:x>0.8243</cdr:x>
      <cdr:y>0.97485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2200" y="3581400"/>
          <a:ext cx="1092425" cy="281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0" dirty="0" smtClean="0"/>
            <a:t>Процент стран</a:t>
          </a:r>
          <a:endParaRPr lang="en-US" sz="1100" b="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0.61017</cdr:x>
      <cdr:y>0.9128</cdr:y>
    </cdr:from>
    <cdr:to>
      <cdr:x>0.81017</cdr:x>
      <cdr:y>0.99266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1" y="3616868"/>
          <a:ext cx="899161" cy="316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0" dirty="0" smtClean="0">
              <a:solidFill>
                <a:sysClr val="windowText" lastClr="000000"/>
              </a:solidFill>
            </a:rPr>
            <a:t>Процент стран</a:t>
          </a:r>
          <a:endParaRPr lang="en-US" sz="11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0.48239</cdr:x>
      <cdr:y>0.91319</cdr:y>
    </cdr:from>
    <cdr:to>
      <cdr:x>0.68239</cdr:x>
      <cdr:y>0.99306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7345" y="2939970"/>
          <a:ext cx="670560" cy="257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0" dirty="0" smtClean="0">
              <a:solidFill>
                <a:sysClr val="windowText" lastClr="000000"/>
              </a:solidFill>
            </a:rPr>
            <a:t>Процент стран</a:t>
          </a:r>
          <a:endParaRPr lang="en-US" sz="1100" b="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0.53511</cdr:x>
      <cdr:y>0.91417</cdr:y>
    </cdr:from>
    <cdr:to>
      <cdr:x>0.88257</cdr:x>
      <cdr:y>0.99404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9024" y="2908282"/>
          <a:ext cx="1161654" cy="254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0" dirty="0" smtClean="0">
              <a:solidFill>
                <a:sysClr val="windowText" lastClr="000000"/>
              </a:solidFill>
            </a:rPr>
            <a:t>Процент стран</a:t>
          </a:r>
          <a:endParaRPr lang="en-US" sz="1100" b="0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4" y="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E3910EA-9193-408D-B3BA-D589F9E3B1CF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55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4" y="8845551"/>
            <a:ext cx="3044825" cy="466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D1DA097-B1A5-4DF0-A80E-1A796CEBB6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69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/>
          <a:lstStyle>
            <a:lvl1pPr algn="r">
              <a:defRPr sz="1200"/>
            </a:lvl1pPr>
          </a:lstStyle>
          <a:p>
            <a:fld id="{31B75053-5796-42F1-8F19-C361B3ABA192}" type="datetimeFigureOut">
              <a:rPr lang="en-NZ" smtClean="0"/>
              <a:pPr/>
              <a:t>22/06/2016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9" tIns="46674" rIns="93349" bIns="46674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2"/>
            <a:ext cx="5621020" cy="4190524"/>
          </a:xfrm>
          <a:prstGeom prst="rect">
            <a:avLst/>
          </a:prstGeom>
        </p:spPr>
        <p:txBody>
          <a:bodyPr vert="horz" lIns="93349" tIns="46674" rIns="93349" bIns="466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6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6"/>
            <a:ext cx="3044719" cy="465614"/>
          </a:xfrm>
          <a:prstGeom prst="rect">
            <a:avLst/>
          </a:prstGeom>
        </p:spPr>
        <p:txBody>
          <a:bodyPr vert="horz" lIns="93349" tIns="46674" rIns="93349" bIns="46674" rtlCol="0" anchor="b"/>
          <a:lstStyle>
            <a:lvl1pPr algn="r">
              <a:defRPr sz="1200"/>
            </a:lvl1pPr>
          </a:lstStyle>
          <a:p>
            <a:fld id="{1711F819-687E-4494-AB5E-09AAE101843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9753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740" y="4429624"/>
            <a:ext cx="5621648" cy="4190524"/>
          </a:xfrm>
          <a:noFill/>
          <a:ln/>
        </p:spPr>
        <p:txBody>
          <a:bodyPr/>
          <a:lstStyle/>
          <a:p>
            <a:pPr marL="226350" indent="-22635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03137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177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349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267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2742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765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1704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615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/>
              <a:pPr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0506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>
                <a:solidFill>
                  <a:prstClr val="black"/>
                </a:solidFill>
              </a:rPr>
              <a:pPr/>
              <a:t>13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7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F819-687E-4494-AB5E-09AAE101843C}" type="slidenum">
              <a:rPr lang="en-NZ" smtClean="0">
                <a:solidFill>
                  <a:prstClr val="black"/>
                </a:solidFill>
              </a:rPr>
              <a:pPr/>
              <a:t>14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9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2E0E-2894-4D81-B7E4-A693AAF4F346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16129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b="0" dirty="0">
              <a:solidFill>
                <a:srgbClr val="0000FF"/>
              </a:solidFill>
            </a:endParaRPr>
          </a:p>
        </p:txBody>
      </p:sp>
      <p:pic>
        <p:nvPicPr>
          <p:cNvPr id="8" name="Picture 9" descr="webpi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5561013"/>
            <a:ext cx="17526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448E2-EF7B-4AB8-B286-FBD39E9AD6B3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298B-E61A-455D-A2C5-7F1E03497807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3D57F-1894-472D-88D5-DA4693348409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1AD1-BEC9-4DA7-84CF-99E26682EB4F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8A11-4D09-418C-92F6-6B52C5982A59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CFA1-EA34-4E51-9BB1-50D8D0F6E7D9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0241-AF22-4970-AD07-39505417EC4A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D9AFF-0A78-4E27-9BB9-4BBB8551DCFD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66DA-ADE2-419F-8D48-F0865D3E99CC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BE4C-0606-464C-BAF5-1672E68AE3C9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5C678B3-BBFC-4ABA-B172-4D9E27B0E6D5}" type="datetime1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FCD773-267A-4974-9F55-C74BF8F903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1307806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0"/>
              </a:spcBef>
              <a:defRPr/>
            </a:pPr>
            <a:endParaRPr lang="en-US" b="0" dirty="0">
              <a:solidFill>
                <a:srgbClr val="0000FF"/>
              </a:solidFill>
            </a:endParaRPr>
          </a:p>
        </p:txBody>
      </p:sp>
      <p:pic>
        <p:nvPicPr>
          <p:cNvPr id="9" name="Picture 4" descr="fadlogo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C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C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6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2133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Анализ </a:t>
            </a:r>
            <a:r>
              <a:rPr lang="ru-RU" kern="0" dirty="0" smtClean="0">
                <a:solidFill>
                  <a:srgbClr val="920000"/>
                </a:solidFill>
                <a:latin typeface="Arial"/>
                <a:cs typeface="Arial"/>
              </a:rPr>
              <a:t>налогово-бюджетных рисков и управление ими</a:t>
            </a:r>
            <a:r>
              <a:rPr kumimoji="0" lang="ru-RU" sz="2800" b="1" i="0" u="none" strike="noStrike" kern="0" cap="none" spc="0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:</a:t>
            </a:r>
            <a:br>
              <a:rPr kumimoji="0" lang="ru-RU" sz="2800" b="1" i="0" u="none" strike="noStrike" kern="0" cap="none" spc="0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2800" b="1" i="0" u="none" strike="noStrike" kern="0" cap="none" spc="0" normalizeH="0" baseline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Надлежащие</a:t>
            </a:r>
            <a:r>
              <a:rPr kumimoji="0" lang="ru-RU" sz="2800" b="1" i="0" u="none" strike="noStrike" kern="0" cap="none" spc="0" normalizeH="0" dirty="0" smtClean="0">
                <a:ln>
                  <a:noFill/>
                </a:ln>
                <a:solidFill>
                  <a:srgbClr val="92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практики</a:t>
            </a:r>
            <a:endParaRPr kumimoji="0" lang="ru-RU" sz="2800" b="1" i="0" u="none" strike="noStrike" kern="0" cap="none" spc="0" normalizeH="0" baseline="0" dirty="0">
              <a:ln>
                <a:noFill/>
              </a:ln>
              <a:solidFill>
                <a:srgbClr val="92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371600" y="3886200"/>
            <a:ext cx="640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CC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>
                <a:solidFill>
                  <a:srgbClr val="99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66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dirty="0" smtClean="0">
                <a:solidFill>
                  <a:srgbClr val="002060"/>
                </a:solidFill>
                <a:latin typeface="Arial"/>
                <a:cs typeface="Arial"/>
              </a:rPr>
              <a:t>Джоанн </a:t>
            </a:r>
            <a:r>
              <a:rPr lang="ru-RU" sz="1800" b="0" dirty="0" smtClean="0">
                <a:solidFill>
                  <a:srgbClr val="002060"/>
                </a:solidFill>
                <a:latin typeface="Arial"/>
                <a:cs typeface="Arial"/>
              </a:rPr>
              <a:t>Зайвальд</a:t>
            </a:r>
            <a:endParaRPr lang="ru-RU" sz="1800" b="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Департамент</a:t>
            </a:r>
            <a:r>
              <a:rPr kumimoji="0" lang="ru-RU" sz="18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</a:rPr>
              <a:t> по бюджетным вопросам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baseline="0" dirty="0" smtClean="0">
                <a:solidFill>
                  <a:srgbClr val="002060"/>
                </a:solidFill>
                <a:latin typeface="Arial"/>
                <a:cs typeface="Arial"/>
              </a:rPr>
              <a:t>Международный валютный фонд</a:t>
            </a:r>
            <a:endParaRPr kumimoji="0" lang="ru-RU" sz="18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 smtClean="0">
              <a:ln>
                <a:noFill/>
              </a:ln>
              <a:solidFill>
                <a:srgbClr val="212165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Arial"/>
                <a:cs typeface="Arial"/>
              </a:rPr>
              <a:t>28 июня 2016 года</a:t>
            </a:r>
            <a:endParaRPr kumimoji="0" lang="ru-RU" sz="1800" b="0" i="0" u="none" strike="noStrike" kern="0" cap="none" spc="0" normalizeH="0" baseline="0" dirty="0" smtClean="0">
              <a:ln>
                <a:noFill/>
              </a:ln>
              <a:solidFill>
                <a:srgbClr val="212165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4060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90000"/>
                </a:solidFill>
              </a:rPr>
              <a:t>Управление налогово-бюджетными рисками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Предпринимаются усилия по смягчению рисков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251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Оценки сотрудников МВФ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294953"/>
              </p:ext>
            </p:extLst>
          </p:nvPr>
        </p:nvGraphicFramePr>
        <p:xfrm>
          <a:off x="304800" y="2133600"/>
          <a:ext cx="4190999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393818"/>
              </p:ext>
            </p:extLst>
          </p:nvPr>
        </p:nvGraphicFramePr>
        <p:xfrm>
          <a:off x="4495799" y="2133600"/>
          <a:ext cx="449580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752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Прямые меры контроля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62599" y="1752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Регламенты и другие меры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8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40603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990000"/>
                </a:solidFill>
              </a:rPr>
              <a:t>Управление налогово-бюджетными рисками</a:t>
            </a:r>
            <a:r>
              <a:rPr lang="ru-RU" sz="2400" dirty="0" smtClean="0">
                <a:solidFill>
                  <a:srgbClr val="990000"/>
                </a:solidFill>
              </a:rPr>
              <a:t/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но зачастую спонтанное и фрагментированное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Оценки сотрудников МВФ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5843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Механизм передачи </a:t>
            </a:r>
            <a:r>
              <a:rPr lang="ro-MD" dirty="0" smtClean="0"/>
              <a:t>/ </a:t>
            </a:r>
            <a:r>
              <a:rPr lang="ru-RU" dirty="0" smtClean="0"/>
              <a:t>разделения </a:t>
            </a:r>
            <a:r>
              <a:rPr lang="ru-RU" dirty="0" smtClean="0"/>
              <a:t>рисков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62599" y="17526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Создание резервов</a:t>
            </a:r>
            <a:endParaRPr lang="ru-RU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674278"/>
              </p:ext>
            </p:extLst>
          </p:nvPr>
        </p:nvGraphicFramePr>
        <p:xfrm>
          <a:off x="304800" y="2057400"/>
          <a:ext cx="441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540796"/>
              </p:ext>
            </p:extLst>
          </p:nvPr>
        </p:nvGraphicFramePr>
        <p:xfrm>
          <a:off x="5105400" y="2057400"/>
          <a:ext cx="3962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15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44586"/>
            <a:ext cx="7848600" cy="95081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990000"/>
                </a:solidFill>
              </a:rPr>
              <a:t>Тест на напряженность в бюджетной сфере</a:t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Более интегрированный анализ налогово-бюджетных рисков: Исландия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62940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Оценки сотрудников МВФ</a:t>
            </a: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1455906"/>
            <a:ext cx="426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375E"/>
                </a:solidFill>
              </a:rPr>
              <a:t>Государственный долг</a:t>
            </a:r>
          </a:p>
          <a:p>
            <a:pPr algn="ctr"/>
            <a:r>
              <a:rPr lang="ru-RU" sz="1400" i="1" dirty="0" smtClean="0">
                <a:solidFill>
                  <a:srgbClr val="17375E"/>
                </a:solidFill>
              </a:rPr>
              <a:t>(Процент ВВП)</a:t>
            </a:r>
            <a:endParaRPr lang="ru-RU" sz="1400" b="1" i="1" dirty="0" smtClean="0">
              <a:solidFill>
                <a:srgbClr val="17375E"/>
              </a:solidFill>
            </a:endParaRPr>
          </a:p>
          <a:p>
            <a:pPr algn="ctr"/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29100" y="144640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375E"/>
                </a:solidFill>
              </a:rPr>
              <a:t>Ликвидность</a:t>
            </a:r>
            <a:r>
              <a:rPr lang="ru-RU" b="1" dirty="0" smtClean="0">
                <a:solidFill>
                  <a:srgbClr val="17375E"/>
                </a:solidFill>
              </a:rPr>
              <a:t>: валовое финансирование</a:t>
            </a:r>
          </a:p>
          <a:p>
            <a:pPr algn="ctr"/>
            <a:r>
              <a:rPr lang="ru-RU" sz="1400" i="1" dirty="0" smtClean="0">
                <a:solidFill>
                  <a:srgbClr val="17375E"/>
                </a:solidFill>
              </a:rPr>
              <a:t>(Процент ВВП)</a:t>
            </a:r>
            <a:endParaRPr lang="ru-RU" sz="1400" b="1" i="1" dirty="0">
              <a:solidFill>
                <a:srgbClr val="17375E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949627"/>
              </p:ext>
            </p:extLst>
          </p:nvPr>
        </p:nvGraphicFramePr>
        <p:xfrm>
          <a:off x="38099" y="2113430"/>
          <a:ext cx="3918857" cy="424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232372"/>
              </p:ext>
            </p:extLst>
          </p:nvPr>
        </p:nvGraphicFramePr>
        <p:xfrm>
          <a:off x="4229100" y="2066621"/>
          <a:ext cx="4076700" cy="428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05100" y="4648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Базис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100" y="3594240"/>
            <a:ext cx="1823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Только макро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7464" y="236867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Стресс: макро + CL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35439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Базис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2452845"/>
            <a:ext cx="152400" cy="1396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640396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</a:rPr>
              <a:t>Стресс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2735370"/>
            <a:ext cx="152400" cy="1396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762000"/>
          </a:xfrm>
        </p:spPr>
        <p:txBody>
          <a:bodyPr>
            <a:noAutofit/>
          </a:bodyPr>
          <a:lstStyle/>
          <a:p>
            <a:r>
              <a:rPr lang="ru-RU" sz="1800" kern="0" dirty="0" smtClean="0">
                <a:solidFill>
                  <a:srgbClr val="990000"/>
                </a:solidFill>
                <a:latin typeface="Arial"/>
                <a:cs typeface="Arial"/>
              </a:rPr>
              <a:t>Набор инструментов для управления налогово-бюджетными рисками</a:t>
            </a:r>
            <a:br>
              <a:rPr lang="ru-RU" sz="1800" kern="0" dirty="0" smtClean="0">
                <a:solidFill>
                  <a:srgbClr val="990000"/>
                </a:solidFill>
                <a:latin typeface="Arial"/>
                <a:cs typeface="Arial"/>
              </a:rPr>
            </a:br>
            <a:r>
              <a:rPr lang="ru-RU" sz="1800" kern="0" dirty="0" smtClean="0">
                <a:solidFill>
                  <a:srgbClr val="002060"/>
                </a:solidFill>
                <a:latin typeface="Arial"/>
                <a:cs typeface="Arial"/>
              </a:rPr>
              <a:t>Руководство по стратегиям смягчения рисков</a:t>
            </a:r>
            <a:endParaRPr lang="ru-RU" sz="18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5000" y="2629727"/>
            <a:ext cx="5305641" cy="912012"/>
            <a:chOff x="235189" y="2672688"/>
            <a:chExt cx="8070609" cy="912012"/>
          </a:xfrm>
        </p:grpSpPr>
        <p:sp>
          <p:nvSpPr>
            <p:cNvPr id="45" name="Rounded Rectangle 44"/>
            <p:cNvSpPr/>
            <p:nvPr/>
          </p:nvSpPr>
          <p:spPr>
            <a:xfrm>
              <a:off x="2971798" y="2788220"/>
              <a:ext cx="5334000" cy="780295"/>
            </a:xfrm>
            <a:prstGeom prst="roundRect">
              <a:avLst/>
            </a:prstGeom>
            <a:solidFill>
              <a:srgbClr val="FF4F4B"/>
            </a:solidFill>
            <a:ln w="38100">
              <a:solidFill>
                <a:srgbClr val="FF4F4B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chemeClr val="bg1"/>
                  </a:solidFill>
                </a:rPr>
                <a:t>Ограничить риски</a:t>
              </a:r>
              <a:endParaRPr lang="ru-RU" sz="1400" b="1" dirty="0" smtClean="0">
                <a:solidFill>
                  <a:schemeClr val="bg1"/>
                </a:solidFill>
              </a:endParaRP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chemeClr val="bg1"/>
                  </a:solidFill>
                </a:rPr>
                <a:t>Регулировать</a:t>
              </a:r>
              <a:endParaRPr lang="ru-RU" sz="1400" b="1" dirty="0" smtClean="0">
                <a:solidFill>
                  <a:schemeClr val="bg1"/>
                </a:solidFill>
              </a:endParaRP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chemeClr val="bg1"/>
                  </a:solidFill>
                </a:rPr>
                <a:t>Передать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5189" y="2672688"/>
              <a:ext cx="2736608" cy="91201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</a:rPr>
                <a:t>ШАГ 2: СМЯГЧАТЬ</a:t>
              </a:r>
              <a:endParaRPr lang="ru-RU" sz="1200" b="1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5000" y="3656107"/>
            <a:ext cx="5334001" cy="903222"/>
            <a:chOff x="228600" y="3735618"/>
            <a:chExt cx="8077198" cy="903222"/>
          </a:xfrm>
        </p:grpSpPr>
        <p:sp>
          <p:nvSpPr>
            <p:cNvPr id="31" name="Rounded Rectangle 30"/>
            <p:cNvSpPr/>
            <p:nvPr/>
          </p:nvSpPr>
          <p:spPr>
            <a:xfrm>
              <a:off x="2971798" y="3841505"/>
              <a:ext cx="5334000" cy="76767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166688">
                <a:buFont typeface="Arial" panose="020B0604020202020204" pitchFamily="34" charset="0"/>
                <a:buChar char="•"/>
                <a:tabLst>
                  <a:tab pos="228600" algn="l"/>
                </a:tabLst>
              </a:pPr>
              <a:r>
                <a:rPr lang="ru-RU" sz="1400" b="1" dirty="0" smtClean="0">
                  <a:solidFill>
                    <a:schemeClr val="bg1"/>
                  </a:solidFill>
                </a:rPr>
                <a:t>Расходы</a:t>
              </a:r>
            </a:p>
            <a:p>
              <a:pPr marL="228600" indent="-166688">
                <a:buFont typeface="Arial" panose="020B0604020202020204" pitchFamily="34" charset="0"/>
                <a:buChar char="•"/>
                <a:tabLst>
                  <a:tab pos="228600" algn="l"/>
                </a:tabLst>
              </a:pPr>
              <a:r>
                <a:rPr lang="ru-RU" sz="1400" b="1" dirty="0" smtClean="0">
                  <a:solidFill>
                    <a:schemeClr val="bg1"/>
                  </a:solidFill>
                </a:rPr>
                <a:t>Непредвиденные затраты бюджета</a:t>
              </a:r>
            </a:p>
            <a:p>
              <a:pPr marL="228600" indent="-166688">
                <a:buFont typeface="Arial" panose="020B0604020202020204" pitchFamily="34" charset="0"/>
                <a:buChar char="•"/>
                <a:tabLst>
                  <a:tab pos="228600" algn="l"/>
                </a:tabLst>
              </a:pPr>
              <a:r>
                <a:rPr lang="ru-RU" sz="1400" b="1" dirty="0" smtClean="0">
                  <a:solidFill>
                    <a:schemeClr val="bg1"/>
                  </a:solidFill>
                </a:rPr>
                <a:t>Буферные средства</a:t>
              </a:r>
              <a:endParaRPr lang="ru-RU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8600" y="3735618"/>
              <a:ext cx="2743198" cy="90322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</a:rPr>
                <a:t>ШАГ 3: СОЗДАНИЕ РЕЗЕРВОВ</a:t>
              </a:r>
              <a:endParaRPr lang="ru-RU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15886" y="4783022"/>
            <a:ext cx="5334001" cy="903222"/>
            <a:chOff x="228600" y="4805943"/>
            <a:chExt cx="8077198" cy="903222"/>
          </a:xfrm>
        </p:grpSpPr>
        <p:sp>
          <p:nvSpPr>
            <p:cNvPr id="53" name="Rounded Rectangle 52"/>
            <p:cNvSpPr/>
            <p:nvPr/>
          </p:nvSpPr>
          <p:spPr>
            <a:xfrm>
              <a:off x="2971799" y="4889297"/>
              <a:ext cx="5333999" cy="75094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166688"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chemeClr val="bg1"/>
                  </a:solidFill>
                </a:rPr>
                <a:t>Счет для установления налогово-бюджетных целей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" y="4805943"/>
              <a:ext cx="2743198" cy="90322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prstClr val="white"/>
                  </a:solidFill>
                </a:rPr>
                <a:t>ШАГ 4: РАЗМЕЩЕНИЕ ОСТАТКОВ</a:t>
              </a:r>
              <a:endParaRPr lang="ru-RU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05000" y="1603497"/>
            <a:ext cx="5334000" cy="912012"/>
            <a:chOff x="228600" y="1632680"/>
            <a:chExt cx="8077199" cy="912012"/>
          </a:xfrm>
        </p:grpSpPr>
        <p:sp>
          <p:nvSpPr>
            <p:cNvPr id="90" name="Rounded Rectangle 89"/>
            <p:cNvSpPr/>
            <p:nvPr/>
          </p:nvSpPr>
          <p:spPr>
            <a:xfrm>
              <a:off x="2971798" y="1678199"/>
              <a:ext cx="5334001" cy="82097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chemeClr val="bg1"/>
                  </a:solidFill>
                </a:rPr>
                <a:t>Идентифицировать риски</a:t>
              </a: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chemeClr val="bg1"/>
                  </a:solidFill>
                </a:rPr>
                <a:t>Рассчитать риск и вероятность</a:t>
              </a:r>
            </a:p>
            <a:p>
              <a:pPr marL="228600" indent="-166688">
                <a:buFont typeface="Arial" panose="020B0604020202020204" pitchFamily="34" charset="0"/>
                <a:buChar char="•"/>
              </a:pPr>
              <a:r>
                <a:rPr lang="ru-RU" sz="1400" b="1" dirty="0" smtClean="0">
                  <a:solidFill>
                    <a:schemeClr val="bg1"/>
                  </a:solidFill>
                </a:rPr>
                <a:t>Взвесить издержки и выгоды от вмешательства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8600" y="1632680"/>
              <a:ext cx="2743198" cy="912012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prstClr val="white"/>
                  </a:solidFill>
                </a:rPr>
                <a:t>ШАГ 1: </a:t>
              </a:r>
              <a:r>
                <a:rPr lang="ru-RU" sz="1200" b="1" dirty="0" smtClean="0">
                  <a:solidFill>
                    <a:prstClr val="white"/>
                  </a:solidFill>
                </a:rPr>
                <a:t>ИДЕНТИФИЦИРОВАТЬ И ВЫРАЗИТЬ КОЛИЧЕСТВЕННО</a:t>
              </a:r>
              <a:endParaRPr lang="ru-RU" sz="1200" b="1" dirty="0" smtClean="0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CD773-267A-4974-9F55-C74BF8F903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377" y="95862"/>
            <a:ext cx="8229600" cy="1143000"/>
          </a:xfrm>
        </p:spPr>
        <p:txBody>
          <a:bodyPr anchor="b">
            <a:normAutofit fontScale="90000"/>
          </a:bodyPr>
          <a:lstStyle/>
          <a:p>
            <a:r>
              <a:rPr lang="ru-RU" sz="2400" kern="0" dirty="0" smtClean="0">
                <a:solidFill>
                  <a:srgbClr val="990000"/>
                </a:solidFill>
                <a:latin typeface="Arial"/>
                <a:cs typeface="Arial"/>
              </a:rPr>
              <a:t>Набор инструментов для управления налогово-бюджетными рисками</a:t>
            </a:r>
            <a:r>
              <a:rPr lang="ru-RU" sz="2800" kern="0" dirty="0" smtClean="0">
                <a:solidFill>
                  <a:srgbClr val="990000"/>
                </a:solidFill>
                <a:latin typeface="Arial"/>
                <a:cs typeface="Arial"/>
              </a:rPr>
              <a:t/>
            </a:r>
            <a:br>
              <a:rPr lang="ru-RU" sz="2800" kern="0" dirty="0" smtClean="0">
                <a:solidFill>
                  <a:srgbClr val="990000"/>
                </a:solidFill>
                <a:latin typeface="Arial"/>
                <a:cs typeface="Arial"/>
              </a:rPr>
            </a:br>
            <a:r>
              <a:rPr lang="ru-RU" sz="2800" kern="0" dirty="0" smtClean="0">
                <a:solidFill>
                  <a:srgbClr val="17375E"/>
                </a:solidFill>
                <a:latin typeface="Arial"/>
                <a:cs typeface="Arial"/>
              </a:rPr>
              <a:t>Матрица рисков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001000" cy="51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60809"/>
              </p:ext>
            </p:extLst>
          </p:nvPr>
        </p:nvGraphicFramePr>
        <p:xfrm>
          <a:off x="111488" y="2079222"/>
          <a:ext cx="4612135" cy="4169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21" y="6582689"/>
            <a:ext cx="4497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МВФ База данных налогово-бюджетных правил (2015)</a:t>
            </a:r>
            <a:endParaRPr lang="ru-RU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1518404"/>
            <a:ext cx="4377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8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Эволюция во времени (1990-2014 гг.</a:t>
            </a:r>
            <a:r>
              <a:rPr lang="ru-RU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593" y="215400"/>
            <a:ext cx="7391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Налогово-бюджетные риски и верхние пределы государственного долга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долговых и других налогово-бюджетных правил</a:t>
            </a:r>
            <a:endParaRPr lang="ru-RU" alt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267893" y="1495298"/>
            <a:ext cx="39885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800" b="1" dirty="0" smtClean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Сочетание правил (2014)</a:t>
            </a:r>
            <a:endParaRPr lang="ru-RU" altLang="en-US" sz="1800" b="1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393589699"/>
              </p:ext>
            </p:extLst>
          </p:nvPr>
        </p:nvGraphicFramePr>
        <p:xfrm>
          <a:off x="4114800" y="1887736"/>
          <a:ext cx="4768762" cy="460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14"/>
          <p:cNvSpPr txBox="1"/>
          <p:nvPr/>
        </p:nvSpPr>
        <p:spPr>
          <a:xfrm>
            <a:off x="4638466" y="5012221"/>
            <a:ext cx="1860715" cy="337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Долговые </a:t>
            </a:r>
            <a:br>
              <a:rPr lang="ru-RU" sz="1800" b="1" dirty="0" smtClean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правила</a:t>
            </a:r>
            <a:endParaRPr lang="ru-RU" sz="1800" b="1" i="1" dirty="0">
              <a:solidFill>
                <a:srgbClr val="17375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5400736" y="2849715"/>
            <a:ext cx="482432" cy="337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10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6499181" y="5062055"/>
            <a:ext cx="357116" cy="3011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5650168" y="2059030"/>
            <a:ext cx="3084887" cy="59628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Сбалансированность бюджета</a:t>
            </a:r>
            <a:r>
              <a:rPr lang="ru-RU" sz="1800" b="1" baseline="0" dirty="0" smtClean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+</a:t>
            </a:r>
          </a:p>
          <a:p>
            <a:pPr algn="ctr"/>
            <a:r>
              <a:rPr lang="ru-RU" sz="1800" b="1" dirty="0" smtClean="0">
                <a:solidFill>
                  <a:srgbClr val="17375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Правила расходования средств</a:t>
            </a:r>
            <a:endParaRPr lang="ru-RU" sz="1800" b="1" i="1" dirty="0">
              <a:solidFill>
                <a:srgbClr val="17375E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531" y="4665263"/>
            <a:ext cx="136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17375E"/>
                </a:solidFill>
              </a:rPr>
              <a:t>Долговое правило</a:t>
            </a:r>
            <a:endParaRPr lang="ru-RU" dirty="0">
              <a:solidFill>
                <a:srgbClr val="17375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855878" y="4849929"/>
            <a:ext cx="304023" cy="405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67" y="2206529"/>
            <a:ext cx="430887" cy="35121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dirty="0" smtClean="0"/>
              <a:t>Количество стран</a:t>
            </a:r>
            <a:endParaRPr lang="ru-RU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718118" y="3787574"/>
            <a:ext cx="62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1339" y="3811261"/>
            <a:ext cx="63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1339" y="3836571"/>
            <a:ext cx="68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6565" y="6610935"/>
            <a:ext cx="276820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Источник: Оценки сотрудников МВФ</a:t>
            </a:r>
            <a:endParaRPr lang="ru-RU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6565" y="228600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Налогово-бюджетные риски и верхние пределы государственного </a:t>
            </a:r>
            <a:r>
              <a:rPr lang="ru-RU" sz="1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долга</a:t>
            </a:r>
            <a:endParaRPr lang="ru-RU" sz="1800" b="1" dirty="0" smtClean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Вероятностная оценка государственного долга: иллюстрация</a:t>
            </a:r>
            <a:endParaRPr lang="ru-RU" alt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961407"/>
              </p:ext>
            </p:extLst>
          </p:nvPr>
        </p:nvGraphicFramePr>
        <p:xfrm>
          <a:off x="381000" y="2064565"/>
          <a:ext cx="8458200" cy="4488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47738" y="1464401"/>
            <a:ext cx="702706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Европейская развивающаяся рыночная экономика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15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процентах ВВП)</a:t>
            </a:r>
            <a:endParaRPr lang="ru-RU" altLang="en-US" sz="15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90665" y="4346390"/>
            <a:ext cx="5438870" cy="12901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1524000" y="4475404"/>
            <a:ext cx="2362200" cy="3177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Средний прогноз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7" y="381000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990000"/>
                </a:solidFill>
              </a:rPr>
              <a:t>Практические выводы</a:t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Анализ налогово-бюджетных рисков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 </a:t>
            </a:r>
            <a:r>
              <a:rPr lang="ru-RU" dirty="0" smtClean="0">
                <a:solidFill>
                  <a:srgbClr val="002060"/>
                </a:solidFill>
              </a:rPr>
              <a:t>страны должны стремиться </a:t>
            </a:r>
            <a:r>
              <a:rPr lang="ru-RU" i="1" dirty="0" smtClean="0">
                <a:solidFill>
                  <a:srgbClr val="990000"/>
                </a:solidFill>
              </a:rPr>
              <a:t>увеличивать использование вероятностных методов</a:t>
            </a:r>
            <a:endParaRPr lang="ru-RU" i="1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Страны с низким потенциалом должны сфокусироваться на</a:t>
            </a:r>
          </a:p>
          <a:p>
            <a:pPr lvl="1"/>
            <a:r>
              <a:rPr lang="ru-RU" i="1" dirty="0" smtClean="0">
                <a:solidFill>
                  <a:srgbClr val="990000"/>
                </a:solidFill>
              </a:rPr>
              <a:t>Макро-фискальном анализе чувствительности конъюнктуры</a:t>
            </a:r>
          </a:p>
          <a:p>
            <a:pPr lvl="1"/>
            <a:r>
              <a:rPr lang="ru-RU" i="1" dirty="0" smtClean="0">
                <a:solidFill>
                  <a:srgbClr val="990000"/>
                </a:solidFill>
              </a:rPr>
              <a:t>Финансовом бухгалтерском балансе</a:t>
            </a:r>
          </a:p>
          <a:p>
            <a:pPr lvl="1"/>
            <a:r>
              <a:rPr lang="ru-RU" i="1" dirty="0" smtClean="0">
                <a:solidFill>
                  <a:srgbClr val="990000"/>
                </a:solidFill>
              </a:rPr>
              <a:t>Раскрыти</a:t>
            </a:r>
            <a:r>
              <a:rPr lang="ru-RU" i="1" dirty="0" smtClean="0">
                <a:solidFill>
                  <a:srgbClr val="990000"/>
                </a:solidFill>
              </a:rPr>
              <a:t>и информации о </a:t>
            </a:r>
            <a:r>
              <a:rPr lang="ru-RU" i="1" dirty="0" smtClean="0">
                <a:solidFill>
                  <a:srgbClr val="990000"/>
                </a:solidFill>
              </a:rPr>
              <a:t>явных непредвиденных обязательствах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Страны с промежуточным потенциалом должны определить в качестве приоритетов</a:t>
            </a:r>
            <a:endParaRPr lang="ru-RU" dirty="0" smtClean="0">
              <a:solidFill>
                <a:srgbClr val="002060"/>
              </a:solidFill>
            </a:endParaRPr>
          </a:p>
          <a:p>
            <a:pPr lvl="1"/>
            <a:r>
              <a:rPr lang="ru-RU" i="1" dirty="0" smtClean="0">
                <a:solidFill>
                  <a:srgbClr val="990000"/>
                </a:solidFill>
              </a:rPr>
              <a:t>Альтернативные макро-фискальные сценарии</a:t>
            </a:r>
          </a:p>
          <a:p>
            <a:pPr lvl="1"/>
            <a:r>
              <a:rPr lang="ru-RU" i="1" dirty="0" smtClean="0">
                <a:solidFill>
                  <a:srgbClr val="990000"/>
                </a:solidFill>
              </a:rPr>
              <a:t>Полные бухгалтерские балансы</a:t>
            </a:r>
            <a:endParaRPr lang="ru-RU" i="1" dirty="0" smtClean="0">
              <a:solidFill>
                <a:srgbClr val="990000"/>
              </a:solidFill>
            </a:endParaRPr>
          </a:p>
          <a:p>
            <a:pPr lvl="1"/>
            <a:r>
              <a:rPr lang="ru-RU" i="1" dirty="0" smtClean="0">
                <a:solidFill>
                  <a:srgbClr val="990000"/>
                </a:solidFill>
              </a:rPr>
              <a:t>Раскрытие информации обо всех </a:t>
            </a:r>
            <a:r>
              <a:rPr lang="ru-RU" i="1" dirty="0" smtClean="0">
                <a:solidFill>
                  <a:srgbClr val="990000"/>
                </a:solidFill>
              </a:rPr>
              <a:t>непредвиденных обязательствах</a:t>
            </a:r>
            <a:endParaRPr lang="ru-RU" i="1" dirty="0" smtClean="0">
              <a:solidFill>
                <a:srgbClr val="990000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Страны с высоким потенциалом должны сконцентрироваться на следующем</a:t>
            </a:r>
          </a:p>
          <a:p>
            <a:pPr lvl="1"/>
            <a:r>
              <a:rPr lang="ru-RU" i="1" dirty="0" smtClean="0">
                <a:solidFill>
                  <a:srgbClr val="990000"/>
                </a:solidFill>
              </a:rPr>
              <a:t>Раскрытие информации о размере и вероятности возникновения непредвиденных обязательств</a:t>
            </a:r>
          </a:p>
          <a:p>
            <a:pPr lvl="1"/>
            <a:r>
              <a:rPr lang="ru-RU" i="1" dirty="0" smtClean="0">
                <a:solidFill>
                  <a:srgbClr val="990000"/>
                </a:solidFill>
              </a:rPr>
              <a:t>Периодические тесты на напряженность в бюджетной сфере</a:t>
            </a:r>
          </a:p>
          <a:p>
            <a:pPr lvl="1"/>
            <a:endParaRPr lang="ru-RU" i="1" dirty="0" smtClean="0">
              <a:solidFill>
                <a:srgbClr val="990000"/>
              </a:solidFill>
            </a:endParaRPr>
          </a:p>
          <a:p>
            <a:pPr lvl="1"/>
            <a:endParaRPr lang="ru-RU" i="1" dirty="0" smtClean="0">
              <a:solidFill>
                <a:srgbClr val="99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3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3"/>
            <a:ext cx="8229600" cy="121761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990000"/>
                </a:solidFill>
              </a:rPr>
              <a:t>Практические выводы</a:t>
            </a:r>
            <a:br>
              <a:rPr lang="ru-RU" sz="2400" dirty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Управление налогово-бюджетными рисками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Все страны должны </a:t>
            </a:r>
            <a:r>
              <a:rPr lang="ru-RU" sz="2400" i="1" dirty="0" smtClean="0">
                <a:solidFill>
                  <a:srgbClr val="990000"/>
                </a:solidFill>
              </a:rPr>
              <a:t>укреплять свои институциональные структуры и централизованно управлять своими рисками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Страны с низким потенциалом должны стремиться </a:t>
            </a:r>
            <a:r>
              <a:rPr lang="ru-RU" sz="2400" i="1" dirty="0" smtClean="0">
                <a:solidFill>
                  <a:srgbClr val="990000"/>
                </a:solidFill>
              </a:rPr>
              <a:t>к у</a:t>
            </a:r>
            <a:r>
              <a:rPr lang="ru-RU" sz="2400" i="1" dirty="0" smtClean="0">
                <a:solidFill>
                  <a:srgbClr val="990000"/>
                </a:solidFill>
              </a:rPr>
              <a:t>креплению прямого контроля и централизации утверждения </a:t>
            </a:r>
            <a:r>
              <a:rPr lang="ru-RU" sz="2400" i="1" dirty="0" smtClean="0">
                <a:solidFill>
                  <a:srgbClr val="990000"/>
                </a:solidFill>
              </a:rPr>
              <a:t>явных непредвиденных обязательств</a:t>
            </a:r>
          </a:p>
          <a:p>
            <a:pPr lvl="1"/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Страны с промежуточным потенциалом должны определить в качестве приоритетов </a:t>
            </a:r>
            <a:r>
              <a:rPr lang="ru-RU" sz="2400" i="1" dirty="0" smtClean="0">
                <a:solidFill>
                  <a:srgbClr val="990000"/>
                </a:solidFill>
              </a:rPr>
              <a:t>более </a:t>
            </a:r>
            <a:r>
              <a:rPr lang="ru-RU" sz="2400" i="1" dirty="0" smtClean="0">
                <a:solidFill>
                  <a:srgbClr val="990000"/>
                </a:solidFill>
              </a:rPr>
              <a:t>эффективное использование инструментов смягчения и передачи рисков</a:t>
            </a:r>
            <a:endParaRPr lang="ru-RU" sz="2400" i="1" dirty="0" smtClean="0">
              <a:solidFill>
                <a:srgbClr val="990000"/>
              </a:solidFill>
            </a:endParaRPr>
          </a:p>
          <a:p>
            <a:pPr lvl="1"/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Страны с высоким потенциалом должны сконцентрироваться на следующем </a:t>
            </a:r>
            <a:r>
              <a:rPr lang="ru-RU" sz="2400" i="1" dirty="0" smtClean="0">
                <a:solidFill>
                  <a:srgbClr val="990000"/>
                </a:solidFill>
              </a:rPr>
              <a:t>включать </a:t>
            </a:r>
            <a:r>
              <a:rPr lang="ru-RU" sz="2400" i="1" dirty="0" smtClean="0">
                <a:solidFill>
                  <a:srgbClr val="990000"/>
                </a:solidFill>
              </a:rPr>
              <a:t>подверженность рискам </a:t>
            </a:r>
            <a:r>
              <a:rPr lang="ru-RU" sz="2400" i="1" dirty="0" smtClean="0">
                <a:solidFill>
                  <a:srgbClr val="990000"/>
                </a:solidFill>
              </a:rPr>
              <a:t>в свои налогово-бюджетные планы</a:t>
            </a:r>
            <a:endParaRPr lang="ru-RU" sz="2400" i="1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36770"/>
              </p:ext>
            </p:extLst>
          </p:nvPr>
        </p:nvGraphicFramePr>
        <p:xfrm>
          <a:off x="0" y="2083012"/>
          <a:ext cx="8991600" cy="431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-25940" y="1379529"/>
            <a:ext cx="9144000" cy="76998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Передовые экономики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: государственный долг</a:t>
            </a:r>
          </a:p>
          <a:p>
            <a:pPr algn="ctr"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(2007-2016 гг., процент ВВП)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0" y="6582054"/>
            <a:ext cx="5649515" cy="27979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Источник: </a:t>
            </a:r>
            <a:r>
              <a:rPr lang="ru-RU" sz="1050" i="1" dirty="0" smtClean="0">
                <a:latin typeface="Arial" pitchFamily="34" charset="0"/>
                <a:cs typeface="Arial" pitchFamily="34" charset="0"/>
              </a:rPr>
              <a:t>"Бюджетный вестник"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База данных и оценки сотрудников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987531" y="5181600"/>
            <a:ext cx="1245138" cy="4803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Весна 2007 г.</a:t>
            </a:r>
            <a:endParaRPr lang="ru-RU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467600" y="2658788"/>
            <a:ext cx="1245138" cy="4803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Весна 2016 г.</a:t>
            </a:r>
            <a:endParaRPr lang="ru-RU" sz="13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3602623"/>
            <a:ext cx="1347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ВВП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2514600"/>
            <a:ext cx="0" cy="2514600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8107" y="778520"/>
            <a:ext cx="7779469" cy="4718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kern="0" dirty="0" smtClean="0">
                <a:solidFill>
                  <a:srgbClr val="990000"/>
                </a:solidFill>
                <a:latin typeface="Arial"/>
                <a:cs typeface="Arial"/>
              </a:rPr>
              <a:t>Мотивация для подготовки доклада</a:t>
            </a:r>
            <a:endParaRPr lang="ru-RU" sz="2800" b="1" dirty="0" smtClean="0">
              <a:solidFill>
                <a:srgbClr val="17375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609600" y="1391233"/>
            <a:ext cx="8128397" cy="67865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Развивающиеся экономики, за исключением Китая: государственный долг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(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2007-2016 гг.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,</a:t>
            </a:r>
            <a:r>
              <a:rPr lang="ru-RU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процент ВВП)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-1" y="6597253"/>
            <a:ext cx="4648201" cy="26074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Источник: </a:t>
            </a:r>
            <a:r>
              <a:rPr lang="ru-RU" sz="1050" i="1" dirty="0" smtClean="0">
                <a:latin typeface="Arial" pitchFamily="34" charset="0"/>
                <a:cs typeface="Arial" pitchFamily="34" charset="0"/>
              </a:rPr>
              <a:t>"Бюджетный вестник"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База данных и оценки сотрудников.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467173"/>
              </p:ext>
            </p:extLst>
          </p:nvPr>
        </p:nvGraphicFramePr>
        <p:xfrm>
          <a:off x="228600" y="2057400"/>
          <a:ext cx="8686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022086" y="5350539"/>
            <a:ext cx="1162401" cy="3161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Весна 2007</a:t>
            </a:r>
            <a:endParaRPr lang="ru-RU" sz="13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620000" y="2819400"/>
            <a:ext cx="1218301" cy="3612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Весна 2016</a:t>
            </a:r>
            <a:endParaRPr lang="ru-RU" sz="135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4487" y="3962400"/>
            <a:ext cx="0" cy="1239008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5199078" y="445041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 ВВП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-1" y="781808"/>
            <a:ext cx="7779469" cy="54756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b="1" kern="0" dirty="0">
                <a:solidFill>
                  <a:srgbClr val="990000"/>
                </a:solidFill>
                <a:latin typeface="Arial"/>
                <a:cs typeface="Arial"/>
              </a:rPr>
              <a:t>Мотивация для подготовки доклада</a:t>
            </a:r>
            <a:endParaRPr lang="ru-RU" sz="2800" b="1" dirty="0">
              <a:solidFill>
                <a:srgbClr val="17375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182" y="3244334"/>
            <a:ext cx="87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 anchor="b">
            <a:normAutofit fontScale="90000"/>
          </a:bodyPr>
          <a:lstStyle/>
          <a:p>
            <a:r>
              <a:rPr lang="ru-RU" sz="3100" kern="0" dirty="0" smtClean="0">
                <a:solidFill>
                  <a:srgbClr val="990000"/>
                </a:solidFill>
                <a:latin typeface="Arial"/>
                <a:cs typeface="Arial"/>
              </a:rPr>
              <a:t/>
            </a:r>
            <a:br>
              <a:rPr lang="ru-RU" sz="3100" kern="0" dirty="0" smtClean="0">
                <a:solidFill>
                  <a:srgbClr val="990000"/>
                </a:solidFill>
                <a:latin typeface="Arial"/>
                <a:cs typeface="Arial"/>
              </a:rPr>
            </a:br>
            <a:r>
              <a:rPr lang="ru-RU" sz="2700" kern="0" dirty="0" smtClean="0">
                <a:solidFill>
                  <a:srgbClr val="990000"/>
                </a:solidFill>
                <a:latin typeface="Arial"/>
                <a:cs typeface="Arial"/>
              </a:rPr>
              <a:t>Источники налогово-бюджетного риска </a:t>
            </a:r>
            <a:r>
              <a:rPr lang="ru-RU" sz="3100" kern="0" dirty="0" smtClean="0">
                <a:solidFill>
                  <a:srgbClr val="990000"/>
                </a:solidFill>
                <a:latin typeface="Arial"/>
                <a:cs typeface="Arial"/>
              </a:rPr>
              <a:t/>
            </a:r>
            <a:br>
              <a:rPr lang="ru-RU" sz="3100" kern="0" dirty="0" smtClean="0">
                <a:solidFill>
                  <a:srgbClr val="990000"/>
                </a:solidFill>
                <a:latin typeface="Arial"/>
                <a:cs typeface="Arial"/>
              </a:rPr>
            </a:br>
            <a:r>
              <a:rPr lang="ru-RU" sz="2700" kern="0" dirty="0" smtClean="0">
                <a:solidFill>
                  <a:srgbClr val="002060"/>
                </a:solidFill>
                <a:latin typeface="Arial"/>
                <a:cs typeface="Arial"/>
              </a:rPr>
              <a:t>Налогово-бюджетные риски велики, недооценены, </a:t>
            </a:r>
            <a:r>
              <a:rPr lang="ru-RU" sz="2700" kern="0" dirty="0" smtClean="0">
                <a:solidFill>
                  <a:srgbClr val="002060"/>
                </a:solidFill>
                <a:latin typeface="Arial"/>
                <a:cs typeface="Arial"/>
              </a:rPr>
              <a:t>нелинейны</a:t>
            </a:r>
            <a:r>
              <a:rPr lang="ru-RU" sz="2700" kern="0" dirty="0" smtClean="0">
                <a:solidFill>
                  <a:srgbClr val="002060"/>
                </a:solidFill>
                <a:latin typeface="Arial"/>
                <a:cs typeface="Arial"/>
              </a:rPr>
              <a:t> и... </a:t>
            </a:r>
            <a:endParaRPr lang="ru-RU" sz="27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1471798"/>
            <a:ext cx="687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</a:rPr>
              <a:t>Размер и вероятность налогово-бюджетных потрясений по видам</a:t>
            </a:r>
            <a:endParaRPr lang="ru-RU" sz="2000" b="1" dirty="0">
              <a:solidFill>
                <a:srgbClr val="17375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9225" y="6567586"/>
            <a:ext cx="20966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Bova et al. (2016)</a:t>
            </a:r>
            <a:endParaRPr lang="ru-RU" sz="11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784955"/>
              </p:ext>
            </p:extLst>
          </p:nvPr>
        </p:nvGraphicFramePr>
        <p:xfrm>
          <a:off x="304800" y="2108858"/>
          <a:ext cx="8534400" cy="436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 rot="21035293">
            <a:off x="769344" y="3489548"/>
            <a:ext cx="7127974" cy="2577491"/>
          </a:xfrm>
          <a:prstGeom prst="ellipse">
            <a:avLst/>
          </a:prstGeom>
          <a:noFill/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" y="322968"/>
            <a:ext cx="7738661" cy="990600"/>
          </a:xfrm>
        </p:spPr>
        <p:txBody>
          <a:bodyPr>
            <a:normAutofit/>
          </a:bodyPr>
          <a:lstStyle/>
          <a:p>
            <a:r>
              <a:rPr lang="ru-RU" sz="2400" kern="0" dirty="0" smtClean="0">
                <a:solidFill>
                  <a:srgbClr val="990000"/>
                </a:solidFill>
                <a:latin typeface="Arial"/>
                <a:cs typeface="Arial"/>
              </a:rPr>
              <a:t>Источники налогово-бюджетного риска</a:t>
            </a:r>
            <a:r>
              <a:rPr lang="ru-RU" kern="0" dirty="0" smtClean="0">
                <a:solidFill>
                  <a:srgbClr val="17375E"/>
                </a:solidFill>
                <a:latin typeface="Arial"/>
                <a:cs typeface="Arial"/>
              </a:rPr>
              <a:t/>
            </a:r>
            <a:br>
              <a:rPr lang="ru-RU" kern="0" dirty="0" smtClean="0">
                <a:solidFill>
                  <a:srgbClr val="17375E"/>
                </a:solidFill>
                <a:latin typeface="Arial"/>
                <a:cs typeface="Arial"/>
              </a:rPr>
            </a:br>
            <a:r>
              <a:rPr lang="ru-RU" sz="2400" kern="0" dirty="0" smtClean="0">
                <a:solidFill>
                  <a:srgbClr val="17375E"/>
                </a:solidFill>
                <a:latin typeface="Arial"/>
                <a:cs typeface="Arial"/>
              </a:rPr>
              <a:t>... в значительной степени взаимосвязаны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02875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Bova et al. (2016) 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58536" y="336043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Другое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8536" y="3185595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7030A0"/>
                </a:solidFill>
              </a:rPr>
              <a:t>Региональные органы власти</a:t>
            </a:r>
            <a:endParaRPr lang="ru-RU" sz="1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10759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Частный нефинансовый сектор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835923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bg1">
                    <a:lumMod val="65000"/>
                  </a:schemeClr>
                </a:solidFill>
              </a:rPr>
              <a:t>Государственно-частные партнерства</a:t>
            </a:r>
            <a:endParaRPr lang="ru-RU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2643661"/>
            <a:ext cx="1752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00B050"/>
                </a:solidFill>
              </a:rPr>
              <a:t>Государственные предприятия</a:t>
            </a:r>
            <a:endParaRPr lang="ru-RU" sz="9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2461388"/>
            <a:ext cx="1600200" cy="2539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FFC000"/>
                </a:solidFill>
              </a:rPr>
              <a:t>Стихийные бедствия</a:t>
            </a:r>
            <a:endParaRPr lang="ru-RU" sz="105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276563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Правовые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091738"/>
            <a:ext cx="182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Финансовый сектор</a:t>
            </a:r>
            <a:endParaRPr lang="ru-RU" sz="12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804180"/>
              </p:ext>
            </p:extLst>
          </p:nvPr>
        </p:nvGraphicFramePr>
        <p:xfrm>
          <a:off x="-76200" y="1828801"/>
          <a:ext cx="9144000" cy="477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14800" y="2138065"/>
            <a:ext cx="398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Общая налогово-бюджетная стоимость реализации CL (% ВВП, правая ось)</a:t>
            </a:r>
            <a:endParaRPr lang="ru-RU" sz="1200" b="1" dirty="0"/>
          </a:p>
        </p:txBody>
      </p:sp>
      <p:sp>
        <p:nvSpPr>
          <p:cNvPr id="27" name="Diamond 26"/>
          <p:cNvSpPr/>
          <p:nvPr/>
        </p:nvSpPr>
        <p:spPr>
          <a:xfrm>
            <a:off x="4267200" y="2209800"/>
            <a:ext cx="76200" cy="161687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324049"/>
              </p:ext>
            </p:extLst>
          </p:nvPr>
        </p:nvGraphicFramePr>
        <p:xfrm>
          <a:off x="-381000" y="1752600"/>
          <a:ext cx="9166698" cy="468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47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7375E"/>
                </a:solidFill>
              </a:rPr>
              <a:t>Реализация непредвиденных обязательств</a:t>
            </a:r>
            <a:endParaRPr lang="ru-RU" sz="2400" b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2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332250"/>
            <a:ext cx="7886700" cy="64894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17375E"/>
                </a:solidFill>
              </a:rPr>
              <a:t>Охват данных бухгалтерского баланса (GFS)</a:t>
            </a:r>
            <a:endParaRPr lang="ru-RU" sz="2000" dirty="0">
              <a:solidFill>
                <a:srgbClr val="17375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088"/>
            <a:ext cx="9144000" cy="4765656"/>
          </a:xfr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1348" y="283027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 smtClean="0">
                <a:solidFill>
                  <a:srgbClr val="990000"/>
                </a:solidFill>
              </a:rPr>
              <a:t>Анализ налогово-бюджетных рисков</a:t>
            </a:r>
            <a:r>
              <a:rPr lang="ru-RU" sz="2800" dirty="0" smtClean="0">
                <a:solidFill>
                  <a:srgbClr val="990000"/>
                </a:solidFill>
              </a:rPr>
              <a:t/>
            </a:r>
            <a:br>
              <a:rPr lang="ru-RU" sz="28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Раскрытие информации о рисках улучшилось ...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294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База данных COFA</a:t>
            </a:r>
            <a:endParaRPr lang="ru-RU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8" y="5410200"/>
            <a:ext cx="1969853" cy="1186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599" y="228475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2003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332250"/>
            <a:ext cx="7886700" cy="648949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17375E"/>
                </a:solidFill>
              </a:rPr>
              <a:t>Охват данных бухгалтерского баланса (GFS)</a:t>
            </a:r>
            <a:endParaRPr lang="ru-RU" sz="2000" dirty="0">
              <a:solidFill>
                <a:srgbClr val="17375E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088"/>
            <a:ext cx="9144000" cy="476565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087"/>
            <a:ext cx="9143999" cy="4765657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1348" y="283027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>
                <a:solidFill>
                  <a:srgbClr val="990000"/>
                </a:solidFill>
              </a:rPr>
              <a:t>Анализ налогово-бюджетных рисков</a:t>
            </a:r>
            <a:r>
              <a:rPr lang="ru-RU" sz="2800" dirty="0">
                <a:solidFill>
                  <a:srgbClr val="990000"/>
                </a:solidFill>
              </a:rPr>
              <a:t/>
            </a:r>
            <a:br>
              <a:rPr lang="ru-RU" sz="2800" dirty="0">
                <a:solidFill>
                  <a:srgbClr val="99000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Раскрытие информации о рисках улучшилось ...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2940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База данных COFA</a:t>
            </a:r>
            <a:endParaRPr lang="ru-RU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8" y="5410200"/>
            <a:ext cx="1969853" cy="1186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599" y="228475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2003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76698" y="2284749"/>
            <a:ext cx="1028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3249"/>
            <a:ext cx="7470450" cy="11430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990000"/>
                </a:solidFill>
              </a:rPr>
              <a:t>Анализ налогово-бюджетных </a:t>
            </a:r>
            <a:r>
              <a:rPr lang="ru-RU" sz="2800" dirty="0" smtClean="0">
                <a:solidFill>
                  <a:srgbClr val="990000"/>
                </a:solidFill>
              </a:rPr>
              <a:t>рисков</a:t>
            </a: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... </a:t>
            </a:r>
            <a:r>
              <a:rPr lang="ru-RU" sz="2400" dirty="0" smtClean="0">
                <a:solidFill>
                  <a:srgbClr val="002060"/>
                </a:solidFill>
              </a:rPr>
              <a:t>но количественное определение остается ограниченным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96390"/>
            <a:ext cx="259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Оценки сотрудников МВФ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197653"/>
              </p:ext>
            </p:extLst>
          </p:nvPr>
        </p:nvGraphicFramePr>
        <p:xfrm>
          <a:off x="152400" y="2057400"/>
          <a:ext cx="3962401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907982"/>
              </p:ext>
            </p:extLst>
          </p:nvPr>
        </p:nvGraphicFramePr>
        <p:xfrm>
          <a:off x="4495800" y="2057400"/>
          <a:ext cx="394335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Макрофискальный риск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Активы и обязательства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96390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Оценки сотрудников МВФ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8712738" y="6582054"/>
            <a:ext cx="43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616495"/>
              </p:ext>
            </p:extLst>
          </p:nvPr>
        </p:nvGraphicFramePr>
        <p:xfrm>
          <a:off x="457200" y="2057400"/>
          <a:ext cx="39243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946957"/>
              </p:ext>
            </p:extLst>
          </p:nvPr>
        </p:nvGraphicFramePr>
        <p:xfrm>
          <a:off x="4876800" y="2057400"/>
          <a:ext cx="3933826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273249"/>
            <a:ext cx="7470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>
                <a:solidFill>
                  <a:srgbClr val="990000"/>
                </a:solidFill>
              </a:rPr>
              <a:t>Анализ налогово-бюджетных рисков</a:t>
            </a: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... А также анализ рисков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Конкретные налогово-бюджетные риски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160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Долгосрочная налогово-бюджетная устойчивость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7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a7f9e841-ff51-4b53-8edc-eb94aeb2bc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19286</TotalTime>
  <Words>639</Words>
  <Application>Microsoft Office PowerPoint</Application>
  <PresentationFormat>On-screen Show (4:3)</PresentationFormat>
  <Paragraphs>183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 Источники налогово-бюджетного риска  Налогово-бюджетные риски велики, недооценены, нелинейны и... </vt:lpstr>
      <vt:lpstr>Источники налогово-бюджетного риска ... в значительной степени взаимосвязаны</vt:lpstr>
      <vt:lpstr>Охват данных бухгалтерского баланса (GFS)</vt:lpstr>
      <vt:lpstr>Охват данных бухгалтерского баланса (GFS)</vt:lpstr>
      <vt:lpstr>Анализ налогово-бюджетных рисков ... но количественное определение остается ограниченным</vt:lpstr>
      <vt:lpstr>PowerPoint Presentation</vt:lpstr>
      <vt:lpstr>Управление налогово-бюджетными рисками  Предпринимаются усилия по смягчению рисков</vt:lpstr>
      <vt:lpstr>Управление налогово-бюджетными рисками но зачастую спонтанное и фрагментированное</vt:lpstr>
      <vt:lpstr>Тест на напряженность в бюджетной сфере Более интегрированный анализ налогово-бюджетных рисков: Исландия</vt:lpstr>
      <vt:lpstr>Набор инструментов для управления налогово-бюджетными рисками Руководство по стратегиям смягчения рисков</vt:lpstr>
      <vt:lpstr>Набор инструментов для управления налогово-бюджетными рисками Матрица рисков</vt:lpstr>
      <vt:lpstr>PowerPoint Presentation</vt:lpstr>
      <vt:lpstr>PowerPoint Presentation</vt:lpstr>
      <vt:lpstr>Практические выводы Анализ налогово-бюджетных рисков</vt:lpstr>
      <vt:lpstr>Практические выводы Управление налогово-бюджетными рисками</vt:lpstr>
    </vt:vector>
  </TitlesOfParts>
  <Company>International Monetary Fund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Risk: Disclosure, Measurement, and Management in a Medium-Term Budget Framework  Budget Institutions for Fiscal Consolidation</dc:title>
  <dc:creator>rgomezsirera</dc:creator>
  <cp:lastModifiedBy>Marina Lazo</cp:lastModifiedBy>
  <cp:revision>967</cp:revision>
  <cp:lastPrinted>2016-05-11T21:33:29Z</cp:lastPrinted>
  <dcterms:created xsi:type="dcterms:W3CDTF">2011-05-23T19:09:38Z</dcterms:created>
  <dcterms:modified xsi:type="dcterms:W3CDTF">2016-06-22T18:20:50Z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