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9" r:id="rId2"/>
    <p:sldId id="260" r:id="rId3"/>
    <p:sldId id="261" r:id="rId4"/>
    <p:sldId id="287" r:id="rId5"/>
    <p:sldId id="283" r:id="rId6"/>
    <p:sldId id="264" r:id="rId7"/>
    <p:sldId id="265" r:id="rId8"/>
    <p:sldId id="266" r:id="rId9"/>
    <p:sldId id="267" r:id="rId10"/>
    <p:sldId id="268" r:id="rId11"/>
    <p:sldId id="284" r:id="rId12"/>
    <p:sldId id="275" r:id="rId13"/>
    <p:sldId id="269" r:id="rId14"/>
    <p:sldId id="272" r:id="rId15"/>
    <p:sldId id="273" r:id="rId16"/>
    <p:sldId id="288" r:id="rId17"/>
    <p:sldId id="286" r:id="rId18"/>
    <p:sldId id="285" r:id="rId19"/>
    <p:sldId id="277" r:id="rId20"/>
    <p:sldId id="278" r:id="rId21"/>
    <p:sldId id="279" r:id="rId22"/>
    <p:sldId id="280" r:id="rId23"/>
    <p:sldId id="281" r:id="rId24"/>
    <p:sldId id="282" r:id="rId25"/>
    <p:sldId id="289" r:id="rId26"/>
  </p:sldIdLst>
  <p:sldSz cx="9144000" cy="6858000" type="screen4x3"/>
  <p:notesSz cx="6805613" cy="99441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987" autoAdjust="0"/>
    <p:restoredTop sz="94660"/>
  </p:normalViewPr>
  <p:slideViewPr>
    <p:cSldViewPr>
      <p:cViewPr varScale="1">
        <p:scale>
          <a:sx n="117" d="100"/>
          <a:sy n="117" d="100"/>
        </p:scale>
        <p:origin x="-21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fs\FPJ\FPD\Tautsaimniecibas_un_fiskalas_parvaldibas_nodala\Gints\_Komandejumi\OECD_Lublana_282906\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r-H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[Book1.xlsx]Sheet1!$B$2</c:f>
              <c:strCache>
                <c:ptCount val="1"/>
                <c:pt idx="0">
                  <c:v>Forecast</c:v>
                </c:pt>
              </c:strCache>
            </c:strRef>
          </c:tx>
          <c:spPr>
            <a:ln w="28575" cap="rnd">
              <a:solidFill>
                <a:schemeClr val="accent1"/>
              </a:solidFill>
              <a:round/>
            </a:ln>
            <a:effectLst/>
          </c:spPr>
          <c:marker>
            <c:symbol val="none"/>
          </c:marker>
          <c:cat>
            <c:strRef>
              <c:f>[Book1.xlsx]Sheet1!$A$3:$A$8</c:f>
              <c:strCache>
                <c:ptCount val="6"/>
                <c:pt idx="0">
                  <c:v>t-5</c:v>
                </c:pt>
                <c:pt idx="1">
                  <c:v>t-4</c:v>
                </c:pt>
                <c:pt idx="2">
                  <c:v>t-3</c:v>
                </c:pt>
                <c:pt idx="3">
                  <c:v>t-2</c:v>
                </c:pt>
                <c:pt idx="4">
                  <c:v>t-1</c:v>
                </c:pt>
                <c:pt idx="5">
                  <c:v>t</c:v>
                </c:pt>
              </c:strCache>
            </c:strRef>
          </c:cat>
          <c:val>
            <c:numRef>
              <c:f>[Book1.xlsx]Sheet1!$B$3:$B$8</c:f>
              <c:numCache>
                <c:formatCode>General</c:formatCode>
                <c:ptCount val="6"/>
                <c:pt idx="0">
                  <c:v>10</c:v>
                </c:pt>
                <c:pt idx="1">
                  <c:v>8</c:v>
                </c:pt>
                <c:pt idx="2">
                  <c:v>7</c:v>
                </c:pt>
                <c:pt idx="3">
                  <c:v>8</c:v>
                </c:pt>
                <c:pt idx="4">
                  <c:v>9</c:v>
                </c:pt>
                <c:pt idx="5">
                  <c:v>7</c:v>
                </c:pt>
              </c:numCache>
            </c:numRef>
          </c:val>
          <c:smooth val="1"/>
        </c:ser>
        <c:ser>
          <c:idx val="1"/>
          <c:order val="1"/>
          <c:tx>
            <c:strRef>
              <c:f>[Book1.xlsx]Sheet1!$C$2</c:f>
              <c:strCache>
                <c:ptCount val="1"/>
                <c:pt idx="0">
                  <c:v>Outcome</c:v>
                </c:pt>
              </c:strCache>
            </c:strRef>
          </c:tx>
          <c:spPr>
            <a:ln w="28575" cap="rnd">
              <a:solidFill>
                <a:schemeClr val="accent2"/>
              </a:solidFill>
              <a:round/>
            </a:ln>
            <a:effectLst/>
          </c:spPr>
          <c:marker>
            <c:symbol val="none"/>
          </c:marker>
          <c:cat>
            <c:strRef>
              <c:f>[Book1.xlsx]Sheet1!$A$3:$A$8</c:f>
              <c:strCache>
                <c:ptCount val="6"/>
                <c:pt idx="0">
                  <c:v>t-5</c:v>
                </c:pt>
                <c:pt idx="1">
                  <c:v>t-4</c:v>
                </c:pt>
                <c:pt idx="2">
                  <c:v>t-3</c:v>
                </c:pt>
                <c:pt idx="3">
                  <c:v>t-2</c:v>
                </c:pt>
                <c:pt idx="4">
                  <c:v>t-1</c:v>
                </c:pt>
                <c:pt idx="5">
                  <c:v>t</c:v>
                </c:pt>
              </c:strCache>
            </c:strRef>
          </c:cat>
          <c:val>
            <c:numRef>
              <c:f>[Book1.xlsx]Sheet1!$C$3:$C$8</c:f>
              <c:numCache>
                <c:formatCode>General</c:formatCode>
                <c:ptCount val="6"/>
                <c:pt idx="0">
                  <c:v>8</c:v>
                </c:pt>
                <c:pt idx="1">
                  <c:v>9</c:v>
                </c:pt>
                <c:pt idx="2">
                  <c:v>8</c:v>
                </c:pt>
                <c:pt idx="3">
                  <c:v>7</c:v>
                </c:pt>
                <c:pt idx="4">
                  <c:v>9</c:v>
                </c:pt>
                <c:pt idx="5">
                  <c:v>8</c:v>
                </c:pt>
              </c:numCache>
            </c:numRef>
          </c:val>
          <c:smooth val="1"/>
        </c:ser>
        <c:dLbls>
          <c:showLegendKey val="0"/>
          <c:showVal val="0"/>
          <c:showCatName val="0"/>
          <c:showSerName val="0"/>
          <c:showPercent val="0"/>
          <c:showBubbleSize val="0"/>
        </c:dLbls>
        <c:marker val="1"/>
        <c:smooth val="0"/>
        <c:axId val="117869184"/>
        <c:axId val="117879168"/>
      </c:lineChart>
      <c:catAx>
        <c:axId val="117869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17879168"/>
        <c:crosses val="autoZero"/>
        <c:auto val="1"/>
        <c:lblAlgn val="ctr"/>
        <c:lblOffset val="100"/>
        <c:noMultiLvlLbl val="0"/>
      </c:catAx>
      <c:valAx>
        <c:axId val="117879168"/>
        <c:scaling>
          <c:orientation val="minMax"/>
          <c:min val="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178691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16891A-3D7E-4B46-8A87-62EBE6F109D9}" type="doc">
      <dgm:prSet loTypeId="urn:microsoft.com/office/officeart/2005/8/layout/gear1" loCatId="cycle" qsTypeId="urn:microsoft.com/office/officeart/2005/8/quickstyle/simple1" qsCatId="simple" csTypeId="urn:microsoft.com/office/officeart/2005/8/colors/accent1_2" csCatId="accent1" phldr="1"/>
      <dgm:spPr/>
      <dgm:t>
        <a:bodyPr/>
        <a:lstStyle/>
        <a:p>
          <a:endParaRPr lang="lv-LV"/>
        </a:p>
      </dgm:t>
    </dgm:pt>
    <dgm:pt modelId="{4E501E0D-5C1D-44AA-98B2-63A0829C2164}">
      <dgm:prSet phldrT="[Text]" custT="1"/>
      <dgm:spPr/>
      <dgm:t>
        <a:bodyPr/>
        <a:lstStyle/>
        <a:p>
          <a:pPr algn="ctr"/>
          <a:r>
            <a:rPr lang="en-US" sz="2000" noProof="0" dirty="0" smtClean="0"/>
            <a:t>Opće upravljanje</a:t>
          </a:r>
          <a:r>
            <a:rPr dirty="0"/>
            <a:t> </a:t>
          </a:r>
          <a:r>
            <a:rPr lang="lv-LV" sz="2000" noProof="0" dirty="0" smtClean="0"/>
            <a:t>fiskalnim rizicima</a:t>
          </a:r>
          <a:endParaRPr lang="hr-HR" sz="2000" noProof="0" dirty="0"/>
        </a:p>
      </dgm:t>
    </dgm:pt>
    <dgm:pt modelId="{D1B2C565-45F0-4B76-8D96-A35D8B601812}" type="parTrans" cxnId="{384AC5EB-2A5E-46E0-9850-E82F60F4426E}">
      <dgm:prSet/>
      <dgm:spPr/>
      <dgm:t>
        <a:bodyPr/>
        <a:lstStyle/>
        <a:p>
          <a:pPr algn="ctr"/>
          <a:endParaRPr lang="lv-LV" sz="2000"/>
        </a:p>
      </dgm:t>
    </dgm:pt>
    <dgm:pt modelId="{DFAAD475-E164-49E0-B697-0ED5E4A8FAEB}" type="sibTrans" cxnId="{384AC5EB-2A5E-46E0-9850-E82F60F4426E}">
      <dgm:prSet/>
      <dgm:spPr/>
      <dgm:t>
        <a:bodyPr/>
        <a:lstStyle/>
        <a:p>
          <a:pPr algn="ctr"/>
          <a:endParaRPr lang="en-US" sz="2000" noProof="0" dirty="0"/>
        </a:p>
      </dgm:t>
    </dgm:pt>
    <dgm:pt modelId="{1552A007-BCCA-4448-8F26-85AA5809361F}">
      <dgm:prSet phldrT="[Text]" custT="1"/>
      <dgm:spPr/>
      <dgm:t>
        <a:bodyPr/>
        <a:lstStyle/>
        <a:p>
          <a:pPr algn="ctr"/>
          <a:r>
            <a:rPr lang="en-US" sz="1200" b="0" u="none" noProof="0" dirty="0" smtClean="0"/>
            <a:t>Upravljanje posebnim fiskalnim rizicima</a:t>
          </a:r>
          <a:endParaRPr lang="hr-HR" sz="1200" b="0" u="none" noProof="0" dirty="0"/>
        </a:p>
      </dgm:t>
    </dgm:pt>
    <dgm:pt modelId="{1E661C98-DE2D-4032-864B-59290A107C4D}" type="parTrans" cxnId="{8D90C152-FDDB-4B43-9AFC-36D28F82EC07}">
      <dgm:prSet/>
      <dgm:spPr/>
      <dgm:t>
        <a:bodyPr/>
        <a:lstStyle/>
        <a:p>
          <a:pPr algn="ctr"/>
          <a:endParaRPr lang="lv-LV" sz="2000"/>
        </a:p>
      </dgm:t>
    </dgm:pt>
    <dgm:pt modelId="{A727C08D-0947-4846-ADF5-A7D6CF8C1956}" type="sibTrans" cxnId="{8D90C152-FDDB-4B43-9AFC-36D28F82EC07}">
      <dgm:prSet/>
      <dgm:spPr/>
      <dgm:t>
        <a:bodyPr/>
        <a:lstStyle/>
        <a:p>
          <a:pPr algn="ctr"/>
          <a:endParaRPr lang="en-US" sz="2000" noProof="0" dirty="0"/>
        </a:p>
      </dgm:t>
    </dgm:pt>
    <dgm:pt modelId="{5CB3BA8E-3535-4BA2-8825-CC1D1F7D085A}">
      <dgm:prSet phldrT="[Text]" custT="1"/>
      <dgm:spPr/>
      <dgm:t>
        <a:bodyPr/>
        <a:lstStyle/>
        <a:p>
          <a:pPr algn="ctr"/>
          <a:r>
            <a:rPr lang="en-US" sz="1200" b="0" u="none" noProof="0" dirty="0" smtClean="0"/>
            <a:t>Upravljanje pojedinim fiskalnim rizicima</a:t>
          </a:r>
          <a:endParaRPr lang="hr-HR" sz="1200" b="0" u="none" noProof="0" dirty="0"/>
        </a:p>
      </dgm:t>
    </dgm:pt>
    <dgm:pt modelId="{72093950-0AE8-4354-AB98-264A994D7B0A}" type="parTrans" cxnId="{19F65DDA-CA4D-4537-BBCE-7544941EC241}">
      <dgm:prSet/>
      <dgm:spPr/>
      <dgm:t>
        <a:bodyPr/>
        <a:lstStyle/>
        <a:p>
          <a:pPr algn="ctr"/>
          <a:endParaRPr lang="lv-LV" sz="2000"/>
        </a:p>
      </dgm:t>
    </dgm:pt>
    <dgm:pt modelId="{BBD5F0A7-165D-4BE1-92BF-AA356FC1081B}" type="sibTrans" cxnId="{19F65DDA-CA4D-4537-BBCE-7544941EC241}">
      <dgm:prSet/>
      <dgm:spPr/>
      <dgm:t>
        <a:bodyPr/>
        <a:lstStyle/>
        <a:p>
          <a:pPr algn="ctr"/>
          <a:endParaRPr lang="en-US" sz="2000" noProof="0" dirty="0"/>
        </a:p>
      </dgm:t>
    </dgm:pt>
    <dgm:pt modelId="{73B3E1CB-490C-4A69-87BD-FFF48284F46D}" type="pres">
      <dgm:prSet presAssocID="{4F16891A-3D7E-4B46-8A87-62EBE6F109D9}" presName="composite" presStyleCnt="0">
        <dgm:presLayoutVars>
          <dgm:chMax val="3"/>
          <dgm:animLvl val="lvl"/>
          <dgm:resizeHandles val="exact"/>
        </dgm:presLayoutVars>
      </dgm:prSet>
      <dgm:spPr/>
      <dgm:t>
        <a:bodyPr/>
        <a:lstStyle/>
        <a:p>
          <a:endParaRPr lang="lv-LV"/>
        </a:p>
      </dgm:t>
    </dgm:pt>
    <dgm:pt modelId="{23A535B0-60FA-4D95-9F11-E5E1E36383B4}" type="pres">
      <dgm:prSet presAssocID="{4E501E0D-5C1D-44AA-98B2-63A0829C2164}" presName="gear1" presStyleLbl="node1" presStyleIdx="0" presStyleCnt="3" custLinFactNeighborX="1005" custLinFactNeighborY="-951">
        <dgm:presLayoutVars>
          <dgm:chMax val="1"/>
          <dgm:bulletEnabled val="1"/>
        </dgm:presLayoutVars>
      </dgm:prSet>
      <dgm:spPr/>
      <dgm:t>
        <a:bodyPr/>
        <a:lstStyle/>
        <a:p>
          <a:endParaRPr lang="lv-LV"/>
        </a:p>
      </dgm:t>
    </dgm:pt>
    <dgm:pt modelId="{A4D2A87A-74CE-4E79-BF04-F9CBC2FF1475}" type="pres">
      <dgm:prSet presAssocID="{4E501E0D-5C1D-44AA-98B2-63A0829C2164}" presName="gear1srcNode" presStyleLbl="node1" presStyleIdx="0" presStyleCnt="3"/>
      <dgm:spPr/>
      <dgm:t>
        <a:bodyPr/>
        <a:lstStyle/>
        <a:p>
          <a:endParaRPr lang="lv-LV"/>
        </a:p>
      </dgm:t>
    </dgm:pt>
    <dgm:pt modelId="{94C6A136-B618-42D6-BE61-973B49B4D753}" type="pres">
      <dgm:prSet presAssocID="{4E501E0D-5C1D-44AA-98B2-63A0829C2164}" presName="gear1dstNode" presStyleLbl="node1" presStyleIdx="0" presStyleCnt="3"/>
      <dgm:spPr/>
      <dgm:t>
        <a:bodyPr/>
        <a:lstStyle/>
        <a:p>
          <a:endParaRPr lang="lv-LV"/>
        </a:p>
      </dgm:t>
    </dgm:pt>
    <dgm:pt modelId="{F8A145EA-6273-4E69-A478-FECFACC8F41C}" type="pres">
      <dgm:prSet presAssocID="{1552A007-BCCA-4448-8F26-85AA5809361F}" presName="gear2" presStyleLbl="node1" presStyleIdx="1" presStyleCnt="3" custScaleX="114152" custScaleY="114152">
        <dgm:presLayoutVars>
          <dgm:chMax val="1"/>
          <dgm:bulletEnabled val="1"/>
        </dgm:presLayoutVars>
      </dgm:prSet>
      <dgm:spPr/>
      <dgm:t>
        <a:bodyPr/>
        <a:lstStyle/>
        <a:p>
          <a:endParaRPr lang="lv-LV"/>
        </a:p>
      </dgm:t>
    </dgm:pt>
    <dgm:pt modelId="{BDC334BE-2FE4-4EB3-BFDB-411B0DDCE794}" type="pres">
      <dgm:prSet presAssocID="{1552A007-BCCA-4448-8F26-85AA5809361F}" presName="gear2srcNode" presStyleLbl="node1" presStyleIdx="1" presStyleCnt="3"/>
      <dgm:spPr/>
      <dgm:t>
        <a:bodyPr/>
        <a:lstStyle/>
        <a:p>
          <a:endParaRPr lang="lv-LV"/>
        </a:p>
      </dgm:t>
    </dgm:pt>
    <dgm:pt modelId="{14E2E6E2-66C3-41A0-86F8-47FD9F8EAAD0}" type="pres">
      <dgm:prSet presAssocID="{1552A007-BCCA-4448-8F26-85AA5809361F}" presName="gear2dstNode" presStyleLbl="node1" presStyleIdx="1" presStyleCnt="3"/>
      <dgm:spPr/>
      <dgm:t>
        <a:bodyPr/>
        <a:lstStyle/>
        <a:p>
          <a:endParaRPr lang="lv-LV"/>
        </a:p>
      </dgm:t>
    </dgm:pt>
    <dgm:pt modelId="{7FF6B549-704D-4E14-B13F-3E88D7B50570}" type="pres">
      <dgm:prSet presAssocID="{5CB3BA8E-3535-4BA2-8825-CC1D1F7D085A}" presName="gear3" presStyleLbl="node1" presStyleIdx="2" presStyleCnt="3"/>
      <dgm:spPr/>
      <dgm:t>
        <a:bodyPr/>
        <a:lstStyle/>
        <a:p>
          <a:endParaRPr lang="lv-LV"/>
        </a:p>
      </dgm:t>
    </dgm:pt>
    <dgm:pt modelId="{1C1BA7F2-84B8-44FA-BDE1-4F49EA77E63A}" type="pres">
      <dgm:prSet presAssocID="{5CB3BA8E-3535-4BA2-8825-CC1D1F7D085A}" presName="gear3tx" presStyleLbl="node1" presStyleIdx="2" presStyleCnt="3">
        <dgm:presLayoutVars>
          <dgm:chMax val="1"/>
          <dgm:bulletEnabled val="1"/>
        </dgm:presLayoutVars>
      </dgm:prSet>
      <dgm:spPr/>
      <dgm:t>
        <a:bodyPr/>
        <a:lstStyle/>
        <a:p>
          <a:endParaRPr lang="lv-LV"/>
        </a:p>
      </dgm:t>
    </dgm:pt>
    <dgm:pt modelId="{D6EFF54E-4D85-4FDC-951E-25E1C721F362}" type="pres">
      <dgm:prSet presAssocID="{5CB3BA8E-3535-4BA2-8825-CC1D1F7D085A}" presName="gear3srcNode" presStyleLbl="node1" presStyleIdx="2" presStyleCnt="3"/>
      <dgm:spPr/>
      <dgm:t>
        <a:bodyPr/>
        <a:lstStyle/>
        <a:p>
          <a:endParaRPr lang="lv-LV"/>
        </a:p>
      </dgm:t>
    </dgm:pt>
    <dgm:pt modelId="{A9B126BB-D89C-4E7C-83A5-4F48C3D8DA55}" type="pres">
      <dgm:prSet presAssocID="{5CB3BA8E-3535-4BA2-8825-CC1D1F7D085A}" presName="gear3dstNode" presStyleLbl="node1" presStyleIdx="2" presStyleCnt="3"/>
      <dgm:spPr/>
      <dgm:t>
        <a:bodyPr/>
        <a:lstStyle/>
        <a:p>
          <a:endParaRPr lang="lv-LV"/>
        </a:p>
      </dgm:t>
    </dgm:pt>
    <dgm:pt modelId="{DAE0177A-E938-4576-8094-928252D5C65B}" type="pres">
      <dgm:prSet presAssocID="{DFAAD475-E164-49E0-B697-0ED5E4A8FAEB}" presName="connector1" presStyleLbl="sibTrans2D1" presStyleIdx="0" presStyleCnt="3"/>
      <dgm:spPr/>
      <dgm:t>
        <a:bodyPr/>
        <a:lstStyle/>
        <a:p>
          <a:endParaRPr lang="lv-LV"/>
        </a:p>
      </dgm:t>
    </dgm:pt>
    <dgm:pt modelId="{26ED9006-19B6-4D2F-A012-91067DCFFFC0}" type="pres">
      <dgm:prSet presAssocID="{A727C08D-0947-4846-ADF5-A7D6CF8C1956}" presName="connector2" presStyleLbl="sibTrans2D1" presStyleIdx="1" presStyleCnt="3"/>
      <dgm:spPr/>
      <dgm:t>
        <a:bodyPr/>
        <a:lstStyle/>
        <a:p>
          <a:endParaRPr lang="lv-LV"/>
        </a:p>
      </dgm:t>
    </dgm:pt>
    <dgm:pt modelId="{430247FF-888B-47FA-8602-A4D836E45E5B}" type="pres">
      <dgm:prSet presAssocID="{BBD5F0A7-165D-4BE1-92BF-AA356FC1081B}" presName="connector3" presStyleLbl="sibTrans2D1" presStyleIdx="2" presStyleCnt="3"/>
      <dgm:spPr/>
      <dgm:t>
        <a:bodyPr/>
        <a:lstStyle/>
        <a:p>
          <a:endParaRPr lang="lv-LV"/>
        </a:p>
      </dgm:t>
    </dgm:pt>
  </dgm:ptLst>
  <dgm:cxnLst>
    <dgm:cxn modelId="{8C15B03B-4AFA-4AC9-9EB8-4F5D7A19D5B9}" type="presOf" srcId="{5CB3BA8E-3535-4BA2-8825-CC1D1F7D085A}" destId="{7FF6B549-704D-4E14-B13F-3E88D7B50570}" srcOrd="0" destOrd="0" presId="urn:microsoft.com/office/officeart/2005/8/layout/gear1"/>
    <dgm:cxn modelId="{8D90C152-FDDB-4B43-9AFC-36D28F82EC07}" srcId="{4F16891A-3D7E-4B46-8A87-62EBE6F109D9}" destId="{1552A007-BCCA-4448-8F26-85AA5809361F}" srcOrd="1" destOrd="0" parTransId="{1E661C98-DE2D-4032-864B-59290A107C4D}" sibTransId="{A727C08D-0947-4846-ADF5-A7D6CF8C1956}"/>
    <dgm:cxn modelId="{D53D4003-42A0-4388-926A-A0A92661E70C}" type="presOf" srcId="{A727C08D-0947-4846-ADF5-A7D6CF8C1956}" destId="{26ED9006-19B6-4D2F-A012-91067DCFFFC0}" srcOrd="0" destOrd="0" presId="urn:microsoft.com/office/officeart/2005/8/layout/gear1"/>
    <dgm:cxn modelId="{FAE65EA0-EAC2-4BD6-AE1B-D4EA1A2BEFE4}" type="presOf" srcId="{4E501E0D-5C1D-44AA-98B2-63A0829C2164}" destId="{94C6A136-B618-42D6-BE61-973B49B4D753}" srcOrd="2" destOrd="0" presId="urn:microsoft.com/office/officeart/2005/8/layout/gear1"/>
    <dgm:cxn modelId="{812E7FAA-96D6-4C48-A60B-7BFCD95820ED}" type="presOf" srcId="{1552A007-BCCA-4448-8F26-85AA5809361F}" destId="{14E2E6E2-66C3-41A0-86F8-47FD9F8EAAD0}" srcOrd="2" destOrd="0" presId="urn:microsoft.com/office/officeart/2005/8/layout/gear1"/>
    <dgm:cxn modelId="{278FF82A-3336-4707-AB43-7980273AC9B4}" type="presOf" srcId="{BBD5F0A7-165D-4BE1-92BF-AA356FC1081B}" destId="{430247FF-888B-47FA-8602-A4D836E45E5B}" srcOrd="0" destOrd="0" presId="urn:microsoft.com/office/officeart/2005/8/layout/gear1"/>
    <dgm:cxn modelId="{C346915B-5ADE-4D33-A558-0CC8316C6E34}" type="presOf" srcId="{1552A007-BCCA-4448-8F26-85AA5809361F}" destId="{BDC334BE-2FE4-4EB3-BFDB-411B0DDCE794}" srcOrd="1" destOrd="0" presId="urn:microsoft.com/office/officeart/2005/8/layout/gear1"/>
    <dgm:cxn modelId="{C538AD06-1756-4320-8107-771CB10A1835}" type="presOf" srcId="{DFAAD475-E164-49E0-B697-0ED5E4A8FAEB}" destId="{DAE0177A-E938-4576-8094-928252D5C65B}" srcOrd="0" destOrd="0" presId="urn:microsoft.com/office/officeart/2005/8/layout/gear1"/>
    <dgm:cxn modelId="{A8BD9790-2146-451A-B3D4-2F6BC71F85FE}" type="presOf" srcId="{5CB3BA8E-3535-4BA2-8825-CC1D1F7D085A}" destId="{D6EFF54E-4D85-4FDC-951E-25E1C721F362}" srcOrd="2" destOrd="0" presId="urn:microsoft.com/office/officeart/2005/8/layout/gear1"/>
    <dgm:cxn modelId="{265CA9B2-5347-45DD-B681-02D74579933B}" type="presOf" srcId="{4E501E0D-5C1D-44AA-98B2-63A0829C2164}" destId="{23A535B0-60FA-4D95-9F11-E5E1E36383B4}" srcOrd="0" destOrd="0" presId="urn:microsoft.com/office/officeart/2005/8/layout/gear1"/>
    <dgm:cxn modelId="{384AC5EB-2A5E-46E0-9850-E82F60F4426E}" srcId="{4F16891A-3D7E-4B46-8A87-62EBE6F109D9}" destId="{4E501E0D-5C1D-44AA-98B2-63A0829C2164}" srcOrd="0" destOrd="0" parTransId="{D1B2C565-45F0-4B76-8D96-A35D8B601812}" sibTransId="{DFAAD475-E164-49E0-B697-0ED5E4A8FAEB}"/>
    <dgm:cxn modelId="{58724C04-555F-4D80-AA97-909A42D10B52}" type="presOf" srcId="{4F16891A-3D7E-4B46-8A87-62EBE6F109D9}" destId="{73B3E1CB-490C-4A69-87BD-FFF48284F46D}" srcOrd="0" destOrd="0" presId="urn:microsoft.com/office/officeart/2005/8/layout/gear1"/>
    <dgm:cxn modelId="{8940F3C8-38C9-42E9-A238-D9F8D9E936C3}" type="presOf" srcId="{1552A007-BCCA-4448-8F26-85AA5809361F}" destId="{F8A145EA-6273-4E69-A478-FECFACC8F41C}" srcOrd="0" destOrd="0" presId="urn:microsoft.com/office/officeart/2005/8/layout/gear1"/>
    <dgm:cxn modelId="{95A3F4F7-763E-471D-85DF-C1B050DB908A}" type="presOf" srcId="{4E501E0D-5C1D-44AA-98B2-63A0829C2164}" destId="{A4D2A87A-74CE-4E79-BF04-F9CBC2FF1475}" srcOrd="1" destOrd="0" presId="urn:microsoft.com/office/officeart/2005/8/layout/gear1"/>
    <dgm:cxn modelId="{B6870FD2-6189-478B-A1C6-F0268F009D5F}" type="presOf" srcId="{5CB3BA8E-3535-4BA2-8825-CC1D1F7D085A}" destId="{1C1BA7F2-84B8-44FA-BDE1-4F49EA77E63A}" srcOrd="1" destOrd="0" presId="urn:microsoft.com/office/officeart/2005/8/layout/gear1"/>
    <dgm:cxn modelId="{7C840804-1FDC-4562-AD99-B487C7EE3D74}" type="presOf" srcId="{5CB3BA8E-3535-4BA2-8825-CC1D1F7D085A}" destId="{A9B126BB-D89C-4E7C-83A5-4F48C3D8DA55}" srcOrd="3" destOrd="0" presId="urn:microsoft.com/office/officeart/2005/8/layout/gear1"/>
    <dgm:cxn modelId="{19F65DDA-CA4D-4537-BBCE-7544941EC241}" srcId="{4F16891A-3D7E-4B46-8A87-62EBE6F109D9}" destId="{5CB3BA8E-3535-4BA2-8825-CC1D1F7D085A}" srcOrd="2" destOrd="0" parTransId="{72093950-0AE8-4354-AB98-264A994D7B0A}" sibTransId="{BBD5F0A7-165D-4BE1-92BF-AA356FC1081B}"/>
    <dgm:cxn modelId="{CB76195A-164E-4016-A72A-C6DAE1D60CFB}" type="presParOf" srcId="{73B3E1CB-490C-4A69-87BD-FFF48284F46D}" destId="{23A535B0-60FA-4D95-9F11-E5E1E36383B4}" srcOrd="0" destOrd="0" presId="urn:microsoft.com/office/officeart/2005/8/layout/gear1"/>
    <dgm:cxn modelId="{82271835-4069-48B2-B552-2BDEF702D839}" type="presParOf" srcId="{73B3E1CB-490C-4A69-87BD-FFF48284F46D}" destId="{A4D2A87A-74CE-4E79-BF04-F9CBC2FF1475}" srcOrd="1" destOrd="0" presId="urn:microsoft.com/office/officeart/2005/8/layout/gear1"/>
    <dgm:cxn modelId="{3E9962C6-590C-45C6-9607-50E8E33BD3E1}" type="presParOf" srcId="{73B3E1CB-490C-4A69-87BD-FFF48284F46D}" destId="{94C6A136-B618-42D6-BE61-973B49B4D753}" srcOrd="2" destOrd="0" presId="urn:microsoft.com/office/officeart/2005/8/layout/gear1"/>
    <dgm:cxn modelId="{48631FF8-1B34-44F5-AD3C-2E5B71497B3B}" type="presParOf" srcId="{73B3E1CB-490C-4A69-87BD-FFF48284F46D}" destId="{F8A145EA-6273-4E69-A478-FECFACC8F41C}" srcOrd="3" destOrd="0" presId="urn:microsoft.com/office/officeart/2005/8/layout/gear1"/>
    <dgm:cxn modelId="{47AC7130-31EA-419A-98DC-9F1A9EE2B455}" type="presParOf" srcId="{73B3E1CB-490C-4A69-87BD-FFF48284F46D}" destId="{BDC334BE-2FE4-4EB3-BFDB-411B0DDCE794}" srcOrd="4" destOrd="0" presId="urn:microsoft.com/office/officeart/2005/8/layout/gear1"/>
    <dgm:cxn modelId="{EA15A01E-9E21-428F-9243-564ADAB9D3DD}" type="presParOf" srcId="{73B3E1CB-490C-4A69-87BD-FFF48284F46D}" destId="{14E2E6E2-66C3-41A0-86F8-47FD9F8EAAD0}" srcOrd="5" destOrd="0" presId="urn:microsoft.com/office/officeart/2005/8/layout/gear1"/>
    <dgm:cxn modelId="{961E639A-F086-4334-BA79-9255B90F4BFE}" type="presParOf" srcId="{73B3E1CB-490C-4A69-87BD-FFF48284F46D}" destId="{7FF6B549-704D-4E14-B13F-3E88D7B50570}" srcOrd="6" destOrd="0" presId="urn:microsoft.com/office/officeart/2005/8/layout/gear1"/>
    <dgm:cxn modelId="{5978FE3D-B118-4C68-9AFE-414DC17279E1}" type="presParOf" srcId="{73B3E1CB-490C-4A69-87BD-FFF48284F46D}" destId="{1C1BA7F2-84B8-44FA-BDE1-4F49EA77E63A}" srcOrd="7" destOrd="0" presId="urn:microsoft.com/office/officeart/2005/8/layout/gear1"/>
    <dgm:cxn modelId="{9E6CBA6E-434A-4EAA-B446-3B4EC0C4D86A}" type="presParOf" srcId="{73B3E1CB-490C-4A69-87BD-FFF48284F46D}" destId="{D6EFF54E-4D85-4FDC-951E-25E1C721F362}" srcOrd="8" destOrd="0" presId="urn:microsoft.com/office/officeart/2005/8/layout/gear1"/>
    <dgm:cxn modelId="{713CD7AD-BAA9-48AA-B01F-F3BF56550420}" type="presParOf" srcId="{73B3E1CB-490C-4A69-87BD-FFF48284F46D}" destId="{A9B126BB-D89C-4E7C-83A5-4F48C3D8DA55}" srcOrd="9" destOrd="0" presId="urn:microsoft.com/office/officeart/2005/8/layout/gear1"/>
    <dgm:cxn modelId="{6F1E5BD4-47D0-4B7A-B9B4-3BFDC080FED6}" type="presParOf" srcId="{73B3E1CB-490C-4A69-87BD-FFF48284F46D}" destId="{DAE0177A-E938-4576-8094-928252D5C65B}" srcOrd="10" destOrd="0" presId="urn:microsoft.com/office/officeart/2005/8/layout/gear1"/>
    <dgm:cxn modelId="{3F4CC995-DFAB-4C86-A8B1-30542270191F}" type="presParOf" srcId="{73B3E1CB-490C-4A69-87BD-FFF48284F46D}" destId="{26ED9006-19B6-4D2F-A012-91067DCFFFC0}" srcOrd="11" destOrd="0" presId="urn:microsoft.com/office/officeart/2005/8/layout/gear1"/>
    <dgm:cxn modelId="{0B10C3E7-2A66-4CD7-B15B-ADF2DDFF5C6F}" type="presParOf" srcId="{73B3E1CB-490C-4A69-87BD-FFF48284F46D}" destId="{430247FF-888B-47FA-8602-A4D836E45E5B}"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535B0-60FA-4D95-9F11-E5E1E36383B4}">
      <dsp:nvSpPr>
        <dsp:cNvPr id="0" name=""/>
        <dsp:cNvSpPr/>
      </dsp:nvSpPr>
      <dsp:spPr>
        <a:xfrm>
          <a:off x="3898763" y="2160579"/>
          <a:ext cx="2671762" cy="2671762"/>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Opće upravljanje</a:t>
          </a:r>
          <a:r>
            <a:rPr kern="1200" dirty="0"/>
            <a:t> </a:t>
          </a:r>
          <a:r>
            <a:rPr lang="lv-LV" sz="2000" kern="1200" noProof="0" dirty="0" smtClean="0"/>
            <a:t>fiskalnim rizicima</a:t>
          </a:r>
          <a:endParaRPr lang="hr-HR" sz="2000" kern="1200" noProof="0" dirty="0"/>
        </a:p>
      </dsp:txBody>
      <dsp:txXfrm>
        <a:off x="4435906" y="2786426"/>
        <a:ext cx="1597476" cy="1373341"/>
      </dsp:txXfrm>
    </dsp:sp>
    <dsp:sp modelId="{F8A145EA-6273-4E69-A478-FECFACC8F41C}">
      <dsp:nvSpPr>
        <dsp:cNvPr id="0" name=""/>
        <dsp:cNvSpPr/>
      </dsp:nvSpPr>
      <dsp:spPr>
        <a:xfrm>
          <a:off x="2179938" y="1416986"/>
          <a:ext cx="2218087" cy="221808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0" u="none" kern="1200" noProof="0" dirty="0" smtClean="0"/>
            <a:t>Upravljanje posebnim fiskalnim rizicima</a:t>
          </a:r>
          <a:endParaRPr lang="hr-HR" sz="1200" b="0" u="none" kern="1200" noProof="0" dirty="0"/>
        </a:p>
      </dsp:txBody>
      <dsp:txXfrm>
        <a:off x="2738348" y="1978771"/>
        <a:ext cx="1101267" cy="1094517"/>
      </dsp:txXfrm>
    </dsp:sp>
    <dsp:sp modelId="{7FF6B549-704D-4E14-B13F-3E88D7B50570}">
      <dsp:nvSpPr>
        <dsp:cNvPr id="0" name=""/>
        <dsp:cNvSpPr/>
      </dsp:nvSpPr>
      <dsp:spPr>
        <a:xfrm rot="20700000">
          <a:off x="3405766" y="213939"/>
          <a:ext cx="1903841" cy="1903841"/>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0" u="none" kern="1200" noProof="0" dirty="0" smtClean="0"/>
            <a:t>Upravljanje pojedinim fiskalnim rizicima</a:t>
          </a:r>
          <a:endParaRPr lang="hr-HR" sz="1200" b="0" u="none" kern="1200" noProof="0" dirty="0"/>
        </a:p>
      </dsp:txBody>
      <dsp:txXfrm rot="-20700000">
        <a:off x="3823335" y="631507"/>
        <a:ext cx="1068705" cy="1068705"/>
      </dsp:txXfrm>
    </dsp:sp>
    <dsp:sp modelId="{DAE0177A-E938-4576-8094-928252D5C65B}">
      <dsp:nvSpPr>
        <dsp:cNvPr id="0" name=""/>
        <dsp:cNvSpPr/>
      </dsp:nvSpPr>
      <dsp:spPr>
        <a:xfrm>
          <a:off x="3673822" y="1778630"/>
          <a:ext cx="3419856" cy="3419856"/>
        </a:xfrm>
        <a:prstGeom prst="circularArrow">
          <a:avLst>
            <a:gd name="adj1" fmla="val 4687"/>
            <a:gd name="adj2" fmla="val 299029"/>
            <a:gd name="adj3" fmla="val 2530014"/>
            <a:gd name="adj4" fmla="val 15831760"/>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ED9006-19B6-4D2F-A012-91067DCFFFC0}">
      <dsp:nvSpPr>
        <dsp:cNvPr id="0" name=""/>
        <dsp:cNvSpPr/>
      </dsp:nvSpPr>
      <dsp:spPr>
        <a:xfrm>
          <a:off x="1973313" y="1121698"/>
          <a:ext cx="2484739" cy="2484739"/>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30247FF-888B-47FA-8602-A4D836E45E5B}">
      <dsp:nvSpPr>
        <dsp:cNvPr id="0" name=""/>
        <dsp:cNvSpPr/>
      </dsp:nvSpPr>
      <dsp:spPr>
        <a:xfrm>
          <a:off x="2965388" y="-205920"/>
          <a:ext cx="2679049" cy="267904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870" tIns="45935" rIns="91870" bIns="45935" rtlCol="0"/>
          <a:lstStyle>
            <a:lvl1pPr algn="l">
              <a:defRPr sz="1200"/>
            </a:lvl1pPr>
          </a:lstStyle>
          <a:p>
            <a:endParaRPr lang="lv-LV" dirty="0"/>
          </a:p>
        </p:txBody>
      </p:sp>
      <p:sp>
        <p:nvSpPr>
          <p:cNvPr id="3" name="Date Placeholder 2"/>
          <p:cNvSpPr>
            <a:spLocks noGrp="1"/>
          </p:cNvSpPr>
          <p:nvPr>
            <p:ph type="dt" idx="1"/>
          </p:nvPr>
        </p:nvSpPr>
        <p:spPr>
          <a:xfrm>
            <a:off x="3854940" y="0"/>
            <a:ext cx="2949099" cy="497205"/>
          </a:xfrm>
          <a:prstGeom prst="rect">
            <a:avLst/>
          </a:prstGeom>
        </p:spPr>
        <p:txBody>
          <a:bodyPr vert="horz" lIns="91870" tIns="45935" rIns="91870" bIns="45935" rtlCol="0"/>
          <a:lstStyle>
            <a:lvl1pPr algn="r">
              <a:defRPr sz="1200"/>
            </a:lvl1pPr>
          </a:lstStyle>
          <a:p>
            <a:fld id="{30D7EF8A-8F42-45CC-9010-7ECE206F8CD5}" type="datetimeFigureOut">
              <a:rPr lang="lv-LV" smtClean="0"/>
              <a:t>2016.06.24.</a:t>
            </a:fld>
            <a:endParaRPr lang="hr-HR" dirty="0"/>
          </a:p>
        </p:txBody>
      </p:sp>
      <p:sp>
        <p:nvSpPr>
          <p:cNvPr id="4" name="Slide Image Placeholder 3"/>
          <p:cNvSpPr>
            <a:spLocks noGrp="1" noRot="1" noChangeAspect="1"/>
          </p:cNvSpPr>
          <p:nvPr>
            <p:ph type="sldImg" idx="2"/>
          </p:nvPr>
        </p:nvSpPr>
        <p:spPr>
          <a:xfrm>
            <a:off x="915988" y="744538"/>
            <a:ext cx="4973637" cy="3730625"/>
          </a:xfrm>
          <a:prstGeom prst="rect">
            <a:avLst/>
          </a:prstGeom>
          <a:noFill/>
          <a:ln w="12700">
            <a:solidFill>
              <a:prstClr val="black"/>
            </a:solidFill>
          </a:ln>
        </p:spPr>
        <p:txBody>
          <a:bodyPr vert="horz" lIns="91870" tIns="45935" rIns="91870" bIns="45935" rtlCol="0" anchor="ctr"/>
          <a:lstStyle/>
          <a:p>
            <a:endParaRPr lang="lv-LV" dirty="0"/>
          </a:p>
        </p:txBody>
      </p:sp>
      <p:sp>
        <p:nvSpPr>
          <p:cNvPr id="5" name="Notes Placeholder 4"/>
          <p:cNvSpPr>
            <a:spLocks noGrp="1"/>
          </p:cNvSpPr>
          <p:nvPr>
            <p:ph type="body" sz="quarter" idx="3"/>
          </p:nvPr>
        </p:nvSpPr>
        <p:spPr>
          <a:xfrm>
            <a:off x="680562" y="4723447"/>
            <a:ext cx="5444490" cy="4474845"/>
          </a:xfrm>
          <a:prstGeom prst="rect">
            <a:avLst/>
          </a:prstGeom>
        </p:spPr>
        <p:txBody>
          <a:bodyPr vert="horz" lIns="91870" tIns="45935" rIns="91870" bIns="4593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45169"/>
            <a:ext cx="2949099" cy="497205"/>
          </a:xfrm>
          <a:prstGeom prst="rect">
            <a:avLst/>
          </a:prstGeom>
        </p:spPr>
        <p:txBody>
          <a:bodyPr vert="horz" lIns="91870" tIns="45935" rIns="91870" bIns="45935"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4940" y="9445169"/>
            <a:ext cx="2949099" cy="497205"/>
          </a:xfrm>
          <a:prstGeom prst="rect">
            <a:avLst/>
          </a:prstGeom>
        </p:spPr>
        <p:txBody>
          <a:bodyPr vert="horz" lIns="91870" tIns="45935" rIns="91870" bIns="45935" rtlCol="0" anchor="b"/>
          <a:lstStyle>
            <a:lvl1pPr algn="r">
              <a:defRPr sz="1200"/>
            </a:lvl1pPr>
          </a:lstStyle>
          <a:p>
            <a:fld id="{56151646-2DFC-4BCA-ABE7-8C058D6330D0}" type="slidenum">
              <a:rPr lang="lv-LV" smtClean="0"/>
              <a:t>‹#›</a:t>
            </a:fld>
            <a:endParaRPr lang="hr-HR" dirty="0"/>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12</a:t>
            </a:fld>
            <a:endParaRPr lang="hr-HR" dirty="0"/>
          </a:p>
        </p:txBody>
      </p:sp>
    </p:spTree>
    <p:extLst>
      <p:ext uri="{BB962C8B-B14F-4D97-AF65-F5344CB8AC3E}">
        <p14:creationId xmlns:p14="http://schemas.microsoft.com/office/powerpoint/2010/main" val="197379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dirty="0" smtClean="0"/>
              <a:t>Provizoriski šobrīd tiek prognozēts 38,1 milj. </a:t>
            </a:r>
            <a:r>
              <a:rPr lang="lv-LV" i="1" dirty="0"/>
              <a:t>euro</a:t>
            </a:r>
            <a:r>
              <a:rPr dirty="0" smtClean="0"/>
              <a:t> liels risks valsts sociālās apdrošināšanas speciālā budžeta izdevumu nepārtrauktības nodrošināšanai 2016.gadā, t.sk.</a:t>
            </a:r>
          </a:p>
          <a:p>
            <a:pPr marL="172256" indent="-172256">
              <a:buFont typeface="Arial" panose="020B0604020202020204" pitchFamily="34" charset="0"/>
              <a:buChar char="•"/>
            </a:pPr>
            <a:r>
              <a:rPr dirty="0" smtClean="0"/>
              <a:t>apakšprogrammā 04.02.00 „Nodarbinātības speciālais budžets” 10,5 milj. </a:t>
            </a:r>
            <a:r>
              <a:rPr lang="lv-LV" i="1" dirty="0"/>
              <a:t>euro</a:t>
            </a:r>
            <a:r>
              <a:rPr dirty="0" smtClean="0"/>
              <a:t> apmērā, t.sk. izdevumiem bezdarbnieku pabalsta nodrošināšanai 10,5 milj. </a:t>
            </a:r>
            <a:r>
              <a:rPr lang="lv-LV" i="1" dirty="0"/>
              <a:t>euro</a:t>
            </a:r>
            <a:r>
              <a:rPr dirty="0" smtClean="0"/>
              <a:t> apmērā;</a:t>
            </a:r>
          </a:p>
          <a:p>
            <a:pPr marL="172256" indent="-172256">
              <a:buFont typeface="Arial" panose="020B0604020202020204" pitchFamily="34" charset="0"/>
              <a:buChar char="•"/>
            </a:pPr>
            <a:r>
              <a:rPr dirty="0" smtClean="0"/>
              <a:t>apakšprogrammā 04.03.00 „Darba negadījumu speciālais budžets” 1,2 milj. </a:t>
            </a:r>
            <a:r>
              <a:rPr lang="lv-LV" i="1" dirty="0"/>
              <a:t>euro</a:t>
            </a:r>
            <a:r>
              <a:rPr dirty="0" smtClean="0"/>
              <a:t> apmērā, t.sk. izdevumiem atlīdzībai par darbspēju zaudējumu 1,0 milj. </a:t>
            </a:r>
            <a:r>
              <a:rPr lang="lv-LV" i="1" dirty="0"/>
              <a:t>euro</a:t>
            </a:r>
            <a:r>
              <a:rPr dirty="0" smtClean="0"/>
              <a:t> apmērā un izdevumiem slimības pabalstiem 0,2 milj. </a:t>
            </a:r>
            <a:r>
              <a:rPr lang="lv-LV" i="1" dirty="0"/>
              <a:t>euro</a:t>
            </a:r>
            <a:r>
              <a:rPr dirty="0" smtClean="0"/>
              <a:t> apmērā.</a:t>
            </a:r>
          </a:p>
          <a:p>
            <a:pPr marL="172256" indent="-172256">
              <a:buFont typeface="Arial" panose="020B0604020202020204" pitchFamily="34" charset="0"/>
              <a:buChar char="•"/>
            </a:pPr>
            <a:r>
              <a:rPr dirty="0" smtClean="0"/>
              <a:t>apakšprogrammā 04.04.00 „Invaliditātes, maternitātes un slimības speciālais budžets” 26,5 milj. </a:t>
            </a:r>
            <a:r>
              <a:rPr lang="lv-LV" i="1" dirty="0"/>
              <a:t>euro</a:t>
            </a:r>
            <a:r>
              <a:rPr dirty="0" smtClean="0"/>
              <a:t> apmērā, t.sk. izdevumiem slimības pabalstiem 14,1 milj. </a:t>
            </a:r>
            <a:r>
              <a:rPr lang="lv-LV" i="1" dirty="0"/>
              <a:t>euro</a:t>
            </a:r>
            <a:r>
              <a:rPr dirty="0" smtClean="0"/>
              <a:t>, izdevumiem vecāku pabalstiem 10,5 milj. </a:t>
            </a:r>
            <a:r>
              <a:rPr lang="lv-LV" i="1" dirty="0"/>
              <a:t>euro</a:t>
            </a:r>
            <a:r>
              <a:rPr dirty="0" smtClean="0"/>
              <a:t> un izdevumiem maternitātes pabalstiem 2,5 milj. </a:t>
            </a:r>
            <a:r>
              <a:rPr lang="lv-LV" i="1" dirty="0"/>
              <a:t>euro</a:t>
            </a:r>
            <a:r>
              <a:rPr dirty="0" smtClean="0"/>
              <a:t>.</a:t>
            </a:r>
          </a:p>
          <a:p>
            <a:r>
              <a:rPr dirty="0" smtClean="0"/>
              <a:t>Attiecībā uz apakšprogrammas 04.01.00 „Valsts pensiju speciālais budžets” izdevumiem vecuma pensiju nodrošināšanai tiek prognozēts finanšu nepietiekamības risks 3,2 milj. </a:t>
            </a:r>
            <a:r>
              <a:rPr lang="lv-LV" i="1" dirty="0"/>
              <a:t>euro</a:t>
            </a:r>
            <a:r>
              <a:rPr dirty="0" smtClean="0"/>
              <a:t> apmērā, ko šobrīd tiek plānots kompensēt pārdalot finansējumu no citiem šīs apakšprogrammas izdevumiem sociālajiem pabalstiem. Tāpat arī pārējās valsts sociālās apdrošināšanas speciālā budžeta apakšprogrammās ir ievērtētas aktualizētās izdevumu prognozes pārējiem izdevumiem sociālajiem pabalstiem, kas rada iespēju nedaudz kompensēt prognozējamos riskus iepriekš minēto izdevumu nepārtrauktības nodrošināšanai.</a:t>
            </a:r>
          </a:p>
          <a:p>
            <a:r>
              <a:rPr dirty="0" smtClean="0"/>
              <a:t> </a:t>
            </a:r>
          </a:p>
          <a:p>
            <a:r>
              <a:rPr dirty="0" smtClean="0"/>
              <a:t>Kopējais finanšu nepietiekamības risks valsts sociālās apdrošināšanas speciālajā budžetā uz Latvijas Stabilitātes programmas 2016. – 2019.gadam sagatavošanu veido 0,1% no IKP, kas kopumā no fiskālo risku metodoloģijas viedokļa ir novērtējama (kvalitatīvais rādītājs) kā vidēja fiskālā ietekme ar augstu iestāšanās varbūtību (5 punkti, ņemot vērā, ka riska iestāšanās varbūtība ir robežās no 60-100%). </a:t>
            </a:r>
          </a:p>
          <a:p>
            <a:r>
              <a:rPr dirty="0" smtClean="0"/>
              <a:t> </a:t>
            </a:r>
          </a:p>
          <a:p>
            <a:r>
              <a:rPr dirty="0" smtClean="0"/>
              <a:t>Iepriekšminētos valsts sociālās apdrošināšanas speciālā budžeta finanšu nepietiekamības riskus 2016.gadā lielā mērā ir ietekmējis valsts budžeta 2016.-2018.gadam sagatavošanas process. Sagatavojot valsts sociālās apdrošināšanas speciālā budžeta izdevumu prognozes, kas tika iestrādātas likumā “Par valsts budžetu 2016.gadam” un likumā “Par vidēja termiņa budžeta ietvaru 2016., 2017. un 2018.gadam” (atbilstoši valsts budžeta sagatavošanas grafikam, valsts speciālā budžeta bāzes prognozes bija jāiesniedz līdz 2015.gada 3.jūlijam), LM attiecībā uz valsts speciālā budžeta rādītāju prognozēm varēja pamatoties </a:t>
            </a:r>
            <a:r>
              <a:rPr lang="lv-LV" u="sng" dirty="0"/>
              <a:t>tikai uz 2015.gada piecu mēnešu naudas plūsmas un statistisko datu analīzi, kas vēl nesniedza pilnu priekšstatu par valsts speciālā budžeta atsevišķu pakalpojumu finanšu nepietiekamības riskiem 2016.gadā</a:t>
            </a:r>
            <a:r>
              <a:rPr dirty="0" smtClean="0"/>
              <a:t>. Likuma “Par valsts budžetu 2016.gadam” un likuma “Par vidēja termiņa budžeta ietvaru 2016., 2017. un 2018.gadam” sagatavošanas grafiks (līdzīgi kā iepriekšējos gados) neparedzēja atsevišķu izdevumu sociālajiem pabalstiem palielināšanas iespēju pēc valsts sociālās apdrošināšanas speciālā budžeta bāzes sagatavošanas (izņemot, ja izdevumu izmaiņas ir saistītas ar budžeta likumprojektu paketē iesniegtajiem likumprojektiem). Vēršam uzmanību, ka, jo tuvāk ir kārtējā gada beigas, jo precīzāk ir iespējams noprognozēt nākamo periodu izdevumus sociālajiem pabalstiem. </a:t>
            </a:r>
            <a:endParaRPr lang="hr-HR" dirty="0"/>
          </a:p>
        </p:txBody>
      </p:sp>
      <p:sp>
        <p:nvSpPr>
          <p:cNvPr id="4" name="Slide Number Placeholder 3"/>
          <p:cNvSpPr>
            <a:spLocks noGrp="1"/>
          </p:cNvSpPr>
          <p:nvPr>
            <p:ph type="sldNum" sz="quarter" idx="10"/>
          </p:nvPr>
        </p:nvSpPr>
        <p:spPr/>
        <p:txBody>
          <a:bodyPr/>
          <a:lstStyle/>
          <a:p>
            <a:fld id="{56151646-2DFC-4BCA-ABE7-8C058D6330D0}" type="slidenum">
              <a:rPr lang="lv-LV" smtClean="0"/>
              <a:t>19</a:t>
            </a:fld>
            <a:endParaRPr lang="hr-HR" dirty="0"/>
          </a:p>
        </p:txBody>
      </p:sp>
    </p:spTree>
    <p:extLst>
      <p:ext uri="{BB962C8B-B14F-4D97-AF65-F5344CB8AC3E}">
        <p14:creationId xmlns:p14="http://schemas.microsoft.com/office/powerpoint/2010/main" val="1275248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dirty="0" smtClean="0"/>
              <a:t>Jo lielāks NKI īpatsvars pārējo dalībvalstu vidū, jo lielāki maksājumi jāveic. 2012.gadā un 2013.gadā, piemēram, LV PVN un NKI bāzes pārskatīja uz augšu, kā rezultātā mūsu iemaksas pieauga.</a:t>
            </a:r>
          </a:p>
          <a:p>
            <a:r>
              <a:rPr dirty="0" smtClean="0"/>
              <a:t> </a:t>
            </a:r>
          </a:p>
          <a:p>
            <a:r>
              <a:rPr dirty="0" smtClean="0"/>
              <a:t>Bet tas nav vienīgais, iemaksas mainās arī atkarībā no tā, kāds ir ES budžeta izdevumu kopapjoms, vai gada laikā ir budžeta grozījumi, ar kuriem to palielina/samazina, t.sk. dēļ makroekonomisko rādītāju (nacionālais kopienākums - NKI) izmaiņām, faktiskajiem ieņēmumiem no muitas nodokļiem, no PVN. Tiklīdz ir kādas izmaiņas, dalībvalstu iemaksu apjoms tiek precizēts. Bez tam, ņemot vērā budžeta apstiprināšanas gaitu, ir iespējams, ka attiecīgā gada budžeta grozījumi faktiski ietekmē nākamā gada maksājumus. Visus gadus ir bijusi šāda situācija.</a:t>
            </a:r>
          </a:p>
          <a:p>
            <a:r>
              <a:rPr lang="lv-LV" b="1" dirty="0"/>
              <a:t> </a:t>
            </a:r>
            <a:endParaRPr lang="hr-HR" dirty="0"/>
          </a:p>
          <a:p>
            <a:r>
              <a:rPr lang="lv-LV" b="1" dirty="0"/>
              <a:t>2014.gads </a:t>
            </a:r>
            <a:r>
              <a:rPr dirty="0" smtClean="0"/>
              <a:t>bija īpašs, jo bija jāveic neparedzēta apjoma korekcijas maksājums dēļ pārskatītajiem NKI datiem (lai arī ESA 2010 pašu resursu nolūkiem netiks izmantots līdz 2016.gadam, ļoti daudzas DV izmantoja šo tuvojošos pāreju kā iemeslu, lai pārskatītu NKI datus). LV iemaksa bija !25,9 milj. EUR. Arī </a:t>
            </a:r>
            <a:r>
              <a:rPr lang="lv-LV" b="1" dirty="0"/>
              <a:t>2012.gadā </a:t>
            </a:r>
            <a:r>
              <a:rPr dirty="0" smtClean="0"/>
              <a:t>(12,7 milj. EUR) un </a:t>
            </a:r>
            <a:r>
              <a:rPr lang="lv-LV" b="1" dirty="0"/>
              <a:t>2013.gadā</a:t>
            </a:r>
            <a:r>
              <a:rPr dirty="0" smtClean="0"/>
              <a:t> (12 milj. EUR) korekcijas maksājumi bija apjomīgi dēļ tā, ka bija jāpiemaksā starpība starp summām saskaņā ar galīgajām PVN un NKI bāzēm un tām, kas maksātas, pamatojoties uz prognozi. </a:t>
            </a:r>
          </a:p>
          <a:p>
            <a:endParaRPr lang="hr-HR" dirty="0"/>
          </a:p>
        </p:txBody>
      </p:sp>
      <p:sp>
        <p:nvSpPr>
          <p:cNvPr id="4" name="Slide Number Placeholder 3"/>
          <p:cNvSpPr>
            <a:spLocks noGrp="1"/>
          </p:cNvSpPr>
          <p:nvPr>
            <p:ph type="sldNum" sz="quarter" idx="10"/>
          </p:nvPr>
        </p:nvSpPr>
        <p:spPr/>
        <p:txBody>
          <a:bodyPr/>
          <a:lstStyle/>
          <a:p>
            <a:fld id="{56151646-2DFC-4BCA-ABE7-8C058D6330D0}" type="slidenum">
              <a:rPr lang="lv-LV" smtClean="0"/>
              <a:t>20</a:t>
            </a:fld>
            <a:endParaRPr lang="hr-HR" dirty="0"/>
          </a:p>
        </p:txBody>
      </p:sp>
    </p:spTree>
    <p:extLst>
      <p:ext uri="{BB962C8B-B14F-4D97-AF65-F5344CB8AC3E}">
        <p14:creationId xmlns:p14="http://schemas.microsoft.com/office/powerpoint/2010/main" val="1508633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21</a:t>
            </a:fld>
            <a:endParaRPr lang="hr-HR" dirty="0"/>
          </a:p>
        </p:txBody>
      </p:sp>
    </p:spTree>
    <p:extLst>
      <p:ext uri="{BB962C8B-B14F-4D97-AF65-F5344CB8AC3E}">
        <p14:creationId xmlns:p14="http://schemas.microsoft.com/office/powerpoint/2010/main" val="1241778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22</a:t>
            </a:fld>
            <a:endParaRPr lang="hr-HR" dirty="0"/>
          </a:p>
        </p:txBody>
      </p:sp>
    </p:spTree>
    <p:extLst>
      <p:ext uri="{BB962C8B-B14F-4D97-AF65-F5344CB8AC3E}">
        <p14:creationId xmlns:p14="http://schemas.microsoft.com/office/powerpoint/2010/main" val="2753472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23</a:t>
            </a:fld>
            <a:endParaRPr lang="hr-HR" dirty="0"/>
          </a:p>
        </p:txBody>
      </p:sp>
    </p:spTree>
    <p:extLst>
      <p:ext uri="{BB962C8B-B14F-4D97-AF65-F5344CB8AC3E}">
        <p14:creationId xmlns:p14="http://schemas.microsoft.com/office/powerpoint/2010/main" val="3799440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24</a:t>
            </a:fld>
            <a:endParaRPr lang="hr-HR" dirty="0"/>
          </a:p>
        </p:txBody>
      </p:sp>
    </p:spTree>
    <p:extLst>
      <p:ext uri="{BB962C8B-B14F-4D97-AF65-F5344CB8AC3E}">
        <p14:creationId xmlns:p14="http://schemas.microsoft.com/office/powerpoint/2010/main" val="358729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PRESENTATION TITLE,</a:t>
            </a:r>
            <a:br>
              <a:rPr lang="en-US" dirty="0" smtClean="0"/>
            </a:br>
            <a:r>
              <a:rPr lang="en-US" dirty="0" smtClean="0"/>
              <a:t>IF NECESSARY SECOND ROW.</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(AUTHOR, YEAR, OTHER INFORMATION).</a:t>
            </a:r>
          </a:p>
        </p:txBody>
      </p:sp>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2016.06.24.</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dirty="0"/>
          </a:p>
        </p:txBody>
      </p:sp>
      <p:pic>
        <p:nvPicPr>
          <p:cNvPr id="7"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224" y="72480"/>
            <a:ext cx="2424466" cy="864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2016.06.24.</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dirty="0"/>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Upravljanje financijskim rizicima u Latviji</a:t>
            </a:r>
            <a:endParaRPr lang="hr-HR" b="1" dirty="0"/>
          </a:p>
        </p:txBody>
      </p:sp>
      <p:sp>
        <p:nvSpPr>
          <p:cNvPr id="5" name="Content Placeholder 4"/>
          <p:cNvSpPr>
            <a:spLocks noGrp="1"/>
          </p:cNvSpPr>
          <p:nvPr>
            <p:ph sz="quarter" idx="10"/>
          </p:nvPr>
        </p:nvSpPr>
        <p:spPr/>
        <p:txBody>
          <a:bodyPr/>
          <a:lstStyle/>
          <a:p>
            <a:r>
              <a:rPr dirty="0" smtClean="0"/>
              <a:t>Gints Trupovnieks, Odjel za fiskalnu politiku</a:t>
            </a:r>
          </a:p>
          <a:p>
            <a:r>
              <a:rPr dirty="0" smtClean="0"/>
              <a:t>Ljubljana, Slovenija, 28.-29. lipnja 2016.</a:t>
            </a:r>
          </a:p>
          <a:p>
            <a:endParaRPr lang="hr-HR" dirty="0"/>
          </a:p>
        </p:txBody>
      </p:sp>
      <p:sp>
        <p:nvSpPr>
          <p:cNvPr id="2" name="Rounded Rectangle 1"/>
          <p:cNvSpPr/>
          <p:nvPr/>
        </p:nvSpPr>
        <p:spPr>
          <a:xfrm>
            <a:off x="2267744" y="764704"/>
            <a:ext cx="2448272"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400" dirty="0" smtClean="0">
                <a:solidFill>
                  <a:schemeClr val="tx2"/>
                </a:solidFill>
              </a:rPr>
              <a:t>MINISTARSTVO FINANCIJA REPUBLIKE LATVIJE</a:t>
            </a:r>
            <a:endParaRPr lang="hr-HR" sz="1400" dirty="0">
              <a:solidFill>
                <a:schemeClr val="tx2"/>
              </a:solidFill>
            </a:endParaRPr>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10</a:t>
            </a:fld>
            <a:endParaRPr lang="hr-HR" dirty="0"/>
          </a:p>
        </p:txBody>
      </p:sp>
      <p:sp>
        <p:nvSpPr>
          <p:cNvPr id="4" name="Content Placeholder 3"/>
          <p:cNvSpPr>
            <a:spLocks noGrp="1"/>
          </p:cNvSpPr>
          <p:nvPr>
            <p:ph idx="1"/>
          </p:nvPr>
        </p:nvSpPr>
        <p:spPr/>
        <p:txBody>
          <a:bodyPr/>
          <a:lstStyle/>
          <a:p>
            <a:pPr marL="0" indent="0" algn="just">
              <a:buNone/>
            </a:pPr>
            <a:r>
              <a:rPr lang="en-US" b="1" dirty="0" smtClean="0"/>
              <a:t>Upravljanje pojedinim fiskalnim rizicima:</a:t>
            </a:r>
          </a:p>
          <a:p>
            <a:pPr algn="just"/>
            <a:r>
              <a:rPr dirty="0" smtClean="0"/>
              <a:t>osiguravaju upravljanje pojedinim fiskalnim rizicima; </a:t>
            </a:r>
          </a:p>
          <a:p>
            <a:pPr algn="just"/>
            <a:r>
              <a:rPr dirty="0" smtClean="0"/>
              <a:t>provode neovisnu ocjenu fiskalnog utjecaja i mogući nastanak fiskalnih rizika;</a:t>
            </a:r>
          </a:p>
          <a:p>
            <a:pPr algn="just"/>
            <a:r>
              <a:rPr dirty="0" smtClean="0"/>
              <a:t>prikupljaju informacije o pojedinim fiskalnim rizicima, pružaju informacije o tim rizicima Upravi za posebne fiskalne rizike. </a:t>
            </a:r>
          </a:p>
          <a:p>
            <a:endParaRPr lang="hr-HR" dirty="0"/>
          </a:p>
        </p:txBody>
      </p:sp>
      <p:sp>
        <p:nvSpPr>
          <p:cNvPr id="5" name="Title 4"/>
          <p:cNvSpPr>
            <a:spLocks noGrp="1"/>
          </p:cNvSpPr>
          <p:nvPr>
            <p:ph type="title"/>
          </p:nvPr>
        </p:nvSpPr>
        <p:spPr/>
        <p:txBody>
          <a:bodyPr>
            <a:normAutofit/>
          </a:bodyPr>
          <a:lstStyle/>
          <a:p>
            <a:r>
              <a:rPr dirty="0" smtClean="0"/>
              <a:t>Razine upravljanja fiskalnim rizicima (III)</a:t>
            </a:r>
            <a:endParaRPr lang="hr-HR" dirty="0"/>
          </a:p>
        </p:txBody>
      </p:sp>
      <p:sp>
        <p:nvSpPr>
          <p:cNvPr id="6" name="Rectangle 5"/>
          <p:cNvSpPr/>
          <p:nvPr/>
        </p:nvSpPr>
        <p:spPr>
          <a:xfrm>
            <a:off x="2195736" y="4515607"/>
            <a:ext cx="4176464" cy="7856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Stranke izvršitelji državnog proračuna i projekata financiranih sredstvima EU-a</a:t>
            </a:r>
            <a:endParaRPr lang="hr-HR" dirty="0"/>
          </a:p>
        </p:txBody>
      </p:sp>
      <p:sp>
        <p:nvSpPr>
          <p:cNvPr id="7" name="Rectangle 6"/>
          <p:cNvSpPr/>
          <p:nvPr/>
        </p:nvSpPr>
        <p:spPr>
          <a:xfrm>
            <a:off x="1258652" y="3212976"/>
            <a:ext cx="266429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Stranke izvršitelji projekata JPP-a </a:t>
            </a:r>
            <a:endParaRPr lang="hr-HR" dirty="0"/>
          </a:p>
        </p:txBody>
      </p:sp>
      <p:sp>
        <p:nvSpPr>
          <p:cNvPr id="8" name="Rectangle 7"/>
          <p:cNvSpPr/>
          <p:nvPr/>
        </p:nvSpPr>
        <p:spPr>
          <a:xfrm>
            <a:off x="4499992" y="3212976"/>
            <a:ext cx="2664296"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Državna poduzeća</a:t>
            </a:r>
            <a:endParaRPr lang="hr-HR" dirty="0"/>
          </a:p>
        </p:txBody>
      </p:sp>
      <p:sp>
        <p:nvSpPr>
          <p:cNvPr id="9" name="Rectangle 8"/>
          <p:cNvSpPr/>
          <p:nvPr/>
        </p:nvSpPr>
        <p:spPr>
          <a:xfrm>
            <a:off x="498569" y="5523719"/>
            <a:ext cx="7520880" cy="923330"/>
          </a:xfrm>
          <a:prstGeom prst="rect">
            <a:avLst/>
          </a:prstGeom>
        </p:spPr>
        <p:txBody>
          <a:bodyPr wrap="square">
            <a:spAutoFit/>
          </a:bodyPr>
          <a:lstStyle/>
          <a:p>
            <a:r>
              <a:rPr lang="en-US" b="1" i="1" dirty="0" smtClean="0">
                <a:solidFill>
                  <a:srgbClr val="414142"/>
                </a:solidFill>
              </a:rPr>
              <a:t>Pojedini fiskalni rizik!</a:t>
            </a:r>
            <a:r>
              <a:rPr lang="en-US" i="1" dirty="0" smtClean="0">
                <a:solidFill>
                  <a:srgbClr val="414142"/>
                </a:solidFill>
              </a:rPr>
              <a:t>– </a:t>
            </a:r>
            <a:r>
              <a:rPr lang="en-US" i="1" u="sng" dirty="0" smtClean="0">
                <a:solidFill>
                  <a:srgbClr val="414142"/>
                </a:solidFill>
              </a:rPr>
              <a:t>pojedini sluča</a:t>
            </a:r>
            <a:r>
              <a:rPr lang="en-US" i="1" dirty="0" smtClean="0">
                <a:solidFill>
                  <a:srgbClr val="414142"/>
                </a:solidFill>
              </a:rPr>
              <a:t>j fiskalnih rizika povezan s obavljanjem određenih funkcija državne uprave te prirodnim ili društvenim procesima</a:t>
            </a:r>
          </a:p>
          <a:p>
            <a:endParaRPr lang="hr-HR" i="1" dirty="0"/>
          </a:p>
        </p:txBody>
      </p:sp>
      <p:sp>
        <p:nvSpPr>
          <p:cNvPr id="10" name="Rounded Rectangle 9"/>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349412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hr-HR" dirty="0"/>
          </a:p>
        </p:txBody>
      </p:sp>
      <p:sp>
        <p:nvSpPr>
          <p:cNvPr id="5" name="Title 4"/>
          <p:cNvSpPr>
            <a:spLocks noGrp="1"/>
          </p:cNvSpPr>
          <p:nvPr>
            <p:ph type="title"/>
          </p:nvPr>
        </p:nvSpPr>
        <p:spPr/>
        <p:txBody>
          <a:bodyPr/>
          <a:lstStyle/>
          <a:p>
            <a:r>
              <a:rPr dirty="0" smtClean="0"/>
              <a:t>Klasifikacija fiskalnih rizika</a:t>
            </a:r>
            <a:endParaRPr lang="hr-HR" dirty="0"/>
          </a:p>
        </p:txBody>
      </p:sp>
      <p:sp>
        <p:nvSpPr>
          <p:cNvPr id="6" name="Rectangle 5"/>
          <p:cNvSpPr/>
          <p:nvPr/>
        </p:nvSpPr>
        <p:spPr>
          <a:xfrm>
            <a:off x="457200" y="1196752"/>
            <a:ext cx="8423182" cy="523220"/>
          </a:xfrm>
          <a:prstGeom prst="rect">
            <a:avLst/>
          </a:prstGeom>
        </p:spPr>
        <p:txBody>
          <a:bodyPr wrap="square">
            <a:spAutoFit/>
          </a:bodyPr>
          <a:lstStyle/>
          <a:p>
            <a:r>
              <a:rPr sz="1400" dirty="0" smtClean="0"/>
              <a:t>Za potrebe klasifikacije fiskalnih rizika koristimo se prilagođenom verzijom klasifikacije izvora fiskalnih rizika koju je sastavila Hana Polackova Brixi (Svjetska banka, 2002.).</a:t>
            </a:r>
            <a:endParaRPr lang="hr-HR" sz="1400" dirty="0"/>
          </a:p>
        </p:txBody>
      </p:sp>
      <p:sp>
        <p:nvSpPr>
          <p:cNvPr id="24" name="Rounded Rectangle 23"/>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344159778"/>
              </p:ext>
            </p:extLst>
          </p:nvPr>
        </p:nvGraphicFramePr>
        <p:xfrm>
          <a:off x="467544" y="1772815"/>
          <a:ext cx="7918234" cy="4353347"/>
        </p:xfrm>
        <a:graphic>
          <a:graphicData uri="http://schemas.openxmlformats.org/drawingml/2006/table">
            <a:tbl>
              <a:tblPr/>
              <a:tblGrid>
                <a:gridCol w="1346809"/>
                <a:gridCol w="2066441"/>
                <a:gridCol w="4504984"/>
              </a:tblGrid>
              <a:tr h="415351">
                <a:tc>
                  <a:txBody>
                    <a:bodyPr/>
                    <a:lstStyle/>
                    <a:p>
                      <a:pPr algn="ctr">
                        <a:lnSpc>
                          <a:spcPct val="107000"/>
                        </a:lnSpc>
                        <a:spcAft>
                          <a:spcPts val="0"/>
                        </a:spcAft>
                      </a:pPr>
                      <a:r>
                        <a:rPr lang="hr-HR" sz="1000" i="1" dirty="0">
                          <a:solidFill>
                            <a:srgbClr val="000000"/>
                          </a:solidFill>
                          <a:effectLst/>
                          <a:latin typeface="Book Antiqua"/>
                          <a:ea typeface="Calibri"/>
                          <a:cs typeface="Times New Roman"/>
                        </a:rPr>
                        <a:t>Izvori obveza</a:t>
                      </a:r>
                      <a:endParaRPr lang="hr-HR"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150"/>
                        </a:lnSpc>
                        <a:spcAft>
                          <a:spcPts val="0"/>
                        </a:spcAft>
                      </a:pPr>
                      <a:r>
                        <a:rPr lang="hr-HR" sz="1000" i="1" dirty="0">
                          <a:solidFill>
                            <a:srgbClr val="000000"/>
                          </a:solidFill>
                          <a:effectLst/>
                          <a:latin typeface="Book Antiqua"/>
                          <a:ea typeface="Calibri"/>
                          <a:cs typeface="Times New Roman"/>
                        </a:rPr>
                        <a:t>Izravne obveze</a:t>
                      </a:r>
                      <a:endParaRPr lang="hr-HR" sz="1000" dirty="0">
                        <a:effectLst/>
                        <a:latin typeface="Calibri"/>
                        <a:ea typeface="Calibri"/>
                        <a:cs typeface="Times New Roman"/>
                      </a:endParaRPr>
                    </a:p>
                    <a:p>
                      <a:pPr algn="ctr">
                        <a:lnSpc>
                          <a:spcPct val="107000"/>
                        </a:lnSpc>
                        <a:spcAft>
                          <a:spcPts val="0"/>
                        </a:spcAft>
                      </a:pPr>
                      <a:r>
                        <a:rPr lang="hr-HR" sz="1000" i="1" dirty="0">
                          <a:solidFill>
                            <a:srgbClr val="000000"/>
                          </a:solidFill>
                          <a:effectLst/>
                          <a:latin typeface="Book Antiqua"/>
                          <a:ea typeface="Calibri"/>
                          <a:cs typeface="Times New Roman"/>
                        </a:rPr>
                        <a:t>(obveza u svakom slučaju)</a:t>
                      </a:r>
                      <a:endParaRPr lang="hr-HR"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hr-HR" sz="1000" i="1" dirty="0">
                          <a:solidFill>
                            <a:srgbClr val="000000"/>
                          </a:solidFill>
                          <a:effectLst/>
                          <a:latin typeface="Book Antiqua"/>
                          <a:ea typeface="Calibri"/>
                          <a:cs typeface="Times New Roman"/>
                        </a:rPr>
                        <a:t>Potencijalne obveze (obveza nastaje ako nastane određeni događaj)</a:t>
                      </a:r>
                      <a:endParaRPr lang="hr-HR"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838431">
                <a:tc>
                  <a:txBody>
                    <a:bodyPr/>
                    <a:lstStyle/>
                    <a:p>
                      <a:pPr algn="ctr">
                        <a:lnSpc>
                          <a:spcPct val="107000"/>
                        </a:lnSpc>
                        <a:spcAft>
                          <a:spcPts val="0"/>
                        </a:spcAft>
                      </a:pPr>
                      <a:r>
                        <a:rPr lang="hr-HR" sz="800" i="1" dirty="0">
                          <a:solidFill>
                            <a:srgbClr val="000000"/>
                          </a:solidFill>
                          <a:effectLst/>
                          <a:latin typeface="Book Antiqua"/>
                          <a:ea typeface="Calibri"/>
                          <a:cs typeface="Times New Roman"/>
                        </a:rPr>
                        <a:t>Eksplicitna</a:t>
                      </a:r>
                      <a:r>
                        <a:rPr lang="hr-HR" sz="800" dirty="0">
                          <a:solidFill>
                            <a:srgbClr val="000000"/>
                          </a:solidFill>
                          <a:effectLst/>
                          <a:latin typeface="Book Antiqua"/>
                          <a:ea typeface="Calibri"/>
                          <a:cs typeface="Times New Roman"/>
                        </a:rPr>
                        <a:t> državna obveza priznata temeljem zakona ili ugovora</a:t>
                      </a:r>
                      <a:endParaRPr lang="hr-HR"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Državni dug (krediti koje je ugovorila i vrijednosnice koje je izdala središnja država)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Sastav rashoda </a:t>
                      </a:r>
                      <a:r>
                        <a:rPr lang="hr-HR" sz="1000" u="none" strike="noStrike" spc="0" dirty="0">
                          <a:effectLst/>
                          <a:latin typeface="Book Antiqua"/>
                          <a:ea typeface="Calibri"/>
                          <a:cs typeface="Book Antiqua"/>
                        </a:rPr>
                        <a:t>­</a:t>
                      </a:r>
                      <a:r>
                        <a:rPr lang="hr-HR" sz="800" u="none" strike="noStrike" spc="0" dirty="0">
                          <a:solidFill>
                            <a:srgbClr val="000000"/>
                          </a:solidFill>
                          <a:effectLst/>
                          <a:latin typeface="Book Antiqua"/>
                          <a:ea typeface="Calibri"/>
                          <a:cs typeface="Book Antiqua"/>
                        </a:rPr>
                        <a:t>(nediskrecijska potrošnja)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Dugoročno pravno obvezujući rashodi (plaće i mirovine državnih službenika)</a:t>
                      </a:r>
                      <a:endParaRPr lang="hr-HR" sz="1000" u="none" strike="noStrike" spc="0" dirty="0">
                        <a:effectLst/>
                        <a:latin typeface="Book Antiqua"/>
                        <a:ea typeface="Calibri"/>
                        <a:cs typeface="Book Antiqu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Državna jamstva za zaduživanje koje nije državno zaduživanje</a:t>
                      </a:r>
                      <a:r>
                        <a:rPr lang="hr-HR" sz="1000" u="none" strike="noStrike" spc="0" dirty="0">
                          <a:effectLst/>
                          <a:latin typeface="Book Antiqua"/>
                          <a:ea typeface="Calibri"/>
                          <a:cs typeface="Book Antiqua"/>
                        </a:rPr>
                        <a:t> </a:t>
                      </a:r>
                      <a:r>
                        <a:rPr lang="hr-HR" sz="800" u="none" strike="noStrike" spc="0" dirty="0">
                          <a:solidFill>
                            <a:srgbClr val="000000"/>
                          </a:solidFill>
                          <a:effectLst/>
                          <a:latin typeface="Book Antiqua"/>
                          <a:ea typeface="Calibri"/>
                          <a:cs typeface="Book Antiqua"/>
                        </a:rPr>
                        <a:t>nižih razina vlasti i subjekata iz javnog i privatnog sektora (razvojne banke) te druge njihove obveze </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Krovna državna jamstva za razne vrste kredita (hipotekarne, studentske, poljoprivredne, kredite za malo poduzetništvo)</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Trgovinska i tečajna jamstva koje izdaje država </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Državna jamstva za privatna ulaganja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Državni programi osiguranja (osiguranje depozita, prihodi od privatnih mirovinskih fondova, osiguranje usjeva, osiguranje od poplave, osiguranje ratnih rizika)</a:t>
                      </a:r>
                      <a:endParaRPr lang="hr-HR" sz="1000" u="none" strike="noStrike" spc="0" dirty="0">
                        <a:effectLst/>
                        <a:latin typeface="Book Antiqua"/>
                        <a:ea typeface="Calibri"/>
                        <a:cs typeface="Book Antiqu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099565">
                <a:tc>
                  <a:txBody>
                    <a:bodyPr/>
                    <a:lstStyle/>
                    <a:p>
                      <a:pPr algn="ctr">
                        <a:lnSpc>
                          <a:spcPct val="107000"/>
                        </a:lnSpc>
                        <a:spcAft>
                          <a:spcPts val="0"/>
                        </a:spcAft>
                      </a:pPr>
                      <a:r>
                        <a:rPr lang="hr-HR" sz="1000" i="1" dirty="0">
                          <a:solidFill>
                            <a:srgbClr val="000000"/>
                          </a:solidFill>
                          <a:effectLst/>
                          <a:latin typeface="Book Antiqua"/>
                          <a:ea typeface="Calibri"/>
                          <a:cs typeface="Times New Roman"/>
                        </a:rPr>
                        <a:t>Implicitna </a:t>
                      </a:r>
                      <a:r>
                        <a:rPr lang="hr-HR" sz="800" dirty="0">
                          <a:solidFill>
                            <a:srgbClr val="000000"/>
                          </a:solidFill>
                          <a:effectLst/>
                          <a:latin typeface="Book Antiqua"/>
                          <a:ea typeface="Calibri"/>
                          <a:cs typeface="Times New Roman"/>
                        </a:rPr>
                        <a:t>Moralna obveza vlade kojom se odražavaju pritisci javnosti i interesnih skupina</a:t>
                      </a:r>
                      <a:endParaRPr lang="hr-HR" sz="1000" dirty="0">
                        <a:effectLst/>
                        <a:latin typeface="Calibri"/>
                        <a:ea typeface="Calibri"/>
                        <a:cs typeface="Times New Roman"/>
                      </a:endParaRPr>
                    </a:p>
                    <a:p>
                      <a:pPr algn="ctr">
                        <a:lnSpc>
                          <a:spcPts val="950"/>
                        </a:lnSpc>
                        <a:spcAft>
                          <a:spcPts val="0"/>
                        </a:spcAft>
                      </a:pPr>
                      <a:r>
                        <a:rPr lang="hr-HR" sz="800" dirty="0">
                          <a:solidFill>
                            <a:srgbClr val="000000"/>
                          </a:solidFill>
                          <a:effectLst/>
                          <a:latin typeface="Book Antiqua"/>
                          <a:ea typeface="Calibri"/>
                          <a:cs typeface="Times New Roman"/>
                        </a:rPr>
                        <a:t>22.06.2016.</a:t>
                      </a:r>
                      <a:endParaRPr lang="hr-HR"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Buduće javne mirovine (za razliku od mirovina državnih službenika)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Programi socijalnog osiguranja </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Buduće financiranje zdravstva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Budući kontinuirani troškovi javnih investicijskih projekata</a:t>
                      </a:r>
                      <a:endParaRPr lang="hr-HR" sz="1000" u="none" strike="noStrike" spc="0" dirty="0">
                        <a:effectLst/>
                        <a:latin typeface="Book Antiqua"/>
                        <a:ea typeface="Calibri"/>
                        <a:cs typeface="Book Antiqu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Kršenje obveza lokalnih vlasti ili javnog/privatnog subjekta iz duga/obveza koji nisu osigurani jamstvom</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Neuspješno rangiranje (podrška izvan okvira državnog </a:t>
                      </a:r>
                      <a:r>
                        <a:rPr lang="hr-HR" sz="1000" u="none" strike="noStrike" spc="0" dirty="0">
                          <a:effectLst/>
                          <a:latin typeface="Book Antiqua"/>
                          <a:ea typeface="Calibri"/>
                          <a:cs typeface="Book Antiqua"/>
                        </a:rPr>
                        <a:t> </a:t>
                      </a:r>
                      <a:r>
                        <a:rPr lang="hr-HR" sz="800" u="none" strike="noStrike" spc="0" dirty="0">
                          <a:solidFill>
                            <a:srgbClr val="000000"/>
                          </a:solidFill>
                          <a:effectLst/>
                          <a:latin typeface="Book Antiqua"/>
                          <a:ea typeface="Calibri"/>
                          <a:cs typeface="Book Antiqua"/>
                        </a:rPr>
                        <a:t>osiguranja, ako postoji)</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Rješavanje obveza subjekata u privatizaciji</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Propadanje mirovinskog fonda, fonda za zapošljavanje ili fonda socijalnog osiguranja (zaštita malih investitora) koji nisu osigurani jamstvom</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Moguća negativna neto vrijednost i/ili kršenje obveza središnje banke (valutni ugovori, obrana valute, bilanca plaćanja)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Drugi zahtjevi za otkup duga (na primjer nakon preokreta u tokovima privatnog kapitala)</a:t>
                      </a:r>
                      <a:endParaRPr lang="hr-HR" sz="1000" u="none" strike="noStrike" spc="0" dirty="0">
                        <a:effectLst/>
                        <a:latin typeface="Book Antiqua"/>
                        <a:ea typeface="Calibri"/>
                        <a:cs typeface="Book Antiqua"/>
                      </a:endParaRPr>
                    </a:p>
                    <a:p>
                      <a:pPr marL="342900" lvl="0" indent="-342900">
                        <a:lnSpc>
                          <a:spcPct val="107000"/>
                        </a:lnSpc>
                        <a:spcAft>
                          <a:spcPts val="0"/>
                        </a:spcAft>
                        <a:buClr>
                          <a:srgbClr val="000000"/>
                        </a:buClr>
                        <a:buSzPts val="950"/>
                        <a:buFont typeface="Arial"/>
                        <a:buChar char="•"/>
                      </a:pPr>
                      <a:r>
                        <a:rPr lang="hr-HR" sz="800" u="none" strike="noStrike" spc="0" dirty="0">
                          <a:solidFill>
                            <a:srgbClr val="000000"/>
                          </a:solidFill>
                          <a:effectLst/>
                          <a:latin typeface="Book Antiqua"/>
                          <a:ea typeface="Calibri"/>
                          <a:cs typeface="Book Antiqua"/>
                        </a:rPr>
                        <a:t>Sanacija okoliša, pomoć nakon katastrofe, vojno financiranje</a:t>
                      </a:r>
                      <a:endParaRPr lang="hr-HR" sz="1000" u="none" strike="noStrike" spc="0" dirty="0">
                        <a:effectLst/>
                        <a:latin typeface="Book Antiqua"/>
                        <a:ea typeface="Calibri"/>
                        <a:cs typeface="Book Antiqua"/>
                      </a:endParaRPr>
                    </a:p>
                    <a:p>
                      <a:pPr>
                        <a:lnSpc>
                          <a:spcPct val="107000"/>
                        </a:lnSpc>
                        <a:spcAft>
                          <a:spcPts val="0"/>
                        </a:spcAft>
                      </a:pPr>
                      <a:r>
                        <a:rPr lang="hr-HR" sz="1000" dirty="0">
                          <a:effectLst/>
                          <a:latin typeface="Times New Roman"/>
                          <a:ea typeface="Times New Roman"/>
                          <a:cs typeface="Times New Roman"/>
                        </a:rPr>
                        <a:t> </a:t>
                      </a:r>
                      <a:endParaRPr lang="hr-HR"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27529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12</a:t>
            </a:fld>
            <a:endParaRPr lang="hr-HR" dirty="0"/>
          </a:p>
        </p:txBody>
      </p:sp>
      <p:sp>
        <p:nvSpPr>
          <p:cNvPr id="4" name="Content Placeholder 3"/>
          <p:cNvSpPr>
            <a:spLocks noGrp="1"/>
          </p:cNvSpPr>
          <p:nvPr>
            <p:ph idx="1"/>
          </p:nvPr>
        </p:nvSpPr>
        <p:spPr>
          <a:xfrm>
            <a:off x="457200" y="1268760"/>
            <a:ext cx="8229600" cy="5087590"/>
          </a:xfrm>
        </p:spPr>
        <p:txBody>
          <a:bodyPr>
            <a:normAutofit fontScale="92500" lnSpcReduction="10000"/>
          </a:bodyPr>
          <a:lstStyle/>
          <a:p>
            <a:pPr marL="0" indent="0">
              <a:buNone/>
            </a:pPr>
            <a:r>
              <a:rPr lang="en-US" b="1" dirty="0" smtClean="0"/>
              <a:t>Baza podataka kojom upravlja Ministarstvo financija. Uključuje:</a:t>
            </a:r>
          </a:p>
          <a:p>
            <a:pPr marL="0" indent="0">
              <a:buNone/>
            </a:pPr>
            <a:endParaRPr lang="hr-HR" b="1" dirty="0" smtClean="0"/>
          </a:p>
          <a:p>
            <a:pPr marL="0" indent="0">
              <a:buNone/>
            </a:pPr>
            <a:r>
              <a:rPr lang="en-US" b="1" dirty="0" smtClean="0"/>
              <a:t>Fiskalne rizike koji se mogu kvantificirati </a:t>
            </a:r>
            <a:r>
              <a:rPr dirty="0" smtClean="0"/>
              <a:t>– ocjenjuje se vjerojatnost nastanka i utjecaj na proračunski saldo</a:t>
            </a:r>
            <a:endParaRPr lang="hr-HR"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dirty="0" smtClean="0"/>
              <a:t>Državna jamstva;</a:t>
            </a:r>
            <a:endParaRPr lang="hr-HR" dirty="0" smtClean="0"/>
          </a:p>
          <a:p>
            <a:pPr algn="just"/>
            <a:r>
              <a:rPr dirty="0" smtClean="0"/>
              <a:t>Državne kredite;</a:t>
            </a:r>
            <a:endParaRPr lang="hr-HR" dirty="0" smtClean="0"/>
          </a:p>
          <a:p>
            <a:pPr algn="just"/>
            <a:r>
              <a:rPr dirty="0" smtClean="0"/>
              <a:t>Fiskalne rizike u socijalnom sektoru koji se mogu kvantificirati;</a:t>
            </a:r>
            <a:endParaRPr lang="hr-HR" dirty="0" smtClean="0"/>
          </a:p>
          <a:p>
            <a:pPr algn="just"/>
            <a:r>
              <a:rPr dirty="0" smtClean="0"/>
              <a:t>Povećanje redovnih uplata u proračun EU-a i za međunarodnu suradnju;</a:t>
            </a:r>
            <a:endParaRPr lang="hr-HR" dirty="0" smtClean="0"/>
          </a:p>
          <a:p>
            <a:pPr algn="just"/>
            <a:r>
              <a:rPr dirty="0" smtClean="0"/>
              <a:t>Programe instrumenata politike Europske unije i drugu inozemnu financijsku pomoć; </a:t>
            </a:r>
          </a:p>
          <a:p>
            <a:pPr algn="just"/>
            <a:r>
              <a:rPr dirty="0" smtClean="0"/>
              <a:t>Stipendije i studentski krediti osigurani državnim jamstvom;</a:t>
            </a:r>
            <a:endParaRPr lang="hr-HR" dirty="0" smtClean="0"/>
          </a:p>
          <a:p>
            <a:pPr algn="just"/>
            <a:r>
              <a:rPr dirty="0" smtClean="0"/>
              <a:t>Kapital na poziv.</a:t>
            </a:r>
            <a:endParaRPr lang="hr-HR" dirty="0" smtClean="0"/>
          </a:p>
          <a:p>
            <a:pPr marL="0" indent="0">
              <a:buNone/>
            </a:pPr>
            <a:endParaRPr lang="hr-HR" b="1" dirty="0" smtClean="0"/>
          </a:p>
          <a:p>
            <a:pPr marL="0" indent="0">
              <a:buNone/>
            </a:pPr>
            <a:r>
              <a:rPr lang="en-US" b="1" dirty="0" smtClean="0"/>
              <a:t>Fiskalne rizike koji se ne mogu kvantificirati </a:t>
            </a:r>
            <a:r>
              <a:rPr dirty="0" smtClean="0"/>
              <a:t>– ne ocjenjuje se vjerojatnost nastanka i utjecaj na proračunski saldo</a:t>
            </a:r>
            <a:endParaRPr lang="hr-HR"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hr-HR" b="1"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pPr algn="just"/>
            <a:r>
              <a:rPr dirty="0" smtClean="0"/>
              <a:t>Izravne i implicitne obveze iz ugovora o JPP-u i ugovora o koncesiji;</a:t>
            </a:r>
            <a:endParaRPr lang="hr-HR" dirty="0" smtClean="0"/>
          </a:p>
          <a:p>
            <a:pPr algn="just"/>
            <a:r>
              <a:rPr dirty="0" smtClean="0"/>
              <a:t>Državna poduzeća</a:t>
            </a:r>
            <a:endParaRPr lang="hr-HR" dirty="0" smtClean="0"/>
          </a:p>
          <a:p>
            <a:pPr algn="just"/>
            <a:r>
              <a:rPr dirty="0" smtClean="0"/>
              <a:t>Izvršenje presuda Međunarodnog suda i Ustavnog suda.</a:t>
            </a:r>
            <a:endParaRPr lang="hr-HR" dirty="0" smtClean="0"/>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smtClean="0">
              <a:solidFill>
                <a:srgbClr val="2E74B5"/>
              </a:solidFill>
              <a:latin typeface="Calibri" panose="020F0502020204030204" pitchFamily="34" charset="0"/>
              <a:ea typeface="Times New Roman" panose="02020603050405020304" pitchFamily="18" charset="0"/>
              <a:cs typeface="Times New Roman" panose="02020603050405020304" pitchFamily="18" charset="0"/>
            </a:endParaRPr>
          </a:p>
          <a:p>
            <a:endParaRPr lang="hr-HR" dirty="0"/>
          </a:p>
        </p:txBody>
      </p:sp>
      <p:sp>
        <p:nvSpPr>
          <p:cNvPr id="5" name="Title 4"/>
          <p:cNvSpPr>
            <a:spLocks noGrp="1"/>
          </p:cNvSpPr>
          <p:nvPr>
            <p:ph type="title"/>
          </p:nvPr>
        </p:nvSpPr>
        <p:spPr/>
        <p:txBody>
          <a:bodyPr/>
          <a:lstStyle/>
          <a:p>
            <a:r>
              <a:rPr dirty="0" smtClean="0"/>
              <a:t>Registar fiskalnih rizika (klasifikacija)</a:t>
            </a:r>
            <a:endParaRPr lang="hr-HR" dirty="0"/>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4216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hr-HR" dirty="0"/>
          </a:p>
        </p:txBody>
      </p:sp>
      <p:sp>
        <p:nvSpPr>
          <p:cNvPr id="5" name="Title 4"/>
          <p:cNvSpPr>
            <a:spLocks noGrp="1"/>
          </p:cNvSpPr>
          <p:nvPr>
            <p:ph type="title"/>
          </p:nvPr>
        </p:nvSpPr>
        <p:spPr/>
        <p:txBody>
          <a:bodyPr/>
          <a:lstStyle/>
          <a:p>
            <a:r>
              <a:rPr dirty="0" smtClean="0"/>
              <a:t>Registar fiskalnih rizika (primjer)</a:t>
            </a:r>
            <a:endParaRPr lang="hr-HR" dirty="0"/>
          </a:p>
        </p:txBody>
      </p:sp>
      <p:graphicFrame>
        <p:nvGraphicFramePr>
          <p:cNvPr id="15" name="Table 14"/>
          <p:cNvGraphicFramePr>
            <a:graphicFrameLocks noGrp="1"/>
          </p:cNvGraphicFramePr>
          <p:nvPr>
            <p:extLst/>
          </p:nvPr>
        </p:nvGraphicFramePr>
        <p:xfrm>
          <a:off x="179513" y="1268760"/>
          <a:ext cx="8712970" cy="5087590"/>
        </p:xfrm>
        <a:graphic>
          <a:graphicData uri="http://schemas.openxmlformats.org/drawingml/2006/table">
            <a:tbl>
              <a:tblPr firstRow="1" firstCol="1" bandRow="1">
                <a:tableStyleId>{5C22544A-7EE6-4342-B048-85BDC9FD1C3A}</a:tableStyleId>
              </a:tblPr>
              <a:tblGrid>
                <a:gridCol w="456636"/>
                <a:gridCol w="774115"/>
                <a:gridCol w="686137"/>
                <a:gridCol w="991086"/>
                <a:gridCol w="838612"/>
                <a:gridCol w="2439598"/>
                <a:gridCol w="914849"/>
                <a:gridCol w="838612"/>
                <a:gridCol w="773325"/>
              </a:tblGrid>
              <a:tr h="1101175">
                <a:tc>
                  <a:txBody>
                    <a:bodyPr/>
                    <a:lstStyle/>
                    <a:p>
                      <a:pPr algn="ctr">
                        <a:lnSpc>
                          <a:spcPct val="107000"/>
                        </a:lnSpc>
                        <a:spcAft>
                          <a:spcPts val="0"/>
                        </a:spcAft>
                      </a:pPr>
                      <a:r>
                        <a:rPr lang="lv-LV" sz="800" dirty="0">
                          <a:effectLst/>
                        </a:rPr>
                        <a:t>Fiskālā riska reģistrācijas numurs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 riska avots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tabLst>
                          <a:tab pos="111760" algn="l"/>
                        </a:tabLst>
                      </a:pPr>
                      <a:r>
                        <a:rPr lang="lv-LV" sz="800" dirty="0">
                          <a:effectLst/>
                        </a:rPr>
                        <a:t>Fiskālā riska apraksts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Fiskālās ietekmes novērtējums un fiskālais rādītājs, kuru ietekmē fiskālais risks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Fiskālā riska iestāšanās varbūtības novērtējums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Pašreizējās fiskālā riska vadības situācijas apraksts</a:t>
                      </a:r>
                      <a:endParaRPr lang="hr-HR" sz="1000" dirty="0">
                        <a:effectLst/>
                      </a:endParaRPr>
                    </a:p>
                    <a:p>
                      <a:pPr algn="ctr">
                        <a:lnSpc>
                          <a:spcPct val="107000"/>
                        </a:lnSpc>
                        <a:spcAft>
                          <a:spcPts val="0"/>
                        </a:spcAft>
                      </a:pPr>
                      <a:r>
                        <a:rPr lang="lv-LV" sz="800" dirty="0">
                          <a:effectLst/>
                        </a:rPr>
                        <a:t>(pašreiz pastāvošie fiskālā riska mazināšanas pasākumi, pastāvošie instrumenti riska seku novēršanai un cita informācija, kas noderīga fiskālā riska izvērtēšanai)</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Papildu nepieciešamā rīcība (pasākumi) fiskālā riska mazināšanai</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Papildu nepieciešamā rīcība fiskālā riska seku novēršanai</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c>
                  <a:txBody>
                    <a:bodyPr/>
                    <a:lstStyle/>
                    <a:p>
                      <a:pPr algn="ctr">
                        <a:lnSpc>
                          <a:spcPct val="107000"/>
                        </a:lnSpc>
                        <a:spcAft>
                          <a:spcPts val="0"/>
                        </a:spcAft>
                      </a:pPr>
                      <a:r>
                        <a:rPr lang="lv-LV" sz="800" dirty="0">
                          <a:effectLst/>
                        </a:rPr>
                        <a:t>Par fiskālā riska vadību atbildīgā centrālā valsts iestāde, citas iesaistītās institūcijas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nchor="ctr"/>
                </a:tc>
              </a:tr>
              <a:tr h="155837">
                <a:tc>
                  <a:txBody>
                    <a:bodyPr/>
                    <a:lstStyle/>
                    <a:p>
                      <a:pPr algn="ctr">
                        <a:lnSpc>
                          <a:spcPct val="107000"/>
                        </a:lnSpc>
                        <a:spcAft>
                          <a:spcPts val="0"/>
                        </a:spcAft>
                      </a:pPr>
                      <a:r>
                        <a:rPr lang="lv-LV" sz="900" dirty="0">
                          <a:effectLst/>
                        </a:rPr>
                        <a:t>1</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fontAlgn="t">
                        <a:lnSpc>
                          <a:spcPct val="107000"/>
                        </a:lnSpc>
                        <a:spcAft>
                          <a:spcPts val="0"/>
                        </a:spcAft>
                      </a:pPr>
                      <a:r>
                        <a:rPr lang="lv-LV" sz="900" dirty="0">
                          <a:effectLst/>
                        </a:rPr>
                        <a:t>2</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marL="0" algn="ctr">
                        <a:spcAft>
                          <a:spcPts val="0"/>
                        </a:spcAft>
                        <a:tabLst>
                          <a:tab pos="111760" algn="l"/>
                          <a:tab pos="307975" algn="l"/>
                        </a:tabLst>
                      </a:pPr>
                      <a:r>
                        <a:rPr lang="lv-LV" sz="900" dirty="0">
                          <a:effectLst/>
                        </a:rPr>
                        <a:t>3</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4</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5</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6</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7</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8</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9</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r>
              <a:tr h="3830578">
                <a:tc>
                  <a:txBody>
                    <a:bodyPr/>
                    <a:lstStyle/>
                    <a:p>
                      <a:pPr algn="ctr">
                        <a:lnSpc>
                          <a:spcPct val="107000"/>
                        </a:lnSpc>
                        <a:spcAft>
                          <a:spcPts val="0"/>
                        </a:spcAft>
                      </a:pPr>
                      <a:r>
                        <a:rPr lang="lv-LV" sz="900" dirty="0">
                          <a:effectLst/>
                        </a:rPr>
                        <a:t>IZM-1</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fontAlgn="t">
                        <a:lnSpc>
                          <a:spcPct val="107000"/>
                        </a:lnSpc>
                        <a:spcAft>
                          <a:spcPts val="0"/>
                        </a:spcAft>
                      </a:pPr>
                      <a:r>
                        <a:rPr lang="lv-LV" sz="900" dirty="0">
                          <a:effectLst/>
                        </a:rPr>
                        <a:t>Valsts galvojums studiju un studējošo kreditēšanai.</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marL="0" algn="l">
                        <a:spcAft>
                          <a:spcPts val="0"/>
                        </a:spcAft>
                        <a:tabLst>
                          <a:tab pos="111760" algn="l"/>
                          <a:tab pos="285750" algn="l"/>
                        </a:tabLst>
                      </a:pPr>
                      <a:r>
                        <a:rPr lang="lv-LV" sz="900" dirty="0">
                          <a:effectLst/>
                        </a:rPr>
                        <a:t>Risks, ka vienlaicīgi valstij ir jāveic liels skaits maksājumu pret garantijām. </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a:lnSpc>
                          <a:spcPct val="107000"/>
                        </a:lnSpc>
                        <a:spcAft>
                          <a:spcPts val="300"/>
                        </a:spcAft>
                      </a:pPr>
                      <a:r>
                        <a:rPr lang="lv-LV" sz="900" dirty="0">
                          <a:effectLst/>
                        </a:rPr>
                        <a:t>Vispārējās valdības deficīta pieaugums.</a:t>
                      </a:r>
                      <a:endParaRPr lang="hr-HR" sz="1000" dirty="0">
                        <a:effectLst/>
                      </a:endParaRPr>
                    </a:p>
                    <a:p>
                      <a:pPr algn="just">
                        <a:lnSpc>
                          <a:spcPct val="107000"/>
                        </a:lnSpc>
                        <a:spcAft>
                          <a:spcPts val="300"/>
                        </a:spcAft>
                      </a:pPr>
                      <a:r>
                        <a:rPr lang="lv-LV" sz="900" dirty="0">
                          <a:effectLst/>
                        </a:rPr>
                        <a:t>Fiskālā ietekme (2015-2017) ir grūti novērtējama kvantitatīvi.</a:t>
                      </a:r>
                      <a:endParaRPr lang="hr-HR" sz="1000" dirty="0">
                        <a:effectLst/>
                      </a:endParaRPr>
                    </a:p>
                    <a:p>
                      <a:pPr algn="just">
                        <a:lnSpc>
                          <a:spcPct val="107000"/>
                        </a:lnSpc>
                        <a:spcAft>
                          <a:spcPts val="300"/>
                        </a:spcAft>
                      </a:pPr>
                      <a:r>
                        <a:rPr lang="lv-LV" sz="900" dirty="0">
                          <a:effectLst/>
                        </a:rPr>
                        <a:t>Kvalitatīvais vērtējums – fiskālā ietekme ir tuvu nullei, jo pat krīzes apstākļi parādīja, ka izveidotā sistēma ir stabila un problemātisko</a:t>
                      </a:r>
                      <a:r>
                        <a:rPr dirty="0"/>
                        <a:t> </a:t>
                      </a:r>
                      <a:r>
                        <a:rPr lang="lv-LV" sz="900" dirty="0">
                          <a:effectLst/>
                        </a:rPr>
                        <a:t>studiju un studējošo kredītu apmērs ir bijis nenozīmīgs.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just">
                        <a:lnSpc>
                          <a:spcPct val="107000"/>
                        </a:lnSpc>
                        <a:spcAft>
                          <a:spcPts val="300"/>
                        </a:spcAft>
                      </a:pPr>
                      <a:r>
                        <a:rPr lang="lv-LV" sz="900" dirty="0">
                          <a:effectLst/>
                        </a:rPr>
                        <a:t>1 (2015-2017)</a:t>
                      </a:r>
                      <a:endParaRPr lang="hr-HR" sz="1000" dirty="0">
                        <a:effectLst/>
                      </a:endParaRPr>
                    </a:p>
                    <a:p>
                      <a:pPr algn="just">
                        <a:lnSpc>
                          <a:spcPct val="107000"/>
                        </a:lnSpc>
                        <a:spcAft>
                          <a:spcPts val="300"/>
                        </a:spcAft>
                      </a:pPr>
                      <a:r>
                        <a:rPr lang="lv-LV" sz="900" dirty="0">
                          <a:effectLst/>
                        </a:rPr>
                        <a:t>Līdz šim uzkrātā pieredze apliecina, ka riska iestāšanās varbūtība ir tuvu nullei.</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indent="71755" algn="just">
                        <a:lnSpc>
                          <a:spcPct val="107000"/>
                        </a:lnSpc>
                        <a:spcAft>
                          <a:spcPts val="300"/>
                        </a:spcAft>
                      </a:pPr>
                      <a:r>
                        <a:rPr lang="lv-LV" sz="900" dirty="0">
                          <a:effectLst/>
                        </a:rPr>
                        <a:t>Riska vadībai tiek saņemti trešo personu galvojumi, kas izmantojami pirms iestājas valsts galvojuma pieprasīšanas nosacījums. Līdz šim problemātisko studiju un studējošo kredītu apmērs ir bijis nenozīmīgs.</a:t>
                      </a:r>
                      <a:endParaRPr lang="hr-HR" sz="1000" dirty="0">
                        <a:effectLst/>
                      </a:endParaRPr>
                    </a:p>
                    <a:p>
                      <a:pPr indent="71755" algn="just">
                        <a:lnSpc>
                          <a:spcPct val="107000"/>
                        </a:lnSpc>
                        <a:spcAft>
                          <a:spcPts val="300"/>
                        </a:spcAft>
                      </a:pPr>
                      <a:r>
                        <a:rPr lang="lv-LV" sz="900" dirty="0">
                          <a:effectLst/>
                        </a:rPr>
                        <a:t> </a:t>
                      </a:r>
                      <a:endParaRPr lang="hr-HR" sz="1000" dirty="0">
                        <a:effectLst/>
                      </a:endParaRPr>
                    </a:p>
                    <a:p>
                      <a:pPr indent="71755" algn="just">
                        <a:lnSpc>
                          <a:spcPct val="107000"/>
                        </a:lnSpc>
                        <a:spcAft>
                          <a:spcPts val="300"/>
                        </a:spcAft>
                      </a:pPr>
                      <a:r>
                        <a:rPr lang="lv-LV" sz="900" dirty="0">
                          <a:effectLst/>
                        </a:rPr>
                        <a:t>Ja riska notikums tomēr iestājas, pirmā iespēja ir izmantot LNG. Otrā iespēja, pie būtiskas fiskālās ietekmes (ļoti zema varbūtība), ir pārsniegt</a:t>
                      </a:r>
                      <a:r>
                        <a:rPr dirty="0"/>
                        <a:t> </a:t>
                      </a:r>
                      <a:r>
                        <a:rPr lang="lv-LV" sz="900" dirty="0">
                          <a:effectLst/>
                        </a:rPr>
                        <a:t>koriģētos maksimāli pieļaujamos valsts budžeta izdevumus, jo  FDL nosacījumi to pieļauj.</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Nav nepieciešams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Nav nepieciešams</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c>
                  <a:txBody>
                    <a:bodyPr/>
                    <a:lstStyle/>
                    <a:p>
                      <a:pPr algn="ctr">
                        <a:lnSpc>
                          <a:spcPct val="107000"/>
                        </a:lnSpc>
                        <a:spcAft>
                          <a:spcPts val="0"/>
                        </a:spcAft>
                      </a:pPr>
                      <a:r>
                        <a:rPr lang="lv-LV" sz="900" dirty="0">
                          <a:effectLst/>
                        </a:rPr>
                        <a:t>IZM</a:t>
                      </a:r>
                      <a:endParaRPr lang="hr-H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7029" marR="57029" marT="0" marB="0"/>
                </a:tc>
              </a:tr>
            </a:tbl>
          </a:graphicData>
        </a:graphic>
      </p:graphicFrame>
      <p:sp>
        <p:nvSpPr>
          <p:cNvPr id="4" name="TextBox 3"/>
          <p:cNvSpPr txBox="1"/>
          <p:nvPr/>
        </p:nvSpPr>
        <p:spPr>
          <a:xfrm>
            <a:off x="556196" y="4704419"/>
            <a:ext cx="948208" cy="523220"/>
          </a:xfrm>
          <a:prstGeom prst="rect">
            <a:avLst/>
          </a:prstGeom>
          <a:noFill/>
        </p:spPr>
        <p:txBody>
          <a:bodyPr wrap="none" rtlCol="0">
            <a:spAutoFit/>
          </a:bodyPr>
          <a:lstStyle/>
          <a:p>
            <a:r>
              <a:rPr lang="en-US" sz="1400" dirty="0" smtClean="0"/>
              <a:t>Izvor </a:t>
            </a:r>
          </a:p>
          <a:p>
            <a:r>
              <a:rPr lang="en-US" sz="1400" dirty="0" smtClean="0"/>
              <a:t>fiskalnog rizika</a:t>
            </a:r>
            <a:endParaRPr lang="hr-HR" sz="1400" dirty="0"/>
          </a:p>
        </p:txBody>
      </p:sp>
      <p:sp>
        <p:nvSpPr>
          <p:cNvPr id="7" name="TextBox 6"/>
          <p:cNvSpPr txBox="1"/>
          <p:nvPr/>
        </p:nvSpPr>
        <p:spPr>
          <a:xfrm>
            <a:off x="2008145" y="5833130"/>
            <a:ext cx="1335622" cy="523220"/>
          </a:xfrm>
          <a:prstGeom prst="rect">
            <a:avLst/>
          </a:prstGeom>
          <a:noFill/>
        </p:spPr>
        <p:txBody>
          <a:bodyPr wrap="none" rtlCol="0">
            <a:spAutoFit/>
          </a:bodyPr>
          <a:lstStyle/>
          <a:p>
            <a:r>
              <a:rPr lang="en-US" sz="1400" dirty="0" smtClean="0"/>
              <a:t>Ocjena </a:t>
            </a:r>
          </a:p>
          <a:p>
            <a:r>
              <a:rPr lang="en-US" sz="1400" dirty="0" smtClean="0"/>
              <a:t>fiskalnog utjecaja</a:t>
            </a:r>
            <a:endParaRPr lang="hr-HR" sz="1400" dirty="0"/>
          </a:p>
        </p:txBody>
      </p:sp>
      <p:sp>
        <p:nvSpPr>
          <p:cNvPr id="8" name="TextBox 7"/>
          <p:cNvSpPr txBox="1"/>
          <p:nvPr/>
        </p:nvSpPr>
        <p:spPr>
          <a:xfrm>
            <a:off x="1109355" y="5488669"/>
            <a:ext cx="1281120" cy="523220"/>
          </a:xfrm>
          <a:prstGeom prst="rect">
            <a:avLst/>
          </a:prstGeom>
          <a:noFill/>
        </p:spPr>
        <p:txBody>
          <a:bodyPr wrap="square" rtlCol="0">
            <a:spAutoFit/>
          </a:bodyPr>
          <a:lstStyle/>
          <a:p>
            <a:r>
              <a:rPr lang="en-US" sz="1400" dirty="0" smtClean="0"/>
              <a:t>Opis </a:t>
            </a:r>
          </a:p>
          <a:p>
            <a:r>
              <a:rPr lang="en-US" sz="1400" dirty="0" smtClean="0"/>
              <a:t>fiskalnog rizika</a:t>
            </a:r>
            <a:endParaRPr lang="hr-HR" sz="1400" dirty="0"/>
          </a:p>
        </p:txBody>
      </p:sp>
      <p:sp>
        <p:nvSpPr>
          <p:cNvPr id="9" name="TextBox 8"/>
          <p:cNvSpPr txBox="1"/>
          <p:nvPr/>
        </p:nvSpPr>
        <p:spPr>
          <a:xfrm>
            <a:off x="2961437" y="5046465"/>
            <a:ext cx="1167243" cy="523220"/>
          </a:xfrm>
          <a:prstGeom prst="rect">
            <a:avLst/>
          </a:prstGeom>
          <a:noFill/>
        </p:spPr>
        <p:txBody>
          <a:bodyPr wrap="none" rtlCol="0">
            <a:spAutoFit/>
          </a:bodyPr>
          <a:lstStyle/>
          <a:p>
            <a:r>
              <a:rPr lang="en-US" sz="1400" dirty="0" smtClean="0"/>
              <a:t>Vjerojatnost</a:t>
            </a:r>
          </a:p>
          <a:p>
            <a:r>
              <a:rPr lang="en-US" sz="1400" dirty="0" smtClean="0"/>
              <a:t> nastanka</a:t>
            </a:r>
            <a:endParaRPr lang="hr-HR" sz="1400" dirty="0"/>
          </a:p>
        </p:txBody>
      </p:sp>
      <p:sp>
        <p:nvSpPr>
          <p:cNvPr id="10" name="TextBox 9"/>
          <p:cNvSpPr txBox="1"/>
          <p:nvPr/>
        </p:nvSpPr>
        <p:spPr>
          <a:xfrm>
            <a:off x="6289293" y="3804354"/>
            <a:ext cx="1469085" cy="954107"/>
          </a:xfrm>
          <a:prstGeom prst="rect">
            <a:avLst/>
          </a:prstGeom>
          <a:noFill/>
        </p:spPr>
        <p:txBody>
          <a:bodyPr wrap="square" rtlCol="0">
            <a:spAutoFit/>
          </a:bodyPr>
          <a:lstStyle/>
          <a:p>
            <a:r>
              <a:rPr lang="en-US" sz="1400" dirty="0" smtClean="0"/>
              <a:t>Dodatne radnje neophodne za smanjenje fiskalnog rizika</a:t>
            </a:r>
            <a:endParaRPr lang="hr-HR" sz="1400" dirty="0"/>
          </a:p>
        </p:txBody>
      </p:sp>
      <p:sp>
        <p:nvSpPr>
          <p:cNvPr id="11" name="TextBox 10"/>
          <p:cNvSpPr txBox="1"/>
          <p:nvPr/>
        </p:nvSpPr>
        <p:spPr>
          <a:xfrm>
            <a:off x="4463435" y="4615578"/>
            <a:ext cx="1642024" cy="954107"/>
          </a:xfrm>
          <a:prstGeom prst="rect">
            <a:avLst/>
          </a:prstGeom>
          <a:noFill/>
        </p:spPr>
        <p:txBody>
          <a:bodyPr wrap="square" rtlCol="0">
            <a:spAutoFit/>
          </a:bodyPr>
          <a:lstStyle/>
          <a:p>
            <a:r>
              <a:rPr lang="en-US" sz="1400" dirty="0" smtClean="0"/>
              <a:t>Trenutačno stanje, </a:t>
            </a:r>
          </a:p>
          <a:p>
            <a:r>
              <a:rPr lang="en-US" sz="1400" dirty="0" smtClean="0"/>
              <a:t>postojeće mjere za smanjenje rizika</a:t>
            </a:r>
            <a:endParaRPr lang="hr-HR" sz="1400" dirty="0"/>
          </a:p>
        </p:txBody>
      </p:sp>
      <p:sp>
        <p:nvSpPr>
          <p:cNvPr id="12" name="TextBox 11"/>
          <p:cNvSpPr txBox="1"/>
          <p:nvPr/>
        </p:nvSpPr>
        <p:spPr>
          <a:xfrm>
            <a:off x="7987786" y="4181199"/>
            <a:ext cx="1156214" cy="523220"/>
          </a:xfrm>
          <a:prstGeom prst="rect">
            <a:avLst/>
          </a:prstGeom>
          <a:noFill/>
        </p:spPr>
        <p:txBody>
          <a:bodyPr wrap="none" rtlCol="0">
            <a:spAutoFit/>
          </a:bodyPr>
          <a:lstStyle/>
          <a:p>
            <a:r>
              <a:rPr lang="en-US" sz="1400" dirty="0" smtClean="0"/>
              <a:t>Odgovorna </a:t>
            </a:r>
          </a:p>
          <a:p>
            <a:r>
              <a:rPr lang="en-US" sz="1400" dirty="0" smtClean="0"/>
              <a:t>institucija</a:t>
            </a:r>
            <a:endParaRPr lang="hr-HR" sz="1400" dirty="0"/>
          </a:p>
        </p:txBody>
      </p:sp>
      <p:sp>
        <p:nvSpPr>
          <p:cNvPr id="14" name="TextBox 13"/>
          <p:cNvSpPr txBox="1"/>
          <p:nvPr/>
        </p:nvSpPr>
        <p:spPr>
          <a:xfrm>
            <a:off x="7023835" y="5186799"/>
            <a:ext cx="1585423" cy="1169551"/>
          </a:xfrm>
          <a:prstGeom prst="rect">
            <a:avLst/>
          </a:prstGeom>
          <a:noFill/>
        </p:spPr>
        <p:txBody>
          <a:bodyPr wrap="square" rtlCol="0">
            <a:spAutoFit/>
          </a:bodyPr>
          <a:lstStyle/>
          <a:p>
            <a:r>
              <a:rPr lang="en-US" sz="1400" dirty="0" smtClean="0"/>
              <a:t>Dodatne radnje neophodne za smanjenje posljedica fiskalnog rizika</a:t>
            </a:r>
            <a:endParaRPr lang="hr-HR" sz="1400" dirty="0"/>
          </a:p>
        </p:txBody>
      </p:sp>
      <p:sp>
        <p:nvSpPr>
          <p:cNvPr id="16" name="Rounded Rectangle 1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305750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12"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hr-HR" dirty="0"/>
          </a:p>
        </p:txBody>
      </p:sp>
      <p:sp>
        <p:nvSpPr>
          <p:cNvPr id="4" name="Content Placeholder 3"/>
          <p:cNvSpPr>
            <a:spLocks noGrp="1"/>
          </p:cNvSpPr>
          <p:nvPr>
            <p:ph idx="1"/>
          </p:nvPr>
        </p:nvSpPr>
        <p:spPr/>
        <p:txBody>
          <a:bodyPr/>
          <a:lstStyle/>
          <a:p>
            <a:pPr marL="0" indent="0" algn="just">
              <a:spcBef>
                <a:spcPts val="600"/>
              </a:spcBef>
              <a:spcAft>
                <a:spcPts val="600"/>
              </a:spcAft>
              <a:buNone/>
            </a:pPr>
            <a:r>
              <a:rPr lang="en-US" b="1" dirty="0" smtClean="0"/>
              <a:t>Dokument priložen Zakonu o srednjoročnom okviru </a:t>
            </a:r>
            <a:r>
              <a:rPr dirty="0" smtClean="0"/>
              <a:t>Sadržava:</a:t>
            </a:r>
          </a:p>
          <a:p>
            <a:pPr>
              <a:lnSpc>
                <a:spcPct val="150000"/>
              </a:lnSpc>
            </a:pPr>
            <a:r>
              <a:rPr lang="en-US" sz="2000" dirty="0" smtClean="0"/>
              <a:t>kratak opis općeg upravljanja fiskalnim rizicima;</a:t>
            </a:r>
          </a:p>
          <a:p>
            <a:pPr>
              <a:lnSpc>
                <a:spcPct val="150000"/>
              </a:lnSpc>
            </a:pPr>
            <a:r>
              <a:rPr lang="en-US" sz="2000" dirty="0" smtClean="0"/>
              <a:t>klasifikaciju fiskalnih rizika;</a:t>
            </a:r>
          </a:p>
          <a:p>
            <a:pPr>
              <a:lnSpc>
                <a:spcPct val="150000"/>
              </a:lnSpc>
            </a:pPr>
            <a:r>
              <a:rPr lang="en-US" sz="2000" dirty="0" smtClean="0"/>
              <a:t>način utjecaja fiskalnih rizika i vjerojatnost njihova nastanka;</a:t>
            </a:r>
          </a:p>
          <a:p>
            <a:pPr>
              <a:lnSpc>
                <a:spcPct val="150000"/>
              </a:lnSpc>
            </a:pPr>
            <a:r>
              <a:rPr lang="en-US" sz="2000" dirty="0" smtClean="0"/>
              <a:t>rizike uključene u Izjavu o fiskalnim rizicima,</a:t>
            </a:r>
          </a:p>
          <a:p>
            <a:pPr lvl="1">
              <a:lnSpc>
                <a:spcPct val="150000"/>
              </a:lnSpc>
            </a:pPr>
            <a:r>
              <a:rPr lang="en-US" sz="2000" dirty="0" smtClean="0"/>
              <a:t>fiskalne rizike koji se mogu kvantificirati;</a:t>
            </a:r>
          </a:p>
          <a:p>
            <a:pPr lvl="1">
              <a:lnSpc>
                <a:spcPct val="150000"/>
              </a:lnSpc>
            </a:pPr>
            <a:r>
              <a:rPr lang="en-US" sz="2000" dirty="0" smtClean="0"/>
              <a:t>fiskalne rizike koji se ne mogu kvantificirati;</a:t>
            </a:r>
          </a:p>
          <a:p>
            <a:pPr>
              <a:lnSpc>
                <a:spcPct val="150000"/>
              </a:lnSpc>
            </a:pPr>
            <a:r>
              <a:rPr dirty="0" smtClean="0"/>
              <a:t>izračun sigurnosne fiskalne rezerve.</a:t>
            </a:r>
            <a:r>
              <a:rPr lang="en-US" sz="2000" dirty="0" smtClean="0"/>
              <a:t> </a:t>
            </a:r>
            <a:endParaRPr lang="hr-HR" sz="2000" dirty="0"/>
          </a:p>
        </p:txBody>
      </p:sp>
      <p:sp>
        <p:nvSpPr>
          <p:cNvPr id="5" name="Title 4"/>
          <p:cNvSpPr>
            <a:spLocks noGrp="1"/>
          </p:cNvSpPr>
          <p:nvPr>
            <p:ph type="title"/>
          </p:nvPr>
        </p:nvSpPr>
        <p:spPr/>
        <p:txBody>
          <a:bodyPr/>
          <a:lstStyle/>
          <a:p>
            <a:r>
              <a:rPr dirty="0" smtClean="0"/>
              <a:t>Izjava o fiskalnim rizicima</a:t>
            </a:r>
            <a:endParaRPr lang="hr-HR" dirty="0"/>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2266160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15</a:t>
            </a:fld>
            <a:endParaRPr lang="hr-HR" dirty="0"/>
          </a:p>
        </p:txBody>
      </p:sp>
      <p:sp>
        <p:nvSpPr>
          <p:cNvPr id="4" name="Content Placeholder 3"/>
          <p:cNvSpPr>
            <a:spLocks noGrp="1"/>
          </p:cNvSpPr>
          <p:nvPr>
            <p:ph idx="1"/>
          </p:nvPr>
        </p:nvSpPr>
        <p:spPr>
          <a:xfrm>
            <a:off x="457200" y="1275841"/>
            <a:ext cx="8229600" cy="4857403"/>
          </a:xfrm>
        </p:spPr>
        <p:txBody>
          <a:bodyPr/>
          <a:lstStyle/>
          <a:p>
            <a:pPr marL="0" indent="0" algn="just">
              <a:buNone/>
            </a:pPr>
            <a:r>
              <a:rPr lang="en-US" b="1" dirty="0" smtClean="0"/>
              <a:t>Kvantificirani rezultat izjave o fiskalnim rizicima</a:t>
            </a:r>
            <a:endParaRPr lang="hr-HR" b="1" dirty="0" smtClean="0"/>
          </a:p>
          <a:p>
            <a:pPr marL="0" indent="0" algn="just">
              <a:buNone/>
            </a:pPr>
            <a:endParaRPr lang="hr-HR" dirty="0" smtClean="0"/>
          </a:p>
          <a:p>
            <a:pPr marL="0" indent="0" algn="just">
              <a:buNone/>
            </a:pPr>
            <a:r>
              <a:rPr dirty="0" smtClean="0"/>
              <a:t>Svrha Sigurnosne fiskalne rezerve je osigurati razinu početno planiranog salda općeg državnog proračuna koji je donesen za relevantnu godinu u Okvirnom zakonu u slučaju </a:t>
            </a:r>
            <a:r>
              <a:rPr i="1" dirty="0" smtClean="0"/>
              <a:t>blagih makroekonomskih fluktuacija i pokrića rashoda uzrokovanih fiskalnim rizicima koji se mogu kvantificirati i koji su uvršteni u izjavu o fiskalnim rizicima.</a:t>
            </a:r>
          </a:p>
          <a:p>
            <a:pPr marL="0" indent="0">
              <a:buNone/>
            </a:pPr>
            <a:endParaRPr lang="hr-HR" dirty="0" smtClean="0"/>
          </a:p>
          <a:p>
            <a:pPr marL="0" indent="0">
              <a:buNone/>
            </a:pPr>
            <a:endParaRPr lang="hr-HR" dirty="0" smtClean="0"/>
          </a:p>
          <a:p>
            <a:pPr marL="0" indent="0">
              <a:buNone/>
            </a:pPr>
            <a:endParaRPr lang="hr-HR" dirty="0" smtClean="0"/>
          </a:p>
          <a:p>
            <a:pPr marL="0" indent="0">
              <a:buNone/>
            </a:pPr>
            <a:endParaRPr lang="hr-HR" dirty="0" smtClean="0"/>
          </a:p>
          <a:p>
            <a:pPr marL="0" indent="0">
              <a:buNone/>
            </a:pPr>
            <a:endParaRPr lang="hr-HR" dirty="0" smtClean="0"/>
          </a:p>
          <a:p>
            <a:pPr marL="0" indent="0">
              <a:buNone/>
            </a:pPr>
            <a:endParaRPr lang="hr-HR" dirty="0" smtClean="0"/>
          </a:p>
          <a:p>
            <a:endParaRPr lang="hr-HR" dirty="0"/>
          </a:p>
        </p:txBody>
      </p:sp>
      <p:sp>
        <p:nvSpPr>
          <p:cNvPr id="5" name="Title 4"/>
          <p:cNvSpPr>
            <a:spLocks noGrp="1"/>
          </p:cNvSpPr>
          <p:nvPr>
            <p:ph type="title"/>
          </p:nvPr>
        </p:nvSpPr>
        <p:spPr/>
        <p:txBody>
          <a:bodyPr>
            <a:noAutofit/>
          </a:bodyPr>
          <a:lstStyle/>
          <a:p>
            <a:r>
              <a:rPr dirty="0" smtClean="0"/>
              <a:t>Sigurnosna fiskalna rezerva</a:t>
            </a:r>
            <a:endParaRPr lang="hr-HR" dirty="0"/>
          </a:p>
        </p:txBody>
      </p:sp>
      <p:sp>
        <p:nvSpPr>
          <p:cNvPr id="12" name="Rounded Rectangle 11"/>
          <p:cNvSpPr/>
          <p:nvPr/>
        </p:nvSpPr>
        <p:spPr>
          <a:xfrm>
            <a:off x="795070" y="3825044"/>
            <a:ext cx="1944216"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Sigurnosna fiskalna rezerva</a:t>
            </a:r>
            <a:endParaRPr lang="hr-HR" dirty="0"/>
          </a:p>
        </p:txBody>
      </p:sp>
      <p:sp>
        <p:nvSpPr>
          <p:cNvPr id="13" name="Rounded Rectangle 12"/>
          <p:cNvSpPr/>
          <p:nvPr/>
        </p:nvSpPr>
        <p:spPr>
          <a:xfrm>
            <a:off x="3464568" y="3825044"/>
            <a:ext cx="1944216" cy="122413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dirty="0" smtClean="0"/>
              <a:t>Gornje granice rashoda  unutar MTBFL-a</a:t>
            </a:r>
            <a:endParaRPr lang="hr-HR" dirty="0"/>
          </a:p>
        </p:txBody>
      </p:sp>
      <p:sp>
        <p:nvSpPr>
          <p:cNvPr id="14" name="Rounded Rectangle 13"/>
          <p:cNvSpPr/>
          <p:nvPr/>
        </p:nvSpPr>
        <p:spPr>
          <a:xfrm>
            <a:off x="6075684" y="3825044"/>
            <a:ext cx="1944216" cy="122413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1600" dirty="0" smtClean="0"/>
              <a:t>Rashodi u Zakonu o godišnjem proračunu</a:t>
            </a:r>
            <a:endParaRPr lang="hr-HR" sz="1600" dirty="0"/>
          </a:p>
        </p:txBody>
      </p:sp>
      <p:sp>
        <p:nvSpPr>
          <p:cNvPr id="15" name="Equal 14"/>
          <p:cNvSpPr/>
          <p:nvPr/>
        </p:nvSpPr>
        <p:spPr>
          <a:xfrm>
            <a:off x="2777891" y="4221088"/>
            <a:ext cx="648072"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Minus 15"/>
          <p:cNvSpPr/>
          <p:nvPr/>
        </p:nvSpPr>
        <p:spPr>
          <a:xfrm>
            <a:off x="5418198" y="4239090"/>
            <a:ext cx="648072" cy="39604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ounded Rectangle 10"/>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3211317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67544" y="6473403"/>
            <a:ext cx="2133600" cy="365125"/>
          </a:xfrm>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hr-HR" dirty="0"/>
          </a:p>
        </p:txBody>
      </p:sp>
      <p:sp>
        <p:nvSpPr>
          <p:cNvPr id="5" name="Title 4"/>
          <p:cNvSpPr>
            <a:spLocks noGrp="1"/>
          </p:cNvSpPr>
          <p:nvPr>
            <p:ph type="title"/>
          </p:nvPr>
        </p:nvSpPr>
        <p:spPr/>
        <p:txBody>
          <a:bodyPr>
            <a:normAutofit/>
          </a:bodyPr>
          <a:lstStyle/>
          <a:p>
            <a:r>
              <a:rPr dirty="0" smtClean="0"/>
              <a:t>Sigurnosna fiskalna rezerva II</a:t>
            </a:r>
            <a:endParaRPr lang="hr-HR" dirty="0"/>
          </a:p>
        </p:txBody>
      </p:sp>
      <mc:AlternateContent xmlns:mc="http://schemas.openxmlformats.org/markup-compatibility/2006" xmlns:a14="http://schemas.microsoft.com/office/drawing/2010/main">
        <mc:Choice Requires="a14">
          <p:sp>
            <p:nvSpPr>
              <p:cNvPr id="11" name="Rectangle 10"/>
              <p:cNvSpPr/>
              <p:nvPr/>
            </p:nvSpPr>
            <p:spPr>
              <a:xfrm>
                <a:off x="304800" y="1556792"/>
                <a:ext cx="8299648" cy="2347053"/>
              </a:xfrm>
              <a:prstGeom prst="rect">
                <a:avLst/>
              </a:prstGeom>
            </p:spPr>
            <p:txBody>
              <a:bodyPr wrap="square">
                <a:spAutoFit/>
              </a:bodyPr>
              <a:lstStyle/>
              <a:p>
                <a:pPr>
                  <a:lnSpc>
                    <a:spcPct val="107000"/>
                  </a:lnSpc>
                  <a:spcAft>
                    <a:spcPts val="0"/>
                  </a:spcAft>
                </a:pPr>
                <a:r>
                  <a:rPr lang="hr-HR" i="1" dirty="0">
                    <a:solidFill>
                      <a:srgbClr val="000000"/>
                    </a:solidFill>
                    <a:latin typeface="Calibri"/>
                    <a:ea typeface="Times New Roman"/>
                    <a:cs typeface="Book Antiqua"/>
                  </a:rPr>
                  <a:t>Sigurnosna fiskalna rezerva = k</a:t>
                </a:r>
                <a:r>
                  <a:rPr lang="hr-HR" i="1" baseline="-25000" dirty="0">
                    <a:solidFill>
                      <a:srgbClr val="000000"/>
                    </a:solidFill>
                    <a:latin typeface="Calibri"/>
                    <a:ea typeface="Times New Roman"/>
                    <a:cs typeface="Book Antiqua"/>
                  </a:rPr>
                  <a:t>2● </a:t>
                </a:r>
                <a:r>
                  <a:rPr lang="hr-HR" i="1" dirty="0">
                    <a:solidFill>
                      <a:srgbClr val="000000"/>
                    </a:solidFill>
                    <a:latin typeface="Calibri"/>
                    <a:ea typeface="Times New Roman"/>
                    <a:cs typeface="Book Antiqua"/>
                  </a:rPr>
                  <a:t>∑</a:t>
                </a:r>
                <a:r>
                  <a:rPr lang="hr-HR" i="1" baseline="-25000" dirty="0">
                    <a:solidFill>
                      <a:srgbClr val="000000"/>
                    </a:solidFill>
                    <a:latin typeface="Calibri"/>
                    <a:ea typeface="Times New Roman"/>
                    <a:cs typeface="Constantia"/>
                  </a:rPr>
                  <a:t>vjerojatnost rizika 2</a:t>
                </a:r>
                <a:r>
                  <a:rPr lang="hr-HR" i="1" dirty="0">
                    <a:solidFill>
                      <a:srgbClr val="000000"/>
                    </a:solidFill>
                    <a:latin typeface="Calibri"/>
                    <a:ea typeface="Times New Roman"/>
                    <a:cs typeface="Constantia"/>
                  </a:rPr>
                  <a:t>  </a:t>
                </a:r>
                <a:r>
                  <a:rPr lang="hr-HR" i="1" spc="100" dirty="0">
                    <a:solidFill>
                      <a:srgbClr val="000000"/>
                    </a:solidFill>
                    <a:latin typeface="Calibri"/>
                    <a:ea typeface="Times New Roman"/>
                    <a:cs typeface="Book Antiqua"/>
                  </a:rPr>
                  <a:t>fiskalni utjecaj</a:t>
                </a:r>
                <a:r>
                  <a:rPr lang="hr-HR" dirty="0">
                    <a:solidFill>
                      <a:srgbClr val="000000"/>
                    </a:solidFill>
                    <a:latin typeface="Calibri"/>
                    <a:ea typeface="Times New Roman"/>
                    <a:cs typeface="Calibri"/>
                  </a:rPr>
                  <a:t> + k</a:t>
                </a:r>
                <a:r>
                  <a:rPr lang="hr-HR" baseline="-25000" dirty="0">
                    <a:solidFill>
                      <a:srgbClr val="000000"/>
                    </a:solidFill>
                    <a:latin typeface="Calibri"/>
                    <a:ea typeface="Times New Roman"/>
                    <a:cs typeface="Calibri"/>
                  </a:rPr>
                  <a:t>3 </a:t>
                </a:r>
                <a:r>
                  <a:rPr lang="hr-HR" i="1" baseline="-25000" dirty="0">
                    <a:solidFill>
                      <a:srgbClr val="000000"/>
                    </a:solidFill>
                    <a:latin typeface="Calibri"/>
                    <a:ea typeface="Times New Roman"/>
                    <a:cs typeface="Book Antiqua"/>
                  </a:rPr>
                  <a:t>●</a:t>
                </a:r>
                <a:endParaRPr lang="hr-HR" sz="1400" dirty="0">
                  <a:latin typeface="Calibri"/>
                  <a:ea typeface="Calibri"/>
                  <a:cs typeface="Times New Roman"/>
                </a:endParaRPr>
              </a:p>
              <a:p>
                <a:pPr>
                  <a:lnSpc>
                    <a:spcPct val="107000"/>
                  </a:lnSpc>
                  <a:spcAft>
                    <a:spcPts val="0"/>
                  </a:spcAft>
                </a:pPr>
                <a:r>
                  <a:rPr lang="hr-HR" i="1" dirty="0">
                    <a:solidFill>
                      <a:srgbClr val="000000"/>
                    </a:solidFill>
                    <a:latin typeface="Calibri"/>
                    <a:ea typeface="Times New Roman"/>
                    <a:cs typeface="Book Antiqua"/>
                  </a:rPr>
                  <a:t>∑</a:t>
                </a:r>
                <a:r>
                  <a:rPr lang="hr-HR" i="1" baseline="-25000" dirty="0">
                    <a:solidFill>
                      <a:srgbClr val="000000"/>
                    </a:solidFill>
                    <a:latin typeface="Calibri"/>
                    <a:ea typeface="Times New Roman"/>
                    <a:cs typeface="Constantia"/>
                  </a:rPr>
                  <a:t>vjerojatnost rizika</a:t>
                </a:r>
                <a:r>
                  <a:rPr lang="hr-HR" dirty="0">
                    <a:solidFill>
                      <a:srgbClr val="000000"/>
                    </a:solidFill>
                    <a:latin typeface="Calibri"/>
                    <a:ea typeface="Times New Roman"/>
                    <a:cs typeface="Constantia"/>
                  </a:rPr>
                  <a:t> </a:t>
                </a:r>
                <a:r>
                  <a:rPr lang="hr-HR" baseline="-25000" dirty="0">
                    <a:solidFill>
                      <a:srgbClr val="000000"/>
                    </a:solidFill>
                    <a:latin typeface="Calibri"/>
                    <a:ea typeface="Times New Roman"/>
                    <a:cs typeface="Constantia"/>
                  </a:rPr>
                  <a:t>3</a:t>
                </a:r>
                <a:r>
                  <a:rPr lang="hr-HR" spc="100" dirty="0">
                    <a:solidFill>
                      <a:srgbClr val="000000"/>
                    </a:solidFill>
                    <a:latin typeface="Calibri"/>
                    <a:ea typeface="Times New Roman"/>
                    <a:cs typeface="Constantia"/>
                  </a:rPr>
                  <a:t> </a:t>
                </a:r>
                <a:r>
                  <a:rPr lang="hr-HR" i="1" spc="100" dirty="0">
                    <a:solidFill>
                      <a:srgbClr val="000000"/>
                    </a:solidFill>
                    <a:latin typeface="Calibri"/>
                    <a:ea typeface="Times New Roman"/>
                    <a:cs typeface="Book Antiqua"/>
                  </a:rPr>
                  <a:t>fiskalni utjecaj</a:t>
                </a:r>
                <a:r>
                  <a:rPr lang="hr-HR" dirty="0">
                    <a:solidFill>
                      <a:srgbClr val="000000"/>
                    </a:solidFill>
                    <a:latin typeface="Calibri"/>
                    <a:ea typeface="Times New Roman"/>
                    <a:cs typeface="Calibri"/>
                  </a:rPr>
                  <a:t> + k</a:t>
                </a:r>
                <a:r>
                  <a:rPr lang="hr-HR" baseline="-25000" dirty="0">
                    <a:solidFill>
                      <a:srgbClr val="000000"/>
                    </a:solidFill>
                    <a:latin typeface="Calibri"/>
                    <a:ea typeface="Times New Roman"/>
                    <a:cs typeface="Calibri"/>
                  </a:rPr>
                  <a:t>4 </a:t>
                </a:r>
                <a:r>
                  <a:rPr lang="hr-HR" i="1" baseline="-25000" dirty="0">
                    <a:solidFill>
                      <a:srgbClr val="000000"/>
                    </a:solidFill>
                    <a:latin typeface="Calibri"/>
                    <a:ea typeface="Times New Roman"/>
                    <a:cs typeface="Book Antiqua"/>
                  </a:rPr>
                  <a:t>● </a:t>
                </a:r>
                <a:r>
                  <a:rPr lang="hr-HR" i="1" dirty="0">
                    <a:solidFill>
                      <a:srgbClr val="000000"/>
                    </a:solidFill>
                    <a:latin typeface="Calibri"/>
                    <a:ea typeface="Times New Roman"/>
                    <a:cs typeface="Book Antiqua"/>
                  </a:rPr>
                  <a:t>∑</a:t>
                </a:r>
                <a:r>
                  <a:rPr lang="hr-HR" i="1" baseline="-25000" dirty="0">
                    <a:solidFill>
                      <a:srgbClr val="000000"/>
                    </a:solidFill>
                    <a:latin typeface="Calibri"/>
                    <a:ea typeface="Times New Roman"/>
                    <a:cs typeface="Constantia"/>
                  </a:rPr>
                  <a:t>vjerojatnost rizika </a:t>
                </a:r>
                <a:r>
                  <a:rPr lang="hr-HR" spc="100" dirty="0">
                    <a:solidFill>
                      <a:srgbClr val="000000"/>
                    </a:solidFill>
                    <a:latin typeface="Calibri"/>
                    <a:ea typeface="Times New Roman"/>
                    <a:cs typeface="Constantia"/>
                  </a:rPr>
                  <a:t> </a:t>
                </a:r>
                <a:r>
                  <a:rPr lang="hr-HR" i="1" spc="100" dirty="0">
                    <a:solidFill>
                      <a:srgbClr val="000000"/>
                    </a:solidFill>
                    <a:latin typeface="Calibri"/>
                    <a:ea typeface="Times New Roman"/>
                    <a:cs typeface="Book Antiqua"/>
                  </a:rPr>
                  <a:t>fiskalni </a:t>
                </a:r>
                <a:r>
                  <a:rPr lang="hr-HR" i="1" dirty="0">
                    <a:solidFill>
                      <a:srgbClr val="000000"/>
                    </a:solidFill>
                    <a:latin typeface="Calibri"/>
                    <a:ea typeface="Times New Roman"/>
                    <a:cs typeface="Book Antiqua"/>
                  </a:rPr>
                  <a:t>utjecaj</a:t>
                </a:r>
                <a:endParaRPr lang="hr-HR" sz="1400" dirty="0">
                  <a:latin typeface="Calibri"/>
                  <a:ea typeface="Calibri"/>
                  <a:cs typeface="Times New Roman"/>
                </a:endParaRPr>
              </a:p>
              <a:p>
                <a:r>
                  <a:rPr lang="ar-AE" dirty="0" smtClean="0"/>
                  <a:t> </a:t>
                </a:r>
              </a:p>
              <a:p>
                <a:endParaRPr lang="ar-AE" dirty="0"/>
              </a:p>
              <a:p>
                <a:endParaRPr lang="ar-AE" dirty="0"/>
              </a:p>
              <a:p>
                <a:r>
                  <a:rPr lang="hr-HR" dirty="0" smtClean="0"/>
                  <a:t>gdje je: 	</a:t>
                </a:r>
                <a14:m>
                  <m:oMath xmlns:m="http://schemas.openxmlformats.org/officeDocument/2006/math">
                    <m:sSub>
                      <m:sSubPr>
                        <m:ctrlPr>
                          <a:rPr lang="ar-AE" i="1">
                            <a:latin typeface="Cambria Math"/>
                          </a:rPr>
                        </m:ctrlPr>
                      </m:sSubPr>
                      <m:e>
                        <m:r>
                          <a:rPr lang="hr-HR" i="1">
                            <a:latin typeface="Cambria Math" panose="02040503050406030204" pitchFamily="18" charset="0"/>
                          </a:rPr>
                          <m:t>𝑘</m:t>
                        </m:r>
                      </m:e>
                      <m:sub>
                        <m:r>
                          <a:rPr lang="ar-AE" i="1">
                            <a:latin typeface="Cambria Math" panose="02040503050406030204" pitchFamily="18" charset="0"/>
                          </a:rPr>
                          <m:t>2</m:t>
                        </m:r>
                      </m:sub>
                    </m:sSub>
                  </m:oMath>
                </a14:m>
                <a:r>
                  <a:rPr lang="ar-AE" dirty="0" smtClean="0"/>
                  <a:t> = 0.1 </a:t>
                </a:r>
              </a:p>
              <a:p>
                <a:r>
                  <a:rPr lang="ar-AE" dirty="0" smtClean="0"/>
                  <a:t>      	</a:t>
                </a:r>
                <a14:m>
                  <m:oMath xmlns:m="http://schemas.openxmlformats.org/officeDocument/2006/math">
                    <m:sSub>
                      <m:sSubPr>
                        <m:ctrlPr>
                          <a:rPr lang="ar-AE" i="1" smtClean="0">
                            <a:latin typeface="Cambria Math"/>
                          </a:rPr>
                        </m:ctrlPr>
                      </m:sSubPr>
                      <m:e>
                        <m:r>
                          <a:rPr lang="hr-HR" i="1">
                            <a:latin typeface="Cambria Math" panose="02040503050406030204" pitchFamily="18" charset="0"/>
                          </a:rPr>
                          <m:t>𝑘</m:t>
                        </m:r>
                      </m:e>
                      <m:sub>
                        <m:r>
                          <a:rPr lang="ar-AE" i="1">
                            <a:latin typeface="Cambria Math" panose="02040503050406030204" pitchFamily="18" charset="0"/>
                          </a:rPr>
                          <m:t>3</m:t>
                        </m:r>
                      </m:sub>
                    </m:sSub>
                  </m:oMath>
                </a14:m>
                <a:r>
                  <a:rPr lang="ar-AE" dirty="0" smtClean="0"/>
                  <a:t> = 0,3, </a:t>
                </a:r>
              </a:p>
              <a:p>
                <a:r>
                  <a:rPr lang="ar-AE" dirty="0" smtClean="0"/>
                  <a:t>       	</a:t>
                </a:r>
                <a14:m>
                  <m:oMath xmlns:m="http://schemas.openxmlformats.org/officeDocument/2006/math">
                    <m:sSub>
                      <m:sSubPr>
                        <m:ctrlPr>
                          <a:rPr lang="ar-AE" i="1">
                            <a:latin typeface="Cambria Math"/>
                          </a:rPr>
                        </m:ctrlPr>
                      </m:sSubPr>
                      <m:e>
                        <m:r>
                          <a:rPr lang="hr-HR" i="1">
                            <a:latin typeface="Cambria Math" panose="02040503050406030204" pitchFamily="18" charset="0"/>
                          </a:rPr>
                          <m:t>𝑘</m:t>
                        </m:r>
                      </m:e>
                      <m:sub>
                        <m:r>
                          <a:rPr lang="ar-AE" i="1">
                            <a:latin typeface="Cambria Math" panose="02040503050406030204" pitchFamily="18" charset="0"/>
                          </a:rPr>
                          <m:t>4</m:t>
                        </m:r>
                      </m:sub>
                    </m:sSub>
                  </m:oMath>
                </a14:m>
                <a:r>
                  <a:rPr lang="ar-AE" dirty="0" smtClean="0"/>
                  <a:t> </a:t>
                </a:r>
                <a:r>
                  <a:rPr lang="ar-AE" dirty="0"/>
                  <a:t>=</a:t>
                </a:r>
                <a:r>
                  <a:rPr lang="ar-AE" dirty="0" smtClean="0"/>
                  <a:t> 0,6</a:t>
                </a:r>
                <a:endParaRPr dirty="0" smtClean="0"/>
              </a:p>
            </p:txBody>
          </p:sp>
        </mc:Choice>
        <mc:Fallback xmlns="">
          <p:sp>
            <p:nvSpPr>
              <p:cNvPr id="11" name="Rectangle 10"/>
              <p:cNvSpPr>
                <a:spLocks noRot="1" noChangeAspect="1" noMove="1" noResize="1" noEditPoints="1" noAdjustHandles="1" noChangeArrowheads="1" noChangeShapeType="1" noTextEdit="1"/>
              </p:cNvSpPr>
              <p:nvPr/>
            </p:nvSpPr>
            <p:spPr>
              <a:xfrm>
                <a:off x="304800" y="1556792"/>
                <a:ext cx="8299648" cy="2347053"/>
              </a:xfrm>
              <a:prstGeom prst="rect">
                <a:avLst/>
              </a:prstGeom>
              <a:blipFill rotWithShape="1">
                <a:blip r:embed="rId2"/>
                <a:stretch>
                  <a:fillRect l="-661" t="-1039" b="-3377"/>
                </a:stretch>
              </a:blipFill>
            </p:spPr>
            <p:txBody>
              <a:bodyPr/>
              <a:lstStyle/>
              <a:p>
                <a:r>
                  <a:rPr lang="hr-HR">
                    <a:noFill/>
                  </a:rPr>
                  <a:t> </a:t>
                </a:r>
              </a:p>
            </p:txBody>
          </p:sp>
        </mc:Fallback>
      </mc:AlternateContent>
      <p:graphicFrame>
        <p:nvGraphicFramePr>
          <p:cNvPr id="12" name="Table 11"/>
          <p:cNvGraphicFramePr>
            <a:graphicFrameLocks noGrp="1"/>
          </p:cNvGraphicFramePr>
          <p:nvPr>
            <p:extLst>
              <p:ext uri="{D42A27DB-BD31-4B8C-83A1-F6EECF244321}">
                <p14:modId xmlns:p14="http://schemas.microsoft.com/office/powerpoint/2010/main" val="1114832795"/>
              </p:ext>
            </p:extLst>
          </p:nvPr>
        </p:nvGraphicFramePr>
        <p:xfrm>
          <a:off x="3059832" y="3933056"/>
          <a:ext cx="4587890" cy="1174242"/>
        </p:xfrm>
        <a:graphic>
          <a:graphicData uri="http://schemas.openxmlformats.org/drawingml/2006/table">
            <a:tbl>
              <a:tblPr firstRow="1" firstCol="1" bandRow="1">
                <a:tableStyleId>{5C22544A-7EE6-4342-B048-85BDC9FD1C3A}</a:tableStyleId>
              </a:tblPr>
              <a:tblGrid>
                <a:gridCol w="2183437"/>
                <a:gridCol w="2404453"/>
              </a:tblGrid>
              <a:tr h="0">
                <a:tc>
                  <a:txBody>
                    <a:bodyPr/>
                    <a:lstStyle/>
                    <a:p>
                      <a:pPr algn="ctr">
                        <a:lnSpc>
                          <a:spcPct val="107000"/>
                        </a:lnSpc>
                        <a:spcAft>
                          <a:spcPts val="0"/>
                        </a:spcAft>
                      </a:pPr>
                      <a:r>
                        <a:rPr lang="en-US" sz="1200" noProof="0" dirty="0" smtClean="0">
                          <a:effectLst/>
                        </a:rPr>
                        <a:t>Ocjena vjerojatnosti nastanka</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Vjerojatnost nastanka</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1</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0%</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2</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10%</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3</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30%</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4</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60%</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ctr">
                        <a:lnSpc>
                          <a:spcPct val="107000"/>
                        </a:lnSpc>
                        <a:spcAft>
                          <a:spcPts val="0"/>
                        </a:spcAft>
                      </a:pPr>
                      <a:r>
                        <a:rPr lang="en-US" sz="1200" noProof="0" dirty="0" smtClean="0">
                          <a:effectLst/>
                        </a:rPr>
                        <a:t>5</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200" noProof="0" dirty="0" smtClean="0">
                          <a:effectLst/>
                        </a:rPr>
                        <a:t>100%</a:t>
                      </a:r>
                      <a:endParaRPr lang="hr-HR" sz="11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7" name="Rounded Rectangle 6"/>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850371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17</a:t>
            </a:fld>
            <a:endParaRPr lang="hr-HR" dirty="0"/>
          </a:p>
        </p:txBody>
      </p:sp>
      <p:sp>
        <p:nvSpPr>
          <p:cNvPr id="4" name="Content Placeholder 3"/>
          <p:cNvSpPr>
            <a:spLocks noGrp="1"/>
          </p:cNvSpPr>
          <p:nvPr>
            <p:ph idx="1"/>
          </p:nvPr>
        </p:nvSpPr>
        <p:spPr/>
        <p:txBody>
          <a:bodyPr/>
          <a:lstStyle/>
          <a:p>
            <a:pPr marL="0" indent="0" algn="just">
              <a:spcBef>
                <a:spcPts val="600"/>
              </a:spcBef>
              <a:spcAft>
                <a:spcPts val="600"/>
              </a:spcAft>
              <a:buNone/>
            </a:pPr>
            <a:r>
              <a:rPr lang="en-US" dirty="0" smtClean="0">
                <a:solidFill>
                  <a:schemeClr val="tx1"/>
                </a:solidFill>
              </a:rPr>
              <a:t>Pretpostavlja se da je rizik simetričan ako je jednaka vjerojatnost da će stvarni trošak biti i veći i manji od projiciranog. Stoga je vjerojatnost negativnog učinka na proračunski saldo 50 %. </a:t>
            </a:r>
          </a:p>
          <a:p>
            <a:endParaRPr lang="hr-HR" dirty="0">
              <a:solidFill>
                <a:schemeClr val="tx1"/>
              </a:solidFill>
            </a:endParaRPr>
          </a:p>
        </p:txBody>
      </p:sp>
      <p:sp>
        <p:nvSpPr>
          <p:cNvPr id="5" name="Title 4"/>
          <p:cNvSpPr>
            <a:spLocks noGrp="1"/>
          </p:cNvSpPr>
          <p:nvPr>
            <p:ph type="title"/>
          </p:nvPr>
        </p:nvSpPr>
        <p:spPr/>
        <p:txBody>
          <a:bodyPr/>
          <a:lstStyle/>
          <a:p>
            <a:r>
              <a:rPr dirty="0" smtClean="0"/>
              <a:t>Koncept „simetričnih fiskalnih rizika“</a:t>
            </a:r>
            <a:endParaRPr lang="hr-HR" dirty="0"/>
          </a:p>
        </p:txBody>
      </p:sp>
      <p:graphicFrame>
        <p:nvGraphicFramePr>
          <p:cNvPr id="23" name="Chart 22"/>
          <p:cNvGraphicFramePr>
            <a:graphicFrameLocks/>
          </p:cNvGraphicFramePr>
          <p:nvPr>
            <p:extLst>
              <p:ext uri="{D42A27DB-BD31-4B8C-83A1-F6EECF244321}">
                <p14:modId xmlns:p14="http://schemas.microsoft.com/office/powerpoint/2010/main" val="2310707531"/>
              </p:ext>
            </p:extLst>
          </p:nvPr>
        </p:nvGraphicFramePr>
        <p:xfrm>
          <a:off x="539552" y="2420888"/>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24" name="Rectangle 23"/>
          <p:cNvSpPr/>
          <p:nvPr/>
        </p:nvSpPr>
        <p:spPr>
          <a:xfrm>
            <a:off x="467544" y="4941168"/>
            <a:ext cx="7931224" cy="1215717"/>
          </a:xfrm>
          <a:prstGeom prst="rect">
            <a:avLst/>
          </a:prstGeom>
        </p:spPr>
        <p:txBody>
          <a:bodyPr wrap="square">
            <a:spAutoFit/>
          </a:bodyPr>
          <a:lstStyle/>
          <a:p>
            <a:pPr algn="just">
              <a:spcBef>
                <a:spcPts val="600"/>
              </a:spcBef>
              <a:spcAft>
                <a:spcPts val="600"/>
              </a:spcAft>
            </a:pPr>
            <a:endParaRPr lang="hr-HR" sz="800" dirty="0" smtClean="0"/>
          </a:p>
          <a:p>
            <a:pPr algn="just">
              <a:spcBef>
                <a:spcPts val="600"/>
              </a:spcBef>
              <a:spcAft>
                <a:spcPts val="600"/>
              </a:spcAft>
            </a:pPr>
            <a:r>
              <a:rPr lang="hr-HR" sz="900" i="1" dirty="0" smtClean="0"/>
              <a:t>&lt;forecast=projekcija; outcome=krajnji rezultat&gt;</a:t>
            </a:r>
          </a:p>
          <a:p>
            <a:pPr algn="just">
              <a:spcBef>
                <a:spcPts val="600"/>
              </a:spcBef>
              <a:spcAft>
                <a:spcPts val="600"/>
              </a:spcAft>
            </a:pPr>
            <a:r>
              <a:rPr dirty="0" smtClean="0"/>
              <a:t>To s druge strane znači da se fiskalni utjecaj ne bi mogao ocijeniti u tekućem razdoblju, ali da će dugoročno biti jednak nuli (jer je rizik simetrične naravi).</a:t>
            </a:r>
            <a:endParaRPr lang="hr-HR" dirty="0"/>
          </a:p>
        </p:txBody>
      </p:sp>
      <p:sp>
        <p:nvSpPr>
          <p:cNvPr id="6" name="Rectangle 5"/>
          <p:cNvSpPr/>
          <p:nvPr/>
        </p:nvSpPr>
        <p:spPr>
          <a:xfrm>
            <a:off x="5724128" y="2420888"/>
            <a:ext cx="2303276"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Posljedično, određeni se rizik ne kvantificira i ne uzima se u obzir pri izračunu Sigurnosne fiskalne rezerve.</a:t>
            </a:r>
            <a:endParaRPr lang="hr-HR" dirty="0"/>
          </a:p>
        </p:txBody>
      </p:sp>
      <p:sp>
        <p:nvSpPr>
          <p:cNvPr id="9" name="Rounded Rectangle 8"/>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53405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18</a:t>
            </a:fld>
            <a:endParaRPr lang="hr-HR" dirty="0"/>
          </a:p>
        </p:txBody>
      </p:sp>
      <p:sp>
        <p:nvSpPr>
          <p:cNvPr id="5" name="Title 4"/>
          <p:cNvSpPr>
            <a:spLocks noGrp="1"/>
          </p:cNvSpPr>
          <p:nvPr>
            <p:ph type="title"/>
          </p:nvPr>
        </p:nvSpPr>
        <p:spPr/>
        <p:txBody>
          <a:bodyPr/>
          <a:lstStyle/>
          <a:p>
            <a:endParaRPr lang="en-US" dirty="0"/>
          </a:p>
        </p:txBody>
      </p:sp>
      <p:sp>
        <p:nvSpPr>
          <p:cNvPr id="4" name="Rectangle 3"/>
          <p:cNvSpPr/>
          <p:nvPr/>
        </p:nvSpPr>
        <p:spPr>
          <a:xfrm>
            <a:off x="1475656" y="3068960"/>
            <a:ext cx="6336704" cy="830997"/>
          </a:xfrm>
          <a:prstGeom prst="rect">
            <a:avLst/>
          </a:prstGeom>
        </p:spPr>
        <p:txBody>
          <a:bodyPr wrap="square">
            <a:spAutoFit/>
          </a:bodyPr>
          <a:lstStyle/>
          <a:p>
            <a:pPr algn="ctr"/>
            <a:r>
              <a:rPr lang="en-US" sz="2400" dirty="0" smtClean="0"/>
              <a:t>Praktični primjeri - odabrani fiskalni pokazatelji/izvori rizika</a:t>
            </a:r>
            <a:endParaRPr lang="hr-HR" sz="2400" dirty="0"/>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815077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19</a:t>
            </a:fld>
            <a:endParaRPr lang="hr-HR" dirty="0"/>
          </a:p>
        </p:txBody>
      </p:sp>
      <p:sp>
        <p:nvSpPr>
          <p:cNvPr id="5" name="Title 4"/>
          <p:cNvSpPr>
            <a:spLocks noGrp="1"/>
          </p:cNvSpPr>
          <p:nvPr>
            <p:ph type="title"/>
          </p:nvPr>
        </p:nvSpPr>
        <p:spPr/>
        <p:txBody>
          <a:bodyPr/>
          <a:lstStyle/>
          <a:p>
            <a:r>
              <a:rPr dirty="0" smtClean="0"/>
              <a:t>Fiskalne rizike u socijalnom sektoru </a:t>
            </a:r>
            <a:endParaRPr lang="hr-HR" dirty="0"/>
          </a:p>
        </p:txBody>
      </p:sp>
      <p:graphicFrame>
        <p:nvGraphicFramePr>
          <p:cNvPr id="6" name="Table 5"/>
          <p:cNvGraphicFramePr>
            <a:graphicFrameLocks noGrp="1"/>
          </p:cNvGraphicFramePr>
          <p:nvPr>
            <p:extLst>
              <p:ext uri="{D42A27DB-BD31-4B8C-83A1-F6EECF244321}">
                <p14:modId xmlns:p14="http://schemas.microsoft.com/office/powerpoint/2010/main" val="931354377"/>
              </p:ext>
            </p:extLst>
          </p:nvPr>
        </p:nvGraphicFramePr>
        <p:xfrm>
          <a:off x="900400" y="1412775"/>
          <a:ext cx="7632041" cy="4780844"/>
        </p:xfrm>
        <a:graphic>
          <a:graphicData uri="http://schemas.openxmlformats.org/drawingml/2006/table">
            <a:tbl>
              <a:tblPr firstRow="1" firstCol="1" bandRow="1">
                <a:tableStyleId>{5C22544A-7EE6-4342-B048-85BDC9FD1C3A}</a:tableStyleId>
              </a:tblPr>
              <a:tblGrid>
                <a:gridCol w="1151998"/>
                <a:gridCol w="1104649"/>
                <a:gridCol w="1407497"/>
                <a:gridCol w="1407497"/>
                <a:gridCol w="1280200"/>
                <a:gridCol w="1280200"/>
              </a:tblGrid>
              <a:tr h="649006">
                <a:tc gridSpan="2">
                  <a:txBody>
                    <a:bodyPr/>
                    <a:lstStyle/>
                    <a:p>
                      <a:pPr algn="ctr">
                        <a:spcAft>
                          <a:spcPts val="0"/>
                        </a:spcAft>
                      </a:pPr>
                      <a:r>
                        <a:rPr lang="en-US" sz="1200" noProof="0" dirty="0" smtClean="0">
                          <a:effectLst/>
                        </a:rPr>
                        <a:t>Godina/pokazatelj</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hMerge="1">
                  <a:txBody>
                    <a:bodyPr/>
                    <a:lstStyle/>
                    <a:p>
                      <a:endParaRPr lang="lv-LV"/>
                    </a:p>
                  </a:txBody>
                  <a:tcPr/>
                </a:tc>
                <a:tc>
                  <a:txBody>
                    <a:bodyPr/>
                    <a:lstStyle/>
                    <a:p>
                      <a:pPr algn="ctr">
                        <a:spcAft>
                          <a:spcPts val="0"/>
                        </a:spcAft>
                      </a:pPr>
                      <a:r>
                        <a:rPr lang="en-US" sz="1200" noProof="0" dirty="0" smtClean="0">
                          <a:effectLst/>
                        </a:rPr>
                        <a:t>Mirovine</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Naknade za nezaposlene</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Nezgode na radu</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ctr">
                        <a:spcAft>
                          <a:spcPts val="0"/>
                        </a:spcAft>
                      </a:pPr>
                      <a:r>
                        <a:rPr lang="en-US" sz="1200" noProof="0" dirty="0" smtClean="0">
                          <a:effectLst/>
                        </a:rPr>
                        <a:t>Invaliditet, rodiljni dopust i bolovanje</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2009.</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1 390,4</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243,5</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450,9</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1 389,1</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195,5</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446,5</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99,9%</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80,3%</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99,8%</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99,0%</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1 617,0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158,2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371,0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1 616,2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126,5</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19,1</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362,2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100,0%</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79,9%</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99,1%</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97,6%</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2011.</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1 543,0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124,0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17,0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336,1</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1 555,0</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62,3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20,8</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302,3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100,8%</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50,2%</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122,2%</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89,9%</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1 569,1</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68,4</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21,6</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313,4</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1 600,2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58,2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22,1</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291,9</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101,98%</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85,02%</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102,32%</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93,16%</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1 604,3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66,9</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23,3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310,9</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1 647,2</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74,3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24,6</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noProof="0" dirty="0" smtClean="0">
                          <a:effectLst/>
                        </a:rPr>
                        <a:t>325,5</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247152">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102,7%</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111,0%</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105,2%</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lgn="r">
                        <a:spcAft>
                          <a:spcPts val="0"/>
                        </a:spcAft>
                      </a:pPr>
                      <a:r>
                        <a:rPr lang="en-US" sz="1200" i="1" noProof="0" dirty="0" smtClean="0">
                          <a:effectLst/>
                        </a:rPr>
                        <a:t>104,7%</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r>
              <a:tr h="162193">
                <a:tc rowSpan="3">
                  <a:txBody>
                    <a:bodyPr/>
                    <a:lstStyle/>
                    <a:p>
                      <a:pPr algn="ctr">
                        <a:spcAft>
                          <a:spcPts val="0"/>
                        </a:spcAft>
                      </a:pPr>
                      <a:r>
                        <a:rPr lang="en-US" sz="1200" noProof="0" dirty="0" smtClean="0">
                          <a:effectLst/>
                        </a:rPr>
                        <a:t>2014.</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1 632,6</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71,4</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24,7</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322,9</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noProof="0" dirty="0" smtClean="0">
                          <a:effectLst/>
                        </a:rPr>
                        <a:t>1 645,4</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85,3</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26,6</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noProof="0" dirty="0" smtClean="0">
                          <a:effectLst/>
                        </a:rPr>
                        <a:t>341,7</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23120">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spcAft>
                          <a:spcPts val="0"/>
                        </a:spcAft>
                      </a:pPr>
                      <a:r>
                        <a:rPr lang="en-US" sz="1200" i="1" noProof="0" dirty="0" smtClean="0">
                          <a:effectLst/>
                        </a:rPr>
                        <a:t>100,8%</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119,6%</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107,9%</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c>
                  <a:txBody>
                    <a:bodyPr/>
                    <a:lstStyle/>
                    <a:p>
                      <a:pPr algn="r">
                        <a:spcAft>
                          <a:spcPts val="0"/>
                        </a:spcAft>
                      </a:pPr>
                      <a:r>
                        <a:rPr lang="en-US" sz="1200" i="1" noProof="0" dirty="0" smtClean="0">
                          <a:effectLst/>
                        </a:rPr>
                        <a:t>105,8%</a:t>
                      </a:r>
                      <a:endParaRPr lang="hr-HR" sz="1600" i="1"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b"/>
                </a:tc>
              </a:tr>
              <a:tr h="162193">
                <a:tc rowSpan="3">
                  <a:txBody>
                    <a:bodyPr/>
                    <a:lstStyle/>
                    <a:p>
                      <a:pPr algn="ctr">
                        <a:spcAft>
                          <a:spcPts val="0"/>
                        </a:spcAft>
                      </a:pPr>
                      <a:r>
                        <a:rPr lang="en-US" sz="1200" noProof="0" dirty="0" smtClean="0">
                          <a:effectLst/>
                        </a:rPr>
                        <a:t>2015.</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nchor="ctr"/>
                </a:tc>
                <a:tc>
                  <a:txBody>
                    <a:bodyPr/>
                    <a:lstStyle/>
                    <a:p>
                      <a:pPr>
                        <a:spcAft>
                          <a:spcPts val="0"/>
                        </a:spcAft>
                      </a:pPr>
                      <a:r>
                        <a:rPr lang="en-US" sz="1200" noProof="0" dirty="0" smtClean="0">
                          <a:effectLst/>
                        </a:rPr>
                        <a:t>Plan </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noProof="0" dirty="0" smtClean="0">
                          <a:effectLst/>
                        </a:rPr>
                        <a:t>1 641,9</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97,3</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29,2</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355,0</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r h="162193">
                <a:tc vMerge="1">
                  <a:txBody>
                    <a:bodyPr/>
                    <a:lstStyle/>
                    <a:p>
                      <a:endParaRPr lang="lv-LV"/>
                    </a:p>
                  </a:txBody>
                  <a:tcPr/>
                </a:tc>
                <a:tc>
                  <a:txBody>
                    <a:bodyPr/>
                    <a:lstStyle/>
                    <a:p>
                      <a:pPr>
                        <a:spcAft>
                          <a:spcPts val="0"/>
                        </a:spcAft>
                      </a:pPr>
                      <a:r>
                        <a:rPr lang="en-US" sz="1200" noProof="0" dirty="0" smtClean="0">
                          <a:effectLst/>
                        </a:rPr>
                        <a:t>Krajnji rezultat</a:t>
                      </a:r>
                      <a:endParaRPr lang="hr-HR" sz="1600" noProof="0" dirty="0">
                        <a:solidFill>
                          <a:srgbClr val="2E74B5"/>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noProof="0" dirty="0" smtClean="0">
                          <a:effectLst/>
                        </a:rPr>
                        <a:t>1 660,9</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102,3</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29,5</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noProof="0" dirty="0" smtClean="0">
                          <a:effectLst/>
                        </a:rPr>
                        <a:t>386,8</a:t>
                      </a:r>
                      <a:endParaRPr lang="hr-HR" sz="1400"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r h="247152">
                <a:tc vMerge="1">
                  <a:txBody>
                    <a:bodyPr/>
                    <a:lstStyle/>
                    <a:p>
                      <a:endParaRPr lang="lv-LV"/>
                    </a:p>
                  </a:txBody>
                  <a:tcPr/>
                </a:tc>
                <a:tc>
                  <a:txBody>
                    <a:bodyPr/>
                    <a:lstStyle/>
                    <a:p>
                      <a:pPr algn="l">
                        <a:lnSpc>
                          <a:spcPct val="115000"/>
                        </a:lnSpc>
                        <a:spcAft>
                          <a:spcPts val="0"/>
                        </a:spcAft>
                      </a:pPr>
                      <a:r>
                        <a:rPr lang="en-US" sz="1200" noProof="0" dirty="0" smtClean="0">
                          <a:effectLst/>
                        </a:rPr>
                        <a:t>∆, %</a:t>
                      </a:r>
                      <a:endParaRPr lang="hr-HR" sz="16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55609" marR="55609" marT="0" marB="0"/>
                </a:tc>
                <a:tc>
                  <a:txBody>
                    <a:bodyPr/>
                    <a:lstStyle/>
                    <a:p>
                      <a:pPr algn="r">
                        <a:lnSpc>
                          <a:spcPct val="107000"/>
                        </a:lnSpc>
                        <a:spcAft>
                          <a:spcPts val="0"/>
                        </a:spcAft>
                      </a:pPr>
                      <a:r>
                        <a:rPr lang="en-US" sz="1200" i="1" noProof="0" dirty="0" smtClean="0">
                          <a:effectLst/>
                        </a:rPr>
                        <a:t>101,2%</a:t>
                      </a:r>
                      <a:endParaRPr lang="hr-HR"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105,1%</a:t>
                      </a:r>
                      <a:endParaRPr lang="hr-HR"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101,1%</a:t>
                      </a:r>
                      <a:endParaRPr lang="hr-HR"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c>
                  <a:txBody>
                    <a:bodyPr/>
                    <a:lstStyle/>
                    <a:p>
                      <a:pPr algn="r">
                        <a:lnSpc>
                          <a:spcPct val="107000"/>
                        </a:lnSpc>
                        <a:spcAft>
                          <a:spcPts val="0"/>
                        </a:spcAft>
                      </a:pPr>
                      <a:r>
                        <a:rPr lang="en-US" sz="1200" i="1" noProof="0" dirty="0" smtClean="0">
                          <a:effectLst/>
                        </a:rPr>
                        <a:t>108,9%</a:t>
                      </a:r>
                      <a:endParaRPr lang="hr-HR" sz="1400" i="1" noProof="0" dirty="0">
                        <a:solidFill>
                          <a:srgbClr val="2E74B5"/>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5609" marR="55609" marT="0" marB="0" anchor="b"/>
                </a:tc>
              </a:tr>
            </a:tbl>
          </a:graphicData>
        </a:graphic>
      </p:graphicFrame>
      <p:sp>
        <p:nvSpPr>
          <p:cNvPr id="7" name="Oval 6"/>
          <p:cNvSpPr/>
          <p:nvPr/>
        </p:nvSpPr>
        <p:spPr>
          <a:xfrm>
            <a:off x="3039552" y="5301208"/>
            <a:ext cx="4608513" cy="2160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9" name="Oval 8"/>
          <p:cNvSpPr/>
          <p:nvPr/>
        </p:nvSpPr>
        <p:spPr>
          <a:xfrm>
            <a:off x="3035493" y="2420888"/>
            <a:ext cx="4608512" cy="216024"/>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10" name="Oval 9"/>
          <p:cNvSpPr/>
          <p:nvPr/>
        </p:nvSpPr>
        <p:spPr>
          <a:xfrm>
            <a:off x="3131840" y="5877272"/>
            <a:ext cx="460851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11" name="Oval 10"/>
          <p:cNvSpPr/>
          <p:nvPr/>
        </p:nvSpPr>
        <p:spPr>
          <a:xfrm>
            <a:off x="3035492" y="4653136"/>
            <a:ext cx="460851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12" name="TextBox 11"/>
          <p:cNvSpPr txBox="1"/>
          <p:nvPr/>
        </p:nvSpPr>
        <p:spPr>
          <a:xfrm>
            <a:off x="450630" y="1196752"/>
            <a:ext cx="899542" cy="307777"/>
          </a:xfrm>
          <a:prstGeom prst="rect">
            <a:avLst/>
          </a:prstGeom>
          <a:noFill/>
        </p:spPr>
        <p:txBody>
          <a:bodyPr wrap="none" rtlCol="0">
            <a:spAutoFit/>
          </a:bodyPr>
          <a:lstStyle/>
          <a:p>
            <a:r>
              <a:rPr lang="lv-LV" sz="1400" dirty="0"/>
              <a:t>u milijunima eura</a:t>
            </a:r>
            <a:endParaRPr lang="hr-HR" sz="1400" dirty="0"/>
          </a:p>
        </p:txBody>
      </p:sp>
      <p:sp>
        <p:nvSpPr>
          <p:cNvPr id="13" name="Rounded Rectangle 12"/>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448062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dirty="0" smtClean="0"/>
              <a:t>Pravna osnova</a:t>
            </a:r>
          </a:p>
          <a:p>
            <a:pPr algn="just"/>
            <a:r>
              <a:rPr dirty="0" smtClean="0"/>
              <a:t>Bit upravljanja fiskalnim rizikom</a:t>
            </a:r>
          </a:p>
          <a:p>
            <a:pPr algn="just"/>
            <a:r>
              <a:rPr dirty="0" smtClean="0"/>
              <a:t>Registar fiskalnih rizika (klasifikacija)</a:t>
            </a:r>
          </a:p>
          <a:p>
            <a:pPr algn="just"/>
            <a:r>
              <a:rPr dirty="0" smtClean="0"/>
              <a:t>Izjava o fiskalnim rizicima</a:t>
            </a:r>
          </a:p>
          <a:p>
            <a:pPr algn="just"/>
            <a:r>
              <a:rPr dirty="0" smtClean="0"/>
              <a:t>Sigurnosna fiskalna rezerva</a:t>
            </a:r>
          </a:p>
          <a:p>
            <a:r>
              <a:rPr dirty="0" smtClean="0"/>
              <a:t>Nedavno praktično iskustvo - odabrani fiskalni rizici</a:t>
            </a:r>
          </a:p>
          <a:p>
            <a:r>
              <a:rPr dirty="0" smtClean="0"/>
              <a:t>Moguća poboljšanja u upravljanju rizicima</a:t>
            </a:r>
            <a:endParaRPr lang="hr-HR" dirty="0"/>
          </a:p>
        </p:txBody>
      </p:sp>
      <p:sp>
        <p:nvSpPr>
          <p:cNvPr id="3" name="Title 2"/>
          <p:cNvSpPr>
            <a:spLocks noGrp="1"/>
          </p:cNvSpPr>
          <p:nvPr>
            <p:ph type="title"/>
          </p:nvPr>
        </p:nvSpPr>
        <p:spPr/>
        <p:txBody>
          <a:bodyPr/>
          <a:lstStyle/>
          <a:p>
            <a:r>
              <a:rPr dirty="0" smtClean="0"/>
              <a:t>Sadržaj </a:t>
            </a:r>
            <a:endParaRPr lang="hr-HR" dirty="0"/>
          </a:p>
        </p:txBody>
      </p:sp>
      <p:sp>
        <p:nvSpPr>
          <p:cNvPr id="5" name="Date Placeholder 4"/>
          <p:cNvSpPr>
            <a:spLocks noGrp="1"/>
          </p:cNvSpPr>
          <p:nvPr>
            <p:ph type="dt" sz="half" idx="10"/>
          </p:nvPr>
        </p:nvSpPr>
        <p:spPr/>
        <p:txBody>
          <a:bodyPr/>
          <a:lstStyle/>
          <a:p>
            <a:r>
              <a:rPr lang="hr-HR" dirty="0" smtClean="0"/>
              <a:t>24.6.2016.</a:t>
            </a:r>
            <a:endParaRPr lang="hr-HR" dirty="0"/>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hr-HR" dirty="0"/>
          </a:p>
        </p:txBody>
      </p:sp>
      <p:sp>
        <p:nvSpPr>
          <p:cNvPr id="7" name="Rounded Rectangle 6"/>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315253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2016.06.24.</a:t>
            </a:fld>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20</a:t>
            </a:fld>
            <a:endParaRPr lang="hr-HR" dirty="0"/>
          </a:p>
        </p:txBody>
      </p:sp>
      <p:sp>
        <p:nvSpPr>
          <p:cNvPr id="5" name="Title 4"/>
          <p:cNvSpPr>
            <a:spLocks noGrp="1"/>
          </p:cNvSpPr>
          <p:nvPr>
            <p:ph type="title"/>
          </p:nvPr>
        </p:nvSpPr>
        <p:spPr/>
        <p:txBody>
          <a:bodyPr/>
          <a:lstStyle/>
          <a:p>
            <a:r>
              <a:rPr dirty="0" smtClean="0"/>
              <a:t>Tekuće uplate u proračun EU-a</a:t>
            </a:r>
            <a:endParaRPr lang="hr-HR" dirty="0"/>
          </a:p>
        </p:txBody>
      </p:sp>
      <p:graphicFrame>
        <p:nvGraphicFramePr>
          <p:cNvPr id="6" name="Table 5"/>
          <p:cNvGraphicFramePr>
            <a:graphicFrameLocks noGrp="1"/>
          </p:cNvGraphicFramePr>
          <p:nvPr>
            <p:extLst>
              <p:ext uri="{D42A27DB-BD31-4B8C-83A1-F6EECF244321}">
                <p14:modId xmlns:p14="http://schemas.microsoft.com/office/powerpoint/2010/main" val="3620798249"/>
              </p:ext>
            </p:extLst>
          </p:nvPr>
        </p:nvGraphicFramePr>
        <p:xfrm>
          <a:off x="899592" y="1556792"/>
          <a:ext cx="7200800" cy="4206240"/>
        </p:xfrm>
        <a:graphic>
          <a:graphicData uri="http://schemas.openxmlformats.org/drawingml/2006/table">
            <a:tbl>
              <a:tblPr firstRow="1" firstCol="1" bandRow="1">
                <a:tableStyleId>{5C22544A-7EE6-4342-B048-85BDC9FD1C3A}</a:tableStyleId>
              </a:tblPr>
              <a:tblGrid>
                <a:gridCol w="931988"/>
                <a:gridCol w="1156244"/>
                <a:gridCol w="1206414"/>
                <a:gridCol w="2321978"/>
                <a:gridCol w="1584176"/>
              </a:tblGrid>
              <a:tr h="481339">
                <a:tc>
                  <a:txBody>
                    <a:bodyPr/>
                    <a:lstStyle/>
                    <a:p>
                      <a:pPr>
                        <a:lnSpc>
                          <a:spcPct val="115000"/>
                        </a:lnSpc>
                        <a:spcAft>
                          <a:spcPts val="0"/>
                        </a:spcAft>
                      </a:pPr>
                      <a:r>
                        <a:rPr lang="lv-LV" sz="2000" dirty="0">
                          <a:effectLst/>
                        </a:rPr>
                        <a:t> </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Plan</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Krajnji rezultat</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 u milijunima eura</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lv-LV" sz="2000" dirty="0" smtClean="0">
                          <a:effectLst/>
                        </a:rPr>
                        <a:t>∆, %</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2006.</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163,8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159,0</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-4,8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97,1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2007.</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207,6</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197,8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-9,8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95,3</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2008.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239,9</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218,5</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-21,4</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91,1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2009.</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258,2</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209,9</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-48,3</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81,3</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2010.</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199,1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170,6</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-28,5</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85,7</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2011.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185,0</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185,1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0,1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100,0</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2012.</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197,6</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220,1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22,4</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111,4</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2013.</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225,8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267,3</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41,5</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118,4</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2014.</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254,7</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284,4</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29,7</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111,7</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232697">
                <a:tc>
                  <a:txBody>
                    <a:bodyPr/>
                    <a:lstStyle/>
                    <a:p>
                      <a:pPr algn="ctr">
                        <a:lnSpc>
                          <a:spcPct val="115000"/>
                        </a:lnSpc>
                        <a:spcAft>
                          <a:spcPts val="0"/>
                        </a:spcAft>
                      </a:pPr>
                      <a:r>
                        <a:rPr lang="lv-LV" sz="2000" dirty="0">
                          <a:effectLst/>
                        </a:rPr>
                        <a:t>2015.</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284,5</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244,8</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-39,7</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lv-LV" sz="2000" dirty="0">
                          <a:effectLst/>
                        </a:rPr>
                        <a:t>86,1</a:t>
                      </a:r>
                      <a:endParaRPr lang="hr-H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7" name="TextBox 6"/>
          <p:cNvSpPr txBox="1"/>
          <p:nvPr/>
        </p:nvSpPr>
        <p:spPr>
          <a:xfrm>
            <a:off x="3059832" y="5892581"/>
            <a:ext cx="4555414" cy="646331"/>
          </a:xfrm>
          <a:prstGeom prst="rect">
            <a:avLst/>
          </a:prstGeom>
          <a:noFill/>
        </p:spPr>
        <p:txBody>
          <a:bodyPr wrap="none" rtlCol="0">
            <a:spAutoFit/>
          </a:bodyPr>
          <a:lstStyle/>
          <a:p>
            <a:r>
              <a:rPr dirty="0" smtClean="0"/>
              <a:t>Jasno vidljiva simetrična narav rizika</a:t>
            </a:r>
          </a:p>
          <a:p>
            <a:endParaRPr lang="hr-HR" dirty="0"/>
          </a:p>
        </p:txBody>
      </p:sp>
      <p:sp>
        <p:nvSpPr>
          <p:cNvPr id="8" name="Oval 7"/>
          <p:cNvSpPr/>
          <p:nvPr/>
        </p:nvSpPr>
        <p:spPr>
          <a:xfrm>
            <a:off x="6971716" y="1988840"/>
            <a:ext cx="1560724" cy="36724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9" name="TextBox 8"/>
          <p:cNvSpPr txBox="1"/>
          <p:nvPr/>
        </p:nvSpPr>
        <p:spPr>
          <a:xfrm>
            <a:off x="827584" y="1268760"/>
            <a:ext cx="899542" cy="307777"/>
          </a:xfrm>
          <a:prstGeom prst="rect">
            <a:avLst/>
          </a:prstGeom>
          <a:noFill/>
        </p:spPr>
        <p:txBody>
          <a:bodyPr wrap="none" rtlCol="0">
            <a:spAutoFit/>
          </a:bodyPr>
          <a:lstStyle/>
          <a:p>
            <a:r>
              <a:rPr lang="lv-LV" sz="1400" dirty="0"/>
              <a:t>u milijunima eura</a:t>
            </a:r>
            <a:endParaRPr lang="hr-HR" sz="1400" dirty="0"/>
          </a:p>
        </p:txBody>
      </p:sp>
      <p:sp>
        <p:nvSpPr>
          <p:cNvPr id="10" name="Rounded Rectangle 9"/>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2459434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20656"/>
            <a:ext cx="2133600" cy="365125"/>
          </a:xfrm>
        </p:spPr>
        <p:txBody>
          <a:bodyPr/>
          <a:lstStyle/>
          <a:p>
            <a:fld id="{5C77EA77-F9EB-4D3B-9C53-DA17819BC1D1}" type="datetime1">
              <a:rPr lang="lv-LV" smtClean="0"/>
              <a:t>2016.06.24.</a:t>
            </a:fld>
            <a:endParaRPr lang="hr-HR" dirty="0"/>
          </a:p>
        </p:txBody>
      </p:sp>
      <p:sp>
        <p:nvSpPr>
          <p:cNvPr id="3" name="Slide Number Placeholder 2"/>
          <p:cNvSpPr>
            <a:spLocks noGrp="1"/>
          </p:cNvSpPr>
          <p:nvPr>
            <p:ph type="sldNum" sz="quarter" idx="12"/>
          </p:nvPr>
        </p:nvSpPr>
        <p:spPr>
          <a:xfrm>
            <a:off x="6553200" y="6320656"/>
            <a:ext cx="2133600" cy="365125"/>
          </a:xfrm>
        </p:spPr>
        <p:txBody>
          <a:bodyPr/>
          <a:lstStyle/>
          <a:p>
            <a:fld id="{952464FB-6FA6-4E80-ACB1-F4B9846AA373}" type="slidenum">
              <a:rPr lang="lv-LV" smtClean="0"/>
              <a:t>21</a:t>
            </a:fld>
            <a:endParaRPr lang="hr-HR" dirty="0"/>
          </a:p>
        </p:txBody>
      </p:sp>
      <p:sp>
        <p:nvSpPr>
          <p:cNvPr id="5" name="Title 4"/>
          <p:cNvSpPr>
            <a:spLocks noGrp="1"/>
          </p:cNvSpPr>
          <p:nvPr>
            <p:ph type="title"/>
          </p:nvPr>
        </p:nvSpPr>
        <p:spPr>
          <a:xfrm>
            <a:off x="467544" y="585042"/>
            <a:ext cx="5688632" cy="432000"/>
          </a:xfrm>
        </p:spPr>
        <p:txBody>
          <a:bodyPr/>
          <a:lstStyle/>
          <a:p>
            <a:r>
              <a:rPr dirty="0" smtClean="0"/>
              <a:t>Potencijalne obveze - ESM</a:t>
            </a:r>
            <a:endParaRPr lang="hr-HR" dirty="0"/>
          </a:p>
        </p:txBody>
      </p:sp>
      <p:sp>
        <p:nvSpPr>
          <p:cNvPr id="11" name="Rectangle 10"/>
          <p:cNvSpPr/>
          <p:nvPr/>
        </p:nvSpPr>
        <p:spPr>
          <a:xfrm>
            <a:off x="236418" y="1359362"/>
            <a:ext cx="8784976" cy="584775"/>
          </a:xfrm>
          <a:prstGeom prst="rect">
            <a:avLst/>
          </a:prstGeom>
        </p:spPr>
        <p:txBody>
          <a:bodyPr wrap="square">
            <a:spAutoFit/>
          </a:bodyPr>
          <a:lstStyle/>
          <a:p>
            <a:pPr marL="285750" indent="-285750" algn="just">
              <a:buFont typeface="Arial" panose="020B0604020202020204" pitchFamily="34" charset="0"/>
              <a:buChar char="•"/>
            </a:pPr>
            <a:r>
              <a:rPr lang="en-US" sz="1600" b="1" i="1" dirty="0" smtClean="0"/>
              <a:t>Uplaćeni kapital </a:t>
            </a:r>
            <a:r>
              <a:rPr lang="en-US" sz="1600" dirty="0" smtClean="0"/>
              <a:t>smatra se financijskom transakcijom (nema učinka na proračunski saldo/nema izravnog utjecaja na dug) u skladu s metodologijom ESA.</a:t>
            </a:r>
            <a:endParaRPr lang="hr-HR" sz="1600" dirty="0"/>
          </a:p>
        </p:txBody>
      </p:sp>
      <p:graphicFrame>
        <p:nvGraphicFramePr>
          <p:cNvPr id="13" name="Table 12"/>
          <p:cNvGraphicFramePr>
            <a:graphicFrameLocks noGrp="1"/>
          </p:cNvGraphicFramePr>
          <p:nvPr>
            <p:extLst>
              <p:ext uri="{D42A27DB-BD31-4B8C-83A1-F6EECF244321}">
                <p14:modId xmlns:p14="http://schemas.microsoft.com/office/powerpoint/2010/main" val="1844041411"/>
              </p:ext>
            </p:extLst>
          </p:nvPr>
        </p:nvGraphicFramePr>
        <p:xfrm>
          <a:off x="1115616" y="2420888"/>
          <a:ext cx="6031230" cy="1237615"/>
        </p:xfrm>
        <a:graphic>
          <a:graphicData uri="http://schemas.openxmlformats.org/drawingml/2006/table">
            <a:tbl>
              <a:tblPr firstRow="1" firstCol="1" bandRow="1">
                <a:tableStyleId>{3C2FFA5D-87B4-456A-9821-1D502468CF0F}</a:tableStyleId>
              </a:tblPr>
              <a:tblGrid>
                <a:gridCol w="2160905"/>
                <a:gridCol w="1350010"/>
                <a:gridCol w="1350010"/>
                <a:gridCol w="1170305"/>
              </a:tblGrid>
              <a:tr h="0">
                <a:tc>
                  <a:txBody>
                    <a:bodyPr/>
                    <a:lstStyle/>
                    <a:p>
                      <a:pPr algn="just">
                        <a:spcAft>
                          <a:spcPts val="800"/>
                        </a:spcAft>
                      </a:pPr>
                      <a:r>
                        <a:rPr lang="lv-LV" sz="1100" noProof="0" dirty="0" smtClean="0">
                          <a:effectLst/>
                        </a:rPr>
                        <a:t>u milijunima eura</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en-US" sz="1100" noProof="0" dirty="0" smtClean="0">
                          <a:effectLst/>
                        </a:rPr>
                        <a:t>Prijelazno razdoblje</a:t>
                      </a:r>
                      <a:endParaRPr lang="hr-HR" sz="1100" noProof="0" dirty="0" smtClean="0">
                        <a:effectLst/>
                      </a:endParaRPr>
                    </a:p>
                    <a:p>
                      <a:pPr algn="ctr">
                        <a:spcAft>
                          <a:spcPts val="800"/>
                        </a:spcAft>
                      </a:pPr>
                      <a:r>
                        <a:rPr lang="en-US" sz="1100" noProof="0" dirty="0" smtClean="0">
                          <a:effectLst/>
                        </a:rPr>
                        <a:t>(2014. – 2018.)</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en-US" sz="1100" noProof="0" dirty="0" smtClean="0">
                          <a:effectLst/>
                        </a:rPr>
                        <a:t>Preostali iznosi koji dospijevaju nakon prijelaza (2026.)</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en-US" sz="1100" noProof="0" dirty="0" smtClean="0">
                          <a:effectLst/>
                        </a:rPr>
                        <a:t>Ukupno</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55905">
                <a:tc>
                  <a:txBody>
                    <a:bodyPr/>
                    <a:lstStyle/>
                    <a:p>
                      <a:pPr algn="just">
                        <a:spcAft>
                          <a:spcPts val="800"/>
                        </a:spcAft>
                      </a:pPr>
                      <a:r>
                        <a:rPr lang="en-US" sz="1100" noProof="0" dirty="0" smtClean="0">
                          <a:effectLst/>
                        </a:rPr>
                        <a:t>Uplaćeni kapital</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221,2</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103,2</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324,4</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39395">
                <a:tc>
                  <a:txBody>
                    <a:bodyPr/>
                    <a:lstStyle/>
                    <a:p>
                      <a:pPr algn="just">
                        <a:spcAft>
                          <a:spcPts val="800"/>
                        </a:spcAft>
                      </a:pPr>
                      <a:r>
                        <a:rPr lang="en-US" sz="1100" noProof="0" dirty="0" smtClean="0">
                          <a:effectLst/>
                        </a:rPr>
                        <a:t>Kapital na poziv.</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1 714,1</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799,7</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2 513,8</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r h="239395">
                <a:tc>
                  <a:txBody>
                    <a:bodyPr/>
                    <a:lstStyle/>
                    <a:p>
                      <a:pPr algn="just">
                        <a:spcAft>
                          <a:spcPts val="800"/>
                        </a:spcAft>
                      </a:pPr>
                      <a:r>
                        <a:rPr lang="en-US" sz="1100" noProof="0" dirty="0" smtClean="0">
                          <a:effectLst/>
                        </a:rPr>
                        <a:t>Ukupno</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1 935,3</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902,9</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just">
                        <a:spcAft>
                          <a:spcPts val="800"/>
                        </a:spcAft>
                      </a:pPr>
                      <a:r>
                        <a:rPr lang="en-US" sz="1100" noProof="0" dirty="0" smtClean="0">
                          <a:effectLst/>
                        </a:rPr>
                        <a:t>2 838,2</a:t>
                      </a:r>
                      <a:endParaRPr lang="hr-HR" sz="1100" noProof="0" dirty="0">
                        <a:effectLst/>
                        <a:latin typeface="+mn-lt"/>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4" name="Rectangle 3"/>
          <p:cNvSpPr/>
          <p:nvPr/>
        </p:nvSpPr>
        <p:spPr>
          <a:xfrm>
            <a:off x="323528" y="4077072"/>
            <a:ext cx="8697866" cy="1666162"/>
          </a:xfrm>
          <a:prstGeom prst="rect">
            <a:avLst/>
          </a:prstGeom>
        </p:spPr>
        <p:txBody>
          <a:bodyPr wrap="square">
            <a:spAutoFit/>
          </a:bodyPr>
          <a:lstStyle/>
          <a:p>
            <a:pPr marL="285750" indent="-285750" algn="just">
              <a:lnSpc>
                <a:spcPct val="107000"/>
              </a:lnSpc>
              <a:spcBef>
                <a:spcPts val="1200"/>
              </a:spcBef>
              <a:spcAft>
                <a:spcPts val="800"/>
              </a:spcAft>
              <a:buFont typeface="Arial" panose="020B0604020202020204" pitchFamily="34" charset="0"/>
              <a:buChar char="•"/>
            </a:pPr>
            <a:r>
              <a:rPr dirty="0" smtClean="0"/>
              <a:t>Pretpostavlja se da je, općenito govoreći, kapital na poziv potencijalna obveza (nema učinka na proračunski deficit), ali mogao bi dovesti do negativnog učinka na proračunski saldo ako je neophodno pokriti gubitke ESM-a ili ako zemlja dužnika ESM-a ne  može otplatiti svoj dug prema ESM-u.</a:t>
            </a:r>
            <a:endParaRPr lang="hr-HR" sz="1600" dirty="0" smtClean="0">
              <a:ea typeface="Calibri" panose="020F0502020204030204" pitchFamily="34" charset="0"/>
              <a:cs typeface="Times New Roman" panose="02020603050405020304" pitchFamily="18" charset="0"/>
            </a:endParaRPr>
          </a:p>
          <a:p>
            <a:pPr algn="just">
              <a:lnSpc>
                <a:spcPct val="107000"/>
              </a:lnSpc>
              <a:spcBef>
                <a:spcPts val="1200"/>
              </a:spcBef>
              <a:spcAft>
                <a:spcPts val="800"/>
              </a:spcAft>
            </a:pPr>
            <a:r>
              <a:rPr dirty="0" smtClean="0"/>
              <a:t>Pretpostavlja se da je mogućnost takvog događaja približna nuli, ali se svejedno smatra fiskalnim rizikom i njome se upravlja u skladu sa Zakonom o fiskalnoj disciplini.</a:t>
            </a:r>
            <a:endParaRPr lang="hr-HR" sz="1600" dirty="0">
              <a:effectLst/>
              <a:ea typeface="Calibri" panose="020F0502020204030204" pitchFamily="34" charset="0"/>
              <a:cs typeface="Times New Roman" panose="02020603050405020304" pitchFamily="18" charset="0"/>
            </a:endParaRPr>
          </a:p>
        </p:txBody>
      </p:sp>
      <p:sp>
        <p:nvSpPr>
          <p:cNvPr id="8" name="Rounded Rectangle 7"/>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40286522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2016.06.24.</a:t>
            </a:fld>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22</a:t>
            </a:fld>
            <a:endParaRPr lang="hr-HR" dirty="0"/>
          </a:p>
        </p:txBody>
      </p:sp>
      <p:sp>
        <p:nvSpPr>
          <p:cNvPr id="5" name="Title 4"/>
          <p:cNvSpPr>
            <a:spLocks noGrp="1"/>
          </p:cNvSpPr>
          <p:nvPr>
            <p:ph type="title"/>
          </p:nvPr>
        </p:nvSpPr>
        <p:spPr/>
        <p:txBody>
          <a:bodyPr>
            <a:noAutofit/>
          </a:bodyPr>
          <a:lstStyle/>
          <a:p>
            <a:r>
              <a:rPr dirty="0" smtClean="0"/>
              <a:t>Trgovačka društva koja su reklasificirana u opću državu</a:t>
            </a:r>
            <a:endParaRPr lang="hr-HR" dirty="0"/>
          </a:p>
        </p:txBody>
      </p:sp>
      <p:pic>
        <p:nvPicPr>
          <p:cNvPr id="8" name="Picture 7"/>
          <p:cNvPicPr>
            <a:picLocks noChangeAspect="1"/>
          </p:cNvPicPr>
          <p:nvPr/>
        </p:nvPicPr>
        <p:blipFill>
          <a:blip r:embed="rId3"/>
          <a:stretch>
            <a:fillRect/>
          </a:stretch>
        </p:blipFill>
        <p:spPr>
          <a:xfrm>
            <a:off x="488139" y="1700808"/>
            <a:ext cx="8047839" cy="2088232"/>
          </a:xfrm>
          <a:prstGeom prst="rect">
            <a:avLst/>
          </a:prstGeom>
        </p:spPr>
      </p:pic>
      <p:sp>
        <p:nvSpPr>
          <p:cNvPr id="10" name="Oval 9"/>
          <p:cNvSpPr/>
          <p:nvPr/>
        </p:nvSpPr>
        <p:spPr>
          <a:xfrm>
            <a:off x="3707904" y="2963221"/>
            <a:ext cx="5194920" cy="5507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7" name="Rectangle 6"/>
          <p:cNvSpPr/>
          <p:nvPr/>
        </p:nvSpPr>
        <p:spPr>
          <a:xfrm>
            <a:off x="323528" y="4077072"/>
            <a:ext cx="8697866" cy="2136611"/>
          </a:xfrm>
          <a:prstGeom prst="rect">
            <a:avLst/>
          </a:prstGeom>
        </p:spPr>
        <p:txBody>
          <a:bodyPr wrap="square">
            <a:spAutoFit/>
          </a:bodyPr>
          <a:lstStyle/>
          <a:p>
            <a:pPr algn="just">
              <a:lnSpc>
                <a:spcPct val="107000"/>
              </a:lnSpc>
              <a:spcBef>
                <a:spcPts val="1200"/>
              </a:spcBef>
              <a:spcAft>
                <a:spcPts val="800"/>
              </a:spcAft>
            </a:pPr>
            <a:r>
              <a:rPr lang="hr-HR" sz="900" dirty="0" smtClean="0">
                <a:effectLst/>
              </a:rPr>
              <a:t>&lt;Fiscal year= fiskalna godina; Line item=stavka linije; balance of reclassified enterprises=saldo reklasificiranih poduzeća; budget= proračun; Budget Law=Zakon o proračunu&gt;</a:t>
            </a:r>
          </a:p>
          <a:p>
            <a:pPr algn="just">
              <a:lnSpc>
                <a:spcPct val="107000"/>
              </a:lnSpc>
              <a:spcBef>
                <a:spcPts val="1200"/>
              </a:spcBef>
              <a:spcAft>
                <a:spcPts val="800"/>
              </a:spcAft>
            </a:pPr>
            <a:r>
              <a:rPr lang="en-US" sz="1600" dirty="0" smtClean="0">
                <a:effectLst/>
              </a:rPr>
              <a:t>MF je unaprijedio</a:t>
            </a:r>
            <a:r>
              <a:rPr lang="en-US" sz="1600" dirty="0" smtClean="0"/>
              <a:t> postupke procesa projiciranja; državna poduzeća moraju dostavljati srednjoročne projekcije prema određenom obrascima, a brojke moraju biti usklađene s odgovornim resornim ministarstvom.</a:t>
            </a:r>
          </a:p>
          <a:p>
            <a:pPr algn="just">
              <a:lnSpc>
                <a:spcPct val="107000"/>
              </a:lnSpc>
              <a:spcBef>
                <a:spcPts val="1200"/>
              </a:spcBef>
              <a:spcAft>
                <a:spcPts val="800"/>
              </a:spcAft>
            </a:pPr>
            <a:r>
              <a:rPr dirty="0" smtClean="0"/>
              <a:t>Međutim, poboljšanja kontrole kvalitete još su uvijek potrebna jer projekcije nisu nepristrane, na sreću u pozitivnom smjeru! </a:t>
            </a:r>
            <a:endParaRPr lang="hr-HR" sz="1600" dirty="0">
              <a:effectLst/>
              <a:ea typeface="Calibri" panose="020F0502020204030204" pitchFamily="34" charset="0"/>
              <a:cs typeface="Times New Roman" panose="02020603050405020304" pitchFamily="18" charset="0"/>
            </a:endParaRPr>
          </a:p>
        </p:txBody>
      </p:sp>
      <p:sp>
        <p:nvSpPr>
          <p:cNvPr id="9" name="TextBox 8"/>
          <p:cNvSpPr txBox="1"/>
          <p:nvPr/>
        </p:nvSpPr>
        <p:spPr>
          <a:xfrm>
            <a:off x="423784" y="1358075"/>
            <a:ext cx="899542" cy="307777"/>
          </a:xfrm>
          <a:prstGeom prst="rect">
            <a:avLst/>
          </a:prstGeom>
          <a:noFill/>
        </p:spPr>
        <p:txBody>
          <a:bodyPr wrap="none" rtlCol="0">
            <a:spAutoFit/>
          </a:bodyPr>
          <a:lstStyle/>
          <a:p>
            <a:r>
              <a:rPr lang="lv-LV" sz="1400" dirty="0"/>
              <a:t>u milijunima eura</a:t>
            </a:r>
            <a:endParaRPr lang="hr-HR" sz="1400" dirty="0"/>
          </a:p>
        </p:txBody>
      </p:sp>
      <p:sp>
        <p:nvSpPr>
          <p:cNvPr id="11" name="Rounded Rectangle 10"/>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606484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en-US" smtClean="0"/>
              <a:t>6/24/2016</a:t>
            </a:fld>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23</a:t>
            </a:fld>
            <a:endParaRPr lang="hr-HR" dirty="0"/>
          </a:p>
        </p:txBody>
      </p:sp>
      <p:sp>
        <p:nvSpPr>
          <p:cNvPr id="5" name="Title 4"/>
          <p:cNvSpPr>
            <a:spLocks noGrp="1"/>
          </p:cNvSpPr>
          <p:nvPr>
            <p:ph type="title"/>
          </p:nvPr>
        </p:nvSpPr>
        <p:spPr/>
        <p:txBody>
          <a:bodyPr/>
          <a:lstStyle/>
          <a:p>
            <a:r>
              <a:rPr dirty="0" smtClean="0"/>
              <a:t>Bankarski sektor i trgovačka društva</a:t>
            </a:r>
            <a:endParaRPr lang="hr-HR" dirty="0"/>
          </a:p>
        </p:txBody>
      </p:sp>
      <p:graphicFrame>
        <p:nvGraphicFramePr>
          <p:cNvPr id="7" name="Table 6"/>
          <p:cNvGraphicFramePr>
            <a:graphicFrameLocks noGrp="1"/>
          </p:cNvGraphicFramePr>
          <p:nvPr>
            <p:extLst>
              <p:ext uri="{D42A27DB-BD31-4B8C-83A1-F6EECF244321}">
                <p14:modId xmlns:p14="http://schemas.microsoft.com/office/powerpoint/2010/main" val="2482122497"/>
              </p:ext>
            </p:extLst>
          </p:nvPr>
        </p:nvGraphicFramePr>
        <p:xfrm>
          <a:off x="179512" y="1700808"/>
          <a:ext cx="8784978" cy="2664295"/>
        </p:xfrm>
        <a:graphic>
          <a:graphicData uri="http://schemas.openxmlformats.org/drawingml/2006/table">
            <a:tbl>
              <a:tblPr/>
              <a:tblGrid>
                <a:gridCol w="2237168"/>
                <a:gridCol w="654781"/>
                <a:gridCol w="654781"/>
                <a:gridCol w="654781"/>
                <a:gridCol w="654781"/>
                <a:gridCol w="654781"/>
                <a:gridCol w="654781"/>
                <a:gridCol w="654781"/>
                <a:gridCol w="654781"/>
                <a:gridCol w="654781"/>
                <a:gridCol w="654781"/>
              </a:tblGrid>
              <a:tr h="266684">
                <a:tc>
                  <a:txBody>
                    <a:bodyPr/>
                    <a:lstStyle/>
                    <a:p>
                      <a:pPr algn="ctr" fontAlgn="ctr"/>
                      <a:r>
                        <a:rPr lang="en-US" sz="1200" b="0" i="0" u="none" strike="noStrike" noProof="0" dirty="0" smtClean="0">
                          <a:solidFill>
                            <a:srgbClr val="000000"/>
                          </a:solidFill>
                          <a:effectLst/>
                          <a:latin typeface="Times New Roman" panose="02020603050405020304" pitchFamily="18" charset="0"/>
                        </a:rPr>
                        <a:t>Fiskalna godina</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2009.</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2010.</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2011.</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2012.</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2013.</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2013.</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2014.</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2014.</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2015.</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1200" b="1" i="0" u="none" strike="noStrike" noProof="0" dirty="0" smtClean="0">
                          <a:solidFill>
                            <a:srgbClr val="000000"/>
                          </a:solidFill>
                          <a:effectLst/>
                          <a:latin typeface="Times New Roman" panose="02020603050405020304" pitchFamily="18" charset="0"/>
                        </a:rPr>
                        <a:t>2015.</a:t>
                      </a:r>
                      <a:endParaRPr lang="hr-HR" sz="1200" b="1"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1117531">
                <a:tc>
                  <a:txBody>
                    <a:bodyPr/>
                    <a:lstStyle/>
                    <a:p>
                      <a:pPr algn="ctr" fontAlgn="t"/>
                      <a:r>
                        <a:rPr lang="en-US" sz="1200" b="0" i="0" u="none" strike="noStrike" noProof="0" dirty="0" smtClean="0">
                          <a:solidFill>
                            <a:srgbClr val="000000"/>
                          </a:solidFill>
                          <a:effectLst/>
                          <a:latin typeface="Times New Roman" panose="02020603050405020304" pitchFamily="18" charset="0"/>
                        </a:rPr>
                        <a:t>Stavka linije</a:t>
                      </a:r>
                      <a:endParaRPr lang="hr-HR" sz="1200" b="0" i="0" u="none" strike="noStrike" noProof="0" dirty="0">
                        <a:solidFill>
                          <a:srgbClr val="000000"/>
                        </a:solidFill>
                        <a:effectLst/>
                        <a:latin typeface="Times New Roman" panose="02020603050405020304" pitchFamily="18"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Proračun za 2014.</a:t>
                      </a:r>
                      <a:r>
                        <a:rPr dirty="0"/>
                        <a:t/>
                      </a:r>
                      <a:br>
                        <a:rPr dirty="0"/>
                      </a:br>
                      <a:r>
                        <a:rPr lang="en-US" sz="1200" b="0" i="0" u="none" strike="noStrike" noProof="0" dirty="0" smtClean="0">
                          <a:solidFill>
                            <a:srgbClr val="000000"/>
                          </a:solidFill>
                          <a:effectLst/>
                          <a:latin typeface="Times New Roman" panose="02020603050405020304" pitchFamily="18" charset="0"/>
                        </a:rPr>
                        <a:t>30.09.2013.</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Zakon o proračunu</a:t>
                      </a:r>
                      <a:r>
                        <a:rPr dirty="0"/>
                        <a:t/>
                      </a:r>
                      <a:br>
                        <a:rPr dirty="0"/>
                      </a:br>
                      <a:r>
                        <a:rPr lang="en-US" sz="1200" b="0" i="0" u="none" strike="noStrike" noProof="0" dirty="0" smtClean="0">
                          <a:solidFill>
                            <a:srgbClr val="000000"/>
                          </a:solidFill>
                          <a:effectLst/>
                          <a:latin typeface="Times New Roman" panose="02020603050405020304" pitchFamily="18" charset="0"/>
                        </a:rPr>
                        <a:t>01.01.2014</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Zakon o proračunu</a:t>
                      </a:r>
                      <a:r>
                        <a:rPr dirty="0"/>
                        <a:t/>
                      </a:r>
                      <a:br>
                        <a:rPr dirty="0"/>
                      </a:br>
                      <a:r>
                        <a:rPr lang="en-US" sz="1200" b="0" i="0" u="none" strike="noStrike" noProof="0" dirty="0" smtClean="0">
                          <a:solidFill>
                            <a:srgbClr val="000000"/>
                          </a:solidFill>
                          <a:effectLst/>
                          <a:latin typeface="Times New Roman" panose="02020603050405020304" pitchFamily="18" charset="0"/>
                        </a:rPr>
                        <a:t>17.12.2014</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200" b="0" i="0" u="none" strike="noStrike" noProof="0" dirty="0" smtClean="0">
                          <a:solidFill>
                            <a:srgbClr val="000000"/>
                          </a:solidFill>
                          <a:effectLst/>
                          <a:latin typeface="Times New Roman" panose="02020603050405020304" pitchFamily="18" charset="0"/>
                        </a:rPr>
                        <a:t>EDP 20.04.2016.</a:t>
                      </a:r>
                      <a:endParaRPr lang="hr-HR" sz="1200" b="0" i="0" u="none" strike="noStrike" noProof="0" dirty="0">
                        <a:solidFill>
                          <a:srgbClr val="000000"/>
                        </a:solidFill>
                        <a:effectLst/>
                        <a:latin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264144">
                <a:tc>
                  <a:txBody>
                    <a:bodyPr/>
                    <a:lstStyle/>
                    <a:p>
                      <a:pPr algn="l" fontAlgn="b"/>
                      <a:r>
                        <a:rPr lang="en-US" sz="1300" b="0" i="0" u="none" strike="noStrike" noProof="0" dirty="0" smtClean="0">
                          <a:solidFill>
                            <a:srgbClr val="000000"/>
                          </a:solidFill>
                          <a:effectLst/>
                          <a:latin typeface="Times New Roman" panose="02020603050405020304" pitchFamily="18" charset="0"/>
                        </a:rPr>
                        <a:t>Kapitalni transferi poduzećima</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-208,6</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-423,0</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-157,6</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-19,0</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-102,2</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-57,8</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-4,4</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-104,3</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1,2</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r" fontAlgn="b"/>
                      <a:r>
                        <a:rPr lang="en-US" sz="1300" b="0" i="0" u="none" strike="noStrike" noProof="0" dirty="0" smtClean="0">
                          <a:solidFill>
                            <a:srgbClr val="000000"/>
                          </a:solidFill>
                          <a:effectLst/>
                          <a:latin typeface="Times New Roman" panose="02020603050405020304" pitchFamily="18" charset="0"/>
                        </a:rPr>
                        <a:t>-21,5</a:t>
                      </a:r>
                      <a:endParaRPr lang="hr-HR" sz="13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Banka 1</a:t>
                      </a:r>
                      <a:endParaRPr lang="hr-HR"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-42,0</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-100,0</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-71,1</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35,6</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Banka 2</a:t>
                      </a:r>
                      <a:endParaRPr lang="hr-HR"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-161,6</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-297,8</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-88,2</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Trg. društvo 1</a:t>
                      </a:r>
                      <a:endParaRPr lang="hr-HR"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-22,2</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-82,0</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-12,8</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-23,3</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-14,2</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-9,1</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-9,0</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r h="253984">
                <a:tc>
                  <a:txBody>
                    <a:bodyPr/>
                    <a:lstStyle/>
                    <a:p>
                      <a:pPr algn="l" fontAlgn="b"/>
                      <a:r>
                        <a:rPr lang="en-US" sz="1200" b="0" i="0" u="none" strike="noStrike" noProof="0" dirty="0" smtClean="0">
                          <a:solidFill>
                            <a:srgbClr val="000000"/>
                          </a:solidFill>
                          <a:effectLst/>
                          <a:latin typeface="Times New Roman" panose="02020603050405020304" pitchFamily="18" charset="0"/>
                        </a:rPr>
                        <a:t>Trg. društvo 2</a:t>
                      </a:r>
                      <a:endParaRPr lang="hr-HR" sz="1200" b="0" i="0" u="none" strike="noStrike" noProof="0" dirty="0">
                        <a:solidFill>
                          <a:srgbClr val="000000"/>
                        </a:solidFill>
                        <a:effectLst/>
                        <a:latin typeface="Times New Roman" panose="02020603050405020304" pitchFamily="18" charset="0"/>
                      </a:endParaRPr>
                    </a:p>
                  </a:txBody>
                  <a:tcPr marL="17145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-73,6</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-73,6.</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0,9</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c>
                  <a:txBody>
                    <a:bodyPr/>
                    <a:lstStyle/>
                    <a:p>
                      <a:pPr algn="r" fontAlgn="b"/>
                      <a:r>
                        <a:rPr lang="en-US" sz="1200" b="0" i="0" u="none" strike="noStrike" noProof="0" dirty="0" smtClean="0">
                          <a:solidFill>
                            <a:srgbClr val="000000"/>
                          </a:solidFill>
                          <a:effectLst/>
                          <a:latin typeface="Times New Roman" panose="02020603050405020304" pitchFamily="18" charset="0"/>
                        </a:rPr>
                        <a:t>7,2</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DD7EE"/>
                    </a:solidFill>
                  </a:tcPr>
                </a:tc>
                <a:tc>
                  <a:txBody>
                    <a:bodyPr/>
                    <a:lstStyle/>
                    <a:p>
                      <a:pPr algn="l" fontAlgn="b"/>
                      <a:r>
                        <a:rPr lang="en-US" sz="1200" b="0" i="0" u="none" strike="noStrike" noProof="0" dirty="0" smtClean="0">
                          <a:solidFill>
                            <a:srgbClr val="000000"/>
                          </a:solidFill>
                          <a:effectLst/>
                          <a:latin typeface="Times New Roman" panose="02020603050405020304" pitchFamily="18" charset="0"/>
                        </a:rPr>
                        <a:t> </a:t>
                      </a:r>
                      <a:endParaRPr lang="hr-HR" sz="1200" b="0" i="0" u="none" strike="noStrike" noProof="0" dirty="0">
                        <a:solidFill>
                          <a:srgbClr val="000000"/>
                        </a:solidFill>
                        <a:effectLst/>
                        <a:latin typeface="Times New Roman" panose="02020603050405020304"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8CBAD"/>
                    </a:solidFill>
                  </a:tcPr>
                </a:tc>
              </a:tr>
            </a:tbl>
          </a:graphicData>
        </a:graphic>
      </p:graphicFrame>
      <p:sp>
        <p:nvSpPr>
          <p:cNvPr id="8" name="Oval 7"/>
          <p:cNvSpPr/>
          <p:nvPr/>
        </p:nvSpPr>
        <p:spPr>
          <a:xfrm>
            <a:off x="2195736" y="3344503"/>
            <a:ext cx="2592288" cy="5885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5652120" y="3344502"/>
            <a:ext cx="2376264" cy="5885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p:cNvCxnSpPr/>
          <p:nvPr/>
        </p:nvCxnSpPr>
        <p:spPr>
          <a:xfrm flipH="1">
            <a:off x="3275856" y="3893170"/>
            <a:ext cx="598050" cy="8716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674513" y="3638778"/>
            <a:ext cx="1977607" cy="1125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98632" y="4764772"/>
            <a:ext cx="4824536" cy="1477328"/>
          </a:xfrm>
          <a:prstGeom prst="rect">
            <a:avLst/>
          </a:prstGeom>
          <a:noFill/>
          <a:ln>
            <a:solidFill>
              <a:srgbClr val="FF0000"/>
            </a:solidFill>
          </a:ln>
        </p:spPr>
        <p:txBody>
          <a:bodyPr wrap="square" rtlCol="0">
            <a:spAutoFit/>
          </a:bodyPr>
          <a:lstStyle/>
          <a:p>
            <a:pPr algn="just"/>
            <a:r>
              <a:rPr dirty="0" smtClean="0"/>
              <a:t>Posljedice krize i razdoblje nakon krize </a:t>
            </a:r>
          </a:p>
          <a:p>
            <a:pPr algn="just"/>
            <a:r>
              <a:rPr dirty="0" smtClean="0"/>
              <a:t>Ocjenjuje se da će ubuduće vjerojatnost realizacije tih događaja biti vrlo niska, s obzirom na ojačani okvir Bankarske unije (mehanizmi nadzora, Jedinstveni sanacijski mehanizam)</a:t>
            </a:r>
            <a:endParaRPr lang="hr-HR" dirty="0"/>
          </a:p>
        </p:txBody>
      </p:sp>
      <p:sp>
        <p:nvSpPr>
          <p:cNvPr id="16" name="Oval 15"/>
          <p:cNvSpPr/>
          <p:nvPr/>
        </p:nvSpPr>
        <p:spPr>
          <a:xfrm>
            <a:off x="2915816" y="3846544"/>
            <a:ext cx="6313470" cy="588553"/>
          </a:xfrm>
          <a:prstGeom prst="ellipse">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Arrow Connector 16"/>
          <p:cNvCxnSpPr/>
          <p:nvPr/>
        </p:nvCxnSpPr>
        <p:spPr>
          <a:xfrm flipH="1">
            <a:off x="7198057" y="4423612"/>
            <a:ext cx="161764" cy="824970"/>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19843" y="5199583"/>
            <a:ext cx="3609511" cy="1200329"/>
          </a:xfrm>
          <a:prstGeom prst="rect">
            <a:avLst/>
          </a:prstGeom>
          <a:noFill/>
          <a:ln>
            <a:solidFill>
              <a:srgbClr val="92D050"/>
            </a:solidFill>
          </a:ln>
        </p:spPr>
        <p:txBody>
          <a:bodyPr wrap="square" rtlCol="0">
            <a:spAutoFit/>
          </a:bodyPr>
          <a:lstStyle/>
          <a:p>
            <a:pPr algn="just"/>
            <a:r>
              <a:rPr dirty="0" smtClean="0"/>
              <a:t>Ocjena tih rizika prilično je složena - vjerojatnost 50 % Ali oni se događaju!</a:t>
            </a:r>
          </a:p>
          <a:p>
            <a:pPr algn="just"/>
            <a:endParaRPr lang="hr-HR" dirty="0"/>
          </a:p>
        </p:txBody>
      </p:sp>
      <p:sp>
        <p:nvSpPr>
          <p:cNvPr id="4" name="TextBox 3"/>
          <p:cNvSpPr txBox="1"/>
          <p:nvPr/>
        </p:nvSpPr>
        <p:spPr>
          <a:xfrm>
            <a:off x="212510" y="1374306"/>
            <a:ext cx="899542" cy="307777"/>
          </a:xfrm>
          <a:prstGeom prst="rect">
            <a:avLst/>
          </a:prstGeom>
          <a:noFill/>
        </p:spPr>
        <p:txBody>
          <a:bodyPr wrap="none" rtlCol="0">
            <a:spAutoFit/>
          </a:bodyPr>
          <a:lstStyle/>
          <a:p>
            <a:r>
              <a:rPr lang="lv-LV" sz="1400" dirty="0"/>
              <a:t>u milijunima eura</a:t>
            </a:r>
            <a:endParaRPr lang="hr-HR" sz="1400" dirty="0"/>
          </a:p>
        </p:txBody>
      </p:sp>
      <p:sp>
        <p:nvSpPr>
          <p:cNvPr id="18" name="Rounded Rectangle 17"/>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2623934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2016.06.24.</a:t>
            </a:fld>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24</a:t>
            </a:fld>
            <a:endParaRPr lang="hr-HR" dirty="0"/>
          </a:p>
        </p:txBody>
      </p:sp>
      <p:sp>
        <p:nvSpPr>
          <p:cNvPr id="4" name="Content Placeholder 3"/>
          <p:cNvSpPr>
            <a:spLocks noGrp="1"/>
          </p:cNvSpPr>
          <p:nvPr>
            <p:ph idx="1"/>
          </p:nvPr>
        </p:nvSpPr>
        <p:spPr/>
        <p:txBody>
          <a:bodyPr>
            <a:normAutofit/>
          </a:bodyPr>
          <a:lstStyle/>
          <a:p>
            <a:pPr algn="just"/>
            <a:r>
              <a:rPr lang="en-US" b="1" dirty="0" smtClean="0"/>
              <a:t>Usklađenost fiskalnih rizika s načelom simetrije.</a:t>
            </a:r>
            <a:r>
              <a:rPr lang="en-US" b="1" i="1" dirty="0" smtClean="0"/>
              <a:t> </a:t>
            </a:r>
            <a:r>
              <a:rPr lang="en-US" i="1" dirty="0" smtClean="0"/>
              <a:t> Važno je utvrditi slučajeve u kojima stvarni proračunski rashodi stalno i neprestano nadilaze početne ciljeve odnosno kada su stvarni prihodi ispod razina predviđenih proračunom.</a:t>
            </a:r>
          </a:p>
          <a:p>
            <a:pPr algn="just"/>
            <a:endParaRPr lang="hr-HR" dirty="0" smtClean="0"/>
          </a:p>
          <a:p>
            <a:pPr lvl="0" algn="just"/>
            <a:r>
              <a:rPr lang="en-US" b="1" dirty="0" smtClean="0"/>
              <a:t>Evaluacija makroekonomskih rizika, </a:t>
            </a:r>
            <a:r>
              <a:rPr lang="en-US" i="1" dirty="0" smtClean="0"/>
              <a:t>posebno učinaka ekonomskih fluktuacija na strukturni saldo;</a:t>
            </a:r>
          </a:p>
          <a:p>
            <a:pPr lvl="0" algn="just"/>
            <a:endParaRPr lang="hr-HR" dirty="0" smtClean="0"/>
          </a:p>
          <a:p>
            <a:pPr lvl="0" algn="just"/>
            <a:r>
              <a:rPr lang="en-US" b="1" dirty="0" smtClean="0"/>
              <a:t>Nastavak poboljšanja kontrole kvalitete nad državnim poduzećima,</a:t>
            </a:r>
            <a:r>
              <a:rPr lang="en-US" i="1" dirty="0" smtClean="0"/>
              <a:t> s obzirom na to da je određeni broj državnih poduzeća uvršten u sektor opće države i da izravno utječe na proračunski deficit/dug.   </a:t>
            </a:r>
          </a:p>
          <a:p>
            <a:pPr lvl="0" algn="just"/>
            <a:endParaRPr lang="hr-HR" dirty="0" smtClean="0"/>
          </a:p>
          <a:p>
            <a:pPr lvl="0" algn="just"/>
            <a:r>
              <a:rPr lang="en-US" b="1" dirty="0" smtClean="0"/>
              <a:t>Nedostatak političke volje za stvaranjem sigurnosne fiskalne rezerve,</a:t>
            </a:r>
            <a:r>
              <a:rPr lang="en-US" b="1" i="1" dirty="0" smtClean="0"/>
              <a:t> </a:t>
            </a:r>
            <a:r>
              <a:rPr i="1" dirty="0" smtClean="0"/>
              <a:t>s obzirom na to da je relativno velika u odnosu na dostupan fiskalni prostor u proračunskoj godini (resursi za nove proračunske politike</a:t>
            </a:r>
            <a:r>
              <a:rPr dirty="0" smtClean="0"/>
              <a:t>). </a:t>
            </a:r>
          </a:p>
          <a:p>
            <a:pPr lvl="0" algn="just"/>
            <a:endParaRPr lang="hr-HR" dirty="0" smtClean="0"/>
          </a:p>
          <a:p>
            <a:endParaRPr lang="hr-HR" dirty="0"/>
          </a:p>
        </p:txBody>
      </p:sp>
      <p:sp>
        <p:nvSpPr>
          <p:cNvPr id="5" name="Title 4"/>
          <p:cNvSpPr>
            <a:spLocks noGrp="1"/>
          </p:cNvSpPr>
          <p:nvPr>
            <p:ph type="title"/>
          </p:nvPr>
        </p:nvSpPr>
        <p:spPr/>
        <p:txBody>
          <a:bodyPr/>
          <a:lstStyle/>
          <a:p>
            <a:r>
              <a:rPr dirty="0" smtClean="0"/>
              <a:t>Moguća poboljšanja u upravljanju rizicima</a:t>
            </a:r>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310508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Upravljanje financijskim rizicima u Latviji</a:t>
            </a:r>
            <a:endParaRPr lang="hr-HR" b="1" dirty="0"/>
          </a:p>
        </p:txBody>
      </p:sp>
      <p:sp>
        <p:nvSpPr>
          <p:cNvPr id="5" name="Content Placeholder 4"/>
          <p:cNvSpPr>
            <a:spLocks noGrp="1"/>
          </p:cNvSpPr>
          <p:nvPr>
            <p:ph sz="quarter" idx="10"/>
          </p:nvPr>
        </p:nvSpPr>
        <p:spPr/>
        <p:txBody>
          <a:bodyPr/>
          <a:lstStyle/>
          <a:p>
            <a:r>
              <a:rPr dirty="0" smtClean="0"/>
              <a:t>Gints Trupovnieks, Odjel za fiskalnu politiku</a:t>
            </a:r>
          </a:p>
          <a:p>
            <a:r>
              <a:rPr dirty="0" smtClean="0"/>
              <a:t>Ljubljana, Slovenija, 28.-29. lipnja 2016.</a:t>
            </a:r>
          </a:p>
          <a:p>
            <a:endParaRPr lang="hr-HR" dirty="0"/>
          </a:p>
        </p:txBody>
      </p:sp>
      <p:sp>
        <p:nvSpPr>
          <p:cNvPr id="6" name="Rounded Rectangle 5"/>
          <p:cNvSpPr/>
          <p:nvPr/>
        </p:nvSpPr>
        <p:spPr>
          <a:xfrm>
            <a:off x="2195736" y="851147"/>
            <a:ext cx="2304256"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570440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hr-HR" dirty="0"/>
          </a:p>
        </p:txBody>
      </p:sp>
      <p:sp>
        <p:nvSpPr>
          <p:cNvPr id="4" name="Content Placeholder 3"/>
          <p:cNvSpPr>
            <a:spLocks noGrp="1"/>
          </p:cNvSpPr>
          <p:nvPr>
            <p:ph idx="1"/>
          </p:nvPr>
        </p:nvSpPr>
        <p:spPr/>
        <p:txBody>
          <a:bodyPr>
            <a:normAutofit/>
          </a:bodyPr>
          <a:lstStyle/>
          <a:p>
            <a:pPr marL="0" indent="0" algn="just">
              <a:buNone/>
            </a:pPr>
            <a:r>
              <a:rPr dirty="0" smtClean="0"/>
              <a:t>Međunarodno i naše iskustvo posljednjih je godina pokazalo da bi zakašnjelo utvrđivanje fiskalnih rizika i nepostojanje plana sprječavanja rizika mogli biti uzrok dodatnih financijskih obveza, povećane potrebe za financiranjem, rasta javnog duga, poteškoća s refinanciranjem postojećeg duga ili čak financijske krize.</a:t>
            </a:r>
          </a:p>
          <a:p>
            <a:pPr marL="0" indent="0" algn="just">
              <a:buNone/>
            </a:pPr>
            <a:endParaRPr lang="hr-HR" dirty="0" smtClean="0"/>
          </a:p>
          <a:p>
            <a:pPr marL="0" indent="0" algn="just">
              <a:buNone/>
            </a:pPr>
            <a:r>
              <a:rPr dirty="0" smtClean="0"/>
              <a:t>Prije nego što je osmišljen opći sustav upravljanja fiskalnim rizicima, u Latviji je bilo prisutno već nekoliko elemenata upravljanja fiskalnim rizicima (npr. Riznica je pratila rizike povezane s državnim jamstvima/kreditima), ali nije postojao jedinstveni okvir kojim bi se upravljalo na državnoj razini za potrebe </a:t>
            </a:r>
            <a:r>
              <a:rPr b="1" dirty="0" smtClean="0"/>
              <a:t>sustavnog utvrđivanja</a:t>
            </a:r>
            <a:r>
              <a:rPr dirty="0" smtClean="0"/>
              <a:t> fiskalnih rizika, evaluaciju mogućih učinaka na deficit i dug te primjenu potrebnih alata za upravljanje. </a:t>
            </a:r>
          </a:p>
          <a:p>
            <a:pPr marL="0" indent="0" algn="just">
              <a:buNone/>
            </a:pPr>
            <a:endParaRPr lang="hr-HR" dirty="0" smtClean="0"/>
          </a:p>
          <a:p>
            <a:pPr marL="0" indent="0" algn="just">
              <a:buNone/>
            </a:pPr>
            <a:r>
              <a:rPr dirty="0" smtClean="0"/>
              <a:t>Jasna podjela odgovornosti među raznim slojevima državne uprave temeljna je za učinkovito utvrđivanje fiskalnih rizika te za pravovremeno izvješćivanje o događajima koji bi mogli biti okidači tih rizika. </a:t>
            </a:r>
          </a:p>
          <a:p>
            <a:pPr algn="just"/>
            <a:endParaRPr lang="hr-HR" dirty="0"/>
          </a:p>
        </p:txBody>
      </p:sp>
      <p:sp>
        <p:nvSpPr>
          <p:cNvPr id="5" name="Title 4"/>
          <p:cNvSpPr>
            <a:spLocks noGrp="1"/>
          </p:cNvSpPr>
          <p:nvPr>
            <p:ph type="title"/>
          </p:nvPr>
        </p:nvSpPr>
        <p:spPr/>
        <p:txBody>
          <a:bodyPr/>
          <a:lstStyle/>
          <a:p>
            <a:r>
              <a:rPr dirty="0" smtClean="0"/>
              <a:t>…</a:t>
            </a:r>
            <a:endParaRPr lang="hr-HR" dirty="0"/>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3745394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hr-HR" dirty="0" smtClean="0"/>
              <a:t>24.6.2016.</a:t>
            </a:r>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hr-HR" dirty="0"/>
          </a:p>
        </p:txBody>
      </p:sp>
      <p:sp>
        <p:nvSpPr>
          <p:cNvPr id="4" name="Content Placeholder 3"/>
          <p:cNvSpPr>
            <a:spLocks noGrp="1"/>
          </p:cNvSpPr>
          <p:nvPr>
            <p:ph idx="1"/>
          </p:nvPr>
        </p:nvSpPr>
        <p:spPr>
          <a:xfrm>
            <a:off x="457200" y="1268761"/>
            <a:ext cx="8229600" cy="648072"/>
          </a:xfrm>
        </p:spPr>
        <p:txBody>
          <a:bodyPr/>
          <a:lstStyle/>
          <a:p>
            <a:pPr algn="just"/>
            <a:r>
              <a:rPr dirty="0" smtClean="0"/>
              <a:t>Fiskalni se rizici mogu definirati kao vjerojatno odstupanje fiskalnih rezultata/ishoda od onih projiciranih/planiranih u proračunu.</a:t>
            </a:r>
          </a:p>
          <a:p>
            <a:endParaRPr lang="hr-HR" dirty="0" smtClean="0"/>
          </a:p>
          <a:p>
            <a:endParaRPr lang="hr-HR" dirty="0"/>
          </a:p>
        </p:txBody>
      </p:sp>
      <p:sp>
        <p:nvSpPr>
          <p:cNvPr id="5" name="Title 4"/>
          <p:cNvSpPr>
            <a:spLocks noGrp="1"/>
          </p:cNvSpPr>
          <p:nvPr>
            <p:ph type="title"/>
          </p:nvPr>
        </p:nvSpPr>
        <p:spPr/>
        <p:txBody>
          <a:bodyPr/>
          <a:lstStyle/>
          <a:p>
            <a:r>
              <a:rPr dirty="0" smtClean="0"/>
              <a:t>Što je fiskalni rizik?</a:t>
            </a:r>
            <a:endParaRPr lang="hr-HR" dirty="0"/>
          </a:p>
        </p:txBody>
      </p:sp>
      <p:sp>
        <p:nvSpPr>
          <p:cNvPr id="6" name="Rectangle 5"/>
          <p:cNvSpPr/>
          <p:nvPr/>
        </p:nvSpPr>
        <p:spPr>
          <a:xfrm>
            <a:off x="2259828" y="3036468"/>
            <a:ext cx="144016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Prihodi (planirani u proračunu)</a:t>
            </a:r>
            <a:endParaRPr lang="hr-HR" dirty="0"/>
          </a:p>
        </p:txBody>
      </p:sp>
      <p:sp>
        <p:nvSpPr>
          <p:cNvPr id="7" name="Oval 6"/>
          <p:cNvSpPr/>
          <p:nvPr/>
        </p:nvSpPr>
        <p:spPr>
          <a:xfrm>
            <a:off x="2007800" y="5027084"/>
            <a:ext cx="1944216" cy="9710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Rashodi (planirani u proračunu)</a:t>
            </a:r>
            <a:endParaRPr lang="hr-HR" dirty="0"/>
          </a:p>
        </p:txBody>
      </p:sp>
      <p:sp>
        <p:nvSpPr>
          <p:cNvPr id="8" name="Rectangle 7"/>
          <p:cNvSpPr/>
          <p:nvPr/>
        </p:nvSpPr>
        <p:spPr>
          <a:xfrm>
            <a:off x="5068140" y="3200128"/>
            <a:ext cx="1088036" cy="100811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dirty="0" smtClean="0"/>
              <a:t>Prihodi (stvarni)</a:t>
            </a:r>
            <a:endParaRPr lang="hr-HR" dirty="0"/>
          </a:p>
        </p:txBody>
      </p:sp>
      <p:sp>
        <p:nvSpPr>
          <p:cNvPr id="9" name="Oval 8"/>
          <p:cNvSpPr/>
          <p:nvPr/>
        </p:nvSpPr>
        <p:spPr>
          <a:xfrm>
            <a:off x="4713272" y="4620644"/>
            <a:ext cx="1944216" cy="158417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dirty="0" smtClean="0"/>
              <a:t>Rashodi (stvarni)</a:t>
            </a:r>
            <a:endParaRPr lang="hr-HR" dirty="0"/>
          </a:p>
        </p:txBody>
      </p:sp>
      <p:sp>
        <p:nvSpPr>
          <p:cNvPr id="10" name="Right Arrow 9"/>
          <p:cNvSpPr/>
          <p:nvPr/>
        </p:nvSpPr>
        <p:spPr>
          <a:xfrm>
            <a:off x="4204044" y="3540524"/>
            <a:ext cx="360040" cy="327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4204044" y="5348955"/>
            <a:ext cx="360040" cy="3273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p:cNvSpPr/>
          <p:nvPr/>
        </p:nvSpPr>
        <p:spPr>
          <a:xfrm>
            <a:off x="3635896" y="1910068"/>
            <a:ext cx="2049484" cy="1230900"/>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dirty="0" smtClean="0"/>
              <a:t>Fiskalni rizik</a:t>
            </a:r>
            <a:endParaRPr lang="hr-HR" dirty="0"/>
          </a:p>
        </p:txBody>
      </p:sp>
      <p:sp>
        <p:nvSpPr>
          <p:cNvPr id="13" name="Rounded Rectangle 12"/>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400513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5</a:t>
            </a:fld>
            <a:endParaRPr lang="hr-HR" dirty="0"/>
          </a:p>
        </p:txBody>
      </p:sp>
      <p:sp>
        <p:nvSpPr>
          <p:cNvPr id="5" name="Title 4"/>
          <p:cNvSpPr>
            <a:spLocks noGrp="1"/>
          </p:cNvSpPr>
          <p:nvPr>
            <p:ph type="title"/>
          </p:nvPr>
        </p:nvSpPr>
        <p:spPr/>
        <p:txBody>
          <a:bodyPr/>
          <a:lstStyle/>
          <a:p>
            <a:r>
              <a:rPr dirty="0" smtClean="0"/>
              <a:t>Pravna osnova</a:t>
            </a:r>
            <a:endParaRPr lang="hr-HR" dirty="0"/>
          </a:p>
        </p:txBody>
      </p:sp>
      <p:sp>
        <p:nvSpPr>
          <p:cNvPr id="6" name="Rectangle 5"/>
          <p:cNvSpPr/>
          <p:nvPr/>
        </p:nvSpPr>
        <p:spPr>
          <a:xfrm>
            <a:off x="457200" y="1196752"/>
            <a:ext cx="7931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dirty="0" smtClean="0"/>
              <a:t>Zakon o fiskalnoj disciplini </a:t>
            </a:r>
          </a:p>
          <a:p>
            <a:pPr algn="ctr"/>
            <a:r>
              <a:rPr dirty="0" smtClean="0"/>
              <a:t>(nacionalni propis o fiskalnoj disciplini)</a:t>
            </a:r>
            <a:endParaRPr lang="hr-HR" dirty="0"/>
          </a:p>
        </p:txBody>
      </p:sp>
      <p:sp>
        <p:nvSpPr>
          <p:cNvPr id="7" name="Rectangle 6"/>
          <p:cNvSpPr/>
          <p:nvPr/>
        </p:nvSpPr>
        <p:spPr>
          <a:xfrm>
            <a:off x="457200"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dirty="0" smtClean="0"/>
              <a:t>Opće upravljanje fiskalnim rizicima</a:t>
            </a:r>
            <a:endParaRPr lang="hr-HR" dirty="0"/>
          </a:p>
        </p:txBody>
      </p:sp>
      <p:sp>
        <p:nvSpPr>
          <p:cNvPr id="8" name="Rectangle 7"/>
          <p:cNvSpPr/>
          <p:nvPr/>
        </p:nvSpPr>
        <p:spPr>
          <a:xfrm>
            <a:off x="3301516"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dirty="0" smtClean="0"/>
              <a:t>Način izračuna sigurnosne fiskalne rezerve</a:t>
            </a:r>
            <a:endParaRPr lang="hr-HR" dirty="0"/>
          </a:p>
        </p:txBody>
      </p:sp>
      <p:sp>
        <p:nvSpPr>
          <p:cNvPr id="9" name="Rectangle 8"/>
          <p:cNvSpPr/>
          <p:nvPr/>
        </p:nvSpPr>
        <p:spPr>
          <a:xfrm>
            <a:off x="6217840" y="2470068"/>
            <a:ext cx="216024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defRPr/>
            </a:pPr>
            <a:r>
              <a:rPr dirty="0" smtClean="0"/>
              <a:t>Sadržaj izjave o fiskalnim rizicima</a:t>
            </a:r>
            <a:endParaRPr lang="hr-HR" dirty="0"/>
          </a:p>
        </p:txBody>
      </p:sp>
      <p:sp>
        <p:nvSpPr>
          <p:cNvPr id="12" name="Down Arrow 11"/>
          <p:cNvSpPr/>
          <p:nvPr/>
        </p:nvSpPr>
        <p:spPr>
          <a:xfrm rot="19055662">
            <a:off x="1906516" y="3822833"/>
            <a:ext cx="376388" cy="62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own Arrow 12"/>
          <p:cNvSpPr/>
          <p:nvPr/>
        </p:nvSpPr>
        <p:spPr>
          <a:xfrm rot="2564373">
            <a:off x="3531020" y="3811567"/>
            <a:ext cx="376388" cy="62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57200" y="4477250"/>
            <a:ext cx="5014900" cy="113569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a:spcBef>
                <a:spcPts val="600"/>
              </a:spcBef>
            </a:pPr>
            <a:r>
              <a:rPr dirty="0" smtClean="0"/>
              <a:t>Vladina uredba br. 229 - Uredba o cjelokupnom upravljanju fiskalnim rizicima i načinu izračuna sigurnosne fiskalne rezerve </a:t>
            </a:r>
            <a:endParaRPr lang="hr-HR" dirty="0"/>
          </a:p>
        </p:txBody>
      </p:sp>
      <p:sp>
        <p:nvSpPr>
          <p:cNvPr id="14" name="Rounded Rectangle 13"/>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4115633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2" grpId="0" animBg="1"/>
      <p:bldP spid="13"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6</a:t>
            </a:fld>
            <a:endParaRPr lang="hr-HR" dirty="0"/>
          </a:p>
        </p:txBody>
      </p:sp>
      <p:sp>
        <p:nvSpPr>
          <p:cNvPr id="4" name="Content Placeholder 3"/>
          <p:cNvSpPr>
            <a:spLocks noGrp="1"/>
          </p:cNvSpPr>
          <p:nvPr>
            <p:ph idx="1"/>
          </p:nvPr>
        </p:nvSpPr>
        <p:spPr/>
        <p:txBody>
          <a:bodyPr/>
          <a:lstStyle/>
          <a:p>
            <a:endParaRPr lang="hr-HR" sz="2000" dirty="0" smtClean="0"/>
          </a:p>
          <a:p>
            <a:pPr marL="342900" lvl="1" indent="-342900" algn="just">
              <a:buFont typeface="Arial" panose="020B0604020202020204" pitchFamily="34" charset="0"/>
              <a:buChar char="•"/>
            </a:pPr>
            <a:r>
              <a:rPr lang="en-US" sz="2200" dirty="0" smtClean="0"/>
              <a:t>Redovito utvrđivanje, objava i ublažavanje </a:t>
            </a:r>
          </a:p>
          <a:p>
            <a:pPr marL="342900" lvl="1" indent="-342900" algn="just">
              <a:buFont typeface="Arial" panose="020B0604020202020204" pitchFamily="34" charset="0"/>
              <a:buChar char="•"/>
            </a:pPr>
            <a:r>
              <a:rPr lang="en-US" sz="2200" dirty="0" smtClean="0"/>
              <a:t>Izjava o fiskalnim rizicima priložena MTBFL-u;</a:t>
            </a:r>
          </a:p>
          <a:p>
            <a:pPr marL="342900" lvl="1" indent="-342900" algn="just">
              <a:buFont typeface="Arial" panose="020B0604020202020204" pitchFamily="34" charset="0"/>
              <a:buChar char="•"/>
            </a:pPr>
            <a:r>
              <a:rPr lang="en-US" sz="2200" dirty="0" smtClean="0"/>
              <a:t>Sigurnosna fiskalna rezerva:</a:t>
            </a:r>
            <a:r>
              <a:rPr dirty="0" smtClean="0"/>
              <a:t> </a:t>
            </a:r>
            <a:r>
              <a:rPr lang="en-US" sz="2200" dirty="0" smtClean="0"/>
              <a:t>ovisi o fiskalnim rizicima; barem 0,1 % BDP-a. </a:t>
            </a:r>
          </a:p>
          <a:p>
            <a:pPr marL="0" indent="0">
              <a:buNone/>
            </a:pPr>
            <a:endParaRPr lang="hr-HR" dirty="0" smtClean="0"/>
          </a:p>
          <a:p>
            <a:pPr lvl="1"/>
            <a:endParaRPr lang="hr-HR" sz="2400" dirty="0" smtClean="0">
              <a:latin typeface="Times New Roman" pitchFamily="18" charset="0"/>
              <a:cs typeface="Times New Roman" pitchFamily="18" charset="0"/>
            </a:endParaRPr>
          </a:p>
          <a:p>
            <a:pPr lvl="1"/>
            <a:endParaRPr lang="hr-HR" sz="2400" dirty="0" smtClean="0">
              <a:latin typeface="Times New Roman" pitchFamily="18" charset="0"/>
              <a:cs typeface="Times New Roman" pitchFamily="18" charset="0"/>
            </a:endParaRPr>
          </a:p>
          <a:p>
            <a:pPr marL="457200" lvl="1" indent="0">
              <a:buNone/>
            </a:pPr>
            <a:endParaRPr lang="hr-HR" sz="2400" dirty="0" smtClean="0">
              <a:latin typeface="Times New Roman" pitchFamily="18" charset="0"/>
              <a:cs typeface="Times New Roman" pitchFamily="18" charset="0"/>
            </a:endParaRPr>
          </a:p>
          <a:p>
            <a:pPr marL="0" indent="0">
              <a:buNone/>
            </a:pPr>
            <a:endParaRPr lang="hr-HR" dirty="0"/>
          </a:p>
        </p:txBody>
      </p:sp>
      <p:sp>
        <p:nvSpPr>
          <p:cNvPr id="5" name="Title 4"/>
          <p:cNvSpPr>
            <a:spLocks noGrp="1"/>
          </p:cNvSpPr>
          <p:nvPr>
            <p:ph type="title"/>
          </p:nvPr>
        </p:nvSpPr>
        <p:spPr>
          <a:xfrm>
            <a:off x="463950" y="536695"/>
            <a:ext cx="5688632" cy="432000"/>
          </a:xfrm>
        </p:spPr>
        <p:txBody>
          <a:bodyPr>
            <a:noAutofit/>
          </a:bodyPr>
          <a:lstStyle/>
          <a:p>
            <a:r>
              <a:rPr dirty="0" smtClean="0"/>
              <a:t>Upravljanje fiskalnim rizicima prema Zakonu o fiskalnoj disciplini</a:t>
            </a:r>
            <a:endParaRPr lang="hr-HR" dirty="0"/>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1452103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en-US" smtClean="0"/>
              <a:t>7</a:t>
            </a:fld>
            <a:endParaRPr lang="hr-HR" dirty="0"/>
          </a:p>
        </p:txBody>
      </p:sp>
      <p:sp>
        <p:nvSpPr>
          <p:cNvPr id="5" name="Title 4"/>
          <p:cNvSpPr>
            <a:spLocks noGrp="1"/>
          </p:cNvSpPr>
          <p:nvPr>
            <p:ph type="title"/>
          </p:nvPr>
        </p:nvSpPr>
        <p:spPr/>
        <p:txBody>
          <a:bodyPr/>
          <a:lstStyle/>
          <a:p>
            <a:r>
              <a:rPr dirty="0" smtClean="0"/>
              <a:t>Opći sustav upravljanja fiskalnim rizicima</a:t>
            </a:r>
            <a:endParaRPr lang="hr-HR"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8046855"/>
              </p:ext>
            </p:extLst>
          </p:nvPr>
        </p:nvGraphicFramePr>
        <p:xfrm>
          <a:off x="0" y="1268760"/>
          <a:ext cx="8229600" cy="4857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ounded Rectangle 6"/>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399056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hr-HR" dirty="0"/>
          </a:p>
        </p:txBody>
      </p:sp>
      <p:sp>
        <p:nvSpPr>
          <p:cNvPr id="4" name="Content Placeholder 3"/>
          <p:cNvSpPr>
            <a:spLocks noGrp="1"/>
          </p:cNvSpPr>
          <p:nvPr>
            <p:ph idx="1"/>
          </p:nvPr>
        </p:nvSpPr>
        <p:spPr>
          <a:xfrm>
            <a:off x="457200" y="1556792"/>
            <a:ext cx="8229600" cy="4569371"/>
          </a:xfrm>
        </p:spPr>
        <p:txBody>
          <a:bodyPr/>
          <a:lstStyle/>
          <a:p>
            <a:pPr marL="0" indent="0">
              <a:spcBef>
                <a:spcPts val="600"/>
              </a:spcBef>
              <a:spcAft>
                <a:spcPts val="600"/>
              </a:spcAft>
              <a:buNone/>
            </a:pPr>
            <a:r>
              <a:rPr dirty="0" smtClean="0"/>
              <a:t>Opće upravljanje fiskalnim rizicima (Ministarstvo financija):</a:t>
            </a:r>
          </a:p>
          <a:p>
            <a:pPr>
              <a:spcBef>
                <a:spcPts val="600"/>
              </a:spcBef>
              <a:spcAft>
                <a:spcPts val="600"/>
              </a:spcAft>
            </a:pPr>
            <a:r>
              <a:rPr dirty="0" smtClean="0"/>
              <a:t>vodi i ažurira Registar fiskalnih rizika</a:t>
            </a:r>
          </a:p>
          <a:p>
            <a:pPr>
              <a:spcBef>
                <a:spcPts val="600"/>
              </a:spcBef>
              <a:spcAft>
                <a:spcPts val="600"/>
              </a:spcAft>
            </a:pPr>
            <a:r>
              <a:rPr dirty="0" smtClean="0"/>
              <a:t>odgovorno je za koordinaciju procesa upravljanja;</a:t>
            </a:r>
          </a:p>
          <a:p>
            <a:pPr algn="just">
              <a:spcBef>
                <a:spcPts val="600"/>
              </a:spcBef>
              <a:spcAft>
                <a:spcPts val="600"/>
              </a:spcAft>
            </a:pPr>
            <a:r>
              <a:rPr dirty="0" smtClean="0"/>
              <a:t>nadzire upravljanje posebnim fiskalnim rizicima, pruža metodološku pomoć i prijedloge za poboljšanja;</a:t>
            </a:r>
          </a:p>
          <a:p>
            <a:pPr algn="just">
              <a:spcBef>
                <a:spcPts val="600"/>
              </a:spcBef>
              <a:spcAft>
                <a:spcPts val="600"/>
              </a:spcAft>
            </a:pPr>
            <a:r>
              <a:rPr dirty="0" smtClean="0"/>
              <a:t>može provoditi neovisnu ocjenu fiskalnog utjecaja i mogući nastanak fiskalnih rizika;</a:t>
            </a:r>
          </a:p>
          <a:p>
            <a:pPr>
              <a:spcBef>
                <a:spcPts val="600"/>
              </a:spcBef>
              <a:spcAft>
                <a:spcPts val="600"/>
              </a:spcAft>
            </a:pPr>
            <a:r>
              <a:rPr dirty="0" smtClean="0"/>
              <a:t>određuje iznos sigurnosne fiskalne rezerve </a:t>
            </a:r>
          </a:p>
          <a:p>
            <a:pPr>
              <a:spcBef>
                <a:spcPts val="600"/>
              </a:spcBef>
              <a:spcAft>
                <a:spcPts val="600"/>
              </a:spcAft>
            </a:pPr>
            <a:r>
              <a:rPr dirty="0" smtClean="0"/>
              <a:t>sastavlja Izjavu o fiskalnim rizicima.</a:t>
            </a:r>
          </a:p>
          <a:p>
            <a:endParaRPr lang="hr-HR" dirty="0" smtClean="0"/>
          </a:p>
        </p:txBody>
      </p:sp>
      <p:sp>
        <p:nvSpPr>
          <p:cNvPr id="5" name="Title 4"/>
          <p:cNvSpPr>
            <a:spLocks noGrp="1"/>
          </p:cNvSpPr>
          <p:nvPr>
            <p:ph type="title"/>
          </p:nvPr>
        </p:nvSpPr>
        <p:spPr>
          <a:xfrm>
            <a:off x="457200" y="536695"/>
            <a:ext cx="5688632" cy="432000"/>
          </a:xfrm>
        </p:spPr>
        <p:txBody>
          <a:bodyPr>
            <a:normAutofit/>
          </a:bodyPr>
          <a:lstStyle/>
          <a:p>
            <a:r>
              <a:rPr dirty="0" smtClean="0"/>
              <a:t>Razine upravljanja fiskalnim rizicima (I)</a:t>
            </a:r>
            <a:endParaRPr lang="hr-HR" dirty="0"/>
          </a:p>
        </p:txBody>
      </p:sp>
      <p:sp>
        <p:nvSpPr>
          <p:cNvPr id="6" name="Rounded Rectangle 5"/>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2619500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dirty="0"/>
              <a:t>24.6.2016.</a:t>
            </a:r>
          </a:p>
          <a:p>
            <a:endParaRPr lang="hr-HR"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hr-HR" dirty="0"/>
          </a:p>
        </p:txBody>
      </p:sp>
      <p:sp>
        <p:nvSpPr>
          <p:cNvPr id="4" name="Content Placeholder 3"/>
          <p:cNvSpPr>
            <a:spLocks noGrp="1"/>
          </p:cNvSpPr>
          <p:nvPr>
            <p:ph idx="1"/>
          </p:nvPr>
        </p:nvSpPr>
        <p:spPr/>
        <p:txBody>
          <a:bodyPr/>
          <a:lstStyle/>
          <a:p>
            <a:pPr marL="0" indent="0">
              <a:spcBef>
                <a:spcPts val="600"/>
              </a:spcBef>
              <a:spcAft>
                <a:spcPts val="600"/>
              </a:spcAft>
              <a:buNone/>
            </a:pPr>
            <a:endParaRPr lang="hr-HR" b="1" dirty="0" smtClean="0"/>
          </a:p>
          <a:p>
            <a:pPr marL="0" lvl="0" indent="0">
              <a:spcBef>
                <a:spcPts val="600"/>
              </a:spcBef>
              <a:spcAft>
                <a:spcPts val="600"/>
              </a:spcAft>
              <a:buNone/>
            </a:pPr>
            <a:r>
              <a:rPr lang="en-US" b="1" dirty="0" smtClean="0"/>
              <a:t>Upravljanje posebnim fiskalnim rizicima </a:t>
            </a:r>
            <a:r>
              <a:rPr dirty="0" smtClean="0"/>
              <a:t>(institucije Središnje uprave):</a:t>
            </a:r>
          </a:p>
          <a:p>
            <a:pPr>
              <a:spcBef>
                <a:spcPts val="600"/>
              </a:spcBef>
              <a:spcAft>
                <a:spcPts val="600"/>
              </a:spcAft>
            </a:pPr>
            <a:r>
              <a:rPr dirty="0" smtClean="0"/>
              <a:t>osiguravaju i pojednostavljuju upravljanje posebnim fiskalnim rizicima; </a:t>
            </a:r>
          </a:p>
          <a:p>
            <a:pPr>
              <a:spcBef>
                <a:spcPts val="600"/>
              </a:spcBef>
              <a:spcAft>
                <a:spcPts val="600"/>
              </a:spcAft>
            </a:pPr>
            <a:r>
              <a:rPr dirty="0" smtClean="0"/>
              <a:t>provode neovisnu ocjenu fiskalnog utjecaja i mogući nastanak fiskalnih rizika;</a:t>
            </a:r>
          </a:p>
          <a:p>
            <a:pPr>
              <a:spcBef>
                <a:spcPts val="600"/>
              </a:spcBef>
              <a:spcAft>
                <a:spcPts val="600"/>
              </a:spcAft>
            </a:pPr>
            <a:r>
              <a:rPr dirty="0" smtClean="0"/>
              <a:t>prikupljaju informacije o pojedenim fiskalnim rizicima;</a:t>
            </a:r>
          </a:p>
          <a:p>
            <a:pPr>
              <a:spcBef>
                <a:spcPts val="600"/>
              </a:spcBef>
              <a:spcAft>
                <a:spcPts val="600"/>
              </a:spcAft>
            </a:pPr>
            <a:r>
              <a:rPr dirty="0" smtClean="0"/>
              <a:t>nadziru upravljanje pojedinim fiskalnim rizicima;</a:t>
            </a:r>
          </a:p>
          <a:p>
            <a:pPr>
              <a:spcBef>
                <a:spcPts val="600"/>
              </a:spcBef>
              <a:spcAft>
                <a:spcPts val="600"/>
              </a:spcAft>
            </a:pPr>
            <a:r>
              <a:rPr dirty="0" smtClean="0"/>
              <a:t>sastavljaju godišnje izvješće o fiskalnim rizicima i dostavljaju ga MF-u.</a:t>
            </a:r>
          </a:p>
          <a:p>
            <a:pPr marL="0" indent="0">
              <a:buNone/>
            </a:pPr>
            <a:endParaRPr lang="hr-HR" dirty="0"/>
          </a:p>
        </p:txBody>
      </p:sp>
      <p:sp>
        <p:nvSpPr>
          <p:cNvPr id="5" name="Title 4"/>
          <p:cNvSpPr>
            <a:spLocks noGrp="1"/>
          </p:cNvSpPr>
          <p:nvPr>
            <p:ph type="title"/>
          </p:nvPr>
        </p:nvSpPr>
        <p:spPr/>
        <p:txBody>
          <a:bodyPr>
            <a:normAutofit/>
          </a:bodyPr>
          <a:lstStyle/>
          <a:p>
            <a:r>
              <a:rPr dirty="0" smtClean="0"/>
              <a:t>Razine upravljanja fiskalnim rizicima (II)</a:t>
            </a:r>
            <a:endParaRPr lang="hr-HR" dirty="0"/>
          </a:p>
        </p:txBody>
      </p:sp>
      <p:sp>
        <p:nvSpPr>
          <p:cNvPr id="6" name="Rectangle 5"/>
          <p:cNvSpPr/>
          <p:nvPr/>
        </p:nvSpPr>
        <p:spPr>
          <a:xfrm>
            <a:off x="441747" y="5013176"/>
            <a:ext cx="8435280" cy="646331"/>
          </a:xfrm>
          <a:prstGeom prst="rect">
            <a:avLst/>
          </a:prstGeom>
        </p:spPr>
        <p:txBody>
          <a:bodyPr wrap="square">
            <a:spAutoFit/>
          </a:bodyPr>
          <a:lstStyle/>
          <a:p>
            <a:r>
              <a:rPr lang="en-US" b="1" i="1" dirty="0" smtClean="0">
                <a:solidFill>
                  <a:srgbClr val="414142"/>
                </a:solidFill>
              </a:rPr>
              <a:t>Posebni fiskalni rizik</a:t>
            </a:r>
            <a:r>
              <a:rPr i="1" dirty="0" smtClean="0"/>
              <a:t>!</a:t>
            </a:r>
            <a:r>
              <a:rPr lang="en-US" i="1" dirty="0" smtClean="0">
                <a:solidFill>
                  <a:srgbClr val="414142"/>
                </a:solidFill>
              </a:rPr>
              <a:t>– fiskalni rizik povezan s obavljanjem određenih funkcija državne uprave te prirodnim ili društvenim procesima</a:t>
            </a:r>
          </a:p>
        </p:txBody>
      </p:sp>
      <p:sp>
        <p:nvSpPr>
          <p:cNvPr id="7" name="Rounded Rectangle 6"/>
          <p:cNvSpPr/>
          <p:nvPr/>
        </p:nvSpPr>
        <p:spPr>
          <a:xfrm>
            <a:off x="7452320" y="260648"/>
            <a:ext cx="1691680"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hr-HR" sz="1100" dirty="0" smtClean="0">
                <a:solidFill>
                  <a:schemeClr val="tx2"/>
                </a:solidFill>
              </a:rPr>
              <a:t>MINISTARSTVO FINANCIJA REPUBLIKE LATVIJE</a:t>
            </a:r>
            <a:endParaRPr lang="hr-HR" sz="1100" dirty="0">
              <a:solidFill>
                <a:schemeClr val="tx2"/>
              </a:solidFill>
            </a:endParaRPr>
          </a:p>
        </p:txBody>
      </p:sp>
    </p:spTree>
    <p:extLst>
      <p:ext uri="{BB962C8B-B14F-4D97-AF65-F5344CB8AC3E}">
        <p14:creationId xmlns:p14="http://schemas.microsoft.com/office/powerpoint/2010/main" val="434554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Finanšu Ministrijas prezentācija (EN)" id="{3763E7F9-0B35-4057-AA62-CAD5DB44C619}" vid="{8F000AA3-E2AB-43C6-868C-013DD23161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Finanšu Ministrijas prezentācija (EN)</Template>
  <TotalTime>1016</TotalTime>
  <Words>2758</Words>
  <Application>Microsoft Office PowerPoint</Application>
  <PresentationFormat>On-screen Show (4:3)</PresentationFormat>
  <Paragraphs>606</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1_Custom Design</vt:lpstr>
      <vt:lpstr>Upravljanje financijskim rizicima u Latviji</vt:lpstr>
      <vt:lpstr>Sadržaj </vt:lpstr>
      <vt:lpstr>…</vt:lpstr>
      <vt:lpstr>Što je fiskalni rizik?</vt:lpstr>
      <vt:lpstr>Pravna osnova</vt:lpstr>
      <vt:lpstr>Upravljanje fiskalnim rizicima prema Zakonu o fiskalnoj disciplini</vt:lpstr>
      <vt:lpstr>Opći sustav upravljanja fiskalnim rizicima</vt:lpstr>
      <vt:lpstr>Razine upravljanja fiskalnim rizicima (I)</vt:lpstr>
      <vt:lpstr>Razine upravljanja fiskalnim rizicima (II)</vt:lpstr>
      <vt:lpstr>Razine upravljanja fiskalnim rizicima (III)</vt:lpstr>
      <vt:lpstr>Klasifikacija fiskalnih rizika</vt:lpstr>
      <vt:lpstr>Registar fiskalnih rizika (klasifikacija)</vt:lpstr>
      <vt:lpstr>Registar fiskalnih rizika (primjer)</vt:lpstr>
      <vt:lpstr>Izjava o fiskalnim rizicima</vt:lpstr>
      <vt:lpstr>Sigurnosna fiskalna rezerva</vt:lpstr>
      <vt:lpstr>Sigurnosna fiskalna rezerva II</vt:lpstr>
      <vt:lpstr>Koncept „simetričnih fiskalnih rizika“</vt:lpstr>
      <vt:lpstr>PowerPoint Presentation</vt:lpstr>
      <vt:lpstr>Fiskalne rizike u socijalnom sektoru </vt:lpstr>
      <vt:lpstr>Tekuće uplate u proračun EU-a</vt:lpstr>
      <vt:lpstr>Potencijalne obveze - ESM</vt:lpstr>
      <vt:lpstr>Trgovačka društva koja su reklasificirana u opću državu</vt:lpstr>
      <vt:lpstr>Bankarski sektor i trgovačka društva</vt:lpstr>
      <vt:lpstr>Moguća poboljšanja u upravljanju rizicima</vt:lpstr>
      <vt:lpstr>Upravljanje financijskim rizicima u Latviji</vt:lpstr>
    </vt:vector>
  </TitlesOfParts>
  <Company>Finanšu ministrija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fiscal risks in Latvia</dc:title>
  <dc:creator>Trupovnieks Gints</dc:creator>
  <cp:lastModifiedBy>Assia</cp:lastModifiedBy>
  <cp:revision>107</cp:revision>
  <cp:lastPrinted>2016-06-22T10:09:17Z</cp:lastPrinted>
  <dcterms:created xsi:type="dcterms:W3CDTF">2016-06-20T07:38:29Z</dcterms:created>
  <dcterms:modified xsi:type="dcterms:W3CDTF">2016-06-24T14:03:27Z</dcterms:modified>
</cp:coreProperties>
</file>