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9" r:id="rId2"/>
    <p:sldId id="260" r:id="rId3"/>
    <p:sldId id="261" r:id="rId4"/>
    <p:sldId id="287" r:id="rId5"/>
    <p:sldId id="283" r:id="rId6"/>
    <p:sldId id="264" r:id="rId7"/>
    <p:sldId id="265" r:id="rId8"/>
    <p:sldId id="266" r:id="rId9"/>
    <p:sldId id="267" r:id="rId10"/>
    <p:sldId id="268" r:id="rId11"/>
    <p:sldId id="284" r:id="rId12"/>
    <p:sldId id="275" r:id="rId13"/>
    <p:sldId id="269" r:id="rId14"/>
    <p:sldId id="272" r:id="rId15"/>
    <p:sldId id="273" r:id="rId16"/>
    <p:sldId id="288" r:id="rId17"/>
    <p:sldId id="286" r:id="rId18"/>
    <p:sldId id="285" r:id="rId19"/>
    <p:sldId id="277" r:id="rId20"/>
    <p:sldId id="278" r:id="rId21"/>
    <p:sldId id="279" r:id="rId22"/>
    <p:sldId id="280" r:id="rId23"/>
    <p:sldId id="281" r:id="rId24"/>
    <p:sldId id="282" r:id="rId25"/>
    <p:sldId id="289" r:id="rId26"/>
  </p:sldIdLst>
  <p:sldSz cx="9144000" cy="6858000" type="screen4x3"/>
  <p:notesSz cx="6805613" cy="99441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3" d="100"/>
          <a:sy n="113"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fs\FPJ\FPD\Tautsaimniecibas_un_fiskalas_parvaldibas_nodala\Gints\_Komandejumi\OECD_Lublana_282906\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[Book1.xlsx]Sheet1!$B$2</c:f>
              <c:strCache>
                <c:ptCount val="1"/>
                <c:pt idx="0">
                  <c:v>Forecast</c:v>
                </c:pt>
              </c:strCache>
            </c:strRef>
          </c:tx>
          <c:spPr>
            <a:ln w="28575" cap="rnd">
              <a:solidFill>
                <a:schemeClr val="accent1"/>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[Book1.xlsx]Sheet1!$B$3:$B$8</c:f>
              <c:numCache>
                <c:formatCode>General</c:formatCode>
                <c:ptCount val="6"/>
                <c:pt idx="0">
                  <c:v>10</c:v>
                </c:pt>
                <c:pt idx="1">
                  <c:v>8</c:v>
                </c:pt>
                <c:pt idx="2">
                  <c:v>7</c:v>
                </c:pt>
                <c:pt idx="3">
                  <c:v>8</c:v>
                </c:pt>
                <c:pt idx="4">
                  <c:v>9</c:v>
                </c:pt>
                <c:pt idx="5">
                  <c:v>7</c:v>
                </c:pt>
              </c:numCache>
            </c:numRef>
          </c:val>
          <c:smooth val="1"/>
        </c:ser>
        <c:ser>
          <c:idx val="1"/>
          <c:order val="1"/>
          <c:tx>
            <c:strRef>
              <c:f>[Book1.xlsx]Sheet1!$C$2</c:f>
              <c:strCache>
                <c:ptCount val="1"/>
                <c:pt idx="0">
                  <c:v>Outcome</c:v>
                </c:pt>
              </c:strCache>
            </c:strRef>
          </c:tx>
          <c:spPr>
            <a:ln w="28575" cap="rnd">
              <a:solidFill>
                <a:schemeClr val="accent2"/>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[Book1.xlsx]Sheet1!$C$3:$C$8</c:f>
              <c:numCache>
                <c:formatCode>General</c:formatCode>
                <c:ptCount val="6"/>
                <c:pt idx="0">
                  <c:v>8</c:v>
                </c:pt>
                <c:pt idx="1">
                  <c:v>9</c:v>
                </c:pt>
                <c:pt idx="2">
                  <c:v>8</c:v>
                </c:pt>
                <c:pt idx="3">
                  <c:v>7</c:v>
                </c:pt>
                <c:pt idx="4">
                  <c:v>9</c:v>
                </c:pt>
                <c:pt idx="5">
                  <c:v>8</c:v>
                </c:pt>
              </c:numCache>
            </c:numRef>
          </c:val>
          <c:smooth val="1"/>
        </c:ser>
        <c:dLbls>
          <c:showLegendKey val="0"/>
          <c:showVal val="0"/>
          <c:showCatName val="0"/>
          <c:showSerName val="0"/>
          <c:showPercent val="0"/>
          <c:showBubbleSize val="0"/>
        </c:dLbls>
        <c:marker val="1"/>
        <c:smooth val="0"/>
        <c:axId val="166965632"/>
        <c:axId val="166967168"/>
      </c:lineChart>
      <c:catAx>
        <c:axId val="16696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967168"/>
        <c:crosses val="autoZero"/>
        <c:auto val="1"/>
        <c:lblAlgn val="ctr"/>
        <c:lblOffset val="100"/>
        <c:noMultiLvlLbl val="0"/>
      </c:catAx>
      <c:valAx>
        <c:axId val="166967168"/>
        <c:scaling>
          <c:orientation val="minMax"/>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96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16891A-3D7E-4B46-8A87-62EBE6F109D9}" type="doc">
      <dgm:prSet loTypeId="urn:microsoft.com/office/officeart/2005/8/layout/gear1" loCatId="cycle" qsTypeId="urn:microsoft.com/office/officeart/2005/8/quickstyle/simple1" qsCatId="simple" csTypeId="urn:microsoft.com/office/officeart/2005/8/colors/accent1_2" csCatId="accent1" phldr="1"/>
      <dgm:spPr/>
      <dgm:t>
        <a:bodyPr/>
        <a:lstStyle/>
        <a:p>
          <a:endParaRPr lang="lv-LV"/>
        </a:p>
      </dgm:t>
    </dgm:pt>
    <dgm:pt modelId="{4E501E0D-5C1D-44AA-98B2-63A0829C2164}">
      <dgm:prSet phldrT="[Text]" custT="1"/>
      <dgm:spPr/>
      <dgm:t>
        <a:bodyPr/>
        <a:lstStyle/>
        <a:p>
          <a:pPr algn="ctr"/>
          <a:r>
            <a:rPr lang="en-US" sz="2000" noProof="0" dirty="0" smtClean="0"/>
            <a:t>General management </a:t>
          </a:r>
          <a:r>
            <a:rPr lang="lv-LV" sz="2000" noProof="0" dirty="0" err="1" smtClean="0"/>
            <a:t>of</a:t>
          </a:r>
          <a:r>
            <a:rPr lang="lv-LV" sz="2000" noProof="0" dirty="0" smtClean="0"/>
            <a:t> </a:t>
          </a:r>
          <a:r>
            <a:rPr lang="lv-LV" sz="2000" noProof="0" dirty="0" err="1" smtClean="0"/>
            <a:t>fiscal</a:t>
          </a:r>
          <a:r>
            <a:rPr lang="lv-LV" sz="2000" noProof="0" dirty="0" smtClean="0"/>
            <a:t> risks</a:t>
          </a:r>
          <a:endParaRPr lang="en-US" sz="2000" noProof="0" dirty="0"/>
        </a:p>
      </dgm:t>
    </dgm:pt>
    <dgm:pt modelId="{D1B2C565-45F0-4B76-8D96-A35D8B601812}" type="parTrans" cxnId="{384AC5EB-2A5E-46E0-9850-E82F60F4426E}">
      <dgm:prSet/>
      <dgm:spPr/>
      <dgm:t>
        <a:bodyPr/>
        <a:lstStyle/>
        <a:p>
          <a:pPr algn="ctr"/>
          <a:endParaRPr lang="lv-LV" sz="2000"/>
        </a:p>
      </dgm:t>
    </dgm:pt>
    <dgm:pt modelId="{DFAAD475-E164-49E0-B697-0ED5E4A8FAEB}" type="sibTrans" cxnId="{384AC5EB-2A5E-46E0-9850-E82F60F4426E}">
      <dgm:prSet/>
      <dgm:spPr/>
      <dgm:t>
        <a:bodyPr/>
        <a:lstStyle/>
        <a:p>
          <a:pPr algn="ctr"/>
          <a:endParaRPr lang="en-US" sz="2000" noProof="0" dirty="0"/>
        </a:p>
      </dgm:t>
    </dgm:pt>
    <dgm:pt modelId="{1552A007-BCCA-4448-8F26-85AA5809361F}">
      <dgm:prSet phldrT="[Text]" custT="1"/>
      <dgm:spPr/>
      <dgm:t>
        <a:bodyPr/>
        <a:lstStyle/>
        <a:p>
          <a:pPr algn="ctr"/>
          <a:r>
            <a:rPr lang="en-US" sz="1200" b="0" u="none" noProof="0" dirty="0" smtClean="0"/>
            <a:t>Management of specific fiscal risks</a:t>
          </a:r>
          <a:endParaRPr lang="en-US" sz="1200" b="0" u="none" noProof="0" dirty="0"/>
        </a:p>
      </dgm:t>
    </dgm:pt>
    <dgm:pt modelId="{1E661C98-DE2D-4032-864B-59290A107C4D}" type="parTrans" cxnId="{8D90C152-FDDB-4B43-9AFC-36D28F82EC07}">
      <dgm:prSet/>
      <dgm:spPr/>
      <dgm:t>
        <a:bodyPr/>
        <a:lstStyle/>
        <a:p>
          <a:pPr algn="ctr"/>
          <a:endParaRPr lang="lv-LV" sz="2000"/>
        </a:p>
      </dgm:t>
    </dgm:pt>
    <dgm:pt modelId="{A727C08D-0947-4846-ADF5-A7D6CF8C1956}" type="sibTrans" cxnId="{8D90C152-FDDB-4B43-9AFC-36D28F82EC07}">
      <dgm:prSet/>
      <dgm:spPr/>
      <dgm:t>
        <a:bodyPr/>
        <a:lstStyle/>
        <a:p>
          <a:pPr algn="ctr"/>
          <a:endParaRPr lang="en-US" sz="2000" noProof="0" dirty="0"/>
        </a:p>
      </dgm:t>
    </dgm:pt>
    <dgm:pt modelId="{5CB3BA8E-3535-4BA2-8825-CC1D1F7D085A}">
      <dgm:prSet phldrT="[Text]" custT="1"/>
      <dgm:spPr/>
      <dgm:t>
        <a:bodyPr/>
        <a:lstStyle/>
        <a:p>
          <a:pPr algn="ctr"/>
          <a:r>
            <a:rPr lang="en-US" sz="1200" b="0" u="none" noProof="0" dirty="0" smtClean="0"/>
            <a:t>Management of individual fiscal risks</a:t>
          </a:r>
          <a:endParaRPr lang="en-US" sz="1200" b="0" u="none" noProof="0" dirty="0"/>
        </a:p>
      </dgm:t>
    </dgm:pt>
    <dgm:pt modelId="{72093950-0AE8-4354-AB98-264A994D7B0A}" type="parTrans" cxnId="{19F65DDA-CA4D-4537-BBCE-7544941EC241}">
      <dgm:prSet/>
      <dgm:spPr/>
      <dgm:t>
        <a:bodyPr/>
        <a:lstStyle/>
        <a:p>
          <a:pPr algn="ctr"/>
          <a:endParaRPr lang="lv-LV" sz="2000"/>
        </a:p>
      </dgm:t>
    </dgm:pt>
    <dgm:pt modelId="{BBD5F0A7-165D-4BE1-92BF-AA356FC1081B}" type="sibTrans" cxnId="{19F65DDA-CA4D-4537-BBCE-7544941EC241}">
      <dgm:prSet/>
      <dgm:spPr/>
      <dgm:t>
        <a:bodyPr/>
        <a:lstStyle/>
        <a:p>
          <a:pPr algn="ctr"/>
          <a:endParaRPr lang="en-US" sz="2000" noProof="0" dirty="0"/>
        </a:p>
      </dgm:t>
    </dgm:pt>
    <dgm:pt modelId="{73B3E1CB-490C-4A69-87BD-FFF48284F46D}" type="pres">
      <dgm:prSet presAssocID="{4F16891A-3D7E-4B46-8A87-62EBE6F109D9}" presName="composite" presStyleCnt="0">
        <dgm:presLayoutVars>
          <dgm:chMax val="3"/>
          <dgm:animLvl val="lvl"/>
          <dgm:resizeHandles val="exact"/>
        </dgm:presLayoutVars>
      </dgm:prSet>
      <dgm:spPr/>
      <dgm:t>
        <a:bodyPr/>
        <a:lstStyle/>
        <a:p>
          <a:endParaRPr lang="lv-LV"/>
        </a:p>
      </dgm:t>
    </dgm:pt>
    <dgm:pt modelId="{23A535B0-60FA-4D95-9F11-E5E1E36383B4}" type="pres">
      <dgm:prSet presAssocID="{4E501E0D-5C1D-44AA-98B2-63A0829C2164}" presName="gear1" presStyleLbl="node1" presStyleIdx="0" presStyleCnt="3" custLinFactNeighborX="1005" custLinFactNeighborY="-951">
        <dgm:presLayoutVars>
          <dgm:chMax val="1"/>
          <dgm:bulletEnabled val="1"/>
        </dgm:presLayoutVars>
      </dgm:prSet>
      <dgm:spPr/>
      <dgm:t>
        <a:bodyPr/>
        <a:lstStyle/>
        <a:p>
          <a:endParaRPr lang="lv-LV"/>
        </a:p>
      </dgm:t>
    </dgm:pt>
    <dgm:pt modelId="{A4D2A87A-74CE-4E79-BF04-F9CBC2FF1475}" type="pres">
      <dgm:prSet presAssocID="{4E501E0D-5C1D-44AA-98B2-63A0829C2164}" presName="gear1srcNode" presStyleLbl="node1" presStyleIdx="0" presStyleCnt="3"/>
      <dgm:spPr/>
      <dgm:t>
        <a:bodyPr/>
        <a:lstStyle/>
        <a:p>
          <a:endParaRPr lang="lv-LV"/>
        </a:p>
      </dgm:t>
    </dgm:pt>
    <dgm:pt modelId="{94C6A136-B618-42D6-BE61-973B49B4D753}" type="pres">
      <dgm:prSet presAssocID="{4E501E0D-5C1D-44AA-98B2-63A0829C2164}" presName="gear1dstNode" presStyleLbl="node1" presStyleIdx="0" presStyleCnt="3"/>
      <dgm:spPr/>
      <dgm:t>
        <a:bodyPr/>
        <a:lstStyle/>
        <a:p>
          <a:endParaRPr lang="lv-LV"/>
        </a:p>
      </dgm:t>
    </dgm:pt>
    <dgm:pt modelId="{F8A145EA-6273-4E69-A478-FECFACC8F41C}" type="pres">
      <dgm:prSet presAssocID="{1552A007-BCCA-4448-8F26-85AA5809361F}" presName="gear2" presStyleLbl="node1" presStyleIdx="1" presStyleCnt="3" custScaleX="114152" custScaleY="114152">
        <dgm:presLayoutVars>
          <dgm:chMax val="1"/>
          <dgm:bulletEnabled val="1"/>
        </dgm:presLayoutVars>
      </dgm:prSet>
      <dgm:spPr/>
      <dgm:t>
        <a:bodyPr/>
        <a:lstStyle/>
        <a:p>
          <a:endParaRPr lang="lv-LV"/>
        </a:p>
      </dgm:t>
    </dgm:pt>
    <dgm:pt modelId="{BDC334BE-2FE4-4EB3-BFDB-411B0DDCE794}" type="pres">
      <dgm:prSet presAssocID="{1552A007-BCCA-4448-8F26-85AA5809361F}" presName="gear2srcNode" presStyleLbl="node1" presStyleIdx="1" presStyleCnt="3"/>
      <dgm:spPr/>
      <dgm:t>
        <a:bodyPr/>
        <a:lstStyle/>
        <a:p>
          <a:endParaRPr lang="lv-LV"/>
        </a:p>
      </dgm:t>
    </dgm:pt>
    <dgm:pt modelId="{14E2E6E2-66C3-41A0-86F8-47FD9F8EAAD0}" type="pres">
      <dgm:prSet presAssocID="{1552A007-BCCA-4448-8F26-85AA5809361F}" presName="gear2dstNode" presStyleLbl="node1" presStyleIdx="1" presStyleCnt="3"/>
      <dgm:spPr/>
      <dgm:t>
        <a:bodyPr/>
        <a:lstStyle/>
        <a:p>
          <a:endParaRPr lang="lv-LV"/>
        </a:p>
      </dgm:t>
    </dgm:pt>
    <dgm:pt modelId="{7FF6B549-704D-4E14-B13F-3E88D7B50570}" type="pres">
      <dgm:prSet presAssocID="{5CB3BA8E-3535-4BA2-8825-CC1D1F7D085A}" presName="gear3" presStyleLbl="node1" presStyleIdx="2" presStyleCnt="3"/>
      <dgm:spPr/>
      <dgm:t>
        <a:bodyPr/>
        <a:lstStyle/>
        <a:p>
          <a:endParaRPr lang="lv-LV"/>
        </a:p>
      </dgm:t>
    </dgm:pt>
    <dgm:pt modelId="{1C1BA7F2-84B8-44FA-BDE1-4F49EA77E63A}" type="pres">
      <dgm:prSet presAssocID="{5CB3BA8E-3535-4BA2-8825-CC1D1F7D085A}" presName="gear3tx" presStyleLbl="node1" presStyleIdx="2" presStyleCnt="3">
        <dgm:presLayoutVars>
          <dgm:chMax val="1"/>
          <dgm:bulletEnabled val="1"/>
        </dgm:presLayoutVars>
      </dgm:prSet>
      <dgm:spPr/>
      <dgm:t>
        <a:bodyPr/>
        <a:lstStyle/>
        <a:p>
          <a:endParaRPr lang="lv-LV"/>
        </a:p>
      </dgm:t>
    </dgm:pt>
    <dgm:pt modelId="{D6EFF54E-4D85-4FDC-951E-25E1C721F362}" type="pres">
      <dgm:prSet presAssocID="{5CB3BA8E-3535-4BA2-8825-CC1D1F7D085A}" presName="gear3srcNode" presStyleLbl="node1" presStyleIdx="2" presStyleCnt="3"/>
      <dgm:spPr/>
      <dgm:t>
        <a:bodyPr/>
        <a:lstStyle/>
        <a:p>
          <a:endParaRPr lang="lv-LV"/>
        </a:p>
      </dgm:t>
    </dgm:pt>
    <dgm:pt modelId="{A9B126BB-D89C-4E7C-83A5-4F48C3D8DA55}" type="pres">
      <dgm:prSet presAssocID="{5CB3BA8E-3535-4BA2-8825-CC1D1F7D085A}" presName="gear3dstNode" presStyleLbl="node1" presStyleIdx="2" presStyleCnt="3"/>
      <dgm:spPr/>
      <dgm:t>
        <a:bodyPr/>
        <a:lstStyle/>
        <a:p>
          <a:endParaRPr lang="lv-LV"/>
        </a:p>
      </dgm:t>
    </dgm:pt>
    <dgm:pt modelId="{DAE0177A-E938-4576-8094-928252D5C65B}" type="pres">
      <dgm:prSet presAssocID="{DFAAD475-E164-49E0-B697-0ED5E4A8FAEB}" presName="connector1" presStyleLbl="sibTrans2D1" presStyleIdx="0" presStyleCnt="3"/>
      <dgm:spPr/>
      <dgm:t>
        <a:bodyPr/>
        <a:lstStyle/>
        <a:p>
          <a:endParaRPr lang="lv-LV"/>
        </a:p>
      </dgm:t>
    </dgm:pt>
    <dgm:pt modelId="{26ED9006-19B6-4D2F-A012-91067DCFFFC0}" type="pres">
      <dgm:prSet presAssocID="{A727C08D-0947-4846-ADF5-A7D6CF8C1956}" presName="connector2" presStyleLbl="sibTrans2D1" presStyleIdx="1" presStyleCnt="3"/>
      <dgm:spPr/>
      <dgm:t>
        <a:bodyPr/>
        <a:lstStyle/>
        <a:p>
          <a:endParaRPr lang="lv-LV"/>
        </a:p>
      </dgm:t>
    </dgm:pt>
    <dgm:pt modelId="{430247FF-888B-47FA-8602-A4D836E45E5B}" type="pres">
      <dgm:prSet presAssocID="{BBD5F0A7-165D-4BE1-92BF-AA356FC1081B}" presName="connector3" presStyleLbl="sibTrans2D1" presStyleIdx="2" presStyleCnt="3"/>
      <dgm:spPr/>
      <dgm:t>
        <a:bodyPr/>
        <a:lstStyle/>
        <a:p>
          <a:endParaRPr lang="lv-LV"/>
        </a:p>
      </dgm:t>
    </dgm:pt>
  </dgm:ptLst>
  <dgm:cxnLst>
    <dgm:cxn modelId="{8C15B03B-4AFA-4AC9-9EB8-4F5D7A19D5B9}" type="presOf" srcId="{5CB3BA8E-3535-4BA2-8825-CC1D1F7D085A}" destId="{7FF6B549-704D-4E14-B13F-3E88D7B50570}" srcOrd="0" destOrd="0" presId="urn:microsoft.com/office/officeart/2005/8/layout/gear1"/>
    <dgm:cxn modelId="{8D90C152-FDDB-4B43-9AFC-36D28F82EC07}" srcId="{4F16891A-3D7E-4B46-8A87-62EBE6F109D9}" destId="{1552A007-BCCA-4448-8F26-85AA5809361F}" srcOrd="1" destOrd="0" parTransId="{1E661C98-DE2D-4032-864B-59290A107C4D}" sibTransId="{A727C08D-0947-4846-ADF5-A7D6CF8C1956}"/>
    <dgm:cxn modelId="{D53D4003-42A0-4388-926A-A0A92661E70C}" type="presOf" srcId="{A727C08D-0947-4846-ADF5-A7D6CF8C1956}" destId="{26ED9006-19B6-4D2F-A012-91067DCFFFC0}" srcOrd="0" destOrd="0" presId="urn:microsoft.com/office/officeart/2005/8/layout/gear1"/>
    <dgm:cxn modelId="{FAE65EA0-EAC2-4BD6-AE1B-D4EA1A2BEFE4}" type="presOf" srcId="{4E501E0D-5C1D-44AA-98B2-63A0829C2164}" destId="{94C6A136-B618-42D6-BE61-973B49B4D753}" srcOrd="2" destOrd="0" presId="urn:microsoft.com/office/officeart/2005/8/layout/gear1"/>
    <dgm:cxn modelId="{812E7FAA-96D6-4C48-A60B-7BFCD95820ED}" type="presOf" srcId="{1552A007-BCCA-4448-8F26-85AA5809361F}" destId="{14E2E6E2-66C3-41A0-86F8-47FD9F8EAAD0}" srcOrd="2" destOrd="0" presId="urn:microsoft.com/office/officeart/2005/8/layout/gear1"/>
    <dgm:cxn modelId="{278FF82A-3336-4707-AB43-7980273AC9B4}" type="presOf" srcId="{BBD5F0A7-165D-4BE1-92BF-AA356FC1081B}" destId="{430247FF-888B-47FA-8602-A4D836E45E5B}" srcOrd="0" destOrd="0" presId="urn:microsoft.com/office/officeart/2005/8/layout/gear1"/>
    <dgm:cxn modelId="{C346915B-5ADE-4D33-A558-0CC8316C6E34}" type="presOf" srcId="{1552A007-BCCA-4448-8F26-85AA5809361F}" destId="{BDC334BE-2FE4-4EB3-BFDB-411B0DDCE794}" srcOrd="1" destOrd="0" presId="urn:microsoft.com/office/officeart/2005/8/layout/gear1"/>
    <dgm:cxn modelId="{C538AD06-1756-4320-8107-771CB10A1835}" type="presOf" srcId="{DFAAD475-E164-49E0-B697-0ED5E4A8FAEB}" destId="{DAE0177A-E938-4576-8094-928252D5C65B}" srcOrd="0" destOrd="0" presId="urn:microsoft.com/office/officeart/2005/8/layout/gear1"/>
    <dgm:cxn modelId="{A8BD9790-2146-451A-B3D4-2F6BC71F85FE}" type="presOf" srcId="{5CB3BA8E-3535-4BA2-8825-CC1D1F7D085A}" destId="{D6EFF54E-4D85-4FDC-951E-25E1C721F362}" srcOrd="2" destOrd="0" presId="urn:microsoft.com/office/officeart/2005/8/layout/gear1"/>
    <dgm:cxn modelId="{265CA9B2-5347-45DD-B681-02D74579933B}" type="presOf" srcId="{4E501E0D-5C1D-44AA-98B2-63A0829C2164}" destId="{23A535B0-60FA-4D95-9F11-E5E1E36383B4}" srcOrd="0" destOrd="0" presId="urn:microsoft.com/office/officeart/2005/8/layout/gear1"/>
    <dgm:cxn modelId="{384AC5EB-2A5E-46E0-9850-E82F60F4426E}" srcId="{4F16891A-3D7E-4B46-8A87-62EBE6F109D9}" destId="{4E501E0D-5C1D-44AA-98B2-63A0829C2164}" srcOrd="0" destOrd="0" parTransId="{D1B2C565-45F0-4B76-8D96-A35D8B601812}" sibTransId="{DFAAD475-E164-49E0-B697-0ED5E4A8FAEB}"/>
    <dgm:cxn modelId="{58724C04-555F-4D80-AA97-909A42D10B52}" type="presOf" srcId="{4F16891A-3D7E-4B46-8A87-62EBE6F109D9}" destId="{73B3E1CB-490C-4A69-87BD-FFF48284F46D}" srcOrd="0" destOrd="0" presId="urn:microsoft.com/office/officeart/2005/8/layout/gear1"/>
    <dgm:cxn modelId="{8940F3C8-38C9-42E9-A238-D9F8D9E936C3}" type="presOf" srcId="{1552A007-BCCA-4448-8F26-85AA5809361F}" destId="{F8A145EA-6273-4E69-A478-FECFACC8F41C}" srcOrd="0" destOrd="0" presId="urn:microsoft.com/office/officeart/2005/8/layout/gear1"/>
    <dgm:cxn modelId="{95A3F4F7-763E-471D-85DF-C1B050DB908A}" type="presOf" srcId="{4E501E0D-5C1D-44AA-98B2-63A0829C2164}" destId="{A4D2A87A-74CE-4E79-BF04-F9CBC2FF1475}" srcOrd="1" destOrd="0" presId="urn:microsoft.com/office/officeart/2005/8/layout/gear1"/>
    <dgm:cxn modelId="{B6870FD2-6189-478B-A1C6-F0268F009D5F}" type="presOf" srcId="{5CB3BA8E-3535-4BA2-8825-CC1D1F7D085A}" destId="{1C1BA7F2-84B8-44FA-BDE1-4F49EA77E63A}" srcOrd="1" destOrd="0" presId="urn:microsoft.com/office/officeart/2005/8/layout/gear1"/>
    <dgm:cxn modelId="{7C840804-1FDC-4562-AD99-B487C7EE3D74}" type="presOf" srcId="{5CB3BA8E-3535-4BA2-8825-CC1D1F7D085A}" destId="{A9B126BB-D89C-4E7C-83A5-4F48C3D8DA55}" srcOrd="3" destOrd="0" presId="urn:microsoft.com/office/officeart/2005/8/layout/gear1"/>
    <dgm:cxn modelId="{19F65DDA-CA4D-4537-BBCE-7544941EC241}" srcId="{4F16891A-3D7E-4B46-8A87-62EBE6F109D9}" destId="{5CB3BA8E-3535-4BA2-8825-CC1D1F7D085A}" srcOrd="2" destOrd="0" parTransId="{72093950-0AE8-4354-AB98-264A994D7B0A}" sibTransId="{BBD5F0A7-165D-4BE1-92BF-AA356FC1081B}"/>
    <dgm:cxn modelId="{CB76195A-164E-4016-A72A-C6DAE1D60CFB}" type="presParOf" srcId="{73B3E1CB-490C-4A69-87BD-FFF48284F46D}" destId="{23A535B0-60FA-4D95-9F11-E5E1E36383B4}" srcOrd="0" destOrd="0" presId="urn:microsoft.com/office/officeart/2005/8/layout/gear1"/>
    <dgm:cxn modelId="{82271835-4069-48B2-B552-2BDEF702D839}" type="presParOf" srcId="{73B3E1CB-490C-4A69-87BD-FFF48284F46D}" destId="{A4D2A87A-74CE-4E79-BF04-F9CBC2FF1475}" srcOrd="1" destOrd="0" presId="urn:microsoft.com/office/officeart/2005/8/layout/gear1"/>
    <dgm:cxn modelId="{3E9962C6-590C-45C6-9607-50E8E33BD3E1}" type="presParOf" srcId="{73B3E1CB-490C-4A69-87BD-FFF48284F46D}" destId="{94C6A136-B618-42D6-BE61-973B49B4D753}" srcOrd="2" destOrd="0" presId="urn:microsoft.com/office/officeart/2005/8/layout/gear1"/>
    <dgm:cxn modelId="{48631FF8-1B34-44F5-AD3C-2E5B71497B3B}" type="presParOf" srcId="{73B3E1CB-490C-4A69-87BD-FFF48284F46D}" destId="{F8A145EA-6273-4E69-A478-FECFACC8F41C}" srcOrd="3" destOrd="0" presId="urn:microsoft.com/office/officeart/2005/8/layout/gear1"/>
    <dgm:cxn modelId="{47AC7130-31EA-419A-98DC-9F1A9EE2B455}" type="presParOf" srcId="{73B3E1CB-490C-4A69-87BD-FFF48284F46D}" destId="{BDC334BE-2FE4-4EB3-BFDB-411B0DDCE794}" srcOrd="4" destOrd="0" presId="urn:microsoft.com/office/officeart/2005/8/layout/gear1"/>
    <dgm:cxn modelId="{EA15A01E-9E21-428F-9243-564ADAB9D3DD}" type="presParOf" srcId="{73B3E1CB-490C-4A69-87BD-FFF48284F46D}" destId="{14E2E6E2-66C3-41A0-86F8-47FD9F8EAAD0}" srcOrd="5" destOrd="0" presId="urn:microsoft.com/office/officeart/2005/8/layout/gear1"/>
    <dgm:cxn modelId="{961E639A-F086-4334-BA79-9255B90F4BFE}" type="presParOf" srcId="{73B3E1CB-490C-4A69-87BD-FFF48284F46D}" destId="{7FF6B549-704D-4E14-B13F-3E88D7B50570}" srcOrd="6" destOrd="0" presId="urn:microsoft.com/office/officeart/2005/8/layout/gear1"/>
    <dgm:cxn modelId="{5978FE3D-B118-4C68-9AFE-414DC17279E1}" type="presParOf" srcId="{73B3E1CB-490C-4A69-87BD-FFF48284F46D}" destId="{1C1BA7F2-84B8-44FA-BDE1-4F49EA77E63A}" srcOrd="7" destOrd="0" presId="urn:microsoft.com/office/officeart/2005/8/layout/gear1"/>
    <dgm:cxn modelId="{9E6CBA6E-434A-4EAA-B446-3B4EC0C4D86A}" type="presParOf" srcId="{73B3E1CB-490C-4A69-87BD-FFF48284F46D}" destId="{D6EFF54E-4D85-4FDC-951E-25E1C721F362}" srcOrd="8" destOrd="0" presId="urn:microsoft.com/office/officeart/2005/8/layout/gear1"/>
    <dgm:cxn modelId="{713CD7AD-BAA9-48AA-B01F-F3BF56550420}" type="presParOf" srcId="{73B3E1CB-490C-4A69-87BD-FFF48284F46D}" destId="{A9B126BB-D89C-4E7C-83A5-4F48C3D8DA55}" srcOrd="9" destOrd="0" presId="urn:microsoft.com/office/officeart/2005/8/layout/gear1"/>
    <dgm:cxn modelId="{6F1E5BD4-47D0-4B7A-B9B4-3BFDC080FED6}" type="presParOf" srcId="{73B3E1CB-490C-4A69-87BD-FFF48284F46D}" destId="{DAE0177A-E938-4576-8094-928252D5C65B}" srcOrd="10" destOrd="0" presId="urn:microsoft.com/office/officeart/2005/8/layout/gear1"/>
    <dgm:cxn modelId="{3F4CC995-DFAB-4C86-A8B1-30542270191F}" type="presParOf" srcId="{73B3E1CB-490C-4A69-87BD-FFF48284F46D}" destId="{26ED9006-19B6-4D2F-A012-91067DCFFFC0}" srcOrd="11" destOrd="0" presId="urn:microsoft.com/office/officeart/2005/8/layout/gear1"/>
    <dgm:cxn modelId="{0B10C3E7-2A66-4CD7-B15B-ADF2DDFF5C6F}" type="presParOf" srcId="{73B3E1CB-490C-4A69-87BD-FFF48284F46D}" destId="{430247FF-888B-47FA-8602-A4D836E45E5B}"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535B0-60FA-4D95-9F11-E5E1E36383B4}">
      <dsp:nvSpPr>
        <dsp:cNvPr id="0" name=""/>
        <dsp:cNvSpPr/>
      </dsp:nvSpPr>
      <dsp:spPr>
        <a:xfrm>
          <a:off x="3898763" y="2160579"/>
          <a:ext cx="2671762" cy="2671762"/>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General management </a:t>
          </a:r>
          <a:r>
            <a:rPr lang="lv-LV" sz="2000" kern="1200" noProof="0" dirty="0" err="1" smtClean="0"/>
            <a:t>of</a:t>
          </a:r>
          <a:r>
            <a:rPr lang="lv-LV" sz="2000" kern="1200" noProof="0" dirty="0" smtClean="0"/>
            <a:t> </a:t>
          </a:r>
          <a:r>
            <a:rPr lang="lv-LV" sz="2000" kern="1200" noProof="0" dirty="0" err="1" smtClean="0"/>
            <a:t>fiscal</a:t>
          </a:r>
          <a:r>
            <a:rPr lang="lv-LV" sz="2000" kern="1200" noProof="0" dirty="0" smtClean="0"/>
            <a:t> risks</a:t>
          </a:r>
          <a:endParaRPr lang="en-US" sz="2000" kern="1200" noProof="0" dirty="0"/>
        </a:p>
      </dsp:txBody>
      <dsp:txXfrm>
        <a:off x="4435906" y="2786426"/>
        <a:ext cx="1597476" cy="1373341"/>
      </dsp:txXfrm>
    </dsp:sp>
    <dsp:sp modelId="{F8A145EA-6273-4E69-A478-FECFACC8F41C}">
      <dsp:nvSpPr>
        <dsp:cNvPr id="0" name=""/>
        <dsp:cNvSpPr/>
      </dsp:nvSpPr>
      <dsp:spPr>
        <a:xfrm>
          <a:off x="2179938" y="1416986"/>
          <a:ext cx="2218087" cy="221808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0" u="none" kern="1200" noProof="0" dirty="0" smtClean="0"/>
            <a:t>Management of specific fiscal risks</a:t>
          </a:r>
          <a:endParaRPr lang="en-US" sz="1200" b="0" u="none" kern="1200" noProof="0" dirty="0"/>
        </a:p>
      </dsp:txBody>
      <dsp:txXfrm>
        <a:off x="2738348" y="1978771"/>
        <a:ext cx="1101267" cy="1094517"/>
      </dsp:txXfrm>
    </dsp:sp>
    <dsp:sp modelId="{7FF6B549-704D-4E14-B13F-3E88D7B50570}">
      <dsp:nvSpPr>
        <dsp:cNvPr id="0" name=""/>
        <dsp:cNvSpPr/>
      </dsp:nvSpPr>
      <dsp:spPr>
        <a:xfrm rot="20700000">
          <a:off x="3405766" y="213939"/>
          <a:ext cx="1903841" cy="1903841"/>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0" u="none" kern="1200" noProof="0" dirty="0" smtClean="0"/>
            <a:t>Management of individual fiscal risks</a:t>
          </a:r>
          <a:endParaRPr lang="en-US" sz="1200" b="0" u="none" kern="1200" noProof="0" dirty="0"/>
        </a:p>
      </dsp:txBody>
      <dsp:txXfrm rot="-20700000">
        <a:off x="3823335" y="631507"/>
        <a:ext cx="1068705" cy="1068705"/>
      </dsp:txXfrm>
    </dsp:sp>
    <dsp:sp modelId="{DAE0177A-E938-4576-8094-928252D5C65B}">
      <dsp:nvSpPr>
        <dsp:cNvPr id="0" name=""/>
        <dsp:cNvSpPr/>
      </dsp:nvSpPr>
      <dsp:spPr>
        <a:xfrm>
          <a:off x="3673822" y="1778630"/>
          <a:ext cx="3419856" cy="3419856"/>
        </a:xfrm>
        <a:prstGeom prst="circularArrow">
          <a:avLst>
            <a:gd name="adj1" fmla="val 4687"/>
            <a:gd name="adj2" fmla="val 299029"/>
            <a:gd name="adj3" fmla="val 2530014"/>
            <a:gd name="adj4" fmla="val 1583176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ED9006-19B6-4D2F-A012-91067DCFFFC0}">
      <dsp:nvSpPr>
        <dsp:cNvPr id="0" name=""/>
        <dsp:cNvSpPr/>
      </dsp:nvSpPr>
      <dsp:spPr>
        <a:xfrm>
          <a:off x="1973313" y="1121698"/>
          <a:ext cx="2484739" cy="248473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0247FF-888B-47FA-8602-A4D836E45E5B}">
      <dsp:nvSpPr>
        <dsp:cNvPr id="0" name=""/>
        <dsp:cNvSpPr/>
      </dsp:nvSpPr>
      <dsp:spPr>
        <a:xfrm>
          <a:off x="2965388" y="-205920"/>
          <a:ext cx="2679049" cy="267904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870" tIns="45935" rIns="91870" bIns="45935" rtlCol="0"/>
          <a:lstStyle>
            <a:lvl1pPr algn="l">
              <a:defRPr sz="1200"/>
            </a:lvl1pPr>
          </a:lstStyle>
          <a:p>
            <a:endParaRPr lang="lv-LV"/>
          </a:p>
        </p:txBody>
      </p:sp>
      <p:sp>
        <p:nvSpPr>
          <p:cNvPr id="3" name="Date Placeholder 2"/>
          <p:cNvSpPr>
            <a:spLocks noGrp="1"/>
          </p:cNvSpPr>
          <p:nvPr>
            <p:ph type="dt" idx="1"/>
          </p:nvPr>
        </p:nvSpPr>
        <p:spPr>
          <a:xfrm>
            <a:off x="3854940" y="0"/>
            <a:ext cx="2949099" cy="497205"/>
          </a:xfrm>
          <a:prstGeom prst="rect">
            <a:avLst/>
          </a:prstGeom>
        </p:spPr>
        <p:txBody>
          <a:bodyPr vert="horz" lIns="91870" tIns="45935" rIns="91870" bIns="45935" rtlCol="0"/>
          <a:lstStyle>
            <a:lvl1pPr algn="r">
              <a:defRPr sz="1200"/>
            </a:lvl1pPr>
          </a:lstStyle>
          <a:p>
            <a:fld id="{30D7EF8A-8F42-45CC-9010-7ECE206F8CD5}" type="datetimeFigureOut">
              <a:rPr lang="lv-LV" smtClean="0"/>
              <a:t>2016.06.22.</a:t>
            </a:fld>
            <a:endParaRPr lang="lv-LV"/>
          </a:p>
        </p:txBody>
      </p:sp>
      <p:sp>
        <p:nvSpPr>
          <p:cNvPr id="4" name="Slide Image Placeholder 3"/>
          <p:cNvSpPr>
            <a:spLocks noGrp="1" noRot="1" noChangeAspect="1"/>
          </p:cNvSpPr>
          <p:nvPr>
            <p:ph type="sldImg" idx="2"/>
          </p:nvPr>
        </p:nvSpPr>
        <p:spPr>
          <a:xfrm>
            <a:off x="915988" y="744538"/>
            <a:ext cx="4973637" cy="3730625"/>
          </a:xfrm>
          <a:prstGeom prst="rect">
            <a:avLst/>
          </a:prstGeom>
          <a:noFill/>
          <a:ln w="12700">
            <a:solidFill>
              <a:prstClr val="black"/>
            </a:solidFill>
          </a:ln>
        </p:spPr>
        <p:txBody>
          <a:bodyPr vert="horz" lIns="91870" tIns="45935" rIns="91870" bIns="45935" rtlCol="0" anchor="ctr"/>
          <a:lstStyle/>
          <a:p>
            <a:endParaRPr lang="lv-LV"/>
          </a:p>
        </p:txBody>
      </p:sp>
      <p:sp>
        <p:nvSpPr>
          <p:cNvPr id="5" name="Notes Placeholder 4"/>
          <p:cNvSpPr>
            <a:spLocks noGrp="1"/>
          </p:cNvSpPr>
          <p:nvPr>
            <p:ph type="body" sz="quarter" idx="3"/>
          </p:nvPr>
        </p:nvSpPr>
        <p:spPr>
          <a:xfrm>
            <a:off x="680562" y="4723447"/>
            <a:ext cx="5444490" cy="4474845"/>
          </a:xfrm>
          <a:prstGeom prst="rect">
            <a:avLst/>
          </a:prstGeom>
        </p:spPr>
        <p:txBody>
          <a:bodyPr vert="horz" lIns="91870" tIns="45935" rIns="91870" bIns="459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45169"/>
            <a:ext cx="2949099" cy="497205"/>
          </a:xfrm>
          <a:prstGeom prst="rect">
            <a:avLst/>
          </a:prstGeom>
        </p:spPr>
        <p:txBody>
          <a:bodyPr vert="horz" lIns="91870" tIns="45935" rIns="91870" bIns="45935" rtlCol="0" anchor="b"/>
          <a:lstStyle>
            <a:lvl1pPr algn="l">
              <a:defRPr sz="1200"/>
            </a:lvl1pPr>
          </a:lstStyle>
          <a:p>
            <a:endParaRPr lang="lv-LV"/>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1870" tIns="45935" rIns="91870" bIns="45935"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12</a:t>
            </a:fld>
            <a:endParaRPr lang="lv-LV"/>
          </a:p>
        </p:txBody>
      </p:sp>
    </p:spTree>
    <p:extLst>
      <p:ext uri="{BB962C8B-B14F-4D97-AF65-F5344CB8AC3E}">
        <p14:creationId xmlns:p14="http://schemas.microsoft.com/office/powerpoint/2010/main" val="197379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Provizoriski šobrīd tiek prognozēts 38,1 milj. </a:t>
            </a:r>
            <a:r>
              <a:rPr lang="lv-LV" i="1" dirty="0" err="1"/>
              <a:t>euro</a:t>
            </a:r>
            <a:r>
              <a:rPr lang="lv-LV" dirty="0"/>
              <a:t> liels risks valsts sociālās apdrošināšanas speciālā budžeta izdevumu nepārtrauktības nodrošināšanai 2016.gadā, t.sk.</a:t>
            </a:r>
          </a:p>
          <a:p>
            <a:pPr marL="172256" indent="-172256">
              <a:buFont typeface="Arial" panose="020B0604020202020204" pitchFamily="34" charset="0"/>
              <a:buChar char="•"/>
            </a:pPr>
            <a:r>
              <a:rPr lang="lv-LV" dirty="0"/>
              <a:t>apakšprogrammā 04.02.00 „Nodarbinātības speciālais budžets” 10,5 milj. </a:t>
            </a:r>
            <a:r>
              <a:rPr lang="lv-LV" i="1" dirty="0" err="1"/>
              <a:t>euro</a:t>
            </a:r>
            <a:r>
              <a:rPr lang="lv-LV" dirty="0"/>
              <a:t> apmērā, t.sk. izdevumiem bezdarbnieku pabalsta nodrošināšanai 10,5 milj. </a:t>
            </a:r>
            <a:r>
              <a:rPr lang="lv-LV" i="1" dirty="0" err="1"/>
              <a:t>euro</a:t>
            </a:r>
            <a:r>
              <a:rPr lang="lv-LV" dirty="0"/>
              <a:t> apmērā;</a:t>
            </a:r>
          </a:p>
          <a:p>
            <a:pPr marL="172256" indent="-172256">
              <a:buFont typeface="Arial" panose="020B0604020202020204" pitchFamily="34" charset="0"/>
              <a:buChar char="•"/>
            </a:pPr>
            <a:r>
              <a:rPr lang="lv-LV" dirty="0"/>
              <a:t>apakšprogrammā 04.03.00 „Darba negadījumu speciālais budžets” 1,2 milj. </a:t>
            </a:r>
            <a:r>
              <a:rPr lang="lv-LV" i="1" dirty="0" err="1"/>
              <a:t>euro</a:t>
            </a:r>
            <a:r>
              <a:rPr lang="lv-LV" dirty="0"/>
              <a:t> apmērā, t.sk. izdevumiem atlīdzībai par darbspēju zaudējumu 1,0 milj. </a:t>
            </a:r>
            <a:r>
              <a:rPr lang="lv-LV" i="1" dirty="0" err="1"/>
              <a:t>euro</a:t>
            </a:r>
            <a:r>
              <a:rPr lang="lv-LV" dirty="0"/>
              <a:t> apmērā un izdevumiem slimības pabalstiem 0,2 milj. </a:t>
            </a:r>
            <a:r>
              <a:rPr lang="lv-LV" i="1" dirty="0" err="1"/>
              <a:t>euro</a:t>
            </a:r>
            <a:r>
              <a:rPr lang="lv-LV" dirty="0"/>
              <a:t> apmērā.</a:t>
            </a:r>
          </a:p>
          <a:p>
            <a:pPr marL="172256" indent="-172256">
              <a:buFont typeface="Arial" panose="020B0604020202020204" pitchFamily="34" charset="0"/>
              <a:buChar char="•"/>
            </a:pPr>
            <a:r>
              <a:rPr lang="lv-LV" dirty="0"/>
              <a:t>apakšprogrammā 04.04.00 „Invaliditātes, maternitātes un slimības speciālais budžets” 26,5 milj. </a:t>
            </a:r>
            <a:r>
              <a:rPr lang="lv-LV" i="1" dirty="0" err="1"/>
              <a:t>euro</a:t>
            </a:r>
            <a:r>
              <a:rPr lang="lv-LV" dirty="0"/>
              <a:t> apmērā, t.sk. izdevumiem slimības pabalstiem 14,1 milj. </a:t>
            </a:r>
            <a:r>
              <a:rPr lang="lv-LV" i="1" dirty="0" err="1"/>
              <a:t>euro</a:t>
            </a:r>
            <a:r>
              <a:rPr lang="lv-LV" dirty="0"/>
              <a:t>, izdevumiem vecāku pabalstiem 10,5 milj. </a:t>
            </a:r>
            <a:r>
              <a:rPr lang="lv-LV" i="1" dirty="0" err="1"/>
              <a:t>euro</a:t>
            </a:r>
            <a:r>
              <a:rPr lang="lv-LV" dirty="0"/>
              <a:t> un izdevumiem maternitātes pabalstiem 2,5 milj. </a:t>
            </a:r>
            <a:r>
              <a:rPr lang="lv-LV" i="1" dirty="0" err="1"/>
              <a:t>euro</a:t>
            </a:r>
            <a:r>
              <a:rPr lang="lv-LV" dirty="0"/>
              <a:t>.</a:t>
            </a:r>
          </a:p>
          <a:p>
            <a:r>
              <a:rPr lang="lv-LV" dirty="0"/>
              <a:t>Attiecībā uz apakšprogrammas 04.01.00 „Valsts pensiju speciālais budžets” izdevumiem vecuma pensiju nodrošināšanai tiek prognozēts finanšu nepietiekamības risks 3,2 milj. </a:t>
            </a:r>
            <a:r>
              <a:rPr lang="lv-LV" i="1" dirty="0" err="1"/>
              <a:t>euro</a:t>
            </a:r>
            <a:r>
              <a:rPr lang="lv-LV" dirty="0"/>
              <a:t> apmērā, ko šobrīd tiek plānots kompensēt pārdalot finansējumu no citiem šīs apakšprogrammas izdevumiem sociālajiem pabalstiem. Tāpat arī pārējās valsts sociālās apdrošināšanas speciālā budžeta apakšprogrammās ir ievērtētas aktualizētās izdevumu prognozes pārējiem izdevumiem sociālajiem pabalstiem, kas rada iespēju nedaudz kompensēt prognozējamos riskus iepriekš minēto izdevumu nepārtrauktības nodrošināšanai.</a:t>
            </a:r>
          </a:p>
          <a:p>
            <a:r>
              <a:rPr lang="lv-LV" dirty="0"/>
              <a:t> </a:t>
            </a:r>
          </a:p>
          <a:p>
            <a:r>
              <a:rPr lang="lv-LV" dirty="0"/>
              <a:t>Kopējais finanšu nepietiekamības risks valsts sociālās apdrošināšanas speciālajā budžetā uz Latvijas Stabilitātes programmas 2016. – 2019.gadam sagatavošanu veido 0,1% no IKP, kas kopumā no fiskālo risku metodoloģijas viedokļa ir novērtējama (kvalitatīvais rādītājs) kā vidēja fiskālā ietekme ar augstu iestāšanās varbūtību (5 punkti, ņemot vērā, ka riska iestāšanās varbūtība ir robežās no 60-100%). </a:t>
            </a:r>
          </a:p>
          <a:p>
            <a:r>
              <a:rPr lang="lv-LV" dirty="0"/>
              <a:t> </a:t>
            </a:r>
          </a:p>
          <a:p>
            <a:r>
              <a:rPr lang="lv-LV" dirty="0"/>
              <a:t>Iepriekšminētos valsts sociālās apdrošināšanas speciālā budžeta finanšu nepietiekamības riskus 2016.gadā lielā mērā ir ietekmējis valsts budžeta 2016.-2018.gadam sagatavošanas process. Sagatavojot valsts sociālās apdrošināšanas speciālā budžeta izdevumu prognozes, kas tika iestrādātas likumā “Par valsts budžetu 2016.gadam” un likumā “Par vidēja termiņa budžeta ietvaru 2016., 2017. un 2018.gadam” (atbilstoši valsts budžeta sagatavošanas grafikam, valsts speciālā budžeta bāzes prognozes bija jāiesniedz līdz 2015.gada 3.jūlijam), LM attiecībā uz valsts speciālā budžeta rādītāju prognozēm varēja pamatoties </a:t>
            </a:r>
            <a:r>
              <a:rPr lang="lv-LV" u="sng" dirty="0"/>
              <a:t>tikai uz 2015.gada piecu mēnešu naudas plūsmas un statistisko datu analīzi, kas vēl nesniedza pilnu priekšstatu par valsts speciālā budžeta atsevišķu pakalpojumu finanšu nepietiekamības riskiem 2016.gadā</a:t>
            </a:r>
            <a:r>
              <a:rPr lang="lv-LV" dirty="0"/>
              <a:t>. Likuma “Par valsts budžetu 2016.gadam” un likuma “Par vidēja termiņa budžeta ietvaru 2016., 2017. un 2018.gadam” sagatavošanas grafiks (līdzīgi kā iepriekšējos gados) neparedzēja atsevišķu izdevumu sociālajiem pabalstiem palielināšanas iespēju pēc valsts sociālās apdrošināšanas speciālā budžeta bāzes sagatavošanas (izņemot, ja izdevumu izmaiņas ir saistītas ar budžeta likumprojektu paketē iesniegtajiem likumprojektiem). Vēršam uzmanību, ka, jo tuvāk ir kārtējā gada beigas, jo precīzāk ir iespējams noprognozēt nākamo periodu izdevumus sociālajiem pabalstiem. </a:t>
            </a:r>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19</a:t>
            </a:fld>
            <a:endParaRPr lang="lv-LV"/>
          </a:p>
        </p:txBody>
      </p:sp>
    </p:spTree>
    <p:extLst>
      <p:ext uri="{BB962C8B-B14F-4D97-AF65-F5344CB8AC3E}">
        <p14:creationId xmlns:p14="http://schemas.microsoft.com/office/powerpoint/2010/main" val="1275248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Jo lielāks NKI īpatsvars pārējo dalībvalstu vidū, jo lielāki maksājumi jāveic. 2012.gadā un 2013.gadā, piemēram, LV PVN un NKI bāzes pārskatīja uz augšu, kā rezultātā mūsu iemaksas pieauga.</a:t>
            </a:r>
          </a:p>
          <a:p>
            <a:r>
              <a:rPr lang="lv-LV" dirty="0"/>
              <a:t> </a:t>
            </a:r>
          </a:p>
          <a:p>
            <a:r>
              <a:rPr lang="lv-LV" dirty="0"/>
              <a:t>Bet tas nav vienīgais, iemaksas mainās arī atkarībā no tā, kāds ir ES budžeta izdevumu kopapjoms, vai gada laikā ir budžeta grozījumi, ar kuriem to palielina/samazina, t.sk. dēļ makroekonomisko rādītāju (nacionālais kopienākums - NKI) izmaiņām, faktiskajiem ieņēmumiem no muitas nodokļiem, no PVN. Tiklīdz ir kādas izmaiņas, dalībvalstu iemaksu apjoms tiek precizēts. Bez tam, ņemot vērā budžeta apstiprināšanas gaitu, ir iespējams, ka attiecīgā gada budžeta grozījumi faktiski ietekmē nākamā gada maksājumus. Visus gadus ir bijusi šāda situācija.</a:t>
            </a:r>
          </a:p>
          <a:p>
            <a:r>
              <a:rPr lang="lv-LV" b="1" dirty="0"/>
              <a:t> </a:t>
            </a:r>
            <a:endParaRPr lang="lv-LV" dirty="0"/>
          </a:p>
          <a:p>
            <a:r>
              <a:rPr lang="lv-LV" b="1" dirty="0"/>
              <a:t>2014.gads </a:t>
            </a:r>
            <a:r>
              <a:rPr lang="lv-LV" dirty="0"/>
              <a:t>bija īpašs, jo bija jāveic neparedzēta apjoma korekcijas maksājums dēļ pārskatītajiem NKI datiem (lai arī ESA 2010 pašu resursu nolūkiem netiks izmantots līdz 2016.gadam, ļoti daudzas DV izmantoja šo tuvojošos pāreju kā iemeslu, lai pārskatītu NKI datus). LV iemaksa bija !25,9 milj. EUR. Arī </a:t>
            </a:r>
            <a:r>
              <a:rPr lang="lv-LV" b="1" dirty="0"/>
              <a:t>2012.gadā </a:t>
            </a:r>
            <a:r>
              <a:rPr lang="lv-LV" dirty="0"/>
              <a:t>(12,7 milj. EUR) un </a:t>
            </a:r>
            <a:r>
              <a:rPr lang="lv-LV" b="1" dirty="0"/>
              <a:t>2013.gadā</a:t>
            </a:r>
            <a:r>
              <a:rPr lang="lv-LV" dirty="0"/>
              <a:t> (12 milj. EUR) korekcijas maksājumi bija apjomīgi dēļ tā, ka bija jāpiemaksā starpība starp summām saskaņā ar galīgajām PVN un NKI bāzēm un tām, kas maksātas, pamatojoties uz prognozi. </a:t>
            </a:r>
          </a:p>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20</a:t>
            </a:fld>
            <a:endParaRPr lang="lv-LV"/>
          </a:p>
        </p:txBody>
      </p:sp>
    </p:spTree>
    <p:extLst>
      <p:ext uri="{BB962C8B-B14F-4D97-AF65-F5344CB8AC3E}">
        <p14:creationId xmlns:p14="http://schemas.microsoft.com/office/powerpoint/2010/main" val="1508633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21</a:t>
            </a:fld>
            <a:endParaRPr lang="lv-LV"/>
          </a:p>
        </p:txBody>
      </p:sp>
    </p:spTree>
    <p:extLst>
      <p:ext uri="{BB962C8B-B14F-4D97-AF65-F5344CB8AC3E}">
        <p14:creationId xmlns:p14="http://schemas.microsoft.com/office/powerpoint/2010/main" val="1241778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22</a:t>
            </a:fld>
            <a:endParaRPr lang="lv-LV"/>
          </a:p>
        </p:txBody>
      </p:sp>
    </p:spTree>
    <p:extLst>
      <p:ext uri="{BB962C8B-B14F-4D97-AF65-F5344CB8AC3E}">
        <p14:creationId xmlns:p14="http://schemas.microsoft.com/office/powerpoint/2010/main" val="2753472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23</a:t>
            </a:fld>
            <a:endParaRPr lang="lv-LV"/>
          </a:p>
        </p:txBody>
      </p:sp>
    </p:spTree>
    <p:extLst>
      <p:ext uri="{BB962C8B-B14F-4D97-AF65-F5344CB8AC3E}">
        <p14:creationId xmlns:p14="http://schemas.microsoft.com/office/powerpoint/2010/main" val="3799440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24</a:t>
            </a:fld>
            <a:endParaRPr lang="lv-LV"/>
          </a:p>
        </p:txBody>
      </p:sp>
    </p:spTree>
    <p:extLst>
      <p:ext uri="{BB962C8B-B14F-4D97-AF65-F5344CB8AC3E}">
        <p14:creationId xmlns:p14="http://schemas.microsoft.com/office/powerpoint/2010/main" val="358729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2016.06.22.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2016.06.22.</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Management of fiscal risks in Latvia</a:t>
            </a:r>
            <a:endParaRPr lang="en-US" b="1" dirty="0"/>
          </a:p>
        </p:txBody>
      </p:sp>
      <p:sp>
        <p:nvSpPr>
          <p:cNvPr id="5" name="Content Placeholder 4"/>
          <p:cNvSpPr>
            <a:spLocks noGrp="1"/>
          </p:cNvSpPr>
          <p:nvPr>
            <p:ph sz="quarter" idx="10"/>
          </p:nvPr>
        </p:nvSpPr>
        <p:spPr/>
        <p:txBody>
          <a:bodyPr/>
          <a:lstStyle/>
          <a:p>
            <a:r>
              <a:rPr lang="en-US" dirty="0" smtClean="0"/>
              <a:t>Gints Trupovnieks, Fiscal policy department</a:t>
            </a:r>
          </a:p>
          <a:p>
            <a:r>
              <a:rPr lang="en-US" dirty="0" smtClean="0"/>
              <a:t>Ljubljana, Slovenia, 28-29 June 2016</a:t>
            </a:r>
          </a:p>
          <a:p>
            <a:endParaRPr lang="en-US"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10</a:t>
            </a:fld>
            <a:endParaRPr lang="en-US" dirty="0"/>
          </a:p>
        </p:txBody>
      </p:sp>
      <p:sp>
        <p:nvSpPr>
          <p:cNvPr id="4" name="Content Placeholder 3"/>
          <p:cNvSpPr>
            <a:spLocks noGrp="1"/>
          </p:cNvSpPr>
          <p:nvPr>
            <p:ph idx="1"/>
          </p:nvPr>
        </p:nvSpPr>
        <p:spPr/>
        <p:txBody>
          <a:bodyPr/>
          <a:lstStyle/>
          <a:p>
            <a:pPr marL="0" indent="0" algn="just">
              <a:buNone/>
            </a:pPr>
            <a:r>
              <a:rPr lang="en-US" b="1" dirty="0" smtClean="0"/>
              <a:t>Management of individual fiscal risks:</a:t>
            </a:r>
          </a:p>
          <a:p>
            <a:pPr algn="just"/>
            <a:r>
              <a:rPr lang="en-US" dirty="0" smtClean="0"/>
              <a:t>ensure management of individual fiscal risks; </a:t>
            </a:r>
          </a:p>
          <a:p>
            <a:pPr algn="just"/>
            <a:r>
              <a:rPr lang="en-US" dirty="0" smtClean="0"/>
              <a:t>carry out assessment of fiscal impact and occurrence probability of fiscal risks;</a:t>
            </a:r>
          </a:p>
          <a:p>
            <a:pPr algn="just"/>
            <a:r>
              <a:rPr lang="en-US" dirty="0" smtClean="0"/>
              <a:t>accrue information on individual fiscal risks, provide information on these risks to Management of specific fiscal risks. </a:t>
            </a:r>
          </a:p>
          <a:p>
            <a:endParaRPr lang="en-US" dirty="0"/>
          </a:p>
        </p:txBody>
      </p:sp>
      <p:sp>
        <p:nvSpPr>
          <p:cNvPr id="5" name="Title 4"/>
          <p:cNvSpPr>
            <a:spLocks noGrp="1"/>
          </p:cNvSpPr>
          <p:nvPr>
            <p:ph type="title"/>
          </p:nvPr>
        </p:nvSpPr>
        <p:spPr/>
        <p:txBody>
          <a:bodyPr>
            <a:normAutofit/>
          </a:bodyPr>
          <a:lstStyle/>
          <a:p>
            <a:r>
              <a:rPr lang="en-US" dirty="0" smtClean="0"/>
              <a:t>Levels of management of fiscal risks (III)</a:t>
            </a:r>
            <a:endParaRPr lang="en-US" dirty="0"/>
          </a:p>
        </p:txBody>
      </p:sp>
      <p:sp>
        <p:nvSpPr>
          <p:cNvPr id="6" name="Rectangle 5"/>
          <p:cNvSpPr/>
          <p:nvPr/>
        </p:nvSpPr>
        <p:spPr>
          <a:xfrm>
            <a:off x="2195736" y="4515607"/>
            <a:ext cx="4176464" cy="785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Executing parties of State  budget and EU funded projects</a:t>
            </a:r>
            <a:endParaRPr lang="en-US" dirty="0"/>
          </a:p>
        </p:txBody>
      </p:sp>
      <p:sp>
        <p:nvSpPr>
          <p:cNvPr id="7" name="Rectangle 6"/>
          <p:cNvSpPr/>
          <p:nvPr/>
        </p:nvSpPr>
        <p:spPr>
          <a:xfrm>
            <a:off x="125865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Executing parties of PPP projects </a:t>
            </a:r>
            <a:endParaRPr lang="en-US" dirty="0"/>
          </a:p>
        </p:txBody>
      </p:sp>
      <p:sp>
        <p:nvSpPr>
          <p:cNvPr id="8" name="Rectangle 7"/>
          <p:cNvSpPr/>
          <p:nvPr/>
        </p:nvSpPr>
        <p:spPr>
          <a:xfrm>
            <a:off x="449999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err="1" smtClean="0"/>
              <a:t>SOE’s</a:t>
            </a:r>
            <a:endParaRPr lang="en-US" dirty="0"/>
          </a:p>
        </p:txBody>
      </p:sp>
      <p:sp>
        <p:nvSpPr>
          <p:cNvPr id="9" name="Rectangle 8"/>
          <p:cNvSpPr/>
          <p:nvPr/>
        </p:nvSpPr>
        <p:spPr>
          <a:xfrm>
            <a:off x="498569" y="5523719"/>
            <a:ext cx="7520880" cy="923330"/>
          </a:xfrm>
          <a:prstGeom prst="rect">
            <a:avLst/>
          </a:prstGeom>
        </p:spPr>
        <p:txBody>
          <a:bodyPr wrap="square">
            <a:spAutoFit/>
          </a:bodyPr>
          <a:lstStyle/>
          <a:p>
            <a:r>
              <a:rPr lang="en-US" b="1" i="1" dirty="0" smtClean="0">
                <a:solidFill>
                  <a:srgbClr val="414142"/>
                </a:solidFill>
              </a:rPr>
              <a:t>!Individual fiscal risk </a:t>
            </a:r>
            <a:r>
              <a:rPr lang="en-US" i="1" dirty="0" smtClean="0">
                <a:solidFill>
                  <a:srgbClr val="414142"/>
                </a:solidFill>
              </a:rPr>
              <a:t>– </a:t>
            </a:r>
            <a:r>
              <a:rPr lang="en-US" i="1" u="sng" dirty="0" smtClean="0">
                <a:solidFill>
                  <a:srgbClr val="414142"/>
                </a:solidFill>
              </a:rPr>
              <a:t>individual case </a:t>
            </a:r>
            <a:r>
              <a:rPr lang="en-US" i="1" dirty="0" smtClean="0">
                <a:solidFill>
                  <a:srgbClr val="414142"/>
                </a:solidFill>
              </a:rPr>
              <a:t>of</a:t>
            </a:r>
            <a:r>
              <a:rPr lang="lv-LV" i="1" dirty="0" smtClean="0">
                <a:solidFill>
                  <a:srgbClr val="414142"/>
                </a:solidFill>
              </a:rPr>
              <a:t> </a:t>
            </a:r>
            <a:r>
              <a:rPr lang="en-US" i="1" dirty="0" smtClean="0">
                <a:solidFill>
                  <a:srgbClr val="414142"/>
                </a:solidFill>
              </a:rPr>
              <a:t> fiscal risk</a:t>
            </a:r>
            <a:r>
              <a:rPr lang="lv-LV" i="1" dirty="0" smtClean="0">
                <a:solidFill>
                  <a:srgbClr val="414142"/>
                </a:solidFill>
              </a:rPr>
              <a:t>s</a:t>
            </a:r>
            <a:r>
              <a:rPr lang="en-US" i="1" dirty="0" smtClean="0">
                <a:solidFill>
                  <a:srgbClr val="414142"/>
                </a:solidFill>
              </a:rPr>
              <a:t> related to execution of certain state administration functions, natural or social processes</a:t>
            </a:r>
          </a:p>
          <a:p>
            <a:endParaRPr lang="en-US" i="1" dirty="0"/>
          </a:p>
        </p:txBody>
      </p:sp>
    </p:spTree>
    <p:extLst>
      <p:ext uri="{BB962C8B-B14F-4D97-AF65-F5344CB8AC3E}">
        <p14:creationId xmlns:p14="http://schemas.microsoft.com/office/powerpoint/2010/main" val="349412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5" name="Title 4"/>
          <p:cNvSpPr>
            <a:spLocks noGrp="1"/>
          </p:cNvSpPr>
          <p:nvPr>
            <p:ph type="title"/>
          </p:nvPr>
        </p:nvSpPr>
        <p:spPr/>
        <p:txBody>
          <a:bodyPr/>
          <a:lstStyle/>
          <a:p>
            <a:r>
              <a:rPr lang="en-US" dirty="0" smtClean="0"/>
              <a:t>Classification of fiscal risks</a:t>
            </a:r>
            <a:endParaRPr lang="en-US" dirty="0"/>
          </a:p>
        </p:txBody>
      </p:sp>
      <p:sp>
        <p:nvSpPr>
          <p:cNvPr id="6" name="Rectangle 5"/>
          <p:cNvSpPr/>
          <p:nvPr/>
        </p:nvSpPr>
        <p:spPr>
          <a:xfrm>
            <a:off x="457200" y="1196752"/>
            <a:ext cx="8423182" cy="584775"/>
          </a:xfrm>
          <a:prstGeom prst="rect">
            <a:avLst/>
          </a:prstGeom>
        </p:spPr>
        <p:txBody>
          <a:bodyPr wrap="square">
            <a:spAutoFit/>
          </a:bodyPr>
          <a:lstStyle/>
          <a:p>
            <a:r>
              <a:rPr lang="en-US" sz="1600" dirty="0" smtClean="0"/>
              <a:t>For the purposes of classification of fiscal risks we use adapted version of classification of sources of fiscal risks elaborated by </a:t>
            </a:r>
            <a:r>
              <a:rPr lang="en-US" sz="1600" i="1" dirty="0" smtClean="0"/>
              <a:t>Hana </a:t>
            </a:r>
            <a:r>
              <a:rPr lang="en-US" sz="1600" i="1" dirty="0" err="1" smtClean="0"/>
              <a:t>Polackova</a:t>
            </a:r>
            <a:r>
              <a:rPr lang="en-US" sz="1600" i="1" dirty="0" smtClean="0"/>
              <a:t> </a:t>
            </a:r>
            <a:r>
              <a:rPr lang="en-US" sz="1600" i="1" dirty="0" err="1" smtClean="0"/>
              <a:t>Brixi</a:t>
            </a:r>
            <a:r>
              <a:rPr lang="en-US" sz="1600" i="1" dirty="0" smtClean="0"/>
              <a:t> </a:t>
            </a:r>
            <a:r>
              <a:rPr lang="en-US" sz="1600" dirty="0" smtClean="0"/>
              <a:t>(World Bank, 2002).</a:t>
            </a:r>
            <a:endParaRPr lang="en-US" sz="1600" dirty="0"/>
          </a:p>
        </p:txBody>
      </p:sp>
      <p:pic>
        <p:nvPicPr>
          <p:cNvPr id="8" name="Picture 7"/>
          <p:cNvPicPr>
            <a:picLocks noChangeAspect="1"/>
          </p:cNvPicPr>
          <p:nvPr/>
        </p:nvPicPr>
        <p:blipFill>
          <a:blip r:embed="rId2"/>
          <a:stretch>
            <a:fillRect/>
          </a:stretch>
        </p:blipFill>
        <p:spPr>
          <a:xfrm>
            <a:off x="437158" y="2638803"/>
            <a:ext cx="838539" cy="1086289"/>
          </a:xfrm>
          <a:prstGeom prst="rect">
            <a:avLst/>
          </a:prstGeom>
        </p:spPr>
      </p:pic>
      <p:pic>
        <p:nvPicPr>
          <p:cNvPr id="9" name="Picture 8"/>
          <p:cNvPicPr>
            <a:picLocks noChangeAspect="1"/>
          </p:cNvPicPr>
          <p:nvPr/>
        </p:nvPicPr>
        <p:blipFill>
          <a:blip r:embed="rId3"/>
          <a:stretch>
            <a:fillRect/>
          </a:stretch>
        </p:blipFill>
        <p:spPr>
          <a:xfrm>
            <a:off x="463371" y="4554164"/>
            <a:ext cx="933827" cy="1581789"/>
          </a:xfrm>
          <a:prstGeom prst="rect">
            <a:avLst/>
          </a:prstGeom>
        </p:spPr>
      </p:pic>
      <p:pic>
        <p:nvPicPr>
          <p:cNvPr id="15" name="Picture 14"/>
          <p:cNvPicPr>
            <a:picLocks noChangeAspect="1"/>
          </p:cNvPicPr>
          <p:nvPr/>
        </p:nvPicPr>
        <p:blipFill>
          <a:blip r:embed="rId4"/>
          <a:stretch>
            <a:fillRect/>
          </a:stretch>
        </p:blipFill>
        <p:spPr>
          <a:xfrm>
            <a:off x="1703632" y="2581225"/>
            <a:ext cx="1820011" cy="1848597"/>
          </a:xfrm>
          <a:prstGeom prst="rect">
            <a:avLst/>
          </a:prstGeom>
        </p:spPr>
      </p:pic>
      <p:pic>
        <p:nvPicPr>
          <p:cNvPr id="16" name="Picture 15"/>
          <p:cNvPicPr>
            <a:picLocks noChangeAspect="1"/>
          </p:cNvPicPr>
          <p:nvPr/>
        </p:nvPicPr>
        <p:blipFill>
          <a:blip r:embed="rId5"/>
          <a:stretch>
            <a:fillRect/>
          </a:stretch>
        </p:blipFill>
        <p:spPr>
          <a:xfrm>
            <a:off x="1671914" y="4591483"/>
            <a:ext cx="1734251" cy="1553203"/>
          </a:xfrm>
          <a:prstGeom prst="rect">
            <a:avLst/>
          </a:prstGeom>
        </p:spPr>
      </p:pic>
      <p:pic>
        <p:nvPicPr>
          <p:cNvPr id="17" name="Picture 16"/>
          <p:cNvPicPr>
            <a:picLocks noChangeAspect="1"/>
          </p:cNvPicPr>
          <p:nvPr/>
        </p:nvPicPr>
        <p:blipFill>
          <a:blip r:embed="rId6"/>
          <a:stretch>
            <a:fillRect/>
          </a:stretch>
        </p:blipFill>
        <p:spPr>
          <a:xfrm>
            <a:off x="3920385" y="2523100"/>
            <a:ext cx="2086818" cy="1810482"/>
          </a:xfrm>
          <a:prstGeom prst="rect">
            <a:avLst/>
          </a:prstGeom>
        </p:spPr>
      </p:pic>
      <p:pic>
        <p:nvPicPr>
          <p:cNvPr id="18" name="Picture 17"/>
          <p:cNvPicPr>
            <a:picLocks noChangeAspect="1"/>
          </p:cNvPicPr>
          <p:nvPr/>
        </p:nvPicPr>
        <p:blipFill>
          <a:blip r:embed="rId7"/>
          <a:stretch>
            <a:fillRect/>
          </a:stretch>
        </p:blipFill>
        <p:spPr>
          <a:xfrm>
            <a:off x="6167888" y="2521082"/>
            <a:ext cx="2115405" cy="1496030"/>
          </a:xfrm>
          <a:prstGeom prst="rect">
            <a:avLst/>
          </a:prstGeom>
        </p:spPr>
      </p:pic>
      <p:pic>
        <p:nvPicPr>
          <p:cNvPr id="19" name="Picture 18"/>
          <p:cNvPicPr>
            <a:picLocks noChangeAspect="1"/>
          </p:cNvPicPr>
          <p:nvPr/>
        </p:nvPicPr>
        <p:blipFill>
          <a:blip r:embed="rId8"/>
          <a:stretch>
            <a:fillRect/>
          </a:stretch>
        </p:blipFill>
        <p:spPr>
          <a:xfrm>
            <a:off x="3920385" y="4516048"/>
            <a:ext cx="2096347" cy="2124934"/>
          </a:xfrm>
          <a:prstGeom prst="rect">
            <a:avLst/>
          </a:prstGeom>
        </p:spPr>
      </p:pic>
      <p:pic>
        <p:nvPicPr>
          <p:cNvPr id="20" name="Picture 19"/>
          <p:cNvPicPr>
            <a:picLocks noChangeAspect="1"/>
          </p:cNvPicPr>
          <p:nvPr/>
        </p:nvPicPr>
        <p:blipFill>
          <a:blip r:embed="rId9"/>
          <a:stretch>
            <a:fillRect/>
          </a:stretch>
        </p:blipFill>
        <p:spPr>
          <a:xfrm>
            <a:off x="6171853" y="4516048"/>
            <a:ext cx="2077290" cy="1619905"/>
          </a:xfrm>
          <a:prstGeom prst="rect">
            <a:avLst/>
          </a:prstGeom>
        </p:spPr>
      </p:pic>
      <p:pic>
        <p:nvPicPr>
          <p:cNvPr id="21" name="Picture 20"/>
          <p:cNvPicPr>
            <a:picLocks noChangeAspect="1"/>
          </p:cNvPicPr>
          <p:nvPr/>
        </p:nvPicPr>
        <p:blipFill>
          <a:blip r:embed="rId10"/>
          <a:stretch>
            <a:fillRect/>
          </a:stretch>
        </p:blipFill>
        <p:spPr>
          <a:xfrm>
            <a:off x="437158" y="1838717"/>
            <a:ext cx="933827" cy="476443"/>
          </a:xfrm>
          <a:prstGeom prst="rect">
            <a:avLst/>
          </a:prstGeom>
        </p:spPr>
      </p:pic>
      <p:pic>
        <p:nvPicPr>
          <p:cNvPr id="22" name="Picture 21"/>
          <p:cNvPicPr>
            <a:picLocks noChangeAspect="1"/>
          </p:cNvPicPr>
          <p:nvPr/>
        </p:nvPicPr>
        <p:blipFill>
          <a:blip r:embed="rId11"/>
          <a:stretch>
            <a:fillRect/>
          </a:stretch>
        </p:blipFill>
        <p:spPr>
          <a:xfrm>
            <a:off x="1953016" y="1877231"/>
            <a:ext cx="1172049" cy="476443"/>
          </a:xfrm>
          <a:prstGeom prst="rect">
            <a:avLst/>
          </a:prstGeom>
        </p:spPr>
      </p:pic>
      <p:pic>
        <p:nvPicPr>
          <p:cNvPr id="23" name="Picture 22"/>
          <p:cNvPicPr>
            <a:picLocks noChangeAspect="1"/>
          </p:cNvPicPr>
          <p:nvPr/>
        </p:nvPicPr>
        <p:blipFill>
          <a:blip r:embed="rId12"/>
          <a:stretch>
            <a:fillRect/>
          </a:stretch>
        </p:blipFill>
        <p:spPr>
          <a:xfrm>
            <a:off x="5203610" y="1833389"/>
            <a:ext cx="1705664" cy="485971"/>
          </a:xfrm>
          <a:prstGeom prst="rect">
            <a:avLst/>
          </a:prstGeom>
        </p:spPr>
      </p:pic>
      <p:cxnSp>
        <p:nvCxnSpPr>
          <p:cNvPr id="25" name="Straight Connector 24"/>
          <p:cNvCxnSpPr/>
          <p:nvPr/>
        </p:nvCxnSpPr>
        <p:spPr>
          <a:xfrm flipV="1">
            <a:off x="343777" y="2383693"/>
            <a:ext cx="7828623" cy="19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37158" y="4368580"/>
            <a:ext cx="7846135" cy="11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12595" y="1781527"/>
            <a:ext cx="46708" cy="47223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88926" y="1770427"/>
            <a:ext cx="31812" cy="4633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529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12</a:t>
            </a:fld>
            <a:endParaRPr lang="en-US" dirty="0"/>
          </a:p>
        </p:txBody>
      </p:sp>
      <p:sp>
        <p:nvSpPr>
          <p:cNvPr id="4" name="Content Placeholder 3"/>
          <p:cNvSpPr>
            <a:spLocks noGrp="1"/>
          </p:cNvSpPr>
          <p:nvPr>
            <p:ph idx="1"/>
          </p:nvPr>
        </p:nvSpPr>
        <p:spPr>
          <a:xfrm>
            <a:off x="457200" y="1268760"/>
            <a:ext cx="8229600" cy="5087590"/>
          </a:xfrm>
        </p:spPr>
        <p:txBody>
          <a:bodyPr>
            <a:normAutofit fontScale="92500" lnSpcReduction="20000"/>
          </a:bodyPr>
          <a:lstStyle/>
          <a:p>
            <a:pPr marL="0" indent="0">
              <a:buNone/>
            </a:pPr>
            <a:r>
              <a:rPr lang="en-US" b="1" dirty="0" smtClean="0"/>
              <a:t>Data base managed by Ministry of Finance. Includes:</a:t>
            </a:r>
          </a:p>
          <a:p>
            <a:pPr marL="0" indent="0">
              <a:buNone/>
            </a:pPr>
            <a:endParaRPr lang="en-US" b="1" dirty="0" smtClean="0"/>
          </a:p>
          <a:p>
            <a:pPr marL="0" indent="0">
              <a:buNone/>
            </a:pPr>
            <a:r>
              <a:rPr lang="en-US" b="1" dirty="0" smtClean="0"/>
              <a:t>Quantifiable fiscal risks </a:t>
            </a:r>
            <a:r>
              <a:rPr lang="en-US" dirty="0" smtClean="0"/>
              <a:t>– occurrence probability and impact on budget balance is assessed</a:t>
            </a:r>
            <a:endParaRPr lang="en-US"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smtClean="0"/>
              <a:t>State guarantees</a:t>
            </a:r>
            <a:r>
              <a:rPr lang="lv-LV" dirty="0" smtClean="0"/>
              <a:t>;</a:t>
            </a:r>
            <a:endParaRPr lang="en-US" dirty="0" smtClean="0"/>
          </a:p>
          <a:p>
            <a:pPr algn="just"/>
            <a:r>
              <a:rPr lang="en-US" dirty="0" smtClean="0"/>
              <a:t>State loans</a:t>
            </a:r>
            <a:r>
              <a:rPr lang="lv-LV" dirty="0" smtClean="0"/>
              <a:t>;</a:t>
            </a:r>
            <a:endParaRPr lang="en-US" dirty="0" smtClean="0"/>
          </a:p>
          <a:p>
            <a:pPr algn="just"/>
            <a:r>
              <a:rPr lang="en-US" dirty="0" smtClean="0"/>
              <a:t>Quantifiable fiscal risks in welfare sector</a:t>
            </a:r>
            <a:r>
              <a:rPr lang="lv-LV" dirty="0" smtClean="0"/>
              <a:t>;</a:t>
            </a:r>
            <a:endParaRPr lang="en-US" dirty="0" smtClean="0"/>
          </a:p>
          <a:p>
            <a:pPr algn="just"/>
            <a:r>
              <a:rPr lang="en-US" dirty="0" smtClean="0"/>
              <a:t>Increase of regular payments in the EU budget and for the international cooperation</a:t>
            </a:r>
            <a:r>
              <a:rPr lang="lv-LV" dirty="0" smtClean="0"/>
              <a:t>;</a:t>
            </a:r>
            <a:endParaRPr lang="en-US" dirty="0" smtClean="0"/>
          </a:p>
          <a:p>
            <a:pPr algn="just"/>
            <a:r>
              <a:rPr lang="en-US" dirty="0" err="1" smtClean="0"/>
              <a:t>Programmes</a:t>
            </a:r>
            <a:r>
              <a:rPr lang="en-US" dirty="0" smtClean="0"/>
              <a:t> of the European Union policy instruments and other foreign financial assistance</a:t>
            </a:r>
            <a:r>
              <a:rPr lang="lv-LV" dirty="0" smtClean="0"/>
              <a:t>;</a:t>
            </a:r>
            <a:r>
              <a:rPr lang="en-US" dirty="0" smtClean="0"/>
              <a:t> </a:t>
            </a:r>
          </a:p>
          <a:p>
            <a:pPr algn="just"/>
            <a:r>
              <a:rPr lang="en-US" dirty="0" smtClean="0"/>
              <a:t>State guaranteed study and student loans</a:t>
            </a:r>
            <a:r>
              <a:rPr lang="lv-LV" dirty="0" smtClean="0"/>
              <a:t>;</a:t>
            </a:r>
            <a:endParaRPr lang="en-US" dirty="0" smtClean="0"/>
          </a:p>
          <a:p>
            <a:pPr algn="just"/>
            <a:r>
              <a:rPr lang="en-US" dirty="0" smtClean="0"/>
              <a:t>Callable capital</a:t>
            </a:r>
            <a:r>
              <a:rPr lang="lv-LV" dirty="0" smtClean="0"/>
              <a:t>.</a:t>
            </a:r>
            <a:endParaRPr lang="en-US" dirty="0" smtClean="0"/>
          </a:p>
          <a:p>
            <a:pPr marL="0" indent="0">
              <a:buNone/>
            </a:pPr>
            <a:endParaRPr lang="en-US" b="1" dirty="0" smtClean="0"/>
          </a:p>
          <a:p>
            <a:pPr marL="0" indent="0">
              <a:buNone/>
            </a:pPr>
            <a:r>
              <a:rPr lang="en-US" b="1" dirty="0" smtClean="0"/>
              <a:t>Non-quantifiable fiscal risks </a:t>
            </a:r>
            <a:r>
              <a:rPr lang="en-US" dirty="0" smtClean="0"/>
              <a:t>– occurrence probability and impact on budget balance is not assessed</a:t>
            </a:r>
            <a:endParaRPr lang="en-US"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smtClean="0"/>
              <a:t>Direct and implicit liabilities of public - private partnership and concession contracts</a:t>
            </a:r>
            <a:r>
              <a:rPr lang="lv-LV" dirty="0" smtClean="0"/>
              <a:t>;</a:t>
            </a:r>
            <a:endParaRPr lang="en-US" dirty="0" smtClean="0"/>
          </a:p>
          <a:p>
            <a:pPr algn="just"/>
            <a:r>
              <a:rPr lang="en-US" dirty="0" smtClean="0"/>
              <a:t>State owned enterprises</a:t>
            </a:r>
            <a:r>
              <a:rPr lang="lv-LV" dirty="0" smtClean="0"/>
              <a:t>;</a:t>
            </a:r>
            <a:endParaRPr lang="en-US" dirty="0" smtClean="0"/>
          </a:p>
          <a:p>
            <a:pPr algn="just"/>
            <a:r>
              <a:rPr lang="en-US" dirty="0" smtClean="0"/>
              <a:t>Enforcement of judgments of the International Court of Justice and Constitutional Court</a:t>
            </a:r>
            <a:r>
              <a:rPr lang="lv-LV" dirty="0" smtClean="0"/>
              <a:t>.</a:t>
            </a:r>
            <a:endParaRPr lang="en-US" dirty="0" smtClean="0"/>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5" name="Title 4"/>
          <p:cNvSpPr>
            <a:spLocks noGrp="1"/>
          </p:cNvSpPr>
          <p:nvPr>
            <p:ph type="title"/>
          </p:nvPr>
        </p:nvSpPr>
        <p:spPr/>
        <p:txBody>
          <a:bodyPr/>
          <a:lstStyle/>
          <a:p>
            <a:r>
              <a:rPr lang="en-US" dirty="0" smtClean="0"/>
              <a:t>Register of fiscal risks</a:t>
            </a:r>
            <a:endParaRPr lang="en-US" dirty="0"/>
          </a:p>
        </p:txBody>
      </p:sp>
    </p:spTree>
    <p:extLst>
      <p:ext uri="{BB962C8B-B14F-4D97-AF65-F5344CB8AC3E}">
        <p14:creationId xmlns:p14="http://schemas.microsoft.com/office/powerpoint/2010/main" val="4216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5" name="Title 4"/>
          <p:cNvSpPr>
            <a:spLocks noGrp="1"/>
          </p:cNvSpPr>
          <p:nvPr>
            <p:ph type="title"/>
          </p:nvPr>
        </p:nvSpPr>
        <p:spPr/>
        <p:txBody>
          <a:bodyPr/>
          <a:lstStyle/>
          <a:p>
            <a:r>
              <a:rPr lang="en-US" dirty="0" smtClean="0"/>
              <a:t>Register of fiscal risks (example)</a:t>
            </a:r>
            <a:endParaRPr lang="en-US" dirty="0"/>
          </a:p>
        </p:txBody>
      </p:sp>
      <p:graphicFrame>
        <p:nvGraphicFramePr>
          <p:cNvPr id="15" name="Table 14"/>
          <p:cNvGraphicFramePr>
            <a:graphicFrameLocks noGrp="1"/>
          </p:cNvGraphicFramePr>
          <p:nvPr>
            <p:extLst/>
          </p:nvPr>
        </p:nvGraphicFramePr>
        <p:xfrm>
          <a:off x="179513" y="1268760"/>
          <a:ext cx="8712970" cy="5087590"/>
        </p:xfrm>
        <a:graphic>
          <a:graphicData uri="http://schemas.openxmlformats.org/drawingml/2006/table">
            <a:tbl>
              <a:tblPr firstRow="1" firstCol="1" bandRow="1">
                <a:tableStyleId>{5C22544A-7EE6-4342-B048-85BDC9FD1C3A}</a:tableStyleId>
              </a:tblPr>
              <a:tblGrid>
                <a:gridCol w="456636"/>
                <a:gridCol w="774115"/>
                <a:gridCol w="686137"/>
                <a:gridCol w="991086"/>
                <a:gridCol w="838612"/>
                <a:gridCol w="2439598"/>
                <a:gridCol w="914849"/>
                <a:gridCol w="838612"/>
                <a:gridCol w="773325"/>
              </a:tblGrid>
              <a:tr h="1101175">
                <a:tc>
                  <a:txBody>
                    <a:bodyPr/>
                    <a:lstStyle/>
                    <a:p>
                      <a:pPr algn="ctr">
                        <a:lnSpc>
                          <a:spcPct val="107000"/>
                        </a:lnSpc>
                        <a:spcAft>
                          <a:spcPts val="0"/>
                        </a:spcAft>
                      </a:pPr>
                      <a:r>
                        <a:rPr lang="lv-LV" sz="800" dirty="0">
                          <a:effectLst/>
                        </a:rPr>
                        <a:t>Fiskālā riska reģistrācijas numurs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 riska avots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tabLst>
                          <a:tab pos="111760" algn="l"/>
                        </a:tabLst>
                      </a:pPr>
                      <a:r>
                        <a:rPr lang="lv-LV" sz="800">
                          <a:effectLst/>
                        </a:rPr>
                        <a:t>Fiskālā riska apraksts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Fiskālās ietekmes novērtējums un fiskālais rādītājs, kuru ietekmē fiskālais risks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Fiskālā riska iestāšanās varbūtības novērtējums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Pašreizējās fiskālā riska vadības situācijas apraksts</a:t>
                      </a:r>
                      <a:endParaRPr lang="lv-LV" sz="1000">
                        <a:effectLst/>
                      </a:endParaRPr>
                    </a:p>
                    <a:p>
                      <a:pPr algn="ctr">
                        <a:lnSpc>
                          <a:spcPct val="107000"/>
                        </a:lnSpc>
                        <a:spcAft>
                          <a:spcPts val="0"/>
                        </a:spcAft>
                      </a:pPr>
                      <a:r>
                        <a:rPr lang="lv-LV" sz="800">
                          <a:effectLst/>
                        </a:rPr>
                        <a:t>(pašreiz pastāvošie fiskālā riska mazināšanas pasākumi, pastāvošie instrumenti riska seku novēršanai un cita informācija, kas noderīga fiskālā riska izvērtēšanai)</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Papildu nepieciešamā rīcība (pasākumi) fiskālā riska mazināšanai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Papildu nepieciešamā rīcība fiskālā riska seku novēršanai</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Par fiskālā riska vadību atbildīgā centrālā valsts iestāde, citas iesaistītās institūcijas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r>
              <a:tr h="155837">
                <a:tc>
                  <a:txBody>
                    <a:bodyPr/>
                    <a:lstStyle/>
                    <a:p>
                      <a:pPr algn="ctr">
                        <a:lnSpc>
                          <a:spcPct val="107000"/>
                        </a:lnSpc>
                        <a:spcAft>
                          <a:spcPts val="0"/>
                        </a:spcAft>
                      </a:pPr>
                      <a:r>
                        <a:rPr lang="lv-LV" sz="900">
                          <a:effectLst/>
                        </a:rPr>
                        <a:t>1</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fontAlgn="t">
                        <a:lnSpc>
                          <a:spcPct val="107000"/>
                        </a:lnSpc>
                        <a:spcAft>
                          <a:spcPts val="0"/>
                        </a:spcAft>
                      </a:pPr>
                      <a:r>
                        <a:rPr lang="lv-LV" sz="900">
                          <a:effectLst/>
                        </a:rPr>
                        <a:t>2</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ctr">
                        <a:spcAft>
                          <a:spcPts val="0"/>
                        </a:spcAft>
                        <a:tabLst>
                          <a:tab pos="111760" algn="l"/>
                          <a:tab pos="307975" algn="l"/>
                        </a:tabLst>
                      </a:pPr>
                      <a:r>
                        <a:rPr lang="lv-LV" sz="900" dirty="0">
                          <a:effectLst/>
                        </a:rPr>
                        <a:t>3</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4</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5</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6</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7</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8</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9</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r h="3830578">
                <a:tc>
                  <a:txBody>
                    <a:bodyPr/>
                    <a:lstStyle/>
                    <a:p>
                      <a:pPr algn="ctr">
                        <a:lnSpc>
                          <a:spcPct val="107000"/>
                        </a:lnSpc>
                        <a:spcAft>
                          <a:spcPts val="0"/>
                        </a:spcAft>
                      </a:pPr>
                      <a:r>
                        <a:rPr lang="lv-LV" sz="900">
                          <a:effectLst/>
                        </a:rPr>
                        <a:t>IZM-1</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fontAlgn="t">
                        <a:lnSpc>
                          <a:spcPct val="107000"/>
                        </a:lnSpc>
                        <a:spcAft>
                          <a:spcPts val="0"/>
                        </a:spcAft>
                      </a:pPr>
                      <a:r>
                        <a:rPr lang="lv-LV" sz="900" dirty="0">
                          <a:effectLst/>
                        </a:rPr>
                        <a:t>Valsts galvojums studiju un studējošo kreditēšanai.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l">
                        <a:spcAft>
                          <a:spcPts val="0"/>
                        </a:spcAft>
                        <a:tabLst>
                          <a:tab pos="111760" algn="l"/>
                          <a:tab pos="285750" algn="l"/>
                        </a:tabLst>
                      </a:pPr>
                      <a:r>
                        <a:rPr lang="lv-LV" sz="900" dirty="0">
                          <a:effectLst/>
                        </a:rPr>
                        <a:t>Risks, ka vienlaicīgi valstij ir jāveic liels skaits maksājumu pret garantijām. </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a:effectLst/>
                        </a:rPr>
                        <a:t>Vispārējās valdības deficīta pieaugums.</a:t>
                      </a:r>
                      <a:endParaRPr lang="lv-LV" sz="1000">
                        <a:effectLst/>
                      </a:endParaRPr>
                    </a:p>
                    <a:p>
                      <a:pPr algn="just">
                        <a:lnSpc>
                          <a:spcPct val="107000"/>
                        </a:lnSpc>
                        <a:spcAft>
                          <a:spcPts val="300"/>
                        </a:spcAft>
                      </a:pPr>
                      <a:r>
                        <a:rPr lang="lv-LV" sz="900">
                          <a:effectLst/>
                        </a:rPr>
                        <a:t>Fiskālā ietekme (2015-2017) ir grūti novērtējama kvantitatīvi.</a:t>
                      </a:r>
                      <a:endParaRPr lang="lv-LV" sz="1000">
                        <a:effectLst/>
                      </a:endParaRPr>
                    </a:p>
                    <a:p>
                      <a:pPr algn="just">
                        <a:lnSpc>
                          <a:spcPct val="107000"/>
                        </a:lnSpc>
                        <a:spcAft>
                          <a:spcPts val="300"/>
                        </a:spcAft>
                      </a:pPr>
                      <a:r>
                        <a:rPr lang="lv-LV" sz="900">
                          <a:effectLst/>
                        </a:rPr>
                        <a:t>Kvalitatīvais vērtējums – fiskālā ietekme ir tuvu nullei, jo pat krīzes apstākļi parādīja, ka izveidotā sistēma ir stabila un problemātisko</a:t>
                      </a:r>
                      <a:r>
                        <a:rPr lang="lv-LV" sz="1000">
                          <a:effectLst/>
                        </a:rPr>
                        <a:t> </a:t>
                      </a:r>
                      <a:r>
                        <a:rPr lang="lv-LV" sz="900">
                          <a:effectLst/>
                        </a:rPr>
                        <a:t>studiju un studējošo kredītu apmērs ir bijis nenozīmīgs.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dirty="0">
                          <a:effectLst/>
                        </a:rPr>
                        <a:t>1 (2015-2017)</a:t>
                      </a:r>
                      <a:endParaRPr lang="lv-LV" sz="1000" dirty="0">
                        <a:effectLst/>
                      </a:endParaRPr>
                    </a:p>
                    <a:p>
                      <a:pPr algn="just">
                        <a:lnSpc>
                          <a:spcPct val="107000"/>
                        </a:lnSpc>
                        <a:spcAft>
                          <a:spcPts val="300"/>
                        </a:spcAft>
                      </a:pPr>
                      <a:r>
                        <a:rPr lang="lv-LV" sz="900" dirty="0">
                          <a:effectLst/>
                        </a:rPr>
                        <a:t>Līdz šim uzkrātā pieredze apliecina, ka riska iestāšanās varbūtība ir tuvu nullei.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indent="71755" algn="just">
                        <a:lnSpc>
                          <a:spcPct val="107000"/>
                        </a:lnSpc>
                        <a:spcAft>
                          <a:spcPts val="300"/>
                        </a:spcAft>
                      </a:pPr>
                      <a:r>
                        <a:rPr lang="lv-LV" sz="900" dirty="0">
                          <a:effectLst/>
                        </a:rPr>
                        <a:t>Riska vadībai tiek saņemti trešo personu galvojumi, kas izmantojami pirms iestājas valsts galvojuma pieprasīšanas nosacījums. Līdz šim problemātisko studiju un studējošo kredītu apmērs ir bijis nenozīmīgs.</a:t>
                      </a:r>
                      <a:endParaRPr lang="lv-LV" sz="1000" dirty="0">
                        <a:effectLst/>
                      </a:endParaRPr>
                    </a:p>
                    <a:p>
                      <a:pPr indent="71755" algn="just">
                        <a:lnSpc>
                          <a:spcPct val="107000"/>
                        </a:lnSpc>
                        <a:spcAft>
                          <a:spcPts val="300"/>
                        </a:spcAft>
                      </a:pPr>
                      <a:r>
                        <a:rPr lang="lv-LV" sz="900" dirty="0">
                          <a:effectLst/>
                        </a:rPr>
                        <a:t> </a:t>
                      </a:r>
                      <a:endParaRPr lang="lv-LV" sz="1000" dirty="0">
                        <a:effectLst/>
                      </a:endParaRPr>
                    </a:p>
                    <a:p>
                      <a:pPr indent="71755" algn="just">
                        <a:lnSpc>
                          <a:spcPct val="107000"/>
                        </a:lnSpc>
                        <a:spcAft>
                          <a:spcPts val="300"/>
                        </a:spcAft>
                      </a:pPr>
                      <a:r>
                        <a:rPr lang="lv-LV" sz="900" dirty="0">
                          <a:effectLst/>
                        </a:rPr>
                        <a:t>Ja riska notikums tomēr iestājas, pirmā iespēja ir izmantot LNG. Otrā iespēja, pie būtiskas fiskālās ietekmes (ļoti zema varbūtība), ir pārsniegt</a:t>
                      </a:r>
                      <a:r>
                        <a:rPr lang="lv-LV" sz="1000" dirty="0">
                          <a:effectLst/>
                        </a:rPr>
                        <a:t> </a:t>
                      </a:r>
                      <a:r>
                        <a:rPr lang="lv-LV" sz="900" dirty="0">
                          <a:effectLst/>
                        </a:rPr>
                        <a:t>koriģētos maksimāli pieļaujamos valsts budžeta izdevumus, jo  FDL nosacījumi to pieļauj.</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IZM</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bl>
          </a:graphicData>
        </a:graphic>
      </p:graphicFrame>
      <p:sp>
        <p:nvSpPr>
          <p:cNvPr id="4" name="TextBox 3"/>
          <p:cNvSpPr txBox="1"/>
          <p:nvPr/>
        </p:nvSpPr>
        <p:spPr>
          <a:xfrm>
            <a:off x="556196" y="4704419"/>
            <a:ext cx="948208" cy="523220"/>
          </a:xfrm>
          <a:prstGeom prst="rect">
            <a:avLst/>
          </a:prstGeom>
          <a:noFill/>
        </p:spPr>
        <p:txBody>
          <a:bodyPr wrap="none" rtlCol="0">
            <a:spAutoFit/>
          </a:bodyPr>
          <a:lstStyle/>
          <a:p>
            <a:r>
              <a:rPr lang="en-US" sz="1400" dirty="0" smtClean="0"/>
              <a:t>Source of </a:t>
            </a:r>
          </a:p>
          <a:p>
            <a:r>
              <a:rPr lang="en-US" sz="1400" dirty="0" smtClean="0"/>
              <a:t>fiscal risk</a:t>
            </a:r>
            <a:endParaRPr lang="en-US" sz="1400" dirty="0"/>
          </a:p>
        </p:txBody>
      </p:sp>
      <p:sp>
        <p:nvSpPr>
          <p:cNvPr id="7" name="TextBox 6"/>
          <p:cNvSpPr txBox="1"/>
          <p:nvPr/>
        </p:nvSpPr>
        <p:spPr>
          <a:xfrm>
            <a:off x="2008145" y="5833130"/>
            <a:ext cx="1335622" cy="523220"/>
          </a:xfrm>
          <a:prstGeom prst="rect">
            <a:avLst/>
          </a:prstGeom>
          <a:noFill/>
        </p:spPr>
        <p:txBody>
          <a:bodyPr wrap="none" rtlCol="0">
            <a:spAutoFit/>
          </a:bodyPr>
          <a:lstStyle/>
          <a:p>
            <a:r>
              <a:rPr lang="en-US" sz="1400" dirty="0" smtClean="0"/>
              <a:t>Assessment of </a:t>
            </a:r>
          </a:p>
          <a:p>
            <a:r>
              <a:rPr lang="en-US" sz="1400" dirty="0" smtClean="0"/>
              <a:t>fiscal impact</a:t>
            </a:r>
            <a:endParaRPr lang="en-US" sz="1400" dirty="0"/>
          </a:p>
        </p:txBody>
      </p:sp>
      <p:sp>
        <p:nvSpPr>
          <p:cNvPr id="8" name="TextBox 7"/>
          <p:cNvSpPr txBox="1"/>
          <p:nvPr/>
        </p:nvSpPr>
        <p:spPr>
          <a:xfrm>
            <a:off x="1109355" y="5488669"/>
            <a:ext cx="1281120" cy="523220"/>
          </a:xfrm>
          <a:prstGeom prst="rect">
            <a:avLst/>
          </a:prstGeom>
          <a:noFill/>
        </p:spPr>
        <p:txBody>
          <a:bodyPr wrap="square" rtlCol="0">
            <a:spAutoFit/>
          </a:bodyPr>
          <a:lstStyle/>
          <a:p>
            <a:r>
              <a:rPr lang="en-US" sz="1400" dirty="0" smtClean="0"/>
              <a:t>Description of </a:t>
            </a:r>
          </a:p>
          <a:p>
            <a:r>
              <a:rPr lang="en-US" sz="1400" dirty="0" smtClean="0"/>
              <a:t>fiscal risk</a:t>
            </a:r>
            <a:endParaRPr lang="en-US" sz="1400" dirty="0"/>
          </a:p>
        </p:txBody>
      </p:sp>
      <p:sp>
        <p:nvSpPr>
          <p:cNvPr id="9" name="TextBox 8"/>
          <p:cNvSpPr txBox="1"/>
          <p:nvPr/>
        </p:nvSpPr>
        <p:spPr>
          <a:xfrm>
            <a:off x="2961437" y="5046465"/>
            <a:ext cx="1167243" cy="523220"/>
          </a:xfrm>
          <a:prstGeom prst="rect">
            <a:avLst/>
          </a:prstGeom>
          <a:noFill/>
        </p:spPr>
        <p:txBody>
          <a:bodyPr wrap="none" rtlCol="0">
            <a:spAutoFit/>
          </a:bodyPr>
          <a:lstStyle/>
          <a:p>
            <a:r>
              <a:rPr lang="en-US" sz="1400" dirty="0" smtClean="0"/>
              <a:t>Probability of</a:t>
            </a:r>
          </a:p>
          <a:p>
            <a:r>
              <a:rPr lang="en-US" sz="1400" dirty="0" smtClean="0"/>
              <a:t> occurrence</a:t>
            </a:r>
            <a:endParaRPr lang="en-US" sz="1400" dirty="0"/>
          </a:p>
        </p:txBody>
      </p:sp>
      <p:sp>
        <p:nvSpPr>
          <p:cNvPr id="10" name="TextBox 9"/>
          <p:cNvSpPr txBox="1"/>
          <p:nvPr/>
        </p:nvSpPr>
        <p:spPr>
          <a:xfrm>
            <a:off x="6289293" y="3804354"/>
            <a:ext cx="1469085" cy="954107"/>
          </a:xfrm>
          <a:prstGeom prst="rect">
            <a:avLst/>
          </a:prstGeom>
          <a:noFill/>
        </p:spPr>
        <p:txBody>
          <a:bodyPr wrap="square" rtlCol="0">
            <a:spAutoFit/>
          </a:bodyPr>
          <a:lstStyle/>
          <a:p>
            <a:r>
              <a:rPr lang="en-US" sz="1400" dirty="0" smtClean="0"/>
              <a:t>Additional actions necessary to reduce fiscal risk</a:t>
            </a:r>
            <a:endParaRPr lang="en-US" sz="1400" dirty="0"/>
          </a:p>
        </p:txBody>
      </p:sp>
      <p:sp>
        <p:nvSpPr>
          <p:cNvPr id="11" name="TextBox 10"/>
          <p:cNvSpPr txBox="1"/>
          <p:nvPr/>
        </p:nvSpPr>
        <p:spPr>
          <a:xfrm>
            <a:off x="4463435" y="4615578"/>
            <a:ext cx="1642024" cy="954107"/>
          </a:xfrm>
          <a:prstGeom prst="rect">
            <a:avLst/>
          </a:prstGeom>
          <a:noFill/>
        </p:spPr>
        <p:txBody>
          <a:bodyPr wrap="square" rtlCol="0">
            <a:spAutoFit/>
          </a:bodyPr>
          <a:lstStyle/>
          <a:p>
            <a:r>
              <a:rPr lang="en-US" sz="1400" dirty="0" smtClean="0"/>
              <a:t>Current state of play, </a:t>
            </a:r>
          </a:p>
          <a:p>
            <a:r>
              <a:rPr lang="en-US" sz="1400" dirty="0" smtClean="0"/>
              <a:t>existing measures to reduce risk</a:t>
            </a:r>
            <a:endParaRPr lang="en-US" sz="1400" dirty="0"/>
          </a:p>
        </p:txBody>
      </p:sp>
      <p:sp>
        <p:nvSpPr>
          <p:cNvPr id="12" name="TextBox 11"/>
          <p:cNvSpPr txBox="1"/>
          <p:nvPr/>
        </p:nvSpPr>
        <p:spPr>
          <a:xfrm>
            <a:off x="7987786" y="4181199"/>
            <a:ext cx="1156214" cy="523220"/>
          </a:xfrm>
          <a:prstGeom prst="rect">
            <a:avLst/>
          </a:prstGeom>
          <a:noFill/>
        </p:spPr>
        <p:txBody>
          <a:bodyPr wrap="none" rtlCol="0">
            <a:spAutoFit/>
          </a:bodyPr>
          <a:lstStyle/>
          <a:p>
            <a:r>
              <a:rPr lang="en-US" sz="1400" dirty="0" smtClean="0"/>
              <a:t>Responsible </a:t>
            </a:r>
          </a:p>
          <a:p>
            <a:r>
              <a:rPr lang="en-US" sz="1400" dirty="0" smtClean="0"/>
              <a:t>institution</a:t>
            </a:r>
            <a:endParaRPr lang="en-US" sz="1400" dirty="0"/>
          </a:p>
        </p:txBody>
      </p:sp>
      <p:sp>
        <p:nvSpPr>
          <p:cNvPr id="14" name="TextBox 13"/>
          <p:cNvSpPr txBox="1"/>
          <p:nvPr/>
        </p:nvSpPr>
        <p:spPr>
          <a:xfrm>
            <a:off x="7023835" y="5186799"/>
            <a:ext cx="1585423" cy="1169551"/>
          </a:xfrm>
          <a:prstGeom prst="rect">
            <a:avLst/>
          </a:prstGeom>
          <a:noFill/>
        </p:spPr>
        <p:txBody>
          <a:bodyPr wrap="square" rtlCol="0">
            <a:spAutoFit/>
          </a:bodyPr>
          <a:lstStyle/>
          <a:p>
            <a:r>
              <a:rPr lang="en-US" sz="1400" dirty="0" smtClean="0"/>
              <a:t>Additional actions necessary to reduce consequences of fiscal risk</a:t>
            </a:r>
            <a:endParaRPr lang="en-US" sz="1400" dirty="0"/>
          </a:p>
        </p:txBody>
      </p:sp>
    </p:spTree>
    <p:extLst>
      <p:ext uri="{BB962C8B-B14F-4D97-AF65-F5344CB8AC3E}">
        <p14:creationId xmlns:p14="http://schemas.microsoft.com/office/powerpoint/2010/main" val="305750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4" name="Content Placeholder 3"/>
          <p:cNvSpPr>
            <a:spLocks noGrp="1"/>
          </p:cNvSpPr>
          <p:nvPr>
            <p:ph idx="1"/>
          </p:nvPr>
        </p:nvSpPr>
        <p:spPr/>
        <p:txBody>
          <a:bodyPr/>
          <a:lstStyle/>
          <a:p>
            <a:pPr marL="0" indent="0" algn="just">
              <a:spcBef>
                <a:spcPts val="600"/>
              </a:spcBef>
              <a:spcAft>
                <a:spcPts val="600"/>
              </a:spcAft>
              <a:buNone/>
            </a:pPr>
            <a:r>
              <a:rPr lang="en-US" b="1" dirty="0" smtClean="0"/>
              <a:t>Document annexed to Medium-Term Framework Law. </a:t>
            </a:r>
            <a:r>
              <a:rPr lang="en-US" dirty="0" smtClean="0"/>
              <a:t>Contains:</a:t>
            </a:r>
          </a:p>
          <a:p>
            <a:pPr>
              <a:lnSpc>
                <a:spcPct val="150000"/>
              </a:lnSpc>
            </a:pPr>
            <a:r>
              <a:rPr lang="en-US" sz="2000" dirty="0" smtClean="0"/>
              <a:t>a summary of description of the general management of fiscal risks;</a:t>
            </a:r>
          </a:p>
          <a:p>
            <a:pPr>
              <a:lnSpc>
                <a:spcPct val="150000"/>
              </a:lnSpc>
            </a:pPr>
            <a:r>
              <a:rPr lang="en-US" sz="2000" dirty="0" smtClean="0"/>
              <a:t>classification of fiscal risks;</a:t>
            </a:r>
          </a:p>
          <a:p>
            <a:pPr>
              <a:lnSpc>
                <a:spcPct val="150000"/>
              </a:lnSpc>
            </a:pPr>
            <a:r>
              <a:rPr lang="en-US" sz="2000" dirty="0" smtClean="0"/>
              <a:t>methods for impact of fiscal risks and probability of setting in thereof;</a:t>
            </a:r>
          </a:p>
          <a:p>
            <a:pPr>
              <a:lnSpc>
                <a:spcPct val="150000"/>
              </a:lnSpc>
            </a:pPr>
            <a:r>
              <a:rPr lang="en-US" sz="2000" dirty="0" smtClean="0"/>
              <a:t>risks included in Declaration of fiscal risks</a:t>
            </a:r>
          </a:p>
          <a:p>
            <a:pPr lvl="1">
              <a:lnSpc>
                <a:spcPct val="150000"/>
              </a:lnSpc>
            </a:pPr>
            <a:r>
              <a:rPr lang="en-US" sz="2000" dirty="0" smtClean="0"/>
              <a:t>quantifiable fiscal risks;</a:t>
            </a:r>
          </a:p>
          <a:p>
            <a:pPr lvl="1">
              <a:lnSpc>
                <a:spcPct val="150000"/>
              </a:lnSpc>
            </a:pPr>
            <a:r>
              <a:rPr lang="en-US" sz="2000" dirty="0" smtClean="0"/>
              <a:t>non-quantifiable fiscal risks;</a:t>
            </a:r>
          </a:p>
          <a:p>
            <a:pPr>
              <a:lnSpc>
                <a:spcPct val="150000"/>
              </a:lnSpc>
            </a:pPr>
            <a:r>
              <a:rPr lang="en-US" sz="2000" dirty="0" smtClean="0"/>
              <a:t>calculation of fiscal </a:t>
            </a:r>
            <a:r>
              <a:rPr lang="lv-LV" sz="2000" dirty="0" err="1" smtClean="0"/>
              <a:t>safety</a:t>
            </a:r>
            <a:r>
              <a:rPr lang="lv-LV" sz="2000" dirty="0" smtClean="0"/>
              <a:t> </a:t>
            </a:r>
            <a:r>
              <a:rPr lang="en-US" sz="2000" dirty="0" smtClean="0"/>
              <a:t>reserve. </a:t>
            </a:r>
            <a:endParaRPr lang="en-US" sz="2000" dirty="0"/>
          </a:p>
        </p:txBody>
      </p:sp>
      <p:sp>
        <p:nvSpPr>
          <p:cNvPr id="5" name="Title 4"/>
          <p:cNvSpPr>
            <a:spLocks noGrp="1"/>
          </p:cNvSpPr>
          <p:nvPr>
            <p:ph type="title"/>
          </p:nvPr>
        </p:nvSpPr>
        <p:spPr/>
        <p:txBody>
          <a:bodyPr/>
          <a:lstStyle/>
          <a:p>
            <a:r>
              <a:rPr lang="en-US" dirty="0" smtClean="0"/>
              <a:t>Declaration of fiscal risks</a:t>
            </a:r>
            <a:endParaRPr lang="en-US" dirty="0"/>
          </a:p>
        </p:txBody>
      </p:sp>
    </p:spTree>
    <p:extLst>
      <p:ext uri="{BB962C8B-B14F-4D97-AF65-F5344CB8AC3E}">
        <p14:creationId xmlns:p14="http://schemas.microsoft.com/office/powerpoint/2010/main" val="2266160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15</a:t>
            </a:fld>
            <a:endParaRPr lang="lv-LV"/>
          </a:p>
        </p:txBody>
      </p:sp>
      <p:sp>
        <p:nvSpPr>
          <p:cNvPr id="4" name="Content Placeholder 3"/>
          <p:cNvSpPr>
            <a:spLocks noGrp="1"/>
          </p:cNvSpPr>
          <p:nvPr>
            <p:ph idx="1"/>
          </p:nvPr>
        </p:nvSpPr>
        <p:spPr>
          <a:xfrm>
            <a:off x="457200" y="1275841"/>
            <a:ext cx="8229600" cy="4857403"/>
          </a:xfrm>
        </p:spPr>
        <p:txBody>
          <a:bodyPr/>
          <a:lstStyle/>
          <a:p>
            <a:pPr marL="0" indent="0" algn="just">
              <a:buNone/>
            </a:pPr>
            <a:r>
              <a:rPr lang="en-US" b="1" dirty="0" smtClean="0">
                <a:cs typeface="Times New Roman" pitchFamily="18" charset="0"/>
              </a:rPr>
              <a:t>Quantified result of Declaration of fiscal risks.</a:t>
            </a:r>
            <a:endParaRPr lang="en-US" b="1" dirty="0" smtClean="0"/>
          </a:p>
          <a:p>
            <a:pPr marL="0" indent="0" algn="just">
              <a:buNone/>
            </a:pPr>
            <a:endParaRPr lang="en-US" dirty="0" smtClean="0"/>
          </a:p>
          <a:p>
            <a:pPr marL="0" indent="0" algn="just">
              <a:buNone/>
            </a:pPr>
            <a:r>
              <a:rPr lang="en-US" dirty="0" smtClean="0"/>
              <a:t>Purpose of </a:t>
            </a:r>
            <a:r>
              <a:rPr lang="en-US" b="1" dirty="0" smtClean="0">
                <a:solidFill>
                  <a:schemeClr val="tx1"/>
                </a:solidFill>
              </a:rPr>
              <a:t>Fiscal </a:t>
            </a:r>
            <a:r>
              <a:rPr lang="lv-LV" b="1" dirty="0" err="1" smtClean="0">
                <a:solidFill>
                  <a:schemeClr val="tx1"/>
                </a:solidFill>
              </a:rPr>
              <a:t>safety</a:t>
            </a:r>
            <a:r>
              <a:rPr lang="lv-LV" b="1" dirty="0" smtClean="0">
                <a:solidFill>
                  <a:schemeClr val="tx1"/>
                </a:solidFill>
              </a:rPr>
              <a:t> </a:t>
            </a:r>
            <a:r>
              <a:rPr lang="en-US" b="1" dirty="0" smtClean="0">
                <a:solidFill>
                  <a:schemeClr val="tx1"/>
                </a:solidFill>
              </a:rPr>
              <a:t>reserve </a:t>
            </a:r>
            <a:r>
              <a:rPr lang="en-US" dirty="0" smtClean="0"/>
              <a:t>is to ensure the level of initially planned general government budget balance laid down for the relevant year in the Framework Law </a:t>
            </a:r>
            <a:r>
              <a:rPr lang="en-US" i="1" dirty="0" smtClean="0"/>
              <a:t>in case of mild macroeconomic fluctuations and in case of covering of expenditure caused by quantifiable fiscal risks included in a declaration of fiscal risks.</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
        <p:nvSpPr>
          <p:cNvPr id="5" name="Title 4"/>
          <p:cNvSpPr>
            <a:spLocks noGrp="1"/>
          </p:cNvSpPr>
          <p:nvPr>
            <p:ph type="title"/>
          </p:nvPr>
        </p:nvSpPr>
        <p:spPr/>
        <p:txBody>
          <a:bodyPr>
            <a:noAutofit/>
          </a:bodyPr>
          <a:lstStyle/>
          <a:p>
            <a:r>
              <a:rPr lang="en-US" dirty="0" smtClean="0"/>
              <a:t>Fiscal </a:t>
            </a:r>
            <a:r>
              <a:rPr lang="lv-LV" dirty="0" err="1" smtClean="0"/>
              <a:t>safety</a:t>
            </a:r>
            <a:r>
              <a:rPr lang="lv-LV" dirty="0" smtClean="0"/>
              <a:t> </a:t>
            </a:r>
            <a:r>
              <a:rPr lang="en-US" dirty="0" smtClean="0"/>
              <a:t>reserve</a:t>
            </a:r>
            <a:endParaRPr lang="en-US" dirty="0"/>
          </a:p>
        </p:txBody>
      </p:sp>
      <p:sp>
        <p:nvSpPr>
          <p:cNvPr id="12" name="Rounded Rectangle 11"/>
          <p:cNvSpPr/>
          <p:nvPr/>
        </p:nvSpPr>
        <p:spPr>
          <a:xfrm>
            <a:off x="795070" y="3825044"/>
            <a:ext cx="194421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Fiscal safety reserve</a:t>
            </a:r>
            <a:endParaRPr lang="en-US" dirty="0"/>
          </a:p>
        </p:txBody>
      </p:sp>
      <p:sp>
        <p:nvSpPr>
          <p:cNvPr id="13" name="Rounded Rectangle 12"/>
          <p:cNvSpPr/>
          <p:nvPr/>
        </p:nvSpPr>
        <p:spPr>
          <a:xfrm>
            <a:off x="3464568" y="3825044"/>
            <a:ext cx="1944216" cy="122413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Expenditure ceilings in MTBFL</a:t>
            </a:r>
            <a:endParaRPr lang="en-US" dirty="0"/>
          </a:p>
        </p:txBody>
      </p:sp>
      <p:sp>
        <p:nvSpPr>
          <p:cNvPr id="14" name="Rounded Rectangle 13"/>
          <p:cNvSpPr/>
          <p:nvPr/>
        </p:nvSpPr>
        <p:spPr>
          <a:xfrm>
            <a:off x="6075684" y="3825044"/>
            <a:ext cx="1944216" cy="122413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smtClean="0"/>
              <a:t>Expenditure in annual Budget Law</a:t>
            </a:r>
            <a:endParaRPr lang="en-US" sz="1600" dirty="0"/>
          </a:p>
        </p:txBody>
      </p:sp>
      <p:sp>
        <p:nvSpPr>
          <p:cNvPr id="15" name="Equal 14"/>
          <p:cNvSpPr/>
          <p:nvPr/>
        </p:nvSpPr>
        <p:spPr>
          <a:xfrm>
            <a:off x="2777891" y="4221088"/>
            <a:ext cx="648072"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Minus 15"/>
          <p:cNvSpPr/>
          <p:nvPr/>
        </p:nvSpPr>
        <p:spPr>
          <a:xfrm>
            <a:off x="5418198" y="4239090"/>
            <a:ext cx="648072" cy="39604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1131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a:p>
        </p:txBody>
      </p:sp>
      <p:sp>
        <p:nvSpPr>
          <p:cNvPr id="5" name="Title 4"/>
          <p:cNvSpPr>
            <a:spLocks noGrp="1"/>
          </p:cNvSpPr>
          <p:nvPr>
            <p:ph type="title"/>
          </p:nvPr>
        </p:nvSpPr>
        <p:spPr/>
        <p:txBody>
          <a:bodyPr>
            <a:normAutofit/>
          </a:bodyPr>
          <a:lstStyle/>
          <a:p>
            <a:r>
              <a:rPr lang="lv-LV" dirty="0" err="1"/>
              <a:t>Fiscal</a:t>
            </a:r>
            <a:r>
              <a:rPr lang="lv-LV" dirty="0"/>
              <a:t> </a:t>
            </a:r>
            <a:r>
              <a:rPr lang="lv-LV" dirty="0" err="1" smtClean="0"/>
              <a:t>safety</a:t>
            </a:r>
            <a:r>
              <a:rPr lang="lv-LV" dirty="0" smtClean="0"/>
              <a:t> </a:t>
            </a:r>
            <a:r>
              <a:rPr lang="lv-LV" dirty="0" err="1" smtClean="0"/>
              <a:t>reserve</a:t>
            </a:r>
            <a:r>
              <a:rPr lang="lv-LV" dirty="0" smtClean="0"/>
              <a:t> II</a:t>
            </a:r>
            <a:endParaRPr lang="en-US" dirty="0"/>
          </a:p>
        </p:txBody>
      </p:sp>
      <mc:AlternateContent xmlns:mc="http://schemas.openxmlformats.org/markup-compatibility/2006" xmlns:a14="http://schemas.microsoft.com/office/drawing/2010/main">
        <mc:Choice Requires="a14">
          <p:sp>
            <p:nvSpPr>
              <p:cNvPr id="11" name="Rectangle 10"/>
              <p:cNvSpPr/>
              <p:nvPr/>
            </p:nvSpPr>
            <p:spPr>
              <a:xfrm>
                <a:off x="304800" y="1556792"/>
                <a:ext cx="8299648" cy="2093778"/>
              </a:xfrm>
              <a:prstGeom prst="rect">
                <a:avLst/>
              </a:prstGeom>
            </p:spPr>
            <p:txBody>
              <a:bodyPr wrap="square">
                <a:spAutoFit/>
              </a:bodyPr>
              <a:lstStyle/>
              <a:p>
                <a14:m>
                  <m:oMath xmlns:m="http://schemas.openxmlformats.org/officeDocument/2006/math">
                    <m:r>
                      <a:rPr lang="en-US" i="1" smtClean="0">
                        <a:latin typeface="Cambria Math" panose="02040503050406030204" pitchFamily="18" charset="0"/>
                      </a:rPr>
                      <m:t>𝐹𝑖𝑠𝑐𝑎𝑙</m:t>
                    </m:r>
                    <m:r>
                      <a:rPr lang="en-US" i="1" smtClean="0">
                        <a:latin typeface="Cambria Math" panose="02040503050406030204" pitchFamily="18" charset="0"/>
                      </a:rPr>
                      <m:t> </m:t>
                    </m:r>
                    <m:r>
                      <a:rPr lang="lv-LV" b="0" i="1" smtClean="0">
                        <a:latin typeface="Cambria Math" panose="02040503050406030204" pitchFamily="18" charset="0"/>
                      </a:rPr>
                      <m:t>𝑠𝑎𝑓𝑒𝑡𝑦</m:t>
                    </m:r>
                    <m:r>
                      <a:rPr lang="lv-LV" b="0" i="1" smtClean="0">
                        <a:latin typeface="Cambria Math" panose="02040503050406030204" pitchFamily="18" charset="0"/>
                      </a:rPr>
                      <m:t> </m:t>
                    </m:r>
                    <m:r>
                      <a:rPr lang="en-US" i="1" smtClean="0">
                        <a:latin typeface="Cambria Math" panose="02040503050406030204" pitchFamily="18" charset="0"/>
                      </a:rPr>
                      <m:t>𝑟𝑒𝑠𝑒𝑟𝑣𝑒</m:t>
                    </m:r>
                    <m:r>
                      <a:rPr lang="en-US" i="1" smtClean="0">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𝑘</m:t>
                        </m:r>
                      </m:e>
                      <m:sub>
                        <m:r>
                          <a:rPr lang="en-US" i="1">
                            <a:latin typeface="Cambria Math" panose="02040503050406030204" pitchFamily="18" charset="0"/>
                          </a:rPr>
                          <m:t>2</m:t>
                        </m:r>
                      </m:sub>
                    </m:sSub>
                    <m:r>
                      <a:rPr lang="en-US" i="1">
                        <a:latin typeface="Cambria Math" panose="02040503050406030204" pitchFamily="18" charset="0"/>
                      </a:rPr>
                      <m:t>∙</m:t>
                    </m:r>
                    <m:nary>
                      <m:naryPr>
                        <m:chr m:val="∑"/>
                        <m:limLoc m:val="undOvr"/>
                        <m:supHide m:val="on"/>
                        <m:ctrlPr>
                          <a:rPr lang="en-US" i="1">
                            <a:latin typeface="Cambria Math"/>
                          </a:rPr>
                        </m:ctrlPr>
                      </m:naryPr>
                      <m:sub>
                        <m:r>
                          <a:rPr lang="en-US" i="1">
                            <a:latin typeface="Cambria Math" panose="02040503050406030204" pitchFamily="18" charset="0"/>
                          </a:rPr>
                          <m:t>𝑟𝑖𝑠𝑘𝑠</m:t>
                        </m:r>
                        <m:r>
                          <a:rPr lang="en-US" i="1">
                            <a:latin typeface="Cambria Math" panose="02040503050406030204" pitchFamily="18" charset="0"/>
                          </a:rPr>
                          <m:t> </m:t>
                        </m:r>
                        <m:r>
                          <a:rPr lang="en-US" i="1">
                            <a:latin typeface="Cambria Math" panose="02040503050406030204" pitchFamily="18" charset="0"/>
                          </a:rPr>
                          <m:t>𝑤𝑖𝑡h</m:t>
                        </m:r>
                        <m:r>
                          <a:rPr lang="en-US" i="1">
                            <a:latin typeface="Cambria Math" panose="02040503050406030204" pitchFamily="18" charset="0"/>
                          </a:rPr>
                          <m:t> </m:t>
                        </m:r>
                        <m:r>
                          <a:rPr lang="en-US" i="1">
                            <a:latin typeface="Cambria Math" panose="02040503050406030204" pitchFamily="18" charset="0"/>
                          </a:rPr>
                          <m:t>𝑝𝑟𝑜𝑏𝑎𝑏𝑖𝑙𝑖𝑡𝑦</m:t>
                        </m:r>
                        <m:r>
                          <a:rPr lang="en-US" i="1">
                            <a:latin typeface="Cambria Math" panose="02040503050406030204" pitchFamily="18" charset="0"/>
                          </a:rPr>
                          <m:t> 2</m:t>
                        </m:r>
                      </m:sub>
                      <m:sup/>
                      <m:e>
                        <m:r>
                          <a:rPr lang="en-US" i="1">
                            <a:latin typeface="Cambria Math" panose="02040503050406030204" pitchFamily="18" charset="0"/>
                          </a:rPr>
                          <m:t>𝑓𝑖𝑠𝑐𝑎𝑙</m:t>
                        </m:r>
                        <m:r>
                          <a:rPr lang="en-US" i="1">
                            <a:latin typeface="Cambria Math" panose="02040503050406030204" pitchFamily="18" charset="0"/>
                          </a:rPr>
                          <m:t> </m:t>
                        </m:r>
                        <m:r>
                          <a:rPr lang="en-US" i="1">
                            <a:latin typeface="Cambria Math" panose="02040503050406030204" pitchFamily="18" charset="0"/>
                          </a:rPr>
                          <m:t>𝑖𝑚𝑝𝑎𝑐𝑡</m:t>
                        </m:r>
                      </m:e>
                    </m:nary>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𝑘</m:t>
                        </m:r>
                      </m:e>
                      <m:sub>
                        <m:r>
                          <a:rPr lang="en-US" i="1">
                            <a:latin typeface="Cambria Math" panose="02040503050406030204" pitchFamily="18" charset="0"/>
                          </a:rPr>
                          <m:t>3</m:t>
                        </m:r>
                      </m:sub>
                    </m:sSub>
                    <m:r>
                      <a:rPr lang="en-US" i="1">
                        <a:latin typeface="Cambria Math" panose="02040503050406030204" pitchFamily="18" charset="0"/>
                      </a:rPr>
                      <m:t>∙</m:t>
                    </m:r>
                    <m:nary>
                      <m:naryPr>
                        <m:chr m:val="∑"/>
                        <m:limLoc m:val="undOvr"/>
                        <m:supHide m:val="on"/>
                        <m:ctrlPr>
                          <a:rPr lang="en-US" i="1">
                            <a:latin typeface="Cambria Math"/>
                          </a:rPr>
                        </m:ctrlPr>
                      </m:naryPr>
                      <m:sub>
                        <m:r>
                          <a:rPr lang="en-US" i="1">
                            <a:latin typeface="Cambria Math" panose="02040503050406030204" pitchFamily="18" charset="0"/>
                          </a:rPr>
                          <m:t>𝑟𝑖𝑠𝑘𝑠</m:t>
                        </m:r>
                        <m:r>
                          <a:rPr lang="en-US" i="1">
                            <a:latin typeface="Cambria Math" panose="02040503050406030204" pitchFamily="18" charset="0"/>
                          </a:rPr>
                          <m:t> </m:t>
                        </m:r>
                        <m:r>
                          <a:rPr lang="en-US" i="1">
                            <a:latin typeface="Cambria Math" panose="02040503050406030204" pitchFamily="18" charset="0"/>
                          </a:rPr>
                          <m:t>𝑤𝑖𝑡h</m:t>
                        </m:r>
                        <m:r>
                          <a:rPr lang="en-US" i="1">
                            <a:latin typeface="Cambria Math" panose="02040503050406030204" pitchFamily="18" charset="0"/>
                          </a:rPr>
                          <m:t> </m:t>
                        </m:r>
                        <m:r>
                          <a:rPr lang="en-US" i="1">
                            <a:latin typeface="Cambria Math" panose="02040503050406030204" pitchFamily="18" charset="0"/>
                          </a:rPr>
                          <m:t>𝑝𝑟𝑜𝑏𝑎𝑏𝑖𝑙𝑖𝑡𝑦</m:t>
                        </m:r>
                        <m:r>
                          <a:rPr lang="en-US" i="1">
                            <a:latin typeface="Cambria Math" panose="02040503050406030204" pitchFamily="18" charset="0"/>
                          </a:rPr>
                          <m:t> 3</m:t>
                        </m:r>
                      </m:sub>
                      <m:sup/>
                      <m:e>
                        <m:r>
                          <a:rPr lang="en-US" i="1">
                            <a:latin typeface="Cambria Math" panose="02040503050406030204" pitchFamily="18" charset="0"/>
                          </a:rPr>
                          <m:t>𝑓𝑖𝑠𝑐𝑎𝑙</m:t>
                        </m:r>
                        <m:r>
                          <a:rPr lang="en-US" i="1">
                            <a:latin typeface="Cambria Math" panose="02040503050406030204" pitchFamily="18" charset="0"/>
                          </a:rPr>
                          <m:t> </m:t>
                        </m:r>
                        <m:r>
                          <a:rPr lang="en-US" i="1">
                            <a:latin typeface="Cambria Math" panose="02040503050406030204" pitchFamily="18" charset="0"/>
                          </a:rPr>
                          <m:t>𝑖𝑚𝑝𝑎𝑐𝑡</m:t>
                        </m:r>
                        <m:sSub>
                          <m:sSubPr>
                            <m:ctrlPr>
                              <a:rPr lang="en-US" i="1">
                                <a:latin typeface="Cambria Math"/>
                              </a:rPr>
                            </m:ctrlPr>
                          </m:sSubPr>
                          <m:e>
                            <m:r>
                              <a:rPr lang="en-US" i="1">
                                <a:latin typeface="Cambria Math" panose="02040503050406030204" pitchFamily="18" charset="0"/>
                              </a:rPr>
                              <m:t>+</m:t>
                            </m:r>
                            <m:r>
                              <a:rPr lang="en-US" i="1">
                                <a:latin typeface="Cambria Math" panose="02040503050406030204" pitchFamily="18" charset="0"/>
                              </a:rPr>
                              <m:t>𝑘</m:t>
                            </m:r>
                          </m:e>
                          <m:sub>
                            <m:r>
                              <a:rPr lang="en-US" i="1">
                                <a:latin typeface="Cambria Math" panose="02040503050406030204" pitchFamily="18" charset="0"/>
                              </a:rPr>
                              <m:t>4</m:t>
                            </m:r>
                          </m:sub>
                        </m:sSub>
                        <m:r>
                          <a:rPr lang="en-US" i="1">
                            <a:latin typeface="Cambria Math" panose="02040503050406030204" pitchFamily="18" charset="0"/>
                          </a:rPr>
                          <m:t>∙</m:t>
                        </m:r>
                        <m:nary>
                          <m:naryPr>
                            <m:chr m:val="∑"/>
                            <m:limLoc m:val="undOvr"/>
                            <m:supHide m:val="on"/>
                            <m:ctrlPr>
                              <a:rPr lang="en-US" i="1">
                                <a:latin typeface="Cambria Math"/>
                              </a:rPr>
                            </m:ctrlPr>
                          </m:naryPr>
                          <m:sub>
                            <m:r>
                              <a:rPr lang="en-US" i="1">
                                <a:latin typeface="Cambria Math" panose="02040503050406030204" pitchFamily="18" charset="0"/>
                              </a:rPr>
                              <m:t>𝑟𝑖𝑠𝑘𝑠</m:t>
                            </m:r>
                            <m:r>
                              <a:rPr lang="en-US" i="1">
                                <a:latin typeface="Cambria Math" panose="02040503050406030204" pitchFamily="18" charset="0"/>
                              </a:rPr>
                              <m:t> </m:t>
                            </m:r>
                            <m:r>
                              <a:rPr lang="en-US" i="1">
                                <a:latin typeface="Cambria Math" panose="02040503050406030204" pitchFamily="18" charset="0"/>
                              </a:rPr>
                              <m:t>𝑤𝑖𝑡h</m:t>
                            </m:r>
                            <m:r>
                              <a:rPr lang="en-US" i="1">
                                <a:latin typeface="Cambria Math" panose="02040503050406030204" pitchFamily="18" charset="0"/>
                              </a:rPr>
                              <m:t> </m:t>
                            </m:r>
                            <m:r>
                              <a:rPr lang="en-US" i="1">
                                <a:latin typeface="Cambria Math" panose="02040503050406030204" pitchFamily="18" charset="0"/>
                              </a:rPr>
                              <m:t>𝑝𝑟𝑜𝑏𝑎𝑏𝑖𝑙𝑖𝑡𝑦</m:t>
                            </m:r>
                            <m:r>
                              <a:rPr lang="en-US" i="1">
                                <a:latin typeface="Cambria Math" panose="02040503050406030204" pitchFamily="18" charset="0"/>
                              </a:rPr>
                              <m:t> 4</m:t>
                            </m:r>
                          </m:sub>
                          <m:sup/>
                          <m:e>
                            <m:r>
                              <a:rPr lang="en-US" i="1">
                                <a:latin typeface="Cambria Math" panose="02040503050406030204" pitchFamily="18" charset="0"/>
                              </a:rPr>
                              <m:t>𝑓𝑖𝑠𝑐𝑎𝑙</m:t>
                            </m:r>
                            <m:r>
                              <a:rPr lang="en-US" i="1">
                                <a:latin typeface="Cambria Math" panose="02040503050406030204" pitchFamily="18" charset="0"/>
                              </a:rPr>
                              <m:t> </m:t>
                            </m:r>
                            <m:r>
                              <a:rPr lang="en-US" i="1">
                                <a:latin typeface="Cambria Math" panose="02040503050406030204" pitchFamily="18" charset="0"/>
                              </a:rPr>
                              <m:t>𝑖𝑚𝑝𝑎𝑐𝑡</m:t>
                            </m:r>
                          </m:e>
                        </m:nary>
                      </m:e>
                    </m:nary>
                  </m:oMath>
                </a14:m>
                <a:r>
                  <a:rPr lang="en-US" dirty="0"/>
                  <a:t> </a:t>
                </a:r>
              </a:p>
              <a:p>
                <a:endParaRPr lang="en-US" dirty="0"/>
              </a:p>
              <a:p>
                <a:endParaRPr lang="en-US" dirty="0"/>
              </a:p>
              <a:p>
                <a:r>
                  <a:rPr lang="en-US" dirty="0"/>
                  <a:t>where  </a:t>
                </a:r>
                <a:r>
                  <a:rPr lang="lv-LV" dirty="0" smtClean="0"/>
                  <a:t>	</a:t>
                </a:r>
                <a14:m>
                  <m:oMath xmlns:m="http://schemas.openxmlformats.org/officeDocument/2006/math">
                    <m:sSub>
                      <m:sSubPr>
                        <m:ctrlPr>
                          <a:rPr lang="en-US" i="1">
                            <a:latin typeface="Cambria Math"/>
                          </a:rPr>
                        </m:ctrlPr>
                      </m:sSubPr>
                      <m:e>
                        <m:r>
                          <a:rPr lang="en-US" i="1">
                            <a:latin typeface="Cambria Math" panose="02040503050406030204" pitchFamily="18" charset="0"/>
                          </a:rPr>
                          <m:t>𝑘</m:t>
                        </m:r>
                      </m:e>
                      <m:sub>
                        <m:r>
                          <a:rPr lang="en-US" i="1">
                            <a:latin typeface="Cambria Math" panose="02040503050406030204" pitchFamily="18" charset="0"/>
                          </a:rPr>
                          <m:t>2</m:t>
                        </m:r>
                      </m:sub>
                    </m:sSub>
                  </m:oMath>
                </a14:m>
                <a:r>
                  <a:rPr lang="en-US" dirty="0"/>
                  <a:t> is 0.1 </a:t>
                </a:r>
              </a:p>
              <a:p>
                <a:r>
                  <a:rPr lang="en-US" dirty="0"/>
                  <a:t>      </a:t>
                </a:r>
                <a:r>
                  <a:rPr lang="lv-LV" dirty="0" smtClean="0"/>
                  <a:t>	</a:t>
                </a:r>
                <a14:m>
                  <m:oMath xmlns:m="http://schemas.openxmlformats.org/officeDocument/2006/math">
                    <m:sSub>
                      <m:sSubPr>
                        <m:ctrlPr>
                          <a:rPr lang="en-US" i="1" smtClean="0">
                            <a:latin typeface="Cambria Math"/>
                          </a:rPr>
                        </m:ctrlPr>
                      </m:sSubPr>
                      <m:e>
                        <m:r>
                          <a:rPr lang="en-US" i="1">
                            <a:latin typeface="Cambria Math" panose="02040503050406030204" pitchFamily="18" charset="0"/>
                          </a:rPr>
                          <m:t>𝑘</m:t>
                        </m:r>
                      </m:e>
                      <m:sub>
                        <m:r>
                          <a:rPr lang="en-US" i="1">
                            <a:latin typeface="Cambria Math" panose="02040503050406030204" pitchFamily="18" charset="0"/>
                          </a:rPr>
                          <m:t>3</m:t>
                        </m:r>
                      </m:sub>
                    </m:sSub>
                  </m:oMath>
                </a14:m>
                <a:r>
                  <a:rPr lang="en-US" dirty="0"/>
                  <a:t> </a:t>
                </a:r>
                <a:r>
                  <a:rPr lang="en-US" dirty="0" smtClean="0"/>
                  <a:t>is </a:t>
                </a:r>
                <a:r>
                  <a:rPr lang="en-US" dirty="0"/>
                  <a:t>0.3 </a:t>
                </a:r>
              </a:p>
              <a:p>
                <a:r>
                  <a:rPr lang="en-US" dirty="0"/>
                  <a:t>       </a:t>
                </a:r>
                <a:r>
                  <a:rPr lang="lv-LV" dirty="0" smtClean="0"/>
                  <a:t>	</a:t>
                </a:r>
                <a14:m>
                  <m:oMath xmlns:m="http://schemas.openxmlformats.org/officeDocument/2006/math">
                    <m:sSub>
                      <m:sSubPr>
                        <m:ctrlPr>
                          <a:rPr lang="en-US" i="1">
                            <a:latin typeface="Cambria Math"/>
                          </a:rPr>
                        </m:ctrlPr>
                      </m:sSubPr>
                      <m:e>
                        <m:r>
                          <a:rPr lang="en-US" i="1">
                            <a:latin typeface="Cambria Math" panose="02040503050406030204" pitchFamily="18" charset="0"/>
                          </a:rPr>
                          <m:t>𝑘</m:t>
                        </m:r>
                      </m:e>
                      <m:sub>
                        <m:r>
                          <a:rPr lang="en-US" i="1">
                            <a:latin typeface="Cambria Math" panose="02040503050406030204" pitchFamily="18" charset="0"/>
                          </a:rPr>
                          <m:t>4</m:t>
                        </m:r>
                      </m:sub>
                    </m:sSub>
                  </m:oMath>
                </a14:m>
                <a:r>
                  <a:rPr lang="en-US" dirty="0"/>
                  <a:t> is 0.6</a:t>
                </a:r>
              </a:p>
            </p:txBody>
          </p:sp>
        </mc:Choice>
        <mc:Fallback xmlns="">
          <p:sp>
            <p:nvSpPr>
              <p:cNvPr id="11" name="Rectangle 10"/>
              <p:cNvSpPr>
                <a:spLocks noRot="1" noChangeAspect="1" noMove="1" noResize="1" noEditPoints="1" noAdjustHandles="1" noChangeArrowheads="1" noChangeShapeType="1" noTextEdit="1"/>
              </p:cNvSpPr>
              <p:nvPr/>
            </p:nvSpPr>
            <p:spPr>
              <a:xfrm>
                <a:off x="304800" y="1556792"/>
                <a:ext cx="8299648" cy="2093778"/>
              </a:xfrm>
              <a:prstGeom prst="rect">
                <a:avLst/>
              </a:prstGeom>
              <a:blipFill rotWithShape="0">
                <a:blip r:embed="rId2"/>
                <a:stretch>
                  <a:fillRect l="-4041" t="-20930" b="-3779"/>
                </a:stretch>
              </a:blipFill>
            </p:spPr>
            <p:txBody>
              <a:bodyPr/>
              <a:lstStyle/>
              <a:p>
                <a:r>
                  <a:rPr lang="en-US">
                    <a:noFill/>
                  </a:rPr>
                  <a:t> </a:t>
                </a:r>
              </a:p>
            </p:txBody>
          </p:sp>
        </mc:Fallback>
      </mc:AlternateContent>
      <p:graphicFrame>
        <p:nvGraphicFramePr>
          <p:cNvPr id="12" name="Table 11"/>
          <p:cNvGraphicFramePr>
            <a:graphicFrameLocks noGrp="1"/>
          </p:cNvGraphicFramePr>
          <p:nvPr>
            <p:extLst>
              <p:ext uri="{D42A27DB-BD31-4B8C-83A1-F6EECF244321}">
                <p14:modId xmlns:p14="http://schemas.microsoft.com/office/powerpoint/2010/main" val="1114832795"/>
              </p:ext>
            </p:extLst>
          </p:nvPr>
        </p:nvGraphicFramePr>
        <p:xfrm>
          <a:off x="3059832" y="3933056"/>
          <a:ext cx="4587890" cy="1369949"/>
        </p:xfrm>
        <a:graphic>
          <a:graphicData uri="http://schemas.openxmlformats.org/drawingml/2006/table">
            <a:tbl>
              <a:tblPr firstRow="1" firstCol="1" bandRow="1">
                <a:tableStyleId>{5C22544A-7EE6-4342-B048-85BDC9FD1C3A}</a:tableStyleId>
              </a:tblPr>
              <a:tblGrid>
                <a:gridCol w="2183437"/>
                <a:gridCol w="2404453"/>
              </a:tblGrid>
              <a:tr h="0">
                <a:tc>
                  <a:txBody>
                    <a:bodyPr/>
                    <a:lstStyle/>
                    <a:p>
                      <a:pPr algn="ctr">
                        <a:lnSpc>
                          <a:spcPct val="107000"/>
                        </a:lnSpc>
                        <a:spcAft>
                          <a:spcPts val="0"/>
                        </a:spcAft>
                      </a:pPr>
                      <a:r>
                        <a:rPr lang="en-US" sz="1200" noProof="0" dirty="0" smtClean="0">
                          <a:effectLst/>
                        </a:rPr>
                        <a:t>Assessment of occurrence</a:t>
                      </a:r>
                      <a:r>
                        <a:rPr lang="en-US" sz="1200" baseline="0" noProof="0" dirty="0" smtClean="0">
                          <a:effectLst/>
                        </a:rPr>
                        <a:t> probability</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Occurrence</a:t>
                      </a:r>
                      <a:r>
                        <a:rPr lang="en-US" sz="1200" baseline="0" noProof="0" dirty="0" smtClean="0">
                          <a:effectLst/>
                        </a:rPr>
                        <a:t> probability</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1</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2</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3</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30%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4</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60%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5</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50371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17</a:t>
            </a:fld>
            <a:endParaRPr lang="en-US" dirty="0"/>
          </a:p>
        </p:txBody>
      </p:sp>
      <p:sp>
        <p:nvSpPr>
          <p:cNvPr id="4" name="Content Placeholder 3"/>
          <p:cNvSpPr>
            <a:spLocks noGrp="1"/>
          </p:cNvSpPr>
          <p:nvPr>
            <p:ph idx="1"/>
          </p:nvPr>
        </p:nvSpPr>
        <p:spPr/>
        <p:txBody>
          <a:bodyPr/>
          <a:lstStyle/>
          <a:p>
            <a:pPr marL="0" indent="0" algn="just">
              <a:spcBef>
                <a:spcPts val="600"/>
              </a:spcBef>
              <a:spcAft>
                <a:spcPts val="600"/>
              </a:spcAft>
              <a:buNone/>
            </a:pPr>
            <a:r>
              <a:rPr lang="en-US" dirty="0" smtClean="0">
                <a:solidFill>
                  <a:schemeClr val="tx1"/>
                </a:solidFill>
              </a:rPr>
              <a:t>Risk is assumed to be symmetrical if there is equal probability that actual cost might be both larger and smaller than forecasted. Thus probability that budget balance will be negatively affected is 50%. </a:t>
            </a:r>
          </a:p>
          <a:p>
            <a:endParaRPr lang="en-US" dirty="0">
              <a:solidFill>
                <a:schemeClr val="tx1"/>
              </a:solidFill>
            </a:endParaRPr>
          </a:p>
        </p:txBody>
      </p:sp>
      <p:sp>
        <p:nvSpPr>
          <p:cNvPr id="5" name="Title 4"/>
          <p:cNvSpPr>
            <a:spLocks noGrp="1"/>
          </p:cNvSpPr>
          <p:nvPr>
            <p:ph type="title"/>
          </p:nvPr>
        </p:nvSpPr>
        <p:spPr/>
        <p:txBody>
          <a:bodyPr/>
          <a:lstStyle/>
          <a:p>
            <a:r>
              <a:rPr lang="en-US" dirty="0" smtClean="0"/>
              <a:t>Concept of «symmetrical fiscal risks»</a:t>
            </a:r>
            <a:endParaRPr lang="en-US" dirty="0"/>
          </a:p>
        </p:txBody>
      </p:sp>
      <p:graphicFrame>
        <p:nvGraphicFramePr>
          <p:cNvPr id="23" name="Chart 22"/>
          <p:cNvGraphicFramePr>
            <a:graphicFrameLocks/>
          </p:cNvGraphicFramePr>
          <p:nvPr>
            <p:extLst>
              <p:ext uri="{D42A27DB-BD31-4B8C-83A1-F6EECF244321}">
                <p14:modId xmlns:p14="http://schemas.microsoft.com/office/powerpoint/2010/main" val="2310707531"/>
              </p:ext>
            </p:extLst>
          </p:nvPr>
        </p:nvGraphicFramePr>
        <p:xfrm>
          <a:off x="539552" y="242088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4" name="Rectangle 23"/>
          <p:cNvSpPr/>
          <p:nvPr/>
        </p:nvSpPr>
        <p:spPr>
          <a:xfrm>
            <a:off x="467544" y="4941168"/>
            <a:ext cx="7931224" cy="1077218"/>
          </a:xfrm>
          <a:prstGeom prst="rect">
            <a:avLst/>
          </a:prstGeom>
        </p:spPr>
        <p:txBody>
          <a:bodyPr wrap="square">
            <a:spAutoFit/>
          </a:bodyPr>
          <a:lstStyle/>
          <a:p>
            <a:pPr algn="just">
              <a:spcBef>
                <a:spcPts val="600"/>
              </a:spcBef>
              <a:spcAft>
                <a:spcPts val="600"/>
              </a:spcAft>
            </a:pPr>
            <a:endParaRPr lang="en-US" dirty="0" smtClean="0"/>
          </a:p>
          <a:p>
            <a:pPr algn="just">
              <a:spcBef>
                <a:spcPts val="600"/>
              </a:spcBef>
              <a:spcAft>
                <a:spcPts val="600"/>
              </a:spcAft>
            </a:pPr>
            <a:r>
              <a:rPr lang="en-US" dirty="0" smtClean="0"/>
              <a:t>That in turn means that fiscal impact could not be assessed in current year but in longer term it is n</a:t>
            </a:r>
            <a:r>
              <a:rPr lang="lv-LV" dirty="0" smtClean="0"/>
              <a:t>i</a:t>
            </a:r>
            <a:r>
              <a:rPr lang="en-US" dirty="0" smtClean="0"/>
              <a:t>l </a:t>
            </a:r>
            <a:r>
              <a:rPr lang="lv-LV" dirty="0" smtClean="0"/>
              <a:t>(</a:t>
            </a:r>
            <a:r>
              <a:rPr lang="en-US" dirty="0" smtClean="0"/>
              <a:t>as risk is of</a:t>
            </a:r>
            <a:r>
              <a:rPr lang="lv-LV" dirty="0" smtClean="0"/>
              <a:t> a</a:t>
            </a:r>
            <a:r>
              <a:rPr lang="en-US" dirty="0" smtClean="0"/>
              <a:t> symmetrical nature</a:t>
            </a:r>
            <a:r>
              <a:rPr lang="lv-LV" dirty="0" smtClean="0"/>
              <a:t>)</a:t>
            </a:r>
            <a:r>
              <a:rPr lang="en-US" dirty="0" smtClean="0"/>
              <a:t>.</a:t>
            </a:r>
            <a:endParaRPr lang="en-US" dirty="0"/>
          </a:p>
        </p:txBody>
      </p:sp>
      <p:sp>
        <p:nvSpPr>
          <p:cNvPr id="6" name="Rectangle 5"/>
          <p:cNvSpPr/>
          <p:nvPr/>
        </p:nvSpPr>
        <p:spPr>
          <a:xfrm>
            <a:off x="5724128" y="2420888"/>
            <a:ext cx="23032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 a result particular risk is not quantified and is not taken into account in calculation of Fiscal </a:t>
            </a:r>
            <a:r>
              <a:rPr lang="lv-LV" dirty="0" err="1" smtClean="0"/>
              <a:t>safety</a:t>
            </a:r>
            <a:r>
              <a:rPr lang="lv-LV" dirty="0" smtClean="0"/>
              <a:t> </a:t>
            </a:r>
            <a:r>
              <a:rPr lang="en-US" dirty="0" smtClean="0"/>
              <a:t>reserve</a:t>
            </a:r>
            <a:endParaRPr lang="en-US" dirty="0"/>
          </a:p>
        </p:txBody>
      </p:sp>
    </p:spTree>
    <p:extLst>
      <p:ext uri="{BB962C8B-B14F-4D97-AF65-F5344CB8AC3E}">
        <p14:creationId xmlns:p14="http://schemas.microsoft.com/office/powerpoint/2010/main" val="53405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18</a:t>
            </a:fld>
            <a:endParaRPr lang="lv-LV"/>
          </a:p>
        </p:txBody>
      </p:sp>
      <p:sp>
        <p:nvSpPr>
          <p:cNvPr id="5" name="Title 4"/>
          <p:cNvSpPr>
            <a:spLocks noGrp="1"/>
          </p:cNvSpPr>
          <p:nvPr>
            <p:ph type="title"/>
          </p:nvPr>
        </p:nvSpPr>
        <p:spPr/>
        <p:txBody>
          <a:bodyPr/>
          <a:lstStyle/>
          <a:p>
            <a:endParaRPr lang="en-US" dirty="0"/>
          </a:p>
        </p:txBody>
      </p:sp>
      <p:sp>
        <p:nvSpPr>
          <p:cNvPr id="4" name="Rectangle 3"/>
          <p:cNvSpPr/>
          <p:nvPr/>
        </p:nvSpPr>
        <p:spPr>
          <a:xfrm>
            <a:off x="1475656" y="3068960"/>
            <a:ext cx="6336704" cy="830997"/>
          </a:xfrm>
          <a:prstGeom prst="rect">
            <a:avLst/>
          </a:prstGeom>
        </p:spPr>
        <p:txBody>
          <a:bodyPr wrap="square">
            <a:spAutoFit/>
          </a:bodyPr>
          <a:lstStyle/>
          <a:p>
            <a:pPr algn="ctr"/>
            <a:r>
              <a:rPr lang="en-US" sz="2400" dirty="0" smtClean="0"/>
              <a:t>Practical examples – selected fiscal indicators/ sources of risks</a:t>
            </a:r>
            <a:endParaRPr lang="en-US" sz="2400" dirty="0"/>
          </a:p>
        </p:txBody>
      </p:sp>
    </p:spTree>
    <p:extLst>
      <p:ext uri="{BB962C8B-B14F-4D97-AF65-F5344CB8AC3E}">
        <p14:creationId xmlns:p14="http://schemas.microsoft.com/office/powerpoint/2010/main" val="1815077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lv-LV"/>
          </a:p>
        </p:txBody>
      </p:sp>
      <p:sp>
        <p:nvSpPr>
          <p:cNvPr id="5" name="Title 4"/>
          <p:cNvSpPr>
            <a:spLocks noGrp="1"/>
          </p:cNvSpPr>
          <p:nvPr>
            <p:ph type="title"/>
          </p:nvPr>
        </p:nvSpPr>
        <p:spPr/>
        <p:txBody>
          <a:bodyPr/>
          <a:lstStyle/>
          <a:p>
            <a:r>
              <a:rPr lang="en-US" dirty="0" smtClean="0"/>
              <a:t>Fiscal risks in welfare sector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450394595"/>
              </p:ext>
            </p:extLst>
          </p:nvPr>
        </p:nvGraphicFramePr>
        <p:xfrm>
          <a:off x="1403648" y="1196752"/>
          <a:ext cx="6088322" cy="4996868"/>
        </p:xfrm>
        <a:graphic>
          <a:graphicData uri="http://schemas.openxmlformats.org/drawingml/2006/table">
            <a:tbl>
              <a:tblPr firstRow="1" firstCol="1" bandRow="1">
                <a:tableStyleId>{5C22544A-7EE6-4342-B048-85BDC9FD1C3A}</a:tableStyleId>
              </a:tblPr>
              <a:tblGrid>
                <a:gridCol w="918986"/>
                <a:gridCol w="881214"/>
                <a:gridCol w="1122805"/>
                <a:gridCol w="1122805"/>
                <a:gridCol w="1021256"/>
                <a:gridCol w="1021256"/>
              </a:tblGrid>
              <a:tr h="865030">
                <a:tc gridSpan="2">
                  <a:txBody>
                    <a:bodyPr/>
                    <a:lstStyle/>
                    <a:p>
                      <a:pPr algn="ctr">
                        <a:spcAft>
                          <a:spcPts val="0"/>
                        </a:spcAft>
                      </a:pPr>
                      <a:r>
                        <a:rPr lang="en-US" sz="1200" noProof="0" dirty="0" smtClean="0">
                          <a:effectLst/>
                        </a:rPr>
                        <a:t>Year/indicator</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hMerge="1">
                  <a:txBody>
                    <a:bodyPr/>
                    <a:lstStyle/>
                    <a:p>
                      <a:endParaRPr lang="lv-LV"/>
                    </a:p>
                  </a:txBody>
                  <a:tcPr/>
                </a:tc>
                <a:tc>
                  <a:txBody>
                    <a:bodyPr/>
                    <a:lstStyle/>
                    <a:p>
                      <a:pPr algn="ctr">
                        <a:spcAft>
                          <a:spcPts val="0"/>
                        </a:spcAft>
                      </a:pPr>
                      <a:r>
                        <a:rPr lang="en-US" sz="1200" noProof="0" dirty="0" smtClean="0">
                          <a:effectLst/>
                        </a:rPr>
                        <a:t>Pensions</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Unemployment benefits</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Accidents in workplace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Disability, maternity and sick leave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1 390,4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243,5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450,9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1 389,1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195,5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446,5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99,9%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80,3%</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1 617,0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158,2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371,0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1 616,2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126,5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362,2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79,9%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99,1%</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97,6%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1 543,0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124,0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336,1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1 555,0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62,3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20,8</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302,3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50,2%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122,2%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1 569,1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68,4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21,6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313,4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1 600,2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58,2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22,1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291,9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101,98%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85,02%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102,32%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93,16%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1 604,3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66,9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23,3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1 647,2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74,3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325,5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102,7%</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111,0%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105,2%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104,7%</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1 632,6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71,4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24,7</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322,9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1 645,4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85,3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26,6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341,7</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23120">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119,6%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107,9%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105,8%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rowSpan="3">
                  <a:txBody>
                    <a:bodyPr/>
                    <a:lstStyle/>
                    <a:p>
                      <a:pPr algn="ctr">
                        <a:spcAft>
                          <a:spcPts val="0"/>
                        </a:spcAft>
                      </a:pPr>
                      <a:r>
                        <a:rPr lang="en-US" sz="1200" noProof="0" dirty="0" smtClean="0">
                          <a:effectLst/>
                        </a:rPr>
                        <a:t>2015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1 641,9</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97,3</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29,2</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355,0</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1 660,9</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102,3</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29,5</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386,8</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i="1" noProof="0" dirty="0" smtClean="0">
                          <a:effectLst/>
                        </a:rPr>
                        <a:t>101,2%</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105,1%</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101,1%</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108,9%</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bl>
          </a:graphicData>
        </a:graphic>
      </p:graphicFrame>
      <p:sp>
        <p:nvSpPr>
          <p:cNvPr id="7" name="Oval 6"/>
          <p:cNvSpPr/>
          <p:nvPr/>
        </p:nvSpPr>
        <p:spPr>
          <a:xfrm>
            <a:off x="3039552" y="5301208"/>
            <a:ext cx="4608513"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Oval 8"/>
          <p:cNvSpPr/>
          <p:nvPr/>
        </p:nvSpPr>
        <p:spPr>
          <a:xfrm>
            <a:off x="3035493" y="2420888"/>
            <a:ext cx="4608512" cy="21602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Oval 9"/>
          <p:cNvSpPr/>
          <p:nvPr/>
        </p:nvSpPr>
        <p:spPr>
          <a:xfrm>
            <a:off x="3131840" y="5877272"/>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Oval 10"/>
          <p:cNvSpPr/>
          <p:nvPr/>
        </p:nvSpPr>
        <p:spPr>
          <a:xfrm>
            <a:off x="3035492" y="4653136"/>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2" name="TextBox 11"/>
          <p:cNvSpPr txBox="1"/>
          <p:nvPr/>
        </p:nvSpPr>
        <p:spPr>
          <a:xfrm>
            <a:off x="450630" y="1196752"/>
            <a:ext cx="899542" cy="307777"/>
          </a:xfrm>
          <a:prstGeom prst="rect">
            <a:avLst/>
          </a:prstGeom>
          <a:noFill/>
        </p:spPr>
        <p:txBody>
          <a:bodyPr wrap="none" rtlCol="0">
            <a:spAutoFit/>
          </a:bodyPr>
          <a:lstStyle/>
          <a:p>
            <a:r>
              <a:rPr lang="lv-LV" sz="1400" dirty="0" err="1"/>
              <a:t>m</a:t>
            </a:r>
            <a:r>
              <a:rPr lang="lv-LV" sz="1400" dirty="0" err="1" smtClean="0"/>
              <a:t>ln</a:t>
            </a:r>
            <a:r>
              <a:rPr lang="lv-LV" sz="1400" dirty="0" smtClean="0"/>
              <a:t>, </a:t>
            </a:r>
            <a:r>
              <a:rPr lang="lv-LV" sz="1400" dirty="0" err="1" smtClean="0"/>
              <a:t>euro</a:t>
            </a:r>
            <a:endParaRPr lang="en-US" sz="1400" dirty="0"/>
          </a:p>
        </p:txBody>
      </p:sp>
    </p:spTree>
    <p:extLst>
      <p:ext uri="{BB962C8B-B14F-4D97-AF65-F5344CB8AC3E}">
        <p14:creationId xmlns:p14="http://schemas.microsoft.com/office/powerpoint/2010/main" val="1448062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Legal basis</a:t>
            </a:r>
          </a:p>
          <a:p>
            <a:pPr algn="just"/>
            <a:r>
              <a:rPr lang="en-US" dirty="0" smtClean="0"/>
              <a:t>Essence of fiscal risk management</a:t>
            </a:r>
          </a:p>
          <a:p>
            <a:pPr algn="just"/>
            <a:r>
              <a:rPr lang="en-US" dirty="0" smtClean="0"/>
              <a:t>Register of fiscal risks (classification)</a:t>
            </a:r>
          </a:p>
          <a:p>
            <a:pPr algn="just"/>
            <a:r>
              <a:rPr lang="en-US" dirty="0" smtClean="0"/>
              <a:t>Declaration of fiscal risks</a:t>
            </a:r>
          </a:p>
          <a:p>
            <a:pPr algn="just"/>
            <a:r>
              <a:rPr lang="en-US" dirty="0" smtClean="0"/>
              <a:t>Fiscal </a:t>
            </a:r>
            <a:r>
              <a:rPr lang="lv-LV" dirty="0" err="1" smtClean="0"/>
              <a:t>safety</a:t>
            </a:r>
            <a:r>
              <a:rPr lang="lv-LV" dirty="0" smtClean="0"/>
              <a:t> </a:t>
            </a:r>
            <a:r>
              <a:rPr lang="en-US" dirty="0" smtClean="0"/>
              <a:t>reserve</a:t>
            </a:r>
          </a:p>
          <a:p>
            <a:r>
              <a:rPr lang="en-US" dirty="0" smtClean="0"/>
              <a:t>Recent practical experience – selected fiscal risks</a:t>
            </a:r>
          </a:p>
          <a:p>
            <a:r>
              <a:rPr lang="en-US" dirty="0" smtClean="0"/>
              <a:t>Possible improvements of risk management</a:t>
            </a:r>
            <a:endParaRPr lang="en-US" dirty="0"/>
          </a:p>
        </p:txBody>
      </p:sp>
      <p:sp>
        <p:nvSpPr>
          <p:cNvPr id="3" name="Title 2"/>
          <p:cNvSpPr>
            <a:spLocks noGrp="1"/>
          </p:cNvSpPr>
          <p:nvPr>
            <p:ph type="title"/>
          </p:nvPr>
        </p:nvSpPr>
        <p:spPr/>
        <p:txBody>
          <a:bodyPr/>
          <a:lstStyle/>
          <a:p>
            <a:r>
              <a:rPr lang="en-US" dirty="0" smtClean="0"/>
              <a:t>Content </a:t>
            </a:r>
            <a:endParaRPr lang="en-US" dirty="0"/>
          </a:p>
        </p:txBody>
      </p:sp>
      <p:sp>
        <p:nvSpPr>
          <p:cNvPr id="5" name="Date Placeholder 4"/>
          <p:cNvSpPr>
            <a:spLocks noGrp="1"/>
          </p:cNvSpPr>
          <p:nvPr>
            <p:ph type="dt" sz="half" idx="10"/>
          </p:nvPr>
        </p:nvSpPr>
        <p:spPr/>
        <p:txBody>
          <a:bodyPr/>
          <a:lstStyle/>
          <a:p>
            <a:fld id="{8E42840F-BED3-41E0-8DE7-AB943BEB4820}" type="datetime1">
              <a:rPr lang="lv-LV" smtClean="0"/>
              <a:t>2016.06.22.</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20</a:t>
            </a:fld>
            <a:endParaRPr lang="lv-LV"/>
          </a:p>
        </p:txBody>
      </p:sp>
      <p:sp>
        <p:nvSpPr>
          <p:cNvPr id="5" name="Title 4"/>
          <p:cNvSpPr>
            <a:spLocks noGrp="1"/>
          </p:cNvSpPr>
          <p:nvPr>
            <p:ph type="title"/>
          </p:nvPr>
        </p:nvSpPr>
        <p:spPr/>
        <p:txBody>
          <a:bodyPr/>
          <a:lstStyle/>
          <a:p>
            <a:r>
              <a:rPr lang="en-US" dirty="0" smtClean="0"/>
              <a:t>Current payments into EU budget</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20798249"/>
              </p:ext>
            </p:extLst>
          </p:nvPr>
        </p:nvGraphicFramePr>
        <p:xfrm>
          <a:off x="899592" y="1556792"/>
          <a:ext cx="7200800" cy="3986539"/>
        </p:xfrm>
        <a:graphic>
          <a:graphicData uri="http://schemas.openxmlformats.org/drawingml/2006/table">
            <a:tbl>
              <a:tblPr firstRow="1" firstCol="1" bandRow="1">
                <a:tableStyleId>{5C22544A-7EE6-4342-B048-85BDC9FD1C3A}</a:tableStyleId>
              </a:tblPr>
              <a:tblGrid>
                <a:gridCol w="931988"/>
                <a:gridCol w="1156244"/>
                <a:gridCol w="1206414"/>
                <a:gridCol w="2321978"/>
                <a:gridCol w="1584176"/>
              </a:tblGrid>
              <a:tr h="481339">
                <a:tc>
                  <a:txBody>
                    <a:bodyPr/>
                    <a:lstStyle/>
                    <a:p>
                      <a:pPr>
                        <a:lnSpc>
                          <a:spcPct val="115000"/>
                        </a:lnSpc>
                        <a:spcAft>
                          <a:spcPts val="0"/>
                        </a:spcAft>
                      </a:pPr>
                      <a:r>
                        <a:rPr lang="lv-LV" sz="2000" dirty="0">
                          <a:effectLst/>
                        </a:rPr>
                        <a:t> </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err="1" smtClean="0">
                          <a:effectLst/>
                        </a:rPr>
                        <a:t>Plan</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err="1" smtClean="0">
                          <a:effectLst/>
                        </a:rPr>
                        <a:t>Outcome</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a:t>
                      </a:r>
                      <a:r>
                        <a:rPr lang="lv-LV" sz="2000" dirty="0" err="1" smtClean="0">
                          <a:effectLst/>
                        </a:rPr>
                        <a:t>mln</a:t>
                      </a:r>
                      <a:r>
                        <a:rPr lang="lv-LV" sz="2000" dirty="0" smtClean="0">
                          <a:effectLst/>
                        </a:rPr>
                        <a:t>. </a:t>
                      </a:r>
                      <a:r>
                        <a:rPr lang="lv-LV" sz="2000" dirty="0" err="1">
                          <a:effectLst/>
                        </a:rPr>
                        <a:t>euro</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a:t>
                      </a:r>
                      <a:r>
                        <a:rPr lang="lv-LV" sz="2000" dirty="0">
                          <a:effectLst/>
                        </a:rPr>
                        <a:t>%</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163,8</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159,0</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-4,8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97,1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207,6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197,8</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95,3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239,9</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218,5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91,1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2009</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258,2</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209,9</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-48,3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81,3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199,1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170,6</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-28,5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85,7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185,0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185,1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0,1</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100,0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2012</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197,6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220,1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22,4</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111,4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225,8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267,3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41,5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118,4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254,7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284,4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29,7</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111,7</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2015</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284,5</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244,8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-39,7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86,1</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TextBox 6"/>
          <p:cNvSpPr txBox="1"/>
          <p:nvPr/>
        </p:nvSpPr>
        <p:spPr>
          <a:xfrm>
            <a:off x="3059832" y="5892581"/>
            <a:ext cx="4555414" cy="646331"/>
          </a:xfrm>
          <a:prstGeom prst="rect">
            <a:avLst/>
          </a:prstGeom>
          <a:noFill/>
        </p:spPr>
        <p:txBody>
          <a:bodyPr wrap="none" rtlCol="0">
            <a:spAutoFit/>
          </a:bodyPr>
          <a:lstStyle/>
          <a:p>
            <a:r>
              <a:rPr lang="en-US" dirty="0" smtClean="0"/>
              <a:t>Clearly observable symmetrical nature of risk</a:t>
            </a:r>
          </a:p>
          <a:p>
            <a:endParaRPr lang="en-US" dirty="0"/>
          </a:p>
        </p:txBody>
      </p:sp>
      <p:sp>
        <p:nvSpPr>
          <p:cNvPr id="8" name="Oval 7"/>
          <p:cNvSpPr/>
          <p:nvPr/>
        </p:nvSpPr>
        <p:spPr>
          <a:xfrm>
            <a:off x="6971716" y="1988840"/>
            <a:ext cx="1560724" cy="36724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TextBox 8"/>
          <p:cNvSpPr txBox="1"/>
          <p:nvPr/>
        </p:nvSpPr>
        <p:spPr>
          <a:xfrm>
            <a:off x="827584" y="1268760"/>
            <a:ext cx="899542" cy="307777"/>
          </a:xfrm>
          <a:prstGeom prst="rect">
            <a:avLst/>
          </a:prstGeom>
          <a:noFill/>
        </p:spPr>
        <p:txBody>
          <a:bodyPr wrap="none" rtlCol="0">
            <a:spAutoFit/>
          </a:bodyPr>
          <a:lstStyle/>
          <a:p>
            <a:r>
              <a:rPr lang="lv-LV" sz="1400" dirty="0" err="1"/>
              <a:t>m</a:t>
            </a:r>
            <a:r>
              <a:rPr lang="lv-LV" sz="1400" dirty="0" err="1" smtClean="0"/>
              <a:t>ln</a:t>
            </a:r>
            <a:r>
              <a:rPr lang="lv-LV" sz="1400" dirty="0" smtClean="0"/>
              <a:t>, </a:t>
            </a:r>
            <a:r>
              <a:rPr lang="lv-LV" sz="1400" dirty="0" err="1" smtClean="0"/>
              <a:t>euro</a:t>
            </a:r>
            <a:endParaRPr lang="en-US" sz="1400" dirty="0"/>
          </a:p>
        </p:txBody>
      </p:sp>
    </p:spTree>
    <p:extLst>
      <p:ext uri="{BB962C8B-B14F-4D97-AF65-F5344CB8AC3E}">
        <p14:creationId xmlns:p14="http://schemas.microsoft.com/office/powerpoint/2010/main" val="2459434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20656"/>
            <a:ext cx="2133600" cy="365125"/>
          </a:xfrm>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a:xfrm>
            <a:off x="6553200" y="6320656"/>
            <a:ext cx="2133600" cy="365125"/>
          </a:xfrm>
        </p:spPr>
        <p:txBody>
          <a:bodyPr/>
          <a:lstStyle/>
          <a:p>
            <a:fld id="{952464FB-6FA6-4E80-ACB1-F4B9846AA373}" type="slidenum">
              <a:rPr lang="lv-LV" smtClean="0"/>
              <a:t>21</a:t>
            </a:fld>
            <a:endParaRPr lang="lv-LV"/>
          </a:p>
        </p:txBody>
      </p:sp>
      <p:sp>
        <p:nvSpPr>
          <p:cNvPr id="5" name="Title 4"/>
          <p:cNvSpPr>
            <a:spLocks noGrp="1"/>
          </p:cNvSpPr>
          <p:nvPr>
            <p:ph type="title"/>
          </p:nvPr>
        </p:nvSpPr>
        <p:spPr>
          <a:xfrm>
            <a:off x="467544" y="585042"/>
            <a:ext cx="5688632" cy="432000"/>
          </a:xfrm>
        </p:spPr>
        <p:txBody>
          <a:bodyPr/>
          <a:lstStyle/>
          <a:p>
            <a:r>
              <a:rPr lang="en-US" dirty="0" smtClean="0"/>
              <a:t>Contingent liabilities - ESM</a:t>
            </a:r>
            <a:endParaRPr lang="en-US" dirty="0"/>
          </a:p>
        </p:txBody>
      </p:sp>
      <p:sp>
        <p:nvSpPr>
          <p:cNvPr id="11" name="Rectangle 10"/>
          <p:cNvSpPr/>
          <p:nvPr/>
        </p:nvSpPr>
        <p:spPr>
          <a:xfrm>
            <a:off x="236418" y="1359362"/>
            <a:ext cx="8784976" cy="584775"/>
          </a:xfrm>
          <a:prstGeom prst="rect">
            <a:avLst/>
          </a:prstGeom>
        </p:spPr>
        <p:txBody>
          <a:bodyPr wrap="square">
            <a:spAutoFit/>
          </a:bodyPr>
          <a:lstStyle/>
          <a:p>
            <a:pPr marL="285750" indent="-285750" algn="just">
              <a:buFont typeface="Arial" panose="020B0604020202020204" pitchFamily="34" charset="0"/>
              <a:buChar char="•"/>
            </a:pPr>
            <a:r>
              <a:rPr lang="en-US" sz="1600" b="1" i="1" dirty="0" smtClean="0"/>
              <a:t>Paid-in capital </a:t>
            </a:r>
            <a:r>
              <a:rPr lang="en-US" sz="1600" dirty="0" smtClean="0"/>
              <a:t>is treated as financial transaction (no effect on budget balance/ no direct impact on debt) in line with ESA methodology.</a:t>
            </a:r>
            <a:endParaRPr lang="en-US" sz="1600" dirty="0"/>
          </a:p>
        </p:txBody>
      </p:sp>
      <p:graphicFrame>
        <p:nvGraphicFramePr>
          <p:cNvPr id="13" name="Table 12"/>
          <p:cNvGraphicFramePr>
            <a:graphicFrameLocks noGrp="1"/>
          </p:cNvGraphicFramePr>
          <p:nvPr>
            <p:extLst>
              <p:ext uri="{D42A27DB-BD31-4B8C-83A1-F6EECF244321}">
                <p14:modId xmlns:p14="http://schemas.microsoft.com/office/powerpoint/2010/main" val="1844041411"/>
              </p:ext>
            </p:extLst>
          </p:nvPr>
        </p:nvGraphicFramePr>
        <p:xfrm>
          <a:off x="1115616" y="2420888"/>
          <a:ext cx="6031230" cy="1237615"/>
        </p:xfrm>
        <a:graphic>
          <a:graphicData uri="http://schemas.openxmlformats.org/drawingml/2006/table">
            <a:tbl>
              <a:tblPr firstRow="1" firstCol="1" bandRow="1">
                <a:tableStyleId>{3C2FFA5D-87B4-456A-9821-1D502468CF0F}</a:tableStyleId>
              </a:tblPr>
              <a:tblGrid>
                <a:gridCol w="2160905"/>
                <a:gridCol w="1350010"/>
                <a:gridCol w="1350010"/>
                <a:gridCol w="1170305"/>
              </a:tblGrid>
              <a:tr h="0">
                <a:tc>
                  <a:txBody>
                    <a:bodyPr/>
                    <a:lstStyle/>
                    <a:p>
                      <a:pPr algn="just">
                        <a:spcAft>
                          <a:spcPts val="800"/>
                        </a:spcAft>
                      </a:pPr>
                      <a:r>
                        <a:rPr lang="lv-LV" sz="1100" noProof="0" dirty="0" smtClean="0">
                          <a:effectLst/>
                        </a:rPr>
                        <a:t>m</a:t>
                      </a:r>
                      <a:r>
                        <a:rPr lang="en-US" sz="1100" noProof="0" dirty="0" err="1" smtClean="0">
                          <a:effectLst/>
                        </a:rPr>
                        <a:t>ln</a:t>
                      </a:r>
                      <a:r>
                        <a:rPr lang="en-US" sz="1100" noProof="0" dirty="0" smtClean="0">
                          <a:effectLst/>
                        </a:rPr>
                        <a:t> EUR</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Transition period</a:t>
                      </a:r>
                      <a:endParaRPr lang="lv-LV" sz="1100" noProof="0" dirty="0" smtClean="0">
                        <a:effectLst/>
                      </a:endParaRPr>
                    </a:p>
                    <a:p>
                      <a:pPr algn="ctr">
                        <a:spcAft>
                          <a:spcPts val="800"/>
                        </a:spcAft>
                      </a:pPr>
                      <a:r>
                        <a:rPr lang="en-US" sz="1100" noProof="0" dirty="0" smtClean="0">
                          <a:effectLst/>
                        </a:rPr>
                        <a:t>(2014-2018)</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Remaining amount</a:t>
                      </a:r>
                      <a:r>
                        <a:rPr lang="lv-LV" sz="1100" noProof="0" dirty="0" smtClean="0">
                          <a:effectLst/>
                        </a:rPr>
                        <a:t>s</a:t>
                      </a:r>
                      <a:r>
                        <a:rPr lang="en-US" sz="1100" noProof="0" dirty="0" smtClean="0">
                          <a:effectLst/>
                        </a:rPr>
                        <a:t> due after transition (2026)</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Total</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55905">
                <a:tc>
                  <a:txBody>
                    <a:bodyPr/>
                    <a:lstStyle/>
                    <a:p>
                      <a:pPr algn="just">
                        <a:spcAft>
                          <a:spcPts val="800"/>
                        </a:spcAft>
                      </a:pPr>
                      <a:r>
                        <a:rPr lang="en-US" sz="1100" noProof="0" dirty="0" smtClean="0">
                          <a:effectLst/>
                        </a:rPr>
                        <a:t>paid-in capital</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221,2</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103,2</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324,4</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en-US" sz="1100" noProof="0" dirty="0" smtClean="0">
                          <a:effectLst/>
                        </a:rPr>
                        <a:t>callable capital</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1 714,1</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799,7</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2 513,8</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en-US" sz="1100" noProof="0" dirty="0" smtClean="0">
                          <a:effectLst/>
                        </a:rPr>
                        <a:t>Total</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1 935,3</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902,9</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2 838,2</a:t>
                      </a:r>
                      <a:endParaRPr lang="en-US"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Rectangle 3"/>
          <p:cNvSpPr/>
          <p:nvPr/>
        </p:nvSpPr>
        <p:spPr>
          <a:xfrm>
            <a:off x="323528" y="4077072"/>
            <a:ext cx="8697866" cy="1666162"/>
          </a:xfrm>
          <a:prstGeom prst="rect">
            <a:avLst/>
          </a:prstGeom>
        </p:spPr>
        <p:txBody>
          <a:bodyPr wrap="square">
            <a:spAutoFit/>
          </a:bodyPr>
          <a:lstStyle/>
          <a:p>
            <a:pPr marL="285750" indent="-285750" algn="just">
              <a:lnSpc>
                <a:spcPct val="107000"/>
              </a:lnSpc>
              <a:spcBef>
                <a:spcPts val="1200"/>
              </a:spcBef>
              <a:spcAft>
                <a:spcPts val="800"/>
              </a:spcAft>
              <a:buFont typeface="Arial" panose="020B0604020202020204" pitchFamily="34" charset="0"/>
              <a:buChar char="•"/>
            </a:pPr>
            <a:r>
              <a:rPr lang="en-US" sz="1600" b="1" i="1" dirty="0" smtClean="0">
                <a:ea typeface="Calibri" panose="020F0502020204030204" pitchFamily="34" charset="0"/>
                <a:cs typeface="Times New Roman" panose="02020603050405020304" pitchFamily="18" charset="0"/>
              </a:rPr>
              <a:t>Callable capital </a:t>
            </a:r>
            <a:r>
              <a:rPr lang="en-US" sz="1600" dirty="0" smtClean="0">
                <a:ea typeface="Calibri" panose="020F0502020204030204" pitchFamily="34" charset="0"/>
                <a:cs typeface="Times New Roman" panose="02020603050405020304" pitchFamily="18" charset="0"/>
              </a:rPr>
              <a:t>is assumed to be contingent liability in general case (no effect on budget deficit) but it could lead to negative effect on budget balance if there is necessity to cover losses of ESM or ESM debtor country is not able to repay its debt to ESM.</a:t>
            </a:r>
            <a:endParaRPr lang="lv-LV" sz="1600" dirty="0" smtClean="0">
              <a:ea typeface="Calibri" panose="020F0502020204030204" pitchFamily="34" charset="0"/>
              <a:cs typeface="Times New Roman" panose="02020603050405020304" pitchFamily="18" charset="0"/>
            </a:endParaRPr>
          </a:p>
          <a:p>
            <a:pPr algn="just">
              <a:lnSpc>
                <a:spcPct val="107000"/>
              </a:lnSpc>
              <a:spcBef>
                <a:spcPts val="1200"/>
              </a:spcBef>
              <a:spcAft>
                <a:spcPts val="800"/>
              </a:spcAft>
            </a:pPr>
            <a:r>
              <a:rPr lang="en-US" sz="1600" dirty="0" smtClean="0">
                <a:ea typeface="Calibri" panose="020F0502020204030204" pitchFamily="34" charset="0"/>
                <a:cs typeface="Times New Roman" panose="02020603050405020304" pitchFamily="18" charset="0"/>
              </a:rPr>
              <a:t>Probability of such </a:t>
            </a:r>
            <a:r>
              <a:rPr lang="lv-LV" sz="1600" dirty="0" err="1" smtClean="0">
                <a:ea typeface="Calibri" panose="020F0502020204030204" pitchFamily="34" charset="0"/>
                <a:cs typeface="Times New Roman" panose="02020603050405020304" pitchFamily="18" charset="0"/>
              </a:rPr>
              <a:t>event</a:t>
            </a:r>
            <a:r>
              <a:rPr lang="lv-LV" sz="1600" dirty="0" smtClean="0">
                <a:ea typeface="Calibri" panose="020F0502020204030204" pitchFamily="34" charset="0"/>
                <a:cs typeface="Times New Roman" panose="02020603050405020304" pitchFamily="18" charset="0"/>
              </a:rPr>
              <a:t> </a:t>
            </a:r>
            <a:r>
              <a:rPr lang="en-US" sz="1600" dirty="0" smtClean="0">
                <a:ea typeface="Calibri" panose="020F0502020204030204" pitchFamily="34" charset="0"/>
                <a:cs typeface="Times New Roman" panose="02020603050405020304" pitchFamily="18" charset="0"/>
              </a:rPr>
              <a:t>is assumed close to zero but is still treated as a fiscal risk and managed in line with Fiscal Discipline Law</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86522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22</a:t>
            </a:fld>
            <a:endParaRPr lang="lv-LV"/>
          </a:p>
        </p:txBody>
      </p:sp>
      <p:sp>
        <p:nvSpPr>
          <p:cNvPr id="5" name="Title 4"/>
          <p:cNvSpPr>
            <a:spLocks noGrp="1"/>
          </p:cNvSpPr>
          <p:nvPr>
            <p:ph type="title"/>
          </p:nvPr>
        </p:nvSpPr>
        <p:spPr/>
        <p:txBody>
          <a:bodyPr>
            <a:noAutofit/>
          </a:bodyPr>
          <a:lstStyle/>
          <a:p>
            <a:r>
              <a:rPr lang="en-US" dirty="0" smtClean="0"/>
              <a:t>Corporations reclassified to General government</a:t>
            </a:r>
            <a:endParaRPr lang="en-US" dirty="0"/>
          </a:p>
        </p:txBody>
      </p:sp>
      <p:pic>
        <p:nvPicPr>
          <p:cNvPr id="8" name="Picture 7"/>
          <p:cNvPicPr>
            <a:picLocks noChangeAspect="1"/>
          </p:cNvPicPr>
          <p:nvPr/>
        </p:nvPicPr>
        <p:blipFill>
          <a:blip r:embed="rId3"/>
          <a:stretch>
            <a:fillRect/>
          </a:stretch>
        </p:blipFill>
        <p:spPr>
          <a:xfrm>
            <a:off x="488139" y="1700808"/>
            <a:ext cx="8047839" cy="1663700"/>
          </a:xfrm>
          <a:prstGeom prst="rect">
            <a:avLst/>
          </a:prstGeom>
        </p:spPr>
      </p:pic>
      <p:sp>
        <p:nvSpPr>
          <p:cNvPr id="10" name="Oval 9"/>
          <p:cNvSpPr/>
          <p:nvPr/>
        </p:nvSpPr>
        <p:spPr>
          <a:xfrm>
            <a:off x="3707904" y="2963221"/>
            <a:ext cx="5194920" cy="5507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Rectangle 6"/>
          <p:cNvSpPr/>
          <p:nvPr/>
        </p:nvSpPr>
        <p:spPr>
          <a:xfrm>
            <a:off x="323528" y="4077072"/>
            <a:ext cx="8697866" cy="1666162"/>
          </a:xfrm>
          <a:prstGeom prst="rect">
            <a:avLst/>
          </a:prstGeom>
        </p:spPr>
        <p:txBody>
          <a:bodyPr wrap="square">
            <a:spAutoFit/>
          </a:bodyPr>
          <a:lstStyle/>
          <a:p>
            <a:pPr algn="just">
              <a:lnSpc>
                <a:spcPct val="107000"/>
              </a:lnSpc>
              <a:spcBef>
                <a:spcPts val="1200"/>
              </a:spcBef>
              <a:spcAft>
                <a:spcPts val="800"/>
              </a:spcAft>
            </a:pPr>
            <a:r>
              <a:rPr lang="en-US" sz="1600" dirty="0" err="1" smtClean="0">
                <a:effectLst/>
                <a:ea typeface="Calibri" panose="020F0502020204030204" pitchFamily="34" charset="0"/>
                <a:cs typeface="Times New Roman" panose="02020603050405020304" pitchFamily="18" charset="0"/>
              </a:rPr>
              <a:t>MoF</a:t>
            </a:r>
            <a:r>
              <a:rPr lang="en-US" sz="1600" dirty="0" smtClean="0">
                <a:effectLst/>
                <a:ea typeface="Calibri" panose="020F0502020204030204" pitchFamily="34" charset="0"/>
                <a:cs typeface="Times New Roman" panose="02020603050405020304" pitchFamily="18" charset="0"/>
              </a:rPr>
              <a:t> has improved</a:t>
            </a:r>
            <a:r>
              <a:rPr lang="en-US" sz="1600" dirty="0" smtClean="0">
                <a:ea typeface="Calibri" panose="020F0502020204030204" pitchFamily="34" charset="0"/>
                <a:cs typeface="Times New Roman" panose="02020603050405020304" pitchFamily="18" charset="0"/>
              </a:rPr>
              <a:t> procedures of forecasting process – SOE’s have to provide medium-term forecasts according to specific template, numbers have to be reconciled with responsible line ministry.</a:t>
            </a:r>
          </a:p>
          <a:p>
            <a:pPr algn="just">
              <a:lnSpc>
                <a:spcPct val="107000"/>
              </a:lnSpc>
              <a:spcBef>
                <a:spcPts val="1200"/>
              </a:spcBef>
              <a:spcAft>
                <a:spcPts val="800"/>
              </a:spcAft>
            </a:pPr>
            <a:r>
              <a:rPr lang="en-US" sz="1600" dirty="0" smtClean="0">
                <a:ea typeface="Calibri" panose="020F0502020204030204" pitchFamily="34" charset="0"/>
                <a:cs typeface="Times New Roman" panose="02020603050405020304" pitchFamily="18" charset="0"/>
              </a:rPr>
              <a:t>But improvements</a:t>
            </a:r>
            <a:r>
              <a:rPr lang="lv-LV" sz="1600" dirty="0" smtClean="0">
                <a:ea typeface="Calibri" panose="020F0502020204030204" pitchFamily="34" charset="0"/>
                <a:cs typeface="Times New Roman" panose="02020603050405020304" pitchFamily="18" charset="0"/>
              </a:rPr>
              <a:t> </a:t>
            </a:r>
            <a:r>
              <a:rPr lang="lv-LV" sz="1600" dirty="0" err="1" smtClean="0">
                <a:ea typeface="Calibri" panose="020F0502020204030204" pitchFamily="34" charset="0"/>
                <a:cs typeface="Times New Roman" panose="02020603050405020304" pitchFamily="18" charset="0"/>
              </a:rPr>
              <a:t>in</a:t>
            </a:r>
            <a:r>
              <a:rPr lang="lv-LV" sz="1600" dirty="0" smtClean="0">
                <a:ea typeface="Calibri" panose="020F0502020204030204" pitchFamily="34" charset="0"/>
                <a:cs typeface="Times New Roman" panose="02020603050405020304" pitchFamily="18" charset="0"/>
              </a:rPr>
              <a:t> </a:t>
            </a:r>
            <a:r>
              <a:rPr lang="lv-LV" sz="1600" dirty="0" err="1" smtClean="0">
                <a:ea typeface="Calibri" panose="020F0502020204030204" pitchFamily="34" charset="0"/>
                <a:cs typeface="Times New Roman" panose="02020603050405020304" pitchFamily="18" charset="0"/>
              </a:rPr>
              <a:t>quality</a:t>
            </a:r>
            <a:r>
              <a:rPr lang="lv-LV" sz="1600" dirty="0" smtClean="0">
                <a:ea typeface="Calibri" panose="020F0502020204030204" pitchFamily="34" charset="0"/>
                <a:cs typeface="Times New Roman" panose="02020603050405020304" pitchFamily="18" charset="0"/>
              </a:rPr>
              <a:t> </a:t>
            </a:r>
            <a:r>
              <a:rPr lang="lv-LV" sz="1600" dirty="0" err="1" smtClean="0">
                <a:ea typeface="Calibri" panose="020F0502020204030204" pitchFamily="34" charset="0"/>
                <a:cs typeface="Times New Roman" panose="02020603050405020304" pitchFamily="18" charset="0"/>
              </a:rPr>
              <a:t>control</a:t>
            </a:r>
            <a:r>
              <a:rPr lang="en-US" sz="1600" dirty="0" smtClean="0">
                <a:ea typeface="Calibri" panose="020F0502020204030204" pitchFamily="34" charset="0"/>
                <a:cs typeface="Times New Roman" panose="02020603050405020304" pitchFamily="18" charset="0"/>
              </a:rPr>
              <a:t> are still necessary as forecasts tend to be to biased, luckily towards positive direction</a:t>
            </a:r>
            <a:r>
              <a:rPr lang="lv-LV" sz="1600" dirty="0" smtClean="0">
                <a:ea typeface="Calibri" panose="020F0502020204030204" pitchFamily="34" charset="0"/>
                <a:cs typeface="Times New Roman" panose="02020603050405020304" pitchFamily="18" charset="0"/>
              </a:rPr>
              <a:t>!</a:t>
            </a:r>
            <a:r>
              <a:rPr lang="en-US" sz="1600" dirty="0" smtClean="0">
                <a:ea typeface="Calibri" panose="020F0502020204030204" pitchFamily="34"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p:txBody>
      </p:sp>
      <p:sp>
        <p:nvSpPr>
          <p:cNvPr id="9" name="TextBox 8"/>
          <p:cNvSpPr txBox="1"/>
          <p:nvPr/>
        </p:nvSpPr>
        <p:spPr>
          <a:xfrm>
            <a:off x="423784" y="1358075"/>
            <a:ext cx="899542" cy="307777"/>
          </a:xfrm>
          <a:prstGeom prst="rect">
            <a:avLst/>
          </a:prstGeom>
          <a:noFill/>
        </p:spPr>
        <p:txBody>
          <a:bodyPr wrap="none" rtlCol="0">
            <a:spAutoFit/>
          </a:bodyPr>
          <a:lstStyle/>
          <a:p>
            <a:r>
              <a:rPr lang="lv-LV" sz="1400" dirty="0" err="1"/>
              <a:t>m</a:t>
            </a:r>
            <a:r>
              <a:rPr lang="lv-LV" sz="1400" dirty="0" err="1" smtClean="0"/>
              <a:t>ln</a:t>
            </a:r>
            <a:r>
              <a:rPr lang="lv-LV" sz="1400" dirty="0" smtClean="0"/>
              <a:t>, </a:t>
            </a:r>
            <a:r>
              <a:rPr lang="lv-LV" sz="1400" dirty="0" err="1" smtClean="0"/>
              <a:t>euro</a:t>
            </a:r>
            <a:endParaRPr lang="en-US" sz="1400" dirty="0"/>
          </a:p>
        </p:txBody>
      </p:sp>
    </p:spTree>
    <p:extLst>
      <p:ext uri="{BB962C8B-B14F-4D97-AF65-F5344CB8AC3E}">
        <p14:creationId xmlns:p14="http://schemas.microsoft.com/office/powerpoint/2010/main" val="1606484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23</a:t>
            </a:fld>
            <a:endParaRPr lang="en-US" dirty="0"/>
          </a:p>
        </p:txBody>
      </p:sp>
      <p:sp>
        <p:nvSpPr>
          <p:cNvPr id="5" name="Title 4"/>
          <p:cNvSpPr>
            <a:spLocks noGrp="1"/>
          </p:cNvSpPr>
          <p:nvPr>
            <p:ph type="title"/>
          </p:nvPr>
        </p:nvSpPr>
        <p:spPr/>
        <p:txBody>
          <a:bodyPr/>
          <a:lstStyle/>
          <a:p>
            <a:r>
              <a:rPr lang="en-US" dirty="0" smtClean="0"/>
              <a:t>Banking sector and </a:t>
            </a:r>
            <a:r>
              <a:rPr lang="lv-LV" dirty="0" err="1" smtClean="0"/>
              <a:t>corporations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82122497"/>
              </p:ext>
            </p:extLst>
          </p:nvPr>
        </p:nvGraphicFramePr>
        <p:xfrm>
          <a:off x="179512" y="1700808"/>
          <a:ext cx="8784978" cy="2664295"/>
        </p:xfrm>
        <a:graphic>
          <a:graphicData uri="http://schemas.openxmlformats.org/drawingml/2006/table">
            <a:tbl>
              <a:tblPr/>
              <a:tblGrid>
                <a:gridCol w="2237168"/>
                <a:gridCol w="654781"/>
                <a:gridCol w="654781"/>
                <a:gridCol w="654781"/>
                <a:gridCol w="654781"/>
                <a:gridCol w="654781"/>
                <a:gridCol w="654781"/>
                <a:gridCol w="654781"/>
                <a:gridCol w="654781"/>
                <a:gridCol w="654781"/>
                <a:gridCol w="654781"/>
              </a:tblGrid>
              <a:tr h="266684">
                <a:tc>
                  <a:txBody>
                    <a:bodyPr/>
                    <a:lstStyle/>
                    <a:p>
                      <a:pPr algn="ctr" fontAlgn="ctr"/>
                      <a:r>
                        <a:rPr lang="en-US" sz="1200" b="0" i="0" u="none" strike="noStrike" noProof="0" dirty="0" smtClean="0">
                          <a:solidFill>
                            <a:srgbClr val="000000"/>
                          </a:solidFill>
                          <a:effectLst/>
                          <a:latin typeface="Times New Roman" panose="02020603050405020304" pitchFamily="18" charset="0"/>
                        </a:rPr>
                        <a:t>Fiscal Year</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2009</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2010</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2011</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2012</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1117531">
                <a:tc>
                  <a:txBody>
                    <a:bodyPr/>
                    <a:lstStyle/>
                    <a:p>
                      <a:pPr algn="ctr" fontAlgn="t"/>
                      <a:r>
                        <a:rPr lang="en-US" sz="1200" b="0" i="0" u="none" strike="noStrike" noProof="0" dirty="0" smtClean="0">
                          <a:solidFill>
                            <a:srgbClr val="000000"/>
                          </a:solidFill>
                          <a:effectLst/>
                          <a:latin typeface="Times New Roman" panose="02020603050405020304" pitchFamily="18" charset="0"/>
                        </a:rPr>
                        <a:t>Line Item</a:t>
                      </a:r>
                      <a:endParaRPr lang="en-US" sz="1200" b="0" i="0" u="none" strike="noStrike" noProof="0" dirty="0">
                        <a:solidFill>
                          <a:srgbClr val="000000"/>
                        </a:solidFill>
                        <a:effectLst/>
                        <a:latin typeface="Times New Roman" panose="02020603050405020304" pitchFamily="18"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2014</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30.09.2013</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Law</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01.01.2014</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Law</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17.12.2014</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64144">
                <a:tc>
                  <a:txBody>
                    <a:bodyPr/>
                    <a:lstStyle/>
                    <a:p>
                      <a:pPr algn="l" fontAlgn="b"/>
                      <a:r>
                        <a:rPr lang="en-US" sz="1300" b="0" i="0" u="none" strike="noStrike" noProof="0" dirty="0" smtClean="0">
                          <a:solidFill>
                            <a:srgbClr val="000000"/>
                          </a:solidFill>
                          <a:effectLst/>
                          <a:latin typeface="Times New Roman" panose="02020603050405020304" pitchFamily="18" charset="0"/>
                        </a:rPr>
                        <a:t>Capital transfers to enterprises</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-208,6</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-423,0</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-157,6</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-19,0</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-102,2</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-57,8</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-4,4</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-104,3</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1,2</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-21,5</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 1</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-42,0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-100,0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-71,1</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35,6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 2</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-161,6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-297,8</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-88,2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Corporation 1</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-22,2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-82,0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-12,8</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-23,3</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-14,2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-9,1</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Corporation</a:t>
                      </a:r>
                      <a:r>
                        <a:rPr lang="en-US" sz="1200" b="0" i="0" u="none" strike="noStrike" baseline="0" noProof="0" dirty="0" smtClean="0">
                          <a:solidFill>
                            <a:srgbClr val="000000"/>
                          </a:solidFill>
                          <a:effectLst/>
                          <a:latin typeface="Times New Roman" panose="02020603050405020304" pitchFamily="18" charset="0"/>
                        </a:rPr>
                        <a:t> 2</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0,9</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bl>
          </a:graphicData>
        </a:graphic>
      </p:graphicFrame>
      <p:sp>
        <p:nvSpPr>
          <p:cNvPr id="8" name="Oval 7"/>
          <p:cNvSpPr/>
          <p:nvPr/>
        </p:nvSpPr>
        <p:spPr>
          <a:xfrm>
            <a:off x="2195736" y="3344503"/>
            <a:ext cx="2592288"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5652120" y="3344502"/>
            <a:ext cx="2376264"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p:cNvCxnSpPr/>
          <p:nvPr/>
        </p:nvCxnSpPr>
        <p:spPr>
          <a:xfrm flipH="1">
            <a:off x="3275856" y="3893170"/>
            <a:ext cx="598050" cy="8716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674513" y="3638778"/>
            <a:ext cx="1977607" cy="1125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8632" y="4764772"/>
            <a:ext cx="4824536" cy="1477328"/>
          </a:xfrm>
          <a:prstGeom prst="rect">
            <a:avLst/>
          </a:prstGeom>
          <a:noFill/>
          <a:ln>
            <a:solidFill>
              <a:srgbClr val="FF0000"/>
            </a:solidFill>
          </a:ln>
        </p:spPr>
        <p:txBody>
          <a:bodyPr wrap="square" rtlCol="0">
            <a:spAutoFit/>
          </a:bodyPr>
          <a:lstStyle/>
          <a:p>
            <a:pPr algn="just"/>
            <a:r>
              <a:rPr lang="en-US" dirty="0" smtClean="0"/>
              <a:t>Consequences related to crisis and post-crisis– </a:t>
            </a:r>
          </a:p>
          <a:p>
            <a:pPr algn="just"/>
            <a:r>
              <a:rPr lang="en-US" dirty="0" smtClean="0"/>
              <a:t>In future such events are assessed to realize with quite low probability, given strengthened framework of Banking Union (surveillance mechanisms, Single Resolution mechanism)</a:t>
            </a:r>
            <a:endParaRPr lang="en-US" dirty="0"/>
          </a:p>
        </p:txBody>
      </p:sp>
      <p:sp>
        <p:nvSpPr>
          <p:cNvPr id="16" name="Oval 15"/>
          <p:cNvSpPr/>
          <p:nvPr/>
        </p:nvSpPr>
        <p:spPr>
          <a:xfrm>
            <a:off x="2915816" y="3846544"/>
            <a:ext cx="6313470" cy="588553"/>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p:cNvCxnSpPr/>
          <p:nvPr/>
        </p:nvCxnSpPr>
        <p:spPr>
          <a:xfrm flipH="1">
            <a:off x="7198057" y="4423612"/>
            <a:ext cx="161764" cy="82497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19843" y="5199583"/>
            <a:ext cx="3609511" cy="1200329"/>
          </a:xfrm>
          <a:prstGeom prst="rect">
            <a:avLst/>
          </a:prstGeom>
          <a:noFill/>
          <a:ln>
            <a:solidFill>
              <a:srgbClr val="92D050"/>
            </a:solidFill>
          </a:ln>
        </p:spPr>
        <p:txBody>
          <a:bodyPr wrap="square" rtlCol="0">
            <a:spAutoFit/>
          </a:bodyPr>
          <a:lstStyle/>
          <a:p>
            <a:pPr algn="just"/>
            <a:r>
              <a:rPr lang="en-US" dirty="0" smtClean="0"/>
              <a:t>Assessment of these risks is quite complicated – probability 50%. But they tend to happen!</a:t>
            </a:r>
          </a:p>
          <a:p>
            <a:pPr algn="just"/>
            <a:endParaRPr lang="en-US" dirty="0"/>
          </a:p>
        </p:txBody>
      </p:sp>
      <p:sp>
        <p:nvSpPr>
          <p:cNvPr id="4" name="TextBox 3"/>
          <p:cNvSpPr txBox="1"/>
          <p:nvPr/>
        </p:nvSpPr>
        <p:spPr>
          <a:xfrm>
            <a:off x="212510" y="1374306"/>
            <a:ext cx="899542" cy="307777"/>
          </a:xfrm>
          <a:prstGeom prst="rect">
            <a:avLst/>
          </a:prstGeom>
          <a:noFill/>
        </p:spPr>
        <p:txBody>
          <a:bodyPr wrap="none" rtlCol="0">
            <a:spAutoFit/>
          </a:bodyPr>
          <a:lstStyle/>
          <a:p>
            <a:r>
              <a:rPr lang="lv-LV" sz="1400" dirty="0" err="1"/>
              <a:t>m</a:t>
            </a:r>
            <a:r>
              <a:rPr lang="lv-LV" sz="1400" dirty="0" err="1" smtClean="0"/>
              <a:t>ln</a:t>
            </a:r>
            <a:r>
              <a:rPr lang="lv-LV" sz="1400" dirty="0" smtClean="0"/>
              <a:t>, </a:t>
            </a:r>
            <a:r>
              <a:rPr lang="lv-LV" sz="1400" dirty="0" err="1" smtClean="0"/>
              <a:t>euro</a:t>
            </a:r>
            <a:endParaRPr lang="en-US" sz="1400" dirty="0"/>
          </a:p>
        </p:txBody>
      </p:sp>
    </p:spTree>
    <p:extLst>
      <p:ext uri="{BB962C8B-B14F-4D97-AF65-F5344CB8AC3E}">
        <p14:creationId xmlns:p14="http://schemas.microsoft.com/office/powerpoint/2010/main" val="262393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24</a:t>
            </a:fld>
            <a:endParaRPr lang="lv-LV"/>
          </a:p>
        </p:txBody>
      </p:sp>
      <p:sp>
        <p:nvSpPr>
          <p:cNvPr id="4" name="Content Placeholder 3"/>
          <p:cNvSpPr>
            <a:spLocks noGrp="1"/>
          </p:cNvSpPr>
          <p:nvPr>
            <p:ph idx="1"/>
          </p:nvPr>
        </p:nvSpPr>
        <p:spPr/>
        <p:txBody>
          <a:bodyPr>
            <a:normAutofit/>
          </a:bodyPr>
          <a:lstStyle/>
          <a:p>
            <a:pPr algn="just"/>
            <a:r>
              <a:rPr lang="en-US" b="1" dirty="0" smtClean="0"/>
              <a:t>Compliance of fiscal risks against principle of symmetry</a:t>
            </a:r>
            <a:r>
              <a:rPr lang="en-US" b="1" i="1" dirty="0" smtClean="0"/>
              <a:t>. </a:t>
            </a:r>
            <a:r>
              <a:rPr lang="en-US" i="1" dirty="0" smtClean="0"/>
              <a:t> It is important to identify cases, where actual budget expenditure overshoot initial targets/ actual revenue is below budgeted levels on permanent and continuous basis;</a:t>
            </a:r>
          </a:p>
          <a:p>
            <a:pPr algn="just"/>
            <a:endParaRPr lang="en-US" dirty="0" smtClean="0"/>
          </a:p>
          <a:p>
            <a:pPr lvl="0" algn="just"/>
            <a:r>
              <a:rPr lang="en-US" b="1" dirty="0" smtClean="0"/>
              <a:t>Evaluation of </a:t>
            </a:r>
            <a:r>
              <a:rPr lang="en-US" b="1" dirty="0" err="1" smtClean="0"/>
              <a:t>macroeconomical</a:t>
            </a:r>
            <a:r>
              <a:rPr lang="en-US" b="1" dirty="0" smtClean="0"/>
              <a:t> risks, </a:t>
            </a:r>
            <a:r>
              <a:rPr lang="en-US" i="1" dirty="0" smtClean="0"/>
              <a:t>in particular, effects of economical fluctuations on structural balance;</a:t>
            </a:r>
          </a:p>
          <a:p>
            <a:pPr lvl="0" algn="just"/>
            <a:endParaRPr lang="en-US" dirty="0" smtClean="0"/>
          </a:p>
          <a:p>
            <a:pPr lvl="0" algn="just"/>
            <a:r>
              <a:rPr lang="en-US" b="1" dirty="0" smtClean="0"/>
              <a:t>Continue to improve quality control over SOE’s</a:t>
            </a:r>
            <a:r>
              <a:rPr lang="en-US" i="1" dirty="0" smtClean="0"/>
              <a:t>, as certain amount of SOE’s fall under General government sector and directly affect budget deficit/debt);   </a:t>
            </a:r>
          </a:p>
          <a:p>
            <a:pPr lvl="0" algn="just"/>
            <a:endParaRPr lang="en-US" dirty="0" smtClean="0"/>
          </a:p>
          <a:p>
            <a:pPr lvl="0" algn="just"/>
            <a:r>
              <a:rPr lang="en-US" b="1" dirty="0" smtClean="0"/>
              <a:t>Political unwillingness to create fiscal security reserve </a:t>
            </a:r>
            <a:r>
              <a:rPr lang="en-US" i="1" dirty="0" smtClean="0"/>
              <a:t>as it is relatively spacious against available fiscal space in budget year (resources for new budgetary policies).</a:t>
            </a:r>
          </a:p>
          <a:p>
            <a:pPr lvl="0" algn="just"/>
            <a:endParaRPr lang="en-US" dirty="0" smtClean="0"/>
          </a:p>
          <a:p>
            <a:endParaRPr lang="en-US" dirty="0"/>
          </a:p>
        </p:txBody>
      </p:sp>
      <p:sp>
        <p:nvSpPr>
          <p:cNvPr id="5" name="Title 4"/>
          <p:cNvSpPr>
            <a:spLocks noGrp="1"/>
          </p:cNvSpPr>
          <p:nvPr>
            <p:ph type="title"/>
          </p:nvPr>
        </p:nvSpPr>
        <p:spPr/>
        <p:txBody>
          <a:bodyPr/>
          <a:lstStyle/>
          <a:p>
            <a:r>
              <a:rPr lang="en-US" dirty="0"/>
              <a:t>Possible improvements of risk management</a:t>
            </a:r>
          </a:p>
        </p:txBody>
      </p:sp>
    </p:spTree>
    <p:extLst>
      <p:ext uri="{BB962C8B-B14F-4D97-AF65-F5344CB8AC3E}">
        <p14:creationId xmlns:p14="http://schemas.microsoft.com/office/powerpoint/2010/main" val="310508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Management of fiscal risks in Latvia</a:t>
            </a:r>
            <a:endParaRPr lang="en-US" b="1" dirty="0"/>
          </a:p>
        </p:txBody>
      </p:sp>
      <p:sp>
        <p:nvSpPr>
          <p:cNvPr id="5" name="Content Placeholder 4"/>
          <p:cNvSpPr>
            <a:spLocks noGrp="1"/>
          </p:cNvSpPr>
          <p:nvPr>
            <p:ph sz="quarter" idx="10"/>
          </p:nvPr>
        </p:nvSpPr>
        <p:spPr/>
        <p:txBody>
          <a:bodyPr/>
          <a:lstStyle/>
          <a:p>
            <a:r>
              <a:rPr lang="en-US" dirty="0" smtClean="0"/>
              <a:t>Gints Trupovnieks, Fiscal policy department</a:t>
            </a:r>
          </a:p>
          <a:p>
            <a:r>
              <a:rPr lang="en-US" dirty="0" smtClean="0"/>
              <a:t>Ljubljana, Slovenia, 28-29 June 2016</a:t>
            </a:r>
          </a:p>
          <a:p>
            <a:endParaRPr lang="en-US" dirty="0"/>
          </a:p>
        </p:txBody>
      </p:sp>
    </p:spTree>
    <p:extLst>
      <p:ext uri="{BB962C8B-B14F-4D97-AF65-F5344CB8AC3E}">
        <p14:creationId xmlns:p14="http://schemas.microsoft.com/office/powerpoint/2010/main" val="1570440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p:txBody>
          <a:bodyPr>
            <a:normAutofit/>
          </a:bodyPr>
          <a:lstStyle/>
          <a:p>
            <a:pPr marL="0" indent="0" algn="just">
              <a:buNone/>
            </a:pPr>
            <a:r>
              <a:rPr lang="en-US" dirty="0" smtClean="0"/>
              <a:t>International and our own experience in recent years has proved that delayed identification of fiscal risks and nonbeing of risk prevention plan could trigger additional financial liabilities, extra financing needs, increase in government debt, difficulties to refinance existing debt or even financial crisis.</a:t>
            </a:r>
          </a:p>
          <a:p>
            <a:pPr marL="0" indent="0" algn="just">
              <a:buNone/>
            </a:pPr>
            <a:endParaRPr lang="en-US" dirty="0" smtClean="0"/>
          </a:p>
          <a:p>
            <a:pPr marL="0" indent="0" algn="just">
              <a:buNone/>
            </a:pPr>
            <a:r>
              <a:rPr lang="en-US" dirty="0" smtClean="0"/>
              <a:t>Before elaboration of general management system of fiscal risks there were several elements of management of fiscal risks already present in Latvia (e.g. Treasury monitors risks related to state guarantee/loans) but there was no unified framework managed in Government level in place to </a:t>
            </a:r>
            <a:r>
              <a:rPr lang="en-US" b="1" dirty="0" smtClean="0"/>
              <a:t>systematically identify </a:t>
            </a:r>
            <a:r>
              <a:rPr lang="en-US" dirty="0" smtClean="0"/>
              <a:t>fiscal risks, evaluate possible effects on deficit and debt and apply necessary management tools. </a:t>
            </a:r>
          </a:p>
          <a:p>
            <a:pPr marL="0" indent="0" algn="just">
              <a:buNone/>
            </a:pPr>
            <a:endParaRPr lang="en-US" dirty="0" smtClean="0"/>
          </a:p>
          <a:p>
            <a:pPr marL="0" indent="0" algn="just">
              <a:buNone/>
            </a:pPr>
            <a:r>
              <a:rPr lang="en-US" dirty="0" smtClean="0"/>
              <a:t>Clarity in distribution of responsibilities between different layers of state administration is essential for effective identification of fiscal risks as well as timely reporting on possible events triggering those risks. </a:t>
            </a:r>
          </a:p>
          <a:p>
            <a:pPr algn="just"/>
            <a:endParaRPr lang="en-US" dirty="0"/>
          </a:p>
        </p:txBody>
      </p:sp>
      <p:sp>
        <p:nvSpPr>
          <p:cNvPr id="5" name="Title 4"/>
          <p:cNvSpPr>
            <a:spLocks noGrp="1"/>
          </p:cNvSpPr>
          <p:nvPr>
            <p:ph type="title"/>
          </p:nvPr>
        </p:nvSpPr>
        <p:spPr/>
        <p:txBody>
          <a:bodyPr/>
          <a:lstStyle/>
          <a:p>
            <a:r>
              <a:rPr lang="lv-LV" dirty="0" smtClean="0"/>
              <a:t>…</a:t>
            </a:r>
            <a:endParaRPr lang="lv-LV" dirty="0"/>
          </a:p>
        </p:txBody>
      </p:sp>
    </p:spTree>
    <p:extLst>
      <p:ext uri="{BB962C8B-B14F-4D97-AF65-F5344CB8AC3E}">
        <p14:creationId xmlns:p14="http://schemas.microsoft.com/office/powerpoint/2010/main" val="374539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4" name="Content Placeholder 3"/>
          <p:cNvSpPr>
            <a:spLocks noGrp="1"/>
          </p:cNvSpPr>
          <p:nvPr>
            <p:ph idx="1"/>
          </p:nvPr>
        </p:nvSpPr>
        <p:spPr>
          <a:xfrm>
            <a:off x="457200" y="1268761"/>
            <a:ext cx="8229600" cy="648072"/>
          </a:xfrm>
        </p:spPr>
        <p:txBody>
          <a:bodyPr/>
          <a:lstStyle/>
          <a:p>
            <a:pPr algn="just"/>
            <a:r>
              <a:rPr lang="en-US" dirty="0" smtClean="0"/>
              <a:t>Fiscal risks could be defined as a probability that fiscal results/outcomes deviate from forecasted/budgeted values.</a:t>
            </a:r>
          </a:p>
          <a:p>
            <a:endParaRPr lang="en-US" dirty="0" smtClean="0"/>
          </a:p>
          <a:p>
            <a:endParaRPr lang="en-US" dirty="0"/>
          </a:p>
        </p:txBody>
      </p:sp>
      <p:sp>
        <p:nvSpPr>
          <p:cNvPr id="5" name="Title 4"/>
          <p:cNvSpPr>
            <a:spLocks noGrp="1"/>
          </p:cNvSpPr>
          <p:nvPr>
            <p:ph type="title"/>
          </p:nvPr>
        </p:nvSpPr>
        <p:spPr/>
        <p:txBody>
          <a:bodyPr/>
          <a:lstStyle/>
          <a:p>
            <a:r>
              <a:rPr lang="lv-LV" dirty="0" err="1" smtClean="0"/>
              <a:t>What</a:t>
            </a:r>
            <a:r>
              <a:rPr lang="lv-LV" dirty="0" smtClean="0"/>
              <a:t> </a:t>
            </a:r>
            <a:r>
              <a:rPr lang="lv-LV" dirty="0" err="1" smtClean="0"/>
              <a:t>is</a:t>
            </a:r>
            <a:r>
              <a:rPr lang="lv-LV" dirty="0" smtClean="0"/>
              <a:t> </a:t>
            </a:r>
            <a:r>
              <a:rPr lang="lv-LV" dirty="0" err="1" smtClean="0"/>
              <a:t>fiscal</a:t>
            </a:r>
            <a:r>
              <a:rPr lang="lv-LV" dirty="0" smtClean="0"/>
              <a:t> risk?</a:t>
            </a:r>
            <a:endParaRPr lang="en-US" dirty="0"/>
          </a:p>
        </p:txBody>
      </p:sp>
      <p:sp>
        <p:nvSpPr>
          <p:cNvPr id="6" name="Rectangle 5"/>
          <p:cNvSpPr/>
          <p:nvPr/>
        </p:nvSpPr>
        <p:spPr>
          <a:xfrm>
            <a:off x="2259828" y="3036468"/>
            <a:ext cx="14401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Revenue (budgeted)</a:t>
            </a:r>
            <a:endParaRPr lang="en-US" dirty="0"/>
          </a:p>
        </p:txBody>
      </p:sp>
      <p:sp>
        <p:nvSpPr>
          <p:cNvPr id="7" name="Oval 6"/>
          <p:cNvSpPr/>
          <p:nvPr/>
        </p:nvSpPr>
        <p:spPr>
          <a:xfrm>
            <a:off x="2007800" y="5027084"/>
            <a:ext cx="1944216" cy="9710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Expenditure (budgeted)</a:t>
            </a:r>
            <a:endParaRPr lang="en-US" dirty="0"/>
          </a:p>
        </p:txBody>
      </p:sp>
      <p:sp>
        <p:nvSpPr>
          <p:cNvPr id="8" name="Rectangle 7"/>
          <p:cNvSpPr/>
          <p:nvPr/>
        </p:nvSpPr>
        <p:spPr>
          <a:xfrm>
            <a:off x="5068140" y="3200128"/>
            <a:ext cx="1088036" cy="100811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Revenue (actual)</a:t>
            </a:r>
            <a:endParaRPr lang="en-US" dirty="0"/>
          </a:p>
        </p:txBody>
      </p:sp>
      <p:sp>
        <p:nvSpPr>
          <p:cNvPr id="9" name="Oval 8"/>
          <p:cNvSpPr/>
          <p:nvPr/>
        </p:nvSpPr>
        <p:spPr>
          <a:xfrm>
            <a:off x="4713272" y="4620644"/>
            <a:ext cx="1944216" cy="158417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Expenditure (actual)</a:t>
            </a:r>
            <a:endParaRPr lang="en-US" dirty="0"/>
          </a:p>
        </p:txBody>
      </p:sp>
      <p:sp>
        <p:nvSpPr>
          <p:cNvPr id="10" name="Right Arrow 9"/>
          <p:cNvSpPr/>
          <p:nvPr/>
        </p:nvSpPr>
        <p:spPr>
          <a:xfrm>
            <a:off x="4204044" y="3540524"/>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204044" y="5348955"/>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a:off x="3635896" y="1910068"/>
            <a:ext cx="1549152" cy="955748"/>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Fiscal risk</a:t>
            </a:r>
            <a:endParaRPr lang="en-US" dirty="0"/>
          </a:p>
        </p:txBody>
      </p:sp>
    </p:spTree>
    <p:extLst>
      <p:ext uri="{BB962C8B-B14F-4D97-AF65-F5344CB8AC3E}">
        <p14:creationId xmlns:p14="http://schemas.microsoft.com/office/powerpoint/2010/main" val="400513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5</a:t>
            </a:fld>
            <a:endParaRPr lang="en-US" dirty="0"/>
          </a:p>
        </p:txBody>
      </p:sp>
      <p:sp>
        <p:nvSpPr>
          <p:cNvPr id="5" name="Title 4"/>
          <p:cNvSpPr>
            <a:spLocks noGrp="1"/>
          </p:cNvSpPr>
          <p:nvPr>
            <p:ph type="title"/>
          </p:nvPr>
        </p:nvSpPr>
        <p:spPr/>
        <p:txBody>
          <a:bodyPr/>
          <a:lstStyle/>
          <a:p>
            <a:r>
              <a:rPr lang="en-US" dirty="0" smtClean="0"/>
              <a:t>Legal basis</a:t>
            </a:r>
            <a:endParaRPr lang="en-US" dirty="0"/>
          </a:p>
        </p:txBody>
      </p:sp>
      <p:sp>
        <p:nvSpPr>
          <p:cNvPr id="6" name="Rectangle 5"/>
          <p:cNvSpPr/>
          <p:nvPr/>
        </p:nvSpPr>
        <p:spPr>
          <a:xfrm>
            <a:off x="457200" y="1196752"/>
            <a:ext cx="7931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Fiscal Discipline Law </a:t>
            </a:r>
          </a:p>
          <a:p>
            <a:pPr algn="ctr"/>
            <a:r>
              <a:rPr lang="en-US" dirty="0" smtClean="0"/>
              <a:t>(national fiscal</a:t>
            </a:r>
            <a:r>
              <a:rPr lang="lv-LV" dirty="0" smtClean="0"/>
              <a:t> </a:t>
            </a:r>
            <a:r>
              <a:rPr lang="lv-LV" dirty="0" err="1" smtClean="0"/>
              <a:t>discipline</a:t>
            </a:r>
            <a:r>
              <a:rPr lang="en-US" dirty="0" smtClean="0"/>
              <a:t> regulation)</a:t>
            </a:r>
            <a:endParaRPr lang="en-US" dirty="0"/>
          </a:p>
        </p:txBody>
      </p:sp>
      <p:sp>
        <p:nvSpPr>
          <p:cNvPr id="7" name="Rectangle 6"/>
          <p:cNvSpPr/>
          <p:nvPr/>
        </p:nvSpPr>
        <p:spPr>
          <a:xfrm>
            <a:off x="45720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en-US" dirty="0" smtClean="0"/>
              <a:t>General management of fiscal risks</a:t>
            </a:r>
            <a:endParaRPr lang="en-US" dirty="0"/>
          </a:p>
        </p:txBody>
      </p:sp>
      <p:sp>
        <p:nvSpPr>
          <p:cNvPr id="8" name="Rectangle 7"/>
          <p:cNvSpPr/>
          <p:nvPr/>
        </p:nvSpPr>
        <p:spPr>
          <a:xfrm>
            <a:off x="3301516"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en-US" dirty="0" smtClean="0"/>
              <a:t>Fiscal </a:t>
            </a:r>
            <a:r>
              <a:rPr lang="lv-LV" dirty="0" err="1" smtClean="0"/>
              <a:t>safety</a:t>
            </a:r>
            <a:r>
              <a:rPr lang="lv-LV" dirty="0" smtClean="0"/>
              <a:t> </a:t>
            </a:r>
            <a:r>
              <a:rPr lang="en-US" dirty="0" smtClean="0"/>
              <a:t>reserve calculation methodology</a:t>
            </a:r>
            <a:endParaRPr lang="en-US" dirty="0"/>
          </a:p>
        </p:txBody>
      </p:sp>
      <p:sp>
        <p:nvSpPr>
          <p:cNvPr id="9" name="Rectangle 8"/>
          <p:cNvSpPr/>
          <p:nvPr/>
        </p:nvSpPr>
        <p:spPr>
          <a:xfrm>
            <a:off x="621784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en-US" dirty="0" smtClean="0"/>
              <a:t>Content of Declaration of fiscal risks</a:t>
            </a:r>
            <a:endParaRPr lang="en-US" dirty="0"/>
          </a:p>
        </p:txBody>
      </p:sp>
      <p:sp>
        <p:nvSpPr>
          <p:cNvPr id="12" name="Down Arrow 11"/>
          <p:cNvSpPr/>
          <p:nvPr/>
        </p:nvSpPr>
        <p:spPr>
          <a:xfrm rot="19055662">
            <a:off x="1906516" y="3822833"/>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12"/>
          <p:cNvSpPr/>
          <p:nvPr/>
        </p:nvSpPr>
        <p:spPr>
          <a:xfrm rot="2564373">
            <a:off x="3531020" y="3811567"/>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57200" y="4477250"/>
            <a:ext cx="5014900" cy="11356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spcBef>
                <a:spcPts val="600"/>
              </a:spcBef>
            </a:pPr>
            <a:r>
              <a:rPr lang="en-US" dirty="0" smtClean="0"/>
              <a:t>Government regulation no. 229 «Regulation on the overall management of fiscal risks and methodology of calculation of fiscal safety reserve» </a:t>
            </a:r>
            <a:endParaRPr lang="en-US" dirty="0"/>
          </a:p>
        </p:txBody>
      </p:sp>
    </p:spTree>
    <p:extLst>
      <p:ext uri="{BB962C8B-B14F-4D97-AF65-F5344CB8AC3E}">
        <p14:creationId xmlns:p14="http://schemas.microsoft.com/office/powerpoint/2010/main" val="41156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6</a:t>
            </a:fld>
            <a:endParaRPr lang="en-US" dirty="0"/>
          </a:p>
        </p:txBody>
      </p:sp>
      <p:sp>
        <p:nvSpPr>
          <p:cNvPr id="4" name="Content Placeholder 3"/>
          <p:cNvSpPr>
            <a:spLocks noGrp="1"/>
          </p:cNvSpPr>
          <p:nvPr>
            <p:ph idx="1"/>
          </p:nvPr>
        </p:nvSpPr>
        <p:spPr/>
        <p:txBody>
          <a:bodyPr/>
          <a:lstStyle/>
          <a:p>
            <a:endParaRPr lang="en-US" sz="2000" dirty="0" smtClean="0"/>
          </a:p>
          <a:p>
            <a:pPr marL="342900" lvl="1" indent="-342900" algn="just">
              <a:buFont typeface="Arial" panose="020B0604020202020204" pitchFamily="34" charset="0"/>
              <a:buChar char="•"/>
            </a:pPr>
            <a:r>
              <a:rPr lang="en-US" sz="2200" dirty="0" smtClean="0">
                <a:cs typeface="Times New Roman" pitchFamily="18" charset="0"/>
              </a:rPr>
              <a:t>Regular identification, disclosure and mitigation; </a:t>
            </a:r>
          </a:p>
          <a:p>
            <a:pPr marL="342900" lvl="1" indent="-342900" algn="just">
              <a:buFont typeface="Arial" panose="020B0604020202020204" pitchFamily="34" charset="0"/>
              <a:buChar char="•"/>
            </a:pPr>
            <a:r>
              <a:rPr lang="en-US" sz="2200" dirty="0" smtClean="0">
                <a:cs typeface="Times New Roman" pitchFamily="18" charset="0"/>
              </a:rPr>
              <a:t>Declaration of fiscal risks annexed to MTBFL;</a:t>
            </a:r>
          </a:p>
          <a:p>
            <a:pPr marL="342900" lvl="1" indent="-342900" algn="just">
              <a:buFont typeface="Arial" panose="020B0604020202020204" pitchFamily="34" charset="0"/>
              <a:buChar char="•"/>
            </a:pPr>
            <a:r>
              <a:rPr lang="en-US" sz="2200" dirty="0" smtClean="0">
                <a:cs typeface="Times New Roman" pitchFamily="18" charset="0"/>
              </a:rPr>
              <a:t>Fiscal safety reserve:</a:t>
            </a:r>
            <a:r>
              <a:rPr lang="lv-LV" sz="2200" dirty="0" smtClean="0">
                <a:cs typeface="Times New Roman" pitchFamily="18" charset="0"/>
              </a:rPr>
              <a:t> </a:t>
            </a:r>
            <a:r>
              <a:rPr lang="en-US" sz="2200" dirty="0" smtClean="0">
                <a:cs typeface="Times New Roman" pitchFamily="18" charset="0"/>
              </a:rPr>
              <a:t>depending of fiscal risks</a:t>
            </a:r>
            <a:r>
              <a:rPr lang="lv-LV" sz="2200" dirty="0" smtClean="0">
                <a:cs typeface="Times New Roman" pitchFamily="18" charset="0"/>
              </a:rPr>
              <a:t>;</a:t>
            </a:r>
            <a:r>
              <a:rPr lang="en-US" sz="2200" dirty="0" smtClean="0">
                <a:cs typeface="Times New Roman" pitchFamily="18" charset="0"/>
              </a:rPr>
              <a:t> at least 0</a:t>
            </a:r>
            <a:r>
              <a:rPr lang="lv-LV" sz="2200" dirty="0" smtClean="0">
                <a:cs typeface="Times New Roman" pitchFamily="18" charset="0"/>
              </a:rPr>
              <a:t>.</a:t>
            </a:r>
            <a:r>
              <a:rPr lang="en-US" sz="2200" dirty="0" smtClean="0">
                <a:cs typeface="Times New Roman" pitchFamily="18" charset="0"/>
              </a:rPr>
              <a:t>1% of GDP. </a:t>
            </a:r>
          </a:p>
          <a:p>
            <a:pPr marL="0" indent="0">
              <a:buNone/>
            </a:pPr>
            <a:endParaRPr lang="en-US" dirty="0" smtClean="0"/>
          </a:p>
          <a:p>
            <a:pPr lvl="1"/>
            <a:endParaRPr lang="en-US" sz="2400" dirty="0" smtClean="0">
              <a:latin typeface="Times New Roman" pitchFamily="18" charset="0"/>
              <a:cs typeface="Times New Roman" pitchFamily="18" charset="0"/>
            </a:endParaRPr>
          </a:p>
          <a:p>
            <a:pPr lvl="1"/>
            <a:endParaRPr lang="en-US" sz="2400" dirty="0" smtClean="0">
              <a:latin typeface="Times New Roman" pitchFamily="18" charset="0"/>
              <a:cs typeface="Times New Roman" pitchFamily="18" charset="0"/>
            </a:endParaRPr>
          </a:p>
          <a:p>
            <a:pPr marL="457200" lvl="1" indent="0">
              <a:buNone/>
            </a:pPr>
            <a:endParaRPr lang="en-US" sz="2400" dirty="0" smtClean="0">
              <a:latin typeface="Times New Roman" pitchFamily="18" charset="0"/>
              <a:cs typeface="Times New Roman" pitchFamily="18" charset="0"/>
            </a:endParaRPr>
          </a:p>
          <a:p>
            <a:pPr marL="0" indent="0">
              <a:buNone/>
            </a:pPr>
            <a:endParaRPr lang="en-US" dirty="0"/>
          </a:p>
        </p:txBody>
      </p:sp>
      <p:sp>
        <p:nvSpPr>
          <p:cNvPr id="5" name="Title 4"/>
          <p:cNvSpPr>
            <a:spLocks noGrp="1"/>
          </p:cNvSpPr>
          <p:nvPr>
            <p:ph type="title"/>
          </p:nvPr>
        </p:nvSpPr>
        <p:spPr>
          <a:xfrm>
            <a:off x="463950" y="536695"/>
            <a:ext cx="5688632" cy="432000"/>
          </a:xfrm>
        </p:spPr>
        <p:txBody>
          <a:bodyPr>
            <a:noAutofit/>
          </a:bodyPr>
          <a:lstStyle/>
          <a:p>
            <a:r>
              <a:rPr lang="en-US" dirty="0" smtClean="0"/>
              <a:t>Management of fiscal risks according to Fiscal Discipline Law</a:t>
            </a:r>
            <a:endParaRPr lang="en-US" dirty="0"/>
          </a:p>
        </p:txBody>
      </p:sp>
    </p:spTree>
    <p:extLst>
      <p:ext uri="{BB962C8B-B14F-4D97-AF65-F5344CB8AC3E}">
        <p14:creationId xmlns:p14="http://schemas.microsoft.com/office/powerpoint/2010/main" val="145210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22-Jun-2016</a:t>
            </a:fld>
            <a:endParaRPr lang="en-US" dirty="0"/>
          </a:p>
        </p:txBody>
      </p:sp>
      <p:sp>
        <p:nvSpPr>
          <p:cNvPr id="3" name="Slide Number Placeholder 2"/>
          <p:cNvSpPr>
            <a:spLocks noGrp="1"/>
          </p:cNvSpPr>
          <p:nvPr>
            <p:ph type="sldNum" sz="quarter" idx="12"/>
          </p:nvPr>
        </p:nvSpPr>
        <p:spPr/>
        <p:txBody>
          <a:bodyPr/>
          <a:lstStyle/>
          <a:p>
            <a:fld id="{952464FB-6FA6-4E80-ACB1-F4B9846AA373}" type="slidenum">
              <a:rPr lang="en-US" smtClean="0"/>
              <a:t>7</a:t>
            </a:fld>
            <a:endParaRPr lang="en-US" dirty="0"/>
          </a:p>
        </p:txBody>
      </p:sp>
      <p:sp>
        <p:nvSpPr>
          <p:cNvPr id="5" name="Title 4"/>
          <p:cNvSpPr>
            <a:spLocks noGrp="1"/>
          </p:cNvSpPr>
          <p:nvPr>
            <p:ph type="title"/>
          </p:nvPr>
        </p:nvSpPr>
        <p:spPr/>
        <p:txBody>
          <a:bodyPr/>
          <a:lstStyle/>
          <a:p>
            <a:r>
              <a:rPr lang="en-US" dirty="0" smtClean="0"/>
              <a:t>General management</a:t>
            </a:r>
            <a:r>
              <a:rPr lang="lv-LV" dirty="0" smtClean="0"/>
              <a:t> </a:t>
            </a:r>
            <a:r>
              <a:rPr lang="lv-LV" dirty="0" err="1" smtClean="0"/>
              <a:t>system</a:t>
            </a:r>
            <a:r>
              <a:rPr lang="en-US" dirty="0" smtClean="0"/>
              <a:t> of fiscal risks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8046855"/>
              </p:ext>
            </p:extLst>
          </p:nvPr>
        </p:nvGraphicFramePr>
        <p:xfrm>
          <a:off x="0" y="1268760"/>
          <a:ext cx="8229600"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56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4" name="Content Placeholder 3"/>
          <p:cNvSpPr>
            <a:spLocks noGrp="1"/>
          </p:cNvSpPr>
          <p:nvPr>
            <p:ph idx="1"/>
          </p:nvPr>
        </p:nvSpPr>
        <p:spPr>
          <a:xfrm>
            <a:off x="457200" y="1556792"/>
            <a:ext cx="8229600" cy="4569371"/>
          </a:xfrm>
        </p:spPr>
        <p:txBody>
          <a:bodyPr/>
          <a:lstStyle/>
          <a:p>
            <a:pPr marL="0" indent="0">
              <a:spcBef>
                <a:spcPts val="600"/>
              </a:spcBef>
              <a:spcAft>
                <a:spcPts val="600"/>
              </a:spcAft>
              <a:buNone/>
            </a:pPr>
            <a:r>
              <a:rPr lang="en-US" b="1" dirty="0" smtClean="0"/>
              <a:t>General management of fiscal risks</a:t>
            </a:r>
            <a:r>
              <a:rPr lang="en-US" dirty="0" smtClean="0"/>
              <a:t> (Ministry of Finance):</a:t>
            </a:r>
          </a:p>
          <a:p>
            <a:pPr>
              <a:spcBef>
                <a:spcPts val="600"/>
              </a:spcBef>
              <a:spcAft>
                <a:spcPts val="600"/>
              </a:spcAft>
            </a:pPr>
            <a:r>
              <a:rPr lang="en-US" dirty="0" smtClean="0"/>
              <a:t>maintains and updates Register of fiscal risks;</a:t>
            </a:r>
          </a:p>
          <a:p>
            <a:pPr>
              <a:spcBef>
                <a:spcPts val="600"/>
              </a:spcBef>
              <a:spcAft>
                <a:spcPts val="600"/>
              </a:spcAft>
            </a:pPr>
            <a:r>
              <a:rPr lang="en-US" dirty="0" smtClean="0"/>
              <a:t>responsibility on coordination of management process;</a:t>
            </a:r>
          </a:p>
          <a:p>
            <a:pPr algn="just">
              <a:spcBef>
                <a:spcPts val="600"/>
              </a:spcBef>
              <a:spcAft>
                <a:spcPts val="600"/>
              </a:spcAft>
            </a:pPr>
            <a:r>
              <a:rPr lang="en-US" dirty="0" smtClean="0"/>
              <a:t>overseers management of specific fiscal risks, provides methodological assistance and suggestions for improvements</a:t>
            </a:r>
          </a:p>
          <a:p>
            <a:pPr algn="just">
              <a:spcBef>
                <a:spcPts val="600"/>
              </a:spcBef>
              <a:spcAft>
                <a:spcPts val="600"/>
              </a:spcAft>
            </a:pPr>
            <a:r>
              <a:rPr lang="en-US" dirty="0" smtClean="0"/>
              <a:t>might carry out independent assessment of fiscal impact and  occurrence probability of fiscal risks;</a:t>
            </a:r>
          </a:p>
          <a:p>
            <a:pPr>
              <a:spcBef>
                <a:spcPts val="600"/>
              </a:spcBef>
              <a:spcAft>
                <a:spcPts val="600"/>
              </a:spcAft>
            </a:pPr>
            <a:r>
              <a:rPr lang="en-US" dirty="0" smtClean="0"/>
              <a:t>defines amount of fiscal safety reserve;</a:t>
            </a:r>
          </a:p>
          <a:p>
            <a:pPr>
              <a:spcBef>
                <a:spcPts val="600"/>
              </a:spcBef>
              <a:spcAft>
                <a:spcPts val="600"/>
              </a:spcAft>
            </a:pPr>
            <a:r>
              <a:rPr lang="en-US" dirty="0" smtClean="0"/>
              <a:t>elaborates Declaration of fiscal risks.</a:t>
            </a:r>
          </a:p>
          <a:p>
            <a:endParaRPr lang="en-US" dirty="0" smtClean="0"/>
          </a:p>
        </p:txBody>
      </p:sp>
      <p:sp>
        <p:nvSpPr>
          <p:cNvPr id="5" name="Title 4"/>
          <p:cNvSpPr>
            <a:spLocks noGrp="1"/>
          </p:cNvSpPr>
          <p:nvPr>
            <p:ph type="title"/>
          </p:nvPr>
        </p:nvSpPr>
        <p:spPr>
          <a:xfrm>
            <a:off x="457200" y="536695"/>
            <a:ext cx="5688632" cy="432000"/>
          </a:xfrm>
        </p:spPr>
        <p:txBody>
          <a:bodyPr>
            <a:normAutofit/>
          </a:bodyPr>
          <a:lstStyle/>
          <a:p>
            <a:r>
              <a:rPr lang="lv-LV" dirty="0" err="1" smtClean="0"/>
              <a:t>Levels</a:t>
            </a:r>
            <a:r>
              <a:rPr lang="lv-LV" dirty="0" smtClean="0"/>
              <a:t> </a:t>
            </a:r>
            <a:r>
              <a:rPr lang="lv-LV" dirty="0" err="1" smtClean="0"/>
              <a:t>of</a:t>
            </a:r>
            <a:r>
              <a:rPr lang="lv-LV" dirty="0" smtClean="0"/>
              <a:t> </a:t>
            </a:r>
            <a:r>
              <a:rPr lang="lv-LV" dirty="0" err="1" smtClean="0"/>
              <a:t>management</a:t>
            </a:r>
            <a:r>
              <a:rPr lang="lv-LV" dirty="0" smtClean="0"/>
              <a:t> </a:t>
            </a:r>
            <a:r>
              <a:rPr lang="lv-LV" dirty="0" err="1" smtClean="0"/>
              <a:t>of</a:t>
            </a:r>
            <a:r>
              <a:rPr lang="lv-LV" dirty="0" smtClean="0"/>
              <a:t> </a:t>
            </a:r>
            <a:r>
              <a:rPr lang="lv-LV" dirty="0" err="1" smtClean="0"/>
              <a:t>fiscal</a:t>
            </a:r>
            <a:r>
              <a:rPr lang="lv-LV" dirty="0" smtClean="0"/>
              <a:t> risks (I)</a:t>
            </a:r>
            <a:endParaRPr lang="lv-LV" dirty="0"/>
          </a:p>
        </p:txBody>
      </p:sp>
    </p:spTree>
    <p:extLst>
      <p:ext uri="{BB962C8B-B14F-4D97-AF65-F5344CB8AC3E}">
        <p14:creationId xmlns:p14="http://schemas.microsoft.com/office/powerpoint/2010/main" val="2619500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2016.06.22.</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p:txBody>
          <a:bodyPr/>
          <a:lstStyle/>
          <a:p>
            <a:pPr marL="0" indent="0">
              <a:spcBef>
                <a:spcPts val="600"/>
              </a:spcBef>
              <a:spcAft>
                <a:spcPts val="600"/>
              </a:spcAft>
              <a:buNone/>
            </a:pPr>
            <a:endParaRPr lang="en-US" b="1" dirty="0" smtClean="0"/>
          </a:p>
          <a:p>
            <a:pPr marL="0" lvl="0" indent="0">
              <a:spcBef>
                <a:spcPts val="600"/>
              </a:spcBef>
              <a:spcAft>
                <a:spcPts val="600"/>
              </a:spcAft>
              <a:buNone/>
            </a:pPr>
            <a:r>
              <a:rPr lang="en-US" b="1" dirty="0" smtClean="0"/>
              <a:t>Management of specific fiscal risks </a:t>
            </a:r>
            <a:r>
              <a:rPr lang="en-US" dirty="0" smtClean="0"/>
              <a:t>(Central administration institutions):</a:t>
            </a:r>
          </a:p>
          <a:p>
            <a:pPr>
              <a:spcBef>
                <a:spcPts val="600"/>
              </a:spcBef>
              <a:spcAft>
                <a:spcPts val="600"/>
              </a:spcAft>
            </a:pPr>
            <a:r>
              <a:rPr lang="en-US" dirty="0" smtClean="0"/>
              <a:t>ensure and streamline management of specific fiscal risks </a:t>
            </a:r>
          </a:p>
          <a:p>
            <a:pPr>
              <a:spcBef>
                <a:spcPts val="600"/>
              </a:spcBef>
              <a:spcAft>
                <a:spcPts val="600"/>
              </a:spcAft>
            </a:pPr>
            <a:r>
              <a:rPr lang="en-US" dirty="0" err="1" smtClean="0"/>
              <a:t>carr</a:t>
            </a:r>
            <a:r>
              <a:rPr lang="lv-LV" dirty="0" smtClean="0"/>
              <a:t>y</a:t>
            </a:r>
            <a:r>
              <a:rPr lang="en-US" dirty="0" smtClean="0"/>
              <a:t> out assessment of fiscal impact and occurrence probability of fiscal risks;</a:t>
            </a:r>
          </a:p>
          <a:p>
            <a:pPr>
              <a:spcBef>
                <a:spcPts val="600"/>
              </a:spcBef>
              <a:spcAft>
                <a:spcPts val="600"/>
              </a:spcAft>
            </a:pPr>
            <a:r>
              <a:rPr lang="en-US" dirty="0" smtClean="0"/>
              <a:t>accrue information on individual fiscal risks;</a:t>
            </a:r>
          </a:p>
          <a:p>
            <a:pPr>
              <a:spcBef>
                <a:spcPts val="600"/>
              </a:spcBef>
              <a:spcAft>
                <a:spcPts val="600"/>
              </a:spcAft>
            </a:pPr>
            <a:r>
              <a:rPr lang="en-US" dirty="0" smtClean="0"/>
              <a:t>supervise management of individual fiscal risks;</a:t>
            </a:r>
          </a:p>
          <a:p>
            <a:pPr>
              <a:spcBef>
                <a:spcPts val="600"/>
              </a:spcBef>
              <a:spcAft>
                <a:spcPts val="600"/>
              </a:spcAft>
            </a:pPr>
            <a:r>
              <a:rPr lang="lv-LV" dirty="0"/>
              <a:t>e</a:t>
            </a:r>
            <a:r>
              <a:rPr lang="en-US" dirty="0" err="1" smtClean="0"/>
              <a:t>laborate</a:t>
            </a:r>
            <a:r>
              <a:rPr lang="en-US" dirty="0" smtClean="0"/>
              <a:t> annual report on fiscal risks, submits to </a:t>
            </a:r>
            <a:r>
              <a:rPr lang="en-US" dirty="0" err="1" smtClean="0"/>
              <a:t>MoF</a:t>
            </a:r>
            <a:r>
              <a:rPr lang="en-US" dirty="0" smtClean="0"/>
              <a:t>.</a:t>
            </a:r>
          </a:p>
          <a:p>
            <a:pPr marL="0" indent="0">
              <a:buNone/>
            </a:pPr>
            <a:endParaRPr lang="en-US" dirty="0"/>
          </a:p>
        </p:txBody>
      </p:sp>
      <p:sp>
        <p:nvSpPr>
          <p:cNvPr id="5" name="Title 4"/>
          <p:cNvSpPr>
            <a:spLocks noGrp="1"/>
          </p:cNvSpPr>
          <p:nvPr>
            <p:ph type="title"/>
          </p:nvPr>
        </p:nvSpPr>
        <p:spPr/>
        <p:txBody>
          <a:bodyPr>
            <a:normAutofit fontScale="90000"/>
          </a:bodyPr>
          <a:lstStyle/>
          <a:p>
            <a:r>
              <a:rPr lang="lv-LV" sz="2400" dirty="0" err="1"/>
              <a:t>Levels</a:t>
            </a:r>
            <a:r>
              <a:rPr lang="lv-LV" sz="2400" dirty="0"/>
              <a:t> </a:t>
            </a:r>
            <a:r>
              <a:rPr lang="lv-LV" sz="2400" dirty="0" err="1"/>
              <a:t>of</a:t>
            </a:r>
            <a:r>
              <a:rPr lang="lv-LV" sz="2400" dirty="0"/>
              <a:t> </a:t>
            </a:r>
            <a:r>
              <a:rPr lang="lv-LV" sz="2400" dirty="0" err="1"/>
              <a:t>management</a:t>
            </a:r>
            <a:r>
              <a:rPr lang="lv-LV" sz="2400" dirty="0"/>
              <a:t> </a:t>
            </a:r>
            <a:r>
              <a:rPr lang="lv-LV" sz="2400" dirty="0" err="1"/>
              <a:t>of</a:t>
            </a:r>
            <a:r>
              <a:rPr lang="lv-LV" sz="2400" dirty="0"/>
              <a:t> </a:t>
            </a:r>
            <a:r>
              <a:rPr lang="lv-LV" sz="2400" dirty="0" err="1"/>
              <a:t>fiscal</a:t>
            </a:r>
            <a:r>
              <a:rPr lang="lv-LV" sz="2400" dirty="0"/>
              <a:t> risks (</a:t>
            </a:r>
            <a:r>
              <a:rPr lang="lv-LV" sz="2400" dirty="0" smtClean="0"/>
              <a:t>II)</a:t>
            </a:r>
            <a:endParaRPr lang="lv-LV" dirty="0"/>
          </a:p>
        </p:txBody>
      </p:sp>
      <p:sp>
        <p:nvSpPr>
          <p:cNvPr id="6" name="Rectangle 5"/>
          <p:cNvSpPr/>
          <p:nvPr/>
        </p:nvSpPr>
        <p:spPr>
          <a:xfrm>
            <a:off x="441747" y="5013176"/>
            <a:ext cx="8435280" cy="646331"/>
          </a:xfrm>
          <a:prstGeom prst="rect">
            <a:avLst/>
          </a:prstGeom>
        </p:spPr>
        <p:txBody>
          <a:bodyPr wrap="square">
            <a:spAutoFit/>
          </a:bodyPr>
          <a:lstStyle/>
          <a:p>
            <a:r>
              <a:rPr lang="en-US" b="1" i="1" dirty="0" smtClean="0">
                <a:solidFill>
                  <a:srgbClr val="414142"/>
                </a:solidFill>
              </a:rPr>
              <a:t>!Specific fiscal risk </a:t>
            </a:r>
            <a:r>
              <a:rPr lang="en-US" i="1" dirty="0" smtClean="0">
                <a:solidFill>
                  <a:srgbClr val="414142"/>
                </a:solidFill>
              </a:rPr>
              <a:t>– fiscal risk related to execution of certain state administration functions, natural or social processes</a:t>
            </a:r>
          </a:p>
        </p:txBody>
      </p:sp>
    </p:spTree>
    <p:extLst>
      <p:ext uri="{BB962C8B-B14F-4D97-AF65-F5344CB8AC3E}">
        <p14:creationId xmlns:p14="http://schemas.microsoft.com/office/powerpoint/2010/main" val="434554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995</TotalTime>
  <Words>2375</Words>
  <Application>Microsoft Office PowerPoint</Application>
  <PresentationFormat>On-screen Show (4:3)</PresentationFormat>
  <Paragraphs>550</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1_Custom Design</vt:lpstr>
      <vt:lpstr>Management of fiscal risks in Latvia</vt:lpstr>
      <vt:lpstr>Content </vt:lpstr>
      <vt:lpstr>…</vt:lpstr>
      <vt:lpstr>What is fiscal risk?</vt:lpstr>
      <vt:lpstr>Legal basis</vt:lpstr>
      <vt:lpstr>Management of fiscal risks according to Fiscal Discipline Law</vt:lpstr>
      <vt:lpstr>General management system of fiscal risks</vt:lpstr>
      <vt:lpstr>Levels of management of fiscal risks (I)</vt:lpstr>
      <vt:lpstr>Levels of management of fiscal risks (II)</vt:lpstr>
      <vt:lpstr>Levels of management of fiscal risks (III)</vt:lpstr>
      <vt:lpstr>Classification of fiscal risks</vt:lpstr>
      <vt:lpstr>Register of fiscal risks</vt:lpstr>
      <vt:lpstr>Register of fiscal risks (example)</vt:lpstr>
      <vt:lpstr>Declaration of fiscal risks</vt:lpstr>
      <vt:lpstr>Fiscal safety reserve</vt:lpstr>
      <vt:lpstr>Fiscal safety reserve II</vt:lpstr>
      <vt:lpstr>Concept of «symmetrical fiscal risks»</vt:lpstr>
      <vt:lpstr>PowerPoint Presentation</vt:lpstr>
      <vt:lpstr>Fiscal risks in welfare sector </vt:lpstr>
      <vt:lpstr>Current payments into EU budget</vt:lpstr>
      <vt:lpstr>Contingent liabilities - ESM</vt:lpstr>
      <vt:lpstr>Corporations reclassified to General government</vt:lpstr>
      <vt:lpstr>Banking sector and corporations</vt:lpstr>
      <vt:lpstr>Possible improvements of risk management</vt:lpstr>
      <vt:lpstr>Management of fiscal risks in Latvia</vt:lpstr>
    </vt:vector>
  </TitlesOfParts>
  <Company>Finanšu ministrija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fiscal risks in Latvia</dc:title>
  <dc:creator>Trupovnieks Gints</dc:creator>
  <cp:lastModifiedBy>LECONTE-LUCAS Hélène</cp:lastModifiedBy>
  <cp:revision>103</cp:revision>
  <cp:lastPrinted>2016-06-22T10:09:17Z</cp:lastPrinted>
  <dcterms:created xsi:type="dcterms:W3CDTF">2016-06-20T07:38:29Z</dcterms:created>
  <dcterms:modified xsi:type="dcterms:W3CDTF">2016-06-22T10:09:50Z</dcterms:modified>
</cp:coreProperties>
</file>