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9" r:id="rId2"/>
    <p:sldId id="260" r:id="rId3"/>
    <p:sldId id="261" r:id="rId4"/>
    <p:sldId id="287" r:id="rId5"/>
    <p:sldId id="283" r:id="rId6"/>
    <p:sldId id="264" r:id="rId7"/>
    <p:sldId id="265" r:id="rId8"/>
    <p:sldId id="266" r:id="rId9"/>
    <p:sldId id="267" r:id="rId10"/>
    <p:sldId id="268" r:id="rId11"/>
    <p:sldId id="284" r:id="rId12"/>
    <p:sldId id="275" r:id="rId13"/>
    <p:sldId id="269" r:id="rId14"/>
    <p:sldId id="272" r:id="rId15"/>
    <p:sldId id="273" r:id="rId16"/>
    <p:sldId id="288" r:id="rId17"/>
    <p:sldId id="286" r:id="rId18"/>
    <p:sldId id="285" r:id="rId19"/>
    <p:sldId id="277" r:id="rId20"/>
    <p:sldId id="278" r:id="rId21"/>
    <p:sldId id="279" r:id="rId22"/>
    <p:sldId id="280" r:id="rId23"/>
    <p:sldId id="281" r:id="rId24"/>
    <p:sldId id="282" r:id="rId25"/>
    <p:sldId id="289" r:id="rId26"/>
  </p:sldIdLst>
  <p:sldSz cx="9144000" cy="6858000" type="screen4x3"/>
  <p:notesSz cx="6805613" cy="99441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6" autoAdjust="0"/>
    <p:restoredTop sz="94660"/>
  </p:normalViewPr>
  <p:slideViewPr>
    <p:cSldViewPr>
      <p:cViewPr varScale="1">
        <p:scale>
          <a:sx n="83" d="100"/>
          <a:sy n="83" d="100"/>
        </p:scale>
        <p:origin x="125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fs\FPJ\FPD\Tautsaimniecibas_un_fiskalas_parvaldibas_nodala\Gints\_Komandejumi\OECD_Lublana_282906\Book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[Book1.xlsx]Sheet1!$B$2</c:f>
              <c:strCache>
                <c:ptCount val="1"/>
                <c:pt idx="0">
                  <c:v>Forecast</c:v>
                </c:pt>
              </c:strCache>
            </c:strRef>
          </c:tx>
          <c:spPr>
            <a:ln w="28575" cap="rnd">
              <a:solidFill>
                <a:schemeClr val="accent1"/>
              </a:solidFill>
              <a:round/>
            </a:ln>
            <a:effectLst/>
          </c:spPr>
          <c:marker>
            <c:symbol val="none"/>
          </c:marker>
          <c:cat>
            <c:strRef>
              <c:f>[Book1.xlsx]Sheet1!$A$3:$A$8</c:f>
              <c:strCache>
                <c:ptCount val="6"/>
                <c:pt idx="0">
                  <c:v>t-5</c:v>
                </c:pt>
                <c:pt idx="1">
                  <c:v>t-4</c:v>
                </c:pt>
                <c:pt idx="2">
                  <c:v>t-3</c:v>
                </c:pt>
                <c:pt idx="3">
                  <c:v>t-2</c:v>
                </c:pt>
                <c:pt idx="4">
                  <c:v>t-1</c:v>
                </c:pt>
                <c:pt idx="5">
                  <c:v>t</c:v>
                </c:pt>
              </c:strCache>
            </c:strRef>
          </c:cat>
          <c:val>
            <c:numRef>
              <c:f>[Book1.xlsx]Sheet1!$B$3:$B$8</c:f>
              <c:numCache>
                <c:formatCode>General</c:formatCode>
                <c:ptCount val="6"/>
                <c:pt idx="0">
                  <c:v>10</c:v>
                </c:pt>
                <c:pt idx="1">
                  <c:v>8</c:v>
                </c:pt>
                <c:pt idx="2">
                  <c:v>7</c:v>
                </c:pt>
                <c:pt idx="3">
                  <c:v>8</c:v>
                </c:pt>
                <c:pt idx="4">
                  <c:v>9</c:v>
                </c:pt>
                <c:pt idx="5">
                  <c:v>7</c:v>
                </c:pt>
              </c:numCache>
            </c:numRef>
          </c:val>
          <c:smooth val="1"/>
        </c:ser>
        <c:ser>
          <c:idx val="1"/>
          <c:order val="1"/>
          <c:tx>
            <c:strRef>
              <c:f>[Book1.xlsx]Sheet1!$C$2</c:f>
              <c:strCache>
                <c:ptCount val="1"/>
                <c:pt idx="0">
                  <c:v>Outcome</c:v>
                </c:pt>
              </c:strCache>
            </c:strRef>
          </c:tx>
          <c:spPr>
            <a:ln w="28575" cap="rnd">
              <a:solidFill>
                <a:schemeClr val="accent2"/>
              </a:solidFill>
              <a:round/>
            </a:ln>
            <a:effectLst/>
          </c:spPr>
          <c:marker>
            <c:symbol val="none"/>
          </c:marker>
          <c:cat>
            <c:strRef>
              <c:f>[Book1.xlsx]Sheet1!$A$3:$A$8</c:f>
              <c:strCache>
                <c:ptCount val="6"/>
                <c:pt idx="0">
                  <c:v>t-5</c:v>
                </c:pt>
                <c:pt idx="1">
                  <c:v>t-4</c:v>
                </c:pt>
                <c:pt idx="2">
                  <c:v>t-3</c:v>
                </c:pt>
                <c:pt idx="3">
                  <c:v>t-2</c:v>
                </c:pt>
                <c:pt idx="4">
                  <c:v>t-1</c:v>
                </c:pt>
                <c:pt idx="5">
                  <c:v>t</c:v>
                </c:pt>
              </c:strCache>
            </c:strRef>
          </c:cat>
          <c:val>
            <c:numRef>
              <c:f>[Book1.xlsx]Sheet1!$C$3:$C$8</c:f>
              <c:numCache>
                <c:formatCode>General</c:formatCode>
                <c:ptCount val="6"/>
                <c:pt idx="0">
                  <c:v>8</c:v>
                </c:pt>
                <c:pt idx="1">
                  <c:v>9</c:v>
                </c:pt>
                <c:pt idx="2">
                  <c:v>8</c:v>
                </c:pt>
                <c:pt idx="3">
                  <c:v>7</c:v>
                </c:pt>
                <c:pt idx="4">
                  <c:v>9</c:v>
                </c:pt>
                <c:pt idx="5">
                  <c:v>8</c:v>
                </c:pt>
              </c:numCache>
            </c:numRef>
          </c:val>
          <c:smooth val="1"/>
        </c:ser>
        <c:dLbls>
          <c:showLegendKey val="0"/>
          <c:showVal val="0"/>
          <c:showCatName val="0"/>
          <c:showSerName val="0"/>
          <c:showPercent val="0"/>
          <c:showBubbleSize val="0"/>
        </c:dLbls>
        <c:smooth val="0"/>
        <c:axId val="411742448"/>
        <c:axId val="411742840"/>
      </c:lineChart>
      <c:catAx>
        <c:axId val="41174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1742840"/>
        <c:crosses val="autoZero"/>
        <c:auto val="1"/>
        <c:lblAlgn val="ctr"/>
        <c:lblOffset val="100"/>
        <c:noMultiLvlLbl val="0"/>
      </c:catAx>
      <c:valAx>
        <c:axId val="411742840"/>
        <c:scaling>
          <c:orientation val="minMax"/>
          <c:min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11742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16891A-3D7E-4B46-8A87-62EBE6F109D9}" type="doc">
      <dgm:prSet loTypeId="urn:microsoft.com/office/officeart/2005/8/layout/gear1" loCatId="cycle" qsTypeId="urn:microsoft.com/office/officeart/2005/8/quickstyle/simple1" qsCatId="simple" csTypeId="urn:microsoft.com/office/officeart/2005/8/colors/accent1_2" csCatId="accent1" phldr="1"/>
      <dgm:spPr/>
      <dgm:t>
        <a:bodyPr/>
        <a:lstStyle/>
        <a:p>
          <a:endParaRPr lang="lv-LV"/>
        </a:p>
      </dgm:t>
    </dgm:pt>
    <dgm:pt modelId="{4E501E0D-5C1D-44AA-98B2-63A0829C2164}">
      <dgm:prSet phldrT="[Text]" custT="1"/>
      <dgm:spPr/>
      <dgm:t>
        <a:bodyPr/>
        <a:lstStyle/>
        <a:p>
          <a:pPr algn="ctr"/>
          <a:r>
            <a:rPr lang="ru-RU" sz="2000" noProof="0" dirty="0" smtClean="0"/>
            <a:t>Общее управление налогово-бюджетными рисками</a:t>
          </a:r>
          <a:endParaRPr lang="en-US" sz="2000" noProof="0" dirty="0"/>
        </a:p>
      </dgm:t>
    </dgm:pt>
    <dgm:pt modelId="{D1B2C565-45F0-4B76-8D96-A35D8B601812}" type="parTrans" cxnId="{384AC5EB-2A5E-46E0-9850-E82F60F4426E}">
      <dgm:prSet/>
      <dgm:spPr/>
      <dgm:t>
        <a:bodyPr/>
        <a:lstStyle/>
        <a:p>
          <a:pPr algn="ctr"/>
          <a:endParaRPr lang="lv-LV" sz="2000"/>
        </a:p>
      </dgm:t>
    </dgm:pt>
    <dgm:pt modelId="{DFAAD475-E164-49E0-B697-0ED5E4A8FAEB}" type="sibTrans" cxnId="{384AC5EB-2A5E-46E0-9850-E82F60F4426E}">
      <dgm:prSet/>
      <dgm:spPr/>
      <dgm:t>
        <a:bodyPr/>
        <a:lstStyle/>
        <a:p>
          <a:pPr algn="ctr"/>
          <a:endParaRPr lang="en-US" sz="2000" noProof="0" dirty="0"/>
        </a:p>
      </dgm:t>
    </dgm:pt>
    <dgm:pt modelId="{1552A007-BCCA-4448-8F26-85AA5809361F}">
      <dgm:prSet phldrT="[Text]" custT="1"/>
      <dgm:spPr/>
      <dgm:t>
        <a:bodyPr/>
        <a:lstStyle/>
        <a:p>
          <a:pPr algn="ctr"/>
          <a:r>
            <a:rPr lang="ru-RU" sz="1200" b="0" u="none" noProof="0" dirty="0" smtClean="0"/>
            <a:t>Управление конкретными налогово-бюджетными рисками</a:t>
          </a:r>
          <a:endParaRPr lang="en-US" sz="1200" b="0" u="none" noProof="0" dirty="0"/>
        </a:p>
      </dgm:t>
    </dgm:pt>
    <dgm:pt modelId="{1E661C98-DE2D-4032-864B-59290A107C4D}" type="parTrans" cxnId="{8D90C152-FDDB-4B43-9AFC-36D28F82EC07}">
      <dgm:prSet/>
      <dgm:spPr/>
      <dgm:t>
        <a:bodyPr/>
        <a:lstStyle/>
        <a:p>
          <a:pPr algn="ctr"/>
          <a:endParaRPr lang="lv-LV" sz="2000"/>
        </a:p>
      </dgm:t>
    </dgm:pt>
    <dgm:pt modelId="{A727C08D-0947-4846-ADF5-A7D6CF8C1956}" type="sibTrans" cxnId="{8D90C152-FDDB-4B43-9AFC-36D28F82EC07}">
      <dgm:prSet/>
      <dgm:spPr/>
      <dgm:t>
        <a:bodyPr/>
        <a:lstStyle/>
        <a:p>
          <a:pPr algn="ctr"/>
          <a:endParaRPr lang="en-US" sz="2000" noProof="0" dirty="0"/>
        </a:p>
      </dgm:t>
    </dgm:pt>
    <dgm:pt modelId="{5CB3BA8E-3535-4BA2-8825-CC1D1F7D085A}">
      <dgm:prSet phldrT="[Text]" custT="1"/>
      <dgm:spPr/>
      <dgm:t>
        <a:bodyPr/>
        <a:lstStyle/>
        <a:p>
          <a:pPr algn="ctr"/>
          <a:r>
            <a:rPr lang="ru-RU" sz="1200" b="0" u="none" noProof="0" dirty="0" smtClean="0"/>
            <a:t>Управление отдельными налогово-бюджетными  рисками</a:t>
          </a:r>
          <a:endParaRPr lang="en-US" sz="1200" b="0" u="none" noProof="0" dirty="0"/>
        </a:p>
      </dgm:t>
    </dgm:pt>
    <dgm:pt modelId="{72093950-0AE8-4354-AB98-264A994D7B0A}" type="parTrans" cxnId="{19F65DDA-CA4D-4537-BBCE-7544941EC241}">
      <dgm:prSet/>
      <dgm:spPr/>
      <dgm:t>
        <a:bodyPr/>
        <a:lstStyle/>
        <a:p>
          <a:pPr algn="ctr"/>
          <a:endParaRPr lang="lv-LV" sz="2000"/>
        </a:p>
      </dgm:t>
    </dgm:pt>
    <dgm:pt modelId="{BBD5F0A7-165D-4BE1-92BF-AA356FC1081B}" type="sibTrans" cxnId="{19F65DDA-CA4D-4537-BBCE-7544941EC241}">
      <dgm:prSet/>
      <dgm:spPr/>
      <dgm:t>
        <a:bodyPr/>
        <a:lstStyle/>
        <a:p>
          <a:pPr algn="ctr"/>
          <a:endParaRPr lang="en-US" sz="2000" noProof="0" dirty="0"/>
        </a:p>
      </dgm:t>
    </dgm:pt>
    <dgm:pt modelId="{73B3E1CB-490C-4A69-87BD-FFF48284F46D}" type="pres">
      <dgm:prSet presAssocID="{4F16891A-3D7E-4B46-8A87-62EBE6F109D9}" presName="composite" presStyleCnt="0">
        <dgm:presLayoutVars>
          <dgm:chMax val="3"/>
          <dgm:animLvl val="lvl"/>
          <dgm:resizeHandles val="exact"/>
        </dgm:presLayoutVars>
      </dgm:prSet>
      <dgm:spPr/>
      <dgm:t>
        <a:bodyPr/>
        <a:lstStyle/>
        <a:p>
          <a:endParaRPr lang="lv-LV"/>
        </a:p>
      </dgm:t>
    </dgm:pt>
    <dgm:pt modelId="{23A535B0-60FA-4D95-9F11-E5E1E36383B4}" type="pres">
      <dgm:prSet presAssocID="{4E501E0D-5C1D-44AA-98B2-63A0829C2164}" presName="gear1" presStyleLbl="node1" presStyleIdx="0" presStyleCnt="3" custLinFactNeighborX="1005" custLinFactNeighborY="-951">
        <dgm:presLayoutVars>
          <dgm:chMax val="1"/>
          <dgm:bulletEnabled val="1"/>
        </dgm:presLayoutVars>
      </dgm:prSet>
      <dgm:spPr/>
      <dgm:t>
        <a:bodyPr/>
        <a:lstStyle/>
        <a:p>
          <a:endParaRPr lang="lv-LV"/>
        </a:p>
      </dgm:t>
    </dgm:pt>
    <dgm:pt modelId="{A4D2A87A-74CE-4E79-BF04-F9CBC2FF1475}" type="pres">
      <dgm:prSet presAssocID="{4E501E0D-5C1D-44AA-98B2-63A0829C2164}" presName="gear1srcNode" presStyleLbl="node1" presStyleIdx="0" presStyleCnt="3"/>
      <dgm:spPr/>
      <dgm:t>
        <a:bodyPr/>
        <a:lstStyle/>
        <a:p>
          <a:endParaRPr lang="lv-LV"/>
        </a:p>
      </dgm:t>
    </dgm:pt>
    <dgm:pt modelId="{94C6A136-B618-42D6-BE61-973B49B4D753}" type="pres">
      <dgm:prSet presAssocID="{4E501E0D-5C1D-44AA-98B2-63A0829C2164}" presName="gear1dstNode" presStyleLbl="node1" presStyleIdx="0" presStyleCnt="3"/>
      <dgm:spPr/>
      <dgm:t>
        <a:bodyPr/>
        <a:lstStyle/>
        <a:p>
          <a:endParaRPr lang="lv-LV"/>
        </a:p>
      </dgm:t>
    </dgm:pt>
    <dgm:pt modelId="{F8A145EA-6273-4E69-A478-FECFACC8F41C}" type="pres">
      <dgm:prSet presAssocID="{1552A007-BCCA-4448-8F26-85AA5809361F}" presName="gear2" presStyleLbl="node1" presStyleIdx="1" presStyleCnt="3" custScaleX="114152" custScaleY="114152">
        <dgm:presLayoutVars>
          <dgm:chMax val="1"/>
          <dgm:bulletEnabled val="1"/>
        </dgm:presLayoutVars>
      </dgm:prSet>
      <dgm:spPr/>
      <dgm:t>
        <a:bodyPr/>
        <a:lstStyle/>
        <a:p>
          <a:endParaRPr lang="lv-LV"/>
        </a:p>
      </dgm:t>
    </dgm:pt>
    <dgm:pt modelId="{BDC334BE-2FE4-4EB3-BFDB-411B0DDCE794}" type="pres">
      <dgm:prSet presAssocID="{1552A007-BCCA-4448-8F26-85AA5809361F}" presName="gear2srcNode" presStyleLbl="node1" presStyleIdx="1" presStyleCnt="3"/>
      <dgm:spPr/>
      <dgm:t>
        <a:bodyPr/>
        <a:lstStyle/>
        <a:p>
          <a:endParaRPr lang="lv-LV"/>
        </a:p>
      </dgm:t>
    </dgm:pt>
    <dgm:pt modelId="{14E2E6E2-66C3-41A0-86F8-47FD9F8EAAD0}" type="pres">
      <dgm:prSet presAssocID="{1552A007-BCCA-4448-8F26-85AA5809361F}" presName="gear2dstNode" presStyleLbl="node1" presStyleIdx="1" presStyleCnt="3"/>
      <dgm:spPr/>
      <dgm:t>
        <a:bodyPr/>
        <a:lstStyle/>
        <a:p>
          <a:endParaRPr lang="lv-LV"/>
        </a:p>
      </dgm:t>
    </dgm:pt>
    <dgm:pt modelId="{7FF6B549-704D-4E14-B13F-3E88D7B50570}" type="pres">
      <dgm:prSet presAssocID="{5CB3BA8E-3535-4BA2-8825-CC1D1F7D085A}" presName="gear3" presStyleLbl="node1" presStyleIdx="2" presStyleCnt="3"/>
      <dgm:spPr/>
      <dgm:t>
        <a:bodyPr/>
        <a:lstStyle/>
        <a:p>
          <a:endParaRPr lang="lv-LV"/>
        </a:p>
      </dgm:t>
    </dgm:pt>
    <dgm:pt modelId="{1C1BA7F2-84B8-44FA-BDE1-4F49EA77E63A}" type="pres">
      <dgm:prSet presAssocID="{5CB3BA8E-3535-4BA2-8825-CC1D1F7D085A}" presName="gear3tx" presStyleLbl="node1" presStyleIdx="2" presStyleCnt="3">
        <dgm:presLayoutVars>
          <dgm:chMax val="1"/>
          <dgm:bulletEnabled val="1"/>
        </dgm:presLayoutVars>
      </dgm:prSet>
      <dgm:spPr/>
      <dgm:t>
        <a:bodyPr/>
        <a:lstStyle/>
        <a:p>
          <a:endParaRPr lang="lv-LV"/>
        </a:p>
      </dgm:t>
    </dgm:pt>
    <dgm:pt modelId="{D6EFF54E-4D85-4FDC-951E-25E1C721F362}" type="pres">
      <dgm:prSet presAssocID="{5CB3BA8E-3535-4BA2-8825-CC1D1F7D085A}" presName="gear3srcNode" presStyleLbl="node1" presStyleIdx="2" presStyleCnt="3"/>
      <dgm:spPr/>
      <dgm:t>
        <a:bodyPr/>
        <a:lstStyle/>
        <a:p>
          <a:endParaRPr lang="lv-LV"/>
        </a:p>
      </dgm:t>
    </dgm:pt>
    <dgm:pt modelId="{A9B126BB-D89C-4E7C-83A5-4F48C3D8DA55}" type="pres">
      <dgm:prSet presAssocID="{5CB3BA8E-3535-4BA2-8825-CC1D1F7D085A}" presName="gear3dstNode" presStyleLbl="node1" presStyleIdx="2" presStyleCnt="3"/>
      <dgm:spPr/>
      <dgm:t>
        <a:bodyPr/>
        <a:lstStyle/>
        <a:p>
          <a:endParaRPr lang="lv-LV"/>
        </a:p>
      </dgm:t>
    </dgm:pt>
    <dgm:pt modelId="{DAE0177A-E938-4576-8094-928252D5C65B}" type="pres">
      <dgm:prSet presAssocID="{DFAAD475-E164-49E0-B697-0ED5E4A8FAEB}" presName="connector1" presStyleLbl="sibTrans2D1" presStyleIdx="0" presStyleCnt="3"/>
      <dgm:spPr/>
      <dgm:t>
        <a:bodyPr/>
        <a:lstStyle/>
        <a:p>
          <a:endParaRPr lang="lv-LV"/>
        </a:p>
      </dgm:t>
    </dgm:pt>
    <dgm:pt modelId="{26ED9006-19B6-4D2F-A012-91067DCFFFC0}" type="pres">
      <dgm:prSet presAssocID="{A727C08D-0947-4846-ADF5-A7D6CF8C1956}" presName="connector2" presStyleLbl="sibTrans2D1" presStyleIdx="1" presStyleCnt="3"/>
      <dgm:spPr/>
      <dgm:t>
        <a:bodyPr/>
        <a:lstStyle/>
        <a:p>
          <a:endParaRPr lang="lv-LV"/>
        </a:p>
      </dgm:t>
    </dgm:pt>
    <dgm:pt modelId="{430247FF-888B-47FA-8602-A4D836E45E5B}" type="pres">
      <dgm:prSet presAssocID="{BBD5F0A7-165D-4BE1-92BF-AA356FC1081B}" presName="connector3" presStyleLbl="sibTrans2D1" presStyleIdx="2" presStyleCnt="3"/>
      <dgm:spPr/>
      <dgm:t>
        <a:bodyPr/>
        <a:lstStyle/>
        <a:p>
          <a:endParaRPr lang="lv-LV"/>
        </a:p>
      </dgm:t>
    </dgm:pt>
  </dgm:ptLst>
  <dgm:cxnLst>
    <dgm:cxn modelId="{8C15B03B-4AFA-4AC9-9EB8-4F5D7A19D5B9}" type="presOf" srcId="{5CB3BA8E-3535-4BA2-8825-CC1D1F7D085A}" destId="{7FF6B549-704D-4E14-B13F-3E88D7B50570}" srcOrd="0" destOrd="0" presId="urn:microsoft.com/office/officeart/2005/8/layout/gear1"/>
    <dgm:cxn modelId="{8D90C152-FDDB-4B43-9AFC-36D28F82EC07}" srcId="{4F16891A-3D7E-4B46-8A87-62EBE6F109D9}" destId="{1552A007-BCCA-4448-8F26-85AA5809361F}" srcOrd="1" destOrd="0" parTransId="{1E661C98-DE2D-4032-864B-59290A107C4D}" sibTransId="{A727C08D-0947-4846-ADF5-A7D6CF8C1956}"/>
    <dgm:cxn modelId="{D53D4003-42A0-4388-926A-A0A92661E70C}" type="presOf" srcId="{A727C08D-0947-4846-ADF5-A7D6CF8C1956}" destId="{26ED9006-19B6-4D2F-A012-91067DCFFFC0}" srcOrd="0" destOrd="0" presId="urn:microsoft.com/office/officeart/2005/8/layout/gear1"/>
    <dgm:cxn modelId="{FAE65EA0-EAC2-4BD6-AE1B-D4EA1A2BEFE4}" type="presOf" srcId="{4E501E0D-5C1D-44AA-98B2-63A0829C2164}" destId="{94C6A136-B618-42D6-BE61-973B49B4D753}" srcOrd="2" destOrd="0" presId="urn:microsoft.com/office/officeart/2005/8/layout/gear1"/>
    <dgm:cxn modelId="{812E7FAA-96D6-4C48-A60B-7BFCD95820ED}" type="presOf" srcId="{1552A007-BCCA-4448-8F26-85AA5809361F}" destId="{14E2E6E2-66C3-41A0-86F8-47FD9F8EAAD0}" srcOrd="2" destOrd="0" presId="urn:microsoft.com/office/officeart/2005/8/layout/gear1"/>
    <dgm:cxn modelId="{278FF82A-3336-4707-AB43-7980273AC9B4}" type="presOf" srcId="{BBD5F0A7-165D-4BE1-92BF-AA356FC1081B}" destId="{430247FF-888B-47FA-8602-A4D836E45E5B}" srcOrd="0" destOrd="0" presId="urn:microsoft.com/office/officeart/2005/8/layout/gear1"/>
    <dgm:cxn modelId="{C346915B-5ADE-4D33-A558-0CC8316C6E34}" type="presOf" srcId="{1552A007-BCCA-4448-8F26-85AA5809361F}" destId="{BDC334BE-2FE4-4EB3-BFDB-411B0DDCE794}" srcOrd="1" destOrd="0" presId="urn:microsoft.com/office/officeart/2005/8/layout/gear1"/>
    <dgm:cxn modelId="{C538AD06-1756-4320-8107-771CB10A1835}" type="presOf" srcId="{DFAAD475-E164-49E0-B697-0ED5E4A8FAEB}" destId="{DAE0177A-E938-4576-8094-928252D5C65B}" srcOrd="0" destOrd="0" presId="urn:microsoft.com/office/officeart/2005/8/layout/gear1"/>
    <dgm:cxn modelId="{A8BD9790-2146-451A-B3D4-2F6BC71F85FE}" type="presOf" srcId="{5CB3BA8E-3535-4BA2-8825-CC1D1F7D085A}" destId="{D6EFF54E-4D85-4FDC-951E-25E1C721F362}" srcOrd="2" destOrd="0" presId="urn:microsoft.com/office/officeart/2005/8/layout/gear1"/>
    <dgm:cxn modelId="{265CA9B2-5347-45DD-B681-02D74579933B}" type="presOf" srcId="{4E501E0D-5C1D-44AA-98B2-63A0829C2164}" destId="{23A535B0-60FA-4D95-9F11-E5E1E36383B4}" srcOrd="0" destOrd="0" presId="urn:microsoft.com/office/officeart/2005/8/layout/gear1"/>
    <dgm:cxn modelId="{384AC5EB-2A5E-46E0-9850-E82F60F4426E}" srcId="{4F16891A-3D7E-4B46-8A87-62EBE6F109D9}" destId="{4E501E0D-5C1D-44AA-98B2-63A0829C2164}" srcOrd="0" destOrd="0" parTransId="{D1B2C565-45F0-4B76-8D96-A35D8B601812}" sibTransId="{DFAAD475-E164-49E0-B697-0ED5E4A8FAEB}"/>
    <dgm:cxn modelId="{58724C04-555F-4D80-AA97-909A42D10B52}" type="presOf" srcId="{4F16891A-3D7E-4B46-8A87-62EBE6F109D9}" destId="{73B3E1CB-490C-4A69-87BD-FFF48284F46D}" srcOrd="0" destOrd="0" presId="urn:microsoft.com/office/officeart/2005/8/layout/gear1"/>
    <dgm:cxn modelId="{8940F3C8-38C9-42E9-A238-D9F8D9E936C3}" type="presOf" srcId="{1552A007-BCCA-4448-8F26-85AA5809361F}" destId="{F8A145EA-6273-4E69-A478-FECFACC8F41C}" srcOrd="0" destOrd="0" presId="urn:microsoft.com/office/officeart/2005/8/layout/gear1"/>
    <dgm:cxn modelId="{95A3F4F7-763E-471D-85DF-C1B050DB908A}" type="presOf" srcId="{4E501E0D-5C1D-44AA-98B2-63A0829C2164}" destId="{A4D2A87A-74CE-4E79-BF04-F9CBC2FF1475}" srcOrd="1" destOrd="0" presId="urn:microsoft.com/office/officeart/2005/8/layout/gear1"/>
    <dgm:cxn modelId="{B6870FD2-6189-478B-A1C6-F0268F009D5F}" type="presOf" srcId="{5CB3BA8E-3535-4BA2-8825-CC1D1F7D085A}" destId="{1C1BA7F2-84B8-44FA-BDE1-4F49EA77E63A}" srcOrd="1" destOrd="0" presId="urn:microsoft.com/office/officeart/2005/8/layout/gear1"/>
    <dgm:cxn modelId="{7C840804-1FDC-4562-AD99-B487C7EE3D74}" type="presOf" srcId="{5CB3BA8E-3535-4BA2-8825-CC1D1F7D085A}" destId="{A9B126BB-D89C-4E7C-83A5-4F48C3D8DA55}" srcOrd="3" destOrd="0" presId="urn:microsoft.com/office/officeart/2005/8/layout/gear1"/>
    <dgm:cxn modelId="{19F65DDA-CA4D-4537-BBCE-7544941EC241}" srcId="{4F16891A-3D7E-4B46-8A87-62EBE6F109D9}" destId="{5CB3BA8E-3535-4BA2-8825-CC1D1F7D085A}" srcOrd="2" destOrd="0" parTransId="{72093950-0AE8-4354-AB98-264A994D7B0A}" sibTransId="{BBD5F0A7-165D-4BE1-92BF-AA356FC1081B}"/>
    <dgm:cxn modelId="{CB76195A-164E-4016-A72A-C6DAE1D60CFB}" type="presParOf" srcId="{73B3E1CB-490C-4A69-87BD-FFF48284F46D}" destId="{23A535B0-60FA-4D95-9F11-E5E1E36383B4}" srcOrd="0" destOrd="0" presId="urn:microsoft.com/office/officeart/2005/8/layout/gear1"/>
    <dgm:cxn modelId="{82271835-4069-48B2-B552-2BDEF702D839}" type="presParOf" srcId="{73B3E1CB-490C-4A69-87BD-FFF48284F46D}" destId="{A4D2A87A-74CE-4E79-BF04-F9CBC2FF1475}" srcOrd="1" destOrd="0" presId="urn:microsoft.com/office/officeart/2005/8/layout/gear1"/>
    <dgm:cxn modelId="{3E9962C6-590C-45C6-9607-50E8E33BD3E1}" type="presParOf" srcId="{73B3E1CB-490C-4A69-87BD-FFF48284F46D}" destId="{94C6A136-B618-42D6-BE61-973B49B4D753}" srcOrd="2" destOrd="0" presId="urn:microsoft.com/office/officeart/2005/8/layout/gear1"/>
    <dgm:cxn modelId="{48631FF8-1B34-44F5-AD3C-2E5B71497B3B}" type="presParOf" srcId="{73B3E1CB-490C-4A69-87BD-FFF48284F46D}" destId="{F8A145EA-6273-4E69-A478-FECFACC8F41C}" srcOrd="3" destOrd="0" presId="urn:microsoft.com/office/officeart/2005/8/layout/gear1"/>
    <dgm:cxn modelId="{47AC7130-31EA-419A-98DC-9F1A9EE2B455}" type="presParOf" srcId="{73B3E1CB-490C-4A69-87BD-FFF48284F46D}" destId="{BDC334BE-2FE4-4EB3-BFDB-411B0DDCE794}" srcOrd="4" destOrd="0" presId="urn:microsoft.com/office/officeart/2005/8/layout/gear1"/>
    <dgm:cxn modelId="{EA15A01E-9E21-428F-9243-564ADAB9D3DD}" type="presParOf" srcId="{73B3E1CB-490C-4A69-87BD-FFF48284F46D}" destId="{14E2E6E2-66C3-41A0-86F8-47FD9F8EAAD0}" srcOrd="5" destOrd="0" presId="urn:microsoft.com/office/officeart/2005/8/layout/gear1"/>
    <dgm:cxn modelId="{961E639A-F086-4334-BA79-9255B90F4BFE}" type="presParOf" srcId="{73B3E1CB-490C-4A69-87BD-FFF48284F46D}" destId="{7FF6B549-704D-4E14-B13F-3E88D7B50570}" srcOrd="6" destOrd="0" presId="urn:microsoft.com/office/officeart/2005/8/layout/gear1"/>
    <dgm:cxn modelId="{5978FE3D-B118-4C68-9AFE-414DC17279E1}" type="presParOf" srcId="{73B3E1CB-490C-4A69-87BD-FFF48284F46D}" destId="{1C1BA7F2-84B8-44FA-BDE1-4F49EA77E63A}" srcOrd="7" destOrd="0" presId="urn:microsoft.com/office/officeart/2005/8/layout/gear1"/>
    <dgm:cxn modelId="{9E6CBA6E-434A-4EAA-B446-3B4EC0C4D86A}" type="presParOf" srcId="{73B3E1CB-490C-4A69-87BD-FFF48284F46D}" destId="{D6EFF54E-4D85-4FDC-951E-25E1C721F362}" srcOrd="8" destOrd="0" presId="urn:microsoft.com/office/officeart/2005/8/layout/gear1"/>
    <dgm:cxn modelId="{713CD7AD-BAA9-48AA-B01F-F3BF56550420}" type="presParOf" srcId="{73B3E1CB-490C-4A69-87BD-FFF48284F46D}" destId="{A9B126BB-D89C-4E7C-83A5-4F48C3D8DA55}" srcOrd="9" destOrd="0" presId="urn:microsoft.com/office/officeart/2005/8/layout/gear1"/>
    <dgm:cxn modelId="{6F1E5BD4-47D0-4B7A-B9B4-3BFDC080FED6}" type="presParOf" srcId="{73B3E1CB-490C-4A69-87BD-FFF48284F46D}" destId="{DAE0177A-E938-4576-8094-928252D5C65B}" srcOrd="10" destOrd="0" presId="urn:microsoft.com/office/officeart/2005/8/layout/gear1"/>
    <dgm:cxn modelId="{3F4CC995-DFAB-4C86-A8B1-30542270191F}" type="presParOf" srcId="{73B3E1CB-490C-4A69-87BD-FFF48284F46D}" destId="{26ED9006-19B6-4D2F-A012-91067DCFFFC0}" srcOrd="11" destOrd="0" presId="urn:microsoft.com/office/officeart/2005/8/layout/gear1"/>
    <dgm:cxn modelId="{0B10C3E7-2A66-4CD7-B15B-ADF2DDFF5C6F}" type="presParOf" srcId="{73B3E1CB-490C-4A69-87BD-FFF48284F46D}" destId="{430247FF-888B-47FA-8602-A4D836E45E5B}"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870" tIns="45935" rIns="91870" bIns="45935" rtlCol="0"/>
          <a:lstStyle>
            <a:lvl1pPr algn="l">
              <a:defRPr sz="1200"/>
            </a:lvl1pPr>
          </a:lstStyle>
          <a:p>
            <a:endParaRPr lang="lv-LV"/>
          </a:p>
        </p:txBody>
      </p:sp>
      <p:sp>
        <p:nvSpPr>
          <p:cNvPr id="3" name="Date Placeholder 2"/>
          <p:cNvSpPr>
            <a:spLocks noGrp="1"/>
          </p:cNvSpPr>
          <p:nvPr>
            <p:ph type="dt" idx="1"/>
          </p:nvPr>
        </p:nvSpPr>
        <p:spPr>
          <a:xfrm>
            <a:off x="3854940" y="0"/>
            <a:ext cx="2949099" cy="497205"/>
          </a:xfrm>
          <a:prstGeom prst="rect">
            <a:avLst/>
          </a:prstGeom>
        </p:spPr>
        <p:txBody>
          <a:bodyPr vert="horz" lIns="91870" tIns="45935" rIns="91870" bIns="45935" rtlCol="0"/>
          <a:lstStyle>
            <a:lvl1pPr algn="r">
              <a:defRPr sz="1200"/>
            </a:lvl1pPr>
          </a:lstStyle>
          <a:p>
            <a:fld id="{30D7EF8A-8F42-45CC-9010-7ECE206F8CD5}" type="datetimeFigureOut">
              <a:rPr lang="lv-LV" smtClean="0"/>
              <a:t>2016.06.24.</a:t>
            </a:fld>
            <a:endParaRPr lang="lv-LV"/>
          </a:p>
        </p:txBody>
      </p:sp>
      <p:sp>
        <p:nvSpPr>
          <p:cNvPr id="4" name="Slide Image Placeholder 3"/>
          <p:cNvSpPr>
            <a:spLocks noGrp="1" noRot="1" noChangeAspect="1"/>
          </p:cNvSpPr>
          <p:nvPr>
            <p:ph type="sldImg" idx="2"/>
          </p:nvPr>
        </p:nvSpPr>
        <p:spPr>
          <a:xfrm>
            <a:off x="915988" y="744538"/>
            <a:ext cx="4973637" cy="3730625"/>
          </a:xfrm>
          <a:prstGeom prst="rect">
            <a:avLst/>
          </a:prstGeom>
          <a:noFill/>
          <a:ln w="12700">
            <a:solidFill>
              <a:prstClr val="black"/>
            </a:solidFill>
          </a:ln>
        </p:spPr>
        <p:txBody>
          <a:bodyPr vert="horz" lIns="91870" tIns="45935" rIns="91870" bIns="45935" rtlCol="0" anchor="ctr"/>
          <a:lstStyle/>
          <a:p>
            <a:endParaRPr lang="lv-LV"/>
          </a:p>
        </p:txBody>
      </p:sp>
      <p:sp>
        <p:nvSpPr>
          <p:cNvPr id="5" name="Notes Placeholder 4"/>
          <p:cNvSpPr>
            <a:spLocks noGrp="1"/>
          </p:cNvSpPr>
          <p:nvPr>
            <p:ph type="body" sz="quarter" idx="3"/>
          </p:nvPr>
        </p:nvSpPr>
        <p:spPr>
          <a:xfrm>
            <a:off x="680562" y="4723447"/>
            <a:ext cx="5444490" cy="4474845"/>
          </a:xfrm>
          <a:prstGeom prst="rect">
            <a:avLst/>
          </a:prstGeom>
        </p:spPr>
        <p:txBody>
          <a:bodyPr vert="horz" lIns="91870" tIns="45935" rIns="91870" bIns="4593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445169"/>
            <a:ext cx="2949099" cy="497205"/>
          </a:xfrm>
          <a:prstGeom prst="rect">
            <a:avLst/>
          </a:prstGeom>
        </p:spPr>
        <p:txBody>
          <a:bodyPr vert="horz" lIns="91870" tIns="45935" rIns="91870" bIns="45935" rtlCol="0" anchor="b"/>
          <a:lstStyle>
            <a:lvl1pPr algn="l">
              <a:defRPr sz="1200"/>
            </a:lvl1pPr>
          </a:lstStyle>
          <a:p>
            <a:endParaRPr lang="lv-LV"/>
          </a:p>
        </p:txBody>
      </p:sp>
      <p:sp>
        <p:nvSpPr>
          <p:cNvPr id="7" name="Slide Number Placeholder 6"/>
          <p:cNvSpPr>
            <a:spLocks noGrp="1"/>
          </p:cNvSpPr>
          <p:nvPr>
            <p:ph type="sldNum" sz="quarter" idx="5"/>
          </p:nvPr>
        </p:nvSpPr>
        <p:spPr>
          <a:xfrm>
            <a:off x="3854940" y="9445169"/>
            <a:ext cx="2949099" cy="497205"/>
          </a:xfrm>
          <a:prstGeom prst="rect">
            <a:avLst/>
          </a:prstGeom>
        </p:spPr>
        <p:txBody>
          <a:bodyPr vert="horz" lIns="91870" tIns="45935" rIns="91870" bIns="45935"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12</a:t>
            </a:fld>
            <a:endParaRPr lang="lv-LV"/>
          </a:p>
        </p:txBody>
      </p:sp>
    </p:spTree>
    <p:extLst>
      <p:ext uri="{BB962C8B-B14F-4D97-AF65-F5344CB8AC3E}">
        <p14:creationId xmlns:p14="http://schemas.microsoft.com/office/powerpoint/2010/main" val="197379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Provizoriski šobrīd tiek prognozēts 38,1 milj. </a:t>
            </a:r>
            <a:r>
              <a:rPr lang="lv-LV" i="1" dirty="0" err="1"/>
              <a:t>euro</a:t>
            </a:r>
            <a:r>
              <a:rPr lang="lv-LV" dirty="0"/>
              <a:t> liels risks valsts sociālās apdrošināšanas speciālā budžeta izdevumu nepārtrauktības nodrošināšanai 2016.gadā, t.sk.</a:t>
            </a:r>
          </a:p>
          <a:p>
            <a:pPr marL="172256" indent="-172256">
              <a:buFont typeface="Arial" panose="020B0604020202020204" pitchFamily="34" charset="0"/>
              <a:buChar char="•"/>
            </a:pPr>
            <a:r>
              <a:rPr lang="lv-LV" dirty="0"/>
              <a:t>apakšprogrammā 04.02.00 „Nodarbinātības speciālais budžets” 10,5 milj. </a:t>
            </a:r>
            <a:r>
              <a:rPr lang="lv-LV" i="1" dirty="0" err="1"/>
              <a:t>euro</a:t>
            </a:r>
            <a:r>
              <a:rPr lang="lv-LV" dirty="0"/>
              <a:t> apmērā, t.sk. izdevumiem bezdarbnieku pabalsta nodrošināšanai 10,5 milj. </a:t>
            </a:r>
            <a:r>
              <a:rPr lang="lv-LV" i="1" dirty="0" err="1"/>
              <a:t>euro</a:t>
            </a:r>
            <a:r>
              <a:rPr lang="lv-LV" dirty="0"/>
              <a:t> apmērā;</a:t>
            </a:r>
          </a:p>
          <a:p>
            <a:pPr marL="172256" indent="-172256">
              <a:buFont typeface="Arial" panose="020B0604020202020204" pitchFamily="34" charset="0"/>
              <a:buChar char="•"/>
            </a:pPr>
            <a:r>
              <a:rPr lang="lv-LV" dirty="0"/>
              <a:t>apakšprogrammā 04.03.00 „Darba negadījumu speciālais budžets” 1,2 milj. </a:t>
            </a:r>
            <a:r>
              <a:rPr lang="lv-LV" i="1" dirty="0" err="1"/>
              <a:t>euro</a:t>
            </a:r>
            <a:r>
              <a:rPr lang="lv-LV" dirty="0"/>
              <a:t> apmērā, t.sk. izdevumiem atlīdzībai par darbspēju zaudējumu 1,0 milj. </a:t>
            </a:r>
            <a:r>
              <a:rPr lang="lv-LV" i="1" dirty="0" err="1"/>
              <a:t>euro</a:t>
            </a:r>
            <a:r>
              <a:rPr lang="lv-LV" dirty="0"/>
              <a:t> apmērā un izdevumiem slimības pabalstiem 0,2 milj. </a:t>
            </a:r>
            <a:r>
              <a:rPr lang="lv-LV" i="1" dirty="0" err="1"/>
              <a:t>euro</a:t>
            </a:r>
            <a:r>
              <a:rPr lang="lv-LV" dirty="0"/>
              <a:t> apmērā.</a:t>
            </a:r>
          </a:p>
          <a:p>
            <a:pPr marL="172256" indent="-172256">
              <a:buFont typeface="Arial" panose="020B0604020202020204" pitchFamily="34" charset="0"/>
              <a:buChar char="•"/>
            </a:pPr>
            <a:r>
              <a:rPr lang="lv-LV" dirty="0"/>
              <a:t>apakšprogrammā 04.04.00 „Invaliditātes, maternitātes un slimības speciālais budžets” 26,5 milj. </a:t>
            </a:r>
            <a:r>
              <a:rPr lang="lv-LV" i="1" dirty="0" err="1"/>
              <a:t>euro</a:t>
            </a:r>
            <a:r>
              <a:rPr lang="lv-LV" dirty="0"/>
              <a:t> apmērā, t.sk. izdevumiem slimības pabalstiem 14,1 milj. </a:t>
            </a:r>
            <a:r>
              <a:rPr lang="lv-LV" i="1" dirty="0" err="1"/>
              <a:t>euro</a:t>
            </a:r>
            <a:r>
              <a:rPr lang="lv-LV" dirty="0"/>
              <a:t>, izdevumiem vecāku pabalstiem 10,5 milj. </a:t>
            </a:r>
            <a:r>
              <a:rPr lang="lv-LV" i="1" dirty="0" err="1"/>
              <a:t>euro</a:t>
            </a:r>
            <a:r>
              <a:rPr lang="lv-LV" dirty="0"/>
              <a:t> un izdevumiem maternitātes pabalstiem 2,5 milj. </a:t>
            </a:r>
            <a:r>
              <a:rPr lang="lv-LV" i="1" dirty="0" err="1"/>
              <a:t>euro</a:t>
            </a:r>
            <a:r>
              <a:rPr lang="lv-LV" dirty="0"/>
              <a:t>.</a:t>
            </a:r>
          </a:p>
          <a:p>
            <a:r>
              <a:rPr lang="lv-LV" dirty="0"/>
              <a:t>Attiecībā uz apakšprogrammas 04.01.00 „Valsts pensiju speciālais budžets” izdevumiem vecuma pensiju nodrošināšanai tiek prognozēts finanšu nepietiekamības risks 3,2 milj. </a:t>
            </a:r>
            <a:r>
              <a:rPr lang="lv-LV" i="1" dirty="0" err="1"/>
              <a:t>euro</a:t>
            </a:r>
            <a:r>
              <a:rPr lang="lv-LV" dirty="0"/>
              <a:t> apmērā, ko šobrīd tiek plānots kompensēt pārdalot finansējumu no citiem šīs apakšprogrammas izdevumiem sociālajiem pabalstiem. Tāpat arī pārējās valsts sociālās apdrošināšanas speciālā budžeta apakšprogrammās ir ievērtētas aktualizētās izdevumu prognozes pārējiem izdevumiem sociālajiem pabalstiem, kas rada iespēju nedaudz kompensēt prognozējamos riskus iepriekš minēto izdevumu nepārtrauktības nodrošināšanai.</a:t>
            </a:r>
          </a:p>
          <a:p>
            <a:r>
              <a:rPr lang="lv-LV" dirty="0"/>
              <a:t> </a:t>
            </a:r>
          </a:p>
          <a:p>
            <a:r>
              <a:rPr lang="lv-LV" dirty="0"/>
              <a:t>Kopējais finanšu nepietiekamības risks valsts sociālās apdrošināšanas speciālajā budžetā uz Latvijas Stabilitātes programmas 2016. – 2019.gadam sagatavošanu veido 0,1% no IKP, kas kopumā no fiskālo risku metodoloģijas viedokļa ir novērtējama (kvalitatīvais rādītājs) kā vidēja fiskālā ietekme ar augstu iestāšanās varbūtību (5 punkti, ņemot vērā, ka riska iestāšanās varbūtība ir robežās no 60-100%). </a:t>
            </a:r>
          </a:p>
          <a:p>
            <a:r>
              <a:rPr lang="lv-LV" dirty="0"/>
              <a:t> </a:t>
            </a:r>
          </a:p>
          <a:p>
            <a:r>
              <a:rPr lang="lv-LV" dirty="0"/>
              <a:t>Iepriekšminētos valsts sociālās apdrošināšanas speciālā budžeta finanšu nepietiekamības riskus 2016.gadā lielā mērā ir ietekmējis valsts budžeta 2016.-2018.gadam sagatavošanas process. Sagatavojot valsts sociālās apdrošināšanas speciālā budžeta izdevumu prognozes, kas tika iestrādātas likumā “Par valsts budžetu 2016.gadam” un likumā “Par vidēja termiņa budžeta ietvaru 2016., 2017. un 2018.gadam” (atbilstoši valsts budžeta sagatavošanas grafikam, valsts speciālā budžeta bāzes prognozes bija jāiesniedz līdz 2015.gada 3.jūlijam), LM attiecībā uz valsts speciālā budžeta rādītāju prognozēm varēja pamatoties </a:t>
            </a:r>
            <a:r>
              <a:rPr lang="lv-LV" u="sng" dirty="0"/>
              <a:t>tikai uz 2015.gada piecu mēnešu naudas plūsmas un statistisko datu analīzi, kas vēl nesniedza pilnu priekšstatu par valsts speciālā budžeta atsevišķu pakalpojumu finanšu nepietiekamības riskiem 2016.gadā</a:t>
            </a:r>
            <a:r>
              <a:rPr lang="lv-LV" dirty="0"/>
              <a:t>. Likuma “Par valsts budžetu 2016.gadam” un likuma “Par vidēja termiņa budžeta ietvaru 2016., 2017. un 2018.gadam” sagatavošanas grafiks (līdzīgi kā iepriekšējos gados) neparedzēja atsevišķu izdevumu sociālajiem pabalstiem palielināšanas iespēju pēc valsts sociālās apdrošināšanas speciālā budžeta bāzes sagatavošanas (izņemot, ja izdevumu izmaiņas ir saistītas ar budžeta likumprojektu paketē iesniegtajiem likumprojektiem). Vēršam uzmanību, ka, jo tuvāk ir kārtējā gada beigas, jo precīzāk ir iespējams noprognozēt nākamo periodu izdevumus sociālajiem pabalstiem. </a:t>
            </a:r>
          </a:p>
        </p:txBody>
      </p:sp>
      <p:sp>
        <p:nvSpPr>
          <p:cNvPr id="4" name="Slide Number Placeholder 3"/>
          <p:cNvSpPr>
            <a:spLocks noGrp="1"/>
          </p:cNvSpPr>
          <p:nvPr>
            <p:ph type="sldNum" sz="quarter" idx="10"/>
          </p:nvPr>
        </p:nvSpPr>
        <p:spPr/>
        <p:txBody>
          <a:bodyPr/>
          <a:lstStyle/>
          <a:p>
            <a:fld id="{56151646-2DFC-4BCA-ABE7-8C058D6330D0}" type="slidenum">
              <a:rPr lang="lv-LV" smtClean="0"/>
              <a:t>19</a:t>
            </a:fld>
            <a:endParaRPr lang="lv-LV"/>
          </a:p>
        </p:txBody>
      </p:sp>
    </p:spTree>
    <p:extLst>
      <p:ext uri="{BB962C8B-B14F-4D97-AF65-F5344CB8AC3E}">
        <p14:creationId xmlns:p14="http://schemas.microsoft.com/office/powerpoint/2010/main" val="1275248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Jo lielāks NKI īpatsvars pārējo dalībvalstu vidū, jo lielāki maksājumi jāveic. 2012.gadā un 2013.gadā, piemēram, LV PVN un NKI bāzes pārskatīja uz augšu, kā rezultātā mūsu iemaksas pieauga.</a:t>
            </a:r>
          </a:p>
          <a:p>
            <a:r>
              <a:rPr lang="lv-LV" dirty="0"/>
              <a:t> </a:t>
            </a:r>
          </a:p>
          <a:p>
            <a:r>
              <a:rPr lang="lv-LV" dirty="0"/>
              <a:t>Bet tas nav vienīgais, iemaksas mainās arī atkarībā no tā, kāds ir ES budžeta izdevumu kopapjoms, vai gada laikā ir budžeta grozījumi, ar kuriem to palielina/samazina, t.sk. dēļ makroekonomisko rādītāju (nacionālais kopienākums - NKI) izmaiņām, faktiskajiem ieņēmumiem no muitas nodokļiem, no PVN. Tiklīdz ir kādas izmaiņas, dalībvalstu iemaksu apjoms tiek precizēts. Bez tam, ņemot vērā budžeta apstiprināšanas gaitu, ir iespējams, ka attiecīgā gada budžeta grozījumi faktiski ietekmē nākamā gada maksājumus. Visus gadus ir bijusi šāda situācija.</a:t>
            </a:r>
          </a:p>
          <a:p>
            <a:r>
              <a:rPr lang="lv-LV" b="1" dirty="0"/>
              <a:t> </a:t>
            </a:r>
            <a:endParaRPr lang="lv-LV" dirty="0"/>
          </a:p>
          <a:p>
            <a:r>
              <a:rPr lang="lv-LV" b="1" dirty="0"/>
              <a:t>2014.gads </a:t>
            </a:r>
            <a:r>
              <a:rPr lang="lv-LV" dirty="0"/>
              <a:t>bija īpašs, jo bija jāveic neparedzēta apjoma korekcijas maksājums dēļ pārskatītajiem NKI datiem (lai arī ESA 2010 pašu resursu nolūkiem netiks izmantots līdz 2016.gadam, ļoti daudzas DV izmantoja šo tuvojošos pāreju kā iemeslu, lai pārskatītu NKI datus). LV iemaksa bija !25,9 milj. EUR. Arī </a:t>
            </a:r>
            <a:r>
              <a:rPr lang="lv-LV" b="1" dirty="0"/>
              <a:t>2012.gadā </a:t>
            </a:r>
            <a:r>
              <a:rPr lang="lv-LV" dirty="0"/>
              <a:t>(12,7 milj. EUR) un </a:t>
            </a:r>
            <a:r>
              <a:rPr lang="lv-LV" b="1" dirty="0"/>
              <a:t>2013.gadā</a:t>
            </a:r>
            <a:r>
              <a:rPr lang="lv-LV" dirty="0"/>
              <a:t> (12 milj. EUR) korekcijas maksājumi bija apjomīgi dēļ tā, ka bija jāpiemaksā starpība starp summām saskaņā ar galīgajām PVN un NKI bāzēm un tām, kas maksātas, pamatojoties uz prognozi. </a:t>
            </a:r>
          </a:p>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20</a:t>
            </a:fld>
            <a:endParaRPr lang="lv-LV"/>
          </a:p>
        </p:txBody>
      </p:sp>
    </p:spTree>
    <p:extLst>
      <p:ext uri="{BB962C8B-B14F-4D97-AF65-F5344CB8AC3E}">
        <p14:creationId xmlns:p14="http://schemas.microsoft.com/office/powerpoint/2010/main" val="1508633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21</a:t>
            </a:fld>
            <a:endParaRPr lang="lv-LV"/>
          </a:p>
        </p:txBody>
      </p:sp>
    </p:spTree>
    <p:extLst>
      <p:ext uri="{BB962C8B-B14F-4D97-AF65-F5344CB8AC3E}">
        <p14:creationId xmlns:p14="http://schemas.microsoft.com/office/powerpoint/2010/main" val="1241778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22</a:t>
            </a:fld>
            <a:endParaRPr lang="lv-LV"/>
          </a:p>
        </p:txBody>
      </p:sp>
    </p:spTree>
    <p:extLst>
      <p:ext uri="{BB962C8B-B14F-4D97-AF65-F5344CB8AC3E}">
        <p14:creationId xmlns:p14="http://schemas.microsoft.com/office/powerpoint/2010/main" val="2753472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23</a:t>
            </a:fld>
            <a:endParaRPr lang="lv-LV"/>
          </a:p>
        </p:txBody>
      </p:sp>
    </p:spTree>
    <p:extLst>
      <p:ext uri="{BB962C8B-B14F-4D97-AF65-F5344CB8AC3E}">
        <p14:creationId xmlns:p14="http://schemas.microsoft.com/office/powerpoint/2010/main" val="3799440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24</a:t>
            </a:fld>
            <a:endParaRPr lang="lv-LV"/>
          </a:p>
        </p:txBody>
      </p:sp>
    </p:spTree>
    <p:extLst>
      <p:ext uri="{BB962C8B-B14F-4D97-AF65-F5344CB8AC3E}">
        <p14:creationId xmlns:p14="http://schemas.microsoft.com/office/powerpoint/2010/main" val="358729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9"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PRESENTATION TITLE,</a:t>
            </a:r>
            <a:br>
              <a:rPr lang="en-US" dirty="0" smtClean="0"/>
            </a:br>
            <a:r>
              <a:rPr lang="en-US" dirty="0" smtClean="0"/>
              <a:t>IF NECESSARY SECOND ROW.</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(AUTHOR, YEAR, OTHER INFORMATION).</a:t>
            </a:r>
          </a:p>
        </p:txBody>
      </p:sp>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2016.06.24.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pic>
        <p:nvPicPr>
          <p:cNvPr id="7"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88224" y="72480"/>
            <a:ext cx="2424466" cy="86400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2016.06.24.</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ru-RU" b="1" dirty="0" smtClean="0"/>
              <a:t>Управление налогово-бюджетными рисками в Латвии</a:t>
            </a:r>
            <a:endParaRPr lang="ru-RU" b="1" dirty="0"/>
          </a:p>
        </p:txBody>
      </p:sp>
      <p:sp>
        <p:nvSpPr>
          <p:cNvPr id="5" name="Content Placeholder 4"/>
          <p:cNvSpPr>
            <a:spLocks noGrp="1"/>
          </p:cNvSpPr>
          <p:nvPr>
            <p:ph sz="quarter" idx="10"/>
          </p:nvPr>
        </p:nvSpPr>
        <p:spPr/>
        <p:txBody>
          <a:bodyPr/>
          <a:lstStyle/>
          <a:p>
            <a:r>
              <a:rPr lang="ru-RU" sz="1400" dirty="0" smtClean="0"/>
              <a:t>Гинтс Труповниекс, Департамент налогово-бюджетной политики</a:t>
            </a:r>
          </a:p>
          <a:p>
            <a:r>
              <a:rPr lang="ru-RU" sz="1400" dirty="0" smtClean="0"/>
              <a:t>Любляна, Словения, 28-29 июня 2016 г.</a:t>
            </a:r>
          </a:p>
          <a:p>
            <a:endParaRPr lang="ru-RU" sz="1400" dirty="0"/>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10</a:t>
            </a:fld>
            <a:endParaRPr lang="ru-RU" dirty="0"/>
          </a:p>
        </p:txBody>
      </p:sp>
      <p:sp>
        <p:nvSpPr>
          <p:cNvPr id="4" name="Content Placeholder 3"/>
          <p:cNvSpPr>
            <a:spLocks noGrp="1"/>
          </p:cNvSpPr>
          <p:nvPr>
            <p:ph idx="1"/>
          </p:nvPr>
        </p:nvSpPr>
        <p:spPr/>
        <p:txBody>
          <a:bodyPr>
            <a:normAutofit/>
          </a:bodyPr>
          <a:lstStyle/>
          <a:p>
            <a:pPr marL="0" indent="0" algn="just">
              <a:buNone/>
            </a:pPr>
            <a:r>
              <a:rPr lang="ru-RU" sz="1600" b="1" dirty="0" smtClean="0"/>
              <a:t>Управление индивидуальными налогово-бюджетными рисками:</a:t>
            </a:r>
          </a:p>
          <a:p>
            <a:pPr algn="just"/>
            <a:r>
              <a:rPr lang="ru-RU" sz="1600" dirty="0" smtClean="0"/>
              <a:t>Обеспечивает управление индивидуальными налогово-бюджетными рисками; </a:t>
            </a:r>
          </a:p>
          <a:p>
            <a:pPr algn="just"/>
            <a:r>
              <a:rPr lang="ru-RU" sz="1600" dirty="0"/>
              <a:t>Осуществляют оценку фискального воздействия вероятности возникновения налогово-бюджетных рисков</a:t>
            </a:r>
            <a:r>
              <a:rPr lang="ru-RU" sz="1600" dirty="0" smtClean="0"/>
              <a:t>;</a:t>
            </a:r>
          </a:p>
          <a:p>
            <a:pPr algn="just"/>
            <a:r>
              <a:rPr lang="ru-RU" sz="1600" dirty="0"/>
              <a:t>Накапливают информацию об индивидуальных налогово-бюджетных </a:t>
            </a:r>
            <a:r>
              <a:rPr lang="ru-RU" sz="1600" dirty="0" smtClean="0"/>
              <a:t>рисках, предоставляют информацию об этих рисках для управления конкретными налогово-бюджетными рисками. </a:t>
            </a:r>
          </a:p>
          <a:p>
            <a:endParaRPr lang="ru-RU" sz="1600" dirty="0"/>
          </a:p>
        </p:txBody>
      </p:sp>
      <p:sp>
        <p:nvSpPr>
          <p:cNvPr id="5" name="Title 4"/>
          <p:cNvSpPr>
            <a:spLocks noGrp="1"/>
          </p:cNvSpPr>
          <p:nvPr>
            <p:ph type="title"/>
          </p:nvPr>
        </p:nvSpPr>
        <p:spPr/>
        <p:txBody>
          <a:bodyPr>
            <a:normAutofit fontScale="90000"/>
          </a:bodyPr>
          <a:lstStyle/>
          <a:p>
            <a:r>
              <a:rPr lang="ru-RU" dirty="0" smtClean="0"/>
              <a:t>Уровни управления налогово-бюджетными рисками (III)</a:t>
            </a:r>
            <a:endParaRPr lang="ru-RU" dirty="0"/>
          </a:p>
        </p:txBody>
      </p:sp>
      <p:sp>
        <p:nvSpPr>
          <p:cNvPr id="6" name="Rectangle 5"/>
          <p:cNvSpPr/>
          <p:nvPr/>
        </p:nvSpPr>
        <p:spPr>
          <a:xfrm>
            <a:off x="2195736" y="4515607"/>
            <a:ext cx="4176464" cy="7856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Стороны, исполняющие проекты государственного бюджета и проекты, финансируемые ЕС</a:t>
            </a:r>
            <a:endParaRPr lang="ru-RU" dirty="0"/>
          </a:p>
        </p:txBody>
      </p:sp>
      <p:sp>
        <p:nvSpPr>
          <p:cNvPr id="7" name="Rectangle 6"/>
          <p:cNvSpPr/>
          <p:nvPr/>
        </p:nvSpPr>
        <p:spPr>
          <a:xfrm>
            <a:off x="1258652" y="3212976"/>
            <a:ext cx="2664296"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Стороны, исполняющие проекты ГЧП</a:t>
            </a:r>
            <a:endParaRPr lang="ru-RU" dirty="0"/>
          </a:p>
        </p:txBody>
      </p:sp>
      <p:sp>
        <p:nvSpPr>
          <p:cNvPr id="8" name="Rectangle 7"/>
          <p:cNvSpPr/>
          <p:nvPr/>
        </p:nvSpPr>
        <p:spPr>
          <a:xfrm>
            <a:off x="4499992" y="3212976"/>
            <a:ext cx="2664296"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ГП</a:t>
            </a:r>
            <a:endParaRPr lang="ru-RU" dirty="0"/>
          </a:p>
        </p:txBody>
      </p:sp>
      <p:sp>
        <p:nvSpPr>
          <p:cNvPr id="9" name="Rectangle 8"/>
          <p:cNvSpPr/>
          <p:nvPr/>
        </p:nvSpPr>
        <p:spPr>
          <a:xfrm>
            <a:off x="498569" y="5523719"/>
            <a:ext cx="7520880" cy="1200329"/>
          </a:xfrm>
          <a:prstGeom prst="rect">
            <a:avLst/>
          </a:prstGeom>
        </p:spPr>
        <p:txBody>
          <a:bodyPr wrap="square">
            <a:spAutoFit/>
          </a:bodyPr>
          <a:lstStyle/>
          <a:p>
            <a:r>
              <a:rPr lang="ru-RU" b="1" i="1" dirty="0" smtClean="0">
                <a:solidFill>
                  <a:srgbClr val="414142"/>
                </a:solidFill>
              </a:rPr>
              <a:t>! Индивидуальный налогово-бюджетный риск </a:t>
            </a:r>
            <a:r>
              <a:rPr lang="ru-RU" i="1" dirty="0" smtClean="0">
                <a:solidFill>
                  <a:srgbClr val="414142"/>
                </a:solidFill>
              </a:rPr>
              <a:t>– </a:t>
            </a:r>
            <a:r>
              <a:rPr lang="ru-RU" i="1" u="sng" dirty="0" smtClean="0">
                <a:solidFill>
                  <a:srgbClr val="414142"/>
                </a:solidFill>
              </a:rPr>
              <a:t>индивидуальный случай </a:t>
            </a:r>
            <a:r>
              <a:rPr lang="ru-RU" i="1" dirty="0" smtClean="0">
                <a:solidFill>
                  <a:srgbClr val="414142"/>
                </a:solidFill>
              </a:rPr>
              <a:t>налогово-бюджетных рисков, связанный с исполнением определенных функций государственной администрации, с природными или  социальными процессами.</a:t>
            </a:r>
            <a:endParaRPr lang="ru-RU" i="1" dirty="0"/>
          </a:p>
        </p:txBody>
      </p:sp>
    </p:spTree>
    <p:extLst>
      <p:ext uri="{BB962C8B-B14F-4D97-AF65-F5344CB8AC3E}">
        <p14:creationId xmlns:p14="http://schemas.microsoft.com/office/powerpoint/2010/main" val="349412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11</a:t>
            </a:fld>
            <a:endParaRPr lang="ru-RU" dirty="0"/>
          </a:p>
        </p:txBody>
      </p:sp>
      <p:sp>
        <p:nvSpPr>
          <p:cNvPr id="5" name="Title 4"/>
          <p:cNvSpPr>
            <a:spLocks noGrp="1"/>
          </p:cNvSpPr>
          <p:nvPr>
            <p:ph type="title"/>
          </p:nvPr>
        </p:nvSpPr>
        <p:spPr>
          <a:xfrm>
            <a:off x="437158" y="541742"/>
            <a:ext cx="5688632" cy="432000"/>
          </a:xfrm>
        </p:spPr>
        <p:txBody>
          <a:bodyPr>
            <a:normAutofit/>
          </a:bodyPr>
          <a:lstStyle/>
          <a:p>
            <a:r>
              <a:rPr lang="ru-RU" dirty="0" smtClean="0"/>
              <a:t>Классификация налогово-бюджетных рисков</a:t>
            </a:r>
            <a:endParaRPr lang="ru-RU" dirty="0"/>
          </a:p>
        </p:txBody>
      </p:sp>
      <p:sp>
        <p:nvSpPr>
          <p:cNvPr id="6" name="Rectangle 5"/>
          <p:cNvSpPr/>
          <p:nvPr/>
        </p:nvSpPr>
        <p:spPr>
          <a:xfrm>
            <a:off x="350053" y="1063390"/>
            <a:ext cx="8423182" cy="830997"/>
          </a:xfrm>
          <a:prstGeom prst="rect">
            <a:avLst/>
          </a:prstGeom>
        </p:spPr>
        <p:txBody>
          <a:bodyPr wrap="square">
            <a:spAutoFit/>
          </a:bodyPr>
          <a:lstStyle/>
          <a:p>
            <a:r>
              <a:rPr lang="ru-RU" sz="1600" dirty="0" smtClean="0"/>
              <a:t>Для целей классификации налогово-бюджетных рисков мы использовали адаптированную версию классификации источников налогово-бюджетных рисков, разработанную </a:t>
            </a:r>
            <a:r>
              <a:rPr lang="ru-RU" sz="1600" i="1" dirty="0" smtClean="0"/>
              <a:t>Ханой Полачкова Брикси </a:t>
            </a:r>
            <a:r>
              <a:rPr lang="ru-RU" sz="1600" dirty="0" smtClean="0"/>
              <a:t>(Всемирный банк, 2002 г.).</a:t>
            </a:r>
            <a:endParaRPr lang="ru-RU" sz="1600" dirty="0"/>
          </a:p>
        </p:txBody>
      </p:sp>
      <p:pic>
        <p:nvPicPr>
          <p:cNvPr id="8" name="Picture 7"/>
          <p:cNvPicPr>
            <a:picLocks noChangeAspect="1"/>
          </p:cNvPicPr>
          <p:nvPr/>
        </p:nvPicPr>
        <p:blipFill>
          <a:blip r:embed="rId2"/>
          <a:stretch>
            <a:fillRect/>
          </a:stretch>
        </p:blipFill>
        <p:spPr>
          <a:xfrm>
            <a:off x="437158" y="2638803"/>
            <a:ext cx="838539" cy="1086289"/>
          </a:xfrm>
          <a:prstGeom prst="rect">
            <a:avLst/>
          </a:prstGeom>
        </p:spPr>
      </p:pic>
      <p:pic>
        <p:nvPicPr>
          <p:cNvPr id="9" name="Picture 8"/>
          <p:cNvPicPr>
            <a:picLocks noChangeAspect="1"/>
          </p:cNvPicPr>
          <p:nvPr/>
        </p:nvPicPr>
        <p:blipFill>
          <a:blip r:embed="rId3"/>
          <a:stretch>
            <a:fillRect/>
          </a:stretch>
        </p:blipFill>
        <p:spPr>
          <a:xfrm>
            <a:off x="463371" y="4554164"/>
            <a:ext cx="933827" cy="1581789"/>
          </a:xfrm>
          <a:prstGeom prst="rect">
            <a:avLst/>
          </a:prstGeom>
        </p:spPr>
      </p:pic>
      <p:pic>
        <p:nvPicPr>
          <p:cNvPr id="15" name="Picture 14"/>
          <p:cNvPicPr>
            <a:picLocks noChangeAspect="1"/>
          </p:cNvPicPr>
          <p:nvPr/>
        </p:nvPicPr>
        <p:blipFill>
          <a:blip r:embed="rId4"/>
          <a:stretch>
            <a:fillRect/>
          </a:stretch>
        </p:blipFill>
        <p:spPr>
          <a:xfrm>
            <a:off x="1703632" y="2581225"/>
            <a:ext cx="1820011" cy="1848597"/>
          </a:xfrm>
          <a:prstGeom prst="rect">
            <a:avLst/>
          </a:prstGeom>
        </p:spPr>
      </p:pic>
      <p:pic>
        <p:nvPicPr>
          <p:cNvPr id="16" name="Picture 15"/>
          <p:cNvPicPr>
            <a:picLocks noChangeAspect="1"/>
          </p:cNvPicPr>
          <p:nvPr/>
        </p:nvPicPr>
        <p:blipFill>
          <a:blip r:embed="rId5"/>
          <a:stretch>
            <a:fillRect/>
          </a:stretch>
        </p:blipFill>
        <p:spPr>
          <a:xfrm>
            <a:off x="1671914" y="4591483"/>
            <a:ext cx="1734251" cy="1553203"/>
          </a:xfrm>
          <a:prstGeom prst="rect">
            <a:avLst/>
          </a:prstGeom>
        </p:spPr>
      </p:pic>
      <p:pic>
        <p:nvPicPr>
          <p:cNvPr id="17" name="Picture 16"/>
          <p:cNvPicPr>
            <a:picLocks noChangeAspect="1"/>
          </p:cNvPicPr>
          <p:nvPr/>
        </p:nvPicPr>
        <p:blipFill>
          <a:blip r:embed="rId6"/>
          <a:stretch>
            <a:fillRect/>
          </a:stretch>
        </p:blipFill>
        <p:spPr>
          <a:xfrm>
            <a:off x="3920385" y="2523100"/>
            <a:ext cx="2086818" cy="1810482"/>
          </a:xfrm>
          <a:prstGeom prst="rect">
            <a:avLst/>
          </a:prstGeom>
        </p:spPr>
      </p:pic>
      <p:pic>
        <p:nvPicPr>
          <p:cNvPr id="18" name="Picture 17"/>
          <p:cNvPicPr>
            <a:picLocks noChangeAspect="1"/>
          </p:cNvPicPr>
          <p:nvPr/>
        </p:nvPicPr>
        <p:blipFill>
          <a:blip r:embed="rId7"/>
          <a:stretch>
            <a:fillRect/>
          </a:stretch>
        </p:blipFill>
        <p:spPr>
          <a:xfrm>
            <a:off x="6167888" y="2521082"/>
            <a:ext cx="2115405" cy="1496030"/>
          </a:xfrm>
          <a:prstGeom prst="rect">
            <a:avLst/>
          </a:prstGeom>
        </p:spPr>
      </p:pic>
      <p:pic>
        <p:nvPicPr>
          <p:cNvPr id="19" name="Picture 18"/>
          <p:cNvPicPr>
            <a:picLocks noChangeAspect="1"/>
          </p:cNvPicPr>
          <p:nvPr/>
        </p:nvPicPr>
        <p:blipFill>
          <a:blip r:embed="rId8"/>
          <a:stretch>
            <a:fillRect/>
          </a:stretch>
        </p:blipFill>
        <p:spPr>
          <a:xfrm>
            <a:off x="3920385" y="4516048"/>
            <a:ext cx="2096347" cy="2124934"/>
          </a:xfrm>
          <a:prstGeom prst="rect">
            <a:avLst/>
          </a:prstGeom>
        </p:spPr>
      </p:pic>
      <p:pic>
        <p:nvPicPr>
          <p:cNvPr id="20" name="Picture 19"/>
          <p:cNvPicPr>
            <a:picLocks noChangeAspect="1"/>
          </p:cNvPicPr>
          <p:nvPr/>
        </p:nvPicPr>
        <p:blipFill>
          <a:blip r:embed="rId9"/>
          <a:stretch>
            <a:fillRect/>
          </a:stretch>
        </p:blipFill>
        <p:spPr>
          <a:xfrm>
            <a:off x="6171853" y="4516048"/>
            <a:ext cx="2077290" cy="1619905"/>
          </a:xfrm>
          <a:prstGeom prst="rect">
            <a:avLst/>
          </a:prstGeom>
        </p:spPr>
      </p:pic>
      <p:pic>
        <p:nvPicPr>
          <p:cNvPr id="21" name="Picture 20"/>
          <p:cNvPicPr>
            <a:picLocks noChangeAspect="1"/>
          </p:cNvPicPr>
          <p:nvPr/>
        </p:nvPicPr>
        <p:blipFill>
          <a:blip r:embed="rId10"/>
          <a:stretch>
            <a:fillRect/>
          </a:stretch>
        </p:blipFill>
        <p:spPr>
          <a:xfrm>
            <a:off x="437158" y="1838717"/>
            <a:ext cx="933827" cy="476443"/>
          </a:xfrm>
          <a:prstGeom prst="rect">
            <a:avLst/>
          </a:prstGeom>
        </p:spPr>
      </p:pic>
      <p:pic>
        <p:nvPicPr>
          <p:cNvPr id="22" name="Picture 21"/>
          <p:cNvPicPr>
            <a:picLocks noChangeAspect="1"/>
          </p:cNvPicPr>
          <p:nvPr/>
        </p:nvPicPr>
        <p:blipFill>
          <a:blip r:embed="rId11"/>
          <a:stretch>
            <a:fillRect/>
          </a:stretch>
        </p:blipFill>
        <p:spPr>
          <a:xfrm>
            <a:off x="1953016" y="1877231"/>
            <a:ext cx="1172049" cy="476443"/>
          </a:xfrm>
          <a:prstGeom prst="rect">
            <a:avLst/>
          </a:prstGeom>
        </p:spPr>
      </p:pic>
      <p:pic>
        <p:nvPicPr>
          <p:cNvPr id="23" name="Picture 22"/>
          <p:cNvPicPr>
            <a:picLocks noChangeAspect="1"/>
          </p:cNvPicPr>
          <p:nvPr/>
        </p:nvPicPr>
        <p:blipFill>
          <a:blip r:embed="rId12"/>
          <a:stretch>
            <a:fillRect/>
          </a:stretch>
        </p:blipFill>
        <p:spPr>
          <a:xfrm>
            <a:off x="5203610" y="1833389"/>
            <a:ext cx="1705664" cy="485971"/>
          </a:xfrm>
          <a:prstGeom prst="rect">
            <a:avLst/>
          </a:prstGeom>
        </p:spPr>
      </p:pic>
      <p:cxnSp>
        <p:nvCxnSpPr>
          <p:cNvPr id="25" name="Straight Connector 24"/>
          <p:cNvCxnSpPr/>
          <p:nvPr/>
        </p:nvCxnSpPr>
        <p:spPr>
          <a:xfrm flipV="1">
            <a:off x="343777" y="2383693"/>
            <a:ext cx="7828623" cy="19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437158" y="4368580"/>
            <a:ext cx="7846135" cy="112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12595" y="1781527"/>
            <a:ext cx="46708" cy="47223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488926" y="1770427"/>
            <a:ext cx="31812" cy="4633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7529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12</a:t>
            </a:fld>
            <a:endParaRPr lang="ru-RU" dirty="0"/>
          </a:p>
        </p:txBody>
      </p:sp>
      <p:sp>
        <p:nvSpPr>
          <p:cNvPr id="4" name="Content Placeholder 3"/>
          <p:cNvSpPr>
            <a:spLocks noGrp="1"/>
          </p:cNvSpPr>
          <p:nvPr>
            <p:ph idx="1"/>
          </p:nvPr>
        </p:nvSpPr>
        <p:spPr>
          <a:xfrm>
            <a:off x="457200" y="1268760"/>
            <a:ext cx="8229600" cy="5087590"/>
          </a:xfrm>
        </p:spPr>
        <p:txBody>
          <a:bodyPr>
            <a:normAutofit fontScale="85000" lnSpcReduction="20000"/>
          </a:bodyPr>
          <a:lstStyle/>
          <a:p>
            <a:pPr marL="0" indent="0">
              <a:buNone/>
            </a:pPr>
            <a:r>
              <a:rPr lang="ru-RU" b="1" dirty="0" smtClean="0"/>
              <a:t>База данных, которой управляет Министерство финансов. Включает:</a:t>
            </a:r>
          </a:p>
          <a:p>
            <a:pPr marL="0" indent="0">
              <a:buNone/>
            </a:pPr>
            <a:endParaRPr lang="ru-RU" b="1" dirty="0" smtClean="0"/>
          </a:p>
          <a:p>
            <a:pPr marL="0" indent="0">
              <a:buNone/>
            </a:pPr>
            <a:r>
              <a:rPr lang="ru-RU" b="1" dirty="0" smtClean="0"/>
              <a:t>Налогово-бюджетные риски, которые можно выразить количественно </a:t>
            </a:r>
            <a:r>
              <a:rPr lang="ru-RU" dirty="0" smtClean="0"/>
              <a:t>– оценивается вероятность возникновения и влияние на  равновесие бюджета</a:t>
            </a:r>
            <a:endParaRPr lang="ru-RU" b="1"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ru-RU" dirty="0" smtClean="0"/>
              <a:t>Государственные гарантии;</a:t>
            </a:r>
          </a:p>
          <a:p>
            <a:pPr algn="just"/>
            <a:r>
              <a:rPr lang="ru-RU" dirty="0" smtClean="0"/>
              <a:t>Государственные кредиты;</a:t>
            </a:r>
          </a:p>
          <a:p>
            <a:pPr algn="just"/>
            <a:r>
              <a:rPr lang="ru-RU" dirty="0" smtClean="0"/>
              <a:t>Налогово-бюджетные риски, которые можно выразить количественно, в секторе социального обеспечения;</a:t>
            </a:r>
          </a:p>
          <a:p>
            <a:pPr algn="just"/>
            <a:r>
              <a:rPr lang="ru-RU" dirty="0" smtClean="0"/>
              <a:t>Увеличение регулярных выплат в бюджет ЕС и на международное сотрудничество;</a:t>
            </a:r>
          </a:p>
          <a:p>
            <a:pPr algn="just"/>
            <a:r>
              <a:rPr lang="ru-RU" dirty="0" smtClean="0"/>
              <a:t>Программы инструментов политики Европейского Союза и другая зарубежная финансовая помощь; </a:t>
            </a:r>
          </a:p>
          <a:p>
            <a:pPr algn="just"/>
            <a:r>
              <a:rPr lang="ru-RU" dirty="0" smtClean="0"/>
              <a:t>Гарантированные государством кредиты на образование и студенческие кредиты;</a:t>
            </a:r>
          </a:p>
          <a:p>
            <a:pPr algn="just"/>
            <a:r>
              <a:rPr lang="ru-RU" dirty="0" smtClean="0"/>
              <a:t>Отзывной капитал.</a:t>
            </a:r>
          </a:p>
          <a:p>
            <a:pPr marL="0" indent="0">
              <a:buNone/>
            </a:pPr>
            <a:endParaRPr lang="ru-RU" b="1" dirty="0" smtClean="0"/>
          </a:p>
          <a:p>
            <a:pPr marL="0" indent="0">
              <a:buNone/>
            </a:pPr>
            <a:r>
              <a:rPr lang="ru-RU" b="1" dirty="0"/>
              <a:t>Налогово-бюджетные риски, которые </a:t>
            </a:r>
            <a:r>
              <a:rPr lang="ru-RU" b="1" dirty="0" smtClean="0"/>
              <a:t>нельзя выразить </a:t>
            </a:r>
            <a:r>
              <a:rPr lang="ru-RU" b="1" dirty="0"/>
              <a:t>количественно </a:t>
            </a:r>
            <a:r>
              <a:rPr lang="ru-RU" dirty="0" smtClean="0"/>
              <a:t>–вероятность </a:t>
            </a:r>
            <a:r>
              <a:rPr lang="ru-RU" dirty="0"/>
              <a:t>возникновения и влияние на  равновесие </a:t>
            </a:r>
            <a:r>
              <a:rPr lang="ru-RU" dirty="0" smtClean="0"/>
              <a:t>бюджета не оцениваются</a:t>
            </a:r>
            <a:endParaRPr lang="ru-RU" b="1" dirty="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ru-RU" b="1"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lang="ru-RU" dirty="0" smtClean="0"/>
              <a:t>Прямые и неявные обязательства государственно-частных партнерств и концессионные контракты;</a:t>
            </a:r>
          </a:p>
          <a:p>
            <a:pPr algn="just"/>
            <a:r>
              <a:rPr lang="ru-RU" dirty="0" smtClean="0"/>
              <a:t>Государственные предприятия;</a:t>
            </a:r>
          </a:p>
          <a:p>
            <a:pPr algn="just"/>
            <a:r>
              <a:rPr lang="ru-RU" dirty="0" smtClean="0"/>
              <a:t>Обеспечение исполнения постановлений Международного суда и Конституционного суда.</a:t>
            </a:r>
          </a:p>
          <a:p>
            <a:endParaRPr lang="ru-RU"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ru-RU"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ru-RU"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ru-RU"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ru-RU"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ru-RU"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ru-RU"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
        <p:nvSpPr>
          <p:cNvPr id="5" name="Title 4"/>
          <p:cNvSpPr>
            <a:spLocks noGrp="1"/>
          </p:cNvSpPr>
          <p:nvPr>
            <p:ph type="title"/>
          </p:nvPr>
        </p:nvSpPr>
        <p:spPr/>
        <p:txBody>
          <a:bodyPr/>
          <a:lstStyle/>
          <a:p>
            <a:r>
              <a:rPr lang="ru-RU" dirty="0" smtClean="0"/>
              <a:t>Реестр налогово-бюджетных рисков</a:t>
            </a:r>
            <a:endParaRPr lang="ru-RU" dirty="0"/>
          </a:p>
        </p:txBody>
      </p:sp>
    </p:spTree>
    <p:extLst>
      <p:ext uri="{BB962C8B-B14F-4D97-AF65-F5344CB8AC3E}">
        <p14:creationId xmlns:p14="http://schemas.microsoft.com/office/powerpoint/2010/main" val="4216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13</a:t>
            </a:fld>
            <a:endParaRPr lang="ru-RU" dirty="0"/>
          </a:p>
        </p:txBody>
      </p:sp>
      <p:sp>
        <p:nvSpPr>
          <p:cNvPr id="5" name="Title 4"/>
          <p:cNvSpPr>
            <a:spLocks noGrp="1"/>
          </p:cNvSpPr>
          <p:nvPr>
            <p:ph type="title"/>
          </p:nvPr>
        </p:nvSpPr>
        <p:spPr/>
        <p:txBody>
          <a:bodyPr>
            <a:normAutofit fontScale="90000"/>
          </a:bodyPr>
          <a:lstStyle/>
          <a:p>
            <a:r>
              <a:rPr lang="ru-RU" dirty="0" smtClean="0"/>
              <a:t>Реестр налогово-бюджетных рисков (пример)</a:t>
            </a:r>
            <a:endParaRPr lang="ru-RU" dirty="0"/>
          </a:p>
        </p:txBody>
      </p:sp>
      <p:graphicFrame>
        <p:nvGraphicFramePr>
          <p:cNvPr id="15" name="Table 14"/>
          <p:cNvGraphicFramePr>
            <a:graphicFrameLocks noGrp="1"/>
          </p:cNvGraphicFramePr>
          <p:nvPr>
            <p:extLst>
              <p:ext uri="{D42A27DB-BD31-4B8C-83A1-F6EECF244321}">
                <p14:modId xmlns:p14="http://schemas.microsoft.com/office/powerpoint/2010/main" val="4234917747"/>
              </p:ext>
            </p:extLst>
          </p:nvPr>
        </p:nvGraphicFramePr>
        <p:xfrm>
          <a:off x="179513" y="1268760"/>
          <a:ext cx="8712970" cy="5087590"/>
        </p:xfrm>
        <a:graphic>
          <a:graphicData uri="http://schemas.openxmlformats.org/drawingml/2006/table">
            <a:tbl>
              <a:tblPr firstRow="1" firstCol="1" bandRow="1">
                <a:tableStyleId>{5C22544A-7EE6-4342-B048-85BDC9FD1C3A}</a:tableStyleId>
              </a:tblPr>
              <a:tblGrid>
                <a:gridCol w="456636"/>
                <a:gridCol w="774115"/>
                <a:gridCol w="686137"/>
                <a:gridCol w="991086"/>
                <a:gridCol w="838612"/>
                <a:gridCol w="2439598"/>
                <a:gridCol w="914849"/>
                <a:gridCol w="838612"/>
                <a:gridCol w="773325"/>
              </a:tblGrid>
              <a:tr h="1101175">
                <a:tc>
                  <a:txBody>
                    <a:bodyPr/>
                    <a:lstStyle/>
                    <a:p>
                      <a:pPr algn="ctr">
                        <a:lnSpc>
                          <a:spcPct val="107000"/>
                        </a:lnSpc>
                        <a:spcAft>
                          <a:spcPts val="0"/>
                        </a:spcAft>
                      </a:pPr>
                      <a:r>
                        <a:rPr lang="lv-LV" sz="800" dirty="0">
                          <a:effectLst/>
                        </a:rPr>
                        <a:t>Fiskālā riska reģistrācijas numurs</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Fiskālā riska avots</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tabLst>
                          <a:tab pos="111760" algn="l"/>
                        </a:tabLst>
                      </a:pPr>
                      <a:r>
                        <a:rPr lang="lv-LV" sz="800">
                          <a:effectLst/>
                        </a:rPr>
                        <a:t>Fiskālā riska apraksts</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Fiskālās ietekmes novērtējums un fiskālais rādītājs, kuru ietekmē fiskālais risks</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a:effectLst/>
                        </a:rPr>
                        <a:t>Fiskālā riska iestāšanās varbūtības novērtējums</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a:effectLst/>
                        </a:rPr>
                        <a:t>Pašreizējās fiskālā riska vadības situācijas apraksts</a:t>
                      </a:r>
                      <a:endParaRPr lang="lv-LV" sz="1000">
                        <a:effectLst/>
                      </a:endParaRPr>
                    </a:p>
                    <a:p>
                      <a:pPr algn="ctr">
                        <a:lnSpc>
                          <a:spcPct val="107000"/>
                        </a:lnSpc>
                        <a:spcAft>
                          <a:spcPts val="0"/>
                        </a:spcAft>
                      </a:pPr>
                      <a:r>
                        <a:rPr lang="lv-LV" sz="800">
                          <a:effectLst/>
                        </a:rPr>
                        <a:t>(pašreiz pastāvošie fiskālā riska mazināšanas pasākumi, pastāvošie instrumenti riska seku novēršanai un cita informācija, kas noderīga fiskālā riska izvērtēšanai)</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Papildu nepieciešamā rīcība (pasākumi) fiskālā riska mazināšanai</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a:effectLst/>
                        </a:rPr>
                        <a:t>Papildu nepieciešamā rīcība fiskālā riska seku novēršanai</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a:effectLst/>
                        </a:rPr>
                        <a:t>Par fiskālā riska vadību atbildīgā centrālā valsts iestāde, citas iesaistītās institūcijas</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r>
              <a:tr h="155837">
                <a:tc>
                  <a:txBody>
                    <a:bodyPr/>
                    <a:lstStyle/>
                    <a:p>
                      <a:pPr algn="ctr">
                        <a:lnSpc>
                          <a:spcPct val="107000"/>
                        </a:lnSpc>
                        <a:spcAft>
                          <a:spcPts val="0"/>
                        </a:spcAft>
                      </a:pPr>
                      <a:r>
                        <a:rPr lang="lv-LV" sz="900">
                          <a:effectLst/>
                        </a:rPr>
                        <a:t>1</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fontAlgn="t">
                        <a:lnSpc>
                          <a:spcPct val="107000"/>
                        </a:lnSpc>
                        <a:spcAft>
                          <a:spcPts val="0"/>
                        </a:spcAft>
                      </a:pPr>
                      <a:r>
                        <a:rPr lang="lv-LV" sz="900">
                          <a:effectLst/>
                        </a:rPr>
                        <a:t>2</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marL="0" algn="ctr">
                        <a:spcAft>
                          <a:spcPts val="0"/>
                        </a:spcAft>
                        <a:tabLst>
                          <a:tab pos="111760" algn="l"/>
                          <a:tab pos="307975" algn="l"/>
                        </a:tabLst>
                      </a:pPr>
                      <a:r>
                        <a:rPr lang="lv-LV" sz="900" dirty="0">
                          <a:effectLst/>
                        </a:rPr>
                        <a:t>3</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4</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5</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6</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7</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8</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a:effectLst/>
                        </a:rPr>
                        <a:t>9</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r>
              <a:tr h="3830578">
                <a:tc>
                  <a:txBody>
                    <a:bodyPr/>
                    <a:lstStyle/>
                    <a:p>
                      <a:pPr algn="ctr">
                        <a:lnSpc>
                          <a:spcPct val="107000"/>
                        </a:lnSpc>
                        <a:spcAft>
                          <a:spcPts val="0"/>
                        </a:spcAft>
                      </a:pPr>
                      <a:r>
                        <a:rPr lang="lv-LV" sz="900">
                          <a:effectLst/>
                        </a:rPr>
                        <a:t>IZM-1</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just" fontAlgn="t">
                        <a:lnSpc>
                          <a:spcPct val="107000"/>
                        </a:lnSpc>
                        <a:spcAft>
                          <a:spcPts val="0"/>
                        </a:spcAft>
                      </a:pPr>
                      <a:r>
                        <a:rPr lang="lv-LV" sz="900" dirty="0">
                          <a:effectLst/>
                        </a:rPr>
                        <a:t>Valsts galvojums studiju un studējošo kreditēšanai.</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marL="0" algn="l">
                        <a:spcAft>
                          <a:spcPts val="0"/>
                        </a:spcAft>
                        <a:tabLst>
                          <a:tab pos="111760" algn="l"/>
                          <a:tab pos="285750" algn="l"/>
                        </a:tabLst>
                      </a:pPr>
                      <a:r>
                        <a:rPr lang="lv-LV" sz="900" dirty="0">
                          <a:effectLst/>
                        </a:rPr>
                        <a:t>Risks, ka vienlaicīgi valstij ir jāveic liels skaits maksājumu pret garantijām. </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just">
                        <a:lnSpc>
                          <a:spcPct val="107000"/>
                        </a:lnSpc>
                        <a:spcAft>
                          <a:spcPts val="300"/>
                        </a:spcAft>
                      </a:pPr>
                      <a:r>
                        <a:rPr lang="lv-LV" sz="900">
                          <a:effectLst/>
                        </a:rPr>
                        <a:t>Vispārējās valdības deficīta pieaugums.</a:t>
                      </a:r>
                      <a:endParaRPr lang="lv-LV" sz="1000">
                        <a:effectLst/>
                      </a:endParaRPr>
                    </a:p>
                    <a:p>
                      <a:pPr algn="just">
                        <a:lnSpc>
                          <a:spcPct val="107000"/>
                        </a:lnSpc>
                        <a:spcAft>
                          <a:spcPts val="300"/>
                        </a:spcAft>
                      </a:pPr>
                      <a:r>
                        <a:rPr lang="lv-LV" sz="900">
                          <a:effectLst/>
                        </a:rPr>
                        <a:t>Fiskālā ietekme (2015-2017) ir grūti novērtējama kvantitatīvi.</a:t>
                      </a:r>
                      <a:endParaRPr lang="lv-LV" sz="1000">
                        <a:effectLst/>
                      </a:endParaRPr>
                    </a:p>
                    <a:p>
                      <a:pPr algn="just">
                        <a:lnSpc>
                          <a:spcPct val="107000"/>
                        </a:lnSpc>
                        <a:spcAft>
                          <a:spcPts val="300"/>
                        </a:spcAft>
                      </a:pPr>
                      <a:r>
                        <a:rPr lang="lv-LV" sz="900">
                          <a:effectLst/>
                        </a:rPr>
                        <a:t>Kvalitatīvais vērtējums – fiskālā ietekme ir tuvu nullei, jo pat krīzes apstākļi parādīja, ka izveidotā sistēma ir stabila un problemātisko</a:t>
                      </a:r>
                      <a:r>
                        <a:rPr lang="lv-LV" sz="1000">
                          <a:effectLst/>
                        </a:rPr>
                        <a:t> </a:t>
                      </a:r>
                      <a:r>
                        <a:rPr lang="lv-LV" sz="900">
                          <a:effectLst/>
                        </a:rPr>
                        <a:t>studiju un studējošo kredītu apmērs ir bijis nenozīmīgs.</a:t>
                      </a:r>
                      <a:endParaRPr lang="lv-LV" sz="100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just">
                        <a:lnSpc>
                          <a:spcPct val="107000"/>
                        </a:lnSpc>
                        <a:spcAft>
                          <a:spcPts val="300"/>
                        </a:spcAft>
                      </a:pPr>
                      <a:r>
                        <a:rPr lang="lv-LV" sz="900" dirty="0">
                          <a:effectLst/>
                        </a:rPr>
                        <a:t>1 (2015-2017)</a:t>
                      </a:r>
                      <a:endParaRPr lang="lv-LV" sz="1000" dirty="0">
                        <a:effectLst/>
                      </a:endParaRPr>
                    </a:p>
                    <a:p>
                      <a:pPr algn="just">
                        <a:lnSpc>
                          <a:spcPct val="107000"/>
                        </a:lnSpc>
                        <a:spcAft>
                          <a:spcPts val="300"/>
                        </a:spcAft>
                      </a:pPr>
                      <a:r>
                        <a:rPr lang="lv-LV" sz="900" dirty="0">
                          <a:effectLst/>
                        </a:rPr>
                        <a:t>Līdz šim uzkrātā pieredze apliecina, ka riska iestāšanās varbūtība ir tuvu nullei.</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indent="71755" algn="just">
                        <a:lnSpc>
                          <a:spcPct val="107000"/>
                        </a:lnSpc>
                        <a:spcAft>
                          <a:spcPts val="300"/>
                        </a:spcAft>
                      </a:pPr>
                      <a:r>
                        <a:rPr lang="lv-LV" sz="900" dirty="0">
                          <a:effectLst/>
                        </a:rPr>
                        <a:t>Riska vadībai tiek saņemti trešo personu galvojumi, kas izmantojami pirms iestājas valsts galvojuma pieprasīšanas nosacījums. Līdz šim problemātisko studiju un studējošo kredītu apmērs ir bijis nenozīmīgs.</a:t>
                      </a:r>
                      <a:endParaRPr lang="lv-LV" sz="1000" dirty="0">
                        <a:effectLst/>
                      </a:endParaRPr>
                    </a:p>
                    <a:p>
                      <a:pPr indent="71755" algn="just">
                        <a:lnSpc>
                          <a:spcPct val="107000"/>
                        </a:lnSpc>
                        <a:spcAft>
                          <a:spcPts val="300"/>
                        </a:spcAft>
                      </a:pPr>
                      <a:r>
                        <a:rPr lang="lv-LV" sz="900" dirty="0">
                          <a:effectLst/>
                        </a:rPr>
                        <a:t> </a:t>
                      </a:r>
                      <a:endParaRPr lang="lv-LV" sz="1000" dirty="0">
                        <a:effectLst/>
                      </a:endParaRPr>
                    </a:p>
                    <a:p>
                      <a:pPr indent="71755" algn="just">
                        <a:lnSpc>
                          <a:spcPct val="107000"/>
                        </a:lnSpc>
                        <a:spcAft>
                          <a:spcPts val="300"/>
                        </a:spcAft>
                      </a:pPr>
                      <a:r>
                        <a:rPr lang="lv-LV" sz="900" dirty="0">
                          <a:effectLst/>
                        </a:rPr>
                        <a:t>Ja riska notikums tomēr iestājas, pirmā iespēja ir izmantot LNG. Otrā iespēja, pie būtiskas fiskālās ietekmes (ļoti zema varbūtība), ir pārsniegt</a:t>
                      </a:r>
                      <a:r>
                        <a:rPr lang="lv-LV" sz="1000" dirty="0">
                          <a:effectLst/>
                        </a:rPr>
                        <a:t> </a:t>
                      </a:r>
                      <a:r>
                        <a:rPr lang="lv-LV" sz="900" dirty="0">
                          <a:effectLst/>
                        </a:rPr>
                        <a:t>koriģētos maksimāli pieļaujamos valsts budžeta izdevumus, jo  FDL nosacījumi to pieļauj.</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Nav nepieciešams</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Nav nepieciešams</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IZM</a:t>
                      </a: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r>
            </a:tbl>
          </a:graphicData>
        </a:graphic>
      </p:graphicFrame>
      <p:sp>
        <p:nvSpPr>
          <p:cNvPr id="4" name="TextBox 3"/>
          <p:cNvSpPr txBox="1"/>
          <p:nvPr/>
        </p:nvSpPr>
        <p:spPr>
          <a:xfrm>
            <a:off x="556196" y="4704419"/>
            <a:ext cx="1515158" cy="600164"/>
          </a:xfrm>
          <a:prstGeom prst="rect">
            <a:avLst/>
          </a:prstGeom>
          <a:noFill/>
        </p:spPr>
        <p:txBody>
          <a:bodyPr wrap="none" rtlCol="0">
            <a:spAutoFit/>
          </a:bodyPr>
          <a:lstStyle/>
          <a:p>
            <a:r>
              <a:rPr lang="ru-RU" sz="1100" dirty="0" smtClean="0"/>
              <a:t>Источник</a:t>
            </a:r>
          </a:p>
          <a:p>
            <a:r>
              <a:rPr lang="ru-RU" sz="1100" dirty="0" smtClean="0"/>
              <a:t>налогово-бюджетного</a:t>
            </a:r>
            <a:br>
              <a:rPr lang="ru-RU" sz="1100" dirty="0" smtClean="0"/>
            </a:br>
            <a:r>
              <a:rPr lang="ru-RU" sz="1100" dirty="0" smtClean="0"/>
              <a:t> риска</a:t>
            </a:r>
            <a:endParaRPr lang="ru-RU" sz="1100" dirty="0"/>
          </a:p>
        </p:txBody>
      </p:sp>
      <p:sp>
        <p:nvSpPr>
          <p:cNvPr id="7" name="TextBox 6"/>
          <p:cNvSpPr txBox="1"/>
          <p:nvPr/>
        </p:nvSpPr>
        <p:spPr>
          <a:xfrm>
            <a:off x="2008145" y="5833130"/>
            <a:ext cx="1062983" cy="646331"/>
          </a:xfrm>
          <a:prstGeom prst="rect">
            <a:avLst/>
          </a:prstGeom>
          <a:noFill/>
        </p:spPr>
        <p:txBody>
          <a:bodyPr wrap="none" rtlCol="0">
            <a:spAutoFit/>
          </a:bodyPr>
          <a:lstStyle/>
          <a:p>
            <a:r>
              <a:rPr lang="ru-RU" sz="1200" dirty="0" smtClean="0"/>
              <a:t>Оценка </a:t>
            </a:r>
            <a:br>
              <a:rPr lang="ru-RU" sz="1200" dirty="0" smtClean="0"/>
            </a:br>
            <a:r>
              <a:rPr lang="ru-RU" sz="1200" dirty="0" smtClean="0"/>
              <a:t>фискального </a:t>
            </a:r>
          </a:p>
          <a:p>
            <a:r>
              <a:rPr lang="ru-RU" sz="1200" dirty="0" smtClean="0"/>
              <a:t>воздействия</a:t>
            </a:r>
            <a:endParaRPr lang="ru-RU" sz="1200" dirty="0"/>
          </a:p>
        </p:txBody>
      </p:sp>
      <p:sp>
        <p:nvSpPr>
          <p:cNvPr id="8" name="TextBox 7"/>
          <p:cNvSpPr txBox="1"/>
          <p:nvPr/>
        </p:nvSpPr>
        <p:spPr>
          <a:xfrm>
            <a:off x="1109355" y="5488669"/>
            <a:ext cx="1281120" cy="830997"/>
          </a:xfrm>
          <a:prstGeom prst="rect">
            <a:avLst/>
          </a:prstGeom>
          <a:noFill/>
        </p:spPr>
        <p:txBody>
          <a:bodyPr wrap="square" rtlCol="0">
            <a:spAutoFit/>
          </a:bodyPr>
          <a:lstStyle/>
          <a:p>
            <a:r>
              <a:rPr lang="ru-RU" sz="1200" dirty="0" smtClean="0"/>
              <a:t>Описание</a:t>
            </a:r>
          </a:p>
          <a:p>
            <a:r>
              <a:rPr lang="ru-RU" sz="1200" dirty="0" smtClean="0"/>
              <a:t>налогово-бюджетного риска</a:t>
            </a:r>
            <a:endParaRPr lang="ru-RU" sz="1200" dirty="0"/>
          </a:p>
        </p:txBody>
      </p:sp>
      <p:sp>
        <p:nvSpPr>
          <p:cNvPr id="9" name="TextBox 8"/>
          <p:cNvSpPr txBox="1"/>
          <p:nvPr/>
        </p:nvSpPr>
        <p:spPr>
          <a:xfrm>
            <a:off x="2961437" y="5046465"/>
            <a:ext cx="1210588" cy="461665"/>
          </a:xfrm>
          <a:prstGeom prst="rect">
            <a:avLst/>
          </a:prstGeom>
          <a:noFill/>
        </p:spPr>
        <p:txBody>
          <a:bodyPr wrap="none" rtlCol="0">
            <a:spAutoFit/>
          </a:bodyPr>
          <a:lstStyle/>
          <a:p>
            <a:r>
              <a:rPr lang="ru-RU" sz="1200" dirty="0" smtClean="0"/>
              <a:t>Вероятность </a:t>
            </a:r>
            <a:br>
              <a:rPr lang="ru-RU" sz="1200" dirty="0" smtClean="0"/>
            </a:br>
            <a:r>
              <a:rPr lang="ru-RU" sz="1200" dirty="0" smtClean="0"/>
              <a:t>возникновения</a:t>
            </a:r>
            <a:endParaRPr lang="ru-RU" sz="1400" dirty="0"/>
          </a:p>
        </p:txBody>
      </p:sp>
      <p:sp>
        <p:nvSpPr>
          <p:cNvPr id="10" name="TextBox 9"/>
          <p:cNvSpPr txBox="1"/>
          <p:nvPr/>
        </p:nvSpPr>
        <p:spPr>
          <a:xfrm>
            <a:off x="6289293" y="3804354"/>
            <a:ext cx="1469085" cy="1200329"/>
          </a:xfrm>
          <a:prstGeom prst="rect">
            <a:avLst/>
          </a:prstGeom>
          <a:noFill/>
        </p:spPr>
        <p:txBody>
          <a:bodyPr wrap="square" rtlCol="0">
            <a:spAutoFit/>
          </a:bodyPr>
          <a:lstStyle/>
          <a:p>
            <a:r>
              <a:rPr lang="ru-RU" sz="1200" dirty="0" smtClean="0"/>
              <a:t>Дополнительные действий, необходимые для снижения налогово-бюджетного риска</a:t>
            </a:r>
            <a:endParaRPr lang="ru-RU" sz="1200" dirty="0"/>
          </a:p>
        </p:txBody>
      </p:sp>
      <p:sp>
        <p:nvSpPr>
          <p:cNvPr id="11" name="TextBox 10"/>
          <p:cNvSpPr txBox="1"/>
          <p:nvPr/>
        </p:nvSpPr>
        <p:spPr>
          <a:xfrm>
            <a:off x="4463435" y="4615578"/>
            <a:ext cx="1642024" cy="830997"/>
          </a:xfrm>
          <a:prstGeom prst="rect">
            <a:avLst/>
          </a:prstGeom>
          <a:noFill/>
        </p:spPr>
        <p:txBody>
          <a:bodyPr wrap="square" rtlCol="0">
            <a:spAutoFit/>
          </a:bodyPr>
          <a:lstStyle/>
          <a:p>
            <a:r>
              <a:rPr lang="ru-RU" sz="1200" dirty="0" smtClean="0"/>
              <a:t>Нынешнее состояние дел, существующие меры для сокращения риска</a:t>
            </a:r>
            <a:endParaRPr lang="ru-RU" sz="1200" dirty="0"/>
          </a:p>
        </p:txBody>
      </p:sp>
      <p:sp>
        <p:nvSpPr>
          <p:cNvPr id="12" name="TextBox 11"/>
          <p:cNvSpPr txBox="1"/>
          <p:nvPr/>
        </p:nvSpPr>
        <p:spPr>
          <a:xfrm>
            <a:off x="7987786" y="4181199"/>
            <a:ext cx="1224887" cy="461665"/>
          </a:xfrm>
          <a:prstGeom prst="rect">
            <a:avLst/>
          </a:prstGeom>
          <a:noFill/>
        </p:spPr>
        <p:txBody>
          <a:bodyPr wrap="none" rtlCol="0">
            <a:spAutoFit/>
          </a:bodyPr>
          <a:lstStyle/>
          <a:p>
            <a:r>
              <a:rPr lang="ru-RU" sz="1200" dirty="0" smtClean="0"/>
              <a:t>Ответственный </a:t>
            </a:r>
            <a:br>
              <a:rPr lang="ru-RU" sz="1200" dirty="0" smtClean="0"/>
            </a:br>
            <a:r>
              <a:rPr lang="ru-RU" sz="1200" dirty="0" smtClean="0"/>
              <a:t>институт</a:t>
            </a:r>
            <a:endParaRPr lang="ru-RU" sz="1200" dirty="0"/>
          </a:p>
        </p:txBody>
      </p:sp>
      <p:sp>
        <p:nvSpPr>
          <p:cNvPr id="14" name="TextBox 13"/>
          <p:cNvSpPr txBox="1"/>
          <p:nvPr/>
        </p:nvSpPr>
        <p:spPr>
          <a:xfrm>
            <a:off x="7023835" y="5186799"/>
            <a:ext cx="1585423" cy="1384995"/>
          </a:xfrm>
          <a:prstGeom prst="rect">
            <a:avLst/>
          </a:prstGeom>
          <a:noFill/>
        </p:spPr>
        <p:txBody>
          <a:bodyPr wrap="square" rtlCol="0">
            <a:spAutoFit/>
          </a:bodyPr>
          <a:lstStyle/>
          <a:p>
            <a:r>
              <a:rPr lang="ru-RU" sz="1200" dirty="0"/>
              <a:t>Дополнительные действий, необходимые для снижения </a:t>
            </a:r>
            <a:r>
              <a:rPr lang="ru-RU" sz="1200" dirty="0" smtClean="0"/>
              <a:t>последствий налогово-бюджетного </a:t>
            </a:r>
            <a:r>
              <a:rPr lang="ru-RU" sz="1200" dirty="0"/>
              <a:t>риска</a:t>
            </a:r>
          </a:p>
        </p:txBody>
      </p:sp>
    </p:spTree>
    <p:extLst>
      <p:ext uri="{BB962C8B-B14F-4D97-AF65-F5344CB8AC3E}">
        <p14:creationId xmlns:p14="http://schemas.microsoft.com/office/powerpoint/2010/main" val="305750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p:bldP spid="12"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14</a:t>
            </a:fld>
            <a:endParaRPr lang="ru-RU" dirty="0"/>
          </a:p>
        </p:txBody>
      </p:sp>
      <p:sp>
        <p:nvSpPr>
          <p:cNvPr id="4" name="Content Placeholder 3"/>
          <p:cNvSpPr>
            <a:spLocks noGrp="1"/>
          </p:cNvSpPr>
          <p:nvPr>
            <p:ph idx="1"/>
          </p:nvPr>
        </p:nvSpPr>
        <p:spPr/>
        <p:txBody>
          <a:bodyPr>
            <a:normAutofit fontScale="92500" lnSpcReduction="20000"/>
          </a:bodyPr>
          <a:lstStyle/>
          <a:p>
            <a:pPr marL="0" indent="0" algn="just">
              <a:spcBef>
                <a:spcPts val="600"/>
              </a:spcBef>
              <a:spcAft>
                <a:spcPts val="600"/>
              </a:spcAft>
              <a:buNone/>
            </a:pPr>
            <a:r>
              <a:rPr lang="ru-RU" b="1" dirty="0" smtClean="0"/>
              <a:t>Документ, прилагаемый к Среднесрочному базовому закону. Содержит</a:t>
            </a:r>
            <a:r>
              <a:rPr lang="ru-RU" dirty="0" smtClean="0"/>
              <a:t>:</a:t>
            </a:r>
          </a:p>
          <a:p>
            <a:pPr>
              <a:lnSpc>
                <a:spcPct val="150000"/>
              </a:lnSpc>
            </a:pPr>
            <a:r>
              <a:rPr lang="ru-RU" sz="2000" dirty="0" smtClean="0"/>
              <a:t>Краткое описание общего управления налогово-бюджетными рисками;</a:t>
            </a:r>
          </a:p>
          <a:p>
            <a:pPr>
              <a:lnSpc>
                <a:spcPct val="150000"/>
              </a:lnSpc>
            </a:pPr>
            <a:r>
              <a:rPr lang="ru-RU" sz="2000" dirty="0" smtClean="0"/>
              <a:t>Классификация налогово-бюджетных рисков;</a:t>
            </a:r>
          </a:p>
          <a:p>
            <a:pPr>
              <a:lnSpc>
                <a:spcPct val="150000"/>
              </a:lnSpc>
            </a:pPr>
            <a:r>
              <a:rPr lang="ru-RU" sz="2000" dirty="0" smtClean="0"/>
              <a:t>Метод воздействия налогово-бюджетных рисков и вероятность их возникновения;</a:t>
            </a:r>
          </a:p>
          <a:p>
            <a:pPr>
              <a:lnSpc>
                <a:spcPct val="150000"/>
              </a:lnSpc>
            </a:pPr>
            <a:r>
              <a:rPr lang="ru-RU" sz="2000" dirty="0" smtClean="0"/>
              <a:t>Риски, включенные в Декларацию налогово-бюджетных рисков</a:t>
            </a:r>
          </a:p>
          <a:p>
            <a:pPr lvl="1">
              <a:lnSpc>
                <a:spcPct val="150000"/>
              </a:lnSpc>
            </a:pPr>
            <a:r>
              <a:rPr lang="ru-RU" sz="2000" dirty="0" smtClean="0"/>
              <a:t>налогово-бюджетные риски, которые можно выразить количественно;</a:t>
            </a:r>
          </a:p>
          <a:p>
            <a:pPr lvl="1">
              <a:lnSpc>
                <a:spcPct val="150000"/>
              </a:lnSpc>
            </a:pPr>
            <a:r>
              <a:rPr lang="ru-RU" sz="2000" dirty="0" smtClean="0"/>
              <a:t>налогово-бюджетные риски, которые нельзя выразить количественно;</a:t>
            </a:r>
          </a:p>
          <a:p>
            <a:pPr>
              <a:lnSpc>
                <a:spcPct val="150000"/>
              </a:lnSpc>
            </a:pPr>
            <a:r>
              <a:rPr lang="ru-RU" sz="2000" dirty="0" smtClean="0"/>
              <a:t>Расчет резерва бюджетной безопасности. </a:t>
            </a:r>
            <a:endParaRPr lang="ru-RU" sz="2000" dirty="0"/>
          </a:p>
        </p:txBody>
      </p:sp>
      <p:sp>
        <p:nvSpPr>
          <p:cNvPr id="5" name="Title 4"/>
          <p:cNvSpPr>
            <a:spLocks noGrp="1"/>
          </p:cNvSpPr>
          <p:nvPr>
            <p:ph type="title"/>
          </p:nvPr>
        </p:nvSpPr>
        <p:spPr/>
        <p:txBody>
          <a:bodyPr>
            <a:normAutofit/>
          </a:bodyPr>
          <a:lstStyle/>
          <a:p>
            <a:r>
              <a:rPr lang="ru-RU" dirty="0" smtClean="0"/>
              <a:t>Декларация налогово-бюджетных рисков</a:t>
            </a:r>
            <a:endParaRPr lang="ru-RU" dirty="0"/>
          </a:p>
        </p:txBody>
      </p:sp>
    </p:spTree>
    <p:extLst>
      <p:ext uri="{BB962C8B-B14F-4D97-AF65-F5344CB8AC3E}">
        <p14:creationId xmlns:p14="http://schemas.microsoft.com/office/powerpoint/2010/main" val="2266160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15</a:t>
            </a:fld>
            <a:endParaRPr lang="ru-RU" dirty="0"/>
          </a:p>
        </p:txBody>
      </p:sp>
      <p:sp>
        <p:nvSpPr>
          <p:cNvPr id="4" name="Content Placeholder 3"/>
          <p:cNvSpPr>
            <a:spLocks noGrp="1"/>
          </p:cNvSpPr>
          <p:nvPr>
            <p:ph idx="1"/>
          </p:nvPr>
        </p:nvSpPr>
        <p:spPr>
          <a:xfrm>
            <a:off x="395536" y="908672"/>
            <a:ext cx="8229600" cy="4857403"/>
          </a:xfrm>
        </p:spPr>
        <p:txBody>
          <a:bodyPr/>
          <a:lstStyle/>
          <a:p>
            <a:pPr marL="0" indent="0" algn="just">
              <a:buNone/>
            </a:pPr>
            <a:r>
              <a:rPr lang="ru-RU" b="1" dirty="0" smtClean="0">
                <a:cs typeface="Times New Roman" pitchFamily="18" charset="0"/>
              </a:rPr>
              <a:t>Выраженный в количественном отношении результат Декларации налогово-бюджетных рисков.</a:t>
            </a:r>
            <a:endParaRPr lang="ru-RU" b="1" dirty="0" smtClean="0"/>
          </a:p>
          <a:p>
            <a:pPr marL="0" indent="0" algn="just">
              <a:buNone/>
            </a:pPr>
            <a:endParaRPr lang="ru-RU" dirty="0" smtClean="0"/>
          </a:p>
          <a:p>
            <a:pPr marL="0" indent="0" algn="just">
              <a:buNone/>
            </a:pPr>
            <a:r>
              <a:rPr lang="ru-RU" dirty="0" smtClean="0"/>
              <a:t>Цель </a:t>
            </a:r>
            <a:r>
              <a:rPr lang="ru-RU" b="1" dirty="0" smtClean="0">
                <a:solidFill>
                  <a:schemeClr val="tx1"/>
                </a:solidFill>
              </a:rPr>
              <a:t>Резерва бюджетной безопасности </a:t>
            </a:r>
            <a:r>
              <a:rPr lang="ru-RU" dirty="0" smtClean="0"/>
              <a:t>заключается в обеспечении уровня изначально спланированного бюджетного сальдо сектора общего государственного управления, заложенного на соответствующий год в Основном законе</a:t>
            </a:r>
            <a:r>
              <a:rPr lang="ru-RU" i="1" dirty="0" smtClean="0"/>
              <a:t> в случае умеренных макроэкономических колебаний и в случае покрытия расходов, обусловленных налогово-бюджетными рисками, которые можно выразить количественно, включенных в декларацию налогово-бюджетных рисков.</a:t>
            </a:r>
          </a:p>
          <a:p>
            <a:pPr marL="0" indent="0">
              <a:buNone/>
            </a:pPr>
            <a:endParaRPr lang="ru-RU" dirty="0" smtClean="0"/>
          </a:p>
          <a:p>
            <a:pPr marL="0" indent="0">
              <a:buNone/>
            </a:pPr>
            <a:endParaRPr lang="ru-RU" dirty="0" smtClean="0"/>
          </a:p>
          <a:p>
            <a:pPr marL="0" indent="0">
              <a:buNone/>
            </a:pPr>
            <a:endParaRPr lang="ru-RU" dirty="0" smtClean="0"/>
          </a:p>
          <a:p>
            <a:pPr marL="0" indent="0">
              <a:buNone/>
            </a:pPr>
            <a:endParaRPr lang="ru-RU" dirty="0" smtClean="0"/>
          </a:p>
          <a:p>
            <a:pPr marL="0" indent="0">
              <a:buNone/>
            </a:pPr>
            <a:endParaRPr lang="ru-RU" dirty="0" smtClean="0"/>
          </a:p>
          <a:p>
            <a:pPr marL="0" indent="0">
              <a:buNone/>
            </a:pPr>
            <a:endParaRPr lang="ru-RU" dirty="0" smtClean="0"/>
          </a:p>
          <a:p>
            <a:endParaRPr lang="ru-RU" dirty="0"/>
          </a:p>
        </p:txBody>
      </p:sp>
      <p:sp>
        <p:nvSpPr>
          <p:cNvPr id="5" name="Title 4"/>
          <p:cNvSpPr>
            <a:spLocks noGrp="1"/>
          </p:cNvSpPr>
          <p:nvPr>
            <p:ph type="title"/>
          </p:nvPr>
        </p:nvSpPr>
        <p:spPr>
          <a:xfrm>
            <a:off x="457200" y="476672"/>
            <a:ext cx="5688632" cy="432000"/>
          </a:xfrm>
        </p:spPr>
        <p:txBody>
          <a:bodyPr>
            <a:noAutofit/>
          </a:bodyPr>
          <a:lstStyle/>
          <a:p>
            <a:r>
              <a:rPr lang="ru-RU" dirty="0" smtClean="0"/>
              <a:t>Резерв бюджетной безопасности</a:t>
            </a:r>
            <a:endParaRPr lang="ru-RU" dirty="0"/>
          </a:p>
        </p:txBody>
      </p:sp>
      <p:sp>
        <p:nvSpPr>
          <p:cNvPr id="12" name="Rounded Rectangle 11"/>
          <p:cNvSpPr/>
          <p:nvPr/>
        </p:nvSpPr>
        <p:spPr>
          <a:xfrm>
            <a:off x="795070" y="3825044"/>
            <a:ext cx="1944216"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cs typeface="Times New Roman" pitchFamily="18" charset="0"/>
              </a:rPr>
              <a:t>Резерв бюджетной безопасности</a:t>
            </a:r>
            <a:endParaRPr lang="ru-RU" dirty="0"/>
          </a:p>
        </p:txBody>
      </p:sp>
      <p:sp>
        <p:nvSpPr>
          <p:cNvPr id="13" name="Rounded Rectangle 12"/>
          <p:cNvSpPr/>
          <p:nvPr/>
        </p:nvSpPr>
        <p:spPr>
          <a:xfrm>
            <a:off x="3464568" y="3825044"/>
            <a:ext cx="1944216" cy="122413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Верхние пределы расходов в MTBFL</a:t>
            </a:r>
            <a:endParaRPr lang="ru-RU" dirty="0"/>
          </a:p>
        </p:txBody>
      </p:sp>
      <p:sp>
        <p:nvSpPr>
          <p:cNvPr id="14" name="Rounded Rectangle 13"/>
          <p:cNvSpPr/>
          <p:nvPr/>
        </p:nvSpPr>
        <p:spPr>
          <a:xfrm>
            <a:off x="6075684" y="3825044"/>
            <a:ext cx="1944216" cy="122413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ru-RU" sz="1600" dirty="0" smtClean="0"/>
              <a:t>Расходы </a:t>
            </a:r>
            <a:r>
              <a:rPr lang="ru-RU" sz="1600" dirty="0"/>
              <a:t> </a:t>
            </a:r>
            <a:r>
              <a:rPr lang="ru-RU" sz="1600" dirty="0" smtClean="0"/>
              <a:t>в ежегодном законе о бюджете</a:t>
            </a:r>
            <a:endParaRPr lang="ru-RU" sz="1600" dirty="0"/>
          </a:p>
        </p:txBody>
      </p:sp>
      <p:sp>
        <p:nvSpPr>
          <p:cNvPr id="15" name="Equal 14"/>
          <p:cNvSpPr/>
          <p:nvPr/>
        </p:nvSpPr>
        <p:spPr>
          <a:xfrm>
            <a:off x="2777891" y="4221088"/>
            <a:ext cx="648072" cy="43204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p:txBody>
      </p:sp>
      <p:sp>
        <p:nvSpPr>
          <p:cNvPr id="16" name="Minus 15"/>
          <p:cNvSpPr/>
          <p:nvPr/>
        </p:nvSpPr>
        <p:spPr>
          <a:xfrm>
            <a:off x="5418198" y="4239090"/>
            <a:ext cx="648072" cy="39604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3211317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16</a:t>
            </a:fld>
            <a:endParaRPr lang="ru-RU" dirty="0"/>
          </a:p>
        </p:txBody>
      </p:sp>
      <p:sp>
        <p:nvSpPr>
          <p:cNvPr id="5" name="Title 4"/>
          <p:cNvSpPr>
            <a:spLocks noGrp="1"/>
          </p:cNvSpPr>
          <p:nvPr>
            <p:ph type="title"/>
          </p:nvPr>
        </p:nvSpPr>
        <p:spPr/>
        <p:txBody>
          <a:bodyPr>
            <a:normAutofit/>
          </a:bodyPr>
          <a:lstStyle/>
          <a:p>
            <a:r>
              <a:rPr lang="ru-RU" dirty="0" smtClean="0"/>
              <a:t>Резерв бюджетной безопасности II</a:t>
            </a:r>
            <a:endParaRPr lang="ru-RU" dirty="0"/>
          </a:p>
        </p:txBody>
      </p:sp>
      <mc:AlternateContent xmlns:mc="http://schemas.openxmlformats.org/markup-compatibility/2006" xmlns:a14="http://schemas.microsoft.com/office/drawing/2010/main">
        <mc:Choice Requires="a14">
          <p:sp>
            <p:nvSpPr>
              <p:cNvPr id="11" name="Rectangle 10"/>
              <p:cNvSpPr/>
              <p:nvPr/>
            </p:nvSpPr>
            <p:spPr>
              <a:xfrm>
                <a:off x="304800" y="1556792"/>
                <a:ext cx="8299648" cy="2627194"/>
              </a:xfrm>
              <a:prstGeom prst="rect">
                <a:avLst/>
              </a:prstGeom>
            </p:spPr>
            <p:txBody>
              <a:bodyPr wrap="square">
                <a:spAutoFit/>
              </a:bodyPr>
              <a:lstStyle/>
              <a:p>
                <a14:m>
                  <m:oMath xmlns:m="http://schemas.openxmlformats.org/officeDocument/2006/math">
                    <m:r>
                      <a:rPr lang="ru-RU" b="0" i="1" smtClean="0">
                        <a:latin typeface="Cambria Math" panose="02040503050406030204" pitchFamily="18" charset="0"/>
                      </a:rPr>
                      <m:t>Резерв фискальной безопасности </m:t>
                    </m:r>
                    <m:r>
                      <a:rPr lang="ru-RU" i="1" smtClean="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𝑘</m:t>
                        </m:r>
                      </m:e>
                      <m:sub>
                        <m:r>
                          <a:rPr lang="ru-RU" i="1">
                            <a:latin typeface="Cambria Math" panose="02040503050406030204" pitchFamily="18" charset="0"/>
                          </a:rPr>
                          <m:t>2</m:t>
                        </m:r>
                      </m:sub>
                    </m:sSub>
                    <m:r>
                      <a:rPr lang="ru-RU" i="1">
                        <a:latin typeface="Cambria Math" panose="02040503050406030204" pitchFamily="18" charset="0"/>
                      </a:rPr>
                      <m:t>∙</m:t>
                    </m:r>
                    <m:nary>
                      <m:naryPr>
                        <m:chr m:val="∑"/>
                        <m:limLoc m:val="undOvr"/>
                        <m:supHide m:val="on"/>
                        <m:ctrlPr>
                          <a:rPr lang="ru-RU" i="1">
                            <a:latin typeface="Cambria Math" panose="02040503050406030204" pitchFamily="18" charset="0"/>
                          </a:rPr>
                        </m:ctrlPr>
                      </m:naryPr>
                      <m:sub>
                        <m:r>
                          <m:rPr>
                            <m:brk/>
                          </m:rPr>
                          <a:rPr lang="ru-RU" b="0" i="1" smtClean="0">
                            <a:latin typeface="Cambria Math" panose="02040503050406030204" pitchFamily="18" charset="0"/>
                          </a:rPr>
                          <m:t> </m:t>
                        </m:r>
                        <m:r>
                          <a:rPr lang="ru-RU" b="0" i="1" smtClean="0">
                            <a:latin typeface="Cambria Math" panose="02040503050406030204" pitchFamily="18" charset="0"/>
                          </a:rPr>
                          <m:t>риски с вероятностью </m:t>
                        </m:r>
                        <m:r>
                          <a:rPr lang="ru-RU" i="1">
                            <a:latin typeface="Cambria Math" panose="02040503050406030204" pitchFamily="18" charset="0"/>
                          </a:rPr>
                          <m:t>2</m:t>
                        </m:r>
                      </m:sub>
                      <m:sup/>
                      <m:e>
                        <m:r>
                          <a:rPr lang="ru-RU" i="1" smtClean="0">
                            <a:latin typeface="Cambria Math" panose="02040503050406030204" pitchFamily="18" charset="0"/>
                          </a:rPr>
                          <m:t>налогово−бюджетное воздействие</m:t>
                        </m:r>
                      </m:e>
                    </m:nary>
                    <m:r>
                      <a:rPr lang="ru-RU" i="1">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𝑘</m:t>
                        </m:r>
                      </m:e>
                      <m:sub>
                        <m:r>
                          <a:rPr lang="ru-RU" i="1">
                            <a:latin typeface="Cambria Math" panose="02040503050406030204" pitchFamily="18" charset="0"/>
                          </a:rPr>
                          <m:t>3</m:t>
                        </m:r>
                      </m:sub>
                    </m:sSub>
                    <m:r>
                      <a:rPr lang="ru-RU" i="1">
                        <a:latin typeface="Cambria Math" panose="02040503050406030204" pitchFamily="18" charset="0"/>
                      </a:rPr>
                      <m:t>∙</m:t>
                    </m:r>
                    <m:nary>
                      <m:naryPr>
                        <m:chr m:val="∑"/>
                        <m:limLoc m:val="undOvr"/>
                        <m:supHide m:val="on"/>
                        <m:ctrlPr>
                          <a:rPr lang="ru-RU" i="1">
                            <a:latin typeface="Cambria Math" panose="02040503050406030204" pitchFamily="18" charset="0"/>
                          </a:rPr>
                        </m:ctrlPr>
                      </m:naryPr>
                      <m:sub>
                        <m:r>
                          <a:rPr lang="ru-RU" i="1" smtClean="0">
                            <a:latin typeface="Cambria Math" panose="02040503050406030204" pitchFamily="18" charset="0"/>
                          </a:rPr>
                          <m:t>риски с вероятностью</m:t>
                        </m:r>
                        <m:r>
                          <a:rPr lang="ru-RU" i="1">
                            <a:latin typeface="Cambria Math" panose="02040503050406030204" pitchFamily="18" charset="0"/>
                          </a:rPr>
                          <m:t> 3</m:t>
                        </m:r>
                      </m:sub>
                      <m:sup/>
                      <m:e>
                        <m:eqArr>
                          <m:eqArrPr>
                            <m:ctrlPr>
                              <a:rPr lang="ru-RU" i="1" smtClean="0">
                                <a:latin typeface="Cambria Math" panose="02040503050406030204" pitchFamily="18" charset="0"/>
                              </a:rPr>
                            </m:ctrlPr>
                          </m:eqArrPr>
                          <m:e>
                            <m:r>
                              <a:rPr lang="ru-RU" i="1" smtClean="0">
                                <a:latin typeface="Cambria Math" panose="02040503050406030204" pitchFamily="18" charset="0"/>
                              </a:rPr>
                              <m:t>налогово−бюджетное воздействие</m:t>
                            </m:r>
                            <m:sSub>
                              <m:sSubPr>
                                <m:ctrlPr>
                                  <a:rPr lang="ru-RU" i="1">
                                    <a:latin typeface="Cambria Math" panose="02040503050406030204" pitchFamily="18" charset="0"/>
                                  </a:rPr>
                                </m:ctrlPr>
                              </m:sSubPr>
                              <m:e>
                                <m:r>
                                  <a:rPr lang="ru-RU" i="1">
                                    <a:latin typeface="Cambria Math" panose="02040503050406030204" pitchFamily="18" charset="0"/>
                                  </a:rPr>
                                  <m:t>+</m:t>
                                </m:r>
                                <m:r>
                                  <a:rPr lang="ru-RU" i="1">
                                    <a:latin typeface="Cambria Math" panose="02040503050406030204" pitchFamily="18" charset="0"/>
                                  </a:rPr>
                                  <m:t>𝑘</m:t>
                                </m:r>
                              </m:e>
                              <m:sub>
                                <m:r>
                                  <a:rPr lang="ru-RU" i="1">
                                    <a:latin typeface="Cambria Math" panose="02040503050406030204" pitchFamily="18" charset="0"/>
                                  </a:rPr>
                                  <m:t>4</m:t>
                                </m:r>
                              </m:sub>
                            </m:sSub>
                            <m:r>
                              <a:rPr lang="ru-RU" i="1">
                                <a:latin typeface="Cambria Math" panose="02040503050406030204" pitchFamily="18" charset="0"/>
                              </a:rPr>
                              <m:t>∙</m:t>
                            </m:r>
                          </m:e>
                          <m:e>
                            <m:nary>
                              <m:naryPr>
                                <m:chr m:val="∑"/>
                                <m:limLoc m:val="undOvr"/>
                                <m:supHide m:val="on"/>
                                <m:ctrlPr>
                                  <a:rPr lang="ru-RU" i="1">
                                    <a:latin typeface="Cambria Math" panose="02040503050406030204" pitchFamily="18" charset="0"/>
                                  </a:rPr>
                                </m:ctrlPr>
                              </m:naryPr>
                              <m:sub>
                                <m:r>
                                  <a:rPr lang="ru-RU" i="1" smtClean="0">
                                    <a:latin typeface="Cambria Math" panose="02040503050406030204" pitchFamily="18" charset="0"/>
                                  </a:rPr>
                                  <m:t>риски с вероятностью</m:t>
                                </m:r>
                                <m:r>
                                  <a:rPr lang="ru-RU" i="1">
                                    <a:latin typeface="Cambria Math" panose="02040503050406030204" pitchFamily="18" charset="0"/>
                                  </a:rPr>
                                  <m:t> 4</m:t>
                                </m:r>
                              </m:sub>
                              <m:sup/>
                              <m:e>
                                <m:r>
                                  <a:rPr lang="ru-RU" i="1" smtClean="0">
                                    <a:latin typeface="Cambria Math" panose="02040503050406030204" pitchFamily="18" charset="0"/>
                                  </a:rPr>
                                  <m:t>налогово−бюджетное воздействие</m:t>
                                </m:r>
                              </m:e>
                            </m:nary>
                          </m:e>
                        </m:eqArr>
                      </m:e>
                    </m:nary>
                  </m:oMath>
                </a14:m>
                <a:r>
                  <a:rPr lang="ru-RU" dirty="0"/>
                  <a:t> </a:t>
                </a:r>
              </a:p>
              <a:p>
                <a:endParaRPr lang="ru-RU" dirty="0"/>
              </a:p>
              <a:p>
                <a:endParaRPr lang="ru-RU" dirty="0"/>
              </a:p>
              <a:p>
                <a:r>
                  <a:rPr lang="ru-RU" dirty="0" smtClean="0"/>
                  <a:t>Где 	</a:t>
                </a:r>
                <a14:m>
                  <m:oMath xmlns:m="http://schemas.openxmlformats.org/officeDocument/2006/math">
                    <m:sSub>
                      <m:sSubPr>
                        <m:ctrlPr>
                          <a:rPr lang="ru-RU" i="1">
                            <a:latin typeface="Cambria Math" panose="02040503050406030204" pitchFamily="18" charset="0"/>
                          </a:rPr>
                        </m:ctrlPr>
                      </m:sSubPr>
                      <m:e>
                        <m:r>
                          <a:rPr lang="ru-RU" i="1">
                            <a:latin typeface="Cambria Math" panose="02040503050406030204" pitchFamily="18" charset="0"/>
                          </a:rPr>
                          <m:t>𝑘</m:t>
                        </m:r>
                      </m:e>
                      <m:sub>
                        <m:r>
                          <a:rPr lang="ru-RU" i="1">
                            <a:latin typeface="Cambria Math" panose="02040503050406030204" pitchFamily="18" charset="0"/>
                          </a:rPr>
                          <m:t>2</m:t>
                        </m:r>
                      </m:sub>
                    </m:sSub>
                  </m:oMath>
                </a14:m>
                <a:r>
                  <a:rPr lang="ru-RU" dirty="0"/>
                  <a:t> </a:t>
                </a:r>
                <a:r>
                  <a:rPr lang="ru-RU" dirty="0" smtClean="0"/>
                  <a:t>- </a:t>
                </a:r>
                <a:r>
                  <a:rPr lang="ru-RU" dirty="0"/>
                  <a:t>0.1 </a:t>
                </a:r>
              </a:p>
              <a:p>
                <a:r>
                  <a:rPr lang="ru-RU" dirty="0"/>
                  <a:t>      </a:t>
                </a:r>
                <a:r>
                  <a:rPr lang="ru-RU" dirty="0" smtClean="0"/>
                  <a:t>	</a:t>
                </a:r>
                <a14:m>
                  <m:oMath xmlns:m="http://schemas.openxmlformats.org/officeDocument/2006/math">
                    <m:sSub>
                      <m:sSubPr>
                        <m:ctrlPr>
                          <a:rPr lang="ru-RU" i="1" smtClean="0">
                            <a:latin typeface="Cambria Math" panose="02040503050406030204" pitchFamily="18" charset="0"/>
                          </a:rPr>
                        </m:ctrlPr>
                      </m:sSubPr>
                      <m:e>
                        <m:r>
                          <a:rPr lang="ru-RU" i="1">
                            <a:latin typeface="Cambria Math" panose="02040503050406030204" pitchFamily="18" charset="0"/>
                          </a:rPr>
                          <m:t>𝑘</m:t>
                        </m:r>
                      </m:e>
                      <m:sub>
                        <m:r>
                          <a:rPr lang="ru-RU" i="1">
                            <a:latin typeface="Cambria Math" panose="02040503050406030204" pitchFamily="18" charset="0"/>
                          </a:rPr>
                          <m:t>3</m:t>
                        </m:r>
                      </m:sub>
                    </m:sSub>
                  </m:oMath>
                </a14:m>
                <a:r>
                  <a:rPr lang="ru-RU" dirty="0"/>
                  <a:t> </a:t>
                </a:r>
                <a:r>
                  <a:rPr lang="ru-RU" dirty="0" smtClean="0"/>
                  <a:t>- </a:t>
                </a:r>
                <a:r>
                  <a:rPr lang="ru-RU" dirty="0"/>
                  <a:t>0.3 </a:t>
                </a:r>
              </a:p>
              <a:p>
                <a:r>
                  <a:rPr lang="ru-RU" dirty="0"/>
                  <a:t>       </a:t>
                </a:r>
                <a:r>
                  <a:rPr lang="ru-RU" dirty="0" smtClean="0"/>
                  <a:t>	</a:t>
                </a:r>
                <a14:m>
                  <m:oMath xmlns:m="http://schemas.openxmlformats.org/officeDocument/2006/math">
                    <m:sSub>
                      <m:sSubPr>
                        <m:ctrlPr>
                          <a:rPr lang="ru-RU" i="1">
                            <a:latin typeface="Cambria Math" panose="02040503050406030204" pitchFamily="18" charset="0"/>
                          </a:rPr>
                        </m:ctrlPr>
                      </m:sSubPr>
                      <m:e>
                        <m:r>
                          <a:rPr lang="ru-RU" i="1">
                            <a:latin typeface="Cambria Math" panose="02040503050406030204" pitchFamily="18" charset="0"/>
                          </a:rPr>
                          <m:t>𝑘</m:t>
                        </m:r>
                      </m:e>
                      <m:sub>
                        <m:r>
                          <a:rPr lang="ru-RU" i="1">
                            <a:latin typeface="Cambria Math" panose="02040503050406030204" pitchFamily="18" charset="0"/>
                          </a:rPr>
                          <m:t>4</m:t>
                        </m:r>
                      </m:sub>
                    </m:sSub>
                  </m:oMath>
                </a14:m>
                <a:r>
                  <a:rPr lang="ru-RU" dirty="0"/>
                  <a:t> </a:t>
                </a:r>
                <a:r>
                  <a:rPr lang="ru-RU" dirty="0" smtClean="0"/>
                  <a:t>- </a:t>
                </a:r>
                <a:r>
                  <a:rPr lang="ru-RU" dirty="0"/>
                  <a:t>0.6</a:t>
                </a:r>
              </a:p>
            </p:txBody>
          </p:sp>
        </mc:Choice>
        <mc:Fallback xmlns="">
          <p:sp>
            <p:nvSpPr>
              <p:cNvPr id="11" name="Rectangle 10"/>
              <p:cNvSpPr>
                <a:spLocks noRot="1" noChangeAspect="1" noMove="1" noResize="1" noEditPoints="1" noAdjustHandles="1" noChangeArrowheads="1" noChangeShapeType="1" noTextEdit="1"/>
              </p:cNvSpPr>
              <p:nvPr/>
            </p:nvSpPr>
            <p:spPr>
              <a:xfrm>
                <a:off x="304800" y="1556792"/>
                <a:ext cx="8299648" cy="2627194"/>
              </a:xfrm>
              <a:prstGeom prst="rect">
                <a:avLst/>
              </a:prstGeom>
              <a:blipFill rotWithShape="0">
                <a:blip r:embed="rId2"/>
                <a:stretch>
                  <a:fillRect l="-4041" t="-6497" b="-2784"/>
                </a:stretch>
              </a:blipFill>
            </p:spPr>
            <p:txBody>
              <a:bodyPr/>
              <a:lstStyle/>
              <a:p>
                <a:r>
                  <a:rPr lang="en-US">
                    <a:noFill/>
                  </a:rPr>
                  <a:t> </a:t>
                </a:r>
              </a:p>
            </p:txBody>
          </p:sp>
        </mc:Fallback>
      </mc:AlternateContent>
      <p:graphicFrame>
        <p:nvGraphicFramePr>
          <p:cNvPr id="12" name="Table 11"/>
          <p:cNvGraphicFramePr>
            <a:graphicFrameLocks noGrp="1"/>
          </p:cNvGraphicFramePr>
          <p:nvPr>
            <p:extLst>
              <p:ext uri="{D42A27DB-BD31-4B8C-83A1-F6EECF244321}">
                <p14:modId xmlns:p14="http://schemas.microsoft.com/office/powerpoint/2010/main" val="1063835076"/>
              </p:ext>
            </p:extLst>
          </p:nvPr>
        </p:nvGraphicFramePr>
        <p:xfrm>
          <a:off x="3059832" y="3933056"/>
          <a:ext cx="4587890" cy="1360170"/>
        </p:xfrm>
        <a:graphic>
          <a:graphicData uri="http://schemas.openxmlformats.org/drawingml/2006/table">
            <a:tbl>
              <a:tblPr firstRow="1" firstCol="1" bandRow="1">
                <a:tableStyleId>{5C22544A-7EE6-4342-B048-85BDC9FD1C3A}</a:tableStyleId>
              </a:tblPr>
              <a:tblGrid>
                <a:gridCol w="2183437"/>
                <a:gridCol w="2404453"/>
              </a:tblGrid>
              <a:tr h="0">
                <a:tc>
                  <a:txBody>
                    <a:bodyPr/>
                    <a:lstStyle/>
                    <a:p>
                      <a:pPr algn="ctr">
                        <a:lnSpc>
                          <a:spcPct val="107000"/>
                        </a:lnSpc>
                        <a:spcAft>
                          <a:spcPts val="0"/>
                        </a:spcAft>
                      </a:pPr>
                      <a:r>
                        <a:rPr lang="ru-RU" sz="1200" noProof="0" dirty="0" smtClean="0">
                          <a:effectLst/>
                        </a:rPr>
                        <a:t>Оценка вероятности возникновения</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noProof="0" dirty="0" smtClean="0">
                          <a:effectLst/>
                        </a:rPr>
                        <a:t> Вероятность возникновения</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1</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0%</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2</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10%</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3</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30%</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4</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60%</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5</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100%</a:t>
                      </a:r>
                      <a:endParaRPr lang="en-US"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850371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17</a:t>
            </a:fld>
            <a:endParaRPr lang="ru-RU" dirty="0"/>
          </a:p>
        </p:txBody>
      </p:sp>
      <p:sp>
        <p:nvSpPr>
          <p:cNvPr id="4" name="Content Placeholder 3"/>
          <p:cNvSpPr>
            <a:spLocks noGrp="1"/>
          </p:cNvSpPr>
          <p:nvPr>
            <p:ph idx="1"/>
          </p:nvPr>
        </p:nvSpPr>
        <p:spPr/>
        <p:txBody>
          <a:bodyPr/>
          <a:lstStyle/>
          <a:p>
            <a:pPr marL="0" indent="0" algn="just">
              <a:spcBef>
                <a:spcPts val="600"/>
              </a:spcBef>
              <a:spcAft>
                <a:spcPts val="600"/>
              </a:spcAft>
              <a:buNone/>
            </a:pPr>
            <a:r>
              <a:rPr lang="ru-RU" dirty="0" smtClean="0">
                <a:solidFill>
                  <a:schemeClr val="tx1"/>
                </a:solidFill>
              </a:rPr>
              <a:t>Риск считается симметричным, если существует ранняя вероятность того, что фактические затраты могут быть как больше, так и меньше, чем прогнозировалось. Таким образом, вероятность негативного воздействия на бюджетное сальдо 50%. </a:t>
            </a:r>
          </a:p>
          <a:p>
            <a:endParaRPr lang="ru-RU" dirty="0">
              <a:solidFill>
                <a:schemeClr val="tx1"/>
              </a:solidFill>
            </a:endParaRPr>
          </a:p>
        </p:txBody>
      </p:sp>
      <p:sp>
        <p:nvSpPr>
          <p:cNvPr id="5" name="Title 4"/>
          <p:cNvSpPr>
            <a:spLocks noGrp="1"/>
          </p:cNvSpPr>
          <p:nvPr>
            <p:ph type="title"/>
          </p:nvPr>
        </p:nvSpPr>
        <p:spPr/>
        <p:txBody>
          <a:bodyPr>
            <a:normAutofit fontScale="90000"/>
          </a:bodyPr>
          <a:lstStyle/>
          <a:p>
            <a:r>
              <a:rPr lang="ru-RU" dirty="0" smtClean="0"/>
              <a:t>Концепция «симметрических налогово-бюджетных рисков»</a:t>
            </a:r>
            <a:endParaRPr lang="ru-RU" dirty="0"/>
          </a:p>
        </p:txBody>
      </p:sp>
      <p:graphicFrame>
        <p:nvGraphicFramePr>
          <p:cNvPr id="23" name="Chart 22"/>
          <p:cNvGraphicFramePr>
            <a:graphicFrameLocks/>
          </p:cNvGraphicFramePr>
          <p:nvPr>
            <p:extLst>
              <p:ext uri="{D42A27DB-BD31-4B8C-83A1-F6EECF244321}">
                <p14:modId xmlns:p14="http://schemas.microsoft.com/office/powerpoint/2010/main" val="3059450277"/>
              </p:ext>
            </p:extLst>
          </p:nvPr>
        </p:nvGraphicFramePr>
        <p:xfrm>
          <a:off x="539552" y="2420888"/>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24" name="Rectangle 23"/>
          <p:cNvSpPr/>
          <p:nvPr/>
        </p:nvSpPr>
        <p:spPr>
          <a:xfrm>
            <a:off x="467544" y="4941168"/>
            <a:ext cx="7931224" cy="1354217"/>
          </a:xfrm>
          <a:prstGeom prst="rect">
            <a:avLst/>
          </a:prstGeom>
        </p:spPr>
        <p:txBody>
          <a:bodyPr wrap="square">
            <a:spAutoFit/>
          </a:bodyPr>
          <a:lstStyle/>
          <a:p>
            <a:pPr algn="just">
              <a:spcBef>
                <a:spcPts val="600"/>
              </a:spcBef>
              <a:spcAft>
                <a:spcPts val="600"/>
              </a:spcAft>
            </a:pPr>
            <a:endParaRPr lang="ru-RU" dirty="0" smtClean="0"/>
          </a:p>
          <a:p>
            <a:pPr algn="just">
              <a:spcBef>
                <a:spcPts val="600"/>
              </a:spcBef>
              <a:spcAft>
                <a:spcPts val="600"/>
              </a:spcAft>
            </a:pPr>
            <a:r>
              <a:rPr lang="ru-RU" dirty="0" smtClean="0"/>
              <a:t>Это в свою очередь значит, что фискальное воздействие нельзя оценить в текущем году, а на долгосрочной основе оно равно нулю (так как риск симметричный).</a:t>
            </a:r>
            <a:endParaRPr lang="ru-RU" dirty="0"/>
          </a:p>
        </p:txBody>
      </p:sp>
      <p:sp>
        <p:nvSpPr>
          <p:cNvPr id="6" name="Rectangle 5"/>
          <p:cNvSpPr/>
          <p:nvPr/>
        </p:nvSpPr>
        <p:spPr>
          <a:xfrm>
            <a:off x="5724128" y="2420888"/>
            <a:ext cx="230327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smtClean="0"/>
              <a:t>В результате определенный риск не выражается количественно и не принимается во внимание при расчете резерва бюджетной безопасности</a:t>
            </a:r>
            <a:endParaRPr lang="ru-RU" sz="1600" dirty="0"/>
          </a:p>
        </p:txBody>
      </p:sp>
    </p:spTree>
    <p:extLst>
      <p:ext uri="{BB962C8B-B14F-4D97-AF65-F5344CB8AC3E}">
        <p14:creationId xmlns:p14="http://schemas.microsoft.com/office/powerpoint/2010/main" val="53405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18</a:t>
            </a:fld>
            <a:endParaRPr lang="ru-RU" dirty="0"/>
          </a:p>
        </p:txBody>
      </p:sp>
      <p:sp>
        <p:nvSpPr>
          <p:cNvPr id="5" name="Title 4"/>
          <p:cNvSpPr>
            <a:spLocks noGrp="1"/>
          </p:cNvSpPr>
          <p:nvPr>
            <p:ph type="title"/>
          </p:nvPr>
        </p:nvSpPr>
        <p:spPr/>
        <p:txBody>
          <a:bodyPr/>
          <a:lstStyle/>
          <a:p>
            <a:endParaRPr lang="ru-RU" dirty="0"/>
          </a:p>
        </p:txBody>
      </p:sp>
      <p:sp>
        <p:nvSpPr>
          <p:cNvPr id="4" name="Rectangle 3"/>
          <p:cNvSpPr/>
          <p:nvPr/>
        </p:nvSpPr>
        <p:spPr>
          <a:xfrm>
            <a:off x="1475656" y="3068960"/>
            <a:ext cx="6336704" cy="1200329"/>
          </a:xfrm>
          <a:prstGeom prst="rect">
            <a:avLst/>
          </a:prstGeom>
        </p:spPr>
        <p:txBody>
          <a:bodyPr wrap="square">
            <a:spAutoFit/>
          </a:bodyPr>
          <a:lstStyle/>
          <a:p>
            <a:pPr algn="ctr"/>
            <a:r>
              <a:rPr lang="ru-RU" sz="2400" dirty="0" smtClean="0"/>
              <a:t>Практические примеры – выбранные налогово-бюджетные показатели /источники рисков</a:t>
            </a:r>
            <a:endParaRPr lang="ru-RU" sz="2400" dirty="0"/>
          </a:p>
        </p:txBody>
      </p:sp>
    </p:spTree>
    <p:extLst>
      <p:ext uri="{BB962C8B-B14F-4D97-AF65-F5344CB8AC3E}">
        <p14:creationId xmlns:p14="http://schemas.microsoft.com/office/powerpoint/2010/main" val="1815077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19</a:t>
            </a:fld>
            <a:endParaRPr lang="ru-RU" dirty="0"/>
          </a:p>
        </p:txBody>
      </p:sp>
      <p:sp>
        <p:nvSpPr>
          <p:cNvPr id="5" name="Title 4"/>
          <p:cNvSpPr>
            <a:spLocks noGrp="1"/>
          </p:cNvSpPr>
          <p:nvPr>
            <p:ph type="title"/>
          </p:nvPr>
        </p:nvSpPr>
        <p:spPr>
          <a:xfrm>
            <a:off x="179512" y="548680"/>
            <a:ext cx="5976664" cy="432000"/>
          </a:xfrm>
        </p:spPr>
        <p:txBody>
          <a:bodyPr>
            <a:normAutofit fontScale="90000"/>
          </a:bodyPr>
          <a:lstStyle/>
          <a:p>
            <a:r>
              <a:rPr lang="ru-RU" dirty="0"/>
              <a:t>Н</a:t>
            </a:r>
            <a:r>
              <a:rPr lang="ru-RU" dirty="0" smtClean="0"/>
              <a:t>алогово-бюджетные риски в секторе социального обеспечения</a:t>
            </a:r>
            <a:endParaRPr lang="ru-RU" dirty="0"/>
          </a:p>
        </p:txBody>
      </p:sp>
      <p:graphicFrame>
        <p:nvGraphicFramePr>
          <p:cNvPr id="6" name="Table 5"/>
          <p:cNvGraphicFramePr>
            <a:graphicFrameLocks noGrp="1"/>
          </p:cNvGraphicFramePr>
          <p:nvPr>
            <p:extLst>
              <p:ext uri="{D42A27DB-BD31-4B8C-83A1-F6EECF244321}">
                <p14:modId xmlns:p14="http://schemas.microsoft.com/office/powerpoint/2010/main" val="2662352364"/>
              </p:ext>
            </p:extLst>
          </p:nvPr>
        </p:nvGraphicFramePr>
        <p:xfrm>
          <a:off x="1403648" y="1196752"/>
          <a:ext cx="6088322" cy="4996868"/>
        </p:xfrm>
        <a:graphic>
          <a:graphicData uri="http://schemas.openxmlformats.org/drawingml/2006/table">
            <a:tbl>
              <a:tblPr firstRow="1" firstCol="1" bandRow="1">
                <a:tableStyleId>{5C22544A-7EE6-4342-B048-85BDC9FD1C3A}</a:tableStyleId>
              </a:tblPr>
              <a:tblGrid>
                <a:gridCol w="918986"/>
                <a:gridCol w="881214"/>
                <a:gridCol w="1122805"/>
                <a:gridCol w="1122805"/>
                <a:gridCol w="1021256"/>
                <a:gridCol w="1021256"/>
              </a:tblGrid>
              <a:tr h="865030">
                <a:tc gridSpan="2">
                  <a:txBody>
                    <a:bodyPr/>
                    <a:lstStyle/>
                    <a:p>
                      <a:pPr algn="ctr">
                        <a:spcAft>
                          <a:spcPts val="0"/>
                        </a:spcAft>
                      </a:pPr>
                      <a:r>
                        <a:rPr lang="en-US" sz="1200" noProof="0" dirty="0" smtClean="0">
                          <a:effectLst/>
                        </a:rPr>
                        <a:t>Year/indicator</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hMerge="1">
                  <a:txBody>
                    <a:bodyPr/>
                    <a:lstStyle/>
                    <a:p>
                      <a:endParaRPr lang="lv-LV"/>
                    </a:p>
                  </a:txBody>
                  <a:tcPr/>
                </a:tc>
                <a:tc>
                  <a:txBody>
                    <a:bodyPr/>
                    <a:lstStyle/>
                    <a:p>
                      <a:pPr algn="ctr">
                        <a:spcAft>
                          <a:spcPts val="0"/>
                        </a:spcAft>
                      </a:pPr>
                      <a:r>
                        <a:rPr lang="en-US" sz="1200" noProof="0" dirty="0" smtClean="0">
                          <a:effectLst/>
                        </a:rPr>
                        <a:t>Pensions</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ctr">
                        <a:spcAft>
                          <a:spcPts val="0"/>
                        </a:spcAft>
                      </a:pPr>
                      <a:r>
                        <a:rPr lang="en-US" sz="1200" noProof="0" dirty="0" smtClean="0">
                          <a:effectLst/>
                        </a:rPr>
                        <a:t>Unemployment benefits</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ctr">
                        <a:spcAft>
                          <a:spcPts val="0"/>
                        </a:spcAft>
                      </a:pPr>
                      <a:r>
                        <a:rPr lang="en-US" sz="1200" noProof="0" dirty="0" smtClean="0">
                          <a:effectLst/>
                        </a:rPr>
                        <a:t>Accidents in workplace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ctr">
                        <a:spcAft>
                          <a:spcPts val="0"/>
                        </a:spcAft>
                      </a:pPr>
                      <a:r>
                        <a:rPr lang="en-US" sz="1200" noProof="0" dirty="0" smtClean="0">
                          <a:effectLst/>
                        </a:rPr>
                        <a:t>Disability, maternity and sick leave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2009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1 390,4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243,5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17,3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450,9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1 389,1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195,5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17,3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446,5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99,9%</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80,3%</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99,8%</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99,0%</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1 617,0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158,2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19,3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371,0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1 616,2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126,5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19,1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362,2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100,0%</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79,9%</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99,1%</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97,6%</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1 543,0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124,0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17,0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336,1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1 555,0</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62,3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20,8</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302,3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100,8%</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50,2%</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122,2%</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89,9%</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1 569,1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68,4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21,6</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313,4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1 600,2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58,2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22,1</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291,9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101,98%</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85,02%</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102,32%</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93,16%</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1 604,3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66,9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23,3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310,9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1 647,2</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74,3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24,6</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325,5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247152">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102,7%</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111,0%</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105,2%</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104,7%</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1 632,6</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71,4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24,7</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322,9</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1 645,4</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85,3</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26,6</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341,7</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r>
              <a:tr h="123120">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100,8%</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i="1" noProof="0" dirty="0" smtClean="0">
                          <a:effectLst/>
                        </a:rPr>
                        <a:t>119,6%</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i="1" noProof="0" dirty="0" smtClean="0">
                          <a:effectLst/>
                        </a:rPr>
                        <a:t>107,9%</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i="1" noProof="0" dirty="0" smtClean="0">
                          <a:effectLst/>
                        </a:rPr>
                        <a:t>105,8%</a:t>
                      </a:r>
                      <a:endParaRPr lang="en-US"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r>
              <a:tr h="162193">
                <a:tc rowSpan="3">
                  <a:txBody>
                    <a:bodyPr/>
                    <a:lstStyle/>
                    <a:p>
                      <a:pPr algn="ctr">
                        <a:spcAft>
                          <a:spcPts val="0"/>
                        </a:spcAft>
                      </a:pPr>
                      <a:r>
                        <a:rPr lang="en-US" sz="1200" noProof="0" dirty="0" smtClean="0">
                          <a:effectLst/>
                        </a:rPr>
                        <a:t>2015</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lnSpc>
                          <a:spcPct val="107000"/>
                        </a:lnSpc>
                        <a:spcAft>
                          <a:spcPts val="0"/>
                        </a:spcAft>
                      </a:pPr>
                      <a:r>
                        <a:rPr lang="en-US" sz="1200" noProof="0" dirty="0" smtClean="0">
                          <a:effectLst/>
                        </a:rPr>
                        <a:t>1 641,9</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97,3</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29,2</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355,0</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r>
              <a:tr h="162193">
                <a:tc vMerge="1">
                  <a:txBody>
                    <a:bodyPr/>
                    <a:lstStyle/>
                    <a:p>
                      <a:endParaRPr lang="lv-LV"/>
                    </a:p>
                  </a:txBody>
                  <a:tcPr/>
                </a:tc>
                <a:tc>
                  <a:txBody>
                    <a:bodyPr/>
                    <a:lstStyle/>
                    <a:p>
                      <a:pPr>
                        <a:spcAft>
                          <a:spcPts val="0"/>
                        </a:spcAft>
                      </a:pPr>
                      <a:r>
                        <a:rPr lang="en-US" sz="1200" noProof="0" dirty="0" smtClean="0">
                          <a:effectLst/>
                        </a:rPr>
                        <a:t>Outcome</a:t>
                      </a:r>
                      <a:endParaRPr lang="en-US"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lnSpc>
                          <a:spcPct val="107000"/>
                        </a:lnSpc>
                        <a:spcAft>
                          <a:spcPts val="0"/>
                        </a:spcAft>
                      </a:pPr>
                      <a:r>
                        <a:rPr lang="en-US" sz="1200" noProof="0" dirty="0" smtClean="0">
                          <a:effectLst/>
                        </a:rPr>
                        <a:t>1 660,9</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102,3</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29,5</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386,8</a:t>
                      </a:r>
                      <a:endParaRPr lang="en-US"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r>
              <a:tr h="247152">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en-US"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lnSpc>
                          <a:spcPct val="107000"/>
                        </a:lnSpc>
                        <a:spcAft>
                          <a:spcPts val="0"/>
                        </a:spcAft>
                      </a:pPr>
                      <a:r>
                        <a:rPr lang="en-US" sz="1200" i="1" noProof="0" dirty="0" smtClean="0">
                          <a:effectLst/>
                        </a:rPr>
                        <a:t>101,2%</a:t>
                      </a:r>
                      <a:endParaRPr lang="en-US"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i="1" noProof="0" dirty="0" smtClean="0">
                          <a:effectLst/>
                        </a:rPr>
                        <a:t>105,1%</a:t>
                      </a:r>
                      <a:endParaRPr lang="en-US"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i="1" noProof="0" dirty="0" smtClean="0">
                          <a:effectLst/>
                        </a:rPr>
                        <a:t>101,1%</a:t>
                      </a:r>
                      <a:endParaRPr lang="en-US"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i="1" noProof="0" dirty="0" smtClean="0">
                          <a:effectLst/>
                        </a:rPr>
                        <a:t>108,9%</a:t>
                      </a:r>
                      <a:endParaRPr lang="en-US"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r>
            </a:tbl>
          </a:graphicData>
        </a:graphic>
      </p:graphicFrame>
      <p:sp>
        <p:nvSpPr>
          <p:cNvPr id="7" name="Oval 6"/>
          <p:cNvSpPr/>
          <p:nvPr/>
        </p:nvSpPr>
        <p:spPr>
          <a:xfrm>
            <a:off x="3039552" y="5301208"/>
            <a:ext cx="4608513"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Oval 8"/>
          <p:cNvSpPr/>
          <p:nvPr/>
        </p:nvSpPr>
        <p:spPr>
          <a:xfrm>
            <a:off x="3035493" y="2420888"/>
            <a:ext cx="4608512" cy="216024"/>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0" name="Oval 9"/>
          <p:cNvSpPr/>
          <p:nvPr/>
        </p:nvSpPr>
        <p:spPr>
          <a:xfrm>
            <a:off x="3131840" y="5877272"/>
            <a:ext cx="4608513"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Oval 10"/>
          <p:cNvSpPr/>
          <p:nvPr/>
        </p:nvSpPr>
        <p:spPr>
          <a:xfrm>
            <a:off x="3035492" y="4653136"/>
            <a:ext cx="4608513"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2" name="TextBox 11"/>
          <p:cNvSpPr txBox="1"/>
          <p:nvPr/>
        </p:nvSpPr>
        <p:spPr>
          <a:xfrm>
            <a:off x="450630" y="1196752"/>
            <a:ext cx="954107" cy="307777"/>
          </a:xfrm>
          <a:prstGeom prst="rect">
            <a:avLst/>
          </a:prstGeom>
          <a:noFill/>
        </p:spPr>
        <p:txBody>
          <a:bodyPr wrap="none" rtlCol="0">
            <a:spAutoFit/>
          </a:bodyPr>
          <a:lstStyle/>
          <a:p>
            <a:r>
              <a:rPr lang="ru-RU" sz="1400" dirty="0" smtClean="0"/>
              <a:t>млн. Евро</a:t>
            </a:r>
            <a:endParaRPr lang="ru-RU" sz="1400" dirty="0"/>
          </a:p>
        </p:txBody>
      </p:sp>
    </p:spTree>
    <p:extLst>
      <p:ext uri="{BB962C8B-B14F-4D97-AF65-F5344CB8AC3E}">
        <p14:creationId xmlns:p14="http://schemas.microsoft.com/office/powerpoint/2010/main" val="1448062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u-RU" dirty="0" smtClean="0"/>
              <a:t>Правовая основа</a:t>
            </a:r>
          </a:p>
          <a:p>
            <a:pPr algn="just"/>
            <a:r>
              <a:rPr lang="ru-RU" dirty="0" smtClean="0"/>
              <a:t>Суть управления налогово-бюджетными рисками</a:t>
            </a:r>
          </a:p>
          <a:p>
            <a:pPr algn="just"/>
            <a:r>
              <a:rPr lang="ru-RU" dirty="0" smtClean="0"/>
              <a:t>Реестр налогово-бюджетных рисков (классификация)</a:t>
            </a:r>
          </a:p>
          <a:p>
            <a:pPr algn="just"/>
            <a:r>
              <a:rPr lang="ru-RU" dirty="0" smtClean="0"/>
              <a:t>Декларация налогово-бюджетных рисков</a:t>
            </a:r>
          </a:p>
          <a:p>
            <a:pPr algn="just"/>
            <a:r>
              <a:rPr lang="ru-RU" dirty="0" smtClean="0"/>
              <a:t>Резерв налогово-бюджетной безопасности</a:t>
            </a:r>
          </a:p>
          <a:p>
            <a:r>
              <a:rPr lang="ru-RU" dirty="0" smtClean="0"/>
              <a:t>Недавний практический опыт – выборочные налогово-бюджетные риски</a:t>
            </a:r>
          </a:p>
          <a:p>
            <a:r>
              <a:rPr lang="ru-RU" dirty="0" smtClean="0"/>
              <a:t>Возможные усовершенствования управления рисками</a:t>
            </a:r>
            <a:endParaRPr lang="ru-RU" dirty="0"/>
          </a:p>
        </p:txBody>
      </p:sp>
      <p:sp>
        <p:nvSpPr>
          <p:cNvPr id="3" name="Title 2"/>
          <p:cNvSpPr>
            <a:spLocks noGrp="1"/>
          </p:cNvSpPr>
          <p:nvPr>
            <p:ph type="title"/>
          </p:nvPr>
        </p:nvSpPr>
        <p:spPr/>
        <p:txBody>
          <a:bodyPr/>
          <a:lstStyle/>
          <a:p>
            <a:r>
              <a:rPr lang="ru-RU" dirty="0" smtClean="0"/>
              <a:t>Содержание</a:t>
            </a:r>
            <a:endParaRPr lang="ru-RU" dirty="0"/>
          </a:p>
        </p:txBody>
      </p:sp>
      <p:sp>
        <p:nvSpPr>
          <p:cNvPr id="5" name="Date Placeholder 4"/>
          <p:cNvSpPr>
            <a:spLocks noGrp="1"/>
          </p:cNvSpPr>
          <p:nvPr>
            <p:ph type="dt" sz="half" idx="10"/>
          </p:nvPr>
        </p:nvSpPr>
        <p:spPr/>
        <p:txBody>
          <a:bodyPr/>
          <a:lstStyle/>
          <a:p>
            <a:fld id="{8E42840F-BED3-41E0-8DE7-AB943BEB4820}" type="datetime1">
              <a:rPr lang="ru-RU" smtClean="0"/>
              <a:t>24.06.2016</a:t>
            </a:fld>
            <a:endParaRPr lang="ru-RU" dirty="0"/>
          </a:p>
        </p:txBody>
      </p:sp>
      <p:sp>
        <p:nvSpPr>
          <p:cNvPr id="6" name="Slide Number Placeholder 5"/>
          <p:cNvSpPr>
            <a:spLocks noGrp="1"/>
          </p:cNvSpPr>
          <p:nvPr>
            <p:ph type="sldNum" sz="quarter" idx="12"/>
          </p:nvPr>
        </p:nvSpPr>
        <p:spPr/>
        <p:txBody>
          <a:bodyPr/>
          <a:lstStyle/>
          <a:p>
            <a:fld id="{952464FB-6FA6-4E80-ACB1-F4B9846AA373}" type="slidenum">
              <a:rPr lang="ru-RU" smtClean="0"/>
              <a:t>2</a:t>
            </a:fld>
            <a:endParaRPr lang="ru-RU" dirty="0"/>
          </a:p>
        </p:txBody>
      </p:sp>
    </p:spTree>
    <p:extLst>
      <p:ext uri="{BB962C8B-B14F-4D97-AF65-F5344CB8AC3E}">
        <p14:creationId xmlns:p14="http://schemas.microsoft.com/office/powerpoint/2010/main" val="131525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20</a:t>
            </a:fld>
            <a:endParaRPr lang="ru-RU" dirty="0"/>
          </a:p>
        </p:txBody>
      </p:sp>
      <p:sp>
        <p:nvSpPr>
          <p:cNvPr id="5" name="Title 4"/>
          <p:cNvSpPr>
            <a:spLocks noGrp="1"/>
          </p:cNvSpPr>
          <p:nvPr>
            <p:ph type="title"/>
          </p:nvPr>
        </p:nvSpPr>
        <p:spPr/>
        <p:txBody>
          <a:bodyPr>
            <a:normAutofit/>
          </a:bodyPr>
          <a:lstStyle/>
          <a:p>
            <a:r>
              <a:rPr lang="ru-RU" dirty="0" smtClean="0"/>
              <a:t>Текущие выплаты в бюджет ЕС</a:t>
            </a:r>
            <a:endParaRPr lang="ru-RU" dirty="0"/>
          </a:p>
        </p:txBody>
      </p:sp>
      <p:graphicFrame>
        <p:nvGraphicFramePr>
          <p:cNvPr id="6" name="Table 5"/>
          <p:cNvGraphicFramePr>
            <a:graphicFrameLocks noGrp="1"/>
          </p:cNvGraphicFramePr>
          <p:nvPr>
            <p:extLst>
              <p:ext uri="{D42A27DB-BD31-4B8C-83A1-F6EECF244321}">
                <p14:modId xmlns:p14="http://schemas.microsoft.com/office/powerpoint/2010/main" val="244578964"/>
              </p:ext>
            </p:extLst>
          </p:nvPr>
        </p:nvGraphicFramePr>
        <p:xfrm>
          <a:off x="899592" y="1556792"/>
          <a:ext cx="7200800" cy="3986539"/>
        </p:xfrm>
        <a:graphic>
          <a:graphicData uri="http://schemas.openxmlformats.org/drawingml/2006/table">
            <a:tbl>
              <a:tblPr firstRow="1" firstCol="1" bandRow="1">
                <a:tableStyleId>{5C22544A-7EE6-4342-B048-85BDC9FD1C3A}</a:tableStyleId>
              </a:tblPr>
              <a:tblGrid>
                <a:gridCol w="931988"/>
                <a:gridCol w="1156244"/>
                <a:gridCol w="1206414"/>
                <a:gridCol w="2321978"/>
                <a:gridCol w="1584176"/>
              </a:tblGrid>
              <a:tr h="481339">
                <a:tc>
                  <a:txBody>
                    <a:bodyPr/>
                    <a:lstStyle/>
                    <a:p>
                      <a:pPr>
                        <a:lnSpc>
                          <a:spcPct val="115000"/>
                        </a:lnSpc>
                        <a:spcAft>
                          <a:spcPts val="0"/>
                        </a:spcAft>
                      </a:pPr>
                      <a:r>
                        <a:rPr lang="lv-LV" sz="2000" dirty="0">
                          <a:effectLst/>
                        </a:rPr>
                        <a:t> </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2000" dirty="0" smtClean="0">
                          <a:effectLst/>
                        </a:rPr>
                        <a:t>План</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ru-RU" sz="2000" dirty="0" smtClean="0">
                          <a:effectLst/>
                        </a:rPr>
                        <a:t>Результат</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v-LV" sz="2000" dirty="0" smtClean="0">
                          <a:effectLst/>
                        </a:rPr>
                        <a:t>∆, </a:t>
                      </a:r>
                      <a:r>
                        <a:rPr lang="ru-RU" sz="2000" dirty="0" smtClean="0">
                          <a:effectLst/>
                        </a:rPr>
                        <a:t>млн. Евро</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v-LV" sz="2000" dirty="0" smtClean="0">
                          <a:effectLst/>
                        </a:rPr>
                        <a:t>∆, </a:t>
                      </a:r>
                      <a:r>
                        <a:rPr lang="lv-LV" sz="2000" dirty="0">
                          <a:effectLst/>
                        </a:rPr>
                        <a:t>%</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2006</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163,8</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159,0</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-4,8</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97,1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2007</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207,6</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197,8</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-9,8</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95,3</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2008</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239,9</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218,5</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-21,4</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91,1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2009</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258,2</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209,9</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-48,3</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81,3</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2010</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199,1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170,6</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-28,5</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85,7</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185,0</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185,1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0,1</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100,0</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2012</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197,6</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220,1</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22,4</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111,4</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2013</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225,8</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267,3</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41,5</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118,4</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2014</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254,7</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284,4</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29,7</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111,7</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a:effectLst/>
                        </a:rPr>
                        <a:t>2015</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284,5</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244,8</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a:effectLst/>
                        </a:rPr>
                        <a:t>-39,7</a:t>
                      </a:r>
                      <a:endParaRPr lang="lv-L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86,1</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7" name="TextBox 6"/>
          <p:cNvSpPr txBox="1"/>
          <p:nvPr/>
        </p:nvSpPr>
        <p:spPr>
          <a:xfrm>
            <a:off x="3059832" y="5892581"/>
            <a:ext cx="5271251" cy="646331"/>
          </a:xfrm>
          <a:prstGeom prst="rect">
            <a:avLst/>
          </a:prstGeom>
          <a:noFill/>
        </p:spPr>
        <p:txBody>
          <a:bodyPr wrap="none" rtlCol="0">
            <a:spAutoFit/>
          </a:bodyPr>
          <a:lstStyle/>
          <a:p>
            <a:r>
              <a:rPr lang="ru-RU" dirty="0" smtClean="0"/>
              <a:t>Четко наблюдаемая симметричная природа риска</a:t>
            </a:r>
          </a:p>
          <a:p>
            <a:endParaRPr lang="ru-RU" dirty="0"/>
          </a:p>
        </p:txBody>
      </p:sp>
      <p:sp>
        <p:nvSpPr>
          <p:cNvPr id="8" name="Oval 7"/>
          <p:cNvSpPr/>
          <p:nvPr/>
        </p:nvSpPr>
        <p:spPr>
          <a:xfrm>
            <a:off x="6971716" y="1988840"/>
            <a:ext cx="1560724" cy="36724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TextBox 8"/>
          <p:cNvSpPr txBox="1"/>
          <p:nvPr/>
        </p:nvSpPr>
        <p:spPr>
          <a:xfrm>
            <a:off x="827584" y="1268760"/>
            <a:ext cx="954107" cy="307777"/>
          </a:xfrm>
          <a:prstGeom prst="rect">
            <a:avLst/>
          </a:prstGeom>
          <a:noFill/>
        </p:spPr>
        <p:txBody>
          <a:bodyPr wrap="none" rtlCol="0">
            <a:spAutoFit/>
          </a:bodyPr>
          <a:lstStyle/>
          <a:p>
            <a:r>
              <a:rPr lang="ru-RU" sz="1400" dirty="0" smtClean="0"/>
              <a:t>млн. Евро</a:t>
            </a:r>
            <a:endParaRPr lang="ru-RU" sz="1400" dirty="0"/>
          </a:p>
        </p:txBody>
      </p:sp>
    </p:spTree>
    <p:extLst>
      <p:ext uri="{BB962C8B-B14F-4D97-AF65-F5344CB8AC3E}">
        <p14:creationId xmlns:p14="http://schemas.microsoft.com/office/powerpoint/2010/main" val="24594343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20656"/>
            <a:ext cx="2133600" cy="365125"/>
          </a:xfrm>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a:xfrm>
            <a:off x="6553200" y="6320656"/>
            <a:ext cx="2133600" cy="365125"/>
          </a:xfrm>
        </p:spPr>
        <p:txBody>
          <a:bodyPr/>
          <a:lstStyle/>
          <a:p>
            <a:fld id="{952464FB-6FA6-4E80-ACB1-F4B9846AA373}" type="slidenum">
              <a:rPr lang="ru-RU" smtClean="0"/>
              <a:t>21</a:t>
            </a:fld>
            <a:endParaRPr lang="ru-RU" dirty="0"/>
          </a:p>
        </p:txBody>
      </p:sp>
      <p:sp>
        <p:nvSpPr>
          <p:cNvPr id="5" name="Title 4"/>
          <p:cNvSpPr>
            <a:spLocks noGrp="1"/>
          </p:cNvSpPr>
          <p:nvPr>
            <p:ph type="title"/>
          </p:nvPr>
        </p:nvSpPr>
        <p:spPr>
          <a:xfrm>
            <a:off x="467544" y="585042"/>
            <a:ext cx="5688632" cy="432000"/>
          </a:xfrm>
        </p:spPr>
        <p:txBody>
          <a:bodyPr>
            <a:normAutofit/>
          </a:bodyPr>
          <a:lstStyle/>
          <a:p>
            <a:r>
              <a:rPr lang="ru-RU" dirty="0" smtClean="0"/>
              <a:t>Непредвиденные обязательства - ESM</a:t>
            </a:r>
            <a:endParaRPr lang="ru-RU" dirty="0"/>
          </a:p>
        </p:txBody>
      </p:sp>
      <p:sp>
        <p:nvSpPr>
          <p:cNvPr id="11" name="Rectangle 10"/>
          <p:cNvSpPr/>
          <p:nvPr/>
        </p:nvSpPr>
        <p:spPr>
          <a:xfrm>
            <a:off x="236418" y="1359362"/>
            <a:ext cx="8784976" cy="584775"/>
          </a:xfrm>
          <a:prstGeom prst="rect">
            <a:avLst/>
          </a:prstGeom>
        </p:spPr>
        <p:txBody>
          <a:bodyPr wrap="square">
            <a:spAutoFit/>
          </a:bodyPr>
          <a:lstStyle/>
          <a:p>
            <a:pPr marL="285750" indent="-285750" algn="just">
              <a:buFont typeface="Arial" panose="020B0604020202020204" pitchFamily="34" charset="0"/>
              <a:buChar char="•"/>
            </a:pPr>
            <a:r>
              <a:rPr lang="ru-RU" sz="1600" b="1" i="1" dirty="0" smtClean="0"/>
              <a:t>Оплаченный капитал </a:t>
            </a:r>
            <a:r>
              <a:rPr lang="ru-RU" sz="1600" dirty="0" smtClean="0"/>
              <a:t>рассматривается как финансовая операция (нет воздействия на сальдо бюджета / нет прямого воздействия на долг) в соответствии с методологией ESA.</a:t>
            </a:r>
            <a:endParaRPr lang="ru-RU" sz="1600" dirty="0"/>
          </a:p>
        </p:txBody>
      </p:sp>
      <p:graphicFrame>
        <p:nvGraphicFramePr>
          <p:cNvPr id="13" name="Table 12"/>
          <p:cNvGraphicFramePr>
            <a:graphicFrameLocks noGrp="1"/>
          </p:cNvGraphicFramePr>
          <p:nvPr>
            <p:extLst>
              <p:ext uri="{D42A27DB-BD31-4B8C-83A1-F6EECF244321}">
                <p14:modId xmlns:p14="http://schemas.microsoft.com/office/powerpoint/2010/main" val="2276714745"/>
              </p:ext>
            </p:extLst>
          </p:nvPr>
        </p:nvGraphicFramePr>
        <p:xfrm>
          <a:off x="1115616" y="2420888"/>
          <a:ext cx="6031230" cy="1374775"/>
        </p:xfrm>
        <a:graphic>
          <a:graphicData uri="http://schemas.openxmlformats.org/drawingml/2006/table">
            <a:tbl>
              <a:tblPr firstRow="1" firstCol="1" bandRow="1">
                <a:tableStyleId>{3C2FFA5D-87B4-456A-9821-1D502468CF0F}</a:tableStyleId>
              </a:tblPr>
              <a:tblGrid>
                <a:gridCol w="2160905"/>
                <a:gridCol w="1350010"/>
                <a:gridCol w="1350010"/>
                <a:gridCol w="1170305"/>
              </a:tblGrid>
              <a:tr h="0">
                <a:tc>
                  <a:txBody>
                    <a:bodyPr/>
                    <a:lstStyle/>
                    <a:p>
                      <a:pPr algn="just">
                        <a:spcAft>
                          <a:spcPts val="800"/>
                        </a:spcAft>
                      </a:pPr>
                      <a:r>
                        <a:rPr lang="ru-RU" sz="1050" noProof="0" dirty="0" smtClean="0">
                          <a:effectLst/>
                        </a:rPr>
                        <a:t>млн. Евро</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ru-RU" sz="1050" noProof="0" dirty="0" smtClean="0">
                          <a:effectLst/>
                        </a:rPr>
                        <a:t>Переходный период</a:t>
                      </a:r>
                      <a:endParaRPr lang="lv-LV" sz="1050" noProof="0" dirty="0" smtClean="0">
                        <a:effectLst/>
                      </a:endParaRPr>
                    </a:p>
                    <a:p>
                      <a:pPr algn="ctr">
                        <a:spcAft>
                          <a:spcPts val="800"/>
                        </a:spcAft>
                      </a:pPr>
                      <a:r>
                        <a:rPr lang="en-US" sz="1050" noProof="0" dirty="0" smtClean="0">
                          <a:effectLst/>
                        </a:rPr>
                        <a:t>(2014-2018)</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ru-RU" sz="1050" noProof="0" dirty="0" smtClean="0">
                          <a:effectLst/>
                        </a:rPr>
                        <a:t>Оставшиеся</a:t>
                      </a:r>
                      <a:r>
                        <a:rPr lang="ru-RU" sz="1050" baseline="0" noProof="0" dirty="0" smtClean="0">
                          <a:effectLst/>
                        </a:rPr>
                        <a:t> суммы , причитающиеся после перехода</a:t>
                      </a:r>
                      <a:r>
                        <a:rPr lang="en-US" sz="1050" noProof="0" dirty="0" smtClean="0">
                          <a:effectLst/>
                        </a:rPr>
                        <a:t> (2026)</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ru-RU" sz="1050" noProof="0" dirty="0" smtClean="0">
                          <a:effectLst/>
                        </a:rPr>
                        <a:t>Итого</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r>
              <a:tr h="255905">
                <a:tc>
                  <a:txBody>
                    <a:bodyPr/>
                    <a:lstStyle/>
                    <a:p>
                      <a:pPr algn="just">
                        <a:spcAft>
                          <a:spcPts val="800"/>
                        </a:spcAft>
                      </a:pPr>
                      <a:r>
                        <a:rPr lang="ru-RU" sz="1050" noProof="0" dirty="0" smtClean="0">
                          <a:effectLst/>
                        </a:rPr>
                        <a:t>Оплаченный капитал</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050" noProof="0" dirty="0" smtClean="0">
                          <a:effectLst/>
                        </a:rPr>
                        <a:t>221,2</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050" noProof="0" dirty="0" smtClean="0">
                          <a:effectLst/>
                        </a:rPr>
                        <a:t>103,2</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050" noProof="0" dirty="0" smtClean="0">
                          <a:effectLst/>
                        </a:rPr>
                        <a:t>324,4</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r>
              <a:tr h="239395">
                <a:tc>
                  <a:txBody>
                    <a:bodyPr/>
                    <a:lstStyle/>
                    <a:p>
                      <a:pPr algn="just">
                        <a:spcAft>
                          <a:spcPts val="800"/>
                        </a:spcAft>
                      </a:pPr>
                      <a:r>
                        <a:rPr lang="ru-RU" sz="1050" noProof="0" dirty="0" smtClean="0">
                          <a:effectLst/>
                        </a:rPr>
                        <a:t>Отзывной капитал</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050" noProof="0" dirty="0" smtClean="0">
                          <a:effectLst/>
                        </a:rPr>
                        <a:t>1 714,1</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050" noProof="0" dirty="0" smtClean="0">
                          <a:effectLst/>
                        </a:rPr>
                        <a:t>799,7</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050" noProof="0" dirty="0" smtClean="0">
                          <a:effectLst/>
                        </a:rPr>
                        <a:t>2 513,8</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r>
              <a:tr h="239395">
                <a:tc>
                  <a:txBody>
                    <a:bodyPr/>
                    <a:lstStyle/>
                    <a:p>
                      <a:pPr algn="just">
                        <a:spcAft>
                          <a:spcPts val="800"/>
                        </a:spcAft>
                      </a:pPr>
                      <a:r>
                        <a:rPr lang="ru-RU" sz="1050" noProof="0" dirty="0" smtClean="0">
                          <a:effectLst/>
                        </a:rPr>
                        <a:t>Итого</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050" noProof="0" dirty="0" smtClean="0">
                          <a:effectLst/>
                        </a:rPr>
                        <a:t>1 935,3</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050" noProof="0" dirty="0" smtClean="0">
                          <a:effectLst/>
                        </a:rPr>
                        <a:t>902,9</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050" noProof="0" dirty="0" smtClean="0">
                          <a:effectLst/>
                        </a:rPr>
                        <a:t>2 838,2</a:t>
                      </a:r>
                      <a:endParaRPr lang="en-US" sz="1050" noProof="0" dirty="0">
                        <a:effectLst/>
                        <a:latin typeface="+mn-lt"/>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4" name="Rectangle 3"/>
          <p:cNvSpPr/>
          <p:nvPr/>
        </p:nvSpPr>
        <p:spPr>
          <a:xfrm>
            <a:off x="323528" y="4077072"/>
            <a:ext cx="8697866" cy="2193101"/>
          </a:xfrm>
          <a:prstGeom prst="rect">
            <a:avLst/>
          </a:prstGeom>
        </p:spPr>
        <p:txBody>
          <a:bodyPr wrap="square">
            <a:spAutoFit/>
          </a:bodyPr>
          <a:lstStyle/>
          <a:p>
            <a:pPr marL="285750" indent="-285750" algn="just">
              <a:lnSpc>
                <a:spcPct val="107000"/>
              </a:lnSpc>
              <a:spcBef>
                <a:spcPts val="1200"/>
              </a:spcBef>
              <a:spcAft>
                <a:spcPts val="800"/>
              </a:spcAft>
              <a:buFont typeface="Arial" panose="020B0604020202020204" pitchFamily="34" charset="0"/>
              <a:buChar char="•"/>
            </a:pPr>
            <a:r>
              <a:rPr lang="ru-RU" sz="1600" b="1" i="1" dirty="0" smtClean="0">
                <a:ea typeface="Calibri" panose="020F0502020204030204" pitchFamily="34" charset="0"/>
                <a:cs typeface="Times New Roman" panose="02020603050405020304" pitchFamily="18" charset="0"/>
              </a:rPr>
              <a:t>Отзывной капитал </a:t>
            </a:r>
            <a:r>
              <a:rPr lang="ru-RU" sz="1600" dirty="0" smtClean="0">
                <a:ea typeface="Calibri" panose="020F0502020204030204" pitchFamily="34" charset="0"/>
                <a:cs typeface="Times New Roman" panose="02020603050405020304" pitchFamily="18" charset="0"/>
              </a:rPr>
              <a:t>считается непредвиденным обязательством в общем случае (не оказывает влияния на дефицит бюджета), но может привести к негативному воздействию на сальдо бюджет, если есть необходимость покрытия потерь ESM, или если страна должник ESM не в состоянии выплатить свой долг ESM.</a:t>
            </a:r>
          </a:p>
          <a:p>
            <a:pPr algn="just">
              <a:lnSpc>
                <a:spcPct val="107000"/>
              </a:lnSpc>
              <a:spcBef>
                <a:spcPts val="1200"/>
              </a:spcBef>
              <a:spcAft>
                <a:spcPts val="800"/>
              </a:spcAft>
            </a:pPr>
            <a:r>
              <a:rPr lang="ru-RU" sz="1600" dirty="0" smtClean="0">
                <a:ea typeface="Calibri" panose="020F0502020204030204" pitchFamily="34" charset="0"/>
                <a:cs typeface="Times New Roman" panose="02020603050405020304" pitchFamily="18" charset="0"/>
              </a:rPr>
              <a:t>Вероятность такого события считается близкой к нулю, но все еще рассматривается как налогово-бюджетный риск, и действия предпринимаются в соответствии с Законом о бюджетной дисциплине</a:t>
            </a:r>
            <a:endParaRPr lang="ru-RU"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86522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22</a:t>
            </a:fld>
            <a:endParaRPr lang="ru-RU" dirty="0"/>
          </a:p>
        </p:txBody>
      </p:sp>
      <p:sp>
        <p:nvSpPr>
          <p:cNvPr id="5" name="Title 4"/>
          <p:cNvSpPr>
            <a:spLocks noGrp="1"/>
          </p:cNvSpPr>
          <p:nvPr>
            <p:ph type="title"/>
          </p:nvPr>
        </p:nvSpPr>
        <p:spPr/>
        <p:txBody>
          <a:bodyPr>
            <a:noAutofit/>
          </a:bodyPr>
          <a:lstStyle/>
          <a:p>
            <a:r>
              <a:rPr lang="ru-RU" dirty="0" smtClean="0"/>
              <a:t>Корпорации переклассифицированы в сектор общего государственного управления</a:t>
            </a:r>
            <a:endParaRPr lang="ru-RU" dirty="0"/>
          </a:p>
        </p:txBody>
      </p:sp>
      <p:pic>
        <p:nvPicPr>
          <p:cNvPr id="8" name="Picture 7"/>
          <p:cNvPicPr>
            <a:picLocks noChangeAspect="1"/>
          </p:cNvPicPr>
          <p:nvPr/>
        </p:nvPicPr>
        <p:blipFill>
          <a:blip r:embed="rId3"/>
          <a:stretch>
            <a:fillRect/>
          </a:stretch>
        </p:blipFill>
        <p:spPr>
          <a:xfrm>
            <a:off x="488139" y="1700808"/>
            <a:ext cx="8047839" cy="1663700"/>
          </a:xfrm>
          <a:prstGeom prst="rect">
            <a:avLst/>
          </a:prstGeom>
        </p:spPr>
      </p:pic>
      <p:sp>
        <p:nvSpPr>
          <p:cNvPr id="10" name="Oval 9"/>
          <p:cNvSpPr/>
          <p:nvPr/>
        </p:nvSpPr>
        <p:spPr>
          <a:xfrm>
            <a:off x="3707904" y="2963221"/>
            <a:ext cx="5194920" cy="5507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Rectangle 6"/>
          <p:cNvSpPr/>
          <p:nvPr/>
        </p:nvSpPr>
        <p:spPr>
          <a:xfrm>
            <a:off x="338630" y="4077072"/>
            <a:ext cx="8697866" cy="1666162"/>
          </a:xfrm>
          <a:prstGeom prst="rect">
            <a:avLst/>
          </a:prstGeom>
        </p:spPr>
        <p:txBody>
          <a:bodyPr wrap="square">
            <a:spAutoFit/>
          </a:bodyPr>
          <a:lstStyle/>
          <a:p>
            <a:pPr algn="just">
              <a:lnSpc>
                <a:spcPct val="107000"/>
              </a:lnSpc>
              <a:spcBef>
                <a:spcPts val="1200"/>
              </a:spcBef>
              <a:spcAft>
                <a:spcPts val="800"/>
              </a:spcAft>
            </a:pPr>
            <a:r>
              <a:rPr lang="ru-RU" sz="1600" dirty="0" smtClean="0">
                <a:effectLst/>
                <a:ea typeface="Calibri" panose="020F0502020204030204" pitchFamily="34" charset="0"/>
                <a:cs typeface="Times New Roman" panose="02020603050405020304" pitchFamily="18" charset="0"/>
              </a:rPr>
              <a:t>Минфин усовершенствовал процедуры процесса прогнозирования</a:t>
            </a:r>
            <a:r>
              <a:rPr lang="ru-RU" sz="1600" dirty="0" smtClean="0">
                <a:ea typeface="Calibri" panose="020F0502020204030204" pitchFamily="34" charset="0"/>
                <a:cs typeface="Times New Roman" panose="02020603050405020304" pitchFamily="18" charset="0"/>
              </a:rPr>
              <a:t> – ГП должны предоставлять среднесрочные прогнозы в соответствии с определенным шаблоном, цифры должны быть сверены с ответственным профильным министерством.</a:t>
            </a:r>
          </a:p>
          <a:p>
            <a:pPr algn="just">
              <a:lnSpc>
                <a:spcPct val="107000"/>
              </a:lnSpc>
              <a:spcBef>
                <a:spcPts val="1200"/>
              </a:spcBef>
              <a:spcAft>
                <a:spcPts val="800"/>
              </a:spcAft>
            </a:pPr>
            <a:r>
              <a:rPr lang="ru-RU" sz="1600" dirty="0" smtClean="0">
                <a:ea typeface="Calibri" panose="020F0502020204030204" pitchFamily="34" charset="0"/>
                <a:cs typeface="Times New Roman" panose="02020603050405020304" pitchFamily="18" charset="0"/>
              </a:rPr>
              <a:t>Но все еще необходимо повышать контроль качества, так как обычно прогнозы предвзятые, к счастью, в положительном направлении! </a:t>
            </a:r>
            <a:endParaRPr lang="ru-RU" sz="1600" dirty="0">
              <a:effectLst/>
              <a:ea typeface="Calibri" panose="020F0502020204030204" pitchFamily="34" charset="0"/>
              <a:cs typeface="Times New Roman" panose="02020603050405020304" pitchFamily="18" charset="0"/>
            </a:endParaRPr>
          </a:p>
        </p:txBody>
      </p:sp>
      <p:sp>
        <p:nvSpPr>
          <p:cNvPr id="9" name="TextBox 8"/>
          <p:cNvSpPr txBox="1"/>
          <p:nvPr/>
        </p:nvSpPr>
        <p:spPr>
          <a:xfrm>
            <a:off x="423784" y="1358075"/>
            <a:ext cx="954107" cy="307777"/>
          </a:xfrm>
          <a:prstGeom prst="rect">
            <a:avLst/>
          </a:prstGeom>
          <a:noFill/>
        </p:spPr>
        <p:txBody>
          <a:bodyPr wrap="none" rtlCol="0">
            <a:spAutoFit/>
          </a:bodyPr>
          <a:lstStyle/>
          <a:p>
            <a:r>
              <a:rPr lang="ru-RU" sz="1400" dirty="0" smtClean="0"/>
              <a:t>млн. Евро</a:t>
            </a:r>
            <a:endParaRPr lang="ru-RU" sz="1400" dirty="0"/>
          </a:p>
        </p:txBody>
      </p:sp>
    </p:spTree>
    <p:extLst>
      <p:ext uri="{BB962C8B-B14F-4D97-AF65-F5344CB8AC3E}">
        <p14:creationId xmlns:p14="http://schemas.microsoft.com/office/powerpoint/2010/main" val="1606484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23</a:t>
            </a:fld>
            <a:endParaRPr lang="ru-RU" dirty="0"/>
          </a:p>
        </p:txBody>
      </p:sp>
      <p:sp>
        <p:nvSpPr>
          <p:cNvPr id="5" name="Title 4"/>
          <p:cNvSpPr>
            <a:spLocks noGrp="1"/>
          </p:cNvSpPr>
          <p:nvPr>
            <p:ph type="title"/>
          </p:nvPr>
        </p:nvSpPr>
        <p:spPr/>
        <p:txBody>
          <a:bodyPr>
            <a:normAutofit/>
          </a:bodyPr>
          <a:lstStyle/>
          <a:p>
            <a:r>
              <a:rPr lang="ru-RU" dirty="0" smtClean="0"/>
              <a:t>Банковский сектор и корпорации</a:t>
            </a:r>
            <a:endParaRPr lang="ru-RU" dirty="0"/>
          </a:p>
        </p:txBody>
      </p:sp>
      <p:graphicFrame>
        <p:nvGraphicFramePr>
          <p:cNvPr id="7" name="Table 6"/>
          <p:cNvGraphicFramePr>
            <a:graphicFrameLocks noGrp="1"/>
          </p:cNvGraphicFramePr>
          <p:nvPr>
            <p:extLst>
              <p:ext uri="{D42A27DB-BD31-4B8C-83A1-F6EECF244321}">
                <p14:modId xmlns:p14="http://schemas.microsoft.com/office/powerpoint/2010/main" val="1383864203"/>
              </p:ext>
            </p:extLst>
          </p:nvPr>
        </p:nvGraphicFramePr>
        <p:xfrm>
          <a:off x="179512" y="1700808"/>
          <a:ext cx="8784978" cy="2664295"/>
        </p:xfrm>
        <a:graphic>
          <a:graphicData uri="http://schemas.openxmlformats.org/drawingml/2006/table">
            <a:tbl>
              <a:tblPr/>
              <a:tblGrid>
                <a:gridCol w="2237168"/>
                <a:gridCol w="654781"/>
                <a:gridCol w="654781"/>
                <a:gridCol w="654781"/>
                <a:gridCol w="654781"/>
                <a:gridCol w="654781"/>
                <a:gridCol w="654781"/>
                <a:gridCol w="654781"/>
                <a:gridCol w="654781"/>
                <a:gridCol w="654781"/>
                <a:gridCol w="654781"/>
              </a:tblGrid>
              <a:tr h="266684">
                <a:tc>
                  <a:txBody>
                    <a:bodyPr/>
                    <a:lstStyle/>
                    <a:p>
                      <a:pPr algn="ctr" fontAlgn="ctr"/>
                      <a:r>
                        <a:rPr lang="en-US" sz="1200" b="0" i="0" u="none" strike="noStrike" noProof="0" dirty="0" smtClean="0">
                          <a:solidFill>
                            <a:srgbClr val="000000"/>
                          </a:solidFill>
                          <a:effectLst/>
                          <a:latin typeface="Times New Roman" panose="02020603050405020304" pitchFamily="18" charset="0"/>
                        </a:rPr>
                        <a:t>Fiscal Year</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2009</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2010</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2011</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2012</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2013</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2013</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2014</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2014</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2015</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2015</a:t>
                      </a:r>
                      <a:endParaRPr lang="en-US"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r>
              <a:tr h="1117531">
                <a:tc>
                  <a:txBody>
                    <a:bodyPr/>
                    <a:lstStyle/>
                    <a:p>
                      <a:pPr algn="ctr" fontAlgn="t"/>
                      <a:r>
                        <a:rPr lang="en-US" sz="1200" b="0" i="0" u="none" strike="noStrike" noProof="0" dirty="0" smtClean="0">
                          <a:solidFill>
                            <a:srgbClr val="000000"/>
                          </a:solidFill>
                          <a:effectLst/>
                          <a:latin typeface="Times New Roman" panose="02020603050405020304" pitchFamily="18" charset="0"/>
                        </a:rPr>
                        <a:t>Line Item</a:t>
                      </a:r>
                      <a:endParaRPr lang="en-US" sz="1200" b="0" i="0" u="none" strike="noStrike" noProof="0" dirty="0">
                        <a:solidFill>
                          <a:srgbClr val="000000"/>
                        </a:solidFill>
                        <a:effectLst/>
                        <a:latin typeface="Times New Roman" panose="02020603050405020304" pitchFamily="18"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Budget 2014</a:t>
                      </a:r>
                      <a:br>
                        <a:rPr lang="en-US" sz="1200" b="0" i="0" u="none" strike="noStrike" noProof="0" dirty="0" smtClean="0">
                          <a:solidFill>
                            <a:srgbClr val="000000"/>
                          </a:solidFill>
                          <a:effectLst/>
                          <a:latin typeface="Times New Roman" panose="02020603050405020304" pitchFamily="18" charset="0"/>
                        </a:rPr>
                      </a:br>
                      <a:r>
                        <a:rPr lang="en-US" sz="1200" b="0" i="0" u="none" strike="noStrike" noProof="0" dirty="0" smtClean="0">
                          <a:solidFill>
                            <a:srgbClr val="000000"/>
                          </a:solidFill>
                          <a:effectLst/>
                          <a:latin typeface="Times New Roman" panose="02020603050405020304" pitchFamily="18" charset="0"/>
                        </a:rPr>
                        <a:t>30.09.2013</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Budget Law</a:t>
                      </a:r>
                      <a:br>
                        <a:rPr lang="en-US" sz="1200" b="0" i="0" u="none" strike="noStrike" noProof="0" dirty="0" smtClean="0">
                          <a:solidFill>
                            <a:srgbClr val="000000"/>
                          </a:solidFill>
                          <a:effectLst/>
                          <a:latin typeface="Times New Roman" panose="02020603050405020304" pitchFamily="18" charset="0"/>
                        </a:rPr>
                      </a:br>
                      <a:r>
                        <a:rPr lang="en-US" sz="1200" b="0" i="0" u="none" strike="noStrike" noProof="0" dirty="0" smtClean="0">
                          <a:solidFill>
                            <a:srgbClr val="000000"/>
                          </a:solidFill>
                          <a:effectLst/>
                          <a:latin typeface="Times New Roman" panose="02020603050405020304" pitchFamily="18" charset="0"/>
                        </a:rPr>
                        <a:t>01.01.2014</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Budget Law</a:t>
                      </a:r>
                      <a:br>
                        <a:rPr lang="en-US" sz="1200" b="0" i="0" u="none" strike="noStrike" noProof="0" dirty="0" smtClean="0">
                          <a:solidFill>
                            <a:srgbClr val="000000"/>
                          </a:solidFill>
                          <a:effectLst/>
                          <a:latin typeface="Times New Roman" panose="02020603050405020304" pitchFamily="18" charset="0"/>
                        </a:rPr>
                      </a:br>
                      <a:r>
                        <a:rPr lang="en-US" sz="1200" b="0" i="0" u="none" strike="noStrike" noProof="0" dirty="0" smtClean="0">
                          <a:solidFill>
                            <a:srgbClr val="000000"/>
                          </a:solidFill>
                          <a:effectLst/>
                          <a:latin typeface="Times New Roman" panose="02020603050405020304" pitchFamily="18" charset="0"/>
                        </a:rPr>
                        <a:t>17.12.2014</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en-US"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r>
              <a:tr h="264144">
                <a:tc>
                  <a:txBody>
                    <a:bodyPr/>
                    <a:lstStyle/>
                    <a:p>
                      <a:pPr algn="l" fontAlgn="b"/>
                      <a:r>
                        <a:rPr lang="en-US" sz="1300" b="0" i="0" u="none" strike="noStrike" noProof="0" dirty="0" smtClean="0">
                          <a:solidFill>
                            <a:srgbClr val="000000"/>
                          </a:solidFill>
                          <a:effectLst/>
                          <a:latin typeface="Times New Roman" panose="02020603050405020304" pitchFamily="18" charset="0"/>
                        </a:rPr>
                        <a:t>Capital transfers to enterprises</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-208,6</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-423,0</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-157,6</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-19,0</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-102,2</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-57,8</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-4,4</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-104,3</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1,2</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-21,5</a:t>
                      </a:r>
                      <a:endParaRPr lang="en-US"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Bank 1</a:t>
                      </a:r>
                      <a:endParaRPr lang="en-US"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-42,0</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-100,0</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-71,1</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35,6</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Bank 2</a:t>
                      </a:r>
                      <a:endParaRPr lang="en-US"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-161,6</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-297,8</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-88,2</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Corporation 1</a:t>
                      </a:r>
                      <a:endParaRPr lang="en-US"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-22,2</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-82,0</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-12,8</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-23,3</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-14,2</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-9,1</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-9,0</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Corporation</a:t>
                      </a:r>
                      <a:r>
                        <a:rPr lang="en-US" sz="1200" b="0" i="0" u="none" strike="noStrike" baseline="0" noProof="0" dirty="0" smtClean="0">
                          <a:solidFill>
                            <a:srgbClr val="000000"/>
                          </a:solidFill>
                          <a:effectLst/>
                          <a:latin typeface="Times New Roman" panose="02020603050405020304" pitchFamily="18" charset="0"/>
                        </a:rPr>
                        <a:t> 2</a:t>
                      </a:r>
                      <a:endParaRPr lang="en-US"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-73,6</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-73,6</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0,9</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7,2</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en-US"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r>
            </a:tbl>
          </a:graphicData>
        </a:graphic>
      </p:graphicFrame>
      <p:sp>
        <p:nvSpPr>
          <p:cNvPr id="8" name="Oval 7"/>
          <p:cNvSpPr/>
          <p:nvPr/>
        </p:nvSpPr>
        <p:spPr>
          <a:xfrm>
            <a:off x="2195736" y="3344503"/>
            <a:ext cx="2592288" cy="5885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Oval 8"/>
          <p:cNvSpPr/>
          <p:nvPr/>
        </p:nvSpPr>
        <p:spPr>
          <a:xfrm>
            <a:off x="5652120" y="3344502"/>
            <a:ext cx="2376264" cy="5885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1" name="Straight Arrow Connector 10"/>
          <p:cNvCxnSpPr/>
          <p:nvPr/>
        </p:nvCxnSpPr>
        <p:spPr>
          <a:xfrm flipH="1">
            <a:off x="3275856" y="3893170"/>
            <a:ext cx="598050" cy="87160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3674513" y="3638778"/>
            <a:ext cx="1977607" cy="11259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98632" y="4764772"/>
            <a:ext cx="4824536" cy="1754326"/>
          </a:xfrm>
          <a:prstGeom prst="rect">
            <a:avLst/>
          </a:prstGeom>
          <a:noFill/>
          <a:ln>
            <a:solidFill>
              <a:srgbClr val="FF0000"/>
            </a:solidFill>
          </a:ln>
        </p:spPr>
        <p:txBody>
          <a:bodyPr wrap="square" rtlCol="0">
            <a:spAutoFit/>
          </a:bodyPr>
          <a:lstStyle/>
          <a:p>
            <a:pPr algn="just"/>
            <a:r>
              <a:rPr lang="ru-RU" dirty="0" smtClean="0"/>
              <a:t>Последствия, связанные с кризисом и посткризисной ситуацией – в будущем такие события оцениваются как маловероятные, с учетом укрепленной основы Банковского союза (механизмы наблюдения, Единый механизм санации банков)</a:t>
            </a:r>
            <a:endParaRPr lang="ru-RU" dirty="0"/>
          </a:p>
        </p:txBody>
      </p:sp>
      <p:sp>
        <p:nvSpPr>
          <p:cNvPr id="16" name="Oval 15"/>
          <p:cNvSpPr/>
          <p:nvPr/>
        </p:nvSpPr>
        <p:spPr>
          <a:xfrm>
            <a:off x="2915816" y="3846544"/>
            <a:ext cx="6313470" cy="588553"/>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17" name="Straight Arrow Connector 16"/>
          <p:cNvCxnSpPr/>
          <p:nvPr/>
        </p:nvCxnSpPr>
        <p:spPr>
          <a:xfrm flipH="1">
            <a:off x="7198057" y="4423612"/>
            <a:ext cx="161764" cy="824970"/>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419843" y="5199583"/>
            <a:ext cx="3609511" cy="1200329"/>
          </a:xfrm>
          <a:prstGeom prst="rect">
            <a:avLst/>
          </a:prstGeom>
          <a:noFill/>
          <a:ln>
            <a:solidFill>
              <a:srgbClr val="92D050"/>
            </a:solidFill>
          </a:ln>
        </p:spPr>
        <p:txBody>
          <a:bodyPr wrap="square" rtlCol="0">
            <a:spAutoFit/>
          </a:bodyPr>
          <a:lstStyle/>
          <a:p>
            <a:pPr algn="just"/>
            <a:r>
              <a:rPr lang="ru-RU" dirty="0" smtClean="0"/>
              <a:t>Оценка этих рисков достаточно сложна – вероятность 50%. Но они бывает возникают!</a:t>
            </a:r>
          </a:p>
          <a:p>
            <a:pPr algn="just"/>
            <a:endParaRPr lang="ru-RU" dirty="0"/>
          </a:p>
        </p:txBody>
      </p:sp>
      <p:sp>
        <p:nvSpPr>
          <p:cNvPr id="4" name="TextBox 3"/>
          <p:cNvSpPr txBox="1"/>
          <p:nvPr/>
        </p:nvSpPr>
        <p:spPr>
          <a:xfrm>
            <a:off x="212510" y="1374306"/>
            <a:ext cx="954107" cy="307777"/>
          </a:xfrm>
          <a:prstGeom prst="rect">
            <a:avLst/>
          </a:prstGeom>
          <a:noFill/>
        </p:spPr>
        <p:txBody>
          <a:bodyPr wrap="none" rtlCol="0">
            <a:spAutoFit/>
          </a:bodyPr>
          <a:lstStyle/>
          <a:p>
            <a:r>
              <a:rPr lang="ru-RU" sz="1400" dirty="0" smtClean="0"/>
              <a:t>млн. Евро</a:t>
            </a:r>
            <a:endParaRPr lang="ru-RU" sz="1400" dirty="0"/>
          </a:p>
        </p:txBody>
      </p:sp>
    </p:spTree>
    <p:extLst>
      <p:ext uri="{BB962C8B-B14F-4D97-AF65-F5344CB8AC3E}">
        <p14:creationId xmlns:p14="http://schemas.microsoft.com/office/powerpoint/2010/main" val="2623934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24</a:t>
            </a:fld>
            <a:endParaRPr lang="ru-RU" dirty="0"/>
          </a:p>
        </p:txBody>
      </p:sp>
      <p:sp>
        <p:nvSpPr>
          <p:cNvPr id="4" name="Content Placeholder 3"/>
          <p:cNvSpPr>
            <a:spLocks noGrp="1"/>
          </p:cNvSpPr>
          <p:nvPr>
            <p:ph idx="1"/>
          </p:nvPr>
        </p:nvSpPr>
        <p:spPr/>
        <p:txBody>
          <a:bodyPr>
            <a:normAutofit/>
          </a:bodyPr>
          <a:lstStyle/>
          <a:p>
            <a:pPr algn="just"/>
            <a:r>
              <a:rPr lang="ru-RU" b="1" dirty="0" smtClean="0"/>
              <a:t>Соответствие налогово-бюджетных рисков принципу симметрии</a:t>
            </a:r>
            <a:r>
              <a:rPr lang="ru-RU" b="1" i="1" dirty="0" smtClean="0"/>
              <a:t>. </a:t>
            </a:r>
            <a:r>
              <a:rPr lang="ru-RU" i="1" dirty="0" smtClean="0"/>
              <a:t> Важно идентифицировать случаи, когда фактические бюджетные расходы превышают изначальные целевые / фактические доходы ниже заложенных в бюджет уровней на постоянной и непрерывной основе;</a:t>
            </a:r>
          </a:p>
          <a:p>
            <a:pPr algn="just"/>
            <a:endParaRPr lang="ru-RU" dirty="0" smtClean="0"/>
          </a:p>
          <a:p>
            <a:pPr lvl="0" algn="just"/>
            <a:r>
              <a:rPr lang="ru-RU" b="1" dirty="0" smtClean="0"/>
              <a:t>Оценка макроэкономических рисков, </a:t>
            </a:r>
            <a:r>
              <a:rPr lang="ru-RU" i="1" dirty="0" smtClean="0"/>
              <a:t>в частности, последствия экономических колебаний на структурное равновесие;</a:t>
            </a:r>
          </a:p>
          <a:p>
            <a:pPr lvl="0" algn="just"/>
            <a:endParaRPr lang="ru-RU" dirty="0" smtClean="0"/>
          </a:p>
          <a:p>
            <a:pPr lvl="0" algn="just"/>
            <a:r>
              <a:rPr lang="ru-RU" b="1" dirty="0" smtClean="0"/>
              <a:t>Дальнейшее повышение качества контроля над ГП</a:t>
            </a:r>
            <a:r>
              <a:rPr lang="ru-RU" i="1" dirty="0" smtClean="0"/>
              <a:t>, так как определенная часть ГП попадает в ведение сектора общего государственного управления и напрямую влияет на дефицит бюджета/долг);   </a:t>
            </a:r>
          </a:p>
          <a:p>
            <a:pPr lvl="0" algn="just"/>
            <a:endParaRPr lang="ru-RU" dirty="0" smtClean="0"/>
          </a:p>
          <a:p>
            <a:pPr algn="just"/>
            <a:r>
              <a:rPr lang="ru-RU" b="1" dirty="0" smtClean="0"/>
              <a:t>Политическое нежелание создавать резерв налогово-бюджетной безопасности, </a:t>
            </a:r>
            <a:r>
              <a:rPr lang="ru-RU" i="1" dirty="0" smtClean="0"/>
              <a:t>так как он относительно велик по сравнению с имеющимся фискальным пространством в бюджетом году (ресурсы для новых бюджетных политик).</a:t>
            </a:r>
          </a:p>
          <a:p>
            <a:pPr lvl="0" algn="just"/>
            <a:endParaRPr lang="ru-RU" dirty="0" smtClean="0"/>
          </a:p>
          <a:p>
            <a:endParaRPr lang="ru-RU" dirty="0"/>
          </a:p>
        </p:txBody>
      </p:sp>
      <p:sp>
        <p:nvSpPr>
          <p:cNvPr id="5" name="Title 4"/>
          <p:cNvSpPr>
            <a:spLocks noGrp="1"/>
          </p:cNvSpPr>
          <p:nvPr>
            <p:ph type="title"/>
          </p:nvPr>
        </p:nvSpPr>
        <p:spPr/>
        <p:txBody>
          <a:bodyPr>
            <a:normAutofit fontScale="90000"/>
          </a:bodyPr>
          <a:lstStyle/>
          <a:p>
            <a:r>
              <a:rPr lang="ru-RU" dirty="0" smtClean="0"/>
              <a:t>Возможные усовершенствования управления рисками</a:t>
            </a:r>
            <a:endParaRPr lang="ru-RU" dirty="0"/>
          </a:p>
        </p:txBody>
      </p:sp>
    </p:spTree>
    <p:extLst>
      <p:ext uri="{BB962C8B-B14F-4D97-AF65-F5344CB8AC3E}">
        <p14:creationId xmlns:p14="http://schemas.microsoft.com/office/powerpoint/2010/main" val="3105081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ru-RU" b="1" dirty="0" smtClean="0"/>
              <a:t>Управление налогово-бюджетными рисками</a:t>
            </a:r>
            <a:r>
              <a:rPr lang="en-US" b="1" dirty="0" smtClean="0"/>
              <a:t> </a:t>
            </a:r>
            <a:r>
              <a:rPr lang="ru-RU" b="1" dirty="0" smtClean="0"/>
              <a:t>в Латвии</a:t>
            </a:r>
            <a:endParaRPr lang="en-US" b="1" dirty="0"/>
          </a:p>
        </p:txBody>
      </p:sp>
      <p:sp>
        <p:nvSpPr>
          <p:cNvPr id="5" name="Content Placeholder 4"/>
          <p:cNvSpPr>
            <a:spLocks noGrp="1"/>
          </p:cNvSpPr>
          <p:nvPr>
            <p:ph sz="quarter" idx="10"/>
          </p:nvPr>
        </p:nvSpPr>
        <p:spPr/>
        <p:txBody>
          <a:bodyPr/>
          <a:lstStyle/>
          <a:p>
            <a:r>
              <a:rPr lang="ru-RU" sz="1400" dirty="0"/>
              <a:t>Гинтс Труповниекс, Департамент налогово-бюджетной политики</a:t>
            </a:r>
          </a:p>
          <a:p>
            <a:r>
              <a:rPr lang="ru-RU" sz="1400" dirty="0"/>
              <a:t>Любляна, Словения, 28-29 июня 2016 г.</a:t>
            </a:r>
          </a:p>
          <a:p>
            <a:endParaRPr lang="ru-RU" sz="1400" dirty="0"/>
          </a:p>
        </p:txBody>
      </p:sp>
    </p:spTree>
    <p:extLst>
      <p:ext uri="{BB962C8B-B14F-4D97-AF65-F5344CB8AC3E}">
        <p14:creationId xmlns:p14="http://schemas.microsoft.com/office/powerpoint/2010/main" val="1570440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3</a:t>
            </a:fld>
            <a:endParaRPr lang="ru-RU" dirty="0"/>
          </a:p>
        </p:txBody>
      </p:sp>
      <p:sp>
        <p:nvSpPr>
          <p:cNvPr id="4" name="Content Placeholder 3"/>
          <p:cNvSpPr>
            <a:spLocks noGrp="1"/>
          </p:cNvSpPr>
          <p:nvPr>
            <p:ph idx="1"/>
          </p:nvPr>
        </p:nvSpPr>
        <p:spPr/>
        <p:txBody>
          <a:bodyPr>
            <a:normAutofit fontScale="92500" lnSpcReduction="10000"/>
          </a:bodyPr>
          <a:lstStyle/>
          <a:p>
            <a:pPr marL="0" indent="0" algn="just">
              <a:buNone/>
            </a:pPr>
            <a:r>
              <a:rPr lang="ru-RU" dirty="0" smtClean="0"/>
              <a:t>Международный и наш собственный опыт в последние годы доказал, что отсрочка идентификации налогово-бюджетных рисков и отсутствие плана предотвращения рисков могут спровоцировать появление дополнительных финансовых обязательств, дополнительных потребностей в финансировании, увеличение государственного долга, привести к трудностям рефинансирования существующего долга или даже к финансовому кризису.</a:t>
            </a:r>
          </a:p>
          <a:p>
            <a:pPr marL="0" indent="0" algn="just">
              <a:buNone/>
            </a:pPr>
            <a:endParaRPr lang="ru-RU" dirty="0" smtClean="0"/>
          </a:p>
          <a:p>
            <a:pPr marL="0" indent="0" algn="just">
              <a:buNone/>
            </a:pPr>
            <a:r>
              <a:rPr lang="ru-RU" dirty="0" smtClean="0"/>
              <a:t>До разработки общей системы управления налогово-бюджетными рисками несколько элементов управления налогово-бюджетными рисками уже имелось в Латвии (например, Казначейство осуществляет мониторинг рисков, связанных с государственными гарантиями  / кредитами), но не было единой основы, управляемой на уровне правительства для </a:t>
            </a:r>
            <a:r>
              <a:rPr lang="ru-RU" b="1" dirty="0" smtClean="0"/>
              <a:t>систематической идентификации </a:t>
            </a:r>
            <a:r>
              <a:rPr lang="ru-RU" dirty="0" smtClean="0"/>
              <a:t> налогово-бюджетных рисков, оценки возможных последствий дефицита и долга и применения необходимых инструментов управления. </a:t>
            </a:r>
          </a:p>
          <a:p>
            <a:pPr marL="0" indent="0" algn="just">
              <a:buNone/>
            </a:pPr>
            <a:endParaRPr lang="ru-RU" dirty="0" smtClean="0"/>
          </a:p>
          <a:p>
            <a:pPr marL="0" indent="0" algn="just">
              <a:buNone/>
            </a:pPr>
            <a:r>
              <a:rPr lang="ru-RU" dirty="0" smtClean="0"/>
              <a:t>Ясность с распределением обязанностей между различными уровнями  государственной администрации важна для эффективной идентификации налогово-бюджетных рисков, а также для своевременной отчетности о возможных событиях, вызывающих эти риски. </a:t>
            </a:r>
          </a:p>
          <a:p>
            <a:pPr algn="just"/>
            <a:endParaRPr lang="ru-RU" dirty="0"/>
          </a:p>
        </p:txBody>
      </p:sp>
      <p:sp>
        <p:nvSpPr>
          <p:cNvPr id="5" name="Title 4"/>
          <p:cNvSpPr>
            <a:spLocks noGrp="1"/>
          </p:cNvSpPr>
          <p:nvPr>
            <p:ph type="title"/>
          </p:nvPr>
        </p:nvSpPr>
        <p:spPr/>
        <p:txBody>
          <a:bodyPr/>
          <a:lstStyle/>
          <a:p>
            <a:r>
              <a:rPr lang="ru-RU" dirty="0" smtClean="0"/>
              <a:t>…</a:t>
            </a:r>
            <a:endParaRPr lang="ru-RU" dirty="0"/>
          </a:p>
        </p:txBody>
      </p:sp>
    </p:spTree>
    <p:extLst>
      <p:ext uri="{BB962C8B-B14F-4D97-AF65-F5344CB8AC3E}">
        <p14:creationId xmlns:p14="http://schemas.microsoft.com/office/powerpoint/2010/main" val="3745394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4</a:t>
            </a:fld>
            <a:endParaRPr lang="ru-RU" dirty="0"/>
          </a:p>
        </p:txBody>
      </p:sp>
      <p:sp>
        <p:nvSpPr>
          <p:cNvPr id="4" name="Content Placeholder 3"/>
          <p:cNvSpPr>
            <a:spLocks noGrp="1"/>
          </p:cNvSpPr>
          <p:nvPr>
            <p:ph idx="1"/>
          </p:nvPr>
        </p:nvSpPr>
        <p:spPr>
          <a:xfrm>
            <a:off x="457200" y="1268761"/>
            <a:ext cx="8229600" cy="648072"/>
          </a:xfrm>
        </p:spPr>
        <p:txBody>
          <a:bodyPr>
            <a:normAutofit fontScale="85000" lnSpcReduction="20000"/>
          </a:bodyPr>
          <a:lstStyle/>
          <a:p>
            <a:pPr algn="just"/>
            <a:r>
              <a:rPr lang="ru-RU" dirty="0" smtClean="0"/>
              <a:t>Налогово-бюджетные риски можно определить, как вероятность того, что налогово-бюджетные результаты будут отклоняться от прогнозируемых / заложенных в бюджет значений.</a:t>
            </a:r>
          </a:p>
          <a:p>
            <a:endParaRPr lang="ru-RU" dirty="0" smtClean="0"/>
          </a:p>
          <a:p>
            <a:endParaRPr lang="ru-RU" dirty="0"/>
          </a:p>
        </p:txBody>
      </p:sp>
      <p:sp>
        <p:nvSpPr>
          <p:cNvPr id="5" name="Title 4"/>
          <p:cNvSpPr>
            <a:spLocks noGrp="1"/>
          </p:cNvSpPr>
          <p:nvPr>
            <p:ph type="title"/>
          </p:nvPr>
        </p:nvSpPr>
        <p:spPr/>
        <p:txBody>
          <a:bodyPr>
            <a:normAutofit fontScale="90000"/>
          </a:bodyPr>
          <a:lstStyle/>
          <a:p>
            <a:r>
              <a:rPr lang="ru-RU" dirty="0" smtClean="0"/>
              <a:t>Что из себя представляет налогово-бюджетный риск?</a:t>
            </a:r>
            <a:endParaRPr lang="ru-RU" dirty="0"/>
          </a:p>
        </p:txBody>
      </p:sp>
      <p:sp>
        <p:nvSpPr>
          <p:cNvPr id="6" name="Rectangle 5"/>
          <p:cNvSpPr/>
          <p:nvPr/>
        </p:nvSpPr>
        <p:spPr>
          <a:xfrm>
            <a:off x="2259828" y="3036468"/>
            <a:ext cx="14401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Доходы </a:t>
            </a:r>
            <a:r>
              <a:rPr lang="ru-RU" sz="1400" dirty="0" smtClean="0"/>
              <a:t>(заложенные в бюджет)</a:t>
            </a:r>
            <a:endParaRPr lang="ru-RU" dirty="0"/>
          </a:p>
        </p:txBody>
      </p:sp>
      <p:sp>
        <p:nvSpPr>
          <p:cNvPr id="7" name="Oval 6"/>
          <p:cNvSpPr/>
          <p:nvPr/>
        </p:nvSpPr>
        <p:spPr>
          <a:xfrm>
            <a:off x="2007800" y="5027084"/>
            <a:ext cx="1944216" cy="9710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Расходы </a:t>
            </a:r>
            <a:r>
              <a:rPr lang="ru-RU" sz="1200" dirty="0" smtClean="0"/>
              <a:t>(заложенные в бюджет)</a:t>
            </a:r>
            <a:endParaRPr lang="ru-RU" sz="1200" dirty="0"/>
          </a:p>
        </p:txBody>
      </p:sp>
      <p:sp>
        <p:nvSpPr>
          <p:cNvPr id="8" name="Rectangle 7"/>
          <p:cNvSpPr/>
          <p:nvPr/>
        </p:nvSpPr>
        <p:spPr>
          <a:xfrm>
            <a:off x="5068140" y="3200128"/>
            <a:ext cx="1232052" cy="100811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Доходы </a:t>
            </a:r>
            <a:r>
              <a:rPr lang="ru-RU" sz="1200" dirty="0" smtClean="0"/>
              <a:t>(фактические)</a:t>
            </a:r>
            <a:endParaRPr lang="ru-RU" dirty="0"/>
          </a:p>
        </p:txBody>
      </p:sp>
      <p:sp>
        <p:nvSpPr>
          <p:cNvPr id="9" name="Oval 8"/>
          <p:cNvSpPr/>
          <p:nvPr/>
        </p:nvSpPr>
        <p:spPr>
          <a:xfrm>
            <a:off x="4713272" y="4620644"/>
            <a:ext cx="1944216" cy="158417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Расходы </a:t>
            </a:r>
            <a:r>
              <a:rPr lang="ru-RU" sz="1400" dirty="0" smtClean="0"/>
              <a:t>(фактические)</a:t>
            </a:r>
            <a:endParaRPr lang="ru-RU" dirty="0"/>
          </a:p>
        </p:txBody>
      </p:sp>
      <p:sp>
        <p:nvSpPr>
          <p:cNvPr id="10" name="Right Arrow 9"/>
          <p:cNvSpPr/>
          <p:nvPr/>
        </p:nvSpPr>
        <p:spPr>
          <a:xfrm>
            <a:off x="4204044" y="3540524"/>
            <a:ext cx="360040" cy="327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Right Arrow 10"/>
          <p:cNvSpPr/>
          <p:nvPr/>
        </p:nvSpPr>
        <p:spPr>
          <a:xfrm>
            <a:off x="4204044" y="5348955"/>
            <a:ext cx="360040" cy="327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2" name="Isosceles Triangle 11"/>
          <p:cNvSpPr/>
          <p:nvPr/>
        </p:nvSpPr>
        <p:spPr>
          <a:xfrm>
            <a:off x="3635896" y="1910068"/>
            <a:ext cx="1944216" cy="955748"/>
          </a:xfrm>
          <a:prstGeom prst="triangl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sz="1050" dirty="0" smtClean="0"/>
              <a:t>Налогово-бюджетный риск</a:t>
            </a:r>
            <a:endParaRPr lang="ru-RU" sz="1050" dirty="0"/>
          </a:p>
        </p:txBody>
      </p:sp>
    </p:spTree>
    <p:extLst>
      <p:ext uri="{BB962C8B-B14F-4D97-AF65-F5344CB8AC3E}">
        <p14:creationId xmlns:p14="http://schemas.microsoft.com/office/powerpoint/2010/main" val="400513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5</a:t>
            </a:fld>
            <a:endParaRPr lang="ru-RU" dirty="0"/>
          </a:p>
        </p:txBody>
      </p:sp>
      <p:sp>
        <p:nvSpPr>
          <p:cNvPr id="5" name="Title 4"/>
          <p:cNvSpPr>
            <a:spLocks noGrp="1"/>
          </p:cNvSpPr>
          <p:nvPr>
            <p:ph type="title"/>
          </p:nvPr>
        </p:nvSpPr>
        <p:spPr/>
        <p:txBody>
          <a:bodyPr/>
          <a:lstStyle/>
          <a:p>
            <a:r>
              <a:rPr lang="ru-RU" dirty="0" smtClean="0"/>
              <a:t>Правовая основа</a:t>
            </a:r>
            <a:endParaRPr lang="ru-RU" dirty="0"/>
          </a:p>
        </p:txBody>
      </p:sp>
      <p:sp>
        <p:nvSpPr>
          <p:cNvPr id="6" name="Rectangle 5"/>
          <p:cNvSpPr/>
          <p:nvPr/>
        </p:nvSpPr>
        <p:spPr>
          <a:xfrm>
            <a:off x="457200" y="1196752"/>
            <a:ext cx="7931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Закон о бюджетной дисциплине </a:t>
            </a:r>
          </a:p>
          <a:p>
            <a:pPr algn="ctr"/>
            <a:r>
              <a:rPr lang="ru-RU" dirty="0" smtClean="0"/>
              <a:t>(национальный регламент о бюджетной дисциплине)</a:t>
            </a:r>
            <a:endParaRPr lang="ru-RU" dirty="0"/>
          </a:p>
        </p:txBody>
      </p:sp>
      <p:sp>
        <p:nvSpPr>
          <p:cNvPr id="7" name="Rectangle 6"/>
          <p:cNvSpPr/>
          <p:nvPr/>
        </p:nvSpPr>
        <p:spPr>
          <a:xfrm>
            <a:off x="457200" y="2470068"/>
            <a:ext cx="216024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defRPr/>
            </a:pPr>
            <a:r>
              <a:rPr lang="ru-RU" dirty="0" smtClean="0"/>
              <a:t>Общее управление налогово-бюджетными рисками</a:t>
            </a:r>
            <a:endParaRPr lang="ru-RU" dirty="0"/>
          </a:p>
        </p:txBody>
      </p:sp>
      <p:sp>
        <p:nvSpPr>
          <p:cNvPr id="8" name="Rectangle 7"/>
          <p:cNvSpPr/>
          <p:nvPr/>
        </p:nvSpPr>
        <p:spPr>
          <a:xfrm>
            <a:off x="3301516" y="2470068"/>
            <a:ext cx="216024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defRPr/>
            </a:pPr>
            <a:r>
              <a:rPr lang="ru-RU" dirty="0" smtClean="0"/>
              <a:t>Методология расчета резерва бюджетной безопасности</a:t>
            </a:r>
            <a:endParaRPr lang="ru-RU" dirty="0"/>
          </a:p>
        </p:txBody>
      </p:sp>
      <p:sp>
        <p:nvSpPr>
          <p:cNvPr id="9" name="Rectangle 8"/>
          <p:cNvSpPr/>
          <p:nvPr/>
        </p:nvSpPr>
        <p:spPr>
          <a:xfrm>
            <a:off x="6217840" y="2470068"/>
            <a:ext cx="216024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defRPr/>
            </a:pPr>
            <a:r>
              <a:rPr lang="ru-RU" dirty="0" smtClean="0"/>
              <a:t>Содержание Декларации налогово-бюджетных рисов</a:t>
            </a:r>
            <a:endParaRPr lang="ru-RU" dirty="0"/>
          </a:p>
        </p:txBody>
      </p:sp>
      <p:sp>
        <p:nvSpPr>
          <p:cNvPr id="12" name="Down Arrow 11"/>
          <p:cNvSpPr/>
          <p:nvPr/>
        </p:nvSpPr>
        <p:spPr>
          <a:xfrm rot="19055662">
            <a:off x="1906516" y="3822833"/>
            <a:ext cx="376388" cy="6203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3" name="Down Arrow 12"/>
          <p:cNvSpPr/>
          <p:nvPr/>
        </p:nvSpPr>
        <p:spPr>
          <a:xfrm rot="2564373">
            <a:off x="3531020" y="3811567"/>
            <a:ext cx="376388" cy="6203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5" name="Rectangle 14"/>
          <p:cNvSpPr/>
          <p:nvPr/>
        </p:nvSpPr>
        <p:spPr>
          <a:xfrm>
            <a:off x="457200" y="4477250"/>
            <a:ext cx="5014900" cy="11356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a:spcBef>
                <a:spcPts val="600"/>
              </a:spcBef>
            </a:pPr>
            <a:r>
              <a:rPr lang="ru-RU" dirty="0" smtClean="0"/>
              <a:t>Регламент Правительства № 229 «Регламент по общему управлению налогово-бюджетными рисками и методология расчета резерва бюджетной безопасности» </a:t>
            </a:r>
            <a:endParaRPr lang="ru-RU" dirty="0"/>
          </a:p>
        </p:txBody>
      </p:sp>
    </p:spTree>
    <p:extLst>
      <p:ext uri="{BB962C8B-B14F-4D97-AF65-F5344CB8AC3E}">
        <p14:creationId xmlns:p14="http://schemas.microsoft.com/office/powerpoint/2010/main" val="411563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2" grpId="0" animBg="1"/>
      <p:bldP spid="1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6</a:t>
            </a:fld>
            <a:endParaRPr lang="ru-RU" dirty="0"/>
          </a:p>
        </p:txBody>
      </p:sp>
      <p:sp>
        <p:nvSpPr>
          <p:cNvPr id="4" name="Content Placeholder 3"/>
          <p:cNvSpPr>
            <a:spLocks noGrp="1"/>
          </p:cNvSpPr>
          <p:nvPr>
            <p:ph idx="1"/>
          </p:nvPr>
        </p:nvSpPr>
        <p:spPr/>
        <p:txBody>
          <a:bodyPr/>
          <a:lstStyle/>
          <a:p>
            <a:endParaRPr lang="ru-RU" sz="2000" dirty="0" smtClean="0"/>
          </a:p>
          <a:p>
            <a:pPr marL="342900" lvl="1" indent="-342900" algn="just">
              <a:buFont typeface="Arial" panose="020B0604020202020204" pitchFamily="34" charset="0"/>
              <a:buChar char="•"/>
            </a:pPr>
            <a:r>
              <a:rPr lang="ru-RU" sz="2200" dirty="0" smtClean="0">
                <a:cs typeface="Times New Roman" pitchFamily="18" charset="0"/>
              </a:rPr>
              <a:t>Регулярная идентификация, раскрытие информации и смягчение рисков; </a:t>
            </a:r>
          </a:p>
          <a:p>
            <a:pPr marL="342900" lvl="1" indent="-342900" algn="just">
              <a:buFont typeface="Arial" panose="020B0604020202020204" pitchFamily="34" charset="0"/>
              <a:buChar char="•"/>
            </a:pPr>
            <a:r>
              <a:rPr lang="ru-RU" sz="2200" dirty="0" smtClean="0">
                <a:cs typeface="Times New Roman" pitchFamily="18" charset="0"/>
              </a:rPr>
              <a:t>Декларация налогово-бюджетных рисков прилагается к MTBFL;</a:t>
            </a:r>
          </a:p>
          <a:p>
            <a:pPr marL="342900" lvl="1" indent="-342900" algn="just">
              <a:buFont typeface="Arial" panose="020B0604020202020204" pitchFamily="34" charset="0"/>
              <a:buChar char="•"/>
            </a:pPr>
            <a:r>
              <a:rPr lang="ru-RU" sz="2200" dirty="0" smtClean="0">
                <a:cs typeface="Times New Roman" pitchFamily="18" charset="0"/>
              </a:rPr>
              <a:t>Резерв бюджетной безопасности: в зависимости от налогово-бюджетных рисков; минимум 0,1% ВВП. </a:t>
            </a:r>
          </a:p>
          <a:p>
            <a:pPr marL="0" indent="0">
              <a:buNone/>
            </a:pPr>
            <a:endParaRPr lang="ru-RU" dirty="0" smtClean="0"/>
          </a:p>
          <a:p>
            <a:pPr lvl="1"/>
            <a:endParaRPr lang="ru-RU" sz="2400" dirty="0" smtClean="0">
              <a:latin typeface="Times New Roman" pitchFamily="18" charset="0"/>
              <a:cs typeface="Times New Roman" pitchFamily="18" charset="0"/>
            </a:endParaRPr>
          </a:p>
          <a:p>
            <a:pPr lvl="1"/>
            <a:endParaRPr lang="ru-RU" sz="2400" dirty="0" smtClean="0">
              <a:latin typeface="Times New Roman" pitchFamily="18" charset="0"/>
              <a:cs typeface="Times New Roman" pitchFamily="18" charset="0"/>
            </a:endParaRPr>
          </a:p>
          <a:p>
            <a:pPr marL="457200" lvl="1" indent="0">
              <a:buNone/>
            </a:pPr>
            <a:endParaRPr lang="ru-RU" sz="2400" dirty="0" smtClean="0">
              <a:latin typeface="Times New Roman" pitchFamily="18" charset="0"/>
              <a:cs typeface="Times New Roman" pitchFamily="18" charset="0"/>
            </a:endParaRPr>
          </a:p>
          <a:p>
            <a:pPr marL="0" indent="0">
              <a:buNone/>
            </a:pPr>
            <a:endParaRPr lang="ru-RU" dirty="0"/>
          </a:p>
        </p:txBody>
      </p:sp>
      <p:sp>
        <p:nvSpPr>
          <p:cNvPr id="5" name="Title 4"/>
          <p:cNvSpPr>
            <a:spLocks noGrp="1"/>
          </p:cNvSpPr>
          <p:nvPr>
            <p:ph type="title"/>
          </p:nvPr>
        </p:nvSpPr>
        <p:spPr>
          <a:xfrm>
            <a:off x="179512" y="536695"/>
            <a:ext cx="5973070" cy="432000"/>
          </a:xfrm>
        </p:spPr>
        <p:txBody>
          <a:bodyPr>
            <a:noAutofit/>
          </a:bodyPr>
          <a:lstStyle/>
          <a:p>
            <a:r>
              <a:rPr lang="ru-RU" dirty="0" smtClean="0"/>
              <a:t>Управление налогово-бюджетными рисками в соответствии с Законом о бюджетной дисциплине</a:t>
            </a:r>
            <a:endParaRPr lang="ru-RU" dirty="0"/>
          </a:p>
        </p:txBody>
      </p:sp>
    </p:spTree>
    <p:extLst>
      <p:ext uri="{BB962C8B-B14F-4D97-AF65-F5344CB8AC3E}">
        <p14:creationId xmlns:p14="http://schemas.microsoft.com/office/powerpoint/2010/main" val="1452103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7</a:t>
            </a:fld>
            <a:endParaRPr lang="ru-RU" dirty="0"/>
          </a:p>
        </p:txBody>
      </p:sp>
      <p:sp>
        <p:nvSpPr>
          <p:cNvPr id="5" name="Title 4"/>
          <p:cNvSpPr>
            <a:spLocks noGrp="1"/>
          </p:cNvSpPr>
          <p:nvPr>
            <p:ph type="title"/>
          </p:nvPr>
        </p:nvSpPr>
        <p:spPr/>
        <p:txBody>
          <a:bodyPr>
            <a:normAutofit fontScale="90000"/>
          </a:bodyPr>
          <a:lstStyle/>
          <a:p>
            <a:r>
              <a:rPr lang="ru-RU" dirty="0" smtClean="0"/>
              <a:t>Общая система управления налогово-бюджетными рисками</a:t>
            </a:r>
            <a:endParaRPr lang="ru-R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64846966"/>
              </p:ext>
            </p:extLst>
          </p:nvPr>
        </p:nvGraphicFramePr>
        <p:xfrm>
          <a:off x="0" y="1268760"/>
          <a:ext cx="8229600" cy="4857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056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8</a:t>
            </a:fld>
            <a:endParaRPr lang="ru-RU" dirty="0"/>
          </a:p>
        </p:txBody>
      </p:sp>
      <p:sp>
        <p:nvSpPr>
          <p:cNvPr id="4" name="Content Placeholder 3"/>
          <p:cNvSpPr>
            <a:spLocks noGrp="1"/>
          </p:cNvSpPr>
          <p:nvPr>
            <p:ph idx="1"/>
          </p:nvPr>
        </p:nvSpPr>
        <p:spPr>
          <a:xfrm>
            <a:off x="457200" y="1556792"/>
            <a:ext cx="8229600" cy="4569371"/>
          </a:xfrm>
        </p:spPr>
        <p:txBody>
          <a:bodyPr/>
          <a:lstStyle/>
          <a:p>
            <a:pPr marL="0" indent="0">
              <a:spcBef>
                <a:spcPts val="600"/>
              </a:spcBef>
              <a:spcAft>
                <a:spcPts val="600"/>
              </a:spcAft>
              <a:buNone/>
            </a:pPr>
            <a:r>
              <a:rPr lang="ru-RU" b="1" dirty="0" smtClean="0"/>
              <a:t>Общее управление налогово-бюджетными рисками</a:t>
            </a:r>
            <a:r>
              <a:rPr lang="ru-RU" dirty="0" smtClean="0"/>
              <a:t> (Министерство финансов):</a:t>
            </a:r>
          </a:p>
          <a:p>
            <a:pPr>
              <a:spcBef>
                <a:spcPts val="600"/>
              </a:spcBef>
              <a:spcAft>
                <a:spcPts val="600"/>
              </a:spcAft>
            </a:pPr>
            <a:r>
              <a:rPr lang="ru-RU" dirty="0" smtClean="0"/>
              <a:t>Ведет и обновляет Реестр налогово-бюджетных рисков;</a:t>
            </a:r>
          </a:p>
          <a:p>
            <a:pPr>
              <a:spcBef>
                <a:spcPts val="600"/>
              </a:spcBef>
              <a:spcAft>
                <a:spcPts val="600"/>
              </a:spcAft>
            </a:pPr>
            <a:r>
              <a:rPr lang="ru-RU" dirty="0" smtClean="0"/>
              <a:t>Обязанность координировать процесс управления;</a:t>
            </a:r>
          </a:p>
          <a:p>
            <a:pPr algn="just">
              <a:spcBef>
                <a:spcPts val="600"/>
              </a:spcBef>
              <a:spcAft>
                <a:spcPts val="600"/>
              </a:spcAft>
            </a:pPr>
            <a:r>
              <a:rPr lang="ru-RU" dirty="0" smtClean="0"/>
              <a:t>Осуществляет надзор за управлением конкретными налогово-бюджетными рисками, предоставляет методологическую помощь и вносит предложения по улучшению</a:t>
            </a:r>
          </a:p>
          <a:p>
            <a:pPr algn="just">
              <a:spcBef>
                <a:spcPts val="600"/>
              </a:spcBef>
              <a:spcAft>
                <a:spcPts val="600"/>
              </a:spcAft>
            </a:pPr>
            <a:r>
              <a:rPr lang="ru-RU" dirty="0" smtClean="0"/>
              <a:t>Может проводить независимую оценку фискального воздействия и </a:t>
            </a:r>
            <a:r>
              <a:rPr lang="ru-RU" dirty="0"/>
              <a:t>вероятности </a:t>
            </a:r>
            <a:r>
              <a:rPr lang="ru-RU" dirty="0" smtClean="0"/>
              <a:t>возникновения налогово-бюджетных рисков;</a:t>
            </a:r>
          </a:p>
          <a:p>
            <a:pPr>
              <a:spcBef>
                <a:spcPts val="600"/>
              </a:spcBef>
              <a:spcAft>
                <a:spcPts val="600"/>
              </a:spcAft>
            </a:pPr>
            <a:r>
              <a:rPr lang="ru-RU" dirty="0" smtClean="0"/>
              <a:t>Определяет сумму резерва бюджетной безопасности;</a:t>
            </a:r>
          </a:p>
          <a:p>
            <a:pPr>
              <a:spcBef>
                <a:spcPts val="600"/>
              </a:spcBef>
              <a:spcAft>
                <a:spcPts val="600"/>
              </a:spcAft>
            </a:pPr>
            <a:r>
              <a:rPr lang="ru-RU" dirty="0" smtClean="0"/>
              <a:t>Разрабатывает Декларацию налогово-бюджетных рисков.</a:t>
            </a:r>
          </a:p>
          <a:p>
            <a:endParaRPr lang="ru-RU" dirty="0" smtClean="0"/>
          </a:p>
        </p:txBody>
      </p:sp>
      <p:sp>
        <p:nvSpPr>
          <p:cNvPr id="5" name="Title 4"/>
          <p:cNvSpPr>
            <a:spLocks noGrp="1"/>
          </p:cNvSpPr>
          <p:nvPr>
            <p:ph type="title"/>
          </p:nvPr>
        </p:nvSpPr>
        <p:spPr>
          <a:xfrm>
            <a:off x="457200" y="536695"/>
            <a:ext cx="5688632" cy="432000"/>
          </a:xfrm>
        </p:spPr>
        <p:txBody>
          <a:bodyPr>
            <a:normAutofit fontScale="90000"/>
          </a:bodyPr>
          <a:lstStyle/>
          <a:p>
            <a:r>
              <a:rPr lang="ru-RU" dirty="0" smtClean="0"/>
              <a:t>Уровни управления налогово-бюджетными рисками (I)</a:t>
            </a:r>
            <a:endParaRPr lang="ru-RU" dirty="0"/>
          </a:p>
        </p:txBody>
      </p:sp>
    </p:spTree>
    <p:extLst>
      <p:ext uri="{BB962C8B-B14F-4D97-AF65-F5344CB8AC3E}">
        <p14:creationId xmlns:p14="http://schemas.microsoft.com/office/powerpoint/2010/main" val="2619500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ru-RU" smtClean="0"/>
              <a:t>24.06.2016</a:t>
            </a:fld>
            <a:endParaRPr lang="ru-RU" dirty="0"/>
          </a:p>
        </p:txBody>
      </p:sp>
      <p:sp>
        <p:nvSpPr>
          <p:cNvPr id="3" name="Slide Number Placeholder 2"/>
          <p:cNvSpPr>
            <a:spLocks noGrp="1"/>
          </p:cNvSpPr>
          <p:nvPr>
            <p:ph type="sldNum" sz="quarter" idx="12"/>
          </p:nvPr>
        </p:nvSpPr>
        <p:spPr/>
        <p:txBody>
          <a:bodyPr/>
          <a:lstStyle/>
          <a:p>
            <a:fld id="{952464FB-6FA6-4E80-ACB1-F4B9846AA373}" type="slidenum">
              <a:rPr lang="ru-RU" smtClean="0"/>
              <a:t>9</a:t>
            </a:fld>
            <a:endParaRPr lang="ru-RU" dirty="0"/>
          </a:p>
        </p:txBody>
      </p:sp>
      <p:sp>
        <p:nvSpPr>
          <p:cNvPr id="4" name="Content Placeholder 3"/>
          <p:cNvSpPr>
            <a:spLocks noGrp="1"/>
          </p:cNvSpPr>
          <p:nvPr>
            <p:ph idx="1"/>
          </p:nvPr>
        </p:nvSpPr>
        <p:spPr/>
        <p:txBody>
          <a:bodyPr/>
          <a:lstStyle/>
          <a:p>
            <a:pPr marL="0" lvl="0" indent="0">
              <a:spcBef>
                <a:spcPts val="600"/>
              </a:spcBef>
              <a:spcAft>
                <a:spcPts val="600"/>
              </a:spcAft>
              <a:buNone/>
            </a:pPr>
            <a:r>
              <a:rPr lang="ru-RU" b="1" dirty="0" smtClean="0"/>
              <a:t>Управление конкретными налогово-бюджетными рисками</a:t>
            </a:r>
            <a:r>
              <a:rPr lang="ru-RU" dirty="0" smtClean="0"/>
              <a:t> (Институты центральных органов власти):</a:t>
            </a:r>
          </a:p>
          <a:p>
            <a:pPr>
              <a:spcBef>
                <a:spcPts val="600"/>
              </a:spcBef>
              <a:spcAft>
                <a:spcPts val="600"/>
              </a:spcAft>
            </a:pPr>
            <a:r>
              <a:rPr lang="ru-RU" dirty="0" smtClean="0"/>
              <a:t>Обеспечивают и оптимизируют управление конкретными налогово-бюджетными рисками </a:t>
            </a:r>
          </a:p>
          <a:p>
            <a:pPr>
              <a:spcBef>
                <a:spcPts val="600"/>
              </a:spcBef>
              <a:spcAft>
                <a:spcPts val="600"/>
              </a:spcAft>
            </a:pPr>
            <a:r>
              <a:rPr lang="ru-RU" dirty="0" smtClean="0"/>
              <a:t>Осуществляют оценку фискального воздействия вероятности возникновения налогово-бюджетных рисков;</a:t>
            </a:r>
          </a:p>
          <a:p>
            <a:pPr>
              <a:spcBef>
                <a:spcPts val="600"/>
              </a:spcBef>
              <a:spcAft>
                <a:spcPts val="600"/>
              </a:spcAft>
            </a:pPr>
            <a:r>
              <a:rPr lang="ru-RU" dirty="0" smtClean="0"/>
              <a:t>Накапливают информацию об индивидуальных налогово-бюджетных рисках;</a:t>
            </a:r>
          </a:p>
          <a:p>
            <a:pPr>
              <a:spcBef>
                <a:spcPts val="600"/>
              </a:spcBef>
              <a:spcAft>
                <a:spcPts val="600"/>
              </a:spcAft>
            </a:pPr>
            <a:r>
              <a:rPr lang="ru-RU" dirty="0" smtClean="0"/>
              <a:t>Осуществляют надзор за управлением индивидуальными налогово-бюджетными рисками;</a:t>
            </a:r>
          </a:p>
          <a:p>
            <a:pPr>
              <a:spcBef>
                <a:spcPts val="600"/>
              </a:spcBef>
              <a:spcAft>
                <a:spcPts val="600"/>
              </a:spcAft>
            </a:pPr>
            <a:r>
              <a:rPr lang="ru-RU" dirty="0" smtClean="0"/>
              <a:t>Разрабатывают годовой отчет по налогово-бюджетным рискам, представляют в Минфин.</a:t>
            </a:r>
          </a:p>
          <a:p>
            <a:pPr marL="0" indent="0">
              <a:buNone/>
            </a:pPr>
            <a:endParaRPr lang="ru-RU" dirty="0"/>
          </a:p>
        </p:txBody>
      </p:sp>
      <p:sp>
        <p:nvSpPr>
          <p:cNvPr id="5" name="Title 4"/>
          <p:cNvSpPr>
            <a:spLocks noGrp="1"/>
          </p:cNvSpPr>
          <p:nvPr>
            <p:ph type="title"/>
          </p:nvPr>
        </p:nvSpPr>
        <p:spPr/>
        <p:txBody>
          <a:bodyPr>
            <a:normAutofit fontScale="90000"/>
          </a:bodyPr>
          <a:lstStyle/>
          <a:p>
            <a:r>
              <a:rPr lang="ru-RU" sz="2400" dirty="0" smtClean="0"/>
              <a:t>Уровни управления налогово-бюджетными рисками (II)</a:t>
            </a:r>
            <a:endParaRPr lang="ru-RU" dirty="0"/>
          </a:p>
        </p:txBody>
      </p:sp>
      <p:sp>
        <p:nvSpPr>
          <p:cNvPr id="6" name="Rectangle 5"/>
          <p:cNvSpPr/>
          <p:nvPr/>
        </p:nvSpPr>
        <p:spPr>
          <a:xfrm>
            <a:off x="441747" y="5013176"/>
            <a:ext cx="8435280" cy="923330"/>
          </a:xfrm>
          <a:prstGeom prst="rect">
            <a:avLst/>
          </a:prstGeom>
        </p:spPr>
        <p:txBody>
          <a:bodyPr wrap="square">
            <a:spAutoFit/>
          </a:bodyPr>
          <a:lstStyle/>
          <a:p>
            <a:r>
              <a:rPr lang="ru-RU" b="1" i="1" dirty="0" smtClean="0">
                <a:solidFill>
                  <a:srgbClr val="414142"/>
                </a:solidFill>
              </a:rPr>
              <a:t>! Конкретный налогово-бюджетный риск </a:t>
            </a:r>
            <a:r>
              <a:rPr lang="ru-RU" i="1" dirty="0" smtClean="0">
                <a:solidFill>
                  <a:srgbClr val="414142"/>
                </a:solidFill>
              </a:rPr>
              <a:t>– налогово-бюджетный риск, связанный с исполнением определенных функций государственной администрации, с природными или социальными процессами</a:t>
            </a:r>
          </a:p>
        </p:txBody>
      </p:sp>
    </p:spTree>
    <p:extLst>
      <p:ext uri="{BB962C8B-B14F-4D97-AF65-F5344CB8AC3E}">
        <p14:creationId xmlns:p14="http://schemas.microsoft.com/office/powerpoint/2010/main" val="434554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nanšu Ministrijas prezentācija (EN)" id="{3763E7F9-0B35-4057-AA62-CAD5DB44C619}" vid="{8F000AA3-E2AB-43C6-868C-013DD23161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Finanšu Ministrijas prezentācija (EN)</Template>
  <TotalTime>2167</TotalTime>
  <Words>2256</Words>
  <Application>Microsoft Office PowerPoint</Application>
  <PresentationFormat>On-screen Show (4:3)</PresentationFormat>
  <Paragraphs>545</Paragraphs>
  <Slides>25</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Cambria Math</vt:lpstr>
      <vt:lpstr>Franklin Gothic Book</vt:lpstr>
      <vt:lpstr>Times New Roman</vt:lpstr>
      <vt:lpstr>1_Custom Design</vt:lpstr>
      <vt:lpstr>Управление налогово-бюджетными рисками в Латвии</vt:lpstr>
      <vt:lpstr>Содержание</vt:lpstr>
      <vt:lpstr>…</vt:lpstr>
      <vt:lpstr>Что из себя представляет налогово-бюджетный риск?</vt:lpstr>
      <vt:lpstr>Правовая основа</vt:lpstr>
      <vt:lpstr>Управление налогово-бюджетными рисками в соответствии с Законом о бюджетной дисциплине</vt:lpstr>
      <vt:lpstr>Общая система управления налогово-бюджетными рисками</vt:lpstr>
      <vt:lpstr>Уровни управления налогово-бюджетными рисками (I)</vt:lpstr>
      <vt:lpstr>Уровни управления налогово-бюджетными рисками (II)</vt:lpstr>
      <vt:lpstr>Уровни управления налогово-бюджетными рисками (III)</vt:lpstr>
      <vt:lpstr>Классификация налогово-бюджетных рисков</vt:lpstr>
      <vt:lpstr>Реестр налогово-бюджетных рисков</vt:lpstr>
      <vt:lpstr>Реестр налогово-бюджетных рисков (пример)</vt:lpstr>
      <vt:lpstr>Декларация налогово-бюджетных рисков</vt:lpstr>
      <vt:lpstr>Резерв бюджетной безопасности</vt:lpstr>
      <vt:lpstr>Резерв бюджетной безопасности II</vt:lpstr>
      <vt:lpstr>Концепция «симметрических налогово-бюджетных рисков»</vt:lpstr>
      <vt:lpstr>PowerPoint Presentation</vt:lpstr>
      <vt:lpstr>Налогово-бюджетные риски в секторе социального обеспечения</vt:lpstr>
      <vt:lpstr>Текущие выплаты в бюджет ЕС</vt:lpstr>
      <vt:lpstr>Непредвиденные обязательства - ESM</vt:lpstr>
      <vt:lpstr>Корпорации переклассифицированы в сектор общего государственного управления</vt:lpstr>
      <vt:lpstr>Банковский сектор и корпорации</vt:lpstr>
      <vt:lpstr>Возможные усовершенствования управления рисками</vt:lpstr>
      <vt:lpstr>Управление налогово-бюджетными рисками в Латвии</vt:lpstr>
    </vt:vector>
  </TitlesOfParts>
  <Company>Finanšu ministrija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fiscal risks in Latvia</dc:title>
  <dc:creator>Trupovnieks Gints</dc:creator>
  <cp:lastModifiedBy>Ksenia Galantsova</cp:lastModifiedBy>
  <cp:revision>126</cp:revision>
  <cp:lastPrinted>2016-06-22T10:09:17Z</cp:lastPrinted>
  <dcterms:created xsi:type="dcterms:W3CDTF">2016-06-20T07:38:29Z</dcterms:created>
  <dcterms:modified xsi:type="dcterms:W3CDTF">2016-06-24T09:05:10Z</dcterms:modified>
</cp:coreProperties>
</file>