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0" r:id="rId3"/>
    <p:sldId id="261" r:id="rId4"/>
    <p:sldId id="263" r:id="rId5"/>
    <p:sldId id="262" r:id="rId6"/>
    <p:sldId id="267" r:id="rId7"/>
    <p:sldId id="265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84" autoAdjust="0"/>
    <p:restoredTop sz="94707" autoAdjust="0"/>
  </p:normalViewPr>
  <p:slideViewPr>
    <p:cSldViewPr snapToGrid="0">
      <p:cViewPr>
        <p:scale>
          <a:sx n="75" d="100"/>
          <a:sy n="75" d="100"/>
        </p:scale>
        <p:origin x="-1704" y="-8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10.xml"/><Relationship Id="rId1" Type="http://schemas.openxmlformats.org/officeDocument/2006/relationships/slide" Target="../slides/slide5.xml"/><Relationship Id="rId5" Type="http://schemas.openxmlformats.org/officeDocument/2006/relationships/slide" Target="../slides/slide6.xml"/><Relationship Id="rId4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6F6208-0165-4C7F-8AFA-D74675FC312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520B18-7524-4726-A245-614E8C364DFC}">
      <dgm:prSet phldrT="[Text]"/>
      <dgm:spPr/>
      <dgm:t>
        <a:bodyPr/>
        <a:lstStyle/>
        <a:p>
          <a:r>
            <a:t>Analiza fiskalnih rizika</a:t>
          </a:r>
          <a:endParaRPr lang="hr-HR" dirty="0"/>
        </a:p>
      </dgm:t>
    </dgm:pt>
    <dgm:pt modelId="{9A4E3EBD-BF7E-4DFA-809B-AE6AB83262DD}" type="parTrans" cxnId="{761826DC-9DFC-4F92-A49C-3B890588C144}">
      <dgm:prSet/>
      <dgm:spPr/>
      <dgm:t>
        <a:bodyPr/>
        <a:lstStyle/>
        <a:p>
          <a:endParaRPr lang="en-US"/>
        </a:p>
      </dgm:t>
    </dgm:pt>
    <dgm:pt modelId="{7DB29E0F-B0CF-49CA-9E4D-50649EC0A100}" type="sibTrans" cxnId="{761826DC-9DFC-4F92-A49C-3B890588C144}">
      <dgm:prSet/>
      <dgm:spPr/>
      <dgm:t>
        <a:bodyPr/>
        <a:lstStyle/>
        <a:p>
          <a:endParaRPr lang="en-US"/>
        </a:p>
      </dgm:t>
    </dgm:pt>
    <dgm:pt modelId="{3D74B1DF-0735-4E7E-BB1B-A477AA26092B}">
      <dgm:prSet phldrT="[Text]" custT="1"/>
      <dgm:spPr/>
      <dgm:t>
        <a:bodyPr/>
        <a:lstStyle/>
        <a:p>
          <a:r>
            <a:rPr sz="1400" dirty="0" err="1"/>
            <a:t>Makroekonomski</a:t>
          </a:r>
          <a:r>
            <a:rPr sz="1400" dirty="0"/>
            <a:t> </a:t>
          </a:r>
          <a:r>
            <a:rPr sz="1400" dirty="0" err="1"/>
            <a:t>rizici</a:t>
          </a:r>
          <a:r>
            <a:rPr sz="1400" dirty="0"/>
            <a:t> </a:t>
          </a:r>
          <a:r>
            <a:rPr lang="en-US" sz="1400" dirty="0" smtClean="0"/>
            <a:t>						</a:t>
          </a:r>
          <a:r>
            <a:rPr sz="1400" dirty="0"/>
            <a:t>(</a:t>
          </a:r>
          <a:r>
            <a:rPr sz="1400" dirty="0" err="1"/>
            <a:t>osnovno</a:t>
          </a:r>
          <a:r>
            <a:rPr sz="1400" dirty="0"/>
            <a:t>)</a:t>
          </a:r>
          <a:endParaRPr lang="hr-HR" sz="1400" dirty="0"/>
        </a:p>
      </dgm:t>
    </dgm:pt>
    <dgm:pt modelId="{8061F3B4-1C49-4CE8-A20A-6B38554C33F1}" type="parTrans" cxnId="{44303AB1-3024-4872-BC1C-B582E2A42D87}">
      <dgm:prSet/>
      <dgm:spPr/>
      <dgm:t>
        <a:bodyPr/>
        <a:lstStyle/>
        <a:p>
          <a:endParaRPr lang="en-US"/>
        </a:p>
      </dgm:t>
    </dgm:pt>
    <dgm:pt modelId="{A30DCF35-2DBB-4894-B6A9-A80AE67E21EA}" type="sibTrans" cxnId="{44303AB1-3024-4872-BC1C-B582E2A42D87}">
      <dgm:prSet/>
      <dgm:spPr/>
      <dgm:t>
        <a:bodyPr/>
        <a:lstStyle/>
        <a:p>
          <a:endParaRPr lang="en-US"/>
        </a:p>
      </dgm:t>
    </dgm:pt>
    <dgm:pt modelId="{B3B70129-0B45-44ED-B2EF-DE5C06BC5788}">
      <dgm:prSet phldrT="[Text]" custT="1"/>
      <dgm:spPr/>
      <dgm:t>
        <a:bodyPr/>
        <a:lstStyle/>
        <a:p>
          <a:r>
            <a:rPr sz="1400" dirty="0" err="1"/>
            <a:t>Specifični</a:t>
          </a:r>
          <a:r>
            <a:rPr sz="1400" dirty="0"/>
            <a:t> </a:t>
          </a:r>
          <a:r>
            <a:rPr sz="1400" dirty="0" err="1"/>
            <a:t>fiskalni</a:t>
          </a:r>
          <a:r>
            <a:rPr sz="1400" dirty="0"/>
            <a:t> </a:t>
          </a:r>
          <a:r>
            <a:rPr sz="1400" dirty="0" err="1"/>
            <a:t>rizici</a:t>
          </a:r>
          <a:r>
            <a:rPr sz="1400" dirty="0"/>
            <a:t> </a:t>
          </a:r>
          <a:r>
            <a:rPr lang="en-US" sz="1400" dirty="0" smtClean="0"/>
            <a:t>						</a:t>
          </a:r>
          <a:r>
            <a:rPr sz="1400" dirty="0"/>
            <a:t>(</a:t>
          </a:r>
          <a:r>
            <a:rPr sz="1400" dirty="0" err="1"/>
            <a:t>osnovno</a:t>
          </a:r>
          <a:r>
            <a:rPr sz="1400" dirty="0"/>
            <a:t>)</a:t>
          </a:r>
          <a:endParaRPr lang="hr-HR" sz="1400" dirty="0"/>
        </a:p>
      </dgm:t>
    </dgm:pt>
    <dgm:pt modelId="{7102B71A-09DD-4AAE-A75D-F84DB677373E}" type="parTrans" cxnId="{C4B4913B-EE01-4C5E-8233-B2B61D436DC8}">
      <dgm:prSet/>
      <dgm:spPr/>
      <dgm:t>
        <a:bodyPr/>
        <a:lstStyle/>
        <a:p>
          <a:endParaRPr lang="en-US"/>
        </a:p>
      </dgm:t>
    </dgm:pt>
    <dgm:pt modelId="{E2BEDF8E-B4F8-44B6-97EB-955A4487A397}" type="sibTrans" cxnId="{C4B4913B-EE01-4C5E-8233-B2B61D436DC8}">
      <dgm:prSet/>
      <dgm:spPr/>
      <dgm:t>
        <a:bodyPr/>
        <a:lstStyle/>
        <a:p>
          <a:endParaRPr lang="en-US"/>
        </a:p>
      </dgm:t>
    </dgm:pt>
    <dgm:pt modelId="{AFA4CF30-429C-4EFF-8544-FE94DFEAC406}">
      <dgm:prSet phldrT="[Text]"/>
      <dgm:spPr/>
      <dgm:t>
        <a:bodyPr/>
        <a:lstStyle/>
        <a:p>
          <a:r>
            <a:t>Upravljanje fiskalnim rizicima</a:t>
          </a:r>
          <a:endParaRPr lang="hr-HR" dirty="0"/>
        </a:p>
      </dgm:t>
    </dgm:pt>
    <dgm:pt modelId="{573B740B-33E2-4087-BA8A-C4CAA8CDAB0D}" type="parTrans" cxnId="{0DEDBE24-17CD-45F6-8AEE-F91017E21588}">
      <dgm:prSet/>
      <dgm:spPr/>
      <dgm:t>
        <a:bodyPr/>
        <a:lstStyle/>
        <a:p>
          <a:endParaRPr lang="en-US"/>
        </a:p>
      </dgm:t>
    </dgm:pt>
    <dgm:pt modelId="{9578C055-3A25-48FC-B8C6-A403F8EDA6D3}" type="sibTrans" cxnId="{0DEDBE24-17CD-45F6-8AEE-F91017E21588}">
      <dgm:prSet/>
      <dgm:spPr/>
      <dgm:t>
        <a:bodyPr/>
        <a:lstStyle/>
        <a:p>
          <a:endParaRPr lang="en-US"/>
        </a:p>
      </dgm:t>
    </dgm:pt>
    <dgm:pt modelId="{9A2C09EF-E112-4547-824B-85C561129462}">
      <dgm:prSet phldrT="[Text]" custT="1"/>
      <dgm:spPr/>
      <dgm:t>
        <a:bodyPr/>
        <a:lstStyle/>
        <a:p>
          <a:r>
            <a:rPr sz="1400" dirty="0" err="1"/>
            <a:t>Rezervna</a:t>
          </a:r>
          <a:r>
            <a:rPr sz="1400" dirty="0"/>
            <a:t> </a:t>
          </a:r>
          <a:r>
            <a:rPr sz="1400" dirty="0" err="1"/>
            <a:t>sredstva</a:t>
          </a:r>
          <a:r>
            <a:rPr sz="1400" dirty="0"/>
            <a:t> u </a:t>
          </a:r>
          <a:r>
            <a:rPr sz="1400" dirty="0" err="1"/>
            <a:t>proračunu</a:t>
          </a:r>
          <a:r>
            <a:rPr sz="1400" dirty="0"/>
            <a:t> </a:t>
          </a:r>
          <a:r>
            <a:rPr lang="en-US" sz="1400" dirty="0" smtClean="0"/>
            <a:t>					</a:t>
          </a:r>
          <a:r>
            <a:rPr sz="1400" dirty="0"/>
            <a:t>(</a:t>
          </a:r>
          <a:r>
            <a:rPr sz="1400" dirty="0" err="1"/>
            <a:t>osnovno</a:t>
          </a:r>
          <a:r>
            <a:rPr sz="1400" dirty="0"/>
            <a:t>)</a:t>
          </a:r>
          <a:endParaRPr lang="hr-HR" sz="1400" dirty="0">
            <a:solidFill>
              <a:schemeClr val="tx1"/>
            </a:solidFill>
          </a:endParaRPr>
        </a:p>
      </dgm:t>
    </dgm:pt>
    <dgm:pt modelId="{B4AE7122-6783-4394-9C64-3E05E7663E29}" type="parTrans" cxnId="{879084C0-0082-4A35-A120-31BAED250B8F}">
      <dgm:prSet/>
      <dgm:spPr/>
      <dgm:t>
        <a:bodyPr/>
        <a:lstStyle/>
        <a:p>
          <a:endParaRPr lang="en-US"/>
        </a:p>
      </dgm:t>
    </dgm:pt>
    <dgm:pt modelId="{59BD7B2C-BB1E-475B-B6AA-336435828723}" type="sibTrans" cxnId="{879084C0-0082-4A35-A120-31BAED250B8F}">
      <dgm:prSet/>
      <dgm:spPr/>
      <dgm:t>
        <a:bodyPr/>
        <a:lstStyle/>
        <a:p>
          <a:endParaRPr lang="en-US"/>
        </a:p>
      </dgm:t>
    </dgm:pt>
    <dgm:pt modelId="{D70DB5BE-7D27-479D-B723-6A5841E5662D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Porezni rashodi</a:t>
          </a:r>
          <a:r>
            <a:rPr lang="en-US" sz="1400" dirty="0" smtClean="0"/>
            <a:t>						</a:t>
          </a:r>
          <a:r>
            <a:rPr lang="hr-HR" sz="1400" dirty="0" smtClean="0"/>
            <a:t>           </a:t>
          </a:r>
          <a:r>
            <a:rPr lang="en-US" sz="1400" dirty="0" smtClean="0">
              <a:solidFill>
                <a:schemeClr val="tx1"/>
              </a:solidFill>
            </a:rPr>
            <a:t>(</a:t>
          </a:r>
          <a:r>
            <a:rPr lang="en-US" sz="1400" dirty="0" smtClean="0">
              <a:solidFill>
                <a:schemeClr val="tx1"/>
              </a:solidFill>
            </a:rPr>
            <a:t>nije ispunjeno)</a:t>
          </a:r>
          <a:endParaRPr lang="hr-HR" sz="1400" dirty="0">
            <a:solidFill>
              <a:schemeClr val="tx1"/>
            </a:solidFill>
          </a:endParaRPr>
        </a:p>
      </dgm:t>
    </dgm:pt>
    <dgm:pt modelId="{B1B40D5E-041A-4EAC-8286-337AB42EF7F4}" type="parTrans" cxnId="{2A72E7E6-C05F-4861-8EF5-B2B29B580144}">
      <dgm:prSet/>
      <dgm:spPr/>
      <dgm:t>
        <a:bodyPr/>
        <a:lstStyle/>
        <a:p>
          <a:endParaRPr lang="en-US"/>
        </a:p>
      </dgm:t>
    </dgm:pt>
    <dgm:pt modelId="{BCB951F5-8A52-4B48-9650-A37F9B9E8C8F}" type="sibTrans" cxnId="{2A72E7E6-C05F-4861-8EF5-B2B29B580144}">
      <dgm:prSet/>
      <dgm:spPr/>
      <dgm:t>
        <a:bodyPr/>
        <a:lstStyle/>
        <a:p>
          <a:endParaRPr lang="en-US"/>
        </a:p>
      </dgm:t>
    </dgm:pt>
    <dgm:pt modelId="{28B69A7D-F560-4B3A-B13F-CE239F1988F0}">
      <dgm:prSet phldrT="[Text]"/>
      <dgm:spPr/>
      <dgm:t>
        <a:bodyPr/>
        <a:lstStyle/>
        <a:p>
          <a:r>
            <a:t>Fiskalna koordinacija</a:t>
          </a:r>
          <a:endParaRPr lang="hr-HR" dirty="0"/>
        </a:p>
      </dgm:t>
    </dgm:pt>
    <dgm:pt modelId="{7BD4D521-AD53-42BE-8B65-16F09E2FC6B1}" type="parTrans" cxnId="{40F4F979-07B8-42FD-9BEE-8D38A281B9DE}">
      <dgm:prSet/>
      <dgm:spPr/>
      <dgm:t>
        <a:bodyPr/>
        <a:lstStyle/>
        <a:p>
          <a:endParaRPr lang="en-US"/>
        </a:p>
      </dgm:t>
    </dgm:pt>
    <dgm:pt modelId="{D8AFC8A9-6C3E-4568-B443-3C643A883BCD}" type="sibTrans" cxnId="{40F4F979-07B8-42FD-9BEE-8D38A281B9DE}">
      <dgm:prSet/>
      <dgm:spPr/>
      <dgm:t>
        <a:bodyPr/>
        <a:lstStyle/>
        <a:p>
          <a:endParaRPr lang="en-US"/>
        </a:p>
      </dgm:t>
    </dgm:pt>
    <dgm:pt modelId="{5F4A3AF7-B587-4DC9-ABDB-DC14BFE374E2}">
      <dgm:prSet phldrT="[Text]" custT="1"/>
      <dgm:spPr/>
      <dgm:t>
        <a:bodyPr/>
        <a:lstStyle/>
        <a:p>
          <a:r>
            <a:rPr sz="1400" dirty="0" err="1"/>
            <a:t>Lokalne</a:t>
          </a:r>
          <a:r>
            <a:rPr sz="1400" dirty="0"/>
            <a:t> </a:t>
          </a:r>
          <a:r>
            <a:rPr sz="1400" dirty="0" err="1"/>
            <a:t>razine</a:t>
          </a:r>
          <a:r>
            <a:rPr sz="1400" dirty="0"/>
            <a:t> </a:t>
          </a:r>
          <a:r>
            <a:rPr sz="1400" dirty="0" err="1"/>
            <a:t>vlasti</a:t>
          </a:r>
          <a:r>
            <a:rPr sz="1400" dirty="0"/>
            <a:t> (</a:t>
          </a:r>
          <a:r>
            <a:rPr sz="1400" dirty="0" err="1"/>
            <a:t>napredno</a:t>
          </a:r>
          <a:r>
            <a:rPr sz="1400" dirty="0"/>
            <a:t>)</a:t>
          </a:r>
          <a:r>
            <a:rPr lang="en-US" sz="1400" dirty="0" smtClean="0"/>
            <a:t>					</a:t>
          </a:r>
          <a:r>
            <a:rPr sz="1400" dirty="0"/>
            <a:t> (</a:t>
          </a:r>
          <a:r>
            <a:rPr sz="1400" dirty="0" err="1"/>
            <a:t>napredno</a:t>
          </a:r>
          <a:r>
            <a:rPr sz="1400" dirty="0"/>
            <a:t>)</a:t>
          </a:r>
          <a:endParaRPr lang="hr-HR" sz="1400" dirty="0"/>
        </a:p>
      </dgm:t>
    </dgm:pt>
    <dgm:pt modelId="{93EEC7F4-4684-4E15-AFD3-8971FD576181}" type="parTrans" cxnId="{A3260DA7-FC65-4A24-AE74-6E8AC737E809}">
      <dgm:prSet/>
      <dgm:spPr/>
      <dgm:t>
        <a:bodyPr/>
        <a:lstStyle/>
        <a:p>
          <a:endParaRPr lang="en-US"/>
        </a:p>
      </dgm:t>
    </dgm:pt>
    <dgm:pt modelId="{EB66CE8D-46D6-45B9-993C-1A1450DD0F6C}" type="sibTrans" cxnId="{A3260DA7-FC65-4A24-AE74-6E8AC737E809}">
      <dgm:prSet/>
      <dgm:spPr/>
      <dgm:t>
        <a:bodyPr/>
        <a:lstStyle/>
        <a:p>
          <a:endParaRPr lang="en-US"/>
        </a:p>
      </dgm:t>
    </dgm:pt>
    <dgm:pt modelId="{1D332402-553C-4204-BC78-04DC38B8330E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hlinkClick xmlns:r="http://schemas.openxmlformats.org/officeDocument/2006/relationships" r:id="rId2" action="ppaction://hlinksldjump"/>
            </a:rPr>
            <a:t>Javna poduzeća </a:t>
          </a:r>
          <a:r>
            <a:rPr lang="en-US" sz="1400" dirty="0" smtClean="0"/>
            <a:t>						(osnovno)</a:t>
          </a:r>
          <a:endParaRPr lang="hr-HR" sz="1400" dirty="0"/>
        </a:p>
      </dgm:t>
    </dgm:pt>
    <dgm:pt modelId="{941B6D9F-13FC-4812-B27A-214070FAFBD7}" type="parTrans" cxnId="{2738C8B8-A88A-4582-BC7B-49C56457768F}">
      <dgm:prSet/>
      <dgm:spPr/>
      <dgm:t>
        <a:bodyPr/>
        <a:lstStyle/>
        <a:p>
          <a:endParaRPr lang="en-US"/>
        </a:p>
      </dgm:t>
    </dgm:pt>
    <dgm:pt modelId="{44653BBF-60D7-40CC-920C-DD0D8A3588D1}" type="sibTrans" cxnId="{2738C8B8-A88A-4582-BC7B-49C56457768F}">
      <dgm:prSet/>
      <dgm:spPr/>
      <dgm:t>
        <a:bodyPr/>
        <a:lstStyle/>
        <a:p>
          <a:endParaRPr lang="en-US"/>
        </a:p>
      </dgm:t>
    </dgm:pt>
    <dgm:pt modelId="{581A111C-2ACF-4A46-B88B-D730C828FD00}">
      <dgm:prSet phldrT="[Text]" custT="1"/>
      <dgm:spPr/>
      <dgm:t>
        <a:bodyPr/>
        <a:lstStyle/>
        <a:p>
          <a:r>
            <a:rPr lang="en-US" sz="1400" dirty="0" smtClean="0">
              <a:hlinkClick xmlns:r="http://schemas.openxmlformats.org/officeDocument/2006/relationships" r:id="rId3" action="ppaction://hlinksldjump"/>
            </a:rPr>
            <a:t>Usporedivost fiskalnih podataka </a:t>
          </a:r>
          <a:r>
            <a:rPr lang="en-US" sz="1400" dirty="0" smtClean="0"/>
            <a:t>					(nije ispunjeno)</a:t>
          </a:r>
          <a:endParaRPr lang="hr-HR" sz="1400" dirty="0"/>
        </a:p>
      </dgm:t>
    </dgm:pt>
    <dgm:pt modelId="{90DACF31-3936-4C23-969C-C1A3C1CA5636}" type="parTrans" cxnId="{A69E5564-A8E0-4358-8184-0CEB170EC45A}">
      <dgm:prSet/>
      <dgm:spPr/>
      <dgm:t>
        <a:bodyPr/>
        <a:lstStyle/>
        <a:p>
          <a:endParaRPr lang="en-US"/>
        </a:p>
      </dgm:t>
    </dgm:pt>
    <dgm:pt modelId="{6795C531-998E-4382-B123-9680B683C533}" type="sibTrans" cxnId="{A69E5564-A8E0-4358-8184-0CEB170EC45A}">
      <dgm:prSet/>
      <dgm:spPr/>
      <dgm:t>
        <a:bodyPr/>
        <a:lstStyle/>
        <a:p>
          <a:endParaRPr lang="en-US"/>
        </a:p>
      </dgm:t>
    </dgm:pt>
    <dgm:pt modelId="{CC099733-516F-464F-92E1-43C10F06EBE2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hlinkClick xmlns:r="http://schemas.openxmlformats.org/officeDocument/2006/relationships" r:id="rId4" action="ppaction://hlinksldjump"/>
            </a:rPr>
            <a:t>Upravljanje imovinom i obvezama </a:t>
          </a:r>
          <a:r>
            <a:rPr lang="en-US" sz="1400" dirty="0" smtClean="0"/>
            <a:t>					</a:t>
          </a:r>
          <a:r>
            <a:rPr lang="en-US" sz="1400" dirty="0" smtClean="0">
              <a:solidFill>
                <a:schemeClr val="tx1"/>
              </a:solidFill>
            </a:rPr>
            <a:t>(osnovno)</a:t>
          </a:r>
          <a:endParaRPr lang="hr-HR" sz="1400" dirty="0">
            <a:solidFill>
              <a:schemeClr val="tx1"/>
            </a:solidFill>
          </a:endParaRPr>
        </a:p>
      </dgm:t>
    </dgm:pt>
    <dgm:pt modelId="{97D7C366-452A-4D59-8C14-474972900F72}" type="parTrans" cxnId="{C2496323-1138-4D32-A244-1C4902EBA53C}">
      <dgm:prSet/>
      <dgm:spPr/>
      <dgm:t>
        <a:bodyPr/>
        <a:lstStyle/>
        <a:p>
          <a:endParaRPr lang="en-US"/>
        </a:p>
      </dgm:t>
    </dgm:pt>
    <dgm:pt modelId="{4418A240-3E3D-40FE-B0B4-D193B0B4F7AF}" type="sibTrans" cxnId="{C2496323-1138-4D32-A244-1C4902EBA53C}">
      <dgm:prSet/>
      <dgm:spPr/>
      <dgm:t>
        <a:bodyPr/>
        <a:lstStyle/>
        <a:p>
          <a:endParaRPr lang="en-US"/>
        </a:p>
      </dgm:t>
    </dgm:pt>
    <dgm:pt modelId="{EA27BD8E-AA3D-47BA-AED7-0705011EE2F3}">
      <dgm:prSet phldrT="[Text]" custT="1"/>
      <dgm:spPr/>
      <dgm:t>
        <a:bodyPr/>
        <a:lstStyle/>
        <a:p>
          <a:r>
            <a:rPr sz="1400"/>
            <a:t>Jamstva </a:t>
          </a:r>
          <a:r>
            <a:rPr lang="en-US" sz="1400" dirty="0" smtClean="0"/>
            <a:t>							</a:t>
          </a:r>
          <a:r>
            <a:rPr sz="1400"/>
            <a:t>(osnovno)</a:t>
          </a:r>
          <a:endParaRPr lang="hr-HR" sz="1400" dirty="0">
            <a:solidFill>
              <a:schemeClr val="tx1"/>
            </a:solidFill>
          </a:endParaRPr>
        </a:p>
      </dgm:t>
    </dgm:pt>
    <dgm:pt modelId="{2056D819-66A2-47FC-BCC1-E406908C82A5}" type="parTrans" cxnId="{5156209D-BC0A-46C3-A903-90EB531E68DF}">
      <dgm:prSet/>
      <dgm:spPr/>
      <dgm:t>
        <a:bodyPr/>
        <a:lstStyle/>
        <a:p>
          <a:endParaRPr lang="en-US"/>
        </a:p>
      </dgm:t>
    </dgm:pt>
    <dgm:pt modelId="{45496BDC-B2E8-4BCD-A369-7DE0682948CD}" type="sibTrans" cxnId="{5156209D-BC0A-46C3-A903-90EB531E68DF}">
      <dgm:prSet/>
      <dgm:spPr/>
      <dgm:t>
        <a:bodyPr/>
        <a:lstStyle/>
        <a:p>
          <a:endParaRPr lang="en-US"/>
        </a:p>
      </dgm:t>
    </dgm:pt>
    <dgm:pt modelId="{71D4B1CD-EA11-4AAE-83D1-C13959FD937E}">
      <dgm:prSet phldrT="[Text]" custT="1"/>
      <dgm:spPr/>
      <dgm:t>
        <a:bodyPr/>
        <a:lstStyle/>
        <a:p>
          <a:r>
            <a:rPr sz="1400" dirty="0" err="1"/>
            <a:t>Javno-privatna</a:t>
          </a:r>
          <a:r>
            <a:rPr sz="1400" dirty="0"/>
            <a:t> </a:t>
          </a:r>
          <a:r>
            <a:rPr sz="1400" dirty="0" err="1"/>
            <a:t>partnerstva</a:t>
          </a:r>
          <a:r>
            <a:rPr sz="1400" dirty="0"/>
            <a:t> </a:t>
          </a:r>
          <a:r>
            <a:rPr lang="en-US" sz="1400" dirty="0" smtClean="0"/>
            <a:t>				</a:t>
          </a:r>
          <a:r>
            <a:rPr lang="hr-HR" sz="1400" dirty="0" smtClean="0"/>
            <a:t>             </a:t>
          </a:r>
          <a:r>
            <a:rPr sz="1400" dirty="0" smtClean="0"/>
            <a:t>(</a:t>
          </a:r>
          <a:r>
            <a:rPr sz="1400" dirty="0" err="1" smtClean="0"/>
            <a:t>nije</a:t>
          </a:r>
          <a:r>
            <a:rPr lang="hr-HR" sz="1400" dirty="0" smtClean="0"/>
            <a:t>  </a:t>
          </a:r>
          <a:r>
            <a:rPr sz="1400" dirty="0" err="1" smtClean="0"/>
            <a:t>ocijenjeno</a:t>
          </a:r>
          <a:r>
            <a:rPr sz="1400" dirty="0"/>
            <a:t>)</a:t>
          </a:r>
          <a:endParaRPr lang="hr-HR" sz="1400" dirty="0">
            <a:solidFill>
              <a:schemeClr val="tx1"/>
            </a:solidFill>
          </a:endParaRPr>
        </a:p>
      </dgm:t>
    </dgm:pt>
    <dgm:pt modelId="{19B8C60F-5C0A-4071-9B50-820710F36989}" type="parTrans" cxnId="{7C2C4F8F-F658-42C5-9896-4500A45FE4F2}">
      <dgm:prSet/>
      <dgm:spPr/>
      <dgm:t>
        <a:bodyPr/>
        <a:lstStyle/>
        <a:p>
          <a:endParaRPr lang="en-US"/>
        </a:p>
      </dgm:t>
    </dgm:pt>
    <dgm:pt modelId="{2B69EC6A-612F-4498-88FB-D8208322725A}" type="sibTrans" cxnId="{7C2C4F8F-F658-42C5-9896-4500A45FE4F2}">
      <dgm:prSet/>
      <dgm:spPr/>
      <dgm:t>
        <a:bodyPr/>
        <a:lstStyle/>
        <a:p>
          <a:endParaRPr lang="en-US"/>
        </a:p>
      </dgm:t>
    </dgm:pt>
    <dgm:pt modelId="{F4420E83-6F37-4053-BCA6-1B00F2D8C73B}">
      <dgm:prSet phldrT="[Text]" custT="1"/>
      <dgm:spPr/>
      <dgm:t>
        <a:bodyPr/>
        <a:lstStyle/>
        <a:p>
          <a:r>
            <a:rPr sz="1400"/>
            <a:t>Izloženost financijskom sektoru </a:t>
          </a:r>
          <a:r>
            <a:rPr lang="en-US" sz="1400" dirty="0" smtClean="0"/>
            <a:t>					</a:t>
          </a:r>
          <a:r>
            <a:rPr sz="1400"/>
            <a:t>(nije ispunjeno)</a:t>
          </a:r>
          <a:endParaRPr lang="hr-HR" sz="1400" dirty="0">
            <a:solidFill>
              <a:schemeClr val="tx1"/>
            </a:solidFill>
          </a:endParaRPr>
        </a:p>
      </dgm:t>
    </dgm:pt>
    <dgm:pt modelId="{563E92AC-C8DC-4D9E-AD58-8A72D3694092}" type="parTrans" cxnId="{51A19453-BE1B-42CA-ACD1-4227C38EE300}">
      <dgm:prSet/>
      <dgm:spPr/>
      <dgm:t>
        <a:bodyPr/>
        <a:lstStyle/>
        <a:p>
          <a:endParaRPr lang="en-US"/>
        </a:p>
      </dgm:t>
    </dgm:pt>
    <dgm:pt modelId="{E30EB3A0-184F-4C05-860D-68E7D5E98BBC}" type="sibTrans" cxnId="{51A19453-BE1B-42CA-ACD1-4227C38EE300}">
      <dgm:prSet/>
      <dgm:spPr/>
      <dgm:t>
        <a:bodyPr/>
        <a:lstStyle/>
        <a:p>
          <a:endParaRPr lang="en-US"/>
        </a:p>
      </dgm:t>
    </dgm:pt>
    <dgm:pt modelId="{DF685DCA-C7D5-44D6-B83B-9B4F922A0532}">
      <dgm:prSet phldrT="[Text]" custT="1"/>
      <dgm:spPr/>
      <dgm:t>
        <a:bodyPr/>
        <a:lstStyle/>
        <a:p>
          <a:r>
            <a:rPr sz="1400"/>
            <a:t>Prirodni resursi </a:t>
          </a:r>
          <a:r>
            <a:rPr lang="en-US" sz="1400" dirty="0" smtClean="0"/>
            <a:t>						</a:t>
          </a:r>
          <a:r>
            <a:rPr sz="1400"/>
            <a:t>(nije ispunjeno)</a:t>
          </a:r>
          <a:endParaRPr lang="hr-HR" sz="1400" dirty="0">
            <a:solidFill>
              <a:schemeClr val="tx1"/>
            </a:solidFill>
          </a:endParaRPr>
        </a:p>
      </dgm:t>
    </dgm:pt>
    <dgm:pt modelId="{3253C074-FB37-4ABA-8177-91A11D3FE7F7}" type="parTrans" cxnId="{3DFF2700-9F51-4B24-ACD9-C2D546ACCE3A}">
      <dgm:prSet/>
      <dgm:spPr/>
      <dgm:t>
        <a:bodyPr/>
        <a:lstStyle/>
        <a:p>
          <a:endParaRPr lang="en-US"/>
        </a:p>
      </dgm:t>
    </dgm:pt>
    <dgm:pt modelId="{9B26775A-64D0-4AAF-A271-CE4E6E4A440F}" type="sibTrans" cxnId="{3DFF2700-9F51-4B24-ACD9-C2D546ACCE3A}">
      <dgm:prSet/>
      <dgm:spPr/>
      <dgm:t>
        <a:bodyPr/>
        <a:lstStyle/>
        <a:p>
          <a:endParaRPr lang="en-US"/>
        </a:p>
      </dgm:t>
    </dgm:pt>
    <dgm:pt modelId="{CC7C994E-3B99-4369-8494-4EEE756A28B6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hlinkClick xmlns:r="http://schemas.openxmlformats.org/officeDocument/2006/relationships" r:id="rId5" action="ppaction://hlinksldjump"/>
            </a:rPr>
            <a:t>Rizici za okoliš </a:t>
          </a:r>
          <a:r>
            <a:rPr lang="en-US" sz="1400" dirty="0" smtClean="0"/>
            <a:t>						</a:t>
          </a:r>
          <a:r>
            <a:rPr lang="hr-HR" sz="1400" dirty="0" smtClean="0"/>
            <a:t>               </a:t>
          </a:r>
          <a:r>
            <a:rPr lang="en-US" sz="1400" dirty="0" smtClean="0"/>
            <a:t>(</a:t>
          </a:r>
          <a:r>
            <a:rPr lang="en-US" sz="1400" dirty="0" smtClean="0"/>
            <a:t>nije ispunjeno)</a:t>
          </a:r>
          <a:endParaRPr lang="hr-HR" sz="1400" dirty="0"/>
        </a:p>
      </dgm:t>
    </dgm:pt>
    <dgm:pt modelId="{50DF2E2A-0B5D-4870-9AC0-A59E5C03D230}" type="parTrans" cxnId="{511CC7E3-4948-4E0C-A4E5-D207D1F0C3D8}">
      <dgm:prSet/>
      <dgm:spPr/>
      <dgm:t>
        <a:bodyPr/>
        <a:lstStyle/>
        <a:p>
          <a:endParaRPr lang="en-US"/>
        </a:p>
      </dgm:t>
    </dgm:pt>
    <dgm:pt modelId="{6ED6E948-950A-4FB5-9134-46D907EA83C1}" type="sibTrans" cxnId="{511CC7E3-4948-4E0C-A4E5-D207D1F0C3D8}">
      <dgm:prSet/>
      <dgm:spPr/>
      <dgm:t>
        <a:bodyPr/>
        <a:lstStyle/>
        <a:p>
          <a:endParaRPr lang="en-US"/>
        </a:p>
      </dgm:t>
    </dgm:pt>
    <dgm:pt modelId="{9E825355-772D-49F5-A5C1-32EAD63E85A5}" type="pres">
      <dgm:prSet presAssocID="{8D6F6208-0165-4C7F-8AFA-D74675FC3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1D2F822E-0BA9-4F86-9BA7-11F3096D9A3F}" type="pres">
      <dgm:prSet presAssocID="{6E520B18-7524-4726-A245-614E8C364DFC}" presName="linNode" presStyleCnt="0"/>
      <dgm:spPr/>
    </dgm:pt>
    <dgm:pt modelId="{76A7AB97-ADB6-4312-8404-714B98E47850}" type="pres">
      <dgm:prSet presAssocID="{6E520B18-7524-4726-A245-614E8C364DF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F2C24-B9ED-4D36-943A-9D5E24C51CD7}" type="pres">
      <dgm:prSet presAssocID="{6E520B18-7524-4726-A245-614E8C364DF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02430-5098-4291-AEBC-941AA2F2E01D}" type="pres">
      <dgm:prSet presAssocID="{7DB29E0F-B0CF-49CA-9E4D-50649EC0A100}" presName="sp" presStyleCnt="0"/>
      <dgm:spPr/>
    </dgm:pt>
    <dgm:pt modelId="{CCF9AA45-3FCE-4A5C-847C-AA2F8C0AE2A8}" type="pres">
      <dgm:prSet presAssocID="{AFA4CF30-429C-4EFF-8544-FE94DFEAC406}" presName="linNode" presStyleCnt="0"/>
      <dgm:spPr/>
    </dgm:pt>
    <dgm:pt modelId="{38487E3F-C4F3-4580-B872-4EB2EFAF2697}" type="pres">
      <dgm:prSet presAssocID="{AFA4CF30-429C-4EFF-8544-FE94DFEAC40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CD55B-0C8A-405A-B2AA-373A789FDCFE}" type="pres">
      <dgm:prSet presAssocID="{AFA4CF30-429C-4EFF-8544-FE94DFEAC406}" presName="descendantText" presStyleLbl="alignAccFollowNode1" presStyleIdx="1" presStyleCnt="3" custScaleY="26027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BE91C-CE8B-4D29-A106-C7DB96F8F399}" type="pres">
      <dgm:prSet presAssocID="{9578C055-3A25-48FC-B8C6-A403F8EDA6D3}" presName="sp" presStyleCnt="0"/>
      <dgm:spPr/>
    </dgm:pt>
    <dgm:pt modelId="{619B7C5C-27EE-4744-977A-DA47635A5199}" type="pres">
      <dgm:prSet presAssocID="{28B69A7D-F560-4B3A-B13F-CE239F1988F0}" presName="linNode" presStyleCnt="0"/>
      <dgm:spPr/>
    </dgm:pt>
    <dgm:pt modelId="{8B6C13AB-E483-4036-83A8-69BDD15618C0}" type="pres">
      <dgm:prSet presAssocID="{28B69A7D-F560-4B3A-B13F-CE239F1988F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ACC0C-E7FD-44AB-9DDA-A59673197B8E}" type="pres">
      <dgm:prSet presAssocID="{28B69A7D-F560-4B3A-B13F-CE239F1988F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4F979-07B8-42FD-9BEE-8D38A281B9DE}" srcId="{8D6F6208-0165-4C7F-8AFA-D74675FC312D}" destId="{28B69A7D-F560-4B3A-B13F-CE239F1988F0}" srcOrd="2" destOrd="0" parTransId="{7BD4D521-AD53-42BE-8B65-16F09E2FC6B1}" sibTransId="{D8AFC8A9-6C3E-4568-B443-3C643A883BCD}"/>
    <dgm:cxn modelId="{B1D7A5C9-3907-4C2C-9182-0BEBEA225303}" type="presOf" srcId="{CC7C994E-3B99-4369-8494-4EEE756A28B6}" destId="{990CD55B-0C8A-405A-B2AA-373A789FDCFE}" srcOrd="0" destOrd="7" presId="urn:microsoft.com/office/officeart/2005/8/layout/vList5"/>
    <dgm:cxn modelId="{5156209D-BC0A-46C3-A903-90EB531E68DF}" srcId="{AFA4CF30-429C-4EFF-8544-FE94DFEAC406}" destId="{EA27BD8E-AA3D-47BA-AED7-0705011EE2F3}" srcOrd="3" destOrd="0" parTransId="{2056D819-66A2-47FC-BCC1-E406908C82A5}" sibTransId="{45496BDC-B2E8-4BCD-A369-7DE0682948CD}"/>
    <dgm:cxn modelId="{667C8FB5-2770-4F9E-BEF1-BCC415A2DCCF}" type="presOf" srcId="{CC099733-516F-464F-92E1-43C10F06EBE2}" destId="{990CD55B-0C8A-405A-B2AA-373A789FDCFE}" srcOrd="0" destOrd="2" presId="urn:microsoft.com/office/officeart/2005/8/layout/vList5"/>
    <dgm:cxn modelId="{25D85DE3-2D46-4CBF-AFE1-9ABFC84C3A41}" type="presOf" srcId="{AFA4CF30-429C-4EFF-8544-FE94DFEAC406}" destId="{38487E3F-C4F3-4580-B872-4EB2EFAF2697}" srcOrd="0" destOrd="0" presId="urn:microsoft.com/office/officeart/2005/8/layout/vList5"/>
    <dgm:cxn modelId="{A69E5564-A8E0-4358-8184-0CEB170EC45A}" srcId="{6E520B18-7524-4726-A245-614E8C364DFC}" destId="{581A111C-2ACF-4A46-B88B-D730C828FD00}" srcOrd="2" destOrd="0" parTransId="{90DACF31-3936-4C23-969C-C1A3C1CA5636}" sibTransId="{6795C531-998E-4382-B123-9680B683C533}"/>
    <dgm:cxn modelId="{E4A21AA1-3A1B-4667-A89C-EC43E0CE2FED}" type="presOf" srcId="{B3B70129-0B45-44ED-B2EF-DE5C06BC5788}" destId="{A09F2C24-B9ED-4D36-943A-9D5E24C51CD7}" srcOrd="0" destOrd="1" presId="urn:microsoft.com/office/officeart/2005/8/layout/vList5"/>
    <dgm:cxn modelId="{692C34D9-1D29-4C8A-95C0-56DB59356400}" type="presOf" srcId="{DF685DCA-C7D5-44D6-B83B-9B4F922A0532}" destId="{990CD55B-0C8A-405A-B2AA-373A789FDCFE}" srcOrd="0" destOrd="6" presId="urn:microsoft.com/office/officeart/2005/8/layout/vList5"/>
    <dgm:cxn modelId="{44303AB1-3024-4872-BC1C-B582E2A42D87}" srcId="{6E520B18-7524-4726-A245-614E8C364DFC}" destId="{3D74B1DF-0735-4E7E-BB1B-A477AA26092B}" srcOrd="0" destOrd="0" parTransId="{8061F3B4-1C49-4CE8-A20A-6B38554C33F1}" sibTransId="{A30DCF35-2DBB-4894-B6A9-A80AE67E21EA}"/>
    <dgm:cxn modelId="{09480845-CD20-4E4F-9834-4067F787D891}" type="presOf" srcId="{9A2C09EF-E112-4547-824B-85C561129462}" destId="{990CD55B-0C8A-405A-B2AA-373A789FDCFE}" srcOrd="0" destOrd="0" presId="urn:microsoft.com/office/officeart/2005/8/layout/vList5"/>
    <dgm:cxn modelId="{B4527D55-07F6-4C00-9EDA-C83F4CB29E11}" type="presOf" srcId="{6E520B18-7524-4726-A245-614E8C364DFC}" destId="{76A7AB97-ADB6-4312-8404-714B98E47850}" srcOrd="0" destOrd="0" presId="urn:microsoft.com/office/officeart/2005/8/layout/vList5"/>
    <dgm:cxn modelId="{F30E6D37-5431-40D6-80DD-E9A402D945B3}" type="presOf" srcId="{D70DB5BE-7D27-479D-B723-6A5841E5662D}" destId="{990CD55B-0C8A-405A-B2AA-373A789FDCFE}" srcOrd="0" destOrd="1" presId="urn:microsoft.com/office/officeart/2005/8/layout/vList5"/>
    <dgm:cxn modelId="{0573BAB4-E50D-4A31-AED2-9C6767DAB922}" type="presOf" srcId="{3D74B1DF-0735-4E7E-BB1B-A477AA26092B}" destId="{A09F2C24-B9ED-4D36-943A-9D5E24C51CD7}" srcOrd="0" destOrd="0" presId="urn:microsoft.com/office/officeart/2005/8/layout/vList5"/>
    <dgm:cxn modelId="{C0ECA854-06A9-4A1B-8E69-DA4AEE3829EC}" type="presOf" srcId="{71D4B1CD-EA11-4AAE-83D1-C13959FD937E}" destId="{990CD55B-0C8A-405A-B2AA-373A789FDCFE}" srcOrd="0" destOrd="4" presId="urn:microsoft.com/office/officeart/2005/8/layout/vList5"/>
    <dgm:cxn modelId="{2A72E7E6-C05F-4861-8EF5-B2B29B580144}" srcId="{AFA4CF30-429C-4EFF-8544-FE94DFEAC406}" destId="{D70DB5BE-7D27-479D-B723-6A5841E5662D}" srcOrd="1" destOrd="0" parTransId="{B1B40D5E-041A-4EAC-8286-337AB42EF7F4}" sibTransId="{BCB951F5-8A52-4B48-9650-A37F9B9E8C8F}"/>
    <dgm:cxn modelId="{33358587-7005-4D69-A929-D9605AA5453F}" type="presOf" srcId="{EA27BD8E-AA3D-47BA-AED7-0705011EE2F3}" destId="{990CD55B-0C8A-405A-B2AA-373A789FDCFE}" srcOrd="0" destOrd="3" presId="urn:microsoft.com/office/officeart/2005/8/layout/vList5"/>
    <dgm:cxn modelId="{82405295-5AB5-49C5-8D76-167E34EB8454}" type="presOf" srcId="{581A111C-2ACF-4A46-B88B-D730C828FD00}" destId="{A09F2C24-B9ED-4D36-943A-9D5E24C51CD7}" srcOrd="0" destOrd="2" presId="urn:microsoft.com/office/officeart/2005/8/layout/vList5"/>
    <dgm:cxn modelId="{A3260DA7-FC65-4A24-AE74-6E8AC737E809}" srcId="{28B69A7D-F560-4B3A-B13F-CE239F1988F0}" destId="{5F4A3AF7-B587-4DC9-ABDB-DC14BFE374E2}" srcOrd="0" destOrd="0" parTransId="{93EEC7F4-4684-4E15-AFD3-8971FD576181}" sibTransId="{EB66CE8D-46D6-45B9-993C-1A1450DD0F6C}"/>
    <dgm:cxn modelId="{3DFF2700-9F51-4B24-ACD9-C2D546ACCE3A}" srcId="{AFA4CF30-429C-4EFF-8544-FE94DFEAC406}" destId="{DF685DCA-C7D5-44D6-B83B-9B4F922A0532}" srcOrd="6" destOrd="0" parTransId="{3253C074-FB37-4ABA-8177-91A11D3FE7F7}" sibTransId="{9B26775A-64D0-4AAF-A271-CE4E6E4A440F}"/>
    <dgm:cxn modelId="{511CC7E3-4948-4E0C-A4E5-D207D1F0C3D8}" srcId="{AFA4CF30-429C-4EFF-8544-FE94DFEAC406}" destId="{CC7C994E-3B99-4369-8494-4EEE756A28B6}" srcOrd="7" destOrd="0" parTransId="{50DF2E2A-0B5D-4870-9AC0-A59E5C03D230}" sibTransId="{6ED6E948-950A-4FB5-9134-46D907EA83C1}"/>
    <dgm:cxn modelId="{879084C0-0082-4A35-A120-31BAED250B8F}" srcId="{AFA4CF30-429C-4EFF-8544-FE94DFEAC406}" destId="{9A2C09EF-E112-4547-824B-85C561129462}" srcOrd="0" destOrd="0" parTransId="{B4AE7122-6783-4394-9C64-3E05E7663E29}" sibTransId="{59BD7B2C-BB1E-475B-B6AA-336435828723}"/>
    <dgm:cxn modelId="{0DEDBE24-17CD-45F6-8AEE-F91017E21588}" srcId="{8D6F6208-0165-4C7F-8AFA-D74675FC312D}" destId="{AFA4CF30-429C-4EFF-8544-FE94DFEAC406}" srcOrd="1" destOrd="0" parTransId="{573B740B-33E2-4087-BA8A-C4CAA8CDAB0D}" sibTransId="{9578C055-3A25-48FC-B8C6-A403F8EDA6D3}"/>
    <dgm:cxn modelId="{761826DC-9DFC-4F92-A49C-3B890588C144}" srcId="{8D6F6208-0165-4C7F-8AFA-D74675FC312D}" destId="{6E520B18-7524-4726-A245-614E8C364DFC}" srcOrd="0" destOrd="0" parTransId="{9A4E3EBD-BF7E-4DFA-809B-AE6AB83262DD}" sibTransId="{7DB29E0F-B0CF-49CA-9E4D-50649EC0A100}"/>
    <dgm:cxn modelId="{A1154423-2564-44E8-BFD6-C099510EA979}" type="presOf" srcId="{8D6F6208-0165-4C7F-8AFA-D74675FC312D}" destId="{9E825355-772D-49F5-A5C1-32EAD63E85A5}" srcOrd="0" destOrd="0" presId="urn:microsoft.com/office/officeart/2005/8/layout/vList5"/>
    <dgm:cxn modelId="{7C2C4F8F-F658-42C5-9896-4500A45FE4F2}" srcId="{AFA4CF30-429C-4EFF-8544-FE94DFEAC406}" destId="{71D4B1CD-EA11-4AAE-83D1-C13959FD937E}" srcOrd="4" destOrd="0" parTransId="{19B8C60F-5C0A-4071-9B50-820710F36989}" sibTransId="{2B69EC6A-612F-4498-88FB-D8208322725A}"/>
    <dgm:cxn modelId="{75804D05-579B-49B2-893B-902CA205A134}" type="presOf" srcId="{F4420E83-6F37-4053-BCA6-1B00F2D8C73B}" destId="{990CD55B-0C8A-405A-B2AA-373A789FDCFE}" srcOrd="0" destOrd="5" presId="urn:microsoft.com/office/officeart/2005/8/layout/vList5"/>
    <dgm:cxn modelId="{819666C3-D795-4213-8B53-D5FEDB19DAFE}" type="presOf" srcId="{28B69A7D-F560-4B3A-B13F-CE239F1988F0}" destId="{8B6C13AB-E483-4036-83A8-69BDD15618C0}" srcOrd="0" destOrd="0" presId="urn:microsoft.com/office/officeart/2005/8/layout/vList5"/>
    <dgm:cxn modelId="{89D294F1-4B3C-4246-9A68-FDA09EB3215C}" type="presOf" srcId="{5F4A3AF7-B587-4DC9-ABDB-DC14BFE374E2}" destId="{287ACC0C-E7FD-44AB-9DDA-A59673197B8E}" srcOrd="0" destOrd="0" presId="urn:microsoft.com/office/officeart/2005/8/layout/vList5"/>
    <dgm:cxn modelId="{1AFA31F7-C0C6-4F14-9B50-9D3275405170}" type="presOf" srcId="{1D332402-553C-4204-BC78-04DC38B8330E}" destId="{287ACC0C-E7FD-44AB-9DDA-A59673197B8E}" srcOrd="0" destOrd="1" presId="urn:microsoft.com/office/officeart/2005/8/layout/vList5"/>
    <dgm:cxn modelId="{C2496323-1138-4D32-A244-1C4902EBA53C}" srcId="{AFA4CF30-429C-4EFF-8544-FE94DFEAC406}" destId="{CC099733-516F-464F-92E1-43C10F06EBE2}" srcOrd="2" destOrd="0" parTransId="{97D7C366-452A-4D59-8C14-474972900F72}" sibTransId="{4418A240-3E3D-40FE-B0B4-D193B0B4F7AF}"/>
    <dgm:cxn modelId="{C4B4913B-EE01-4C5E-8233-B2B61D436DC8}" srcId="{6E520B18-7524-4726-A245-614E8C364DFC}" destId="{B3B70129-0B45-44ED-B2EF-DE5C06BC5788}" srcOrd="1" destOrd="0" parTransId="{7102B71A-09DD-4AAE-A75D-F84DB677373E}" sibTransId="{E2BEDF8E-B4F8-44B6-97EB-955A4487A397}"/>
    <dgm:cxn modelId="{2738C8B8-A88A-4582-BC7B-49C56457768F}" srcId="{28B69A7D-F560-4B3A-B13F-CE239F1988F0}" destId="{1D332402-553C-4204-BC78-04DC38B8330E}" srcOrd="1" destOrd="0" parTransId="{941B6D9F-13FC-4812-B27A-214070FAFBD7}" sibTransId="{44653BBF-60D7-40CC-920C-DD0D8A3588D1}"/>
    <dgm:cxn modelId="{51A19453-BE1B-42CA-ACD1-4227C38EE300}" srcId="{AFA4CF30-429C-4EFF-8544-FE94DFEAC406}" destId="{F4420E83-6F37-4053-BCA6-1B00F2D8C73B}" srcOrd="5" destOrd="0" parTransId="{563E92AC-C8DC-4D9E-AD58-8A72D3694092}" sibTransId="{E30EB3A0-184F-4C05-860D-68E7D5E98BBC}"/>
    <dgm:cxn modelId="{4CFE17D8-9D78-4B6A-A1DB-DC77AC19A768}" type="presParOf" srcId="{9E825355-772D-49F5-A5C1-32EAD63E85A5}" destId="{1D2F822E-0BA9-4F86-9BA7-11F3096D9A3F}" srcOrd="0" destOrd="0" presId="urn:microsoft.com/office/officeart/2005/8/layout/vList5"/>
    <dgm:cxn modelId="{20192BBF-7DA6-4DCA-AB3E-467C22078E58}" type="presParOf" srcId="{1D2F822E-0BA9-4F86-9BA7-11F3096D9A3F}" destId="{76A7AB97-ADB6-4312-8404-714B98E47850}" srcOrd="0" destOrd="0" presId="urn:microsoft.com/office/officeart/2005/8/layout/vList5"/>
    <dgm:cxn modelId="{7CBF2DF7-9D4E-4E4E-858D-A3B9055FB669}" type="presParOf" srcId="{1D2F822E-0BA9-4F86-9BA7-11F3096D9A3F}" destId="{A09F2C24-B9ED-4D36-943A-9D5E24C51CD7}" srcOrd="1" destOrd="0" presId="urn:microsoft.com/office/officeart/2005/8/layout/vList5"/>
    <dgm:cxn modelId="{F44A882B-A56D-41BA-8230-D928B1763A97}" type="presParOf" srcId="{9E825355-772D-49F5-A5C1-32EAD63E85A5}" destId="{FF802430-5098-4291-AEBC-941AA2F2E01D}" srcOrd="1" destOrd="0" presId="urn:microsoft.com/office/officeart/2005/8/layout/vList5"/>
    <dgm:cxn modelId="{EA22070B-5F1C-485F-BAF8-427441CDFD2A}" type="presParOf" srcId="{9E825355-772D-49F5-A5C1-32EAD63E85A5}" destId="{CCF9AA45-3FCE-4A5C-847C-AA2F8C0AE2A8}" srcOrd="2" destOrd="0" presId="urn:microsoft.com/office/officeart/2005/8/layout/vList5"/>
    <dgm:cxn modelId="{65C83A58-2795-4E46-8AD3-0419A4FEA334}" type="presParOf" srcId="{CCF9AA45-3FCE-4A5C-847C-AA2F8C0AE2A8}" destId="{38487E3F-C4F3-4580-B872-4EB2EFAF2697}" srcOrd="0" destOrd="0" presId="urn:microsoft.com/office/officeart/2005/8/layout/vList5"/>
    <dgm:cxn modelId="{A581BB5C-4A57-4A21-8B9F-A6BF7801C0C5}" type="presParOf" srcId="{CCF9AA45-3FCE-4A5C-847C-AA2F8C0AE2A8}" destId="{990CD55B-0C8A-405A-B2AA-373A789FDCFE}" srcOrd="1" destOrd="0" presId="urn:microsoft.com/office/officeart/2005/8/layout/vList5"/>
    <dgm:cxn modelId="{1C8C7206-64B8-4603-B613-24EC4447830E}" type="presParOf" srcId="{9E825355-772D-49F5-A5C1-32EAD63E85A5}" destId="{56ABE91C-CE8B-4D29-A106-C7DB96F8F399}" srcOrd="3" destOrd="0" presId="urn:microsoft.com/office/officeart/2005/8/layout/vList5"/>
    <dgm:cxn modelId="{C5010BB1-1491-48F5-86DC-363679F8B4EF}" type="presParOf" srcId="{9E825355-772D-49F5-A5C1-32EAD63E85A5}" destId="{619B7C5C-27EE-4744-977A-DA47635A5199}" srcOrd="4" destOrd="0" presId="urn:microsoft.com/office/officeart/2005/8/layout/vList5"/>
    <dgm:cxn modelId="{7B36C036-F182-4827-ADC8-6DBA18411D95}" type="presParOf" srcId="{619B7C5C-27EE-4744-977A-DA47635A5199}" destId="{8B6C13AB-E483-4036-83A8-69BDD15618C0}" srcOrd="0" destOrd="0" presId="urn:microsoft.com/office/officeart/2005/8/layout/vList5"/>
    <dgm:cxn modelId="{002733E8-8FC4-47DE-B376-714E5E2DD1F8}" type="presParOf" srcId="{619B7C5C-27EE-4744-977A-DA47635A5199}" destId="{287ACC0C-E7FD-44AB-9DDA-A59673197B8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F2C24-B9ED-4D36-943A-9D5E24C51CD7}">
      <dsp:nvSpPr>
        <dsp:cNvPr id="0" name=""/>
        <dsp:cNvSpPr/>
      </dsp:nvSpPr>
      <dsp:spPr>
        <a:xfrm rot="5400000">
          <a:off x="6734596" y="-2844109"/>
          <a:ext cx="832023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 dirty="0" err="1"/>
            <a:t>Makroekonomski</a:t>
          </a:r>
          <a:r>
            <a:rPr sz="1400" kern="1200" dirty="0"/>
            <a:t> </a:t>
          </a:r>
          <a:r>
            <a:rPr sz="1400" kern="1200" dirty="0" err="1"/>
            <a:t>rizici</a:t>
          </a:r>
          <a:r>
            <a:rPr sz="1400" kern="1200" dirty="0"/>
            <a:t> </a:t>
          </a:r>
          <a:r>
            <a:rPr lang="en-US" sz="1400" kern="1200" dirty="0" smtClean="0"/>
            <a:t>						</a:t>
          </a:r>
          <a:r>
            <a:rPr sz="1400" kern="1200" dirty="0"/>
            <a:t>(</a:t>
          </a:r>
          <a:r>
            <a:rPr sz="1400" kern="1200" dirty="0" err="1"/>
            <a:t>osnovno</a:t>
          </a:r>
          <a:r>
            <a:rPr sz="1400" kern="1200" dirty="0"/>
            <a:t>)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 dirty="0" err="1"/>
            <a:t>Specifični</a:t>
          </a:r>
          <a:r>
            <a:rPr sz="1400" kern="1200" dirty="0"/>
            <a:t> </a:t>
          </a:r>
          <a:r>
            <a:rPr sz="1400" kern="1200" dirty="0" err="1"/>
            <a:t>fiskalni</a:t>
          </a:r>
          <a:r>
            <a:rPr sz="1400" kern="1200" dirty="0"/>
            <a:t> </a:t>
          </a:r>
          <a:r>
            <a:rPr sz="1400" kern="1200" dirty="0" err="1"/>
            <a:t>rizici</a:t>
          </a:r>
          <a:r>
            <a:rPr sz="1400" kern="1200" dirty="0"/>
            <a:t> </a:t>
          </a:r>
          <a:r>
            <a:rPr lang="en-US" sz="1400" kern="1200" dirty="0" smtClean="0"/>
            <a:t>						</a:t>
          </a:r>
          <a:r>
            <a:rPr sz="1400" kern="1200" dirty="0"/>
            <a:t>(</a:t>
          </a:r>
          <a:r>
            <a:rPr sz="1400" kern="1200" dirty="0" err="1"/>
            <a:t>osnovno</a:t>
          </a:r>
          <a:r>
            <a:rPr sz="1400" kern="1200" dirty="0"/>
            <a:t>)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hlinkClick xmlns:r="http://schemas.openxmlformats.org/officeDocument/2006/relationships" r:id="" action="ppaction://hlinksldjump"/>
            </a:rPr>
            <a:t>Usporedivost fiskalnih podataka </a:t>
          </a:r>
          <a:r>
            <a:rPr lang="en-US" sz="1400" kern="1200" dirty="0" smtClean="0"/>
            <a:t>					(nije ispunjeno)</a:t>
          </a:r>
          <a:endParaRPr lang="hr-HR" sz="1400" kern="1200" dirty="0"/>
        </a:p>
      </dsp:txBody>
      <dsp:txXfrm rot="-5400000">
        <a:off x="3785616" y="145487"/>
        <a:ext cx="6689368" cy="750791"/>
      </dsp:txXfrm>
    </dsp:sp>
    <dsp:sp modelId="{76A7AB97-ADB6-4312-8404-714B98E47850}">
      <dsp:nvSpPr>
        <dsp:cNvPr id="0" name=""/>
        <dsp:cNvSpPr/>
      </dsp:nvSpPr>
      <dsp:spPr>
        <a:xfrm>
          <a:off x="0" y="867"/>
          <a:ext cx="3785616" cy="1040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900" kern="1200"/>
            <a:t>Analiza fiskalnih rizika</a:t>
          </a:r>
          <a:endParaRPr lang="hr-HR" sz="2900" kern="1200" dirty="0"/>
        </a:p>
      </dsp:txBody>
      <dsp:txXfrm>
        <a:off x="50770" y="51637"/>
        <a:ext cx="3684076" cy="938489"/>
      </dsp:txXfrm>
    </dsp:sp>
    <dsp:sp modelId="{990CD55B-0C8A-405A-B2AA-373A789FDCFE}">
      <dsp:nvSpPr>
        <dsp:cNvPr id="0" name=""/>
        <dsp:cNvSpPr/>
      </dsp:nvSpPr>
      <dsp:spPr>
        <a:xfrm rot="5400000">
          <a:off x="6053878" y="-1182753"/>
          <a:ext cx="2165540" cy="671684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 dirty="0" err="1"/>
            <a:t>Rezervna</a:t>
          </a:r>
          <a:r>
            <a:rPr sz="1400" kern="1200" dirty="0"/>
            <a:t> </a:t>
          </a:r>
          <a:r>
            <a:rPr sz="1400" kern="1200" dirty="0" err="1"/>
            <a:t>sredstva</a:t>
          </a:r>
          <a:r>
            <a:rPr sz="1400" kern="1200" dirty="0"/>
            <a:t> u </a:t>
          </a:r>
          <a:r>
            <a:rPr sz="1400" kern="1200" dirty="0" err="1"/>
            <a:t>proračunu</a:t>
          </a:r>
          <a:r>
            <a:rPr sz="1400" kern="1200" dirty="0"/>
            <a:t> </a:t>
          </a:r>
          <a:r>
            <a:rPr lang="en-US" sz="1400" kern="1200" dirty="0" smtClean="0"/>
            <a:t>					</a:t>
          </a:r>
          <a:r>
            <a:rPr sz="1400" kern="1200" dirty="0"/>
            <a:t>(</a:t>
          </a:r>
          <a:r>
            <a:rPr sz="1400" kern="1200" dirty="0" err="1"/>
            <a:t>osnovno</a:t>
          </a:r>
          <a:r>
            <a:rPr sz="1400" kern="1200" dirty="0"/>
            <a:t>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Porezni rashodi</a:t>
          </a:r>
          <a:r>
            <a:rPr lang="en-US" sz="1400" kern="1200" dirty="0" smtClean="0"/>
            <a:t>						</a:t>
          </a:r>
          <a:r>
            <a:rPr lang="hr-HR" sz="1400" kern="1200" dirty="0" smtClean="0"/>
            <a:t>           </a:t>
          </a:r>
          <a:r>
            <a:rPr lang="en-US" sz="1400" kern="1200" dirty="0" smtClean="0">
              <a:solidFill>
                <a:schemeClr val="tx1"/>
              </a:solidFill>
            </a:rPr>
            <a:t>(</a:t>
          </a:r>
          <a:r>
            <a:rPr lang="en-US" sz="1400" kern="1200" dirty="0" smtClean="0">
              <a:solidFill>
                <a:schemeClr val="tx1"/>
              </a:solidFill>
            </a:rPr>
            <a:t>nije ispunjeno)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Upravljanje imovinom i obvezama </a:t>
          </a:r>
          <a:r>
            <a:rPr lang="en-US" sz="1400" kern="1200" dirty="0" smtClean="0"/>
            <a:t>					</a:t>
          </a:r>
          <a:r>
            <a:rPr lang="en-US" sz="1400" kern="1200" dirty="0" smtClean="0">
              <a:solidFill>
                <a:schemeClr val="tx1"/>
              </a:solidFill>
            </a:rPr>
            <a:t>(osnovno)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/>
            <a:t>Jamstva </a:t>
          </a:r>
          <a:r>
            <a:rPr lang="en-US" sz="1400" kern="1200" dirty="0" smtClean="0"/>
            <a:t>							</a:t>
          </a:r>
          <a:r>
            <a:rPr sz="1400" kern="1200"/>
            <a:t>(osnovno)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 dirty="0" err="1"/>
            <a:t>Javno-privatna</a:t>
          </a:r>
          <a:r>
            <a:rPr sz="1400" kern="1200" dirty="0"/>
            <a:t> </a:t>
          </a:r>
          <a:r>
            <a:rPr sz="1400" kern="1200" dirty="0" err="1"/>
            <a:t>partnerstva</a:t>
          </a:r>
          <a:r>
            <a:rPr sz="1400" kern="1200" dirty="0"/>
            <a:t> </a:t>
          </a:r>
          <a:r>
            <a:rPr lang="en-US" sz="1400" kern="1200" dirty="0" smtClean="0"/>
            <a:t>				</a:t>
          </a:r>
          <a:r>
            <a:rPr lang="hr-HR" sz="1400" kern="1200" dirty="0" smtClean="0"/>
            <a:t>             </a:t>
          </a:r>
          <a:r>
            <a:rPr sz="1400" kern="1200" dirty="0" smtClean="0"/>
            <a:t>(</a:t>
          </a:r>
          <a:r>
            <a:rPr sz="1400" kern="1200" dirty="0" err="1" smtClean="0"/>
            <a:t>nije</a:t>
          </a:r>
          <a:r>
            <a:rPr lang="hr-HR" sz="1400" kern="1200" dirty="0" smtClean="0"/>
            <a:t>  </a:t>
          </a:r>
          <a:r>
            <a:rPr sz="1400" kern="1200" dirty="0" err="1" smtClean="0"/>
            <a:t>ocijenjeno</a:t>
          </a:r>
          <a:r>
            <a:rPr sz="1400" kern="1200" dirty="0"/>
            <a:t>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/>
            <a:t>Izloženost financijskom sektoru </a:t>
          </a:r>
          <a:r>
            <a:rPr lang="en-US" sz="1400" kern="1200" dirty="0" smtClean="0"/>
            <a:t>					</a:t>
          </a:r>
          <a:r>
            <a:rPr sz="1400" kern="1200"/>
            <a:t>(nije ispunjeno)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/>
            <a:t>Prirodni resursi </a:t>
          </a:r>
          <a:r>
            <a:rPr lang="en-US" sz="1400" kern="1200" dirty="0" smtClean="0"/>
            <a:t>						</a:t>
          </a:r>
          <a:r>
            <a:rPr sz="1400" kern="1200"/>
            <a:t>(nije ispunjeno)</a:t>
          </a:r>
          <a:endParaRPr lang="hr-HR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Rizici za okoliš </a:t>
          </a:r>
          <a:r>
            <a:rPr lang="en-US" sz="1400" kern="1200" dirty="0" smtClean="0"/>
            <a:t>						</a:t>
          </a:r>
          <a:r>
            <a:rPr lang="hr-HR" sz="1400" kern="1200" dirty="0" smtClean="0"/>
            <a:t>               </a:t>
          </a:r>
          <a:r>
            <a:rPr lang="en-US" sz="1400" kern="1200" dirty="0" smtClean="0"/>
            <a:t>(</a:t>
          </a:r>
          <a:r>
            <a:rPr lang="en-US" sz="1400" kern="1200" dirty="0" smtClean="0"/>
            <a:t>nije ispunjeno)</a:t>
          </a:r>
          <a:endParaRPr lang="hr-HR" sz="1400" kern="1200" dirty="0"/>
        </a:p>
      </dsp:txBody>
      <dsp:txXfrm rot="-5400000">
        <a:off x="3778226" y="1198612"/>
        <a:ext cx="6611132" cy="1954114"/>
      </dsp:txXfrm>
    </dsp:sp>
    <dsp:sp modelId="{38487E3F-C4F3-4580-B872-4EB2EFAF2697}">
      <dsp:nvSpPr>
        <dsp:cNvPr id="0" name=""/>
        <dsp:cNvSpPr/>
      </dsp:nvSpPr>
      <dsp:spPr>
        <a:xfrm>
          <a:off x="0" y="1655654"/>
          <a:ext cx="3778225" cy="1040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900" kern="1200"/>
            <a:t>Upravljanje fiskalnim rizicima</a:t>
          </a:r>
          <a:endParaRPr lang="hr-HR" sz="2900" kern="1200" dirty="0"/>
        </a:p>
      </dsp:txBody>
      <dsp:txXfrm>
        <a:off x="50770" y="1706424"/>
        <a:ext cx="3676685" cy="938489"/>
      </dsp:txXfrm>
    </dsp:sp>
    <dsp:sp modelId="{287ACC0C-E7FD-44AB-9DDA-A59673197B8E}">
      <dsp:nvSpPr>
        <dsp:cNvPr id="0" name=""/>
        <dsp:cNvSpPr/>
      </dsp:nvSpPr>
      <dsp:spPr>
        <a:xfrm rot="5400000">
          <a:off x="6734596" y="465463"/>
          <a:ext cx="832023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kern="1200" dirty="0" err="1"/>
            <a:t>Lokalne</a:t>
          </a:r>
          <a:r>
            <a:rPr sz="1400" kern="1200" dirty="0"/>
            <a:t> </a:t>
          </a:r>
          <a:r>
            <a:rPr sz="1400" kern="1200" dirty="0" err="1"/>
            <a:t>razine</a:t>
          </a:r>
          <a:r>
            <a:rPr sz="1400" kern="1200" dirty="0"/>
            <a:t> </a:t>
          </a:r>
          <a:r>
            <a:rPr sz="1400" kern="1200" dirty="0" err="1"/>
            <a:t>vlasti</a:t>
          </a:r>
          <a:r>
            <a:rPr sz="1400" kern="1200" dirty="0"/>
            <a:t> (</a:t>
          </a:r>
          <a:r>
            <a:rPr sz="1400" kern="1200" dirty="0" err="1"/>
            <a:t>napredno</a:t>
          </a:r>
          <a:r>
            <a:rPr sz="1400" kern="1200" dirty="0"/>
            <a:t>)</a:t>
          </a:r>
          <a:r>
            <a:rPr lang="en-US" sz="1400" kern="1200" dirty="0" smtClean="0"/>
            <a:t>					</a:t>
          </a:r>
          <a:r>
            <a:rPr sz="1400" kern="1200" dirty="0"/>
            <a:t> (</a:t>
          </a:r>
          <a:r>
            <a:rPr sz="1400" kern="1200" dirty="0" err="1"/>
            <a:t>napredno</a:t>
          </a:r>
          <a:r>
            <a:rPr sz="1400" kern="1200" dirty="0"/>
            <a:t>)</a:t>
          </a:r>
          <a:endParaRPr lang="hr-H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Javna poduzeća </a:t>
          </a:r>
          <a:r>
            <a:rPr lang="en-US" sz="1400" kern="1200" dirty="0" smtClean="0"/>
            <a:t>						(osnovno)</a:t>
          </a:r>
          <a:endParaRPr lang="hr-HR" sz="1400" kern="1200" dirty="0"/>
        </a:p>
      </dsp:txBody>
      <dsp:txXfrm rot="-5400000">
        <a:off x="3785616" y="3455059"/>
        <a:ext cx="6689368" cy="750791"/>
      </dsp:txXfrm>
    </dsp:sp>
    <dsp:sp modelId="{8B6C13AB-E483-4036-83A8-69BDD15618C0}">
      <dsp:nvSpPr>
        <dsp:cNvPr id="0" name=""/>
        <dsp:cNvSpPr/>
      </dsp:nvSpPr>
      <dsp:spPr>
        <a:xfrm>
          <a:off x="0" y="3310440"/>
          <a:ext cx="3785616" cy="10400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900" kern="1200"/>
            <a:t>Fiskalna koordinacija</a:t>
          </a:r>
          <a:endParaRPr lang="hr-HR" sz="2900" kern="1200" dirty="0"/>
        </a:p>
      </dsp:txBody>
      <dsp:txXfrm>
        <a:off x="50770" y="3361210"/>
        <a:ext cx="3684076" cy="938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9E63D-9C53-4190-9AF6-918861D37918}" type="datetimeFigureOut">
              <a:rPr lang="ro-RO" smtClean="0"/>
              <a:t>08.07.2016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4A73B-4831-49A8-8F82-5F30A9D601DC}" type="slidenum">
              <a:rPr lang="ro-RO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45578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8A3BA-C667-446C-9081-2D85D3426BBA}" type="datetimeFigureOut">
              <a:rPr lang="ro-RO" smtClean="0"/>
              <a:t>08.07.2016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51098-271A-4D75-940C-E29B5CACED30}" type="slidenum">
              <a:rPr lang="ro-RO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42218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828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3954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9779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220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9346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6153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274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3584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2830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0913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51098-271A-4D75-940C-E29B5CACED30}" type="slidenum">
              <a:rPr lang="ro-RO" smtClean="0"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535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9C81-9100-4AE9-99A6-C2A39D5A3F49}" type="datetime1">
              <a:rPr lang="en-US" smtClean="0"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774357"/>
            <a:ext cx="9144000" cy="4887534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b="1" dirty="0" smtClean="0"/>
              <a:t>Rizici – utvrđivanje, upravljanje i strategije ublažavanja</a:t>
            </a:r>
            <a:r>
              <a:t/>
            </a:r>
            <a:br/>
            <a:r>
              <a:t/>
            </a:r>
            <a:br/>
            <a:r>
              <a:rPr dirty="0" smtClean="0"/>
              <a:t>Ioana Burla, glavna direktorica Odjela za proračun</a:t>
            </a:r>
            <a:r>
              <a:t/>
            </a:r>
            <a:br/>
            <a:r>
              <a:rPr dirty="0" smtClean="0"/>
              <a:t>Ministarstvo javnih financija</a:t>
            </a:r>
            <a:r>
              <a:t/>
            </a:r>
            <a:br/>
            <a:r>
              <a:rPr dirty="0" smtClean="0"/>
              <a:t>RUMUNJSKA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hr-HR" sz="2000" dirty="0" smtClean="0">
              <a:solidFill>
                <a:prstClr val="black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t/>
            </a:r>
            <a:br/>
            <a:r>
              <a:rPr lang="en-US" sz="1500" b="1" i="1" dirty="0" smtClean="0">
                <a:solidFill>
                  <a:prstClr val="black"/>
                </a:solidFill>
              </a:rPr>
              <a:t>28. – 29. LIPNJA 2016.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sz="1500" b="1" i="1" dirty="0" smtClean="0">
                <a:solidFill>
                  <a:prstClr val="black"/>
                </a:solidFill>
              </a:rPr>
              <a:t> Ljubljana, Slovenija</a:t>
            </a:r>
          </a:p>
          <a:p>
            <a:endParaRPr lang="hr-HR" sz="1900" dirty="0" smtClean="0"/>
          </a:p>
        </p:txBody>
      </p:sp>
      <p:pic>
        <p:nvPicPr>
          <p:cNvPr id="8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692" y="4472132"/>
            <a:ext cx="2590800" cy="1884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97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ED67-CBB6-4F5E-8CE2-6DE211D7EDFE}" type="datetime1">
              <a:rPr lang="en-US" smtClean="0"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2964" y="6111875"/>
            <a:ext cx="838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74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21CC4-6BFA-4133-B0E3-CF36BF9C9C88}" type="datetime1">
              <a:rPr lang="en-US" smtClean="0"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9399-8A74-48F2-9310-F138E5DB3D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4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inante.ro/activepasive.html?pagina=buleti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inante.ro/programDeConvergenta.html?pagina=domeni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scutii.mfinante.ro/static/10/Mfp/proiect_buget_2016/Raportbuget2016.pdf" TargetMode="External"/><Relationship Id="rId4" Type="http://schemas.openxmlformats.org/officeDocument/2006/relationships/hyperlink" Target="http://www.mfinante.gov.ro/strategbug2015.html?pagina=domeni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_ftn1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#_ftnref1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0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47164" y="117441"/>
            <a:ext cx="10515600" cy="770066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Javna poduzeća</a:t>
            </a:r>
            <a:endParaRPr lang="hr-HR" sz="28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3126" y="1243585"/>
            <a:ext cx="10663137" cy="552038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buFont typeface="Arial" panose="020B0604020202020204" pitchFamily="34" charset="0"/>
              <a:buNone/>
            </a:pPr>
            <a:r>
              <a:rPr lang="en-US" sz="8000" dirty="0" smtClean="0"/>
              <a:t>Rizici povezani sa sektorom državnih poduzeća:</a:t>
            </a:r>
          </a:p>
          <a:p>
            <a:pPr marL="914400" indent="-685800" algn="just">
              <a:buFont typeface="Wingdings" panose="05000000000000000000" pitchFamily="2" charset="2"/>
              <a:buChar char="Ø"/>
            </a:pPr>
            <a:r>
              <a:rPr lang="en-US" sz="6800" dirty="0" smtClean="0"/>
              <a:t>Ukupna imovina državnih poduzeća iznosila je 174,67 milijardi leja, oko 26,2 % BDP-a.  Od tog iznosa, imovina poduzeća u vlasništvu središnje države iznosila je 145,90 milijardi leja, oko 21,9 % BDP-a, a imovina poduzeća u vlasništvu lokalnih vlasti iznosila je 28,77 milijardi leja, oko 4,3 % BDP-a. </a:t>
            </a:r>
            <a:endParaRPr lang="hr-HR" sz="6800" dirty="0" smtClean="0">
              <a:ea typeface="Times New Roman" panose="02020603050405020304" pitchFamily="18" charset="0"/>
            </a:endParaRPr>
          </a:p>
          <a:p>
            <a:pPr marL="914400" indent="-685800" algn="just">
              <a:buFont typeface="Wingdings" panose="05000000000000000000" pitchFamily="2" charset="2"/>
              <a:buChar char="Ø"/>
            </a:pPr>
            <a:r>
              <a:rPr lang="en-US" sz="6800" dirty="0" smtClean="0"/>
              <a:t>Ukupne obveze državnih poduzeća, tj. 174,67 milijardi leja, iznosile su oko </a:t>
            </a:r>
            <a:r>
              <a:rPr lang="en-US" sz="6800" b="1" dirty="0" smtClean="0"/>
              <a:t>26,2 % BDP-a.</a:t>
            </a:r>
            <a:r>
              <a:rPr lang="en-US" sz="6800" dirty="0" smtClean="0"/>
              <a:t> Od tog iznosa, ukupni dug (iznosi koji trebaju biti plaćeni u roku od godine dana te duže od godine dana) javnih poduzeća iznosio je 56,52 milijarde leja, tj. 8,5 % BDP-a, od čega je ukupan dug poduzeća u vlasništvu središnje države iznosio 42,01 milijardu leja, oko 6,3 % BDP-a, a ukupan dug poduzeća u vlasništvu lokalnih vlasti iznosio je 14,51 milijardu leja, tj. 2,2 % BDP-a.</a:t>
            </a:r>
            <a:endParaRPr lang="hr-HR" sz="6800" dirty="0" smtClean="0">
              <a:ea typeface="Times New Roman" panose="02020603050405020304" pitchFamily="18" charset="0"/>
            </a:endParaRPr>
          </a:p>
          <a:p>
            <a:pPr marL="914400" indent="-685800" algn="just">
              <a:buFont typeface="Wingdings" panose="05000000000000000000" pitchFamily="2" charset="2"/>
              <a:buChar char="Ø"/>
            </a:pPr>
            <a:r>
              <a:rPr lang="en-US" sz="6800" dirty="0" smtClean="0"/>
              <a:t>Od iznosa ukupnog duga, nepodmirene obveze javnih poduzeća iznosile su 25,99 milijardi leja, oko </a:t>
            </a:r>
            <a:r>
              <a:rPr lang="en-US" sz="6800" b="1" dirty="0" smtClean="0"/>
              <a:t>3,9 %</a:t>
            </a:r>
            <a:r>
              <a:rPr lang="en-US" sz="6800" dirty="0" smtClean="0"/>
              <a:t> BDP-a. Od toga, nepodmirene  obveze poduzeća u vlasništvu središnje države iznosile su 17,61 milijardu leja (2,6 % BDP-a), a nepodmirene obveze poduzeća u vlasništvu lokalnih vlasti iznosile su 8,38 milijardi leja (1,3 % BDP-a).</a:t>
            </a:r>
            <a:endParaRPr lang="hr-HR" sz="6800" dirty="0" smtClean="0">
              <a:ea typeface="Times New Roman" panose="02020603050405020304" pitchFamily="18" charset="0"/>
            </a:endParaRPr>
          </a:p>
          <a:p>
            <a:pPr marL="914400" indent="-685800" algn="just">
              <a:buFont typeface="Wingdings" panose="05000000000000000000" pitchFamily="2" charset="2"/>
              <a:buChar char="Ø"/>
            </a:pPr>
            <a:r>
              <a:rPr lang="en-US" sz="6800" dirty="0" smtClean="0"/>
              <a:t>Zaduženost državnih poduzeća izračunana je prema formuli ukupan dug/ukupna imovina te iznosi 32,36 %, od čega 28,79 % za javna poduzeća u vlasništvu središnje države te 50,45 % za javna poduzeća u vlasništvu lokalnih razina vlasti.</a:t>
            </a:r>
            <a:endParaRPr lang="hr-HR" sz="6800" dirty="0" smtClean="0">
              <a:ea typeface="Times New Roman" panose="02020603050405020304" pitchFamily="18" charset="0"/>
            </a:endParaRPr>
          </a:p>
          <a:p>
            <a:pPr marL="914400" indent="-685800" algn="just">
              <a:buFont typeface="Wingdings" panose="05000000000000000000" pitchFamily="2" charset="2"/>
              <a:buChar char="Ø"/>
            </a:pPr>
            <a:r>
              <a:rPr lang="en-US" sz="6800" dirty="0" smtClean="0"/>
              <a:t>Tijekom 2014. godine javna poduzeća pretrpjela su gubitak od 7,32 milijarde leja, oko 1,1 % BDP-a, a dobit javnih poduzeća iznosila je 3,22 milijarde leja, oko 0,48 % BDP-a.</a:t>
            </a:r>
            <a:endParaRPr lang="hr-HR" sz="6800" dirty="0" smtClean="0">
              <a:ea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hr-HR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7200" dirty="0" smtClean="0"/>
              <a:t>Fiskalna proračunska strategija 2016. – 2018. – dodaci</a:t>
            </a:r>
            <a:endParaRPr lang="hr-HR" sz="7200" dirty="0" smtClean="0"/>
          </a:p>
          <a:p>
            <a:pPr marL="0" indent="0">
              <a:buNone/>
            </a:pPr>
            <a:r>
              <a:rPr lang="en-US" sz="7200" dirty="0"/>
              <a:t>Obveze i imovina državnih subjekata koji ne spadaju u kategoriju opće države objavljeni su na: </a:t>
            </a:r>
            <a:r>
              <a:rPr lang="en-US" sz="7200" dirty="0">
                <a:hlinkClick r:id="rId3"/>
              </a:rPr>
              <a:t>http://www.mfinante.ro/activepasive.html?pagina=buletin</a:t>
            </a:r>
            <a:endParaRPr lang="hr-HR" sz="7200" dirty="0" smtClean="0"/>
          </a:p>
          <a:p>
            <a:pPr marL="0" indent="0">
              <a:buNone/>
            </a:pPr>
            <a:endParaRPr lang="hr-HR" sz="7200" dirty="0"/>
          </a:p>
          <a:p>
            <a:pPr marL="0" indent="0">
              <a:buFont typeface="Arial" panose="020B0604020202020204" pitchFamily="34" charset="0"/>
              <a:buNone/>
            </a:pPr>
            <a:endParaRPr lang="hr-H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878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3283"/>
          </a:xfrm>
        </p:spPr>
        <p:txBody>
          <a:bodyPr/>
          <a:lstStyle/>
          <a:p>
            <a:pPr algn="ctr"/>
            <a:r>
              <a:t/>
            </a:r>
            <a:br/>
            <a:r>
              <a:t/>
            </a:r>
            <a:br/>
            <a:r>
              <a:t/>
            </a:r>
            <a:br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Hvala!</a:t>
            </a:r>
            <a:endParaRPr lang="hr-H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b="1" cap="all" dirty="0" smtClean="0"/>
              <a:t>EVALUACIJA fiskalne transparentnosti u Rumunjskoj</a:t>
            </a:r>
            <a:r>
              <a:rPr dirty="0"/>
              <a:t/>
            </a:r>
            <a:br>
              <a:rPr dirty="0"/>
            </a:br>
            <a:r>
              <a:rPr lang="en-US" sz="1400" b="1" cap="all" dirty="0" smtClean="0"/>
              <a:t>Međunarodni monetarni fond</a:t>
            </a:r>
            <a:r>
              <a:rPr dirty="0"/>
              <a:t/>
            </a:r>
            <a:br>
              <a:rPr dirty="0"/>
            </a:br>
            <a:r>
              <a:rPr lang="en-US" sz="1400" b="1" cap="all" dirty="0" smtClean="0"/>
              <a:t>listopad 2014</a:t>
            </a:r>
            <a:r>
              <a:rPr dirty="0" smtClean="0"/>
              <a:t>.</a:t>
            </a:r>
            <a:r>
              <a:rPr dirty="0"/>
              <a:t/>
            </a:r>
            <a:br>
              <a:rPr dirty="0"/>
            </a:br>
            <a:r>
              <a:rPr lang="en-US" sz="1400" i="1" dirty="0" smtClean="0"/>
              <a:t>Rizici – utvrđivanje, upravljanje i strategije ublažavanja</a:t>
            </a:r>
            <a:endParaRPr lang="hr-HR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61212983"/>
              </p:ext>
            </p:extLst>
          </p:nvPr>
        </p:nvGraphicFramePr>
        <p:xfrm>
          <a:off x="825500" y="200280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5616" y="6354147"/>
            <a:ext cx="867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773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latin typeface="+mn-lt"/>
              </a:rPr>
              <a:t>Rizici – utvrđivanje, upravljanje i strategije ublažavanja</a:t>
            </a:r>
            <a:endParaRPr lang="hr-HR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759751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endParaRPr lang="hr-HR" sz="2000" dirty="0" smtClean="0"/>
          </a:p>
          <a:p>
            <a:pPr marL="0" indent="0">
              <a:buNone/>
            </a:pPr>
            <a:r>
              <a:rPr lang="en-US" sz="2000" dirty="0" smtClean="0"/>
              <a:t>Analiza za fiskalnu politiku 2016. nalazi se u:</a:t>
            </a:r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sz="2000" dirty="0" smtClean="0"/>
              <a:t>(i) Programu konvergencije 2016. – 2019., poveznica: </a:t>
            </a:r>
            <a:r>
              <a:rPr lang="ro-RO" sz="2000" dirty="0" smtClean="0">
                <a:hlinkClick r:id="rId3"/>
              </a:rPr>
              <a:t>http://www.mfinante.ro/programDeConvergenta.html?pagina=domenii</a:t>
            </a:r>
            <a:endParaRPr lang="hr-HR" sz="2000" dirty="0" smtClean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sz="2000" dirty="0" smtClean="0"/>
              <a:t>(ii) Fiskalnoj i proračunskoj strategiji za 2016. – 2018., poveznica:</a:t>
            </a:r>
            <a:r>
              <a:rPr lang="en-US" sz="2000" dirty="0" smtClean="0"/>
              <a:t> </a:t>
            </a:r>
            <a:r>
              <a:rPr lang="en-US" sz="2000" dirty="0">
                <a:hlinkClick r:id="rId4"/>
              </a:rPr>
              <a:t>http://www.mfinante.gov.ro/strategbug2015.html?pagina=domenii</a:t>
            </a:r>
            <a:endParaRPr lang="hr-HR" sz="2000" dirty="0" smtClean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lang="en-US" sz="2000" dirty="0" smtClean="0"/>
              <a:t>(iii) Izvještaju o makroekonomskoj situaciji za 2016. te projekcije za razdoblje 2017. –2019., poveznica:</a:t>
            </a:r>
            <a:r>
              <a:rPr sz="2000" dirty="0" smtClean="0"/>
              <a:t> </a:t>
            </a:r>
            <a:r>
              <a:rPr lang="ro-RO" sz="2000" dirty="0">
                <a:hlinkClick r:id="rId5"/>
              </a:rPr>
              <a:t>http://discutii.mfinante.ro/static/10/Mfp/proiect_buget_2016/Raportbuget2016.pdf</a:t>
            </a:r>
            <a:endParaRPr lang="hr-HR" sz="2000" dirty="0" smtClean="0"/>
          </a:p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27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6441" y="4713511"/>
            <a:ext cx="101999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Program konvergencije 2016. – 2019., dodaci:</a:t>
            </a:r>
          </a:p>
          <a:p>
            <a:endParaRPr lang="hr-HR" dirty="0" smtClean="0"/>
          </a:p>
          <a:p>
            <a:pPr algn="just"/>
            <a:r>
              <a:rPr dirty="0" smtClean="0"/>
              <a:t>U </a:t>
            </a:r>
            <a:r>
              <a:rPr b="1" dirty="0" smtClean="0"/>
              <a:t>Izvještaju o fiskalnoj održivosti za 2015. godinu</a:t>
            </a:r>
            <a:r>
              <a:rPr dirty="0" smtClean="0"/>
              <a:t>, Europska komisija za Rumunjsku iznosi kako nema značajnih rizika od fiskalnog stresa u kraćem roku, ali se veći rizici pojavljuju u srednjoročnom razdoblju.</a:t>
            </a:r>
          </a:p>
          <a:p>
            <a:pPr algn="just"/>
            <a:r>
              <a:rPr dirty="0" smtClean="0"/>
              <a:t>Rizici srednjoročnog razdoblja vide se iz analize pokazatelja nedostatka u održivosti S1, zbog nepovoljne početne proračunske situacije i djelomično zbog predviđene javne potrošnje  za stariju dobnu skupinu.</a:t>
            </a:r>
            <a:r>
              <a:t/>
            </a:r>
            <a:br/>
            <a:endParaRPr lang="hr-H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0614"/>
          </a:xfrm>
        </p:spPr>
        <p:txBody>
          <a:bodyPr/>
          <a:lstStyle/>
          <a:p>
            <a:r>
              <a:rPr lang="ro-RO" sz="2800" b="1" i="1" dirty="0">
                <a:latin typeface="+mn-lt"/>
              </a:rPr>
              <a:t>Dugoročna fiskalna održivost</a:t>
            </a:r>
            <a:endParaRPr lang="hr-HR" sz="2800" b="1" i="1" dirty="0">
              <a:latin typeface="+mn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614490"/>
              </p:ext>
            </p:extLst>
          </p:nvPr>
        </p:nvGraphicFramePr>
        <p:xfrm>
          <a:off x="1066800" y="1447800"/>
          <a:ext cx="94996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4" imgW="5749207" imgH="854200" progId="Word.Document.12">
                  <p:embed/>
                </p:oleObj>
              </mc:Choice>
              <mc:Fallback>
                <p:oleObj name="Document" r:id="rId4" imgW="5749207" imgH="854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1447800"/>
                        <a:ext cx="94996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061266" y="2862263"/>
            <a:ext cx="9231085" cy="1695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  <a:spcBef>
                <a:spcPts val="70"/>
              </a:spcBef>
              <a:spcAft>
                <a:spcPts val="0"/>
              </a:spcAft>
            </a:pPr>
            <a:r>
              <a:rPr lang="ro-RO" sz="1200" dirty="0">
                <a:latin typeface="Calibri" panose="020F0502020204030204" pitchFamily="34" charset="0"/>
              </a:rPr>
              <a:t> </a:t>
            </a:r>
            <a:endParaRPr lang="hr-HR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Procjene modela za mirovine ukazuju na porast mirovinskog udjela u rashodima za Prvi stup, od 8,2 % BDP-a u 2013. godini na oko 8,4 % BDP-a početkom desetljeća 2040./2050., nakon čega će uslijediti postupno smanjenje krajem predviđenog intervala, sve do razine niže od udjela iz referentne godine.</a:t>
            </a:r>
            <a:endParaRPr lang="hr-HR" sz="1600" dirty="0">
              <a:ea typeface="Calibri" panose="020F0502020204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Drugi mirovinski stup imat će značajno veći udio u ukupnim rashodima za mirovine te se očekuje iznos od oko 0,8 % BDP-a na kraju predviđenog intervala.</a:t>
            </a:r>
            <a:endParaRPr lang="hr-H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1266" y="2611174"/>
            <a:ext cx="6116354" cy="23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427730" lvl="0" algn="just">
              <a:lnSpc>
                <a:spcPts val="1125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1200" dirty="0">
                <a:solidFill>
                  <a:srgbClr val="404040"/>
                </a:solidFill>
                <a:latin typeface="Calibri" panose="020F0502020204030204" pitchFamily="34" charset="0"/>
              </a:rPr>
              <a:t>Izvor: Komisija za izradu nacionalnih projekcija</a:t>
            </a:r>
            <a:endParaRPr lang="hr-HR" sz="1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4</a:t>
            </a:fld>
            <a:endParaRPr lang="hr-HR" dirty="0"/>
          </a:p>
        </p:txBody>
      </p:sp>
      <p:sp>
        <p:nvSpPr>
          <p:cNvPr id="2" name="Rectangle 1"/>
          <p:cNvSpPr/>
          <p:nvPr/>
        </p:nvSpPr>
        <p:spPr>
          <a:xfrm>
            <a:off x="1061266" y="1000512"/>
            <a:ext cx="4268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smtClean="0"/>
              <a:t>Dugoročne projekcije rashoda za mirovine</a:t>
            </a:r>
          </a:p>
        </p:txBody>
      </p:sp>
    </p:spTree>
    <p:extLst>
      <p:ext uri="{BB962C8B-B14F-4D97-AF65-F5344CB8AC3E}">
        <p14:creationId xmlns:p14="http://schemas.microsoft.com/office/powerpoint/2010/main" val="1120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164" y="117441"/>
            <a:ext cx="10515600" cy="770066"/>
          </a:xfrm>
        </p:spPr>
        <p:txBody>
          <a:bodyPr>
            <a:normAutofit/>
          </a:bodyPr>
          <a:lstStyle/>
          <a:p>
            <a:r>
              <a:rPr lang="en-US" sz="2800" b="1" dirty="0"/>
              <a:t>Porezni rashodi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43126" y="1246095"/>
            <a:ext cx="10663137" cy="551787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 smtClean="0"/>
              <a:t>Porezni rashodi – obvezna objava podataka – pravna osnova: čl. 32. Zakona o fiskalnoj odgovornosti: </a:t>
            </a:r>
            <a:r>
              <a:rPr lang="en-US" sz="1800" i="1" dirty="0" smtClean="0"/>
              <a:t>„Izvještaj koji je priložen Zakonu o državnom proračunu sadrži detaljne informacije u pogledu utjecaja poreznih rashoda na prihode u proračunu.“</a:t>
            </a:r>
          </a:p>
          <a:p>
            <a:pPr marL="0" indent="0">
              <a:buNone/>
            </a:pPr>
            <a:r>
              <a:rPr lang="en-US" sz="1800" dirty="0" smtClean="0"/>
              <a:t>Za procjenu poreznih rashoda, Rumunjska upotrebljava metodu „izgubljenog prihoda“ u skladu s okolnostima, porezni rashodi za 2015. godinu iznose 27.479 milijuna leja (3,9 % BDP-a) te se očekuje njihov blagi rast u razdoblju 2016. -2018. Rashodi vezani uz PDV imaju najviši udio u ukupnim poreznim rashodima.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r>
              <a:rPr lang="en-US" sz="1900" b="1" dirty="0" smtClean="0"/>
              <a:t>Izvještaj o makroekonomskoj situaciji za 2016. te projekcije za razdoblje 2017. – 2019., dodaci: 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endParaRPr lang="hr-HR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329568"/>
              </p:ext>
            </p:extLst>
          </p:nvPr>
        </p:nvGraphicFramePr>
        <p:xfrm>
          <a:off x="601492" y="2601553"/>
          <a:ext cx="10447506" cy="3566160"/>
        </p:xfrm>
        <a:graphic>
          <a:graphicData uri="http://schemas.openxmlformats.org/drawingml/2006/table">
            <a:tbl>
              <a:tblPr firstRow="1" firstCol="1" bandRow="1"/>
              <a:tblGrid>
                <a:gridCol w="3984367"/>
                <a:gridCol w="2010730"/>
                <a:gridCol w="1545960"/>
                <a:gridCol w="1547052"/>
                <a:gridCol w="1359397"/>
              </a:tblGrid>
              <a:tr h="177310"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2015.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2016.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2017.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2018.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</a:tr>
              <a:tr h="16409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BDP (milijuni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704.500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746.600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795.300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848.700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Porezni rashodi* (u milijunima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27.452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(3,9)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30.262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(4,1)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30.578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(3,8)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31.970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(3,8) 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1773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od kojih: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Porez na prihod poduzeća</a:t>
                      </a:r>
                      <a: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(milijuni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936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(0,13)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(0,13)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841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(0,11)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794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(0,09)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Porez na dobit mikro poduzeća 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351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(0,05)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361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(0,05)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(0,04)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Porez na dohodak (milijuni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(1,23)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9.605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(1,29)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9.968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(1,25)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10.251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(1,21)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Porez na dodanu vrijednost (milijuni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10.069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(1,43)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10.334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(1,38)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10.093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(1,27)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10.879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(1,28)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Poseban porez (trošarine) 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(0,01)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(0,01)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(0,01)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Doprinosi za socijalno osiguranje (milijuni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4.437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(0,63)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5.572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(0,75)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 5.819 (0,73)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6.092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(0,72)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1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Lokalni porezi i naknade (milijuni leja)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(% BDP-a)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3.357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(0,48)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3.362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(0,45)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3.452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(0,43)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3.539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(0,42)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610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63240993"/>
              </p:ext>
            </p:extLst>
          </p:nvPr>
        </p:nvGraphicFramePr>
        <p:xfrm>
          <a:off x="3303563" y="1886364"/>
          <a:ext cx="5920904" cy="2851992"/>
        </p:xfrm>
        <a:graphic>
          <a:graphicData uri="http://schemas.openxmlformats.org/drawingml/2006/table">
            <a:tbl>
              <a:tblPr firstRow="1" firstCol="1" bandRow="1"/>
              <a:tblGrid>
                <a:gridCol w="1815545"/>
                <a:gridCol w="1815545"/>
                <a:gridCol w="2289814"/>
              </a:tblGrid>
              <a:tr h="118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Godina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4008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Iznos štete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- tisuće</a:t>
                      </a:r>
                      <a:r>
                        <a:t>  </a:t>
                      </a:r>
                      <a:r>
                        <a:rPr lang="en-US" sz="1200" i="1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leja -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</a:t>
                      </a:r>
                      <a:r>
                        <a:rPr lang="en-US" sz="1200" i="1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% BDP-a</a:t>
                      </a:r>
                      <a:r>
                        <a:t> </a:t>
                      </a: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2005.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5.975.202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2006.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887.500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2007.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708.585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2008.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1.600.693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2009.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2010.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3.736.150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2011.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2012.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464.011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2013.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705.917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0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2014.*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            279.261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991" marR="62991" marT="23553" marB="23553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06700" y="5318151"/>
            <a:ext cx="965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dirty="0" smtClean="0"/>
              <a:t>Izvještaj o makroekonomskoj situaciji za 2016. te projekcije za razdoblje 2017. – 2019., dodaci: </a:t>
            </a:r>
          </a:p>
          <a:p>
            <a:endParaRPr lang="hr-HR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47164" y="117441"/>
            <a:ext cx="10515600" cy="77006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Rizici za okoliš</a:t>
            </a:r>
            <a:endParaRPr lang="hr-HR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3139705" y="1209334"/>
            <a:ext cx="6108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2857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i="1" dirty="0">
                <a:solidFill>
                  <a:srgbClr val="365F91"/>
                </a:solidFill>
                <a:latin typeface="Calibri" panose="020F0502020204030204" pitchFamily="34" charset="0"/>
              </a:rPr>
              <a:t>Iznos štete koju su prouzročile elementarne nepogode </a:t>
            </a:r>
            <a:r>
              <a:rPr dirty="0" smtClean="0"/>
              <a:t> </a:t>
            </a:r>
            <a:r>
              <a:rPr lang="en-US" altLang="en-US" sz="1600" b="1" i="1" dirty="0">
                <a:solidFill>
                  <a:srgbClr val="365F91"/>
                </a:solidFill>
                <a:latin typeface="Calibri" panose="020F0502020204030204" pitchFamily="34" charset="0"/>
              </a:rPr>
              <a:t>u razdoblju 2005.– 2014.</a:t>
            </a:r>
            <a:endParaRPr lang="hr-HR" altLang="en-US" sz="1600" b="1" i="1" dirty="0">
              <a:solidFill>
                <a:srgbClr val="365F9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20346" y="4906090"/>
            <a:ext cx="43701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285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 dirty="0">
                <a:solidFill>
                  <a:srgbClr val="365F91"/>
                </a:solidFill>
                <a:latin typeface="Arial" panose="020B0604020202020204" pitchFamily="34" charset="0"/>
              </a:rPr>
              <a:t>*iznos troška otklona snijega te štete od poplava 20. – 21. travnja 2014.</a:t>
            </a:r>
            <a:endParaRPr lang="hr-HR" altLang="en-US" sz="1000" b="1" i="1" dirty="0">
              <a:solidFill>
                <a:srgbClr val="365F9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24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139700" y="611252"/>
            <a:ext cx="13055674" cy="1785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6176" rIns="0" bIns="0" numCol="1" anchor="ctr" anchorCtr="0" compatLnSpc="1">
            <a:prstTxWarp prst="textNoShape">
              <a:avLst/>
            </a:prstTxWarp>
            <a:spAutoFit/>
          </a:bodyPr>
          <a:lstStyle>
            <a:lvl1pPr indent="269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Analiza osjetljivosti javnog duga</a:t>
            </a:r>
            <a:r>
              <a:rPr kumimoji="0" lang="en-US" altLang="en-US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[</a:t>
            </a:r>
            <a:r>
              <a:rPr kumimoji="0" lang="en-US" altLang="en-US" sz="2400" b="0" i="0" u="none" strike="noStrike" cap="none" normalizeH="0" baseline="3000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1]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podrazumijeva: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1)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utjecaj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gospodarskog rasta, deprecijacija domaće valute te razlike između predviđenog i stvarnog državnog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duga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(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eng.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fiscal slippage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);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2)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utjecaj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deprecijacije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domaće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valute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promjena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kamatnih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stopa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na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otplatu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en-US" altLang="en-US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kamata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</a:t>
            </a:r>
            <a:endParaRPr kumimoji="0" lang="hr-HR" altLang="en-US" sz="1700" b="1" i="0" u="none" strike="noStrike" cap="none" normalizeH="0" baseline="0" dirty="0" smtClean="0">
              <a:ln>
                <a:noFill/>
              </a:ln>
              <a:solidFill>
                <a:srgbClr val="404040"/>
              </a:solidFill>
              <a:effectLst/>
              <a:latin typeface="+mn-lt"/>
              <a:cs typeface="Calibri" panose="020F0502020204030204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1400" b="1" i="0" u="none" strike="noStrike" cap="none" normalizeH="0" baseline="0" dirty="0" smtClean="0" bmk="_Toc450134907">
              <a:ln>
                <a:noFill/>
              </a:ln>
              <a:solidFill>
                <a:srgbClr val="40404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 bmk="_Toc450134907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</a:rPr>
              <a:t>Čimbenici koji utječu na državni dug</a:t>
            </a:r>
            <a:endParaRPr kumimoji="0" lang="hr-HR" altLang="en-US" sz="1400" b="1" i="0" u="none" strike="noStrike" cap="none" normalizeH="0" baseline="0" dirty="0" smtClean="0">
              <a:ln>
                <a:noFill/>
              </a:ln>
              <a:solidFill>
                <a:srgbClr val="404040"/>
              </a:solidFill>
              <a:effectLst/>
              <a:cs typeface="Calibri" panose="020F0502020204030204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 rot="10800000" flipV="1">
            <a:off x="760080" y="5862435"/>
            <a:ext cx="1013622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</a:rPr>
              <a:t>Izvor: Ministarstvo javnih financija</a:t>
            </a:r>
            <a:endParaRPr kumimoji="0" lang="hr-HR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t/>
            </a:r>
            <a:br/>
            <a:endParaRPr kumimoji="0" lang="hr-H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 flipV="1">
            <a:off x="1095982" y="5802415"/>
            <a:ext cx="4500664" cy="107257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232169" y="4758307"/>
            <a:ext cx="9863848" cy="219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en-US" sz="1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en-US" sz="1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en-US" sz="1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en-US" sz="1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en-US" sz="1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en-US" sz="10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hr-HR" altLang="en-US" sz="10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hlinkClick r:id="rId4"/>
              </a:rPr>
              <a:t>[</a:t>
            </a:r>
            <a:r>
              <a:rPr kumimoji="0" lang="en-US" altLang="en-US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hlinkClick r:id="rId4"/>
              </a:rPr>
              <a:t>1]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Svi pokazatelji izneseni u ovom potpoglavlju u skladu su s metodologijom EU-a.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i="1" dirty="0"/>
              <a:t>Program konvergencije 2016. – 2019., dodaci</a:t>
            </a:r>
            <a:r>
              <a:rPr dirty="0"/>
              <a:t/>
            </a:r>
            <a:br>
              <a:rPr dirty="0"/>
            </a:br>
            <a:endParaRPr lang="hr-HR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47164" y="117441"/>
            <a:ext cx="10515600" cy="77006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Upravljanje imovinom i obvezama</a:t>
            </a:r>
            <a:endParaRPr lang="hr-HR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7</a:t>
            </a:fld>
            <a:endParaRPr lang="hr-HR" dirty="0"/>
          </a:p>
        </p:txBody>
      </p:sp>
      <p:pic>
        <p:nvPicPr>
          <p:cNvPr id="2051" name="Picture 3" descr="C:\Users\Assia\Desktop\Untitle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970" y="2147415"/>
            <a:ext cx="8678243" cy="35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1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47164" y="117441"/>
            <a:ext cx="10515600" cy="77006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Upravljanje imovinom i obvezama</a:t>
            </a:r>
            <a:endParaRPr lang="hr-HR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47164" y="3750206"/>
            <a:ext cx="11083578" cy="2751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200" dirty="0">
                <a:latin typeface="+mj-lt"/>
              </a:rPr>
              <a:t>Smjernice za državno zaduživanje u razdoblju 2016. – 2018.:</a:t>
            </a: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Dati prioritet neto financiranju u domaćoj valuti kao korak ka daljnjem lakšem razvoju domaćeg tržišta državnih vrijednosnica te za ublažavanje devizne izloženosti, istovremeno uzimajući u obzir kapacitet apsorpcije tržišta te općenito potražnju za dužničkim instrumentima denominiranim u lejima. 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Nastaviti s lakšim profilom otplate, izbjegavajući u najvećoj mogućoj mjeri koncentraciju otplata glavnice/refinanciranje državnih vrijednosnica u kratkoročnom razdoblju. 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Ublažiti rizik refinanciranja te rizik likvidnosti održavajući deviznu rezervu te eventualno ostale instrumente ovisno o njihovim uvjetima.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Biti prisutni na međunarodnim tržištima kapitala putem izdavanja euroobveznica uglavnom u EUR te pristupiti američkom (USD) tržištu ili drugim deviznim tržištima u skladu s prilikama, razmotriti produljenje prosječnog roka dospijeća portfelja duga te uzeti u obzir odnosni omjer cijene i rizika te diversifikaciju investicijskog temelja.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Tijekom postupka vanjskog financiranja, dug će uglavnom biti ugovoren u EUR.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Izdavanja u EUR na domaćem tržištu mogu se uzeti u obzir samo u okolnostima povrata/refinanciranja sličnih instrumenata izdanih na domaćem tržištu, tj. ako postoji višak likvidnosti u eurima na domaćem tržištu, vrlo visoka potražnja i povoljne cijene.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Držati pod kontrolom izloženost kamatnom riziku putem nadzora restrukturiranog udjela domaćeg duga u sljedećoj godini te prosječnog vremena restrukturiranja ukupnog portfelja.</a:t>
            </a:r>
            <a:endParaRPr lang="hr-HR" sz="1200" dirty="0">
              <a:latin typeface="+mj-lt"/>
              <a:cs typeface="Times New Roman" pitchFamily="18" charset="0"/>
            </a:endParaRPr>
          </a:p>
          <a:p>
            <a:pPr marL="228600" indent="-228600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+mj-lt"/>
              <a:buAutoNum type="arabicPeriod"/>
              <a:defRPr/>
            </a:pPr>
            <a:r>
              <a:rPr lang="en-US" sz="1200" dirty="0">
                <a:latin typeface="+mj-lt"/>
              </a:rPr>
              <a:t>Služiti se financijskim instrumentima koje nude međunarodne financijske institucije kako bi se okoristili povoljnim uvjetima tih instrumenata.</a:t>
            </a:r>
            <a:endParaRPr lang="hr-HR" sz="1200" dirty="0">
              <a:latin typeface="+mj-lt"/>
              <a:cs typeface="Times New Roman" pitchFamily="18" charset="0"/>
            </a:endParaRPr>
          </a:p>
        </p:txBody>
      </p:sp>
      <p:sp>
        <p:nvSpPr>
          <p:cNvPr id="16" name="Text Box 650"/>
          <p:cNvSpPr txBox="1">
            <a:spLocks noChangeArrowheads="1"/>
          </p:cNvSpPr>
          <p:nvPr/>
        </p:nvSpPr>
        <p:spPr bwMode="auto">
          <a:xfrm>
            <a:off x="1130193" y="3403633"/>
            <a:ext cx="8632372" cy="34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80000"/>
              </a:lnSpc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0000"/>
              </a:lnSpc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0000"/>
              </a:lnSpc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0000"/>
              </a:lnSpc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0000"/>
              </a:lnSpc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ts val="0"/>
              </a:spcAft>
              <a:buClrTx/>
              <a:buFontTx/>
              <a:buNone/>
            </a:pPr>
            <a:r>
              <a:rPr lang="en-US" altLang="ro-RO" sz="900" b="0" i="1" dirty="0">
                <a:latin typeface="Times New Roman" panose="02020603050405020304" pitchFamily="18" charset="0"/>
              </a:rPr>
              <a:t>Izvor: Strategija upravljanja javnim dugom za 2016. – 2018. – Ministarstvo javnih financija</a:t>
            </a:r>
            <a:endParaRPr lang="hr-HR" altLang="ro-RO" sz="9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  <a:buClrTx/>
              <a:buFontTx/>
              <a:buNone/>
            </a:pPr>
            <a:r>
              <a:rPr lang="en-US" altLang="ro-RO" sz="900" b="0" i="1" dirty="0">
                <a:latin typeface="Times New Roman" panose="02020603050405020304" pitchFamily="18" charset="0"/>
              </a:rPr>
              <a:t>* Prosječno vrijeme dospijeća</a:t>
            </a:r>
            <a:endParaRPr lang="hr-HR" altLang="ro-RO" sz="9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298015"/>
              </p:ext>
            </p:extLst>
          </p:nvPr>
        </p:nvGraphicFramePr>
        <p:xfrm>
          <a:off x="939799" y="722211"/>
          <a:ext cx="8822766" cy="2682240"/>
        </p:xfrm>
        <a:graphic>
          <a:graphicData uri="http://schemas.openxmlformats.org/drawingml/2006/table">
            <a:tbl>
              <a:tblPr/>
              <a:tblGrid>
                <a:gridCol w="1322069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4029321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3471376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</a:tblGrid>
              <a:tr h="480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Izloženost riziku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Pokazatelj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Indikativni ciljevi za 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2016. – 2018.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480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Valutni rizik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Udjel duga u domaćoj valuti u ukupnom dugu (% ukupnog iznosa)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Udjel duga denominiranog u EUR u ukupnom deviznom dugu (% ukupnog iznosa) 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 40 % (minimum) – 60 %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 80 % (minimum) – 95 %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 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816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Rizik refinanciranja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Dospijeće duga za godinu dana (% ukupnog iznosa)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Dospijeće duga u domaćoj valuti za godinu dana (% ukupnog </a:t>
                      </a:r>
                      <a:r>
                        <a:rPr lang="en-US" sz="1100" dirty="0" err="1">
                          <a:effectLst/>
                          <a:latin typeface="+mn-lt"/>
                        </a:rPr>
                        <a:t>iznosa</a:t>
                      </a:r>
                      <a:r>
                        <a:rPr lang="en-US" sz="1100" dirty="0" smtClean="0">
                          <a:effectLst/>
                          <a:latin typeface="+mn-lt"/>
                        </a:rPr>
                        <a:t>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</a:rPr>
                        <a:t>PVD*</a:t>
                      </a:r>
                      <a:r>
                        <a:rPr dirty="0"/>
                        <a:t> </a:t>
                      </a:r>
                      <a:r>
                        <a:rPr lang="en-US" sz="1100" dirty="0">
                          <a:effectLst/>
                          <a:latin typeface="+mn-lt"/>
                        </a:rPr>
                        <a:t>za ukupni dug (godine)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</a:rPr>
                        <a:t>PVD* za dug u domaćoj valuti (godine)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15 % – 25 % (maksimum)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20 % – 30 % (maksimum)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 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5,5 godine (minimum) – 7,0 godina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3,0 godine (minimum) – 5,0 godina 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801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Rizik kamatne stope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Restrukturiranje duga za godinu dana (% ukupnog iznosa)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Restrukturiranje duga u domaćoj valuti za godinu dana (% ukupnog iznosa)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Prosječno vrijeme restrukturiranja ukupnog duga (godine)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Prosječno vrijeme restrukturiranja duga u domaćoj valuti (godine)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15 % – 25 % (maksimum)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20 % – 30 % (maksimum)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9845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5,0 godina (minimum) – 6,5 godina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 3 godine (minimum) – 5 godina </a:t>
                      </a:r>
                      <a:endParaRPr lang="hr-HR" sz="11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640286" y="424219"/>
            <a:ext cx="2859302" cy="31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ct val="40000"/>
              </a:spcAft>
              <a:buClr>
                <a:srgbClr val="000099"/>
              </a:buClr>
              <a:buFont typeface="Wingdings" panose="05000000000000000000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KLJUČNI POKAZATELJI RIZIKA</a:t>
            </a:r>
            <a:r>
              <a:rPr dirty="0" smtClean="0"/>
              <a:t> </a:t>
            </a:r>
            <a:endParaRPr lang="hr-HR" sz="2800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96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47164" y="117441"/>
            <a:ext cx="10515600" cy="77006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Upravljanje imovinom i obvezama</a:t>
            </a:r>
            <a:endParaRPr lang="hr-HR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100000"/>
              </a:spcBef>
              <a:buClr>
                <a:srgbClr val="000099"/>
              </a:buClr>
              <a:buFont typeface="Arial" panose="020B0604020202020204" pitchFamily="34" charset="0"/>
              <a:buNone/>
              <a:defRPr/>
            </a:pPr>
            <a:r>
              <a:rPr lang="en-US" sz="1700" dirty="0" smtClean="0"/>
              <a:t>Zakon o fiskalnoj odgovornosti uveo je ograničenja državnog duga, izračunana u skladu s metodologijom Europske unije. Ako je omjer javnog duga i BDP-a:</a:t>
            </a:r>
          </a:p>
          <a:p>
            <a:pPr lvl="2" algn="just">
              <a:spcBef>
                <a:spcPct val="100000"/>
              </a:spcBef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en-US" sz="1700" dirty="0" smtClean="0"/>
              <a:t>45 % do 50 %, Ministarstvo javnih financija iznosi izvještaj o dokazima državnog rasta i prijedloge za održavanje tog pokazatelja na održivoj razini;</a:t>
            </a:r>
          </a:p>
          <a:p>
            <a:pPr lvl="2" algn="just">
              <a:spcBef>
                <a:spcPct val="100000"/>
              </a:spcBef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en-US" sz="1700" dirty="0" smtClean="0"/>
              <a:t>50 % do 55 %, vlada pokreće i donosi zakonski program s mjerama o smanjenju udjela tog pokazatelja u BDP-u, uključujući zamrzavanje povrata u javnom sektoru;</a:t>
            </a:r>
          </a:p>
          <a:p>
            <a:pPr lvl="2" algn="just">
              <a:spcBef>
                <a:spcPct val="100000"/>
              </a:spcBef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en-US" sz="1700" dirty="0" smtClean="0"/>
              <a:t>55 % do 60 %, uz prethodno navedene mjere, vlada će zamrznuti sve izdatke za socijalnu pomoć u javnom sektoru;</a:t>
            </a:r>
          </a:p>
          <a:p>
            <a:pPr lvl="2" algn="just">
              <a:spcBef>
                <a:spcPct val="100000"/>
              </a:spcBef>
              <a:buClr>
                <a:srgbClr val="000099"/>
              </a:buClr>
              <a:buFont typeface="Wingdings" panose="05000000000000000000" pitchFamily="2" charset="2"/>
              <a:buChar char="ü"/>
              <a:defRPr/>
            </a:pPr>
            <a:r>
              <a:rPr lang="en-US" sz="1700" dirty="0" smtClean="0"/>
              <a:t>iznad 60 %, vlada pokreće postupak u slučaju prekomjernog deficita koji se nalazi u prilogu ugovorima Europske unije te će se javni dug smanjivati u prosjeku za 5 % godišnje.</a:t>
            </a:r>
          </a:p>
          <a:p>
            <a:pPr>
              <a:buFont typeface="Wingdings" panose="05000000000000000000" pitchFamily="2" charset="2"/>
              <a:buChar char="ü"/>
            </a:pPr>
            <a:endParaRPr lang="hr-HR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9399-8A74-48F2-9310-F138E5DB3D45}" type="slidenum">
              <a:rPr lang="en-US" smtClean="0"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30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1550</Words>
  <Application>Microsoft Office PowerPoint</Application>
  <PresentationFormat>Custom</PresentationFormat>
  <Paragraphs>288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Word Document</vt:lpstr>
      <vt:lpstr>PowerPoint Presentation</vt:lpstr>
      <vt:lpstr>EVALUACIJA fiskalne transparentnosti u Rumunjskoj Međunarodni monetarni fond listopad 2014. Rizici – utvrđivanje, upravljanje i strategije ublažavanja</vt:lpstr>
      <vt:lpstr>Rizici – utvrđivanje, upravljanje i strategije ublažavanja</vt:lpstr>
      <vt:lpstr>Dugoročna fiskalna održivost</vt:lpstr>
      <vt:lpstr>Porezni rashodi</vt:lpstr>
      <vt:lpstr>Rizici za okoliš</vt:lpstr>
      <vt:lpstr>Upravljanje imovinom i obvezama</vt:lpstr>
      <vt:lpstr>Upravljanje imovinom i obvezama</vt:lpstr>
      <vt:lpstr>Upravljanje imovinom i obvezama</vt:lpstr>
      <vt:lpstr>Javna poduzeća</vt:lpstr>
      <vt:lpstr>   Hvala!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2TH ANNUAL MEETING OF  CENTRAL, EASTERN &amp; SOUTH-EASTERN SENIOR BUDGE12TH ANNUAL MEETING OF  CENTRAL, EASTERN &amp; SOUTH-EASTERN SENIOR BUDGET OFFICIALS (CESEE-SBO) 28-29 JUNE 2016 Ljubljana, Slovenia Fiscal Risks - Identification, management and mitigation strategiesT OFFICIALS (CESEE-SBO) 28-29 JUNE 2016 Ljubljana, Slovenia Fiscal Risks - Identification, management and mitigation strategies</dc:title>
  <dc:creator>Ioana</dc:creator>
  <cp:lastModifiedBy>Assia</cp:lastModifiedBy>
  <cp:revision>60</cp:revision>
  <cp:lastPrinted>2016-06-23T07:57:34Z</cp:lastPrinted>
  <dcterms:created xsi:type="dcterms:W3CDTF">2016-06-19T20:17:31Z</dcterms:created>
  <dcterms:modified xsi:type="dcterms:W3CDTF">2016-07-08T13:53:03Z</dcterms:modified>
</cp:coreProperties>
</file>