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13"/>
  </p:notesMasterIdLst>
  <p:handoutMasterIdLst>
    <p:handoutMasterId r:id="rId14"/>
  </p:handoutMasterIdLst>
  <p:sldIdLst>
    <p:sldId id="257" r:id="rId2"/>
    <p:sldId id="260" r:id="rId3"/>
    <p:sldId id="261" r:id="rId4"/>
    <p:sldId id="263" r:id="rId5"/>
    <p:sldId id="262" r:id="rId6"/>
    <p:sldId id="267" r:id="rId7"/>
    <p:sldId id="265" r:id="rId8"/>
    <p:sldId id="270" r:id="rId9"/>
    <p:sldId id="271" r:id="rId10"/>
    <p:sldId id="272"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84" autoAdjust="0"/>
    <p:restoredTop sz="94707" autoAdjust="0"/>
  </p:normalViewPr>
  <p:slideViewPr>
    <p:cSldViewPr snapToGrid="0">
      <p:cViewPr>
        <p:scale>
          <a:sx n="75" d="100"/>
          <a:sy n="75" d="100"/>
        </p:scale>
        <p:origin x="-132" y="48"/>
      </p:cViewPr>
      <p:guideLst>
        <p:guide orient="horz" pos="2160"/>
        <p:guide pos="3840"/>
      </p:guideLst>
    </p:cSldViewPr>
  </p:slideViewPr>
  <p:outlineViewPr>
    <p:cViewPr>
      <p:scale>
        <a:sx n="33" d="100"/>
        <a:sy n="33" d="100"/>
      </p:scale>
      <p:origin x="0" y="-42"/>
    </p:cViewPr>
  </p:outlineViewPr>
  <p:notesTextViewPr>
    <p:cViewPr>
      <p:scale>
        <a:sx n="1" d="1"/>
        <a:sy n="1" d="1"/>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Sevastian%20Ilasco\PC%202016\burla%20grafice\Analiza%20sensitivitate%20din%20PC%202016-2019%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129441238786251E-2"/>
          <c:y val="0.13915060421857373"/>
          <c:w val="0.891466417901842"/>
          <c:h val="0.46724331869790692"/>
        </c:manualLayout>
      </c:layout>
      <c:lineChart>
        <c:grouping val="standard"/>
        <c:varyColors val="0"/>
        <c:ser>
          <c:idx val="0"/>
          <c:order val="0"/>
          <c:tx>
            <c:strRef>
              <c:f>'2015-2019'!$I$13</c:f>
              <c:strCache>
                <c:ptCount val="1"/>
                <c:pt idx="0">
                  <c:v>government debt (% of GDP) baseline scenario</c:v>
                </c:pt>
              </c:strCache>
            </c:strRef>
          </c:tx>
          <c:marker>
            <c:symbol val="none"/>
          </c:marker>
          <c:cat>
            <c:numRef>
              <c:f>'2015-2019'!$K$12:$O$12</c:f>
              <c:numCache>
                <c:formatCode>General</c:formatCode>
                <c:ptCount val="5"/>
                <c:pt idx="0">
                  <c:v>2015</c:v>
                </c:pt>
                <c:pt idx="1">
                  <c:v>2016</c:v>
                </c:pt>
                <c:pt idx="2">
                  <c:v>2017</c:v>
                </c:pt>
                <c:pt idx="3">
                  <c:v>2018</c:v>
                </c:pt>
                <c:pt idx="4">
                  <c:v>2019</c:v>
                </c:pt>
              </c:numCache>
            </c:numRef>
          </c:cat>
          <c:val>
            <c:numRef>
              <c:f>'2015-2019'!$K$13:$O$13</c:f>
              <c:numCache>
                <c:formatCode>0.0%</c:formatCode>
                <c:ptCount val="5"/>
                <c:pt idx="0">
                  <c:v>0.38425168350168348</c:v>
                </c:pt>
                <c:pt idx="1">
                  <c:v>0.3910160766182299</c:v>
                </c:pt>
                <c:pt idx="2">
                  <c:v>0.39810646978533321</c:v>
                </c:pt>
                <c:pt idx="3">
                  <c:v>0.39892530759390626</c:v>
                </c:pt>
                <c:pt idx="4">
                  <c:v>0.39334607693145907</c:v>
                </c:pt>
              </c:numCache>
            </c:numRef>
          </c:val>
          <c:smooth val="0"/>
        </c:ser>
        <c:ser>
          <c:idx val="1"/>
          <c:order val="1"/>
          <c:tx>
            <c:strRef>
              <c:f>'2015-2019'!$I$14</c:f>
              <c:strCache>
                <c:ptCount val="1"/>
                <c:pt idx="0">
                  <c:v>government debt (% of GDP) 1% decrease</c:v>
                </c:pt>
              </c:strCache>
            </c:strRef>
          </c:tx>
          <c:marker>
            <c:symbol val="none"/>
          </c:marker>
          <c:cat>
            <c:numRef>
              <c:f>'2015-2019'!$K$12:$O$12</c:f>
              <c:numCache>
                <c:formatCode>General</c:formatCode>
                <c:ptCount val="5"/>
                <c:pt idx="0">
                  <c:v>2015</c:v>
                </c:pt>
                <c:pt idx="1">
                  <c:v>2016</c:v>
                </c:pt>
                <c:pt idx="2">
                  <c:v>2017</c:v>
                </c:pt>
                <c:pt idx="3">
                  <c:v>2018</c:v>
                </c:pt>
                <c:pt idx="4">
                  <c:v>2019</c:v>
                </c:pt>
              </c:numCache>
            </c:numRef>
          </c:cat>
          <c:val>
            <c:numRef>
              <c:f>'2015-2019'!$K$14:$O$14</c:f>
              <c:numCache>
                <c:formatCode>0.0%</c:formatCode>
                <c:ptCount val="5"/>
                <c:pt idx="0">
                  <c:v>0.38425168350168348</c:v>
                </c:pt>
                <c:pt idx="1">
                  <c:v>0.39902222997999426</c:v>
                </c:pt>
                <c:pt idx="2">
                  <c:v>0.41011005676989387</c:v>
                </c:pt>
                <c:pt idx="3">
                  <c:v>0.41484148664130355</c:v>
                </c:pt>
                <c:pt idx="4">
                  <c:v>0.41290868010540666</c:v>
                </c:pt>
              </c:numCache>
            </c:numRef>
          </c:val>
          <c:smooth val="0"/>
        </c:ser>
        <c:ser>
          <c:idx val="2"/>
          <c:order val="2"/>
          <c:tx>
            <c:strRef>
              <c:f>'2015-2019'!$I$15</c:f>
              <c:strCache>
                <c:ptCount val="1"/>
                <c:pt idx="0">
                  <c:v>government debt (% of GDP) 10% national currency depreciation scenario</c:v>
                </c:pt>
              </c:strCache>
            </c:strRef>
          </c:tx>
          <c:marker>
            <c:symbol val="none"/>
          </c:marker>
          <c:cat>
            <c:numRef>
              <c:f>'2015-2019'!$K$12:$O$12</c:f>
              <c:numCache>
                <c:formatCode>General</c:formatCode>
                <c:ptCount val="5"/>
                <c:pt idx="0">
                  <c:v>2015</c:v>
                </c:pt>
                <c:pt idx="1">
                  <c:v>2016</c:v>
                </c:pt>
                <c:pt idx="2">
                  <c:v>2017</c:v>
                </c:pt>
                <c:pt idx="3">
                  <c:v>2018</c:v>
                </c:pt>
                <c:pt idx="4">
                  <c:v>2019</c:v>
                </c:pt>
              </c:numCache>
            </c:numRef>
          </c:cat>
          <c:val>
            <c:numRef>
              <c:f>'2015-2019'!$K$15:$O$15</c:f>
              <c:numCache>
                <c:formatCode>0.0%</c:formatCode>
                <c:ptCount val="5"/>
                <c:pt idx="0">
                  <c:v>0.38425168350168348</c:v>
                </c:pt>
                <c:pt idx="1">
                  <c:v>0.409733642007926</c:v>
                </c:pt>
                <c:pt idx="2">
                  <c:v>0.4166149395210324</c:v>
                </c:pt>
                <c:pt idx="3">
                  <c:v>0.41660561600186069</c:v>
                </c:pt>
                <c:pt idx="4">
                  <c:v>0.41022171110384659</c:v>
                </c:pt>
              </c:numCache>
            </c:numRef>
          </c:val>
          <c:smooth val="0"/>
        </c:ser>
        <c:ser>
          <c:idx val="3"/>
          <c:order val="3"/>
          <c:tx>
            <c:strRef>
              <c:f>'2015-2019'!$I$16</c:f>
              <c:strCache>
                <c:ptCount val="1"/>
                <c:pt idx="0">
                  <c:v>government debt (% of GDP) fiscal slippage scenario</c:v>
                </c:pt>
              </c:strCache>
            </c:strRef>
          </c:tx>
          <c:marker>
            <c:symbol val="none"/>
          </c:marker>
          <c:cat>
            <c:numRef>
              <c:f>'2015-2019'!$K$12:$O$12</c:f>
              <c:numCache>
                <c:formatCode>General</c:formatCode>
                <c:ptCount val="5"/>
                <c:pt idx="0">
                  <c:v>2015</c:v>
                </c:pt>
                <c:pt idx="1">
                  <c:v>2016</c:v>
                </c:pt>
                <c:pt idx="2">
                  <c:v>2017</c:v>
                </c:pt>
                <c:pt idx="3">
                  <c:v>2018</c:v>
                </c:pt>
                <c:pt idx="4">
                  <c:v>2019</c:v>
                </c:pt>
              </c:numCache>
            </c:numRef>
          </c:cat>
          <c:val>
            <c:numRef>
              <c:f>'2015-2019'!$K$16:$O$16</c:f>
              <c:numCache>
                <c:formatCode>0.0%</c:formatCode>
                <c:ptCount val="5"/>
                <c:pt idx="0">
                  <c:v>0.38425168350168348</c:v>
                </c:pt>
                <c:pt idx="1">
                  <c:v>0.40239986789960369</c:v>
                </c:pt>
                <c:pt idx="2">
                  <c:v>0.42007420275468421</c:v>
                </c:pt>
                <c:pt idx="3">
                  <c:v>0.43553448075357598</c:v>
                </c:pt>
                <c:pt idx="4">
                  <c:v>0.45052457230031601</c:v>
                </c:pt>
              </c:numCache>
            </c:numRef>
          </c:val>
          <c:smooth val="0"/>
        </c:ser>
        <c:ser>
          <c:idx val="4"/>
          <c:order val="4"/>
          <c:tx>
            <c:strRef>
              <c:f>'2015-2019'!$I$17</c:f>
              <c:strCache>
                <c:ptCount val="1"/>
                <c:pt idx="0">
                  <c:v>government debt (% of GDP) scenario with all of the factors combined</c:v>
                </c:pt>
              </c:strCache>
            </c:strRef>
          </c:tx>
          <c:marker>
            <c:symbol val="none"/>
          </c:marker>
          <c:cat>
            <c:numRef>
              <c:f>'2015-2019'!$K$12:$O$12</c:f>
              <c:numCache>
                <c:formatCode>General</c:formatCode>
                <c:ptCount val="5"/>
                <c:pt idx="0">
                  <c:v>2015</c:v>
                </c:pt>
                <c:pt idx="1">
                  <c:v>2016</c:v>
                </c:pt>
                <c:pt idx="2">
                  <c:v>2017</c:v>
                </c:pt>
                <c:pt idx="3">
                  <c:v>2018</c:v>
                </c:pt>
                <c:pt idx="4">
                  <c:v>2019</c:v>
                </c:pt>
              </c:numCache>
            </c:numRef>
          </c:cat>
          <c:val>
            <c:numRef>
              <c:f>'2015-2019'!$K$17:$O$17</c:f>
              <c:numCache>
                <c:formatCode>0.0%</c:formatCode>
                <c:ptCount val="5"/>
                <c:pt idx="0">
                  <c:v>0.38425168350168348</c:v>
                </c:pt>
                <c:pt idx="1">
                  <c:v>0.43010066228537763</c:v>
                </c:pt>
                <c:pt idx="2">
                  <c:v>0.45248751937082815</c:v>
                </c:pt>
                <c:pt idx="3">
                  <c:v>0.47225913200042435</c:v>
                </c:pt>
                <c:pt idx="4">
                  <c:v>0.4920109394193623</c:v>
                </c:pt>
              </c:numCache>
            </c:numRef>
          </c:val>
          <c:smooth val="0"/>
        </c:ser>
        <c:dLbls>
          <c:showLegendKey val="0"/>
          <c:showVal val="0"/>
          <c:showCatName val="0"/>
          <c:showSerName val="0"/>
          <c:showPercent val="0"/>
          <c:showBubbleSize val="0"/>
        </c:dLbls>
        <c:marker val="1"/>
        <c:smooth val="0"/>
        <c:axId val="41860096"/>
        <c:axId val="41874176"/>
      </c:lineChart>
      <c:catAx>
        <c:axId val="41860096"/>
        <c:scaling>
          <c:orientation val="minMax"/>
        </c:scaling>
        <c:delete val="0"/>
        <c:axPos val="b"/>
        <c:numFmt formatCode="General" sourceLinked="1"/>
        <c:majorTickMark val="out"/>
        <c:minorTickMark val="none"/>
        <c:tickLblPos val="nextTo"/>
        <c:spPr>
          <a:ln>
            <a:solidFill>
              <a:schemeClr val="bg1">
                <a:lumMod val="85000"/>
              </a:schemeClr>
            </a:solidFill>
          </a:ln>
        </c:spPr>
        <c:txPr>
          <a:bodyPr rot="0" vert="horz"/>
          <a:lstStyle/>
          <a:p>
            <a:pPr>
              <a:defRPr sz="1300" b="1" i="0" u="none" strike="noStrike" baseline="0">
                <a:solidFill>
                  <a:schemeClr val="tx1">
                    <a:lumMod val="75000"/>
                    <a:lumOff val="25000"/>
                  </a:schemeClr>
                </a:solidFill>
                <a:latin typeface="Calibri"/>
                <a:ea typeface="Calibri"/>
                <a:cs typeface="Calibri"/>
              </a:defRPr>
            </a:pPr>
            <a:endParaRPr lang="en-US"/>
          </a:p>
        </c:txPr>
        <c:crossAx val="41874176"/>
        <c:crosses val="autoZero"/>
        <c:auto val="1"/>
        <c:lblAlgn val="ctr"/>
        <c:lblOffset val="100"/>
        <c:noMultiLvlLbl val="0"/>
      </c:catAx>
      <c:valAx>
        <c:axId val="41874176"/>
        <c:scaling>
          <c:orientation val="minMax"/>
          <c:max val="0.51"/>
          <c:min val="0.30000000000000004"/>
        </c:scaling>
        <c:delete val="0"/>
        <c:axPos val="l"/>
        <c:numFmt formatCode="0%" sourceLinked="0"/>
        <c:majorTickMark val="out"/>
        <c:minorTickMark val="none"/>
        <c:tickLblPos val="nextTo"/>
        <c:spPr>
          <a:ln>
            <a:solidFill>
              <a:schemeClr val="bg1">
                <a:lumMod val="85000"/>
              </a:schemeClr>
            </a:solidFill>
          </a:ln>
        </c:spPr>
        <c:txPr>
          <a:bodyPr rot="0" vert="horz"/>
          <a:lstStyle/>
          <a:p>
            <a:pPr>
              <a:defRPr sz="1300" b="1" i="0" u="none" strike="noStrike" baseline="0">
                <a:solidFill>
                  <a:schemeClr val="tx1">
                    <a:lumMod val="75000"/>
                    <a:lumOff val="25000"/>
                  </a:schemeClr>
                </a:solidFill>
                <a:latin typeface="Calibri"/>
                <a:ea typeface="Calibri"/>
                <a:cs typeface="Calibri"/>
              </a:defRPr>
            </a:pPr>
            <a:endParaRPr lang="en-US"/>
          </a:p>
        </c:txPr>
        <c:crossAx val="41860096"/>
        <c:crosses val="autoZero"/>
        <c:crossBetween val="between"/>
        <c:majorUnit val="4.0000000000000008E-2"/>
      </c:valAx>
    </c:plotArea>
    <c:legend>
      <c:legendPos val="r"/>
      <c:layout>
        <c:manualLayout>
          <c:xMode val="edge"/>
          <c:yMode val="edge"/>
          <c:x val="9.6640470067417023E-2"/>
          <c:y val="0.72630748137183176"/>
          <c:w val="0.50950071256136653"/>
          <c:h val="0.27369262157586266"/>
        </c:manualLayout>
      </c:layout>
      <c:overlay val="0"/>
      <c:txPr>
        <a:bodyPr/>
        <a:lstStyle/>
        <a:p>
          <a:pPr>
            <a:defRPr sz="1200" b="0" i="0" u="none" strike="noStrike" baseline="0">
              <a:solidFill>
                <a:srgbClr val="000000"/>
              </a:solidFill>
              <a:latin typeface="Calibri"/>
              <a:ea typeface="Calibri"/>
              <a:cs typeface="Calibri"/>
            </a:defRPr>
          </a:pPr>
          <a:endParaRPr lang="en-US"/>
        </a:p>
      </c:txPr>
    </c:legend>
    <c:plotVisOnly val="1"/>
    <c:dispBlanksAs val="gap"/>
    <c:showDLblsOverMax val="0"/>
  </c:chart>
  <c:spPr>
    <a:ln>
      <a:noFill/>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diagrams/_rels/data1.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10.xml"/><Relationship Id="rId1" Type="http://schemas.openxmlformats.org/officeDocument/2006/relationships/slide" Target="../slides/slide5.xml"/><Relationship Id="rId5" Type="http://schemas.openxmlformats.org/officeDocument/2006/relationships/slide" Target="../slides/slide6.xml"/><Relationship Id="rId4"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6F6208-0165-4C7F-8AFA-D74675FC312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E520B18-7524-4726-A245-614E8C364DFC}">
      <dgm:prSet phldrT="[Text]"/>
      <dgm:spPr/>
      <dgm:t>
        <a:bodyPr/>
        <a:lstStyle/>
        <a:p>
          <a:r>
            <a:rPr dirty="0"/>
            <a:t>Analysis of Fiscal Risks</a:t>
          </a:r>
          <a:endParaRPr lang="en-US" dirty="0"/>
        </a:p>
      </dgm:t>
    </dgm:pt>
    <dgm:pt modelId="{9A4E3EBD-BF7E-4DFA-809B-AE6AB83262DD}" type="parTrans" cxnId="{761826DC-9DFC-4F92-A49C-3B890588C144}">
      <dgm:prSet/>
      <dgm:spPr/>
      <dgm:t>
        <a:bodyPr/>
        <a:lstStyle/>
        <a:p>
          <a:endParaRPr lang="en-US"/>
        </a:p>
      </dgm:t>
    </dgm:pt>
    <dgm:pt modelId="{7DB29E0F-B0CF-49CA-9E4D-50649EC0A100}" type="sibTrans" cxnId="{761826DC-9DFC-4F92-A49C-3B890588C144}">
      <dgm:prSet/>
      <dgm:spPr/>
      <dgm:t>
        <a:bodyPr/>
        <a:lstStyle/>
        <a:p>
          <a:endParaRPr lang="en-US"/>
        </a:p>
      </dgm:t>
    </dgm:pt>
    <dgm:pt modelId="{3D74B1DF-0735-4E7E-BB1B-A477AA26092B}">
      <dgm:prSet phldrT="[Text]" custT="1"/>
      <dgm:spPr/>
      <dgm:t>
        <a:bodyPr/>
        <a:lstStyle/>
        <a:p>
          <a:r>
            <a:rPr lang="en-US" sz="1400" dirty="0" smtClean="0"/>
            <a:t>Macroeconomic Risks </a:t>
          </a:r>
          <a:r>
            <a:rPr lang="ro-RO" sz="1400" dirty="0" smtClean="0"/>
            <a:t>						</a:t>
          </a:r>
          <a:r>
            <a:rPr lang="en-US" sz="1400" dirty="0" smtClean="0"/>
            <a:t>(Basic)</a:t>
          </a:r>
          <a:endParaRPr lang="en-US" sz="1400" dirty="0"/>
        </a:p>
      </dgm:t>
    </dgm:pt>
    <dgm:pt modelId="{8061F3B4-1C49-4CE8-A20A-6B38554C33F1}" type="parTrans" cxnId="{44303AB1-3024-4872-BC1C-B582E2A42D87}">
      <dgm:prSet/>
      <dgm:spPr/>
      <dgm:t>
        <a:bodyPr/>
        <a:lstStyle/>
        <a:p>
          <a:endParaRPr lang="en-US"/>
        </a:p>
      </dgm:t>
    </dgm:pt>
    <dgm:pt modelId="{A30DCF35-2DBB-4894-B6A9-A80AE67E21EA}" type="sibTrans" cxnId="{44303AB1-3024-4872-BC1C-B582E2A42D87}">
      <dgm:prSet/>
      <dgm:spPr/>
      <dgm:t>
        <a:bodyPr/>
        <a:lstStyle/>
        <a:p>
          <a:endParaRPr lang="en-US"/>
        </a:p>
      </dgm:t>
    </dgm:pt>
    <dgm:pt modelId="{B3B70129-0B45-44ED-B2EF-DE5C06BC5788}">
      <dgm:prSet phldrT="[Text]" custT="1"/>
      <dgm:spPr/>
      <dgm:t>
        <a:bodyPr/>
        <a:lstStyle/>
        <a:p>
          <a:r>
            <a:rPr lang="en-US" sz="1400" dirty="0" smtClean="0"/>
            <a:t>Specific Fiscal Risks </a:t>
          </a:r>
          <a:r>
            <a:rPr lang="ro-RO" sz="1400" dirty="0" smtClean="0"/>
            <a:t>						</a:t>
          </a:r>
          <a:r>
            <a:rPr lang="en-US" sz="1400" dirty="0" smtClean="0"/>
            <a:t>(Basic)</a:t>
          </a:r>
          <a:endParaRPr lang="en-US" sz="1400" dirty="0"/>
        </a:p>
      </dgm:t>
    </dgm:pt>
    <dgm:pt modelId="{7102B71A-09DD-4AAE-A75D-F84DB677373E}" type="parTrans" cxnId="{C4B4913B-EE01-4C5E-8233-B2B61D436DC8}">
      <dgm:prSet/>
      <dgm:spPr/>
      <dgm:t>
        <a:bodyPr/>
        <a:lstStyle/>
        <a:p>
          <a:endParaRPr lang="en-US"/>
        </a:p>
      </dgm:t>
    </dgm:pt>
    <dgm:pt modelId="{E2BEDF8E-B4F8-44B6-97EB-955A4487A397}" type="sibTrans" cxnId="{C4B4913B-EE01-4C5E-8233-B2B61D436DC8}">
      <dgm:prSet/>
      <dgm:spPr/>
      <dgm:t>
        <a:bodyPr/>
        <a:lstStyle/>
        <a:p>
          <a:endParaRPr lang="en-US"/>
        </a:p>
      </dgm:t>
    </dgm:pt>
    <dgm:pt modelId="{AFA4CF30-429C-4EFF-8544-FE94DFEAC406}">
      <dgm:prSet phldrT="[Text]"/>
      <dgm:spPr/>
      <dgm:t>
        <a:bodyPr/>
        <a:lstStyle/>
        <a:p>
          <a:r>
            <a:rPr dirty="0"/>
            <a:t>Management of Fiscal Risk</a:t>
          </a:r>
          <a:endParaRPr lang="en-US" dirty="0"/>
        </a:p>
      </dgm:t>
    </dgm:pt>
    <dgm:pt modelId="{573B740B-33E2-4087-BA8A-C4CAA8CDAB0D}" type="parTrans" cxnId="{0DEDBE24-17CD-45F6-8AEE-F91017E21588}">
      <dgm:prSet/>
      <dgm:spPr/>
      <dgm:t>
        <a:bodyPr/>
        <a:lstStyle/>
        <a:p>
          <a:endParaRPr lang="en-US"/>
        </a:p>
      </dgm:t>
    </dgm:pt>
    <dgm:pt modelId="{9578C055-3A25-48FC-B8C6-A403F8EDA6D3}" type="sibTrans" cxnId="{0DEDBE24-17CD-45F6-8AEE-F91017E21588}">
      <dgm:prSet/>
      <dgm:spPr/>
      <dgm:t>
        <a:bodyPr/>
        <a:lstStyle/>
        <a:p>
          <a:endParaRPr lang="en-US"/>
        </a:p>
      </dgm:t>
    </dgm:pt>
    <dgm:pt modelId="{9A2C09EF-E112-4547-824B-85C561129462}">
      <dgm:prSet phldrT="[Text]" custT="1"/>
      <dgm:spPr/>
      <dgm:t>
        <a:bodyPr/>
        <a:lstStyle/>
        <a:p>
          <a:r>
            <a:rPr lang="en-US" sz="1400" dirty="0" smtClean="0">
              <a:solidFill>
                <a:schemeClr val="tx1"/>
              </a:solidFill>
            </a:rPr>
            <a:t>Budgetary contingencies </a:t>
          </a:r>
          <a:r>
            <a:rPr lang="ro-RO" sz="1400" dirty="0" smtClean="0">
              <a:solidFill>
                <a:schemeClr val="tx1"/>
              </a:solidFill>
            </a:rPr>
            <a:t>					</a:t>
          </a:r>
          <a:r>
            <a:rPr lang="en-US" sz="1400" dirty="0" smtClean="0">
              <a:solidFill>
                <a:schemeClr val="tx1"/>
              </a:solidFill>
            </a:rPr>
            <a:t>(Basic)</a:t>
          </a:r>
          <a:endParaRPr lang="en-US" sz="1400" dirty="0">
            <a:solidFill>
              <a:schemeClr val="tx1"/>
            </a:solidFill>
          </a:endParaRPr>
        </a:p>
      </dgm:t>
    </dgm:pt>
    <dgm:pt modelId="{B4AE7122-6783-4394-9C64-3E05E7663E29}" type="parTrans" cxnId="{879084C0-0082-4A35-A120-31BAED250B8F}">
      <dgm:prSet/>
      <dgm:spPr/>
      <dgm:t>
        <a:bodyPr/>
        <a:lstStyle/>
        <a:p>
          <a:endParaRPr lang="en-US"/>
        </a:p>
      </dgm:t>
    </dgm:pt>
    <dgm:pt modelId="{59BD7B2C-BB1E-475B-B6AA-336435828723}" type="sibTrans" cxnId="{879084C0-0082-4A35-A120-31BAED250B8F}">
      <dgm:prSet/>
      <dgm:spPr/>
      <dgm:t>
        <a:bodyPr/>
        <a:lstStyle/>
        <a:p>
          <a:endParaRPr lang="en-US"/>
        </a:p>
      </dgm:t>
    </dgm:pt>
    <dgm:pt modelId="{D70DB5BE-7D27-479D-B723-6A5841E5662D}">
      <dgm:prSet phldrT="[Text]" custT="1"/>
      <dgm:spPr/>
      <dgm:t>
        <a:bodyPr/>
        <a:lstStyle/>
        <a:p>
          <a:r>
            <a:rPr lang="en-US" sz="1400" dirty="0" smtClean="0">
              <a:solidFill>
                <a:schemeClr val="tx1"/>
              </a:solidFill>
              <a:hlinkClick xmlns:r="http://schemas.openxmlformats.org/officeDocument/2006/relationships" r:id="rId1" action="ppaction://hlinksldjump"/>
            </a:rPr>
            <a:t>Tax expenditure</a:t>
          </a:r>
          <a:r>
            <a:rPr lang="ro-RO" sz="1400" dirty="0" smtClean="0">
              <a:solidFill>
                <a:schemeClr val="tx1"/>
              </a:solidFill>
            </a:rPr>
            <a:t>						</a:t>
          </a:r>
          <a:r>
            <a:rPr lang="en-US" sz="1400" dirty="0" smtClean="0">
              <a:solidFill>
                <a:schemeClr val="tx1"/>
              </a:solidFill>
            </a:rPr>
            <a:t>(Not Met)</a:t>
          </a:r>
          <a:endParaRPr lang="en-US" sz="1400" dirty="0">
            <a:solidFill>
              <a:schemeClr val="tx1"/>
            </a:solidFill>
          </a:endParaRPr>
        </a:p>
      </dgm:t>
    </dgm:pt>
    <dgm:pt modelId="{B1B40D5E-041A-4EAC-8286-337AB42EF7F4}" type="parTrans" cxnId="{2A72E7E6-C05F-4861-8EF5-B2B29B580144}">
      <dgm:prSet/>
      <dgm:spPr/>
      <dgm:t>
        <a:bodyPr/>
        <a:lstStyle/>
        <a:p>
          <a:endParaRPr lang="en-US"/>
        </a:p>
      </dgm:t>
    </dgm:pt>
    <dgm:pt modelId="{BCB951F5-8A52-4B48-9650-A37F9B9E8C8F}" type="sibTrans" cxnId="{2A72E7E6-C05F-4861-8EF5-B2B29B580144}">
      <dgm:prSet/>
      <dgm:spPr/>
      <dgm:t>
        <a:bodyPr/>
        <a:lstStyle/>
        <a:p>
          <a:endParaRPr lang="en-US"/>
        </a:p>
      </dgm:t>
    </dgm:pt>
    <dgm:pt modelId="{28B69A7D-F560-4B3A-B13F-CE239F1988F0}">
      <dgm:prSet phldrT="[Text]"/>
      <dgm:spPr/>
      <dgm:t>
        <a:bodyPr/>
        <a:lstStyle/>
        <a:p>
          <a:r>
            <a:rPr dirty="0"/>
            <a:t>Fiscal Coordination</a:t>
          </a:r>
          <a:endParaRPr lang="en-US" dirty="0"/>
        </a:p>
      </dgm:t>
    </dgm:pt>
    <dgm:pt modelId="{7BD4D521-AD53-42BE-8B65-16F09E2FC6B1}" type="parTrans" cxnId="{40F4F979-07B8-42FD-9BEE-8D38A281B9DE}">
      <dgm:prSet/>
      <dgm:spPr/>
      <dgm:t>
        <a:bodyPr/>
        <a:lstStyle/>
        <a:p>
          <a:endParaRPr lang="en-US"/>
        </a:p>
      </dgm:t>
    </dgm:pt>
    <dgm:pt modelId="{D8AFC8A9-6C3E-4568-B443-3C643A883BCD}" type="sibTrans" cxnId="{40F4F979-07B8-42FD-9BEE-8D38A281B9DE}">
      <dgm:prSet/>
      <dgm:spPr/>
      <dgm:t>
        <a:bodyPr/>
        <a:lstStyle/>
        <a:p>
          <a:endParaRPr lang="en-US"/>
        </a:p>
      </dgm:t>
    </dgm:pt>
    <dgm:pt modelId="{5F4A3AF7-B587-4DC9-ABDB-DC14BFE374E2}">
      <dgm:prSet phldrT="[Text]" custT="1"/>
      <dgm:spPr/>
      <dgm:t>
        <a:bodyPr/>
        <a:lstStyle/>
        <a:p>
          <a:r>
            <a:rPr lang="en-US" sz="1400" dirty="0" smtClean="0"/>
            <a:t>Sub-national governments </a:t>
          </a:r>
          <a:r>
            <a:rPr lang="ro-RO" sz="1400" dirty="0" smtClean="0"/>
            <a:t>					</a:t>
          </a:r>
          <a:r>
            <a:rPr lang="en-US" sz="1400" dirty="0" smtClean="0"/>
            <a:t>(Advanced)</a:t>
          </a:r>
          <a:endParaRPr lang="en-US" sz="1400" dirty="0"/>
        </a:p>
      </dgm:t>
    </dgm:pt>
    <dgm:pt modelId="{93EEC7F4-4684-4E15-AFD3-8971FD576181}" type="parTrans" cxnId="{A3260DA7-FC65-4A24-AE74-6E8AC737E809}">
      <dgm:prSet/>
      <dgm:spPr/>
      <dgm:t>
        <a:bodyPr/>
        <a:lstStyle/>
        <a:p>
          <a:endParaRPr lang="en-US"/>
        </a:p>
      </dgm:t>
    </dgm:pt>
    <dgm:pt modelId="{EB66CE8D-46D6-45B9-993C-1A1450DD0F6C}" type="sibTrans" cxnId="{A3260DA7-FC65-4A24-AE74-6E8AC737E809}">
      <dgm:prSet/>
      <dgm:spPr/>
      <dgm:t>
        <a:bodyPr/>
        <a:lstStyle/>
        <a:p>
          <a:endParaRPr lang="en-US"/>
        </a:p>
      </dgm:t>
    </dgm:pt>
    <dgm:pt modelId="{1D332402-553C-4204-BC78-04DC38B8330E}">
      <dgm:prSet phldrT="[Text]" custT="1"/>
      <dgm:spPr/>
      <dgm:t>
        <a:bodyPr/>
        <a:lstStyle/>
        <a:p>
          <a:r>
            <a:rPr lang="en-US" sz="1400" dirty="0" smtClean="0">
              <a:solidFill>
                <a:schemeClr val="tx1"/>
              </a:solidFill>
              <a:hlinkClick xmlns:r="http://schemas.openxmlformats.org/officeDocument/2006/relationships" r:id="rId2" action="ppaction://hlinksldjump"/>
            </a:rPr>
            <a:t>Public corporations </a:t>
          </a:r>
          <a:r>
            <a:rPr lang="ro-RO" sz="1400" dirty="0" smtClean="0"/>
            <a:t>						</a:t>
          </a:r>
          <a:r>
            <a:rPr lang="en-US" sz="1400" dirty="0" smtClean="0"/>
            <a:t>(Basic)</a:t>
          </a:r>
          <a:endParaRPr lang="en-US" sz="1400" dirty="0"/>
        </a:p>
      </dgm:t>
    </dgm:pt>
    <dgm:pt modelId="{941B6D9F-13FC-4812-B27A-214070FAFBD7}" type="parTrans" cxnId="{2738C8B8-A88A-4582-BC7B-49C56457768F}">
      <dgm:prSet/>
      <dgm:spPr/>
      <dgm:t>
        <a:bodyPr/>
        <a:lstStyle/>
        <a:p>
          <a:endParaRPr lang="en-US"/>
        </a:p>
      </dgm:t>
    </dgm:pt>
    <dgm:pt modelId="{44653BBF-60D7-40CC-920C-DD0D8A3588D1}" type="sibTrans" cxnId="{2738C8B8-A88A-4582-BC7B-49C56457768F}">
      <dgm:prSet/>
      <dgm:spPr/>
      <dgm:t>
        <a:bodyPr/>
        <a:lstStyle/>
        <a:p>
          <a:endParaRPr lang="en-US"/>
        </a:p>
      </dgm:t>
    </dgm:pt>
    <dgm:pt modelId="{581A111C-2ACF-4A46-B88B-D730C828FD00}">
      <dgm:prSet phldrT="[Text]" custT="1"/>
      <dgm:spPr/>
      <dgm:t>
        <a:bodyPr/>
        <a:lstStyle/>
        <a:p>
          <a:r>
            <a:rPr lang="en-US" sz="1400" dirty="0" smtClean="0">
              <a:hlinkClick xmlns:r="http://schemas.openxmlformats.org/officeDocument/2006/relationships" r:id="rId3" action="ppaction://hlinksldjump"/>
            </a:rPr>
            <a:t>Comparability of Fiscal Data </a:t>
          </a:r>
          <a:r>
            <a:rPr lang="ro-RO" sz="1400" dirty="0" smtClean="0"/>
            <a:t>					</a:t>
          </a:r>
          <a:r>
            <a:rPr lang="en-US" sz="1400" dirty="0" smtClean="0"/>
            <a:t>(Not met)</a:t>
          </a:r>
          <a:endParaRPr lang="en-US" sz="1400" dirty="0"/>
        </a:p>
      </dgm:t>
    </dgm:pt>
    <dgm:pt modelId="{90DACF31-3936-4C23-969C-C1A3C1CA5636}" type="parTrans" cxnId="{A69E5564-A8E0-4358-8184-0CEB170EC45A}">
      <dgm:prSet/>
      <dgm:spPr/>
      <dgm:t>
        <a:bodyPr/>
        <a:lstStyle/>
        <a:p>
          <a:endParaRPr lang="en-US"/>
        </a:p>
      </dgm:t>
    </dgm:pt>
    <dgm:pt modelId="{6795C531-998E-4382-B123-9680B683C533}" type="sibTrans" cxnId="{A69E5564-A8E0-4358-8184-0CEB170EC45A}">
      <dgm:prSet/>
      <dgm:spPr/>
      <dgm:t>
        <a:bodyPr/>
        <a:lstStyle/>
        <a:p>
          <a:endParaRPr lang="en-US"/>
        </a:p>
      </dgm:t>
    </dgm:pt>
    <dgm:pt modelId="{CC099733-516F-464F-92E1-43C10F06EBE2}">
      <dgm:prSet phldrT="[Text]" custT="1"/>
      <dgm:spPr/>
      <dgm:t>
        <a:bodyPr/>
        <a:lstStyle/>
        <a:p>
          <a:r>
            <a:rPr lang="en-US" sz="1400" dirty="0" smtClean="0">
              <a:solidFill>
                <a:schemeClr val="tx1"/>
              </a:solidFill>
              <a:hlinkClick xmlns:r="http://schemas.openxmlformats.org/officeDocument/2006/relationships" r:id="rId4" action="ppaction://hlinksldjump"/>
            </a:rPr>
            <a:t>Asset and liability management </a:t>
          </a:r>
          <a:r>
            <a:rPr lang="ro-RO" sz="1400" dirty="0" smtClean="0">
              <a:solidFill>
                <a:schemeClr val="tx1"/>
              </a:solidFill>
            </a:rPr>
            <a:t>					</a:t>
          </a:r>
          <a:r>
            <a:rPr lang="en-US" sz="1400" dirty="0" smtClean="0">
              <a:solidFill>
                <a:schemeClr val="tx1"/>
              </a:solidFill>
            </a:rPr>
            <a:t>(Basic)</a:t>
          </a:r>
          <a:endParaRPr lang="en-US" sz="1400" dirty="0">
            <a:solidFill>
              <a:schemeClr val="tx1"/>
            </a:solidFill>
          </a:endParaRPr>
        </a:p>
      </dgm:t>
    </dgm:pt>
    <dgm:pt modelId="{97D7C366-452A-4D59-8C14-474972900F72}" type="parTrans" cxnId="{C2496323-1138-4D32-A244-1C4902EBA53C}">
      <dgm:prSet/>
      <dgm:spPr/>
      <dgm:t>
        <a:bodyPr/>
        <a:lstStyle/>
        <a:p>
          <a:endParaRPr lang="en-US"/>
        </a:p>
      </dgm:t>
    </dgm:pt>
    <dgm:pt modelId="{4418A240-3E3D-40FE-B0B4-D193B0B4F7AF}" type="sibTrans" cxnId="{C2496323-1138-4D32-A244-1C4902EBA53C}">
      <dgm:prSet/>
      <dgm:spPr/>
      <dgm:t>
        <a:bodyPr/>
        <a:lstStyle/>
        <a:p>
          <a:endParaRPr lang="en-US"/>
        </a:p>
      </dgm:t>
    </dgm:pt>
    <dgm:pt modelId="{EA27BD8E-AA3D-47BA-AED7-0705011EE2F3}">
      <dgm:prSet phldrT="[Text]" custT="1"/>
      <dgm:spPr/>
      <dgm:t>
        <a:bodyPr/>
        <a:lstStyle/>
        <a:p>
          <a:r>
            <a:rPr lang="en-US" sz="1400" dirty="0" smtClean="0">
              <a:solidFill>
                <a:schemeClr val="tx1"/>
              </a:solidFill>
            </a:rPr>
            <a:t>Guarantees </a:t>
          </a:r>
          <a:r>
            <a:rPr lang="ro-RO" sz="1400" dirty="0" smtClean="0">
              <a:solidFill>
                <a:schemeClr val="tx1"/>
              </a:solidFill>
            </a:rPr>
            <a:t>							</a:t>
          </a:r>
          <a:r>
            <a:rPr lang="en-US" sz="1400" dirty="0" smtClean="0">
              <a:solidFill>
                <a:schemeClr val="tx1"/>
              </a:solidFill>
            </a:rPr>
            <a:t>(Good)</a:t>
          </a:r>
          <a:endParaRPr lang="en-US" sz="1400" dirty="0">
            <a:solidFill>
              <a:schemeClr val="tx1"/>
            </a:solidFill>
          </a:endParaRPr>
        </a:p>
      </dgm:t>
    </dgm:pt>
    <dgm:pt modelId="{2056D819-66A2-47FC-BCC1-E406908C82A5}" type="parTrans" cxnId="{5156209D-BC0A-46C3-A903-90EB531E68DF}">
      <dgm:prSet/>
      <dgm:spPr/>
      <dgm:t>
        <a:bodyPr/>
        <a:lstStyle/>
        <a:p>
          <a:endParaRPr lang="en-US"/>
        </a:p>
      </dgm:t>
    </dgm:pt>
    <dgm:pt modelId="{45496BDC-B2E8-4BCD-A369-7DE0682948CD}" type="sibTrans" cxnId="{5156209D-BC0A-46C3-A903-90EB531E68DF}">
      <dgm:prSet/>
      <dgm:spPr/>
      <dgm:t>
        <a:bodyPr/>
        <a:lstStyle/>
        <a:p>
          <a:endParaRPr lang="en-US"/>
        </a:p>
      </dgm:t>
    </dgm:pt>
    <dgm:pt modelId="{71D4B1CD-EA11-4AAE-83D1-C13959FD937E}">
      <dgm:prSet phldrT="[Text]" custT="1"/>
      <dgm:spPr/>
      <dgm:t>
        <a:bodyPr/>
        <a:lstStyle/>
        <a:p>
          <a:r>
            <a:rPr lang="en-US" sz="1400" dirty="0" smtClean="0">
              <a:solidFill>
                <a:schemeClr val="tx1"/>
              </a:solidFill>
            </a:rPr>
            <a:t>Public-private partnerships </a:t>
          </a:r>
          <a:r>
            <a:rPr lang="ro-RO" sz="1400" dirty="0" smtClean="0">
              <a:solidFill>
                <a:schemeClr val="tx1"/>
              </a:solidFill>
            </a:rPr>
            <a:t>					</a:t>
          </a:r>
          <a:r>
            <a:rPr lang="en-US" sz="1400" dirty="0" smtClean="0">
              <a:solidFill>
                <a:schemeClr val="tx1"/>
              </a:solidFill>
            </a:rPr>
            <a:t>(Not Assessed)</a:t>
          </a:r>
          <a:endParaRPr lang="en-US" sz="1400" dirty="0">
            <a:solidFill>
              <a:schemeClr val="tx1"/>
            </a:solidFill>
          </a:endParaRPr>
        </a:p>
      </dgm:t>
    </dgm:pt>
    <dgm:pt modelId="{19B8C60F-5C0A-4071-9B50-820710F36989}" type="parTrans" cxnId="{7C2C4F8F-F658-42C5-9896-4500A45FE4F2}">
      <dgm:prSet/>
      <dgm:spPr/>
      <dgm:t>
        <a:bodyPr/>
        <a:lstStyle/>
        <a:p>
          <a:endParaRPr lang="en-US"/>
        </a:p>
      </dgm:t>
    </dgm:pt>
    <dgm:pt modelId="{2B69EC6A-612F-4498-88FB-D8208322725A}" type="sibTrans" cxnId="{7C2C4F8F-F658-42C5-9896-4500A45FE4F2}">
      <dgm:prSet/>
      <dgm:spPr/>
      <dgm:t>
        <a:bodyPr/>
        <a:lstStyle/>
        <a:p>
          <a:endParaRPr lang="en-US"/>
        </a:p>
      </dgm:t>
    </dgm:pt>
    <dgm:pt modelId="{F4420E83-6F37-4053-BCA6-1B00F2D8C73B}">
      <dgm:prSet phldrT="[Text]" custT="1"/>
      <dgm:spPr/>
      <dgm:t>
        <a:bodyPr/>
        <a:lstStyle/>
        <a:p>
          <a:r>
            <a:rPr lang="en-US" sz="1400" dirty="0" smtClean="0">
              <a:solidFill>
                <a:schemeClr val="tx1"/>
              </a:solidFill>
            </a:rPr>
            <a:t>Exposure to the financial sector </a:t>
          </a:r>
          <a:r>
            <a:rPr lang="ro-RO" sz="1400" dirty="0" smtClean="0">
              <a:solidFill>
                <a:schemeClr val="tx1"/>
              </a:solidFill>
            </a:rPr>
            <a:t>					</a:t>
          </a:r>
          <a:r>
            <a:rPr lang="en-US" sz="1400" dirty="0" smtClean="0">
              <a:solidFill>
                <a:schemeClr val="tx1"/>
              </a:solidFill>
            </a:rPr>
            <a:t>(Not met)</a:t>
          </a:r>
          <a:endParaRPr lang="en-US" sz="1400" dirty="0">
            <a:solidFill>
              <a:schemeClr val="tx1"/>
            </a:solidFill>
          </a:endParaRPr>
        </a:p>
      </dgm:t>
    </dgm:pt>
    <dgm:pt modelId="{563E92AC-C8DC-4D9E-AD58-8A72D3694092}" type="parTrans" cxnId="{51A19453-BE1B-42CA-ACD1-4227C38EE300}">
      <dgm:prSet/>
      <dgm:spPr/>
      <dgm:t>
        <a:bodyPr/>
        <a:lstStyle/>
        <a:p>
          <a:endParaRPr lang="en-US"/>
        </a:p>
      </dgm:t>
    </dgm:pt>
    <dgm:pt modelId="{E30EB3A0-184F-4C05-860D-68E7D5E98BBC}" type="sibTrans" cxnId="{51A19453-BE1B-42CA-ACD1-4227C38EE300}">
      <dgm:prSet/>
      <dgm:spPr/>
      <dgm:t>
        <a:bodyPr/>
        <a:lstStyle/>
        <a:p>
          <a:endParaRPr lang="en-US"/>
        </a:p>
      </dgm:t>
    </dgm:pt>
    <dgm:pt modelId="{DF685DCA-C7D5-44D6-B83B-9B4F922A0532}">
      <dgm:prSet phldrT="[Text]" custT="1"/>
      <dgm:spPr/>
      <dgm:t>
        <a:bodyPr/>
        <a:lstStyle/>
        <a:p>
          <a:r>
            <a:rPr lang="en-US" sz="1400" dirty="0" smtClean="0">
              <a:solidFill>
                <a:schemeClr val="tx1"/>
              </a:solidFill>
            </a:rPr>
            <a:t>Natural Resources </a:t>
          </a:r>
          <a:r>
            <a:rPr lang="ro-RO" sz="1400" dirty="0" smtClean="0">
              <a:solidFill>
                <a:schemeClr val="tx1"/>
              </a:solidFill>
            </a:rPr>
            <a:t>						</a:t>
          </a:r>
          <a:r>
            <a:rPr lang="en-US" sz="1400" dirty="0" smtClean="0">
              <a:solidFill>
                <a:schemeClr val="tx1"/>
              </a:solidFill>
            </a:rPr>
            <a:t>(Not Met)</a:t>
          </a:r>
          <a:endParaRPr lang="en-US" sz="1400" dirty="0">
            <a:solidFill>
              <a:schemeClr val="tx1"/>
            </a:solidFill>
          </a:endParaRPr>
        </a:p>
      </dgm:t>
    </dgm:pt>
    <dgm:pt modelId="{3253C074-FB37-4ABA-8177-91A11D3FE7F7}" type="parTrans" cxnId="{3DFF2700-9F51-4B24-ACD9-C2D546ACCE3A}">
      <dgm:prSet/>
      <dgm:spPr/>
      <dgm:t>
        <a:bodyPr/>
        <a:lstStyle/>
        <a:p>
          <a:endParaRPr lang="en-US"/>
        </a:p>
      </dgm:t>
    </dgm:pt>
    <dgm:pt modelId="{9B26775A-64D0-4AAF-A271-CE4E6E4A440F}" type="sibTrans" cxnId="{3DFF2700-9F51-4B24-ACD9-C2D546ACCE3A}">
      <dgm:prSet/>
      <dgm:spPr/>
      <dgm:t>
        <a:bodyPr/>
        <a:lstStyle/>
        <a:p>
          <a:endParaRPr lang="en-US"/>
        </a:p>
      </dgm:t>
    </dgm:pt>
    <dgm:pt modelId="{CC7C994E-3B99-4369-8494-4EEE756A28B6}">
      <dgm:prSet phldrT="[Text]" custT="1"/>
      <dgm:spPr/>
      <dgm:t>
        <a:bodyPr/>
        <a:lstStyle/>
        <a:p>
          <a:r>
            <a:rPr lang="en-US" sz="1400" dirty="0" smtClean="0">
              <a:solidFill>
                <a:schemeClr val="tx1"/>
              </a:solidFill>
              <a:hlinkClick xmlns:r="http://schemas.openxmlformats.org/officeDocument/2006/relationships" r:id="rId5" action="ppaction://hlinksldjump"/>
            </a:rPr>
            <a:t>Environmental risks </a:t>
          </a:r>
          <a:r>
            <a:rPr lang="ro-RO" sz="1400" dirty="0" smtClean="0"/>
            <a:t>						</a:t>
          </a:r>
          <a:r>
            <a:rPr lang="en-US" sz="1400" dirty="0" smtClean="0"/>
            <a:t>(Not Met)</a:t>
          </a:r>
          <a:endParaRPr lang="en-US" sz="1400" dirty="0"/>
        </a:p>
      </dgm:t>
    </dgm:pt>
    <dgm:pt modelId="{50DF2E2A-0B5D-4870-9AC0-A59E5C03D230}" type="parTrans" cxnId="{511CC7E3-4948-4E0C-A4E5-D207D1F0C3D8}">
      <dgm:prSet/>
      <dgm:spPr/>
      <dgm:t>
        <a:bodyPr/>
        <a:lstStyle/>
        <a:p>
          <a:endParaRPr lang="en-US"/>
        </a:p>
      </dgm:t>
    </dgm:pt>
    <dgm:pt modelId="{6ED6E948-950A-4FB5-9134-46D907EA83C1}" type="sibTrans" cxnId="{511CC7E3-4948-4E0C-A4E5-D207D1F0C3D8}">
      <dgm:prSet/>
      <dgm:spPr/>
      <dgm:t>
        <a:bodyPr/>
        <a:lstStyle/>
        <a:p>
          <a:endParaRPr lang="en-US"/>
        </a:p>
      </dgm:t>
    </dgm:pt>
    <dgm:pt modelId="{9E825355-772D-49F5-A5C1-32EAD63E85A5}" type="pres">
      <dgm:prSet presAssocID="{8D6F6208-0165-4C7F-8AFA-D74675FC312D}" presName="Name0" presStyleCnt="0">
        <dgm:presLayoutVars>
          <dgm:dir/>
          <dgm:animLvl val="lvl"/>
          <dgm:resizeHandles val="exact"/>
        </dgm:presLayoutVars>
      </dgm:prSet>
      <dgm:spPr/>
      <dgm:t>
        <a:bodyPr/>
        <a:lstStyle/>
        <a:p>
          <a:endParaRPr lang="ro-RO"/>
        </a:p>
      </dgm:t>
    </dgm:pt>
    <dgm:pt modelId="{1D2F822E-0BA9-4F86-9BA7-11F3096D9A3F}" type="pres">
      <dgm:prSet presAssocID="{6E520B18-7524-4726-A245-614E8C364DFC}" presName="linNode" presStyleCnt="0"/>
      <dgm:spPr/>
    </dgm:pt>
    <dgm:pt modelId="{76A7AB97-ADB6-4312-8404-714B98E47850}" type="pres">
      <dgm:prSet presAssocID="{6E520B18-7524-4726-A245-614E8C364DFC}" presName="parentText" presStyleLbl="node1" presStyleIdx="0" presStyleCnt="3">
        <dgm:presLayoutVars>
          <dgm:chMax val="1"/>
          <dgm:bulletEnabled val="1"/>
        </dgm:presLayoutVars>
      </dgm:prSet>
      <dgm:spPr/>
      <dgm:t>
        <a:bodyPr/>
        <a:lstStyle/>
        <a:p>
          <a:endParaRPr lang="en-US"/>
        </a:p>
      </dgm:t>
    </dgm:pt>
    <dgm:pt modelId="{A09F2C24-B9ED-4D36-943A-9D5E24C51CD7}" type="pres">
      <dgm:prSet presAssocID="{6E520B18-7524-4726-A245-614E8C364DFC}" presName="descendantText" presStyleLbl="alignAccFollowNode1" presStyleIdx="0" presStyleCnt="3">
        <dgm:presLayoutVars>
          <dgm:bulletEnabled val="1"/>
        </dgm:presLayoutVars>
      </dgm:prSet>
      <dgm:spPr/>
      <dgm:t>
        <a:bodyPr/>
        <a:lstStyle/>
        <a:p>
          <a:endParaRPr lang="en-US"/>
        </a:p>
      </dgm:t>
    </dgm:pt>
    <dgm:pt modelId="{FF802430-5098-4291-AEBC-941AA2F2E01D}" type="pres">
      <dgm:prSet presAssocID="{7DB29E0F-B0CF-49CA-9E4D-50649EC0A100}" presName="sp" presStyleCnt="0"/>
      <dgm:spPr/>
    </dgm:pt>
    <dgm:pt modelId="{CCF9AA45-3FCE-4A5C-847C-AA2F8C0AE2A8}" type="pres">
      <dgm:prSet presAssocID="{AFA4CF30-429C-4EFF-8544-FE94DFEAC406}" presName="linNode" presStyleCnt="0"/>
      <dgm:spPr/>
    </dgm:pt>
    <dgm:pt modelId="{38487E3F-C4F3-4580-B872-4EB2EFAF2697}" type="pres">
      <dgm:prSet presAssocID="{AFA4CF30-429C-4EFF-8544-FE94DFEAC406}" presName="parentText" presStyleLbl="node1" presStyleIdx="1" presStyleCnt="3">
        <dgm:presLayoutVars>
          <dgm:chMax val="1"/>
          <dgm:bulletEnabled val="1"/>
        </dgm:presLayoutVars>
      </dgm:prSet>
      <dgm:spPr/>
      <dgm:t>
        <a:bodyPr/>
        <a:lstStyle/>
        <a:p>
          <a:endParaRPr lang="en-US"/>
        </a:p>
      </dgm:t>
    </dgm:pt>
    <dgm:pt modelId="{990CD55B-0C8A-405A-B2AA-373A789FDCFE}" type="pres">
      <dgm:prSet presAssocID="{AFA4CF30-429C-4EFF-8544-FE94DFEAC406}" presName="descendantText" presStyleLbl="alignAccFollowNode1" presStyleIdx="1" presStyleCnt="3" custScaleY="260274" custLinFactNeighborY="0">
        <dgm:presLayoutVars>
          <dgm:bulletEnabled val="1"/>
        </dgm:presLayoutVars>
      </dgm:prSet>
      <dgm:spPr/>
      <dgm:t>
        <a:bodyPr/>
        <a:lstStyle/>
        <a:p>
          <a:endParaRPr lang="en-US"/>
        </a:p>
      </dgm:t>
    </dgm:pt>
    <dgm:pt modelId="{56ABE91C-CE8B-4D29-A106-C7DB96F8F399}" type="pres">
      <dgm:prSet presAssocID="{9578C055-3A25-48FC-B8C6-A403F8EDA6D3}" presName="sp" presStyleCnt="0"/>
      <dgm:spPr/>
    </dgm:pt>
    <dgm:pt modelId="{619B7C5C-27EE-4744-977A-DA47635A5199}" type="pres">
      <dgm:prSet presAssocID="{28B69A7D-F560-4B3A-B13F-CE239F1988F0}" presName="linNode" presStyleCnt="0"/>
      <dgm:spPr/>
    </dgm:pt>
    <dgm:pt modelId="{8B6C13AB-E483-4036-83A8-69BDD15618C0}" type="pres">
      <dgm:prSet presAssocID="{28B69A7D-F560-4B3A-B13F-CE239F1988F0}" presName="parentText" presStyleLbl="node1" presStyleIdx="2" presStyleCnt="3">
        <dgm:presLayoutVars>
          <dgm:chMax val="1"/>
          <dgm:bulletEnabled val="1"/>
        </dgm:presLayoutVars>
      </dgm:prSet>
      <dgm:spPr/>
      <dgm:t>
        <a:bodyPr/>
        <a:lstStyle/>
        <a:p>
          <a:endParaRPr lang="en-US"/>
        </a:p>
      </dgm:t>
    </dgm:pt>
    <dgm:pt modelId="{287ACC0C-E7FD-44AB-9DDA-A59673197B8E}" type="pres">
      <dgm:prSet presAssocID="{28B69A7D-F560-4B3A-B13F-CE239F1988F0}" presName="descendantText" presStyleLbl="alignAccFollowNode1" presStyleIdx="2" presStyleCnt="3">
        <dgm:presLayoutVars>
          <dgm:bulletEnabled val="1"/>
        </dgm:presLayoutVars>
      </dgm:prSet>
      <dgm:spPr/>
      <dgm:t>
        <a:bodyPr/>
        <a:lstStyle/>
        <a:p>
          <a:endParaRPr lang="en-US"/>
        </a:p>
      </dgm:t>
    </dgm:pt>
  </dgm:ptLst>
  <dgm:cxnLst>
    <dgm:cxn modelId="{40F4F979-07B8-42FD-9BEE-8D38A281B9DE}" srcId="{8D6F6208-0165-4C7F-8AFA-D74675FC312D}" destId="{28B69A7D-F560-4B3A-B13F-CE239F1988F0}" srcOrd="2" destOrd="0" parTransId="{7BD4D521-AD53-42BE-8B65-16F09E2FC6B1}" sibTransId="{D8AFC8A9-6C3E-4568-B443-3C643A883BCD}"/>
    <dgm:cxn modelId="{B1D7A5C9-3907-4C2C-9182-0BEBEA225303}" type="presOf" srcId="{CC7C994E-3B99-4369-8494-4EEE756A28B6}" destId="{990CD55B-0C8A-405A-B2AA-373A789FDCFE}" srcOrd="0" destOrd="7" presId="urn:microsoft.com/office/officeart/2005/8/layout/vList5"/>
    <dgm:cxn modelId="{5156209D-BC0A-46C3-A903-90EB531E68DF}" srcId="{AFA4CF30-429C-4EFF-8544-FE94DFEAC406}" destId="{EA27BD8E-AA3D-47BA-AED7-0705011EE2F3}" srcOrd="3" destOrd="0" parTransId="{2056D819-66A2-47FC-BCC1-E406908C82A5}" sibTransId="{45496BDC-B2E8-4BCD-A369-7DE0682948CD}"/>
    <dgm:cxn modelId="{667C8FB5-2770-4F9E-BEF1-BCC415A2DCCF}" type="presOf" srcId="{CC099733-516F-464F-92E1-43C10F06EBE2}" destId="{990CD55B-0C8A-405A-B2AA-373A789FDCFE}" srcOrd="0" destOrd="2" presId="urn:microsoft.com/office/officeart/2005/8/layout/vList5"/>
    <dgm:cxn modelId="{25D85DE3-2D46-4CBF-AFE1-9ABFC84C3A41}" type="presOf" srcId="{AFA4CF30-429C-4EFF-8544-FE94DFEAC406}" destId="{38487E3F-C4F3-4580-B872-4EB2EFAF2697}" srcOrd="0" destOrd="0" presId="urn:microsoft.com/office/officeart/2005/8/layout/vList5"/>
    <dgm:cxn modelId="{A69E5564-A8E0-4358-8184-0CEB170EC45A}" srcId="{6E520B18-7524-4726-A245-614E8C364DFC}" destId="{581A111C-2ACF-4A46-B88B-D730C828FD00}" srcOrd="2" destOrd="0" parTransId="{90DACF31-3936-4C23-969C-C1A3C1CA5636}" sibTransId="{6795C531-998E-4382-B123-9680B683C533}"/>
    <dgm:cxn modelId="{E4A21AA1-3A1B-4667-A89C-EC43E0CE2FED}" type="presOf" srcId="{B3B70129-0B45-44ED-B2EF-DE5C06BC5788}" destId="{A09F2C24-B9ED-4D36-943A-9D5E24C51CD7}" srcOrd="0" destOrd="1" presId="urn:microsoft.com/office/officeart/2005/8/layout/vList5"/>
    <dgm:cxn modelId="{692C34D9-1D29-4C8A-95C0-56DB59356400}" type="presOf" srcId="{DF685DCA-C7D5-44D6-B83B-9B4F922A0532}" destId="{990CD55B-0C8A-405A-B2AA-373A789FDCFE}" srcOrd="0" destOrd="6" presId="urn:microsoft.com/office/officeart/2005/8/layout/vList5"/>
    <dgm:cxn modelId="{44303AB1-3024-4872-BC1C-B582E2A42D87}" srcId="{6E520B18-7524-4726-A245-614E8C364DFC}" destId="{3D74B1DF-0735-4E7E-BB1B-A477AA26092B}" srcOrd="0" destOrd="0" parTransId="{8061F3B4-1C49-4CE8-A20A-6B38554C33F1}" sibTransId="{A30DCF35-2DBB-4894-B6A9-A80AE67E21EA}"/>
    <dgm:cxn modelId="{09480845-CD20-4E4F-9834-4067F787D891}" type="presOf" srcId="{9A2C09EF-E112-4547-824B-85C561129462}" destId="{990CD55B-0C8A-405A-B2AA-373A789FDCFE}" srcOrd="0" destOrd="0" presId="urn:microsoft.com/office/officeart/2005/8/layout/vList5"/>
    <dgm:cxn modelId="{B4527D55-07F6-4C00-9EDA-C83F4CB29E11}" type="presOf" srcId="{6E520B18-7524-4726-A245-614E8C364DFC}" destId="{76A7AB97-ADB6-4312-8404-714B98E47850}" srcOrd="0" destOrd="0" presId="urn:microsoft.com/office/officeart/2005/8/layout/vList5"/>
    <dgm:cxn modelId="{F30E6D37-5431-40D6-80DD-E9A402D945B3}" type="presOf" srcId="{D70DB5BE-7D27-479D-B723-6A5841E5662D}" destId="{990CD55B-0C8A-405A-B2AA-373A789FDCFE}" srcOrd="0" destOrd="1" presId="urn:microsoft.com/office/officeart/2005/8/layout/vList5"/>
    <dgm:cxn modelId="{0573BAB4-E50D-4A31-AED2-9C6767DAB922}" type="presOf" srcId="{3D74B1DF-0735-4E7E-BB1B-A477AA26092B}" destId="{A09F2C24-B9ED-4D36-943A-9D5E24C51CD7}" srcOrd="0" destOrd="0" presId="urn:microsoft.com/office/officeart/2005/8/layout/vList5"/>
    <dgm:cxn modelId="{C0ECA854-06A9-4A1B-8E69-DA4AEE3829EC}" type="presOf" srcId="{71D4B1CD-EA11-4AAE-83D1-C13959FD937E}" destId="{990CD55B-0C8A-405A-B2AA-373A789FDCFE}" srcOrd="0" destOrd="4" presId="urn:microsoft.com/office/officeart/2005/8/layout/vList5"/>
    <dgm:cxn modelId="{2A72E7E6-C05F-4861-8EF5-B2B29B580144}" srcId="{AFA4CF30-429C-4EFF-8544-FE94DFEAC406}" destId="{D70DB5BE-7D27-479D-B723-6A5841E5662D}" srcOrd="1" destOrd="0" parTransId="{B1B40D5E-041A-4EAC-8286-337AB42EF7F4}" sibTransId="{BCB951F5-8A52-4B48-9650-A37F9B9E8C8F}"/>
    <dgm:cxn modelId="{33358587-7005-4D69-A929-D9605AA5453F}" type="presOf" srcId="{EA27BD8E-AA3D-47BA-AED7-0705011EE2F3}" destId="{990CD55B-0C8A-405A-B2AA-373A789FDCFE}" srcOrd="0" destOrd="3" presId="urn:microsoft.com/office/officeart/2005/8/layout/vList5"/>
    <dgm:cxn modelId="{82405295-5AB5-49C5-8D76-167E34EB8454}" type="presOf" srcId="{581A111C-2ACF-4A46-B88B-D730C828FD00}" destId="{A09F2C24-B9ED-4D36-943A-9D5E24C51CD7}" srcOrd="0" destOrd="2" presId="urn:microsoft.com/office/officeart/2005/8/layout/vList5"/>
    <dgm:cxn modelId="{A3260DA7-FC65-4A24-AE74-6E8AC737E809}" srcId="{28B69A7D-F560-4B3A-B13F-CE239F1988F0}" destId="{5F4A3AF7-B587-4DC9-ABDB-DC14BFE374E2}" srcOrd="0" destOrd="0" parTransId="{93EEC7F4-4684-4E15-AFD3-8971FD576181}" sibTransId="{EB66CE8D-46D6-45B9-993C-1A1450DD0F6C}"/>
    <dgm:cxn modelId="{3DFF2700-9F51-4B24-ACD9-C2D546ACCE3A}" srcId="{AFA4CF30-429C-4EFF-8544-FE94DFEAC406}" destId="{DF685DCA-C7D5-44D6-B83B-9B4F922A0532}" srcOrd="6" destOrd="0" parTransId="{3253C074-FB37-4ABA-8177-91A11D3FE7F7}" sibTransId="{9B26775A-64D0-4AAF-A271-CE4E6E4A440F}"/>
    <dgm:cxn modelId="{511CC7E3-4948-4E0C-A4E5-D207D1F0C3D8}" srcId="{AFA4CF30-429C-4EFF-8544-FE94DFEAC406}" destId="{CC7C994E-3B99-4369-8494-4EEE756A28B6}" srcOrd="7" destOrd="0" parTransId="{50DF2E2A-0B5D-4870-9AC0-A59E5C03D230}" sibTransId="{6ED6E948-950A-4FB5-9134-46D907EA83C1}"/>
    <dgm:cxn modelId="{879084C0-0082-4A35-A120-31BAED250B8F}" srcId="{AFA4CF30-429C-4EFF-8544-FE94DFEAC406}" destId="{9A2C09EF-E112-4547-824B-85C561129462}" srcOrd="0" destOrd="0" parTransId="{B4AE7122-6783-4394-9C64-3E05E7663E29}" sibTransId="{59BD7B2C-BB1E-475B-B6AA-336435828723}"/>
    <dgm:cxn modelId="{0DEDBE24-17CD-45F6-8AEE-F91017E21588}" srcId="{8D6F6208-0165-4C7F-8AFA-D74675FC312D}" destId="{AFA4CF30-429C-4EFF-8544-FE94DFEAC406}" srcOrd="1" destOrd="0" parTransId="{573B740B-33E2-4087-BA8A-C4CAA8CDAB0D}" sibTransId="{9578C055-3A25-48FC-B8C6-A403F8EDA6D3}"/>
    <dgm:cxn modelId="{761826DC-9DFC-4F92-A49C-3B890588C144}" srcId="{8D6F6208-0165-4C7F-8AFA-D74675FC312D}" destId="{6E520B18-7524-4726-A245-614E8C364DFC}" srcOrd="0" destOrd="0" parTransId="{9A4E3EBD-BF7E-4DFA-809B-AE6AB83262DD}" sibTransId="{7DB29E0F-B0CF-49CA-9E4D-50649EC0A100}"/>
    <dgm:cxn modelId="{A1154423-2564-44E8-BFD6-C099510EA979}" type="presOf" srcId="{8D6F6208-0165-4C7F-8AFA-D74675FC312D}" destId="{9E825355-772D-49F5-A5C1-32EAD63E85A5}" srcOrd="0" destOrd="0" presId="urn:microsoft.com/office/officeart/2005/8/layout/vList5"/>
    <dgm:cxn modelId="{7C2C4F8F-F658-42C5-9896-4500A45FE4F2}" srcId="{AFA4CF30-429C-4EFF-8544-FE94DFEAC406}" destId="{71D4B1CD-EA11-4AAE-83D1-C13959FD937E}" srcOrd="4" destOrd="0" parTransId="{19B8C60F-5C0A-4071-9B50-820710F36989}" sibTransId="{2B69EC6A-612F-4498-88FB-D8208322725A}"/>
    <dgm:cxn modelId="{75804D05-579B-49B2-893B-902CA205A134}" type="presOf" srcId="{F4420E83-6F37-4053-BCA6-1B00F2D8C73B}" destId="{990CD55B-0C8A-405A-B2AA-373A789FDCFE}" srcOrd="0" destOrd="5" presId="urn:microsoft.com/office/officeart/2005/8/layout/vList5"/>
    <dgm:cxn modelId="{819666C3-D795-4213-8B53-D5FEDB19DAFE}" type="presOf" srcId="{28B69A7D-F560-4B3A-B13F-CE239F1988F0}" destId="{8B6C13AB-E483-4036-83A8-69BDD15618C0}" srcOrd="0" destOrd="0" presId="urn:microsoft.com/office/officeart/2005/8/layout/vList5"/>
    <dgm:cxn modelId="{89D294F1-4B3C-4246-9A68-FDA09EB3215C}" type="presOf" srcId="{5F4A3AF7-B587-4DC9-ABDB-DC14BFE374E2}" destId="{287ACC0C-E7FD-44AB-9DDA-A59673197B8E}" srcOrd="0" destOrd="0" presId="urn:microsoft.com/office/officeart/2005/8/layout/vList5"/>
    <dgm:cxn modelId="{1AFA31F7-C0C6-4F14-9B50-9D3275405170}" type="presOf" srcId="{1D332402-553C-4204-BC78-04DC38B8330E}" destId="{287ACC0C-E7FD-44AB-9DDA-A59673197B8E}" srcOrd="0" destOrd="1" presId="urn:microsoft.com/office/officeart/2005/8/layout/vList5"/>
    <dgm:cxn modelId="{C2496323-1138-4D32-A244-1C4902EBA53C}" srcId="{AFA4CF30-429C-4EFF-8544-FE94DFEAC406}" destId="{CC099733-516F-464F-92E1-43C10F06EBE2}" srcOrd="2" destOrd="0" parTransId="{97D7C366-452A-4D59-8C14-474972900F72}" sibTransId="{4418A240-3E3D-40FE-B0B4-D193B0B4F7AF}"/>
    <dgm:cxn modelId="{C4B4913B-EE01-4C5E-8233-B2B61D436DC8}" srcId="{6E520B18-7524-4726-A245-614E8C364DFC}" destId="{B3B70129-0B45-44ED-B2EF-DE5C06BC5788}" srcOrd="1" destOrd="0" parTransId="{7102B71A-09DD-4AAE-A75D-F84DB677373E}" sibTransId="{E2BEDF8E-B4F8-44B6-97EB-955A4487A397}"/>
    <dgm:cxn modelId="{2738C8B8-A88A-4582-BC7B-49C56457768F}" srcId="{28B69A7D-F560-4B3A-B13F-CE239F1988F0}" destId="{1D332402-553C-4204-BC78-04DC38B8330E}" srcOrd="1" destOrd="0" parTransId="{941B6D9F-13FC-4812-B27A-214070FAFBD7}" sibTransId="{44653BBF-60D7-40CC-920C-DD0D8A3588D1}"/>
    <dgm:cxn modelId="{51A19453-BE1B-42CA-ACD1-4227C38EE300}" srcId="{AFA4CF30-429C-4EFF-8544-FE94DFEAC406}" destId="{F4420E83-6F37-4053-BCA6-1B00F2D8C73B}" srcOrd="5" destOrd="0" parTransId="{563E92AC-C8DC-4D9E-AD58-8A72D3694092}" sibTransId="{E30EB3A0-184F-4C05-860D-68E7D5E98BBC}"/>
    <dgm:cxn modelId="{4CFE17D8-9D78-4B6A-A1DB-DC77AC19A768}" type="presParOf" srcId="{9E825355-772D-49F5-A5C1-32EAD63E85A5}" destId="{1D2F822E-0BA9-4F86-9BA7-11F3096D9A3F}" srcOrd="0" destOrd="0" presId="urn:microsoft.com/office/officeart/2005/8/layout/vList5"/>
    <dgm:cxn modelId="{20192BBF-7DA6-4DCA-AB3E-467C22078E58}" type="presParOf" srcId="{1D2F822E-0BA9-4F86-9BA7-11F3096D9A3F}" destId="{76A7AB97-ADB6-4312-8404-714B98E47850}" srcOrd="0" destOrd="0" presId="urn:microsoft.com/office/officeart/2005/8/layout/vList5"/>
    <dgm:cxn modelId="{7CBF2DF7-9D4E-4E4E-858D-A3B9055FB669}" type="presParOf" srcId="{1D2F822E-0BA9-4F86-9BA7-11F3096D9A3F}" destId="{A09F2C24-B9ED-4D36-943A-9D5E24C51CD7}" srcOrd="1" destOrd="0" presId="urn:microsoft.com/office/officeart/2005/8/layout/vList5"/>
    <dgm:cxn modelId="{F44A882B-A56D-41BA-8230-D928B1763A97}" type="presParOf" srcId="{9E825355-772D-49F5-A5C1-32EAD63E85A5}" destId="{FF802430-5098-4291-AEBC-941AA2F2E01D}" srcOrd="1" destOrd="0" presId="urn:microsoft.com/office/officeart/2005/8/layout/vList5"/>
    <dgm:cxn modelId="{EA22070B-5F1C-485F-BAF8-427441CDFD2A}" type="presParOf" srcId="{9E825355-772D-49F5-A5C1-32EAD63E85A5}" destId="{CCF9AA45-3FCE-4A5C-847C-AA2F8C0AE2A8}" srcOrd="2" destOrd="0" presId="urn:microsoft.com/office/officeart/2005/8/layout/vList5"/>
    <dgm:cxn modelId="{65C83A58-2795-4E46-8AD3-0419A4FEA334}" type="presParOf" srcId="{CCF9AA45-3FCE-4A5C-847C-AA2F8C0AE2A8}" destId="{38487E3F-C4F3-4580-B872-4EB2EFAF2697}" srcOrd="0" destOrd="0" presId="urn:microsoft.com/office/officeart/2005/8/layout/vList5"/>
    <dgm:cxn modelId="{A581BB5C-4A57-4A21-8B9F-A6BF7801C0C5}" type="presParOf" srcId="{CCF9AA45-3FCE-4A5C-847C-AA2F8C0AE2A8}" destId="{990CD55B-0C8A-405A-B2AA-373A789FDCFE}" srcOrd="1" destOrd="0" presId="urn:microsoft.com/office/officeart/2005/8/layout/vList5"/>
    <dgm:cxn modelId="{1C8C7206-64B8-4603-B613-24EC4447830E}" type="presParOf" srcId="{9E825355-772D-49F5-A5C1-32EAD63E85A5}" destId="{56ABE91C-CE8B-4D29-A106-C7DB96F8F399}" srcOrd="3" destOrd="0" presId="urn:microsoft.com/office/officeart/2005/8/layout/vList5"/>
    <dgm:cxn modelId="{C5010BB1-1491-48F5-86DC-363679F8B4EF}" type="presParOf" srcId="{9E825355-772D-49F5-A5C1-32EAD63E85A5}" destId="{619B7C5C-27EE-4744-977A-DA47635A5199}" srcOrd="4" destOrd="0" presId="urn:microsoft.com/office/officeart/2005/8/layout/vList5"/>
    <dgm:cxn modelId="{7B36C036-F182-4827-ADC8-6DBA18411D95}" type="presParOf" srcId="{619B7C5C-27EE-4744-977A-DA47635A5199}" destId="{8B6C13AB-E483-4036-83A8-69BDD15618C0}" srcOrd="0" destOrd="0" presId="urn:microsoft.com/office/officeart/2005/8/layout/vList5"/>
    <dgm:cxn modelId="{002733E8-8FC4-47DE-B376-714E5E2DD1F8}" type="presParOf" srcId="{619B7C5C-27EE-4744-977A-DA47635A5199}" destId="{287ACC0C-E7FD-44AB-9DDA-A59673197B8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F2C24-B9ED-4D36-943A-9D5E24C51CD7}">
      <dsp:nvSpPr>
        <dsp:cNvPr id="0" name=""/>
        <dsp:cNvSpPr/>
      </dsp:nvSpPr>
      <dsp:spPr>
        <a:xfrm rot="5400000">
          <a:off x="6734596" y="-2844109"/>
          <a:ext cx="832023"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Macroeconomic Risks </a:t>
          </a:r>
          <a:r>
            <a:rPr lang="ro-RO" sz="1400" kern="1200" dirty="0" smtClean="0"/>
            <a:t>						</a:t>
          </a:r>
          <a:r>
            <a:rPr lang="en-US" sz="1400" kern="1200" dirty="0" smtClean="0"/>
            <a:t>(Basic)</a:t>
          </a:r>
          <a:endParaRPr lang="en-US" sz="1400" kern="1200" dirty="0"/>
        </a:p>
        <a:p>
          <a:pPr marL="114300" lvl="1" indent="-114300" algn="l" defTabSz="622300">
            <a:lnSpc>
              <a:spcPct val="90000"/>
            </a:lnSpc>
            <a:spcBef>
              <a:spcPct val="0"/>
            </a:spcBef>
            <a:spcAft>
              <a:spcPct val="15000"/>
            </a:spcAft>
            <a:buChar char="••"/>
          </a:pPr>
          <a:r>
            <a:rPr lang="en-US" sz="1400" kern="1200" dirty="0" smtClean="0"/>
            <a:t>Specific Fiscal Risks </a:t>
          </a:r>
          <a:r>
            <a:rPr lang="ro-RO" sz="1400" kern="1200" dirty="0" smtClean="0"/>
            <a:t>						</a:t>
          </a:r>
          <a:r>
            <a:rPr lang="en-US" sz="1400" kern="1200" dirty="0" smtClean="0"/>
            <a:t>(Basic)</a:t>
          </a:r>
          <a:endParaRPr lang="en-US" sz="1400" kern="1200" dirty="0"/>
        </a:p>
        <a:p>
          <a:pPr marL="114300" lvl="1" indent="-114300" algn="l" defTabSz="622300">
            <a:lnSpc>
              <a:spcPct val="90000"/>
            </a:lnSpc>
            <a:spcBef>
              <a:spcPct val="0"/>
            </a:spcBef>
            <a:spcAft>
              <a:spcPct val="15000"/>
            </a:spcAft>
            <a:buChar char="••"/>
          </a:pPr>
          <a:r>
            <a:rPr lang="en-US" sz="1400" kern="1200" dirty="0" smtClean="0">
              <a:hlinkClick xmlns:r="http://schemas.openxmlformats.org/officeDocument/2006/relationships" r:id="" action="ppaction://hlinksldjump"/>
            </a:rPr>
            <a:t>Comparability of Fiscal Data </a:t>
          </a:r>
          <a:r>
            <a:rPr lang="ro-RO" sz="1400" kern="1200" dirty="0" smtClean="0"/>
            <a:t>					</a:t>
          </a:r>
          <a:r>
            <a:rPr lang="en-US" sz="1400" kern="1200" dirty="0" smtClean="0"/>
            <a:t>(Not met)</a:t>
          </a:r>
          <a:endParaRPr lang="en-US" sz="1400" kern="1200" dirty="0"/>
        </a:p>
      </dsp:txBody>
      <dsp:txXfrm rot="-5400000">
        <a:off x="3785616" y="145487"/>
        <a:ext cx="6689368" cy="750791"/>
      </dsp:txXfrm>
    </dsp:sp>
    <dsp:sp modelId="{76A7AB97-ADB6-4312-8404-714B98E47850}">
      <dsp:nvSpPr>
        <dsp:cNvPr id="0" name=""/>
        <dsp:cNvSpPr/>
      </dsp:nvSpPr>
      <dsp:spPr>
        <a:xfrm>
          <a:off x="0" y="867"/>
          <a:ext cx="3785616" cy="1040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sz="2900" kern="1200" dirty="0"/>
            <a:t>Analysis of Fiscal Risks</a:t>
          </a:r>
          <a:endParaRPr lang="en-US" sz="2900" kern="1200" dirty="0"/>
        </a:p>
      </dsp:txBody>
      <dsp:txXfrm>
        <a:off x="50770" y="51637"/>
        <a:ext cx="3684076" cy="938489"/>
      </dsp:txXfrm>
    </dsp:sp>
    <dsp:sp modelId="{990CD55B-0C8A-405A-B2AA-373A789FDCFE}">
      <dsp:nvSpPr>
        <dsp:cNvPr id="0" name=""/>
        <dsp:cNvSpPr/>
      </dsp:nvSpPr>
      <dsp:spPr>
        <a:xfrm rot="5400000">
          <a:off x="6060854" y="-1186036"/>
          <a:ext cx="2165540" cy="672341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rPr>
            <a:t>Budgetary contingencies </a:t>
          </a:r>
          <a:r>
            <a:rPr lang="ro-RO" sz="1400" kern="1200" dirty="0" smtClean="0">
              <a:solidFill>
                <a:schemeClr val="tx1"/>
              </a:solidFill>
            </a:rPr>
            <a:t>					</a:t>
          </a:r>
          <a:r>
            <a:rPr lang="en-US" sz="1400" kern="1200" dirty="0" smtClean="0">
              <a:solidFill>
                <a:schemeClr val="tx1"/>
              </a:solidFill>
            </a:rPr>
            <a:t>(Basic)</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hlinkClick xmlns:r="http://schemas.openxmlformats.org/officeDocument/2006/relationships" r:id="" action="ppaction://hlinksldjump"/>
            </a:rPr>
            <a:t>Tax expenditure</a:t>
          </a:r>
          <a:r>
            <a:rPr lang="ro-RO" sz="1400" kern="1200" dirty="0" smtClean="0">
              <a:solidFill>
                <a:schemeClr val="tx1"/>
              </a:solidFill>
            </a:rPr>
            <a:t>						</a:t>
          </a:r>
          <a:r>
            <a:rPr lang="en-US" sz="1400" kern="1200" dirty="0" smtClean="0">
              <a:solidFill>
                <a:schemeClr val="tx1"/>
              </a:solidFill>
            </a:rPr>
            <a:t>(Not Met)</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hlinkClick xmlns:r="http://schemas.openxmlformats.org/officeDocument/2006/relationships" r:id="" action="ppaction://hlinksldjump"/>
            </a:rPr>
            <a:t>Asset and liability management </a:t>
          </a:r>
          <a:r>
            <a:rPr lang="ro-RO" sz="1400" kern="1200" dirty="0" smtClean="0">
              <a:solidFill>
                <a:schemeClr val="tx1"/>
              </a:solidFill>
            </a:rPr>
            <a:t>					</a:t>
          </a:r>
          <a:r>
            <a:rPr lang="en-US" sz="1400" kern="1200" dirty="0" smtClean="0">
              <a:solidFill>
                <a:schemeClr val="tx1"/>
              </a:solidFill>
            </a:rPr>
            <a:t>(Basic)</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rPr>
            <a:t>Guarantees </a:t>
          </a:r>
          <a:r>
            <a:rPr lang="ro-RO" sz="1400" kern="1200" dirty="0" smtClean="0">
              <a:solidFill>
                <a:schemeClr val="tx1"/>
              </a:solidFill>
            </a:rPr>
            <a:t>							</a:t>
          </a:r>
          <a:r>
            <a:rPr lang="en-US" sz="1400" kern="1200" dirty="0" smtClean="0">
              <a:solidFill>
                <a:schemeClr val="tx1"/>
              </a:solidFill>
            </a:rPr>
            <a:t>(Good)</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rPr>
            <a:t>Public-private partnerships </a:t>
          </a:r>
          <a:r>
            <a:rPr lang="ro-RO" sz="1400" kern="1200" dirty="0" smtClean="0">
              <a:solidFill>
                <a:schemeClr val="tx1"/>
              </a:solidFill>
            </a:rPr>
            <a:t>					</a:t>
          </a:r>
          <a:r>
            <a:rPr lang="en-US" sz="1400" kern="1200" dirty="0" smtClean="0">
              <a:solidFill>
                <a:schemeClr val="tx1"/>
              </a:solidFill>
            </a:rPr>
            <a:t>(Not Assessed)</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rPr>
            <a:t>Exposure to the financial sector </a:t>
          </a:r>
          <a:r>
            <a:rPr lang="ro-RO" sz="1400" kern="1200" dirty="0" smtClean="0">
              <a:solidFill>
                <a:schemeClr val="tx1"/>
              </a:solidFill>
            </a:rPr>
            <a:t>					</a:t>
          </a:r>
          <a:r>
            <a:rPr lang="en-US" sz="1400" kern="1200" dirty="0" smtClean="0">
              <a:solidFill>
                <a:schemeClr val="tx1"/>
              </a:solidFill>
            </a:rPr>
            <a:t>(Not met)</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rPr>
            <a:t>Natural Resources </a:t>
          </a:r>
          <a:r>
            <a:rPr lang="ro-RO" sz="1400" kern="1200" dirty="0" smtClean="0">
              <a:solidFill>
                <a:schemeClr val="tx1"/>
              </a:solidFill>
            </a:rPr>
            <a:t>						</a:t>
          </a:r>
          <a:r>
            <a:rPr lang="en-US" sz="1400" kern="1200" dirty="0" smtClean="0">
              <a:solidFill>
                <a:schemeClr val="tx1"/>
              </a:solidFill>
            </a:rPr>
            <a:t>(Not Met)</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hlinkClick xmlns:r="http://schemas.openxmlformats.org/officeDocument/2006/relationships" r:id="" action="ppaction://hlinksldjump"/>
            </a:rPr>
            <a:t>Environmental risks </a:t>
          </a:r>
          <a:r>
            <a:rPr lang="ro-RO" sz="1400" kern="1200" dirty="0" smtClean="0"/>
            <a:t>						</a:t>
          </a:r>
          <a:r>
            <a:rPr lang="en-US" sz="1400" kern="1200" dirty="0" smtClean="0"/>
            <a:t>(Not Met)</a:t>
          </a:r>
          <a:endParaRPr lang="en-US" sz="1400" kern="1200" dirty="0"/>
        </a:p>
      </dsp:txBody>
      <dsp:txXfrm rot="-5400000">
        <a:off x="3781919" y="1198612"/>
        <a:ext cx="6617698" cy="1954114"/>
      </dsp:txXfrm>
    </dsp:sp>
    <dsp:sp modelId="{38487E3F-C4F3-4580-B872-4EB2EFAF2697}">
      <dsp:nvSpPr>
        <dsp:cNvPr id="0" name=""/>
        <dsp:cNvSpPr/>
      </dsp:nvSpPr>
      <dsp:spPr>
        <a:xfrm>
          <a:off x="0" y="1655654"/>
          <a:ext cx="3781919" cy="1040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sz="2900" kern="1200" dirty="0"/>
            <a:t>Management of Fiscal Risk</a:t>
          </a:r>
          <a:endParaRPr lang="en-US" sz="2900" kern="1200" dirty="0"/>
        </a:p>
      </dsp:txBody>
      <dsp:txXfrm>
        <a:off x="50770" y="1706424"/>
        <a:ext cx="3680379" cy="938489"/>
      </dsp:txXfrm>
    </dsp:sp>
    <dsp:sp modelId="{287ACC0C-E7FD-44AB-9DDA-A59673197B8E}">
      <dsp:nvSpPr>
        <dsp:cNvPr id="0" name=""/>
        <dsp:cNvSpPr/>
      </dsp:nvSpPr>
      <dsp:spPr>
        <a:xfrm rot="5400000">
          <a:off x="6734596" y="465463"/>
          <a:ext cx="832023"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Sub-national governments </a:t>
          </a:r>
          <a:r>
            <a:rPr lang="ro-RO" sz="1400" kern="1200" dirty="0" smtClean="0"/>
            <a:t>					</a:t>
          </a:r>
          <a:r>
            <a:rPr lang="en-US" sz="1400" kern="1200" dirty="0" smtClean="0"/>
            <a:t>(Advanced)</a:t>
          </a:r>
          <a:endParaRPr lang="en-US" sz="1400" kern="1200" dirty="0"/>
        </a:p>
        <a:p>
          <a:pPr marL="114300" lvl="1" indent="-114300" algn="l" defTabSz="622300">
            <a:lnSpc>
              <a:spcPct val="90000"/>
            </a:lnSpc>
            <a:spcBef>
              <a:spcPct val="0"/>
            </a:spcBef>
            <a:spcAft>
              <a:spcPct val="15000"/>
            </a:spcAft>
            <a:buChar char="••"/>
          </a:pPr>
          <a:r>
            <a:rPr lang="en-US" sz="1400" kern="1200" dirty="0" smtClean="0">
              <a:solidFill>
                <a:schemeClr val="tx1"/>
              </a:solidFill>
              <a:hlinkClick xmlns:r="http://schemas.openxmlformats.org/officeDocument/2006/relationships" r:id="" action="ppaction://hlinksldjump"/>
            </a:rPr>
            <a:t>Public corporations </a:t>
          </a:r>
          <a:r>
            <a:rPr lang="ro-RO" sz="1400" kern="1200" dirty="0" smtClean="0"/>
            <a:t>						</a:t>
          </a:r>
          <a:r>
            <a:rPr lang="en-US" sz="1400" kern="1200" dirty="0" smtClean="0"/>
            <a:t>(Basic)</a:t>
          </a:r>
          <a:endParaRPr lang="en-US" sz="1400" kern="1200" dirty="0"/>
        </a:p>
      </dsp:txBody>
      <dsp:txXfrm rot="-5400000">
        <a:off x="3785616" y="3455059"/>
        <a:ext cx="6689368" cy="750791"/>
      </dsp:txXfrm>
    </dsp:sp>
    <dsp:sp modelId="{8B6C13AB-E483-4036-83A8-69BDD15618C0}">
      <dsp:nvSpPr>
        <dsp:cNvPr id="0" name=""/>
        <dsp:cNvSpPr/>
      </dsp:nvSpPr>
      <dsp:spPr>
        <a:xfrm>
          <a:off x="0" y="3310440"/>
          <a:ext cx="3785616" cy="1040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sz="2900" kern="1200" dirty="0"/>
            <a:t>Fiscal Coordination</a:t>
          </a:r>
          <a:endParaRPr lang="en-US" sz="2900" kern="1200" dirty="0"/>
        </a:p>
      </dsp:txBody>
      <dsp:txXfrm>
        <a:off x="50770" y="3361210"/>
        <a:ext cx="3684076" cy="93848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0.04182</cdr:x>
      <cdr:y>0.01471</cdr:y>
    </cdr:from>
    <cdr:to>
      <cdr:x>0.18027</cdr:x>
      <cdr:y>0.17477</cdr:y>
    </cdr:to>
    <cdr:sp macro="" textlink="">
      <cdr:nvSpPr>
        <cdr:cNvPr id="2" name="Text Box 1"/>
        <cdr:cNvSpPr txBox="1"/>
      </cdr:nvSpPr>
      <cdr:spPr>
        <a:xfrm xmlns:a="http://schemas.openxmlformats.org/drawingml/2006/main">
          <a:off x="384572" y="29226"/>
          <a:ext cx="1273169" cy="3180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solidFill>
                <a:schemeClr val="tx1">
                  <a:lumMod val="75000"/>
                  <a:lumOff val="25000"/>
                </a:schemeClr>
              </a:solidFill>
            </a:rPr>
            <a:t>% GDP</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8788"/>
          </a:xfrm>
          <a:prstGeom prst="rect">
            <a:avLst/>
          </a:prstGeom>
        </p:spPr>
        <p:txBody>
          <a:bodyPr vert="horz" lIns="91440" tIns="45720" rIns="91440" bIns="45720" rtlCol="0"/>
          <a:lstStyle>
            <a:lvl1pPr algn="l">
              <a:defRPr sz="1200"/>
            </a:lvl1pPr>
          </a:lstStyle>
          <a:p>
            <a:endParaRPr lang="ro-RO"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F9E63D-9C53-4190-9AF6-918861D37918}" type="datetimeFigureOut">
              <a:rPr lang="ro-RO" smtClean="0"/>
              <a:t>23.06.2016</a:t>
            </a:fld>
            <a:endParaRPr lang="ro-RO" dirty="0"/>
          </a:p>
        </p:txBody>
      </p:sp>
      <p:sp>
        <p:nvSpPr>
          <p:cNvPr id="4" name="Footer Placeholder 3"/>
          <p:cNvSpPr>
            <a:spLocks noGrp="1"/>
          </p:cNvSpPr>
          <p:nvPr>
            <p:ph type="ftr" sz="quarter" idx="2"/>
          </p:nvPr>
        </p:nvSpPr>
        <p:spPr>
          <a:xfrm>
            <a:off x="1" y="8685214"/>
            <a:ext cx="2971800" cy="458787"/>
          </a:xfrm>
          <a:prstGeom prst="rect">
            <a:avLst/>
          </a:prstGeom>
        </p:spPr>
        <p:txBody>
          <a:bodyPr vert="horz" lIns="91440" tIns="45720" rIns="91440" bIns="45720" rtlCol="0" anchor="b"/>
          <a:lstStyle>
            <a:lvl1pPr algn="l">
              <a:defRPr sz="1200"/>
            </a:lvl1pPr>
          </a:lstStyle>
          <a:p>
            <a:endParaRPr lang="ro-RO" dirty="0"/>
          </a:p>
        </p:txBody>
      </p:sp>
      <p:sp>
        <p:nvSpPr>
          <p:cNvPr id="5" name="Slide Number Placeholder 4"/>
          <p:cNvSpPr>
            <a:spLocks noGrp="1"/>
          </p:cNvSpPr>
          <p:nvPr>
            <p:ph type="sldNum" sz="quarter" idx="3"/>
          </p:nvPr>
        </p:nvSpPr>
        <p:spPr>
          <a:xfrm>
            <a:off x="3884613" y="8685214"/>
            <a:ext cx="2971800" cy="458787"/>
          </a:xfrm>
          <a:prstGeom prst="rect">
            <a:avLst/>
          </a:prstGeom>
        </p:spPr>
        <p:txBody>
          <a:bodyPr vert="horz" lIns="91440" tIns="45720" rIns="91440" bIns="45720" rtlCol="0" anchor="b"/>
          <a:lstStyle>
            <a:lvl1pPr algn="r">
              <a:defRPr sz="1200"/>
            </a:lvl1pPr>
          </a:lstStyle>
          <a:p>
            <a:fld id="{EB04A73B-4831-49A8-8F82-5F30A9D601DC}" type="slidenum">
              <a:rPr lang="ro-RO" smtClean="0"/>
              <a:t>‹#›</a:t>
            </a:fld>
            <a:endParaRPr lang="ro-RO" dirty="0"/>
          </a:p>
        </p:txBody>
      </p:sp>
    </p:spTree>
    <p:extLst>
      <p:ext uri="{BB962C8B-B14F-4D97-AF65-F5344CB8AC3E}">
        <p14:creationId xmlns:p14="http://schemas.microsoft.com/office/powerpoint/2010/main" val="12745578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8788"/>
          </a:xfrm>
          <a:prstGeom prst="rect">
            <a:avLst/>
          </a:prstGeom>
        </p:spPr>
        <p:txBody>
          <a:bodyPr vert="horz" lIns="91440" tIns="45720" rIns="91440" bIns="45720" rtlCol="0"/>
          <a:lstStyle>
            <a:lvl1pPr algn="l">
              <a:defRPr sz="1200"/>
            </a:lvl1pPr>
          </a:lstStyle>
          <a:p>
            <a:endParaRPr lang="ro-RO"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68A3BA-C667-446C-9081-2D85D3426BBA}" type="datetimeFigureOut">
              <a:rPr lang="ro-RO" smtClean="0"/>
              <a:t>23.06.2016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dirty="0"/>
          </a:p>
        </p:txBody>
      </p:sp>
      <p:sp>
        <p:nvSpPr>
          <p:cNvPr id="5" name="Notes Placeholder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1" y="8685214"/>
            <a:ext cx="2971800" cy="458787"/>
          </a:xfrm>
          <a:prstGeom prst="rect">
            <a:avLst/>
          </a:prstGeom>
        </p:spPr>
        <p:txBody>
          <a:bodyPr vert="horz" lIns="91440" tIns="45720" rIns="91440" bIns="45720" rtlCol="0" anchor="b"/>
          <a:lstStyle>
            <a:lvl1pPr algn="l">
              <a:defRPr sz="1200"/>
            </a:lvl1pPr>
          </a:lstStyle>
          <a:p>
            <a:endParaRPr lang="ro-RO" dirty="0"/>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40" tIns="45720" rIns="91440" bIns="45720" rtlCol="0" anchor="b"/>
          <a:lstStyle>
            <a:lvl1pPr algn="r">
              <a:defRPr sz="1200"/>
            </a:lvl1pPr>
          </a:lstStyle>
          <a:p>
            <a:fld id="{19551098-271A-4D75-940C-E29B5CACED30}" type="slidenum">
              <a:rPr lang="ro-RO" smtClean="0"/>
              <a:t>‹#›</a:t>
            </a:fld>
            <a:endParaRPr lang="en-US" dirty="0"/>
          </a:p>
        </p:txBody>
      </p:sp>
    </p:spTree>
    <p:extLst>
      <p:ext uri="{BB962C8B-B14F-4D97-AF65-F5344CB8AC3E}">
        <p14:creationId xmlns:p14="http://schemas.microsoft.com/office/powerpoint/2010/main" val="24942218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1</a:t>
            </a:fld>
            <a:endParaRPr lang="en-US" dirty="0"/>
          </a:p>
        </p:txBody>
      </p:sp>
    </p:spTree>
    <p:extLst>
      <p:ext uri="{BB962C8B-B14F-4D97-AF65-F5344CB8AC3E}">
        <p14:creationId xmlns:p14="http://schemas.microsoft.com/office/powerpoint/2010/main" val="403828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10</a:t>
            </a:fld>
            <a:endParaRPr lang="en-US" dirty="0"/>
          </a:p>
        </p:txBody>
      </p:sp>
    </p:spTree>
    <p:extLst>
      <p:ext uri="{BB962C8B-B14F-4D97-AF65-F5344CB8AC3E}">
        <p14:creationId xmlns:p14="http://schemas.microsoft.com/office/powerpoint/2010/main" val="2923954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11</a:t>
            </a:fld>
            <a:endParaRPr lang="en-US" dirty="0"/>
          </a:p>
        </p:txBody>
      </p:sp>
    </p:spTree>
    <p:extLst>
      <p:ext uri="{BB962C8B-B14F-4D97-AF65-F5344CB8AC3E}">
        <p14:creationId xmlns:p14="http://schemas.microsoft.com/office/powerpoint/2010/main" val="539779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2</a:t>
            </a:fld>
            <a:endParaRPr lang="en-US" dirty="0"/>
          </a:p>
        </p:txBody>
      </p:sp>
    </p:spTree>
    <p:extLst>
      <p:ext uri="{BB962C8B-B14F-4D97-AF65-F5344CB8AC3E}">
        <p14:creationId xmlns:p14="http://schemas.microsoft.com/office/powerpoint/2010/main" val="1772204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3</a:t>
            </a:fld>
            <a:endParaRPr lang="en-US" dirty="0"/>
          </a:p>
        </p:txBody>
      </p:sp>
    </p:spTree>
    <p:extLst>
      <p:ext uri="{BB962C8B-B14F-4D97-AF65-F5344CB8AC3E}">
        <p14:creationId xmlns:p14="http://schemas.microsoft.com/office/powerpoint/2010/main" val="1709346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551098-271A-4D75-940C-E29B5CACED30}" type="slidenum">
              <a:rPr lang="ro-RO" smtClean="0"/>
              <a:t>4</a:t>
            </a:fld>
            <a:endParaRPr lang="en-US" dirty="0"/>
          </a:p>
        </p:txBody>
      </p:sp>
    </p:spTree>
    <p:extLst>
      <p:ext uri="{BB962C8B-B14F-4D97-AF65-F5344CB8AC3E}">
        <p14:creationId xmlns:p14="http://schemas.microsoft.com/office/powerpoint/2010/main" val="2426153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5</a:t>
            </a:fld>
            <a:endParaRPr lang="en-US" dirty="0"/>
          </a:p>
        </p:txBody>
      </p:sp>
    </p:spTree>
    <p:extLst>
      <p:ext uri="{BB962C8B-B14F-4D97-AF65-F5344CB8AC3E}">
        <p14:creationId xmlns:p14="http://schemas.microsoft.com/office/powerpoint/2010/main" val="4292747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6</a:t>
            </a:fld>
            <a:endParaRPr lang="en-US" dirty="0"/>
          </a:p>
        </p:txBody>
      </p:sp>
    </p:spTree>
    <p:extLst>
      <p:ext uri="{BB962C8B-B14F-4D97-AF65-F5344CB8AC3E}">
        <p14:creationId xmlns:p14="http://schemas.microsoft.com/office/powerpoint/2010/main" val="3223584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7</a:t>
            </a:fld>
            <a:endParaRPr lang="en-US" dirty="0"/>
          </a:p>
        </p:txBody>
      </p:sp>
    </p:spTree>
    <p:extLst>
      <p:ext uri="{BB962C8B-B14F-4D97-AF65-F5344CB8AC3E}">
        <p14:creationId xmlns:p14="http://schemas.microsoft.com/office/powerpoint/2010/main" val="376283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8</a:t>
            </a:fld>
            <a:endParaRPr lang="en-US" dirty="0"/>
          </a:p>
        </p:txBody>
      </p:sp>
    </p:spTree>
    <p:extLst>
      <p:ext uri="{BB962C8B-B14F-4D97-AF65-F5344CB8AC3E}">
        <p14:creationId xmlns:p14="http://schemas.microsoft.com/office/powerpoint/2010/main" val="3070913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9551098-271A-4D75-940C-E29B5CACED30}" type="slidenum">
              <a:rPr lang="ro-RO" smtClean="0"/>
              <a:t>9</a:t>
            </a:fld>
            <a:endParaRPr lang="en-US" dirty="0"/>
          </a:p>
        </p:txBody>
      </p:sp>
    </p:spTree>
    <p:extLst>
      <p:ext uri="{BB962C8B-B14F-4D97-AF65-F5344CB8AC3E}">
        <p14:creationId xmlns:p14="http://schemas.microsoft.com/office/powerpoint/2010/main" val="3805351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B19C81-9100-4AE9-99A6-C2A39D5A3F49}" type="datetime1">
              <a:rPr lang="en-US" smtClean="0"/>
              <a:t>23-Jun-2016</a:t>
            </a:fld>
            <a:endParaRPr lang="en-US" dirty="0"/>
          </a:p>
        </p:txBody>
      </p:sp>
      <p:sp>
        <p:nvSpPr>
          <p:cNvPr id="5" name="Footer Placeholder 4"/>
          <p:cNvSpPr>
            <a:spLocks noGrp="1"/>
          </p:cNvSpPr>
          <p:nvPr>
            <p:ph type="ftr" sz="quarter" idx="11"/>
          </p:nvPr>
        </p:nvSpPr>
        <p:spPr/>
        <p:txBody>
          <a:bodyPr/>
          <a:lstStyle>
            <a:lvl1pPr>
              <a:defRPr sz="1800"/>
            </a:lvl1pPr>
          </a:lstStyle>
          <a:p>
            <a:endParaRPr lang="en-US" dirty="0"/>
          </a:p>
        </p:txBody>
      </p:sp>
      <p:sp>
        <p:nvSpPr>
          <p:cNvPr id="6" name="Slide Number Placeholder 5"/>
          <p:cNvSpPr>
            <a:spLocks noGrp="1"/>
          </p:cNvSpPr>
          <p:nvPr>
            <p:ph type="sldNum" sz="quarter" idx="12"/>
          </p:nvPr>
        </p:nvSpPr>
        <p:spPr/>
        <p:txBody>
          <a:bodyPr/>
          <a:lstStyle/>
          <a:p>
            <a:fld id="{82979399-8A74-48F2-9310-F138E5DB3D45}" type="slidenum">
              <a:rPr lang="en-US" smtClean="0"/>
              <a:t>‹#›</a:t>
            </a:fld>
            <a:endParaRPr lang="en-US" dirty="0"/>
          </a:p>
        </p:txBody>
      </p:sp>
      <p:sp>
        <p:nvSpPr>
          <p:cNvPr id="7" name="Title 1"/>
          <p:cNvSpPr txBox="1">
            <a:spLocks/>
          </p:cNvSpPr>
          <p:nvPr userDrawn="1"/>
        </p:nvSpPr>
        <p:spPr>
          <a:xfrm>
            <a:off x="1524000" y="774357"/>
            <a:ext cx="9144000" cy="4887534"/>
          </a:xfrm>
          <a:prstGeom prst="rect">
            <a:avLst/>
          </a:prstGeom>
        </p:spPr>
        <p:txBody>
          <a:bodyPr anchor="b">
            <a:normAutofit/>
          </a:bodyPr>
          <a:lstStyle>
            <a:lvl1pPr algn="ctr" defTabSz="914400" rtl="0" eaLnBrk="1" latinLnBrk="0" hangingPunct="1">
              <a:lnSpc>
                <a:spcPct val="90000"/>
              </a:lnSpc>
              <a:spcBef>
                <a:spcPct val="0"/>
              </a:spcBef>
              <a:buNone/>
              <a:defRPr sz="4800" kern="1200">
                <a:solidFill>
                  <a:schemeClr val="tx1"/>
                </a:solidFill>
                <a:latin typeface="+mj-lt"/>
                <a:ea typeface="+mj-ea"/>
                <a:cs typeface="+mj-cs"/>
              </a:defRPr>
            </a:lvl1pPr>
          </a:lstStyle>
          <a:p>
            <a:pPr>
              <a:lnSpc>
                <a:spcPct val="90000"/>
              </a:lnSpc>
              <a:spcBef>
                <a:spcPts val="1000"/>
              </a:spcBef>
            </a:pPr>
            <a:r>
              <a:rPr lang="en-US" b="1" dirty="0" smtClean="0"/>
              <a:t>Risks - Identification, management and mitigation strategies</a:t>
            </a:r>
            <a:r>
              <a:rPr lang="ro-RO" b="1" dirty="0" smtClean="0"/>
              <a:t/>
            </a:r>
            <a:br>
              <a:rPr lang="ro-RO" b="1" dirty="0" smtClean="0"/>
            </a:br>
            <a:r>
              <a:rPr lang="ro-RO" dirty="0" smtClean="0"/>
              <a:t/>
            </a:r>
            <a:br>
              <a:rPr lang="ro-RO" dirty="0" smtClean="0"/>
            </a:br>
            <a:r>
              <a:rPr lang="en-US" sz="2000" dirty="0" smtClean="0">
                <a:solidFill>
                  <a:prstClr val="black"/>
                </a:solidFill>
                <a:latin typeface="+mn-lt"/>
              </a:rPr>
              <a:t>Ioana Burla</a:t>
            </a:r>
            <a:r>
              <a:rPr lang="ro-RO" sz="2000" dirty="0" smtClean="0">
                <a:solidFill>
                  <a:prstClr val="black"/>
                </a:solidFill>
                <a:latin typeface="+mn-lt"/>
              </a:rPr>
              <a:t>,</a:t>
            </a:r>
            <a:r>
              <a:rPr lang="en-US" sz="2000" dirty="0" smtClean="0">
                <a:solidFill>
                  <a:prstClr val="black"/>
                </a:solidFill>
                <a:latin typeface="+mn-lt"/>
              </a:rPr>
              <a:t> General Director</a:t>
            </a:r>
            <a:r>
              <a:rPr lang="ro-RO" sz="2000" dirty="0" smtClean="0">
                <a:solidFill>
                  <a:prstClr val="black"/>
                </a:solidFill>
                <a:latin typeface="+mn-lt"/>
              </a:rPr>
              <a:t> -</a:t>
            </a:r>
            <a:r>
              <a:rPr lang="en-US" sz="2000" dirty="0" smtClean="0">
                <a:solidFill>
                  <a:prstClr val="black"/>
                </a:solidFill>
                <a:latin typeface="+mn-lt"/>
              </a:rPr>
              <a:t> Budget Department </a:t>
            </a:r>
            <a:r>
              <a:rPr lang="ro-RO" sz="2000" dirty="0" smtClean="0">
                <a:solidFill>
                  <a:prstClr val="black"/>
                </a:solidFill>
                <a:latin typeface="+mn-lt"/>
              </a:rPr>
              <a:t/>
            </a:r>
            <a:br>
              <a:rPr lang="ro-RO" sz="2000" dirty="0" smtClean="0">
                <a:solidFill>
                  <a:prstClr val="black"/>
                </a:solidFill>
                <a:latin typeface="+mn-lt"/>
              </a:rPr>
            </a:br>
            <a:r>
              <a:rPr lang="en-US" sz="2000" dirty="0" smtClean="0">
                <a:solidFill>
                  <a:prstClr val="black"/>
                </a:solidFill>
                <a:latin typeface="+mn-lt"/>
              </a:rPr>
              <a:t>Ministry of Public Finance</a:t>
            </a:r>
            <a:r>
              <a:rPr lang="ro-RO" sz="2000" dirty="0" smtClean="0">
                <a:solidFill>
                  <a:prstClr val="black"/>
                </a:solidFill>
                <a:latin typeface="+mn-lt"/>
              </a:rPr>
              <a:t/>
            </a:r>
            <a:br>
              <a:rPr lang="ro-RO" sz="2000" dirty="0" smtClean="0">
                <a:solidFill>
                  <a:prstClr val="black"/>
                </a:solidFill>
                <a:latin typeface="+mn-lt"/>
              </a:rPr>
            </a:br>
            <a:r>
              <a:rPr lang="ro-RO" sz="2000" dirty="0" smtClean="0">
                <a:solidFill>
                  <a:prstClr val="black"/>
                </a:solidFill>
                <a:latin typeface="+mn-lt"/>
              </a:rPr>
              <a:t>ROMANIA</a:t>
            </a:r>
          </a:p>
          <a:p>
            <a:pPr>
              <a:lnSpc>
                <a:spcPct val="90000"/>
              </a:lnSpc>
              <a:spcBef>
                <a:spcPts val="1000"/>
              </a:spcBef>
            </a:pPr>
            <a:endParaRPr lang="ro-RO" sz="2000" dirty="0" smtClean="0">
              <a:solidFill>
                <a:prstClr val="black"/>
              </a:solidFill>
              <a:latin typeface="+mn-lt"/>
            </a:endParaRPr>
          </a:p>
          <a:p>
            <a:pPr>
              <a:lnSpc>
                <a:spcPct val="90000"/>
              </a:lnSpc>
              <a:spcBef>
                <a:spcPts val="1000"/>
              </a:spcBef>
            </a:pPr>
            <a:r>
              <a:rPr lang="en-US" dirty="0" smtClean="0"/>
              <a:t/>
            </a:r>
            <a:br>
              <a:rPr lang="en-US" dirty="0" smtClean="0"/>
            </a:br>
            <a:r>
              <a:rPr lang="en-US" sz="1500" b="1" i="1" dirty="0" smtClean="0">
                <a:solidFill>
                  <a:prstClr val="black"/>
                </a:solidFill>
              </a:rPr>
              <a:t>28-29 JUNE 2016</a:t>
            </a:r>
          </a:p>
          <a:p>
            <a:pPr>
              <a:lnSpc>
                <a:spcPct val="90000"/>
              </a:lnSpc>
              <a:spcBef>
                <a:spcPts val="1000"/>
              </a:spcBef>
              <a:buFont typeface="Arial" panose="020B0604020202020204" pitchFamily="34" charset="0"/>
              <a:buNone/>
            </a:pPr>
            <a:r>
              <a:rPr lang="en-US" sz="1500" b="1" i="1" dirty="0" smtClean="0">
                <a:solidFill>
                  <a:prstClr val="black"/>
                </a:solidFill>
              </a:rPr>
              <a:t> Ljubljana, Slovenia</a:t>
            </a:r>
          </a:p>
          <a:p>
            <a:endParaRPr lang="en-US" sz="1900" dirty="0" smtClean="0"/>
          </a:p>
        </p:txBody>
      </p:sp>
      <p:pic>
        <p:nvPicPr>
          <p:cNvPr id="8" name="Picture 1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22692" y="4472132"/>
            <a:ext cx="2590800" cy="1884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97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B14CED67-CBB6-4F5E-8CE2-6DE211D7EDFE}" type="datetime1">
              <a:rPr lang="en-US" smtClean="0"/>
              <a:t>23-Jun-2016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979399-8A74-48F2-9310-F138E5DB3D45}" type="slidenum">
              <a:rPr lang="en-US" smtClean="0"/>
              <a:t>‹#›</a:t>
            </a:fld>
            <a:endParaRPr lang="en-US" dirty="0"/>
          </a:p>
        </p:txBody>
      </p:sp>
      <p:pic>
        <p:nvPicPr>
          <p:cNvPr id="7" name="Picture 1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42964" y="6111875"/>
            <a:ext cx="838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27475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21CC4-6BFA-4133-B0E3-CF36BF9C9C88}" type="datetime1">
              <a:rPr lang="en-US" smtClean="0"/>
              <a:t>23-Jun-2016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979399-8A74-48F2-9310-F138E5DB3D45}" type="slidenum">
              <a:rPr lang="en-US" smtClean="0"/>
              <a:t>‹#›</a:t>
            </a:fld>
            <a:endParaRPr lang="en-US" dirty="0"/>
          </a:p>
        </p:txBody>
      </p:sp>
    </p:spTree>
    <p:extLst>
      <p:ext uri="{BB962C8B-B14F-4D97-AF65-F5344CB8AC3E}">
        <p14:creationId xmlns:p14="http://schemas.microsoft.com/office/powerpoint/2010/main" val="1393444586"/>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finante.ro/activepasive.html?pagina=buleti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mfinante.ro/programDeConvergenta.html?pagina=domeni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discutii.mfinante.ro/static/10/Mfp/proiect_buget_2016/Raportbuget2016.pdf" TargetMode="External"/><Relationship Id="rId4" Type="http://schemas.openxmlformats.org/officeDocument/2006/relationships/hyperlink" Target="http://www.mfinante.gov.ro/strategbug2015.html?pagina=domenii"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_ftn1"/><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_ftnref1"/><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015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847164" y="117441"/>
            <a:ext cx="10515600" cy="770066"/>
          </a:xfrm>
        </p:spPr>
        <p:txBody>
          <a:bodyPr>
            <a:normAutofit/>
          </a:bodyPr>
          <a:lstStyle/>
          <a:p>
            <a:r>
              <a:rPr lang="ro-RO" sz="2800" b="1" dirty="0" smtClean="0"/>
              <a:t>Public </a:t>
            </a:r>
            <a:r>
              <a:rPr lang="en-US" sz="2800" b="1" dirty="0" smtClean="0"/>
              <a:t>corporations</a:t>
            </a:r>
            <a:endParaRPr lang="en-US" sz="2800" b="1" dirty="0"/>
          </a:p>
        </p:txBody>
      </p:sp>
      <p:sp>
        <p:nvSpPr>
          <p:cNvPr id="4" name="Content Placeholder 2"/>
          <p:cNvSpPr txBox="1">
            <a:spLocks/>
          </p:cNvSpPr>
          <p:nvPr/>
        </p:nvSpPr>
        <p:spPr>
          <a:xfrm>
            <a:off x="543126" y="1243585"/>
            <a:ext cx="10663137" cy="5520382"/>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algn="just">
              <a:buFont typeface="Arial" panose="020B0604020202020204" pitchFamily="34" charset="0"/>
              <a:buNone/>
            </a:pPr>
            <a:r>
              <a:rPr lang="en-US" sz="8000" dirty="0" smtClean="0"/>
              <a:t>Risks associated to the state-owned companies sector:</a:t>
            </a:r>
          </a:p>
          <a:p>
            <a:pPr marL="914400" indent="-685800" algn="just">
              <a:buFont typeface="Wingdings" panose="05000000000000000000" pitchFamily="2" charset="2"/>
              <a:buChar char="Ø"/>
            </a:pPr>
            <a:r>
              <a:rPr lang="en-US" sz="6800" dirty="0" smtClean="0"/>
              <a:t>Total assets of SOEs amounted to 174.67 billion lei, accounting for 26.2% of GDP.  Of these, the assets of companies subordinated to the central government totaled 145.90 billion lei, accounting for 21.9% of GDP, and the assets of companies subordinated to local governments amounted to 28.77 billion lei, accounting for 4.3% of GDP.</a:t>
            </a:r>
            <a:endParaRPr lang="en-US" sz="6800" dirty="0" smtClean="0">
              <a:ea typeface="Times New Roman" panose="02020603050405020304" pitchFamily="18" charset="0"/>
            </a:endParaRPr>
          </a:p>
          <a:p>
            <a:pPr marL="914400" indent="-685800" algn="just">
              <a:buFont typeface="Wingdings" panose="05000000000000000000" pitchFamily="2" charset="2"/>
              <a:buChar char="Ø"/>
            </a:pPr>
            <a:r>
              <a:rPr lang="en-US" sz="6800" dirty="0" smtClean="0"/>
              <a:t>Total liabilities of the state-owned companies, i.e. 174.67 billion lei, accounted for </a:t>
            </a:r>
            <a:r>
              <a:rPr lang="en-US" sz="6800" b="1" dirty="0" smtClean="0"/>
              <a:t>26.2% of GDP</a:t>
            </a:r>
            <a:r>
              <a:rPr lang="en-US" sz="6800" dirty="0" smtClean="0"/>
              <a:t>. Of these, total debts (amounts that must be paid within one year and more than one year) of public companies amounted to a total of 56.52 billion lei, i.e. 8.5% of GDP, of which the total debts of companies subordinated to the central government were 42.01 billion lei, accounting for 6.3% of GDP, and the total debts of companies subordinated to local governments amounted to 14.51 billion lei, i.e. 2.2% of GDP.</a:t>
            </a:r>
            <a:endParaRPr lang="en-US" sz="6800" dirty="0" smtClean="0">
              <a:ea typeface="Times New Roman" panose="02020603050405020304" pitchFamily="18" charset="0"/>
            </a:endParaRPr>
          </a:p>
          <a:p>
            <a:pPr marL="914400" indent="-685800" algn="just">
              <a:buFont typeface="Wingdings" panose="05000000000000000000" pitchFamily="2" charset="2"/>
              <a:buChar char="Ø"/>
            </a:pPr>
            <a:r>
              <a:rPr lang="en-US" sz="6800" dirty="0" smtClean="0"/>
              <a:t>Of the total debt, the arrears of public companies amounted to 25.99 billion lei, which is </a:t>
            </a:r>
            <a:r>
              <a:rPr lang="en-US" sz="6800" b="1" dirty="0" smtClean="0"/>
              <a:t>3.9%</a:t>
            </a:r>
            <a:r>
              <a:rPr lang="en-US" sz="6800" dirty="0" smtClean="0"/>
              <a:t> of GDP. Of these, the arrears of companies subordinated to the central government amounted to 17.61 billion lei (2.6% of GDP) and the arrears of companies subordinated to local government amounted to 8.38 billion lei (1.3% of GDP).</a:t>
            </a:r>
            <a:endParaRPr lang="en-US" sz="6800" dirty="0" smtClean="0">
              <a:ea typeface="Times New Roman" panose="02020603050405020304" pitchFamily="18" charset="0"/>
            </a:endParaRPr>
          </a:p>
          <a:p>
            <a:pPr marL="914400" indent="-685800" algn="just">
              <a:buFont typeface="Wingdings" panose="05000000000000000000" pitchFamily="2" charset="2"/>
              <a:buChar char="Ø"/>
            </a:pPr>
            <a:r>
              <a:rPr lang="en-US" sz="6800" dirty="0" smtClean="0"/>
              <a:t>The SOEs indebtedness calculated according to the formula (Total Debts/Total Assets was 32.36%, of which 28.79% for the public companies subordinated to the central government and 50.45% for the public companies subordinated to the local governments.</a:t>
            </a:r>
            <a:endParaRPr lang="en-US" sz="6800" dirty="0" smtClean="0">
              <a:ea typeface="Times New Roman" panose="02020603050405020304" pitchFamily="18" charset="0"/>
            </a:endParaRPr>
          </a:p>
          <a:p>
            <a:pPr marL="914400" indent="-685800" algn="just">
              <a:buFont typeface="Wingdings" panose="05000000000000000000" pitchFamily="2" charset="2"/>
              <a:buChar char="Ø"/>
            </a:pPr>
            <a:r>
              <a:rPr lang="en-US" sz="6800" dirty="0" smtClean="0"/>
              <a:t>In 2014, the public companies ran a loss of 7.32 billion lei, accounting for 1.1% of GDP, with the profit of public companies amounting to 3.22 billion lei, i.e. 0.48% of GDP.</a:t>
            </a:r>
            <a:endParaRPr lang="en-US" sz="6800" dirty="0" smtClean="0">
              <a:ea typeface="Times New Roman" panose="02020603050405020304" pitchFamily="18" charset="0"/>
            </a:endParaRPr>
          </a:p>
          <a:p>
            <a:pPr marL="0" indent="0">
              <a:buFont typeface="Arial" panose="020B0604020202020204" pitchFamily="34" charset="0"/>
              <a:buNone/>
            </a:pPr>
            <a:endParaRPr lang="en-US" sz="4400" dirty="0" smtClean="0"/>
          </a:p>
          <a:p>
            <a:pPr marL="0" indent="0">
              <a:buFont typeface="Arial" panose="020B0604020202020204" pitchFamily="34" charset="0"/>
              <a:buNone/>
            </a:pPr>
            <a:r>
              <a:rPr lang="en-US" sz="7200" dirty="0" smtClean="0"/>
              <a:t>The Fiscal Budgetary Strategy 2016-2018 – extras</a:t>
            </a:r>
            <a:endParaRPr lang="ro-RO" sz="7200" dirty="0" smtClean="0"/>
          </a:p>
          <a:p>
            <a:pPr marL="0" indent="0">
              <a:buNone/>
            </a:pPr>
            <a:r>
              <a:rPr lang="en-US" sz="7200" dirty="0"/>
              <a:t>Liabilities of and assets of government controlled entities classified outside general </a:t>
            </a:r>
            <a:r>
              <a:rPr lang="en-US" sz="7200" dirty="0" smtClean="0"/>
              <a:t>government</a:t>
            </a:r>
            <a:r>
              <a:rPr lang="ro-RO" sz="7200" dirty="0" smtClean="0"/>
              <a:t> are </a:t>
            </a:r>
            <a:r>
              <a:rPr lang="en-US" sz="7200" dirty="0" smtClean="0"/>
              <a:t>published,</a:t>
            </a:r>
            <a:r>
              <a:rPr lang="ro-RO" sz="7200" dirty="0" smtClean="0"/>
              <a:t> link</a:t>
            </a:r>
            <a:r>
              <a:rPr lang="en-US" sz="7200" dirty="0"/>
              <a:t>: </a:t>
            </a:r>
            <a:r>
              <a:rPr lang="en-US" sz="7200" dirty="0">
                <a:hlinkClick r:id="rId3"/>
              </a:rPr>
              <a:t>http://</a:t>
            </a:r>
            <a:r>
              <a:rPr lang="en-US" sz="7200" dirty="0" smtClean="0">
                <a:hlinkClick r:id="rId3"/>
              </a:rPr>
              <a:t>www.mfinante.ro/activepasive.html?pagina=buletin</a:t>
            </a:r>
            <a:endParaRPr lang="en-US" sz="7200" dirty="0" smtClean="0"/>
          </a:p>
          <a:p>
            <a:pPr marL="0" indent="0">
              <a:buNone/>
            </a:pPr>
            <a:endParaRPr lang="en-US" sz="7200" dirty="0"/>
          </a:p>
          <a:p>
            <a:pPr marL="0" indent="0">
              <a:buFont typeface="Arial" panose="020B0604020202020204" pitchFamily="34" charset="0"/>
              <a:buNone/>
            </a:pPr>
            <a:endParaRPr lang="en-US" sz="1800" dirty="0"/>
          </a:p>
        </p:txBody>
      </p:sp>
      <p:sp>
        <p:nvSpPr>
          <p:cNvPr id="3" name="Slide Number Placeholder 2"/>
          <p:cNvSpPr>
            <a:spLocks noGrp="1"/>
          </p:cNvSpPr>
          <p:nvPr>
            <p:ph type="sldNum" sz="quarter" idx="12"/>
          </p:nvPr>
        </p:nvSpPr>
        <p:spPr/>
        <p:txBody>
          <a:bodyPr/>
          <a:lstStyle/>
          <a:p>
            <a:fld id="{82979399-8A74-48F2-9310-F138E5DB3D45}" type="slidenum">
              <a:rPr lang="en-US" smtClean="0"/>
              <a:t>10</a:t>
            </a:fld>
            <a:endParaRPr lang="en-US" dirty="0"/>
          </a:p>
        </p:txBody>
      </p:sp>
    </p:spTree>
    <p:extLst>
      <p:ext uri="{BB962C8B-B14F-4D97-AF65-F5344CB8AC3E}">
        <p14:creationId xmlns:p14="http://schemas.microsoft.com/office/powerpoint/2010/main" val="3068788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93283"/>
          </a:xfrm>
        </p:spPr>
        <p:txBody>
          <a:bodyPr/>
          <a:lstStyle/>
          <a:p>
            <a:pPr algn="ctr"/>
            <a:r>
              <a:rPr lang="en-US" dirty="0" smtClean="0"/>
              <a:t/>
            </a:r>
            <a:br>
              <a:rPr lang="en-US" dirty="0" smtClean="0"/>
            </a:br>
            <a:r>
              <a:rPr lang="en-US" dirty="0"/>
              <a:t/>
            </a:r>
            <a:br>
              <a:rPr lang="en-US" dirty="0"/>
            </a:br>
            <a:r>
              <a:rPr lang="en-US" dirty="0"/>
              <a:t/>
            </a:r>
            <a:br>
              <a:rPr lang="en-US" dirty="0"/>
            </a:br>
            <a:r>
              <a:rPr lang="en-US" b="1" i="1" dirty="0" smtClean="0">
                <a:effectLst>
                  <a:outerShdw blurRad="38100" dist="38100" dir="2700000" algn="tl">
                    <a:srgbClr val="000000">
                      <a:alpha val="43137"/>
                    </a:srgbClr>
                  </a:outerShdw>
                </a:effectLst>
              </a:rPr>
              <a:t>Thank you!</a:t>
            </a:r>
            <a:endParaRPr lang="en-US" b="1" i="1" dirty="0">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82979399-8A74-48F2-9310-F138E5DB3D45}" type="slidenum">
              <a:rPr lang="en-US" smtClean="0"/>
              <a:t>11</a:t>
            </a:fld>
            <a:endParaRPr lang="en-US" dirty="0"/>
          </a:p>
        </p:txBody>
      </p:sp>
    </p:spTree>
    <p:extLst>
      <p:ext uri="{BB962C8B-B14F-4D97-AF65-F5344CB8AC3E}">
        <p14:creationId xmlns:p14="http://schemas.microsoft.com/office/powerpoint/2010/main" val="1940899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400" b="1" cap="all" dirty="0" smtClean="0"/>
              <a:t>Fiscal Transparency EVALUATION for Romania </a:t>
            </a:r>
            <a:r>
              <a:rPr dirty="0"/>
              <a:t/>
            </a:r>
            <a:br>
              <a:rPr dirty="0"/>
            </a:br>
            <a:r>
              <a:rPr lang="en-US" sz="1400" b="1" cap="all" dirty="0" smtClean="0"/>
              <a:t>international monetary fund</a:t>
            </a:r>
            <a:r>
              <a:rPr dirty="0"/>
              <a:t/>
            </a:r>
            <a:br>
              <a:rPr dirty="0"/>
            </a:br>
            <a:r>
              <a:rPr lang="en-US" sz="1400" b="1" cap="all" dirty="0" smtClean="0"/>
              <a:t>October 2014</a:t>
            </a:r>
            <a:r>
              <a:rPr lang="ro-RO" sz="1400" b="1" cap="all" dirty="0" smtClean="0"/>
              <a:t/>
            </a:r>
            <a:br>
              <a:rPr lang="ro-RO" sz="1400" b="1" cap="all" dirty="0" smtClean="0"/>
            </a:br>
            <a:r>
              <a:rPr dirty="0" smtClean="0"/>
              <a:t/>
            </a:r>
            <a:br>
              <a:rPr dirty="0" smtClean="0"/>
            </a:br>
            <a:r>
              <a:rPr lang="en-US" sz="1400" i="1" dirty="0" smtClean="0"/>
              <a:t>Risks </a:t>
            </a:r>
            <a:r>
              <a:rPr lang="en-US" sz="1400" i="1" dirty="0"/>
              <a:t>- Identification, management and mitigation strategies</a:t>
            </a:r>
            <a:endParaRPr lang="en-US" sz="1400"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783742189"/>
              </p:ext>
            </p:extLst>
          </p:nvPr>
        </p:nvGraphicFramePr>
        <p:xfrm>
          <a:off x="838200" y="1788303"/>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315616" y="6354147"/>
            <a:ext cx="8677470" cy="369332"/>
          </a:xfrm>
          <a:prstGeom prst="rect">
            <a:avLst/>
          </a:prstGeom>
          <a:noFill/>
        </p:spPr>
        <p:txBody>
          <a:bodyPr wrap="square" rtlCol="0">
            <a:spAutoFit/>
          </a:bodyPr>
          <a:lstStyle/>
          <a:p>
            <a:endParaRPr lang="en-US" dirty="0"/>
          </a:p>
        </p:txBody>
      </p:sp>
      <p:sp>
        <p:nvSpPr>
          <p:cNvPr id="6" name="Slide Number Placeholder 5"/>
          <p:cNvSpPr>
            <a:spLocks noGrp="1"/>
          </p:cNvSpPr>
          <p:nvPr>
            <p:ph type="sldNum" sz="quarter" idx="12"/>
          </p:nvPr>
        </p:nvSpPr>
        <p:spPr/>
        <p:txBody>
          <a:bodyPr/>
          <a:lstStyle/>
          <a:p>
            <a:fld id="{82979399-8A74-48F2-9310-F138E5DB3D45}" type="slidenum">
              <a:rPr lang="en-US" smtClean="0"/>
              <a:t>2</a:t>
            </a:fld>
            <a:endParaRPr lang="en-US" dirty="0"/>
          </a:p>
        </p:txBody>
      </p:sp>
    </p:spTree>
    <p:extLst>
      <p:ext uri="{BB962C8B-B14F-4D97-AF65-F5344CB8AC3E}">
        <p14:creationId xmlns:p14="http://schemas.microsoft.com/office/powerpoint/2010/main" val="477731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mn-lt"/>
              </a:rPr>
              <a:t>Risks - Identification, management and mitigation strategies</a:t>
            </a:r>
            <a:endParaRPr lang="en-US" sz="2800" b="1" dirty="0">
              <a:latin typeface="+mn-lt"/>
            </a:endParaRPr>
          </a:p>
        </p:txBody>
      </p:sp>
      <p:sp>
        <p:nvSpPr>
          <p:cNvPr id="3" name="Content Placeholder 2"/>
          <p:cNvSpPr>
            <a:spLocks noGrp="1"/>
          </p:cNvSpPr>
          <p:nvPr>
            <p:ph idx="4294967295"/>
          </p:nvPr>
        </p:nvSpPr>
        <p:spPr>
          <a:xfrm>
            <a:off x="838200" y="1825625"/>
            <a:ext cx="10759751" cy="4351338"/>
          </a:xfrm>
          <a:prstGeom prst="rect">
            <a:avLst/>
          </a:prstGeom>
        </p:spPr>
        <p:txBody>
          <a:bodyPr>
            <a:normAutofit/>
          </a:bodyPr>
          <a:lstStyle/>
          <a:p>
            <a:pPr marL="571500" indent="-571500">
              <a:buAutoNum type="romanUcPeriod"/>
            </a:pPr>
            <a:endParaRPr lang="en-US" dirty="0" smtClean="0"/>
          </a:p>
          <a:p>
            <a:pPr marL="0" indent="0">
              <a:buNone/>
            </a:pPr>
            <a:r>
              <a:rPr lang="en-US" sz="1800" dirty="0" smtClean="0"/>
              <a:t>In 2016, the analysis for fiscal policy are in:</a:t>
            </a:r>
          </a:p>
          <a:p>
            <a:pPr marL="0" indent="0">
              <a:buNone/>
            </a:pPr>
            <a:endParaRPr lang="en-US" sz="1800" dirty="0" smtClean="0"/>
          </a:p>
          <a:p>
            <a:pPr marL="0" indent="0">
              <a:buNone/>
            </a:pPr>
            <a:r>
              <a:rPr lang="en-US" sz="1800" dirty="0" smtClean="0"/>
              <a:t>(i) Convergence Program 2016</a:t>
            </a:r>
            <a:r>
              <a:rPr lang="ro-RO" sz="1800" dirty="0" smtClean="0"/>
              <a:t> </a:t>
            </a:r>
            <a:r>
              <a:rPr lang="en-US" sz="1800" dirty="0" smtClean="0"/>
              <a:t>–2019</a:t>
            </a:r>
            <a:r>
              <a:rPr lang="ro-RO" sz="1800" dirty="0"/>
              <a:t> </a:t>
            </a:r>
            <a:r>
              <a:rPr lang="ro-RO" sz="1800" dirty="0" smtClean="0"/>
              <a:t>link</a:t>
            </a:r>
            <a:r>
              <a:rPr lang="en-US" sz="1800" dirty="0" smtClean="0"/>
              <a:t>:</a:t>
            </a:r>
            <a:r>
              <a:rPr lang="ro-RO" sz="1800" dirty="0" smtClean="0"/>
              <a:t> </a:t>
            </a:r>
            <a:r>
              <a:rPr lang="ro-RO" sz="1800" dirty="0" smtClean="0">
                <a:hlinkClick r:id="rId3"/>
              </a:rPr>
              <a:t>http</a:t>
            </a:r>
            <a:r>
              <a:rPr lang="ro-RO" sz="1800" dirty="0">
                <a:hlinkClick r:id="rId3"/>
              </a:rPr>
              <a:t>://</a:t>
            </a:r>
            <a:r>
              <a:rPr lang="ro-RO" sz="1800" dirty="0" smtClean="0">
                <a:hlinkClick r:id="rId3"/>
              </a:rPr>
              <a:t>www.mfinante.ro/programDeConvergenta.html?pagina=domenii</a:t>
            </a:r>
            <a:endParaRPr lang="ro-RO" sz="1800" dirty="0" smtClean="0"/>
          </a:p>
          <a:p>
            <a:pPr marL="0" indent="0">
              <a:buNone/>
            </a:pPr>
            <a:endParaRPr lang="en-US" sz="1800" dirty="0" smtClean="0"/>
          </a:p>
          <a:p>
            <a:pPr marL="0" indent="0">
              <a:buNone/>
            </a:pPr>
            <a:r>
              <a:rPr lang="en-US" sz="1800" dirty="0" smtClean="0"/>
              <a:t>(ii) Fiscal and Budgetary Strategy for 2016</a:t>
            </a:r>
            <a:r>
              <a:rPr lang="ro-RO" sz="1800" dirty="0" smtClean="0"/>
              <a:t> </a:t>
            </a:r>
            <a:r>
              <a:rPr lang="en-US" sz="1800" dirty="0" smtClean="0"/>
              <a:t>–2018 link</a:t>
            </a:r>
            <a:r>
              <a:rPr lang="en-US" sz="1800" dirty="0"/>
              <a:t>: </a:t>
            </a:r>
            <a:r>
              <a:rPr lang="en-US" sz="1800" dirty="0">
                <a:hlinkClick r:id="rId4"/>
              </a:rPr>
              <a:t>http://</a:t>
            </a:r>
            <a:r>
              <a:rPr lang="en-US" sz="1800" dirty="0" smtClean="0">
                <a:hlinkClick r:id="rId4"/>
              </a:rPr>
              <a:t>www.mfinante.gov.ro/strategbug2015.html?pagina=domenii</a:t>
            </a:r>
            <a:endParaRPr lang="en-US" sz="1800" dirty="0" smtClean="0"/>
          </a:p>
          <a:p>
            <a:pPr marL="0" indent="0">
              <a:buNone/>
            </a:pPr>
            <a:endParaRPr lang="en-US" sz="1800" dirty="0" smtClean="0"/>
          </a:p>
          <a:p>
            <a:pPr marL="0" indent="0">
              <a:buNone/>
            </a:pPr>
            <a:r>
              <a:rPr lang="en-US" sz="1800" dirty="0" smtClean="0"/>
              <a:t>(iii) Report on the Macroeconomic Situation of 2016 and Forecasts for the Years 2017–2019</a:t>
            </a:r>
            <a:r>
              <a:rPr lang="ro-RO" sz="1800" dirty="0" smtClean="0"/>
              <a:t> link</a:t>
            </a:r>
            <a:r>
              <a:rPr lang="en-US" sz="1800" dirty="0" smtClean="0"/>
              <a:t>:</a:t>
            </a:r>
            <a:r>
              <a:rPr lang="ro-RO" sz="1800" dirty="0" smtClean="0"/>
              <a:t> </a:t>
            </a:r>
            <a:r>
              <a:rPr lang="ro-RO" sz="1800" dirty="0">
                <a:hlinkClick r:id="rId5"/>
              </a:rPr>
              <a:t>http://</a:t>
            </a:r>
            <a:r>
              <a:rPr lang="ro-RO" sz="1800" dirty="0" smtClean="0">
                <a:hlinkClick r:id="rId5"/>
              </a:rPr>
              <a:t>discutii.mfinante.ro/static/10/Mfp/proiect_buget_2016/Raportbuget2016.pdf</a:t>
            </a:r>
            <a:endParaRPr lang="ro-RO" sz="1800" dirty="0" smtClean="0"/>
          </a:p>
          <a:p>
            <a:pPr marL="0" indent="0">
              <a:buNone/>
            </a:pPr>
            <a:endParaRPr lang="en-US" sz="1800" dirty="0" smtClean="0"/>
          </a:p>
          <a:p>
            <a:pPr marL="0" indent="0">
              <a:buNone/>
            </a:pPr>
            <a:endParaRPr lang="en-US" sz="1800" dirty="0"/>
          </a:p>
        </p:txBody>
      </p:sp>
      <p:sp>
        <p:nvSpPr>
          <p:cNvPr id="5" name="Slide Number Placeholder 4"/>
          <p:cNvSpPr>
            <a:spLocks noGrp="1"/>
          </p:cNvSpPr>
          <p:nvPr>
            <p:ph type="sldNum" sz="quarter" idx="12"/>
          </p:nvPr>
        </p:nvSpPr>
        <p:spPr/>
        <p:txBody>
          <a:bodyPr/>
          <a:lstStyle/>
          <a:p>
            <a:fld id="{82979399-8A74-48F2-9310-F138E5DB3D45}" type="slidenum">
              <a:rPr lang="en-US" smtClean="0"/>
              <a:t>3</a:t>
            </a:fld>
            <a:endParaRPr lang="en-US" dirty="0"/>
          </a:p>
        </p:txBody>
      </p:sp>
    </p:spTree>
    <p:extLst>
      <p:ext uri="{BB962C8B-B14F-4D97-AF65-F5344CB8AC3E}">
        <p14:creationId xmlns:p14="http://schemas.microsoft.com/office/powerpoint/2010/main" val="1922721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6441" y="4713511"/>
            <a:ext cx="10199914" cy="2031325"/>
          </a:xfrm>
          <a:prstGeom prst="rect">
            <a:avLst/>
          </a:prstGeom>
        </p:spPr>
        <p:txBody>
          <a:bodyPr wrap="square">
            <a:spAutoFit/>
          </a:bodyPr>
          <a:lstStyle/>
          <a:p>
            <a:r>
              <a:rPr lang="en-US" b="1" i="1" dirty="0" smtClean="0"/>
              <a:t>Convergence </a:t>
            </a:r>
            <a:r>
              <a:rPr lang="en-US" b="1" i="1" dirty="0"/>
              <a:t>Program </a:t>
            </a:r>
            <a:r>
              <a:rPr lang="en-US" b="1" i="1" dirty="0" smtClean="0"/>
              <a:t>2016–2019 –extras</a:t>
            </a:r>
          </a:p>
          <a:p>
            <a:endParaRPr lang="en-US" dirty="0" smtClean="0"/>
          </a:p>
          <a:p>
            <a:pPr algn="just"/>
            <a:r>
              <a:rPr lang="en-US" dirty="0" smtClean="0"/>
              <a:t>In the </a:t>
            </a:r>
            <a:r>
              <a:rPr lang="en-US" b="1" dirty="0" smtClean="0"/>
              <a:t>Fiscal </a:t>
            </a:r>
            <a:r>
              <a:rPr lang="en-US" b="1" dirty="0"/>
              <a:t>Sustainability Report </a:t>
            </a:r>
            <a:r>
              <a:rPr lang="en-US" b="1" dirty="0" smtClean="0"/>
              <a:t>2015</a:t>
            </a:r>
            <a:r>
              <a:rPr lang="en-US" dirty="0" smtClean="0"/>
              <a:t>, </a:t>
            </a:r>
            <a:r>
              <a:rPr lang="en-US" dirty="0"/>
              <a:t>European Commission</a:t>
            </a:r>
            <a:r>
              <a:rPr lang="en-US" dirty="0" smtClean="0"/>
              <a:t>, for Romania no significant risks of fiscal stress arise in the short-term, but high risks  appear in the medium term.</a:t>
            </a:r>
          </a:p>
          <a:p>
            <a:pPr algn="just"/>
            <a:r>
              <a:rPr lang="en-US" dirty="0" smtClean="0"/>
              <a:t>Medium-level risks </a:t>
            </a:r>
            <a:r>
              <a:rPr lang="en-US" dirty="0"/>
              <a:t>emerge from the analysis of the </a:t>
            </a:r>
            <a:r>
              <a:rPr lang="en-US" dirty="0" smtClean="0"/>
              <a:t>sustainability gap </a:t>
            </a:r>
            <a:r>
              <a:rPr lang="en-US" dirty="0"/>
              <a:t>indicator S1, due mainly to the </a:t>
            </a:r>
            <a:r>
              <a:rPr lang="en-US" dirty="0" smtClean="0"/>
              <a:t>unfavorable initial </a:t>
            </a:r>
            <a:r>
              <a:rPr lang="en-US" dirty="0"/>
              <a:t>budgetary position and partly to </a:t>
            </a:r>
            <a:r>
              <a:rPr lang="en-US" dirty="0" smtClean="0"/>
              <a:t>the projected </a:t>
            </a:r>
            <a:r>
              <a:rPr lang="en-US" dirty="0"/>
              <a:t>age-related public </a:t>
            </a:r>
            <a:r>
              <a:rPr lang="en-US" dirty="0" smtClean="0"/>
              <a:t>spending.</a:t>
            </a:r>
            <a:r>
              <a:rPr lang="en-US" b="1" i="1" dirty="0"/>
              <a:t/>
            </a:r>
            <a:br>
              <a:rPr lang="en-US" b="1" i="1" dirty="0"/>
            </a:br>
            <a:endParaRPr lang="ro-RO" dirty="0"/>
          </a:p>
        </p:txBody>
      </p:sp>
      <p:sp>
        <p:nvSpPr>
          <p:cNvPr id="7" name="Title 6"/>
          <p:cNvSpPr>
            <a:spLocks noGrp="1"/>
          </p:cNvSpPr>
          <p:nvPr>
            <p:ph type="title"/>
          </p:nvPr>
        </p:nvSpPr>
        <p:spPr>
          <a:xfrm>
            <a:off x="838200" y="365126"/>
            <a:ext cx="10515600" cy="530614"/>
          </a:xfrm>
        </p:spPr>
        <p:txBody>
          <a:bodyPr/>
          <a:lstStyle/>
          <a:p>
            <a:r>
              <a:rPr lang="ro-RO" sz="2800" b="1" i="1" dirty="0">
                <a:latin typeface="+mn-lt"/>
              </a:rPr>
              <a:t>L</a:t>
            </a:r>
            <a:r>
              <a:rPr lang="en-US" sz="2800" b="1" i="1" dirty="0">
                <a:latin typeface="+mn-lt"/>
              </a:rPr>
              <a:t>ong-Term Fiscal Sustainability</a:t>
            </a:r>
            <a:endParaRPr lang="ro-RO" sz="2800" b="1" i="1" dirty="0">
              <a:latin typeface="+mn-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026459454"/>
              </p:ext>
            </p:extLst>
          </p:nvPr>
        </p:nvGraphicFramePr>
        <p:xfrm>
          <a:off x="1061266" y="1447800"/>
          <a:ext cx="9550265" cy="1414463"/>
        </p:xfrm>
        <a:graphic>
          <a:graphicData uri="http://schemas.openxmlformats.org/presentationml/2006/ole">
            <mc:AlternateContent xmlns:mc="http://schemas.openxmlformats.org/markup-compatibility/2006">
              <mc:Choice xmlns:v="urn:schemas-microsoft-com:vml" Requires="v">
                <p:oleObj spid="_x0000_s1038" name="Document" r:id="rId4" imgW="5745933" imgH="851369" progId="Word.Document.12">
                  <p:embed/>
                </p:oleObj>
              </mc:Choice>
              <mc:Fallback>
                <p:oleObj name="Document" r:id="rId4" imgW="5745933" imgH="851369" progId="Word.Document.12">
                  <p:embed/>
                  <p:pic>
                    <p:nvPicPr>
                      <p:cNvPr id="0" name=""/>
                      <p:cNvPicPr/>
                      <p:nvPr/>
                    </p:nvPicPr>
                    <p:blipFill>
                      <a:blip r:embed="rId5"/>
                      <a:stretch>
                        <a:fillRect/>
                      </a:stretch>
                    </p:blipFill>
                    <p:spPr>
                      <a:xfrm>
                        <a:off x="1061266" y="1447800"/>
                        <a:ext cx="9550265" cy="1414463"/>
                      </a:xfrm>
                      <a:prstGeom prst="rect">
                        <a:avLst/>
                      </a:prstGeom>
                    </p:spPr>
                  </p:pic>
                </p:oleObj>
              </mc:Fallback>
            </mc:AlternateContent>
          </a:graphicData>
        </a:graphic>
      </p:graphicFrame>
      <p:sp>
        <p:nvSpPr>
          <p:cNvPr id="9" name="Rectangle 8"/>
          <p:cNvSpPr/>
          <p:nvPr/>
        </p:nvSpPr>
        <p:spPr>
          <a:xfrm>
            <a:off x="1061266" y="2862263"/>
            <a:ext cx="9231085" cy="1695336"/>
          </a:xfrm>
          <a:prstGeom prst="rect">
            <a:avLst/>
          </a:prstGeom>
        </p:spPr>
        <p:txBody>
          <a:bodyPr wrap="square">
            <a:spAutoFit/>
          </a:bodyPr>
          <a:lstStyle/>
          <a:p>
            <a:pPr>
              <a:lnSpc>
                <a:spcPts val="1100"/>
              </a:lnSpc>
              <a:spcBef>
                <a:spcPts val="70"/>
              </a:spcBef>
              <a:spcAft>
                <a:spcPts val="0"/>
              </a:spcAft>
            </a:pPr>
            <a:r>
              <a:rPr lang="ro-RO" sz="1200" dirty="0">
                <a:latin typeface="Calibri" panose="020F0502020204030204" pitchFamily="34" charset="0"/>
                <a:ea typeface="Calibri" panose="020F0502020204030204" pitchFamily="34" charset="0"/>
              </a:rPr>
              <a:t> </a:t>
            </a:r>
            <a:endParaRPr lang="ro-RO" sz="1200" dirty="0">
              <a:latin typeface="Times New Roman" panose="02020603050405020304" pitchFamily="18" charset="0"/>
              <a:ea typeface="Calibri" panose="020F0502020204030204" pitchFamily="34" charset="0"/>
            </a:endParaRPr>
          </a:p>
          <a:p>
            <a:pPr marL="285750" indent="-285750" algn="just">
              <a:spcBef>
                <a:spcPts val="600"/>
              </a:spcBef>
              <a:spcAft>
                <a:spcPts val="600"/>
              </a:spcAft>
              <a:buFont typeface="Wingdings" panose="05000000000000000000" pitchFamily="2" charset="2"/>
              <a:buChar char="ü"/>
            </a:pPr>
            <a:r>
              <a:rPr lang="en-US" sz="1600" dirty="0">
                <a:ea typeface="Calibri" panose="020F0502020204030204" pitchFamily="34" charset="0"/>
              </a:rPr>
              <a:t>The estimates of the pension model indicate an increase of pension expenditures share under Pillar 1, from 8.2% of GDP in 2013 to around 8.4% of GDP at the beginning of the 2040-50 decade, followed by a gradual decrease towards the end of the forecasting interval, until below the share of the baseline year.</a:t>
            </a:r>
            <a:endParaRPr lang="ro-RO" sz="1600" dirty="0">
              <a:ea typeface="Calibri" panose="020F0502020204030204" pitchFamily="34" charset="0"/>
            </a:endParaRPr>
          </a:p>
          <a:p>
            <a:pPr marL="285750" indent="-285750" algn="just">
              <a:spcBef>
                <a:spcPts val="600"/>
              </a:spcBef>
              <a:spcAft>
                <a:spcPts val="600"/>
              </a:spcAft>
              <a:buFont typeface="Wingdings" panose="05000000000000000000" pitchFamily="2" charset="2"/>
              <a:buChar char="ü"/>
            </a:pPr>
            <a:r>
              <a:rPr lang="en-US" sz="1600" dirty="0">
                <a:ea typeface="Calibri" panose="020F0502020204030204" pitchFamily="34" charset="0"/>
              </a:rPr>
              <a:t>The Pension Pillar 2 will have an increasingly substantial share in the total pension expenditures, and is expected to amount to around 0.8% of GDP at the end of the forecasting interval</a:t>
            </a:r>
            <a:r>
              <a:rPr lang="en-US" sz="1200" dirty="0" smtClean="0">
                <a:latin typeface="Calibri" panose="020F0502020204030204" pitchFamily="34" charset="0"/>
                <a:ea typeface="Calibri" panose="020F0502020204030204" pitchFamily="34" charset="0"/>
              </a:rPr>
              <a:t>.</a:t>
            </a:r>
            <a:endParaRPr lang="ro-RO" sz="1200" dirty="0">
              <a:effectLst/>
              <a:latin typeface="Times New Roman" panose="02020603050405020304" pitchFamily="18" charset="0"/>
              <a:ea typeface="Calibri" panose="020F0502020204030204" pitchFamily="34" charset="0"/>
            </a:endParaRPr>
          </a:p>
        </p:txBody>
      </p:sp>
      <p:sp>
        <p:nvSpPr>
          <p:cNvPr id="10" name="Rectangle 9"/>
          <p:cNvSpPr/>
          <p:nvPr/>
        </p:nvSpPr>
        <p:spPr>
          <a:xfrm>
            <a:off x="1061266" y="2611174"/>
            <a:ext cx="6116354" cy="233397"/>
          </a:xfrm>
          <a:prstGeom prst="rect">
            <a:avLst/>
          </a:prstGeom>
        </p:spPr>
        <p:txBody>
          <a:bodyPr wrap="none">
            <a:spAutoFit/>
          </a:bodyPr>
          <a:lstStyle/>
          <a:p>
            <a:pPr marR="3427730" lvl="0" algn="just">
              <a:lnSpc>
                <a:spcPts val="1125"/>
              </a:lnSpc>
              <a:spcBef>
                <a:spcPts val="300"/>
              </a:spcBef>
              <a:spcAft>
                <a:spcPts val="600"/>
              </a:spcAft>
            </a:pPr>
            <a:r>
              <a:rPr lang="en-US" sz="1200" dirty="0">
                <a:solidFill>
                  <a:srgbClr val="404040"/>
                </a:solidFill>
                <a:latin typeface="Calibri" panose="020F0502020204030204" pitchFamily="34" charset="0"/>
                <a:ea typeface="Calibri" panose="020F0502020204030204" pitchFamily="34" charset="0"/>
              </a:rPr>
              <a:t>Source: National Prognosis Commission</a:t>
            </a:r>
            <a:endParaRPr lang="ro-RO" sz="1200" dirty="0">
              <a:solidFill>
                <a:prstClr val="black"/>
              </a:solidFill>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12"/>
          </p:nvPr>
        </p:nvSpPr>
        <p:spPr/>
        <p:txBody>
          <a:bodyPr/>
          <a:lstStyle/>
          <a:p>
            <a:fld id="{82979399-8A74-48F2-9310-F138E5DB3D45}" type="slidenum">
              <a:rPr lang="en-US" smtClean="0"/>
              <a:t>4</a:t>
            </a:fld>
            <a:endParaRPr lang="en-US" dirty="0"/>
          </a:p>
        </p:txBody>
      </p:sp>
      <p:sp>
        <p:nvSpPr>
          <p:cNvPr id="2" name="Rectangle 1"/>
          <p:cNvSpPr/>
          <p:nvPr/>
        </p:nvSpPr>
        <p:spPr>
          <a:xfrm>
            <a:off x="1061266" y="1000512"/>
            <a:ext cx="4268604" cy="369332"/>
          </a:xfrm>
          <a:prstGeom prst="rect">
            <a:avLst/>
          </a:prstGeom>
        </p:spPr>
        <p:txBody>
          <a:bodyPr wrap="none">
            <a:spAutoFit/>
          </a:bodyPr>
          <a:lstStyle/>
          <a:p>
            <a:r>
              <a:rPr lang="en-US" dirty="0"/>
              <a:t>Long term forecast of pension expenditures</a:t>
            </a:r>
          </a:p>
        </p:txBody>
      </p:sp>
    </p:spTree>
    <p:extLst>
      <p:ext uri="{BB962C8B-B14F-4D97-AF65-F5344CB8AC3E}">
        <p14:creationId xmlns:p14="http://schemas.microsoft.com/office/powerpoint/2010/main" val="112004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164" y="117441"/>
            <a:ext cx="10515600" cy="770066"/>
          </a:xfrm>
        </p:spPr>
        <p:txBody>
          <a:bodyPr>
            <a:normAutofit/>
          </a:bodyPr>
          <a:lstStyle/>
          <a:p>
            <a:r>
              <a:rPr lang="en-US" sz="2800" b="1" dirty="0"/>
              <a:t>Tax expenditure</a:t>
            </a:r>
          </a:p>
        </p:txBody>
      </p:sp>
      <p:sp>
        <p:nvSpPr>
          <p:cNvPr id="3" name="Content Placeholder 2"/>
          <p:cNvSpPr>
            <a:spLocks noGrp="1"/>
          </p:cNvSpPr>
          <p:nvPr>
            <p:ph idx="4294967295"/>
          </p:nvPr>
        </p:nvSpPr>
        <p:spPr>
          <a:xfrm>
            <a:off x="543126" y="1246095"/>
            <a:ext cx="10663137" cy="5517872"/>
          </a:xfrm>
          <a:prstGeom prst="rect">
            <a:avLst/>
          </a:prstGeom>
        </p:spPr>
        <p:txBody>
          <a:bodyPr>
            <a:normAutofit fontScale="92500" lnSpcReduction="20000"/>
          </a:bodyPr>
          <a:lstStyle/>
          <a:p>
            <a:pPr marL="0" indent="0">
              <a:buNone/>
            </a:pPr>
            <a:r>
              <a:rPr lang="en-US" sz="1800" dirty="0" smtClean="0"/>
              <a:t>Tax expenditure – mandatory publication of data - legal basis: art.32 of Fiscal Responsibility Law: „</a:t>
            </a:r>
            <a:r>
              <a:rPr lang="en-US" sz="1800" i="1" dirty="0" smtClean="0"/>
              <a:t>The report that accompanies the state budget law includes detailed information regarding the impact of tax expenditures on the budgetary revenues</a:t>
            </a:r>
            <a:r>
              <a:rPr lang="en-US" sz="1800" dirty="0" smtClean="0"/>
              <a:t>.”</a:t>
            </a:r>
          </a:p>
          <a:p>
            <a:pPr marL="0" indent="0">
              <a:buNone/>
            </a:pPr>
            <a:r>
              <a:rPr lang="en-US" sz="1800" dirty="0" smtClean="0"/>
              <a:t>For estimating the tax expenditures, Romania uses the "lost income” method Under the circumstances, the tax expenditures were projected at 27,479 million lei (3.9% of GDP) in 2015, and are expected to trend slightly up in 2016-18. VAT-related expenditures have the highest share in the total tax expenditures.</a:t>
            </a:r>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r>
              <a:rPr lang="en-US" sz="1900" b="1" dirty="0" smtClean="0"/>
              <a:t>Report on the Macroeconomic Situation of 2016 and Forecasts for the Years 2017–2019 - extras </a:t>
            </a:r>
          </a:p>
          <a:p>
            <a:pPr marL="0" indent="0">
              <a:buNone/>
            </a:pPr>
            <a:endParaRPr lang="en-US" sz="1800" dirty="0" smtClean="0"/>
          </a:p>
          <a:p>
            <a:pPr marL="0" indent="0">
              <a:buNone/>
            </a:pPr>
            <a:endParaRPr lang="en-US" sz="1800" dirty="0"/>
          </a:p>
        </p:txBody>
      </p:sp>
      <p:graphicFrame>
        <p:nvGraphicFramePr>
          <p:cNvPr id="4" name="Table 3"/>
          <p:cNvGraphicFramePr>
            <a:graphicFrameLocks noGrp="1"/>
          </p:cNvGraphicFramePr>
          <p:nvPr>
            <p:extLst>
              <p:ext uri="{D42A27DB-BD31-4B8C-83A1-F6EECF244321}">
                <p14:modId xmlns:p14="http://schemas.microsoft.com/office/powerpoint/2010/main" val="2709329568"/>
              </p:ext>
            </p:extLst>
          </p:nvPr>
        </p:nvGraphicFramePr>
        <p:xfrm>
          <a:off x="601492" y="2601553"/>
          <a:ext cx="10447506" cy="3474720"/>
        </p:xfrm>
        <a:graphic>
          <a:graphicData uri="http://schemas.openxmlformats.org/drawingml/2006/table">
            <a:tbl>
              <a:tblPr firstRow="1" firstCol="1" bandRow="1"/>
              <a:tblGrid>
                <a:gridCol w="3984367"/>
                <a:gridCol w="2010730"/>
                <a:gridCol w="1545960"/>
                <a:gridCol w="1547052"/>
                <a:gridCol w="1359397"/>
              </a:tblGrid>
              <a:tr h="177310">
                <a:tc>
                  <a:txBody>
                    <a:bodyPr/>
                    <a:lstStyle/>
                    <a:p>
                      <a:pPr algn="l"/>
                      <a:endParaRPr lang="en-US"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2015</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2016</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2017</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2018</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r>
              <a:tr h="164096">
                <a:tc>
                  <a:txBody>
                    <a:bodyPr/>
                    <a:lstStyle/>
                    <a:p>
                      <a:pPr marL="0" marR="0" algn="l">
                        <a:spcBef>
                          <a:spcPts val="0"/>
                        </a:spcBef>
                        <a:spcAft>
                          <a:spcPts val="0"/>
                        </a:spcAft>
                      </a:pPr>
                      <a:r>
                        <a:rPr lang="en-US" sz="1200" b="1" dirty="0">
                          <a:effectLst/>
                          <a:latin typeface="Calibri" panose="020F0502020204030204" pitchFamily="34" charset="0"/>
                        </a:rPr>
                        <a:t>GDP (million lei)</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704,500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746,600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795,300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c>
                  <a:txBody>
                    <a:bodyPr/>
                    <a:lstStyle/>
                    <a:p>
                      <a:pPr marL="0" marR="0" algn="ctr">
                        <a:spcBef>
                          <a:spcPts val="0"/>
                        </a:spcBef>
                        <a:spcAft>
                          <a:spcPts val="0"/>
                        </a:spcAft>
                      </a:pPr>
                      <a:r>
                        <a:rPr lang="en-US" sz="1200" b="1" dirty="0">
                          <a:effectLst/>
                          <a:latin typeface="Calibri" panose="020F0502020204030204" pitchFamily="34" charset="0"/>
                        </a:rPr>
                        <a:t>848,700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DD6EE"/>
                    </a:solidFill>
                  </a:tcPr>
                </a:tc>
              </a:tr>
              <a:tr h="328192">
                <a:tc>
                  <a:txBody>
                    <a:bodyPr/>
                    <a:lstStyle/>
                    <a:p>
                      <a:pPr marL="0" marR="0" algn="l">
                        <a:spcBef>
                          <a:spcPts val="0"/>
                        </a:spcBef>
                        <a:spcAft>
                          <a:spcPts val="0"/>
                        </a:spcAft>
                      </a:pPr>
                      <a:r>
                        <a:rPr lang="en-US" sz="1200" b="1" dirty="0">
                          <a:effectLst/>
                          <a:latin typeface="Calibri" panose="020F0502020204030204" pitchFamily="34" charset="0"/>
                        </a:rPr>
                        <a:t>Tax expenditures* (in million lei)</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b="1" dirty="0">
                          <a:effectLst/>
                          <a:latin typeface="Calibri" panose="020F0502020204030204" pitchFamily="34" charset="0"/>
                        </a:rPr>
                        <a:t>(%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b="1" dirty="0">
                          <a:effectLst/>
                          <a:latin typeface="Calibri" panose="020F0502020204030204" pitchFamily="34" charset="0"/>
                        </a:rPr>
                        <a:t>27,452</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b="1" dirty="0">
                          <a:effectLst/>
                          <a:latin typeface="Calibri" panose="020F0502020204030204" pitchFamily="34" charset="0"/>
                        </a:rPr>
                        <a:t>(3.9)</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b="1" dirty="0">
                          <a:effectLst/>
                          <a:latin typeface="Calibri" panose="020F0502020204030204" pitchFamily="34" charset="0"/>
                        </a:rPr>
                        <a:t>30,262</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b="1" dirty="0">
                          <a:effectLst/>
                          <a:latin typeface="Calibri" panose="020F0502020204030204" pitchFamily="34" charset="0"/>
                        </a:rPr>
                        <a:t>(4.1)</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b="1" dirty="0">
                          <a:effectLst/>
                          <a:latin typeface="Calibri" panose="020F0502020204030204" pitchFamily="34" charset="0"/>
                        </a:rPr>
                        <a:t>30,578</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b="1" dirty="0">
                          <a:effectLst/>
                          <a:latin typeface="Calibri" panose="020F0502020204030204" pitchFamily="34" charset="0"/>
                        </a:rPr>
                        <a:t>(3.8)</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b="1" dirty="0">
                          <a:effectLst/>
                          <a:latin typeface="Calibri" panose="020F0502020204030204" pitchFamily="34" charset="0"/>
                        </a:rPr>
                        <a:t>31,970</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b="1" dirty="0">
                          <a:effectLst/>
                          <a:latin typeface="Calibri" panose="020F0502020204030204" pitchFamily="34" charset="0"/>
                        </a:rPr>
                        <a:t>(3.8)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r>
              <a:tr h="177310">
                <a:tc>
                  <a:txBody>
                    <a:bodyPr/>
                    <a:lstStyle/>
                    <a:p>
                      <a:pPr marL="0" marR="0" algn="ctr">
                        <a:spcBef>
                          <a:spcPts val="0"/>
                        </a:spcBef>
                        <a:spcAft>
                          <a:spcPts val="0"/>
                        </a:spcAft>
                      </a:pPr>
                      <a:r>
                        <a:rPr lang="en-US" sz="1200" dirty="0">
                          <a:effectLst/>
                          <a:latin typeface="Calibri" panose="020F0502020204030204" pitchFamily="34" charset="0"/>
                        </a:rPr>
                        <a:t>of which:</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b="1" dirty="0">
                          <a:effectLst/>
                          <a:latin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2">
                <a:tc>
                  <a:txBody>
                    <a:bodyPr/>
                    <a:lstStyle/>
                    <a:p>
                      <a:pPr marL="0" marR="0" algn="l">
                        <a:spcBef>
                          <a:spcPts val="0"/>
                        </a:spcBef>
                        <a:spcAft>
                          <a:spcPts val="0"/>
                        </a:spcAft>
                      </a:pPr>
                      <a:r>
                        <a:rPr lang="en-US" sz="1200" dirty="0">
                          <a:effectLst/>
                          <a:latin typeface="Calibri" panose="020F0502020204030204" pitchFamily="34" charset="0"/>
                        </a:rPr>
                        <a:t>Corporate Income </a:t>
                      </a:r>
                      <a:r>
                        <a:rPr lang="en-US" sz="1200" dirty="0" smtClean="0">
                          <a:effectLst/>
                          <a:latin typeface="Calibri" panose="020F0502020204030204" pitchFamily="34" charset="0"/>
                        </a:rPr>
                        <a:t>Ta</a:t>
                      </a:r>
                      <a:r>
                        <a:rPr lang="ro-RO" sz="1200" dirty="0" smtClean="0">
                          <a:effectLst/>
                          <a:latin typeface="Calibri" panose="020F0502020204030204" pitchFamily="34" charset="0"/>
                        </a:rPr>
                        <a:t>x</a:t>
                      </a:r>
                      <a:r>
                        <a:rPr lang="en-US" sz="1200" dirty="0" smtClean="0">
                          <a:effectLst/>
                          <a:latin typeface="Calibri" panose="020F0502020204030204" pitchFamily="34" charset="0"/>
                        </a:rPr>
                        <a:t> </a:t>
                      </a:r>
                      <a:r>
                        <a:rPr lang="en-US" sz="1200" dirty="0">
                          <a:effectLst/>
                          <a:latin typeface="Calibri" panose="020F0502020204030204" pitchFamily="34" charset="0"/>
                        </a:rPr>
                        <a:t>(million lei)</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Calibri" panose="020F0502020204030204" pitchFamily="34" charset="0"/>
                        </a:rPr>
                        <a:t>936</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(0.13)</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997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(0.13)</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841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(0.11)</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794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(0.09)</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2">
                <a:tc>
                  <a:txBody>
                    <a:bodyPr/>
                    <a:lstStyle/>
                    <a:p>
                      <a:pPr marL="0" marR="0" algn="l">
                        <a:spcBef>
                          <a:spcPts val="0"/>
                        </a:spcBef>
                        <a:spcAft>
                          <a:spcPts val="0"/>
                        </a:spcAft>
                      </a:pPr>
                      <a:r>
                        <a:rPr lang="en-US" sz="1200" dirty="0">
                          <a:effectLst/>
                          <a:latin typeface="Calibri" panose="020F0502020204030204" pitchFamily="34" charset="0"/>
                        </a:rPr>
                        <a:t>Tax on microbusinesses income (%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Calibri" panose="020F0502020204030204" pitchFamily="34" charset="0"/>
                        </a:rPr>
                        <a:t>0</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351</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(0.05)</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361</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(0.05)</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370</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(0.04)</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2">
                <a:tc>
                  <a:txBody>
                    <a:bodyPr/>
                    <a:lstStyle/>
                    <a:p>
                      <a:pPr marL="0" marR="0" algn="l">
                        <a:spcBef>
                          <a:spcPts val="0"/>
                        </a:spcBef>
                        <a:spcAft>
                          <a:spcPts val="0"/>
                        </a:spcAft>
                      </a:pPr>
                      <a:r>
                        <a:rPr lang="en-US" sz="1200" dirty="0">
                          <a:effectLst/>
                          <a:latin typeface="Calibri" panose="020F0502020204030204" pitchFamily="34" charset="0"/>
                        </a:rPr>
                        <a:t>Personal Income Tax (million lei)</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Calibri" panose="020F0502020204030204" pitchFamily="34" charset="0"/>
                        </a:rPr>
                        <a:t>8,653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(1.23)</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9,605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(1.29)</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9,968</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(1.25)</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10,251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(1.21)</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2">
                <a:tc>
                  <a:txBody>
                    <a:bodyPr/>
                    <a:lstStyle/>
                    <a:p>
                      <a:pPr marL="0" marR="0" algn="l">
                        <a:spcBef>
                          <a:spcPts val="0"/>
                        </a:spcBef>
                        <a:spcAft>
                          <a:spcPts val="0"/>
                        </a:spcAft>
                      </a:pPr>
                      <a:r>
                        <a:rPr lang="en-US" sz="1200" dirty="0">
                          <a:effectLst/>
                          <a:latin typeface="Calibri" panose="020F0502020204030204" pitchFamily="34" charset="0"/>
                        </a:rPr>
                        <a:t>Value-Added Tax (million lei)</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Calibri" panose="020F0502020204030204" pitchFamily="34" charset="0"/>
                        </a:rPr>
                        <a:t>10,069</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(1.43)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10,334</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(1.38)</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10,093</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(1.27)</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10,879</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(1.28)</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2">
                <a:tc>
                  <a:txBody>
                    <a:bodyPr/>
                    <a:lstStyle/>
                    <a:p>
                      <a:pPr marL="0" marR="0" algn="l">
                        <a:spcBef>
                          <a:spcPts val="0"/>
                        </a:spcBef>
                        <a:spcAft>
                          <a:spcPts val="0"/>
                        </a:spcAft>
                      </a:pPr>
                      <a:r>
                        <a:rPr lang="en-US" sz="1200" dirty="0">
                          <a:effectLst/>
                          <a:latin typeface="Calibri" panose="020F0502020204030204" pitchFamily="34" charset="0"/>
                        </a:rPr>
                        <a:t>Excise duties (%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Calibri" panose="020F0502020204030204" pitchFamily="34" charset="0"/>
                        </a:rPr>
                        <a:t>0</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41</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43</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46</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(0.01)</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2">
                <a:tc>
                  <a:txBody>
                    <a:bodyPr/>
                    <a:lstStyle/>
                    <a:p>
                      <a:pPr marL="0" marR="0" algn="l">
                        <a:spcBef>
                          <a:spcPts val="0"/>
                        </a:spcBef>
                        <a:spcAft>
                          <a:spcPts val="0"/>
                        </a:spcAft>
                      </a:pPr>
                      <a:r>
                        <a:rPr lang="en-US" sz="1200" dirty="0">
                          <a:effectLst/>
                          <a:latin typeface="Calibri" panose="020F0502020204030204" pitchFamily="34" charset="0"/>
                        </a:rPr>
                        <a:t>Social Contributions (million lei)</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Calibri" panose="020F0502020204030204" pitchFamily="34" charset="0"/>
                        </a:rPr>
                        <a:t>4,437</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(0.63)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5,572</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(0.75)</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 5,819 (0.73)</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6,092</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(0.72)</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2">
                <a:tc>
                  <a:txBody>
                    <a:bodyPr/>
                    <a:lstStyle/>
                    <a:p>
                      <a:pPr marL="0" marR="0" algn="l">
                        <a:spcBef>
                          <a:spcPts val="0"/>
                        </a:spcBef>
                        <a:spcAft>
                          <a:spcPts val="0"/>
                        </a:spcAft>
                      </a:pPr>
                      <a:r>
                        <a:rPr lang="en-US" sz="1200" dirty="0">
                          <a:effectLst/>
                          <a:latin typeface="Calibri" panose="020F0502020204030204" pitchFamily="34" charset="0"/>
                        </a:rPr>
                        <a:t>Local Taxes and Charges (million lei)</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 of GDP)</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Calibri" panose="020F0502020204030204" pitchFamily="34" charset="0"/>
                        </a:rPr>
                        <a:t>3,357</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(0.48) </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3,362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(0.45)</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3,452</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(0.43)</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Calibri" panose="020F0502020204030204" pitchFamily="34" charset="0"/>
                        </a:rPr>
                        <a:t>3,539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a:effectLst/>
                          <a:latin typeface="Calibri" panose="020F0502020204030204" pitchFamily="34" charset="0"/>
                        </a:rPr>
                        <a:t>(0.42)</a:t>
                      </a:r>
                      <a:endParaRPr lang="en-US" sz="1200" dirty="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82979399-8A74-48F2-9310-F138E5DB3D45}" type="slidenum">
              <a:rPr lang="en-US" smtClean="0"/>
              <a:t>5</a:t>
            </a:fld>
            <a:endParaRPr lang="en-US" dirty="0"/>
          </a:p>
        </p:txBody>
      </p:sp>
    </p:spTree>
    <p:extLst>
      <p:ext uri="{BB962C8B-B14F-4D97-AF65-F5344CB8AC3E}">
        <p14:creationId xmlns:p14="http://schemas.microsoft.com/office/powerpoint/2010/main" val="1626103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4294967295"/>
            <p:extLst>
              <p:ext uri="{D42A27DB-BD31-4B8C-83A1-F6EECF244321}">
                <p14:modId xmlns:p14="http://schemas.microsoft.com/office/powerpoint/2010/main" val="1763240993"/>
              </p:ext>
            </p:extLst>
          </p:nvPr>
        </p:nvGraphicFramePr>
        <p:xfrm>
          <a:off x="3303563" y="1886364"/>
          <a:ext cx="5920904" cy="2851992"/>
        </p:xfrm>
        <a:graphic>
          <a:graphicData uri="http://schemas.openxmlformats.org/drawingml/2006/table">
            <a:tbl>
              <a:tblPr firstRow="1" firstCol="1" bandRow="1"/>
              <a:tblGrid>
                <a:gridCol w="1815545"/>
                <a:gridCol w="1815545"/>
                <a:gridCol w="2289814"/>
              </a:tblGrid>
              <a:tr h="118783">
                <a:tc>
                  <a:txBody>
                    <a:bodyPr/>
                    <a:lstStyle/>
                    <a:p>
                      <a:pPr marL="0" marR="0" algn="ctr">
                        <a:spcBef>
                          <a:spcPts val="0"/>
                        </a:spcBef>
                        <a:spcAft>
                          <a:spcPts val="0"/>
                        </a:spcAft>
                      </a:pPr>
                      <a:r>
                        <a:rPr lang="en-US" sz="1200" b="1" i="1" dirty="0" smtClean="0">
                          <a:solidFill>
                            <a:srgbClr val="FFFFFF"/>
                          </a:solidFill>
                          <a:effectLst/>
                          <a:latin typeface="Calibri" panose="020F0502020204030204" pitchFamily="34" charset="0"/>
                        </a:rPr>
                        <a:t>Year</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a:noFill/>
                    </a:lnT>
                    <a:lnB w="12700" cap="flat" cmpd="sng" algn="ctr">
                      <a:solidFill>
                        <a:srgbClr val="365F91"/>
                      </a:solidFill>
                      <a:prstDash val="solid"/>
                      <a:round/>
                      <a:headEnd type="none" w="med" len="med"/>
                      <a:tailEnd type="none" w="med" len="med"/>
                    </a:lnB>
                    <a:solidFill>
                      <a:srgbClr val="365F91"/>
                    </a:solidFill>
                  </a:tcPr>
                </a:tc>
                <a:tc gridSpan="2">
                  <a:txBody>
                    <a:bodyPr/>
                    <a:lstStyle/>
                    <a:p>
                      <a:pPr marL="640080" marR="0" algn="ctr">
                        <a:spcBef>
                          <a:spcPts val="0"/>
                        </a:spcBef>
                        <a:spcAft>
                          <a:spcPts val="0"/>
                        </a:spcAft>
                      </a:pPr>
                      <a:r>
                        <a:rPr lang="en-US" sz="1200" b="1" i="1" dirty="0" smtClean="0">
                          <a:solidFill>
                            <a:srgbClr val="FFFFFF"/>
                          </a:solidFill>
                          <a:effectLst/>
                          <a:latin typeface="Calibri" panose="020F0502020204030204" pitchFamily="34" charset="0"/>
                        </a:rPr>
                        <a:t>The damage's amount</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a:noFill/>
                    </a:lnT>
                    <a:lnB w="12700" cap="flat" cmpd="sng" algn="ctr">
                      <a:solidFill>
                        <a:srgbClr val="365F91"/>
                      </a:solidFill>
                      <a:prstDash val="solid"/>
                      <a:round/>
                      <a:headEnd type="none" w="med" len="med"/>
                      <a:tailEnd type="none" w="med" len="med"/>
                    </a:lnB>
                    <a:solidFill>
                      <a:srgbClr val="365F91"/>
                    </a:solidFill>
                  </a:tcPr>
                </a:tc>
                <a:tc hMerge="1">
                  <a:txBody>
                    <a:bodyPr/>
                    <a:lstStyle/>
                    <a:p>
                      <a:endParaRPr lang="en-US"/>
                    </a:p>
                  </a:txBody>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i="1" dirty="0" smtClean="0">
                          <a:solidFill>
                            <a:srgbClr val="365F91"/>
                          </a:solidFill>
                          <a:effectLst/>
                          <a:latin typeface="Calibri" panose="020F0502020204030204" pitchFamily="34" charset="0"/>
                        </a:rPr>
                        <a:t> - thousand</a:t>
                      </a:r>
                      <a:r>
                        <a:rPr dirty="0" smtClean="0"/>
                        <a:t>  </a:t>
                      </a:r>
                      <a:r>
                        <a:rPr lang="en-US" sz="1200" i="1" dirty="0">
                          <a:solidFill>
                            <a:srgbClr val="365F91"/>
                          </a:solidFill>
                          <a:effectLst/>
                          <a:latin typeface="Calibri" panose="020F0502020204030204" pitchFamily="34" charset="0"/>
                        </a:rPr>
                        <a:t>lei -</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0" marR="0" algn="just">
                        <a:spcBef>
                          <a:spcPts val="0"/>
                        </a:spcBef>
                        <a:spcAft>
                          <a:spcPts val="0"/>
                        </a:spcAft>
                      </a:pPr>
                      <a:r>
                        <a:rPr lang="en-US" sz="1200" dirty="0">
                          <a:solidFill>
                            <a:srgbClr val="365F91"/>
                          </a:solidFill>
                          <a:effectLst/>
                          <a:latin typeface="Calibri" panose="020F0502020204030204" pitchFamily="34" charset="0"/>
                        </a:rPr>
                        <a:t>                  - </a:t>
                      </a:r>
                      <a:r>
                        <a:rPr lang="en-US" sz="1200" i="1" dirty="0">
                          <a:solidFill>
                            <a:srgbClr val="365F91"/>
                          </a:solidFill>
                          <a:effectLst/>
                          <a:latin typeface="Calibri" panose="020F0502020204030204" pitchFamily="34" charset="0"/>
                        </a:rPr>
                        <a:t>% of GDP</a:t>
                      </a:r>
                      <a:r>
                        <a:rPr dirty="0"/>
                        <a:t> </a:t>
                      </a:r>
                      <a:r>
                        <a:rPr lang="en-US" sz="1200" dirty="0">
                          <a:solidFill>
                            <a:srgbClr val="365F91"/>
                          </a:solidFill>
                          <a:effectLst/>
                          <a:latin typeface="Calibri" panose="020F0502020204030204" pitchFamily="34" charset="0"/>
                        </a:rPr>
                        <a:t>-</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2005</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5,975,202</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2.1</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2006</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887,500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0.3</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2007</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708,585</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0.2</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2008</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1,600,693</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0.3</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162370">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2009</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2010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3,736,150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0.7</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162370">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2011</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2012</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464,011</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0.1</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2013</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705,917</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0.1</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r h="230076">
                <a:tc>
                  <a:txBody>
                    <a:bodyPr/>
                    <a:lstStyle/>
                    <a:p>
                      <a:pPr marL="0" marR="0" algn="ctr">
                        <a:spcBef>
                          <a:spcPts val="0"/>
                        </a:spcBef>
                        <a:spcAft>
                          <a:spcPts val="0"/>
                        </a:spcAft>
                      </a:pPr>
                      <a:r>
                        <a:rPr lang="en-US" sz="1200" dirty="0">
                          <a:solidFill>
                            <a:srgbClr val="365F91"/>
                          </a:solidFill>
                          <a:effectLst/>
                          <a:latin typeface="Calibri" panose="020F0502020204030204" pitchFamily="34" charset="0"/>
                        </a:rPr>
                        <a:t>2014*</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            279,261</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c>
                  <a:txBody>
                    <a:bodyPr/>
                    <a:lstStyle/>
                    <a:p>
                      <a:pPr marL="640080" marR="0" algn="just">
                        <a:spcBef>
                          <a:spcPts val="0"/>
                        </a:spcBef>
                        <a:spcAft>
                          <a:spcPts val="0"/>
                        </a:spcAft>
                      </a:pPr>
                      <a:r>
                        <a:rPr lang="en-US" sz="1200" dirty="0">
                          <a:solidFill>
                            <a:srgbClr val="365F91"/>
                          </a:solidFill>
                          <a:effectLst/>
                          <a:latin typeface="Calibri" panose="020F0502020204030204" pitchFamily="34" charset="0"/>
                        </a:rPr>
                        <a:t>0.0</a:t>
                      </a:r>
                      <a:endParaRPr lang="en-US" sz="1200" dirty="0">
                        <a:effectLst/>
                        <a:latin typeface="Times New Roman" panose="02020603050405020304" pitchFamily="18" charset="0"/>
                        <a:ea typeface="Times New Roman" panose="02020603050405020304" pitchFamily="18" charset="0"/>
                      </a:endParaRPr>
                    </a:p>
                  </a:txBody>
                  <a:tcPr marL="62991" marR="62991" marT="23553" marB="23553">
                    <a:lnL>
                      <a:noFill/>
                    </a:lnL>
                    <a:lnR>
                      <a:noFill/>
                    </a:lnR>
                    <a:lnT w="12700" cap="flat" cmpd="sng"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tcPr>
                </a:tc>
              </a:tr>
            </a:tbl>
          </a:graphicData>
        </a:graphic>
      </p:graphicFrame>
      <p:sp>
        <p:nvSpPr>
          <p:cNvPr id="5" name="TextBox 4"/>
          <p:cNvSpPr txBox="1"/>
          <p:nvPr/>
        </p:nvSpPr>
        <p:spPr>
          <a:xfrm>
            <a:off x="1706700" y="5318151"/>
            <a:ext cx="9656064" cy="646331"/>
          </a:xfrm>
          <a:prstGeom prst="rect">
            <a:avLst/>
          </a:prstGeom>
          <a:noFill/>
        </p:spPr>
        <p:txBody>
          <a:bodyPr wrap="square" rtlCol="0">
            <a:spAutoFit/>
          </a:bodyPr>
          <a:lstStyle/>
          <a:p>
            <a:r>
              <a:rPr lang="en-US" dirty="0" smtClean="0"/>
              <a:t>Report on the Macroeconomic Situation of 2016 and Forecasts for the Years 2017–2019 - extras </a:t>
            </a:r>
          </a:p>
          <a:p>
            <a:endParaRPr lang="en-US" dirty="0"/>
          </a:p>
        </p:txBody>
      </p:sp>
      <p:sp>
        <p:nvSpPr>
          <p:cNvPr id="6" name="Title 1"/>
          <p:cNvSpPr>
            <a:spLocks noGrp="1"/>
          </p:cNvSpPr>
          <p:nvPr>
            <p:ph type="title"/>
          </p:nvPr>
        </p:nvSpPr>
        <p:spPr>
          <a:xfrm>
            <a:off x="847164" y="117441"/>
            <a:ext cx="10515600" cy="770066"/>
          </a:xfrm>
        </p:spPr>
        <p:txBody>
          <a:bodyPr>
            <a:normAutofit/>
          </a:bodyPr>
          <a:lstStyle/>
          <a:p>
            <a:r>
              <a:rPr lang="en-US" sz="2800" b="1" dirty="0" smtClean="0"/>
              <a:t>Environmental risks</a:t>
            </a:r>
            <a:endParaRPr lang="en-US" sz="2800" b="1" dirty="0"/>
          </a:p>
        </p:txBody>
      </p:sp>
      <p:sp>
        <p:nvSpPr>
          <p:cNvPr id="2" name="Rectangle 1"/>
          <p:cNvSpPr/>
          <p:nvPr/>
        </p:nvSpPr>
        <p:spPr>
          <a:xfrm>
            <a:off x="3139705" y="1209334"/>
            <a:ext cx="6108532" cy="369332"/>
          </a:xfrm>
          <a:prstGeom prst="rect">
            <a:avLst/>
          </a:prstGeom>
        </p:spPr>
        <p:txBody>
          <a:bodyPr wrap="none">
            <a:spAutoFit/>
          </a:bodyPr>
          <a:lstStyle/>
          <a:p>
            <a:pPr lvl="0" indent="285750" algn="ctr" eaLnBrk="0" fontAlgn="base" hangingPunct="0">
              <a:spcBef>
                <a:spcPct val="0"/>
              </a:spcBef>
              <a:spcAft>
                <a:spcPct val="0"/>
              </a:spcAft>
            </a:pPr>
            <a:r>
              <a:rPr lang="en-US" altLang="en-US" sz="1600" b="1" i="1" dirty="0">
                <a:solidFill>
                  <a:srgbClr val="365F91"/>
                </a:solidFill>
                <a:latin typeface="Calibri" panose="020F0502020204030204" pitchFamily="34" charset="0"/>
              </a:rPr>
              <a:t>The amount of damages caused by natural disasters </a:t>
            </a:r>
            <a:r>
              <a:rPr lang="en-US" dirty="0">
                <a:solidFill>
                  <a:prstClr val="black"/>
                </a:solidFill>
              </a:rPr>
              <a:t> </a:t>
            </a:r>
            <a:r>
              <a:rPr lang="en-US" altLang="en-US" sz="1600" b="1" i="1" dirty="0">
                <a:solidFill>
                  <a:srgbClr val="365F91"/>
                </a:solidFill>
                <a:latin typeface="Calibri" panose="020F0502020204030204" pitchFamily="34" charset="0"/>
              </a:rPr>
              <a:t>in 2005-2014</a:t>
            </a:r>
            <a:endParaRPr lang="en-US" altLang="en-US" sz="1600" b="1" i="1" dirty="0">
              <a:solidFill>
                <a:srgbClr val="365F91"/>
              </a:solidFill>
              <a:latin typeface="Calibri" panose="020F0502020204030204" pitchFamily="34" charset="0"/>
              <a:ea typeface="Times New Roman" panose="02020603050405020304" pitchFamily="18" charset="0"/>
              <a:cs typeface="Arial" panose="020B0604020202020204" pitchFamily="34" charset="0"/>
            </a:endParaRPr>
          </a:p>
        </p:txBody>
      </p:sp>
      <p:sp>
        <p:nvSpPr>
          <p:cNvPr id="3" name="Rectangle 2"/>
          <p:cNvSpPr/>
          <p:nvPr/>
        </p:nvSpPr>
        <p:spPr>
          <a:xfrm>
            <a:off x="2920346" y="4906090"/>
            <a:ext cx="4370107" cy="246221"/>
          </a:xfrm>
          <a:prstGeom prst="rect">
            <a:avLst/>
          </a:prstGeom>
        </p:spPr>
        <p:txBody>
          <a:bodyPr wrap="none">
            <a:spAutoFit/>
          </a:bodyPr>
          <a:lstStyle/>
          <a:p>
            <a:pPr lvl="0" indent="285750" eaLnBrk="0" fontAlgn="base" hangingPunct="0">
              <a:spcBef>
                <a:spcPct val="0"/>
              </a:spcBef>
              <a:spcAft>
                <a:spcPct val="0"/>
              </a:spcAft>
            </a:pPr>
            <a:r>
              <a:rPr lang="en-US" altLang="en-US" sz="1000" i="1" dirty="0">
                <a:solidFill>
                  <a:srgbClr val="365F91"/>
                </a:solidFill>
                <a:latin typeface="Arial" panose="020B0604020202020204" pitchFamily="34" charset="0"/>
              </a:rPr>
              <a:t>* only expenditures with snow removal and floods in April 20-21 2014</a:t>
            </a:r>
            <a:endParaRPr lang="en-US" altLang="en-US" sz="1000" b="1" i="1" dirty="0">
              <a:solidFill>
                <a:srgbClr val="365F91"/>
              </a:solidFill>
              <a:latin typeface="Calibri" panose="020F050202020403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82979399-8A74-48F2-9310-F138E5DB3D45}" type="slidenum">
              <a:rPr lang="en-US" smtClean="0"/>
              <a:t>6</a:t>
            </a:fld>
            <a:endParaRPr lang="en-US" dirty="0"/>
          </a:p>
        </p:txBody>
      </p:sp>
    </p:spTree>
    <p:extLst>
      <p:ext uri="{BB962C8B-B14F-4D97-AF65-F5344CB8AC3E}">
        <p14:creationId xmlns:p14="http://schemas.microsoft.com/office/powerpoint/2010/main" val="892454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7"/>
          <p:cNvSpPr>
            <a:spLocks noChangeArrowheads="1"/>
          </p:cNvSpPr>
          <p:nvPr/>
        </p:nvSpPr>
        <p:spPr bwMode="auto">
          <a:xfrm>
            <a:off x="1095982" y="606838"/>
            <a:ext cx="13055674" cy="1785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0"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9875"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Calibri" panose="020F0502020204030204" pitchFamily="34" charset="0"/>
              </a:rPr>
              <a:t>Sensitivity analysis of public debt</a:t>
            </a:r>
            <a:r>
              <a:rPr kumimoji="0" lang="en-US" altLang="en-US" sz="2400" b="0" i="0" u="none" strike="noStrike" cap="none" normalizeH="0" baseline="30000" dirty="0" smtClean="0">
                <a:ln>
                  <a:noFill/>
                </a:ln>
                <a:solidFill>
                  <a:srgbClr val="000000"/>
                </a:solidFill>
                <a:effectLst/>
                <a:latin typeface="Times New Roman" panose="02020603050405020304" pitchFamily="18" charset="0"/>
                <a:hlinkClick r:id="rId3"/>
              </a:rPr>
              <a:t>[</a:t>
            </a:r>
            <a:r>
              <a:rPr kumimoji="0" lang="en-US" altLang="en-US" sz="2400" b="0" i="0" u="none" strike="noStrike" cap="none" normalizeH="0" baseline="30000" dirty="0" smtClean="0" bmk="">
                <a:ln>
                  <a:noFill/>
                </a:ln>
                <a:solidFill>
                  <a:srgbClr val="000000"/>
                </a:solidFill>
                <a:effectLst/>
                <a:latin typeface="Times New Roman" panose="02020603050405020304" pitchFamily="18" charset="0"/>
                <a:hlinkClick r:id="rId3"/>
              </a:rPr>
              <a:t>1]</a:t>
            </a:r>
            <a:r>
              <a:rPr kumimoji="0" lang="en-US" altLang="en-US" sz="2400" b="0" i="0" u="none" strike="noStrike" cap="none" normalizeH="0" baseline="0" dirty="0" smtClean="0">
                <a:ln>
                  <a:noFill/>
                </a:ln>
                <a:solidFill>
                  <a:srgbClr val="000000"/>
                </a:solidFill>
                <a:effectLst/>
                <a:latin typeface="Calibri" panose="020F0502020204030204" pitchFamily="34" charset="0"/>
              </a:rPr>
              <a:t> is having regard to:</a:t>
            </a: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en-US" altLang="en-US" sz="700" b="0" i="0" u="none" strike="noStrike" cap="none" normalizeH="0" baseline="0" dirty="0" smtClean="0">
              <a:ln>
                <a:noFill/>
              </a:ln>
              <a:solidFill>
                <a:schemeClr val="tx1"/>
              </a:solidFill>
              <a:effectLst/>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chemeClr val="tx1"/>
                </a:solidFill>
                <a:effectLst/>
                <a:latin typeface="+mn-lt"/>
              </a:rPr>
              <a:t>1) the influence of economic growth, the domestic currency depreciation and fiscal slippages on the government debt; and </a:t>
            </a:r>
          </a:p>
          <a:p>
            <a:pPr marL="0" marR="0" lvl="0" indent="269875"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smtClean="0">
                <a:ln>
                  <a:noFill/>
                </a:ln>
                <a:solidFill>
                  <a:schemeClr val="tx1"/>
                </a:solidFill>
                <a:effectLst/>
                <a:latin typeface="+mn-lt"/>
              </a:rPr>
              <a:t>2) the impact of domestic currency depreciation and interest rates changes on interest payments.</a:t>
            </a:r>
            <a:endParaRPr kumimoji="0" lang="en-US" altLang="en-US" sz="1700" b="1" i="0" u="none" strike="noStrike" cap="none" normalizeH="0" baseline="0" dirty="0" smtClean="0">
              <a:ln>
                <a:noFill/>
              </a:ln>
              <a:solidFill>
                <a:srgbClr val="404040"/>
              </a:solidFill>
              <a:effectLst/>
              <a:latin typeface="+mn-lt"/>
              <a:cs typeface="Calibri" panose="020F0502020204030204"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smtClean="0" bmk="_Toc450134907">
              <a:ln>
                <a:noFill/>
              </a:ln>
              <a:solidFill>
                <a:srgbClr val="404040"/>
              </a:solidFill>
              <a:effectLst/>
              <a:latin typeface="Calibri" panose="020F0502020204030204" pitchFamily="34" charset="0"/>
              <a:cs typeface="Calibri" panose="020F0502020204030204"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bmk="_Toc450134907">
                <a:ln>
                  <a:noFill/>
                </a:ln>
                <a:solidFill>
                  <a:srgbClr val="404040"/>
                </a:solidFill>
                <a:effectLst/>
                <a:latin typeface="Calibri" panose="020F0502020204030204" pitchFamily="34" charset="0"/>
              </a:rPr>
              <a:t>Factors which impact the government debt</a:t>
            </a:r>
            <a:endParaRPr kumimoji="0" lang="en-US" altLang="en-US" sz="1400" b="1" i="0" u="none" strike="noStrike" cap="none" normalizeH="0" baseline="0" dirty="0" smtClean="0">
              <a:ln>
                <a:noFill/>
              </a:ln>
              <a:solidFill>
                <a:srgbClr val="404040"/>
              </a:solidFill>
              <a:effectLst/>
              <a:cs typeface="Calibri" panose="020F0502020204030204"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1" name="Chart 10"/>
          <p:cNvGraphicFramePr/>
          <p:nvPr>
            <p:extLst>
              <p:ext uri="{D42A27DB-BD31-4B8C-83A1-F6EECF244321}">
                <p14:modId xmlns:p14="http://schemas.microsoft.com/office/powerpoint/2010/main" val="2543610191"/>
              </p:ext>
            </p:extLst>
          </p:nvPr>
        </p:nvGraphicFramePr>
        <p:xfrm>
          <a:off x="847164" y="2345751"/>
          <a:ext cx="9963507" cy="3330792"/>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8"/>
          <p:cNvSpPr>
            <a:spLocks noChangeArrowheads="1"/>
          </p:cNvSpPr>
          <p:nvPr/>
        </p:nvSpPr>
        <p:spPr bwMode="auto">
          <a:xfrm rot="10800000" flipV="1">
            <a:off x="760080" y="5862435"/>
            <a:ext cx="10136222"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404040"/>
                </a:solidFill>
                <a:effectLst/>
                <a:latin typeface="Calibri" panose="020F0502020204030204" pitchFamily="34" charset="0"/>
              </a:rPr>
              <a:t>Source: Ministry of Public Finance</a:t>
            </a:r>
            <a:endParaRPr kumimoji="0" lang="en-US" altLang="en-US" sz="7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dirty="0"/>
              <a:t/>
            </a:r>
            <a:br>
              <a:rPr dirty="0"/>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9"/>
          <p:cNvSpPr>
            <a:spLocks noChangeArrowheads="1"/>
          </p:cNvSpPr>
          <p:nvPr/>
        </p:nvSpPr>
        <p:spPr bwMode="auto">
          <a:xfrm flipV="1">
            <a:off x="1095982" y="5802415"/>
            <a:ext cx="4500664" cy="10725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14" name="Rectangle 10"/>
          <p:cNvSpPr>
            <a:spLocks noChangeArrowheads="1"/>
          </p:cNvSpPr>
          <p:nvPr/>
        </p:nvSpPr>
        <p:spPr bwMode="auto">
          <a:xfrm>
            <a:off x="1232169" y="4758307"/>
            <a:ext cx="9863848" cy="2195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endParaRPr kumimoji="0" lang="en-US"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lang="en-US" altLang="en-US" sz="1000" baseline="30000"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kumimoji="0" lang="en-US"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lang="en-US" altLang="en-US" sz="1000" baseline="30000"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kumimoji="0" lang="en-US"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lang="en-US" altLang="en-US" sz="1000" baseline="30000"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kumimoji="0" lang="en-US"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lang="en-US" altLang="en-US" sz="1000" baseline="30000"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kumimoji="0" lang="en-US"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lang="en-US" altLang="en-US" sz="1000" baseline="30000"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kumimoji="0" lang="en-US"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lang="en-US" altLang="en-US" sz="1000" baseline="30000"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endParaRPr kumimoji="0" lang="en-US"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r>
              <a:rPr kumimoji="0" lang="en-US" altLang="en-US" sz="1000" b="0" i="0" u="none" strike="noStrike" cap="none" normalizeH="0" baseline="30000" dirty="0" smtClean="0">
                <a:ln>
                  <a:noFill/>
                </a:ln>
                <a:solidFill>
                  <a:schemeClr val="tx1"/>
                </a:solidFill>
                <a:effectLst/>
                <a:latin typeface="Calibri" panose="020F0502020204030204" pitchFamily="34" charset="0"/>
                <a:hlinkClick r:id="rId5"/>
              </a:rPr>
              <a:t>[</a:t>
            </a:r>
            <a:r>
              <a:rPr kumimoji="0" lang="en-US" altLang="en-US" sz="1000" b="0" i="0" u="none" strike="noStrike" cap="none" normalizeH="0" baseline="30000" dirty="0" smtClean="0" bmk="">
                <a:ln>
                  <a:noFill/>
                </a:ln>
                <a:solidFill>
                  <a:schemeClr val="tx1"/>
                </a:solidFill>
                <a:effectLst/>
                <a:latin typeface="Calibri" panose="020F0502020204030204" pitchFamily="34" charset="0"/>
                <a:hlinkClick r:id="rId5"/>
              </a:rPr>
              <a:t>1]</a:t>
            </a:r>
            <a:r>
              <a:rPr kumimoji="0" lang="en-US" altLang="en-US" sz="1000" b="0" i="0" u="none" strike="noStrike" cap="none" normalizeH="0" baseline="0" dirty="0" smtClean="0">
                <a:ln>
                  <a:noFill/>
                </a:ln>
                <a:solidFill>
                  <a:schemeClr val="tx1"/>
                </a:solidFill>
                <a:effectLst/>
                <a:latin typeface="Calibri" panose="020F0502020204030204" pitchFamily="34" charset="0"/>
              </a:rPr>
              <a:t> All indicators used in this sub-chapter are consistent with the EU methodology.</a:t>
            </a:r>
          </a:p>
          <a:p>
            <a:pPr lvl="0" eaLnBrk="0" fontAlgn="base" hangingPunct="0">
              <a:spcBef>
                <a:spcPct val="0"/>
              </a:spcBef>
              <a:spcAft>
                <a:spcPct val="0"/>
              </a:spcAft>
            </a:pPr>
            <a:endParaRPr lang="en-US" sz="1000" dirty="0">
              <a:latin typeface="Calibri" panose="020F0502020204030204" pitchFamily="34" charset="0"/>
              <a:cs typeface="Times New Roman" panose="02020603050405020304" pitchFamily="18" charset="0"/>
            </a:endParaRPr>
          </a:p>
          <a:p>
            <a:r>
              <a:rPr lang="en-US" b="1" i="1" dirty="0"/>
              <a:t>Convergence Program 2016–2019 -extras</a:t>
            </a:r>
            <a:r>
              <a:rPr lang="en-US" sz="1200" b="1" i="1" dirty="0"/>
              <a:t/>
            </a:r>
            <a:br>
              <a:rPr lang="en-US" sz="1200" b="1" i="1" dirty="0"/>
            </a:br>
            <a:endParaRPr lang="ro-RO" sz="1200" dirty="0"/>
          </a:p>
        </p:txBody>
      </p:sp>
      <p:sp>
        <p:nvSpPr>
          <p:cNvPr id="8" name="Title 1"/>
          <p:cNvSpPr>
            <a:spLocks noGrp="1"/>
          </p:cNvSpPr>
          <p:nvPr>
            <p:ph type="title"/>
          </p:nvPr>
        </p:nvSpPr>
        <p:spPr>
          <a:xfrm>
            <a:off x="847164" y="117441"/>
            <a:ext cx="10515600" cy="770066"/>
          </a:xfrm>
        </p:spPr>
        <p:txBody>
          <a:bodyPr>
            <a:normAutofit/>
          </a:bodyPr>
          <a:lstStyle/>
          <a:p>
            <a:r>
              <a:rPr lang="en-US" sz="2800" b="1" dirty="0" smtClean="0"/>
              <a:t>Asset and liability management</a:t>
            </a:r>
            <a:endParaRPr lang="en-US" sz="2800" b="1" dirty="0"/>
          </a:p>
        </p:txBody>
      </p:sp>
      <p:sp>
        <p:nvSpPr>
          <p:cNvPr id="3" name="Slide Number Placeholder 2"/>
          <p:cNvSpPr>
            <a:spLocks noGrp="1"/>
          </p:cNvSpPr>
          <p:nvPr>
            <p:ph type="sldNum" sz="quarter" idx="12"/>
          </p:nvPr>
        </p:nvSpPr>
        <p:spPr/>
        <p:txBody>
          <a:bodyPr/>
          <a:lstStyle/>
          <a:p>
            <a:fld id="{82979399-8A74-48F2-9310-F138E5DB3D45}" type="slidenum">
              <a:rPr lang="en-US" smtClean="0"/>
              <a:t>7</a:t>
            </a:fld>
            <a:endParaRPr lang="en-US" dirty="0"/>
          </a:p>
        </p:txBody>
      </p:sp>
    </p:spTree>
    <p:extLst>
      <p:ext uri="{BB962C8B-B14F-4D97-AF65-F5344CB8AC3E}">
        <p14:creationId xmlns:p14="http://schemas.microsoft.com/office/powerpoint/2010/main" val="2877140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847164" y="117441"/>
            <a:ext cx="10515600" cy="770066"/>
          </a:xfrm>
        </p:spPr>
        <p:txBody>
          <a:bodyPr>
            <a:normAutofit/>
          </a:bodyPr>
          <a:lstStyle/>
          <a:p>
            <a:r>
              <a:rPr lang="en-US" sz="2800" b="1" dirty="0" smtClean="0"/>
              <a:t>Asset and liability </a:t>
            </a:r>
            <a:r>
              <a:rPr lang="ro-RO" sz="2800" b="1" dirty="0" smtClean="0"/>
              <a:t>management</a:t>
            </a:r>
            <a:endParaRPr lang="ro-RO" sz="2800" b="1" dirty="0"/>
          </a:p>
        </p:txBody>
      </p:sp>
      <p:sp>
        <p:nvSpPr>
          <p:cNvPr id="9" name="TextBox 8"/>
          <p:cNvSpPr txBox="1"/>
          <p:nvPr/>
        </p:nvSpPr>
        <p:spPr>
          <a:xfrm>
            <a:off x="847164" y="3750206"/>
            <a:ext cx="11083578" cy="2751522"/>
          </a:xfrm>
          <a:prstGeom prst="rect">
            <a:avLst/>
          </a:prstGeom>
          <a:noFill/>
        </p:spPr>
        <p:txBody>
          <a:bodyPr wrap="square">
            <a:spAutoFit/>
          </a:bodyPr>
          <a:lstStyle/>
          <a:p>
            <a:pPr>
              <a:lnSpc>
                <a:spcPct val="80000"/>
              </a:lnSpc>
              <a:spcAft>
                <a:spcPct val="40000"/>
              </a:spcAft>
              <a:buClr>
                <a:schemeClr val="hlink"/>
              </a:buClr>
              <a:buFont typeface="Wingdings" panose="05000000000000000000" pitchFamily="2" charset="2"/>
              <a:buNone/>
              <a:defRPr/>
            </a:pPr>
            <a:r>
              <a:rPr lang="en-US" sz="1200" dirty="0">
                <a:latin typeface="+mj-lt"/>
              </a:rPr>
              <a:t>Guidelines used for government borrowing in 2016 – 2018:</a:t>
            </a:r>
          </a:p>
          <a:p>
            <a:pPr marL="228600" indent="-228600">
              <a:lnSpc>
                <a:spcPct val="80000"/>
              </a:lnSpc>
              <a:spcAft>
                <a:spcPct val="40000"/>
              </a:spcAft>
              <a:buClr>
                <a:srgbClr val="000099"/>
              </a:buClr>
              <a:buFont typeface="+mj-lt"/>
              <a:buAutoNum type="arabicPeriod"/>
              <a:defRPr/>
            </a:pPr>
            <a:r>
              <a:rPr lang="en-US" sz="1200" dirty="0">
                <a:latin typeface="+mj-lt"/>
              </a:rPr>
              <a:t>The net financing in local currency is to be favored as a move to further facilitate the development of the domestic market of government securities and help mitigate foreign currency exposure, at the same time considering the </a:t>
            </a:r>
            <a:r>
              <a:rPr lang="en-US" sz="1200" dirty="0" smtClean="0">
                <a:latin typeface="+mj-lt"/>
              </a:rPr>
              <a:t>market </a:t>
            </a:r>
            <a:r>
              <a:rPr lang="en-US" sz="1200" dirty="0">
                <a:latin typeface="+mj-lt"/>
              </a:rPr>
              <a:t>absorption capacity and, in general, the demand for debt instruments denominated in lei. </a:t>
            </a:r>
            <a:endParaRPr lang="en-US" sz="1200" dirty="0">
              <a:latin typeface="+mj-lt"/>
              <a:cs typeface="Times New Roman" pitchFamily="18" charset="0"/>
            </a:endParaRPr>
          </a:p>
          <a:p>
            <a:pPr marL="228600" indent="-228600">
              <a:lnSpc>
                <a:spcPct val="80000"/>
              </a:lnSpc>
              <a:spcAft>
                <a:spcPct val="40000"/>
              </a:spcAft>
              <a:buClr>
                <a:srgbClr val="000099"/>
              </a:buClr>
              <a:buFont typeface="+mj-lt"/>
              <a:buAutoNum type="arabicPeriod"/>
              <a:defRPr/>
            </a:pPr>
            <a:r>
              <a:rPr lang="en-US" sz="1200" dirty="0">
                <a:latin typeface="+mj-lt"/>
              </a:rPr>
              <a:t>Pursue a smooth redemption profile, avoiding to the extent possible the concentration of principal repayments/refinancing of government securities in the short-term. </a:t>
            </a:r>
            <a:endParaRPr lang="en-US" sz="1200" dirty="0">
              <a:latin typeface="+mj-lt"/>
              <a:cs typeface="Times New Roman" pitchFamily="18" charset="0"/>
            </a:endParaRPr>
          </a:p>
          <a:p>
            <a:pPr marL="228600" indent="-228600">
              <a:lnSpc>
                <a:spcPct val="80000"/>
              </a:lnSpc>
              <a:spcAft>
                <a:spcPct val="40000"/>
              </a:spcAft>
              <a:buClr>
                <a:srgbClr val="000099"/>
              </a:buClr>
              <a:buFont typeface="+mj-lt"/>
              <a:buAutoNum type="arabicPeriod"/>
              <a:defRPr/>
            </a:pPr>
            <a:r>
              <a:rPr lang="en-US" sz="1200" dirty="0">
                <a:latin typeface="+mj-lt"/>
              </a:rPr>
              <a:t>Mitigate the refinancing risk and the liquidity risk by maintaining a foreign currency buffer and possibly other instruments depending on the terms and conditions thereof.</a:t>
            </a:r>
            <a:endParaRPr lang="en-US" sz="1200" dirty="0">
              <a:latin typeface="+mj-lt"/>
              <a:cs typeface="Times New Roman" pitchFamily="18" charset="0"/>
            </a:endParaRPr>
          </a:p>
          <a:p>
            <a:pPr marL="228600" indent="-228600">
              <a:lnSpc>
                <a:spcPct val="80000"/>
              </a:lnSpc>
              <a:spcAft>
                <a:spcPct val="40000"/>
              </a:spcAft>
              <a:buClr>
                <a:srgbClr val="000099"/>
              </a:buClr>
              <a:buFont typeface="+mj-lt"/>
              <a:buAutoNum type="arabicPeriod"/>
              <a:defRPr/>
            </a:pPr>
            <a:r>
              <a:rPr lang="en-US" sz="1200" dirty="0">
                <a:latin typeface="+mj-lt"/>
              </a:rPr>
              <a:t>Maintain a presence on the international capital markets, through issuances of Eurobonds mainly in EUR and access the USD market or other foreign currency markets on an opportunistic basis, giving consideration to the extension of the debt portfolio average maturity and taking into account the cost/risk ratio associated thereto and the diversification of the investment base.</a:t>
            </a:r>
            <a:endParaRPr lang="en-US" sz="1200" dirty="0">
              <a:latin typeface="+mj-lt"/>
              <a:cs typeface="Times New Roman" pitchFamily="18" charset="0"/>
            </a:endParaRPr>
          </a:p>
          <a:p>
            <a:pPr marL="228600" indent="-228600">
              <a:lnSpc>
                <a:spcPct val="80000"/>
              </a:lnSpc>
              <a:spcAft>
                <a:spcPct val="40000"/>
              </a:spcAft>
              <a:buClr>
                <a:srgbClr val="000099"/>
              </a:buClr>
              <a:buFont typeface="+mj-lt"/>
              <a:buAutoNum type="arabicPeriod"/>
              <a:defRPr/>
            </a:pPr>
            <a:r>
              <a:rPr lang="en-US" sz="1200" dirty="0">
                <a:latin typeface="+mj-lt"/>
              </a:rPr>
              <a:t>In the process of external financing, the debt will be contracted mainly in EUR.</a:t>
            </a:r>
            <a:endParaRPr lang="en-US" sz="1200" dirty="0">
              <a:latin typeface="+mj-lt"/>
              <a:cs typeface="Times New Roman" pitchFamily="18" charset="0"/>
            </a:endParaRPr>
          </a:p>
          <a:p>
            <a:pPr marL="228600" indent="-228600">
              <a:lnSpc>
                <a:spcPct val="80000"/>
              </a:lnSpc>
              <a:spcAft>
                <a:spcPct val="40000"/>
              </a:spcAft>
              <a:buClr>
                <a:srgbClr val="000099"/>
              </a:buClr>
              <a:buFont typeface="+mj-lt"/>
              <a:buAutoNum type="arabicPeriod"/>
              <a:defRPr/>
            </a:pPr>
            <a:r>
              <a:rPr lang="en-US" sz="1200" dirty="0">
                <a:latin typeface="+mj-lt"/>
              </a:rPr>
              <a:t>The issuances denominated in Euro on the domestic market can be considered only under the circumstances of reimbursement/refinancing of similar instruments issued on the domestic market, which is, if there is a liquidity surplus in Euro on the domestic market, a very high demand and very favorable costs.</a:t>
            </a:r>
            <a:endParaRPr lang="en-US" sz="1200" dirty="0">
              <a:latin typeface="+mj-lt"/>
              <a:cs typeface="Times New Roman" pitchFamily="18" charset="0"/>
            </a:endParaRPr>
          </a:p>
          <a:p>
            <a:pPr marL="228600" indent="-228600">
              <a:lnSpc>
                <a:spcPct val="80000"/>
              </a:lnSpc>
              <a:spcAft>
                <a:spcPct val="40000"/>
              </a:spcAft>
              <a:buClr>
                <a:srgbClr val="000099"/>
              </a:buClr>
              <a:buFont typeface="+mj-lt"/>
              <a:buAutoNum type="arabicPeriod"/>
              <a:defRPr/>
            </a:pPr>
            <a:r>
              <a:rPr lang="en-US" sz="1200" dirty="0">
                <a:latin typeface="+mj-lt"/>
              </a:rPr>
              <a:t>Maintain the exposure to interest rate risk under control by monitoring the share of domestic debt refixing within the next year and the average time to refix for the total portfolio.</a:t>
            </a:r>
            <a:endParaRPr lang="en-US" sz="1200" dirty="0">
              <a:latin typeface="+mj-lt"/>
              <a:cs typeface="Times New Roman" pitchFamily="18" charset="0"/>
            </a:endParaRPr>
          </a:p>
          <a:p>
            <a:pPr marL="228600" indent="-228600">
              <a:lnSpc>
                <a:spcPct val="80000"/>
              </a:lnSpc>
              <a:spcAft>
                <a:spcPct val="40000"/>
              </a:spcAft>
              <a:buClr>
                <a:srgbClr val="000099"/>
              </a:buClr>
              <a:buFont typeface="+mj-lt"/>
              <a:buAutoNum type="arabicPeriod"/>
              <a:defRPr/>
            </a:pPr>
            <a:r>
              <a:rPr lang="en-US" sz="1200" dirty="0">
                <a:latin typeface="+mj-lt"/>
              </a:rPr>
              <a:t>Use financing instruments offered by the international financial institutions to benefit of the favorable terms and conditions attached to those instruments</a:t>
            </a:r>
            <a:r>
              <a:rPr lang="en-US" sz="1200" dirty="0" smtClean="0">
                <a:latin typeface="+mj-lt"/>
              </a:rPr>
              <a:t>.</a:t>
            </a:r>
            <a:endParaRPr lang="en-US" sz="1200" dirty="0">
              <a:latin typeface="+mj-lt"/>
              <a:cs typeface="Times New Roman" pitchFamily="18" charset="0"/>
            </a:endParaRPr>
          </a:p>
        </p:txBody>
      </p:sp>
      <p:sp>
        <p:nvSpPr>
          <p:cNvPr id="16" name="Text Box 650"/>
          <p:cNvSpPr txBox="1">
            <a:spLocks noChangeArrowheads="1"/>
          </p:cNvSpPr>
          <p:nvPr/>
        </p:nvSpPr>
        <p:spPr bwMode="auto">
          <a:xfrm>
            <a:off x="1130193" y="3403633"/>
            <a:ext cx="8632372" cy="34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lnSpc>
                <a:spcPct val="80000"/>
              </a:lnSpc>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1pPr>
            <a:lvl2pPr marL="742950" indent="-285750">
              <a:lnSpc>
                <a:spcPct val="80000"/>
              </a:lnSpc>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2pPr>
            <a:lvl3pPr marL="1143000" indent="-228600">
              <a:lnSpc>
                <a:spcPct val="80000"/>
              </a:lnSpc>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3pPr>
            <a:lvl4pPr marL="1600200" indent="-228600">
              <a:lnSpc>
                <a:spcPct val="80000"/>
              </a:lnSpc>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4pPr>
            <a:lvl5pPr marL="2057400" indent="-228600">
              <a:lnSpc>
                <a:spcPct val="80000"/>
              </a:lnSpc>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5pPr>
            <a:lvl6pPr marL="2514600" indent="-228600" eaLnBrk="0" fontAlgn="base" hangingPunct="0">
              <a:lnSpc>
                <a:spcPct val="80000"/>
              </a:lnSpc>
              <a:spcBef>
                <a:spcPct val="0"/>
              </a:spcBef>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6pPr>
            <a:lvl7pPr marL="2971800" indent="-228600" eaLnBrk="0" fontAlgn="base" hangingPunct="0">
              <a:lnSpc>
                <a:spcPct val="80000"/>
              </a:lnSpc>
              <a:spcBef>
                <a:spcPct val="0"/>
              </a:spcBef>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7pPr>
            <a:lvl8pPr marL="3429000" indent="-228600" eaLnBrk="0" fontAlgn="base" hangingPunct="0">
              <a:lnSpc>
                <a:spcPct val="80000"/>
              </a:lnSpc>
              <a:spcBef>
                <a:spcPct val="0"/>
              </a:spcBef>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8pPr>
            <a:lvl9pPr marL="3886200" indent="-228600" eaLnBrk="0" fontAlgn="base" hangingPunct="0">
              <a:lnSpc>
                <a:spcPct val="80000"/>
              </a:lnSpc>
              <a:spcBef>
                <a:spcPct val="0"/>
              </a:spcBef>
              <a:spcAft>
                <a:spcPct val="40000"/>
              </a:spcAft>
              <a:buClr>
                <a:schemeClr val="hlink"/>
              </a:buClr>
              <a:buFont typeface="Wingdings" panose="05000000000000000000" pitchFamily="2" charset="2"/>
              <a:buChar char="n"/>
              <a:defRPr sz="1600" b="1">
                <a:solidFill>
                  <a:schemeClr val="tx1"/>
                </a:solidFill>
                <a:latin typeface="Arial" panose="020B0604020202020204" pitchFamily="34" charset="0"/>
              </a:defRPr>
            </a:lvl9pPr>
          </a:lstStyle>
          <a:p>
            <a:pPr>
              <a:lnSpc>
                <a:spcPct val="90000"/>
              </a:lnSpc>
              <a:spcAft>
                <a:spcPts val="0"/>
              </a:spcAft>
              <a:buClrTx/>
              <a:buFontTx/>
              <a:buNone/>
            </a:pPr>
            <a:r>
              <a:rPr lang="en-US" altLang="ro-RO" sz="900" b="0" i="1" dirty="0">
                <a:latin typeface="Times New Roman" panose="02020603050405020304" pitchFamily="18" charset="0"/>
              </a:rPr>
              <a:t>Source: Government Public Debt Management Strategy 2016 – 2018 - Ministry of Public Finance</a:t>
            </a:r>
            <a:endParaRPr lang="en-US" altLang="ro-RO" sz="900" b="0" i="1" dirty="0">
              <a:latin typeface="Times New Roman" panose="02020603050405020304" pitchFamily="18" charset="0"/>
              <a:cs typeface="Times New Roman" panose="02020603050405020304" pitchFamily="18" charset="0"/>
            </a:endParaRPr>
          </a:p>
          <a:p>
            <a:pPr>
              <a:lnSpc>
                <a:spcPct val="90000"/>
              </a:lnSpc>
              <a:spcAft>
                <a:spcPts val="0"/>
              </a:spcAft>
              <a:buClrTx/>
              <a:buFontTx/>
              <a:buNone/>
            </a:pPr>
            <a:r>
              <a:rPr lang="en-US" altLang="ro-RO" sz="900" b="0" i="1" dirty="0">
                <a:latin typeface="Times New Roman" panose="02020603050405020304" pitchFamily="18" charset="0"/>
              </a:rPr>
              <a:t>* Average time to maturity</a:t>
            </a:r>
            <a:endParaRPr lang="en-US" altLang="ro-RO" sz="900" b="0" i="1" dirty="0">
              <a:latin typeface="Times New Roman" panose="02020603050405020304" pitchFamily="18"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402636348"/>
              </p:ext>
            </p:extLst>
          </p:nvPr>
        </p:nvGraphicFramePr>
        <p:xfrm>
          <a:off x="1173736" y="716999"/>
          <a:ext cx="8785225" cy="2694732"/>
        </p:xfrm>
        <a:graphic>
          <a:graphicData uri="http://schemas.openxmlformats.org/drawingml/2006/table">
            <a:tbl>
              <a:tblPr/>
              <a:tblGrid>
                <a:gridCol w="1316444">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0"/>
                    </a:ext>
                  </a:extLst>
                </a:gridCol>
                <a:gridCol w="4012176">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1"/>
                    </a:ext>
                  </a:extLst>
                </a:gridCol>
                <a:gridCol w="3456605">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2"/>
                    </a:ext>
                  </a:extLst>
                </a:gridCol>
              </a:tblGrid>
              <a:tr h="494239">
                <a:tc>
                  <a:txBody>
                    <a:bodyPr/>
                    <a:lstStyle/>
                    <a:p>
                      <a:pPr algn="ctr">
                        <a:spcAft>
                          <a:spcPts val="0"/>
                        </a:spcAft>
                      </a:pPr>
                      <a:r>
                        <a:rPr lang="en-US" sz="1100" b="1" dirty="0">
                          <a:solidFill>
                            <a:srgbClr val="000000"/>
                          </a:solidFill>
                          <a:effectLst/>
                          <a:latin typeface="+mn-lt"/>
                        </a:rPr>
                        <a:t> </a:t>
                      </a:r>
                      <a:endParaRPr lang="en-US" sz="1100" dirty="0">
                        <a:effectLst/>
                        <a:latin typeface="+mn-lt"/>
                        <a:ea typeface="Times New Roman"/>
                      </a:endParaRPr>
                    </a:p>
                    <a:p>
                      <a:pPr algn="ctr">
                        <a:spcAft>
                          <a:spcPts val="0"/>
                        </a:spcAft>
                      </a:pPr>
                      <a:r>
                        <a:rPr lang="en-US" sz="1100" b="1" dirty="0">
                          <a:solidFill>
                            <a:srgbClr val="000000"/>
                          </a:solidFill>
                          <a:effectLst/>
                          <a:latin typeface="+mn-lt"/>
                        </a:rPr>
                        <a:t>Exposure to risk</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spcAft>
                          <a:spcPts val="0"/>
                        </a:spcAft>
                      </a:pPr>
                      <a:r>
                        <a:rPr lang="en-US" sz="1100" b="1" dirty="0">
                          <a:solidFill>
                            <a:srgbClr val="000000"/>
                          </a:solidFill>
                          <a:effectLst/>
                          <a:latin typeface="+mn-lt"/>
                        </a:rPr>
                        <a:t> </a:t>
                      </a:r>
                      <a:endParaRPr lang="en-US" sz="1100" dirty="0">
                        <a:effectLst/>
                        <a:latin typeface="+mn-lt"/>
                        <a:ea typeface="Times New Roman"/>
                      </a:endParaRPr>
                    </a:p>
                    <a:p>
                      <a:pPr algn="ctr">
                        <a:spcAft>
                          <a:spcPts val="0"/>
                        </a:spcAft>
                      </a:pPr>
                      <a:r>
                        <a:rPr lang="en-US" sz="1100" b="1" dirty="0">
                          <a:solidFill>
                            <a:srgbClr val="000000"/>
                          </a:solidFill>
                          <a:effectLst/>
                          <a:latin typeface="+mn-lt"/>
                        </a:rPr>
                        <a:t>Indicator</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spcAft>
                          <a:spcPts val="0"/>
                        </a:spcAft>
                      </a:pPr>
                      <a:r>
                        <a:rPr lang="en-US" sz="1100" b="1" dirty="0">
                          <a:solidFill>
                            <a:srgbClr val="000000"/>
                          </a:solidFill>
                          <a:effectLst/>
                          <a:latin typeface="+mn-lt"/>
                        </a:rPr>
                        <a:t> </a:t>
                      </a:r>
                      <a:endParaRPr lang="en-US" sz="1100" dirty="0">
                        <a:effectLst/>
                        <a:latin typeface="+mn-lt"/>
                        <a:ea typeface="Times New Roman"/>
                      </a:endParaRPr>
                    </a:p>
                    <a:p>
                      <a:pPr algn="ctr">
                        <a:spcAft>
                          <a:spcPts val="0"/>
                        </a:spcAft>
                      </a:pPr>
                      <a:r>
                        <a:rPr lang="en-US" sz="1100" b="1" dirty="0">
                          <a:solidFill>
                            <a:srgbClr val="000000"/>
                          </a:solidFill>
                          <a:effectLst/>
                          <a:latin typeface="+mn-lt"/>
                        </a:rPr>
                        <a:t>Indicative targets for </a:t>
                      </a:r>
                      <a:endParaRPr lang="en-US" sz="1100" dirty="0">
                        <a:effectLst/>
                        <a:latin typeface="+mn-lt"/>
                        <a:ea typeface="Times New Roman"/>
                      </a:endParaRPr>
                    </a:p>
                    <a:p>
                      <a:pPr algn="ctr">
                        <a:spcAft>
                          <a:spcPts val="0"/>
                        </a:spcAft>
                      </a:pPr>
                      <a:r>
                        <a:rPr lang="en-US" sz="1100" b="1" dirty="0">
                          <a:solidFill>
                            <a:srgbClr val="000000"/>
                          </a:solidFill>
                          <a:effectLst/>
                          <a:latin typeface="+mn-lt"/>
                        </a:rPr>
                        <a:t>2016 – 2018</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0"/>
                  </a:ext>
                </a:extLst>
              </a:tr>
              <a:tr h="555332">
                <a:tc>
                  <a:txBody>
                    <a:bodyPr/>
                    <a:lstStyle/>
                    <a:p>
                      <a:pPr>
                        <a:spcAft>
                          <a:spcPts val="0"/>
                        </a:spcAft>
                      </a:pPr>
                      <a:r>
                        <a:rPr lang="en-US" sz="1100" dirty="0">
                          <a:effectLst/>
                          <a:latin typeface="+mn-lt"/>
                        </a:rPr>
                        <a:t>Currency risk</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dirty="0">
                          <a:effectLst/>
                          <a:latin typeface="+mn-lt"/>
                        </a:rPr>
                        <a:t>Share of domestic currency debt in total debt (% of total)</a:t>
                      </a:r>
                      <a:endParaRPr lang="en-US" sz="1100" dirty="0">
                        <a:effectLst/>
                        <a:latin typeface="+mn-lt"/>
                        <a:ea typeface="Times New Roman"/>
                      </a:endParaRPr>
                    </a:p>
                    <a:p>
                      <a:pPr>
                        <a:spcAft>
                          <a:spcPts val="0"/>
                        </a:spcAft>
                      </a:pPr>
                      <a:r>
                        <a:rPr lang="en-US" sz="1100" dirty="0">
                          <a:effectLst/>
                          <a:latin typeface="+mn-lt"/>
                        </a:rPr>
                        <a:t>Share of EUR denominated debt in total foreign currency denominated debt (% of total) </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845">
                        <a:spcAft>
                          <a:spcPts val="0"/>
                        </a:spcAft>
                      </a:pPr>
                      <a:r>
                        <a:rPr lang="en-US" sz="1100" dirty="0">
                          <a:effectLst/>
                          <a:latin typeface="+mn-lt"/>
                        </a:rPr>
                        <a:t> 40% (minimum) – 60%</a:t>
                      </a:r>
                      <a:endParaRPr lang="en-US" sz="1100" dirty="0">
                        <a:effectLst/>
                        <a:latin typeface="+mn-lt"/>
                        <a:ea typeface="Times New Roman"/>
                      </a:endParaRPr>
                    </a:p>
                    <a:p>
                      <a:pPr marL="29845">
                        <a:spcAft>
                          <a:spcPts val="0"/>
                        </a:spcAft>
                      </a:pPr>
                      <a:r>
                        <a:rPr lang="en-US" sz="1100" dirty="0">
                          <a:effectLst/>
                          <a:latin typeface="+mn-lt"/>
                        </a:rPr>
                        <a:t> 80% (minimum) – 95 %</a:t>
                      </a:r>
                      <a:endParaRPr lang="en-US" sz="1100" dirty="0">
                        <a:effectLst/>
                        <a:latin typeface="+mn-lt"/>
                        <a:ea typeface="Times New Roman"/>
                      </a:endParaRPr>
                    </a:p>
                    <a:p>
                      <a:pPr marL="29845">
                        <a:spcAft>
                          <a:spcPts val="0"/>
                        </a:spcAft>
                      </a:pPr>
                      <a:r>
                        <a:rPr lang="en-US" sz="1100" dirty="0">
                          <a:effectLst/>
                          <a:latin typeface="+mn-lt"/>
                        </a:rPr>
                        <a:t> </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1"/>
                  </a:ext>
                </a:extLst>
              </a:tr>
              <a:tr h="871096">
                <a:tc>
                  <a:txBody>
                    <a:bodyPr/>
                    <a:lstStyle/>
                    <a:p>
                      <a:pPr>
                        <a:spcAft>
                          <a:spcPts val="0"/>
                        </a:spcAft>
                      </a:pPr>
                      <a:r>
                        <a:rPr lang="en-US" sz="1100" dirty="0">
                          <a:effectLst/>
                          <a:latin typeface="+mn-lt"/>
                        </a:rPr>
                        <a:t>Refinancing risk</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dirty="0">
                          <a:effectLst/>
                          <a:latin typeface="+mn-lt"/>
                        </a:rPr>
                        <a:t>Debt maturing in 1 year (% of total)</a:t>
                      </a:r>
                      <a:endParaRPr lang="en-US" sz="1100" dirty="0">
                        <a:effectLst/>
                        <a:latin typeface="+mn-lt"/>
                        <a:ea typeface="Times New Roman"/>
                      </a:endParaRPr>
                    </a:p>
                    <a:p>
                      <a:pPr>
                        <a:spcAft>
                          <a:spcPts val="0"/>
                        </a:spcAft>
                      </a:pPr>
                      <a:r>
                        <a:rPr lang="en-US" sz="1100" dirty="0">
                          <a:effectLst/>
                          <a:latin typeface="+mn-lt"/>
                        </a:rPr>
                        <a:t>Local currency debt maturing in 1 year (% of total)</a:t>
                      </a:r>
                      <a:endParaRPr lang="en-US" sz="1100" dirty="0">
                        <a:effectLst/>
                        <a:latin typeface="+mn-lt"/>
                        <a:ea typeface="Times New Roman"/>
                      </a:endParaRPr>
                    </a:p>
                    <a:p>
                      <a:pPr>
                        <a:spcAft>
                          <a:spcPts val="0"/>
                        </a:spcAft>
                      </a:pPr>
                      <a:r>
                        <a:rPr lang="en-US" sz="1100" dirty="0">
                          <a:effectLst/>
                          <a:latin typeface="+mn-lt"/>
                        </a:rPr>
                        <a:t> </a:t>
                      </a:r>
                      <a:endParaRPr lang="en-US" sz="1100" dirty="0">
                        <a:effectLst/>
                        <a:latin typeface="+mn-lt"/>
                        <a:ea typeface="Times New Roman"/>
                      </a:endParaRPr>
                    </a:p>
                    <a:p>
                      <a:pPr>
                        <a:spcAft>
                          <a:spcPts val="0"/>
                        </a:spcAft>
                      </a:pPr>
                      <a:r>
                        <a:rPr lang="en-US" sz="1100" dirty="0" smtClean="0">
                          <a:effectLst/>
                          <a:latin typeface="+mn-lt"/>
                        </a:rPr>
                        <a:t>ATM*</a:t>
                      </a:r>
                      <a:r>
                        <a:rPr sz="1100" dirty="0">
                          <a:latin typeface="+mn-lt"/>
                        </a:rPr>
                        <a:t> </a:t>
                      </a:r>
                      <a:r>
                        <a:rPr lang="en-US" sz="1100" dirty="0">
                          <a:effectLst/>
                          <a:latin typeface="+mn-lt"/>
                        </a:rPr>
                        <a:t>for total debt (years)</a:t>
                      </a:r>
                      <a:endParaRPr lang="en-US" sz="1100" dirty="0">
                        <a:effectLst/>
                        <a:latin typeface="+mn-lt"/>
                        <a:ea typeface="Times New Roman"/>
                      </a:endParaRPr>
                    </a:p>
                    <a:p>
                      <a:pPr>
                        <a:spcAft>
                          <a:spcPts val="0"/>
                        </a:spcAft>
                      </a:pPr>
                      <a:r>
                        <a:rPr lang="en-US" sz="1100" dirty="0" smtClean="0">
                          <a:effectLst/>
                          <a:latin typeface="+mn-lt"/>
                        </a:rPr>
                        <a:t>ATM*for local currency debt (years)</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845">
                        <a:spcAft>
                          <a:spcPts val="0"/>
                        </a:spcAft>
                      </a:pPr>
                      <a:r>
                        <a:rPr lang="en-US" sz="1100" dirty="0">
                          <a:effectLst/>
                          <a:latin typeface="+mn-lt"/>
                        </a:rPr>
                        <a:t>15% - 25% (maximum)</a:t>
                      </a:r>
                      <a:endParaRPr lang="en-US" sz="1100" dirty="0">
                        <a:effectLst/>
                        <a:latin typeface="+mn-lt"/>
                        <a:ea typeface="Times New Roman"/>
                      </a:endParaRPr>
                    </a:p>
                    <a:p>
                      <a:pPr marL="29845">
                        <a:spcAft>
                          <a:spcPts val="0"/>
                        </a:spcAft>
                      </a:pPr>
                      <a:r>
                        <a:rPr lang="en-US" sz="1100" dirty="0">
                          <a:effectLst/>
                          <a:latin typeface="+mn-lt"/>
                        </a:rPr>
                        <a:t>20% - 30% (maximum)</a:t>
                      </a:r>
                      <a:endParaRPr lang="en-US" sz="1100" dirty="0">
                        <a:effectLst/>
                        <a:latin typeface="+mn-lt"/>
                        <a:ea typeface="Times New Roman"/>
                      </a:endParaRPr>
                    </a:p>
                    <a:p>
                      <a:pPr marL="29845">
                        <a:spcAft>
                          <a:spcPts val="0"/>
                        </a:spcAft>
                      </a:pPr>
                      <a:r>
                        <a:rPr lang="en-US" sz="1100" dirty="0">
                          <a:effectLst/>
                          <a:latin typeface="+mn-lt"/>
                        </a:rPr>
                        <a:t> </a:t>
                      </a:r>
                      <a:endParaRPr lang="en-US" sz="1100" dirty="0">
                        <a:effectLst/>
                        <a:latin typeface="+mn-lt"/>
                        <a:ea typeface="Times New Roman"/>
                      </a:endParaRPr>
                    </a:p>
                    <a:p>
                      <a:pPr marL="29845">
                        <a:spcAft>
                          <a:spcPts val="0"/>
                        </a:spcAft>
                      </a:pPr>
                      <a:r>
                        <a:rPr lang="en-US" sz="1100" dirty="0">
                          <a:effectLst/>
                          <a:latin typeface="+mn-lt"/>
                        </a:rPr>
                        <a:t>5.5 years (minimum) – 7.0 years</a:t>
                      </a:r>
                      <a:endParaRPr lang="en-US" sz="1100" dirty="0">
                        <a:effectLst/>
                        <a:latin typeface="+mn-lt"/>
                        <a:ea typeface="Times New Roman"/>
                      </a:endParaRPr>
                    </a:p>
                    <a:p>
                      <a:pPr marL="29845">
                        <a:spcAft>
                          <a:spcPts val="0"/>
                        </a:spcAft>
                      </a:pPr>
                      <a:r>
                        <a:rPr lang="en-US" sz="1100" dirty="0">
                          <a:effectLst/>
                          <a:latin typeface="+mn-lt"/>
                        </a:rPr>
                        <a:t>3.0 years (minimum) – 5.0 years </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2"/>
                  </a:ext>
                </a:extLst>
              </a:tr>
              <a:tr h="765384">
                <a:tc>
                  <a:txBody>
                    <a:bodyPr/>
                    <a:lstStyle/>
                    <a:p>
                      <a:pPr>
                        <a:spcAft>
                          <a:spcPts val="0"/>
                        </a:spcAft>
                      </a:pPr>
                      <a:r>
                        <a:rPr lang="en-US" sz="1100" dirty="0">
                          <a:effectLst/>
                          <a:latin typeface="+mn-lt"/>
                        </a:rPr>
                        <a:t>Interest rate risk</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dirty="0">
                          <a:effectLst/>
                          <a:latin typeface="+mn-lt"/>
                        </a:rPr>
                        <a:t>Debt re-fixing in 1 year  (% of total)</a:t>
                      </a:r>
                      <a:endParaRPr lang="en-US" sz="1100" dirty="0">
                        <a:effectLst/>
                        <a:latin typeface="+mn-lt"/>
                        <a:ea typeface="Times New Roman"/>
                      </a:endParaRPr>
                    </a:p>
                    <a:p>
                      <a:pPr>
                        <a:spcAft>
                          <a:spcPts val="0"/>
                        </a:spcAft>
                      </a:pPr>
                      <a:r>
                        <a:rPr lang="en-US" sz="1100" dirty="0">
                          <a:effectLst/>
                          <a:latin typeface="+mn-lt"/>
                        </a:rPr>
                        <a:t>Local currency debt re-fixing in 1 year  (% of total)</a:t>
                      </a:r>
                      <a:endParaRPr lang="en-US" sz="1100" dirty="0">
                        <a:effectLst/>
                        <a:latin typeface="+mn-lt"/>
                        <a:ea typeface="Times New Roman"/>
                      </a:endParaRPr>
                    </a:p>
                    <a:p>
                      <a:pPr>
                        <a:spcAft>
                          <a:spcPts val="0"/>
                        </a:spcAft>
                      </a:pPr>
                      <a:r>
                        <a:rPr lang="en-US" sz="1100" dirty="0">
                          <a:effectLst/>
                          <a:latin typeface="+mn-lt"/>
                        </a:rPr>
                        <a:t>Average time to re-fixing for the total debt (years)</a:t>
                      </a:r>
                      <a:endParaRPr lang="en-US" sz="1100" dirty="0">
                        <a:effectLst/>
                        <a:latin typeface="+mn-lt"/>
                        <a:ea typeface="Times New Roman"/>
                      </a:endParaRPr>
                    </a:p>
                    <a:p>
                      <a:pPr>
                        <a:spcAft>
                          <a:spcPts val="0"/>
                        </a:spcAft>
                      </a:pPr>
                      <a:r>
                        <a:rPr lang="en-US" sz="1100" dirty="0">
                          <a:effectLst/>
                          <a:latin typeface="+mn-lt"/>
                        </a:rPr>
                        <a:t>Average time to re-fixing for the debt in domestic currency (years)</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845">
                        <a:spcAft>
                          <a:spcPts val="0"/>
                        </a:spcAft>
                      </a:pPr>
                      <a:r>
                        <a:rPr lang="en-US" sz="1100" dirty="0">
                          <a:effectLst/>
                          <a:latin typeface="+mn-lt"/>
                        </a:rPr>
                        <a:t>15% - 25% (maximum)</a:t>
                      </a:r>
                      <a:endParaRPr lang="en-US" sz="1100" dirty="0">
                        <a:effectLst/>
                        <a:latin typeface="+mn-lt"/>
                        <a:ea typeface="Times New Roman"/>
                      </a:endParaRPr>
                    </a:p>
                    <a:p>
                      <a:pPr marL="29845">
                        <a:spcAft>
                          <a:spcPts val="0"/>
                        </a:spcAft>
                      </a:pPr>
                      <a:r>
                        <a:rPr lang="en-US" sz="1100" dirty="0">
                          <a:effectLst/>
                          <a:latin typeface="+mn-lt"/>
                        </a:rPr>
                        <a:t>20% - 30% (maximum)</a:t>
                      </a:r>
                      <a:endParaRPr lang="en-US" sz="1100" dirty="0">
                        <a:effectLst/>
                        <a:latin typeface="+mn-lt"/>
                        <a:ea typeface="Times New Roman"/>
                      </a:endParaRPr>
                    </a:p>
                    <a:p>
                      <a:pPr marL="29845">
                        <a:spcAft>
                          <a:spcPts val="0"/>
                        </a:spcAft>
                      </a:pPr>
                      <a:r>
                        <a:rPr lang="en-US" sz="1100" dirty="0">
                          <a:effectLst/>
                          <a:latin typeface="+mn-lt"/>
                        </a:rPr>
                        <a:t>5.0 years (minimum) – 6.5 years</a:t>
                      </a:r>
                      <a:endParaRPr lang="en-US" sz="1100" dirty="0">
                        <a:effectLst/>
                        <a:latin typeface="+mn-lt"/>
                        <a:ea typeface="Times New Roman"/>
                      </a:endParaRPr>
                    </a:p>
                    <a:p>
                      <a:pPr>
                        <a:spcAft>
                          <a:spcPts val="0"/>
                        </a:spcAft>
                      </a:pPr>
                      <a:r>
                        <a:rPr lang="en-US" sz="1100" dirty="0">
                          <a:effectLst/>
                          <a:latin typeface="+mn-lt"/>
                        </a:rPr>
                        <a:t> 3 years (minimum) – 5 years </a:t>
                      </a:r>
                      <a:endParaRPr lang="en-US" sz="1100" dirty="0">
                        <a:effectLst/>
                        <a:latin typeface="+mn-lt"/>
                        <a:ea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3"/>
                  </a:ext>
                </a:extLst>
              </a:tr>
            </a:tbl>
          </a:graphicData>
        </a:graphic>
      </p:graphicFrame>
      <p:sp>
        <p:nvSpPr>
          <p:cNvPr id="11" name="Rectangle 10"/>
          <p:cNvSpPr/>
          <p:nvPr/>
        </p:nvSpPr>
        <p:spPr>
          <a:xfrm>
            <a:off x="6640286" y="424219"/>
            <a:ext cx="2859302" cy="319446"/>
          </a:xfrm>
          <a:prstGeom prst="rect">
            <a:avLst/>
          </a:prstGeom>
        </p:spPr>
        <p:txBody>
          <a:bodyPr wrap="square">
            <a:spAutoFit/>
          </a:bodyPr>
          <a:lstStyle/>
          <a:p>
            <a:pPr algn="ctr">
              <a:lnSpc>
                <a:spcPct val="80000"/>
              </a:lnSpc>
              <a:spcAft>
                <a:spcPct val="40000"/>
              </a:spcAft>
              <a:buClr>
                <a:srgbClr val="000099"/>
              </a:buClr>
              <a:buFont typeface="Wingdings" panose="05000000000000000000" pitchFamily="2" charset="2"/>
              <a:buNone/>
              <a:defRPr/>
            </a:pPr>
            <a:r>
              <a:rPr lang="en-US" dirty="0">
                <a:effectLst>
                  <a:outerShdw blurRad="38100" dist="38100" dir="2700000" algn="tl">
                    <a:srgbClr val="000000">
                      <a:alpha val="43137"/>
                    </a:srgbClr>
                  </a:outerShdw>
                </a:effectLst>
              </a:rPr>
              <a:t>KEY RISK </a:t>
            </a:r>
            <a:r>
              <a:rPr lang="en-US" sz="1600" dirty="0">
                <a:effectLst>
                  <a:outerShdw blurRad="38100" dist="38100" dir="2700000" algn="tl">
                    <a:srgbClr val="000000">
                      <a:alpha val="43137"/>
                    </a:srgbClr>
                  </a:outerShdw>
                </a:effectLst>
              </a:rPr>
              <a:t>INDICATORS</a:t>
            </a:r>
            <a:r>
              <a:rPr lang="en-US" dirty="0"/>
              <a:t> </a:t>
            </a:r>
            <a:endParaRPr lang="en-US" sz="2800" dirty="0">
              <a:cs typeface="Times New Roman" pitchFamily="18" charset="0"/>
            </a:endParaRPr>
          </a:p>
        </p:txBody>
      </p:sp>
      <p:sp>
        <p:nvSpPr>
          <p:cNvPr id="3" name="Slide Number Placeholder 2"/>
          <p:cNvSpPr>
            <a:spLocks noGrp="1"/>
          </p:cNvSpPr>
          <p:nvPr>
            <p:ph type="sldNum" sz="quarter" idx="12"/>
          </p:nvPr>
        </p:nvSpPr>
        <p:spPr/>
        <p:txBody>
          <a:bodyPr/>
          <a:lstStyle/>
          <a:p>
            <a:fld id="{82979399-8A74-48F2-9310-F138E5DB3D45}" type="slidenum">
              <a:rPr lang="en-US" smtClean="0"/>
              <a:t>8</a:t>
            </a:fld>
            <a:endParaRPr lang="en-US" dirty="0"/>
          </a:p>
        </p:txBody>
      </p:sp>
    </p:spTree>
    <p:extLst>
      <p:ext uri="{BB962C8B-B14F-4D97-AF65-F5344CB8AC3E}">
        <p14:creationId xmlns:p14="http://schemas.microsoft.com/office/powerpoint/2010/main" val="519669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847164" y="117441"/>
            <a:ext cx="10515600" cy="770066"/>
          </a:xfrm>
        </p:spPr>
        <p:txBody>
          <a:bodyPr>
            <a:normAutofit/>
          </a:bodyPr>
          <a:lstStyle/>
          <a:p>
            <a:r>
              <a:rPr lang="en-US" sz="2800" b="1" dirty="0" smtClean="0"/>
              <a:t>Asset and liability management</a:t>
            </a:r>
            <a:endParaRPr lang="en-US" sz="2800" b="1" dirty="0"/>
          </a:p>
        </p:txBody>
      </p:sp>
      <p:sp>
        <p:nvSpPr>
          <p:cNvPr id="6"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100000"/>
              </a:spcBef>
              <a:buClr>
                <a:srgbClr val="000099"/>
              </a:buClr>
              <a:buFont typeface="Arial" panose="020B0604020202020204" pitchFamily="34" charset="0"/>
              <a:buNone/>
              <a:defRPr/>
            </a:pPr>
            <a:r>
              <a:rPr lang="en-US" sz="1700" dirty="0" smtClean="0"/>
              <a:t>The fiscal Responsibility Law introduced limits on government debt, calculated according to the methodology of the European Union. In case of Public Debt/GDP is:</a:t>
            </a:r>
          </a:p>
          <a:p>
            <a:pPr lvl="2" algn="just">
              <a:spcBef>
                <a:spcPct val="100000"/>
              </a:spcBef>
              <a:buClr>
                <a:srgbClr val="000099"/>
              </a:buClr>
              <a:buFont typeface="Wingdings" panose="05000000000000000000" pitchFamily="2" charset="2"/>
              <a:buChar char="ü"/>
              <a:defRPr/>
            </a:pPr>
            <a:r>
              <a:rPr lang="en-US" sz="1700" dirty="0" smtClean="0"/>
              <a:t>45% to 50%, Ministry of Public Finance presents a report on the evidence the government growth and proposals to maintain this indicator at a sustainable level;</a:t>
            </a:r>
          </a:p>
          <a:p>
            <a:pPr lvl="2" algn="just">
              <a:spcBef>
                <a:spcPct val="100000"/>
              </a:spcBef>
              <a:buClr>
                <a:srgbClr val="000099"/>
              </a:buClr>
              <a:buFont typeface="Wingdings" panose="05000000000000000000" pitchFamily="2" charset="2"/>
              <a:buChar char="ü"/>
              <a:defRPr/>
            </a:pPr>
            <a:r>
              <a:rPr lang="en-US" sz="1700" dirty="0" smtClean="0"/>
              <a:t>50% to 55%, the Government initiate and adopt a program by law with measures to reduce the share of this indicator in GDP, including the freeze in remuneration in the public sector;</a:t>
            </a:r>
          </a:p>
          <a:p>
            <a:pPr lvl="2" algn="just">
              <a:spcBef>
                <a:spcPct val="100000"/>
              </a:spcBef>
              <a:buClr>
                <a:srgbClr val="000099"/>
              </a:buClr>
              <a:buFont typeface="Wingdings" panose="05000000000000000000" pitchFamily="2" charset="2"/>
              <a:buChar char="ü"/>
              <a:defRPr/>
            </a:pPr>
            <a:r>
              <a:rPr lang="en-US" sz="1700" dirty="0" smtClean="0"/>
              <a:t>55% to 60%, additionally to the measures above, the Government will freeze the total expenditure on social assistance expenditure in the public sector;</a:t>
            </a:r>
          </a:p>
          <a:p>
            <a:pPr lvl="2" algn="just">
              <a:spcBef>
                <a:spcPct val="100000"/>
              </a:spcBef>
              <a:buClr>
                <a:srgbClr val="000099"/>
              </a:buClr>
              <a:buFont typeface="Wingdings" panose="05000000000000000000" pitchFamily="2" charset="2"/>
              <a:buChar char="ü"/>
              <a:defRPr/>
            </a:pPr>
            <a:r>
              <a:rPr lang="en-US" sz="1700" dirty="0" smtClean="0"/>
              <a:t>Above 60%, the Government adopts the excessive deficit procedure annexed to the Treaties of the European Union, and the public debt will be reduced by an average of 5% per year.</a:t>
            </a:r>
          </a:p>
          <a:p>
            <a:pPr>
              <a:buFont typeface="Wingdings" panose="05000000000000000000" pitchFamily="2" charset="2"/>
              <a:buChar char="ü"/>
            </a:pPr>
            <a:endParaRPr lang="en-US" sz="1600" dirty="0"/>
          </a:p>
        </p:txBody>
      </p:sp>
      <p:sp>
        <p:nvSpPr>
          <p:cNvPr id="3" name="Slide Number Placeholder 2"/>
          <p:cNvSpPr>
            <a:spLocks noGrp="1"/>
          </p:cNvSpPr>
          <p:nvPr>
            <p:ph type="sldNum" sz="quarter" idx="12"/>
          </p:nvPr>
        </p:nvSpPr>
        <p:spPr/>
        <p:txBody>
          <a:bodyPr/>
          <a:lstStyle/>
          <a:p>
            <a:fld id="{82979399-8A74-48F2-9310-F138E5DB3D45}" type="slidenum">
              <a:rPr lang="en-US" smtClean="0"/>
              <a:t>9</a:t>
            </a:fld>
            <a:endParaRPr lang="en-US" dirty="0"/>
          </a:p>
        </p:txBody>
      </p:sp>
    </p:spTree>
    <p:extLst>
      <p:ext uri="{BB962C8B-B14F-4D97-AF65-F5344CB8AC3E}">
        <p14:creationId xmlns:p14="http://schemas.microsoft.com/office/powerpoint/2010/main" val="1493043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1988</TotalTime>
  <Words>1688</Words>
  <Application>Microsoft Office PowerPoint</Application>
  <PresentationFormat>Custom</PresentationFormat>
  <Paragraphs>290</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Document</vt:lpstr>
      <vt:lpstr>PowerPoint Presentation</vt:lpstr>
      <vt:lpstr>Fiscal Transparency EVALUATION for Romania  international monetary fund October 2014  Risks - Identification, management and mitigation strategies</vt:lpstr>
      <vt:lpstr>Risks - Identification, management and mitigation strategies</vt:lpstr>
      <vt:lpstr>Long-Term Fiscal Sustainability</vt:lpstr>
      <vt:lpstr>Tax expenditure</vt:lpstr>
      <vt:lpstr>Environmental risks</vt:lpstr>
      <vt:lpstr>Asset and liability management</vt:lpstr>
      <vt:lpstr>Asset and liability management</vt:lpstr>
      <vt:lpstr>Asset and liability management</vt:lpstr>
      <vt:lpstr>Public corporations</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2TH ANNUAL MEETING OF  CENTRAL, EASTERN &amp; SOUTH-EASTERN SENIOR BUDGE12TH ANNUAL MEETING OF  CENTRAL, EASTERN &amp; SOUTH-EASTERN SENIOR BUDGET OFFICIALS (CESEE-SBO) 28-29 JUNE 2016 Ljubljana, Slovenia Fiscal Risks - Identification, management and mitigation strategiesT OFFICIALS (CESEE-SBO) 28-29 JUNE 2016 Ljubljana, Slovenia Fiscal Risks - Identification, management and mitigation strategies</dc:title>
  <dc:creator>Ioana</dc:creator>
  <cp:lastModifiedBy>LECONTE-LUCAS Hélène</cp:lastModifiedBy>
  <cp:revision>59</cp:revision>
  <cp:lastPrinted>2016-06-23T07:57:34Z</cp:lastPrinted>
  <dcterms:created xsi:type="dcterms:W3CDTF">2016-06-19T20:17:31Z</dcterms:created>
  <dcterms:modified xsi:type="dcterms:W3CDTF">2016-06-23T07:58:17Z</dcterms:modified>
</cp:coreProperties>
</file>