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22"/>
  </p:notesMasterIdLst>
  <p:handoutMasterIdLst>
    <p:handoutMasterId r:id="rId23"/>
  </p:handoutMasterIdLst>
  <p:sldIdLst>
    <p:sldId id="541" r:id="rId2"/>
    <p:sldId id="542" r:id="rId3"/>
    <p:sldId id="543" r:id="rId4"/>
    <p:sldId id="544" r:id="rId5"/>
    <p:sldId id="593" r:id="rId6"/>
    <p:sldId id="547" r:id="rId7"/>
    <p:sldId id="564" r:id="rId8"/>
    <p:sldId id="583" r:id="rId9"/>
    <p:sldId id="584" r:id="rId10"/>
    <p:sldId id="585" r:id="rId11"/>
    <p:sldId id="549" r:id="rId12"/>
    <p:sldId id="586" r:id="rId13"/>
    <p:sldId id="578" r:id="rId14"/>
    <p:sldId id="581" r:id="rId15"/>
    <p:sldId id="594" r:id="rId16"/>
    <p:sldId id="595" r:id="rId17"/>
    <p:sldId id="589" r:id="rId18"/>
    <p:sldId id="577" r:id="rId19"/>
    <p:sldId id="561" r:id="rId20"/>
    <p:sldId id="563" r:id="rId21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7" autoAdjust="0"/>
    <p:restoredTop sz="83163" autoAdjust="0"/>
  </p:normalViewPr>
  <p:slideViewPr>
    <p:cSldViewPr>
      <p:cViewPr>
        <p:scale>
          <a:sx n="66" d="100"/>
          <a:sy n="66" d="100"/>
        </p:scale>
        <p:origin x="-2982" y="-6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40" d="100"/>
        <a:sy n="140" d="100"/>
      </p:scale>
      <p:origin x="0" y="3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FS-CH-1.main.oecd.org\Users1\Choi_ja\Desktop\CJH_OECD\2016%20CESEE%20SBO\Copy%20of%2015.%207.%20%20Final%20version%20including%20Spain%20Minisurvey%20on%20fiscal%20risk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FS-CH-1.main.oecd.org\Users1\Choi_ja\Desktop\CJH_OECD\2016%20CESEE%20SBO\Copy%20of%2015.%207.%20%20Final%20version%20including%20Spain%20Minisurvey%20on%20fiscal%20risk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FS-CH-1.main.oecd.org\Users1\Choi_ja\Desktop\CJH_OECD\2016%20CESEE%20SBO\Copy%20of%2015.%207.%20%20Final%20version%20including%20Spain%20Minisurvey%20on%20fiscal%20risks_IFI%20climate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Relevance of General Risks</a:t>
            </a:r>
          </a:p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(In percent of each category)</a:t>
            </a:r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'General Risks'!$C$9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cat>
            <c:strRef>
              <c:f>'General Risks'!$B$10:$B$16</c:f>
              <c:strCache>
                <c:ptCount val="7"/>
                <c:pt idx="0">
                  <c:v>Fiscal forecast errors</c:v>
                </c:pt>
                <c:pt idx="1">
                  <c:v>Economic forecast errors</c:v>
                </c:pt>
                <c:pt idx="2">
                  <c:v>Vulnerability to shocks</c:v>
                </c:pt>
                <c:pt idx="3">
                  <c:v>Opaque accounting practices</c:v>
                </c:pt>
                <c:pt idx="4">
                  <c:v>Procyclical fiscal stance</c:v>
                </c:pt>
                <c:pt idx="5">
                  <c:v>Financial asset bubbles</c:v>
                </c:pt>
                <c:pt idx="6">
                  <c:v>Other imbalances</c:v>
                </c:pt>
              </c:strCache>
            </c:strRef>
          </c:cat>
          <c:val>
            <c:numRef>
              <c:f>'General Risks'!$C$10:$C$16</c:f>
              <c:numCache>
                <c:formatCode>General</c:formatCode>
                <c:ptCount val="7"/>
                <c:pt idx="0">
                  <c:v>33</c:v>
                </c:pt>
                <c:pt idx="1">
                  <c:v>33</c:v>
                </c:pt>
                <c:pt idx="2">
                  <c:v>33</c:v>
                </c:pt>
                <c:pt idx="3">
                  <c:v>7</c:v>
                </c:pt>
                <c:pt idx="4">
                  <c:v>17</c:v>
                </c:pt>
                <c:pt idx="5">
                  <c:v>17</c:v>
                </c:pt>
                <c:pt idx="6">
                  <c:v>22</c:v>
                </c:pt>
              </c:numCache>
            </c:numRef>
          </c:val>
        </c:ser>
        <c:ser>
          <c:idx val="1"/>
          <c:order val="1"/>
          <c:tx>
            <c:strRef>
              <c:f>'General Risks'!$D$9</c:f>
              <c:strCache>
                <c:ptCount val="1"/>
                <c:pt idx="0">
                  <c:v>Medium</c:v>
                </c:pt>
              </c:strCache>
            </c:strRef>
          </c:tx>
          <c:invertIfNegative val="0"/>
          <c:cat>
            <c:strRef>
              <c:f>'General Risks'!$B$10:$B$16</c:f>
              <c:strCache>
                <c:ptCount val="7"/>
                <c:pt idx="0">
                  <c:v>Fiscal forecast errors</c:v>
                </c:pt>
                <c:pt idx="1">
                  <c:v>Economic forecast errors</c:v>
                </c:pt>
                <c:pt idx="2">
                  <c:v>Vulnerability to shocks</c:v>
                </c:pt>
                <c:pt idx="3">
                  <c:v>Opaque accounting practices</c:v>
                </c:pt>
                <c:pt idx="4">
                  <c:v>Procyclical fiscal stance</c:v>
                </c:pt>
                <c:pt idx="5">
                  <c:v>Financial asset bubbles</c:v>
                </c:pt>
                <c:pt idx="6">
                  <c:v>Other imbalances</c:v>
                </c:pt>
              </c:strCache>
            </c:strRef>
          </c:cat>
          <c:val>
            <c:numRef>
              <c:f>'General Risks'!$D$10:$D$16</c:f>
              <c:numCache>
                <c:formatCode>General</c:formatCode>
                <c:ptCount val="7"/>
                <c:pt idx="0">
                  <c:v>33</c:v>
                </c:pt>
                <c:pt idx="1">
                  <c:v>44</c:v>
                </c:pt>
                <c:pt idx="2">
                  <c:v>33</c:v>
                </c:pt>
                <c:pt idx="3">
                  <c:v>17</c:v>
                </c:pt>
                <c:pt idx="4">
                  <c:v>28</c:v>
                </c:pt>
                <c:pt idx="5">
                  <c:v>22</c:v>
                </c:pt>
                <c:pt idx="6">
                  <c:v>11</c:v>
                </c:pt>
              </c:numCache>
            </c:numRef>
          </c:val>
        </c:ser>
        <c:ser>
          <c:idx val="2"/>
          <c:order val="2"/>
          <c:tx>
            <c:strRef>
              <c:f>'General Risks'!$E$9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cat>
            <c:strRef>
              <c:f>'General Risks'!$B$10:$B$16</c:f>
              <c:strCache>
                <c:ptCount val="7"/>
                <c:pt idx="0">
                  <c:v>Fiscal forecast errors</c:v>
                </c:pt>
                <c:pt idx="1">
                  <c:v>Economic forecast errors</c:v>
                </c:pt>
                <c:pt idx="2">
                  <c:v>Vulnerability to shocks</c:v>
                </c:pt>
                <c:pt idx="3">
                  <c:v>Opaque accounting practices</c:v>
                </c:pt>
                <c:pt idx="4">
                  <c:v>Procyclical fiscal stance</c:v>
                </c:pt>
                <c:pt idx="5">
                  <c:v>Financial asset bubbles</c:v>
                </c:pt>
                <c:pt idx="6">
                  <c:v>Other imbalances</c:v>
                </c:pt>
              </c:strCache>
            </c:strRef>
          </c:cat>
          <c:val>
            <c:numRef>
              <c:f>'General Risks'!$E$10:$E$16</c:f>
              <c:numCache>
                <c:formatCode>General</c:formatCode>
                <c:ptCount val="7"/>
                <c:pt idx="0">
                  <c:v>33</c:v>
                </c:pt>
                <c:pt idx="1">
                  <c:v>22</c:v>
                </c:pt>
                <c:pt idx="2">
                  <c:v>22</c:v>
                </c:pt>
                <c:pt idx="3">
                  <c:v>50</c:v>
                </c:pt>
                <c:pt idx="4">
                  <c:v>39</c:v>
                </c:pt>
                <c:pt idx="5">
                  <c:v>33</c:v>
                </c:pt>
                <c:pt idx="6">
                  <c:v>44</c:v>
                </c:pt>
              </c:numCache>
            </c:numRef>
          </c:val>
        </c:ser>
        <c:ser>
          <c:idx val="3"/>
          <c:order val="3"/>
          <c:tx>
            <c:strRef>
              <c:f>'General Risks'!$F$9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cat>
            <c:strRef>
              <c:f>'General Risks'!$B$10:$B$16</c:f>
              <c:strCache>
                <c:ptCount val="7"/>
                <c:pt idx="0">
                  <c:v>Fiscal forecast errors</c:v>
                </c:pt>
                <c:pt idx="1">
                  <c:v>Economic forecast errors</c:v>
                </c:pt>
                <c:pt idx="2">
                  <c:v>Vulnerability to shocks</c:v>
                </c:pt>
                <c:pt idx="3">
                  <c:v>Opaque accounting practices</c:v>
                </c:pt>
                <c:pt idx="4">
                  <c:v>Procyclical fiscal stance</c:v>
                </c:pt>
                <c:pt idx="5">
                  <c:v>Financial asset bubbles</c:v>
                </c:pt>
                <c:pt idx="6">
                  <c:v>Other imbalances</c:v>
                </c:pt>
              </c:strCache>
            </c:strRef>
          </c:cat>
          <c:val>
            <c:numRef>
              <c:f>'General Risks'!$F$10:$F$16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28</c:v>
                </c:pt>
                <c:pt idx="4">
                  <c:v>17</c:v>
                </c:pt>
                <c:pt idx="5">
                  <c:v>28</c:v>
                </c:pt>
                <c:pt idx="6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6581760"/>
        <c:axId val="146587648"/>
      </c:barChart>
      <c:catAx>
        <c:axId val="146581760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6587648"/>
        <c:crosses val="autoZero"/>
        <c:auto val="1"/>
        <c:lblAlgn val="ctr"/>
        <c:lblOffset val="100"/>
        <c:noMultiLvlLbl val="0"/>
      </c:catAx>
      <c:valAx>
        <c:axId val="146587648"/>
        <c:scaling>
          <c:orientation val="minMax"/>
        </c:scaling>
        <c:delete val="1"/>
        <c:axPos val="t"/>
        <c:majorGridlines/>
        <c:numFmt formatCode="0%" sourceLinked="1"/>
        <c:majorTickMark val="none"/>
        <c:minorTickMark val="none"/>
        <c:tickLblPos val="nextTo"/>
        <c:crossAx val="1465817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Relevance of Specific Risks</a:t>
            </a:r>
          </a:p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(In percent of each category)</a:t>
            </a:r>
          </a:p>
        </c:rich>
      </c:tx>
      <c:layout>
        <c:manualLayout>
          <c:xMode val="edge"/>
          <c:yMode val="edge"/>
          <c:x val="0.3750113032693666"/>
          <c:y val="3.8517297681210025E-2"/>
        </c:manualLayout>
      </c:layout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'Specific  Risks'!$C$10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cat>
            <c:strRef>
              <c:f>'Specific  Risks'!$B$11:$B$17</c:f>
              <c:strCache>
                <c:ptCount val="7"/>
                <c:pt idx="0">
                  <c:v>Pension funds</c:v>
                </c:pt>
                <c:pt idx="1">
                  <c:v>PPPs and other risk sharing</c:v>
                </c:pt>
                <c:pt idx="2">
                  <c:v>Financial sector</c:v>
                </c:pt>
                <c:pt idx="3">
                  <c:v>Legal claims</c:v>
                </c:pt>
                <c:pt idx="4">
                  <c:v>Other liabilities and guarantees</c:v>
                </c:pt>
                <c:pt idx="5">
                  <c:v>Natural disasters, health-care risks</c:v>
                </c:pt>
                <c:pt idx="6">
                  <c:v>Demographic pressures</c:v>
                </c:pt>
              </c:strCache>
            </c:strRef>
          </c:cat>
          <c:val>
            <c:numRef>
              <c:f>'Specific  Risks'!$C$11:$C$17</c:f>
              <c:numCache>
                <c:formatCode>General</c:formatCode>
                <c:ptCount val="7"/>
                <c:pt idx="0">
                  <c:v>6</c:v>
                </c:pt>
                <c:pt idx="1">
                  <c:v>17</c:v>
                </c:pt>
                <c:pt idx="2">
                  <c:v>29</c:v>
                </c:pt>
                <c:pt idx="3">
                  <c:v>11</c:v>
                </c:pt>
                <c:pt idx="4">
                  <c:v>16</c:v>
                </c:pt>
                <c:pt idx="5">
                  <c:v>11</c:v>
                </c:pt>
                <c:pt idx="6">
                  <c:v>28</c:v>
                </c:pt>
              </c:numCache>
            </c:numRef>
          </c:val>
        </c:ser>
        <c:ser>
          <c:idx val="1"/>
          <c:order val="1"/>
          <c:tx>
            <c:strRef>
              <c:f>'Specific  Risks'!$D$10</c:f>
              <c:strCache>
                <c:ptCount val="1"/>
                <c:pt idx="0">
                  <c:v>Medium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'Specific  Risks'!$B$11:$B$17</c:f>
              <c:strCache>
                <c:ptCount val="7"/>
                <c:pt idx="0">
                  <c:v>Pension funds</c:v>
                </c:pt>
                <c:pt idx="1">
                  <c:v>PPPs and other risk sharing</c:v>
                </c:pt>
                <c:pt idx="2">
                  <c:v>Financial sector</c:v>
                </c:pt>
                <c:pt idx="3">
                  <c:v>Legal claims</c:v>
                </c:pt>
                <c:pt idx="4">
                  <c:v>Other liabilities and guarantees</c:v>
                </c:pt>
                <c:pt idx="5">
                  <c:v>Natural disasters, health-care risks</c:v>
                </c:pt>
                <c:pt idx="6">
                  <c:v>Demographic pressures</c:v>
                </c:pt>
              </c:strCache>
            </c:strRef>
          </c:cat>
          <c:val>
            <c:numRef>
              <c:f>'Specific  Risks'!$D$11:$D$17</c:f>
              <c:numCache>
                <c:formatCode>General</c:formatCode>
                <c:ptCount val="7"/>
                <c:pt idx="0">
                  <c:v>44</c:v>
                </c:pt>
                <c:pt idx="1">
                  <c:v>11</c:v>
                </c:pt>
                <c:pt idx="2">
                  <c:v>35</c:v>
                </c:pt>
                <c:pt idx="3">
                  <c:v>6</c:v>
                </c:pt>
                <c:pt idx="4">
                  <c:v>28</c:v>
                </c:pt>
                <c:pt idx="5">
                  <c:v>22</c:v>
                </c:pt>
                <c:pt idx="6">
                  <c:v>28</c:v>
                </c:pt>
              </c:numCache>
            </c:numRef>
          </c:val>
        </c:ser>
        <c:ser>
          <c:idx val="2"/>
          <c:order val="2"/>
          <c:tx>
            <c:strRef>
              <c:f>'Specific  Risks'!$E$10</c:f>
              <c:strCache>
                <c:ptCount val="1"/>
                <c:pt idx="0">
                  <c:v>Low </c:v>
                </c:pt>
              </c:strCache>
            </c:strRef>
          </c:tx>
          <c:invertIfNegative val="0"/>
          <c:cat>
            <c:strRef>
              <c:f>'Specific  Risks'!$B$11:$B$17</c:f>
              <c:strCache>
                <c:ptCount val="7"/>
                <c:pt idx="0">
                  <c:v>Pension funds</c:v>
                </c:pt>
                <c:pt idx="1">
                  <c:v>PPPs and other risk sharing</c:v>
                </c:pt>
                <c:pt idx="2">
                  <c:v>Financial sector</c:v>
                </c:pt>
                <c:pt idx="3">
                  <c:v>Legal claims</c:v>
                </c:pt>
                <c:pt idx="4">
                  <c:v>Other liabilities and guarantees</c:v>
                </c:pt>
                <c:pt idx="5">
                  <c:v>Natural disasters, health-care risks</c:v>
                </c:pt>
                <c:pt idx="6">
                  <c:v>Demographic pressures</c:v>
                </c:pt>
              </c:strCache>
            </c:strRef>
          </c:cat>
          <c:val>
            <c:numRef>
              <c:f>'Specific  Risks'!$E$11:$E$17</c:f>
              <c:numCache>
                <c:formatCode>General</c:formatCode>
                <c:ptCount val="7"/>
                <c:pt idx="0">
                  <c:v>28</c:v>
                </c:pt>
                <c:pt idx="1">
                  <c:v>44</c:v>
                </c:pt>
                <c:pt idx="2">
                  <c:v>24</c:v>
                </c:pt>
                <c:pt idx="3">
                  <c:v>44</c:v>
                </c:pt>
                <c:pt idx="4">
                  <c:v>50</c:v>
                </c:pt>
                <c:pt idx="5">
                  <c:v>17</c:v>
                </c:pt>
                <c:pt idx="6">
                  <c:v>33</c:v>
                </c:pt>
              </c:numCache>
            </c:numRef>
          </c:val>
        </c:ser>
        <c:ser>
          <c:idx val="3"/>
          <c:order val="3"/>
          <c:tx>
            <c:strRef>
              <c:f>'Specific  Risks'!$F$10</c:f>
              <c:strCache>
                <c:ptCount val="1"/>
                <c:pt idx="0">
                  <c:v>None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'Specific  Risks'!$B$11:$B$17</c:f>
              <c:strCache>
                <c:ptCount val="7"/>
                <c:pt idx="0">
                  <c:v>Pension funds</c:v>
                </c:pt>
                <c:pt idx="1">
                  <c:v>PPPs and other risk sharing</c:v>
                </c:pt>
                <c:pt idx="2">
                  <c:v>Financial sector</c:v>
                </c:pt>
                <c:pt idx="3">
                  <c:v>Legal claims</c:v>
                </c:pt>
                <c:pt idx="4">
                  <c:v>Other liabilities and guarantees</c:v>
                </c:pt>
                <c:pt idx="5">
                  <c:v>Natural disasters, health-care risks</c:v>
                </c:pt>
                <c:pt idx="6">
                  <c:v>Demographic pressures</c:v>
                </c:pt>
              </c:strCache>
            </c:strRef>
          </c:cat>
          <c:val>
            <c:numRef>
              <c:f>'Specific  Risks'!$F$11:$F$17</c:f>
              <c:numCache>
                <c:formatCode>General</c:formatCode>
                <c:ptCount val="7"/>
                <c:pt idx="0">
                  <c:v>22</c:v>
                </c:pt>
                <c:pt idx="1">
                  <c:v>28</c:v>
                </c:pt>
                <c:pt idx="2">
                  <c:v>12</c:v>
                </c:pt>
                <c:pt idx="3">
                  <c:v>39</c:v>
                </c:pt>
                <c:pt idx="4">
                  <c:v>6</c:v>
                </c:pt>
                <c:pt idx="5">
                  <c:v>50</c:v>
                </c:pt>
                <c:pt idx="6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7321600"/>
        <c:axId val="147323136"/>
      </c:barChart>
      <c:catAx>
        <c:axId val="147321600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7323136"/>
        <c:crosses val="autoZero"/>
        <c:auto val="1"/>
        <c:lblAlgn val="ctr"/>
        <c:lblOffset val="100"/>
        <c:noMultiLvlLbl val="0"/>
      </c:catAx>
      <c:valAx>
        <c:axId val="147323136"/>
        <c:scaling>
          <c:orientation val="minMax"/>
        </c:scaling>
        <c:delete val="1"/>
        <c:axPos val="t"/>
        <c:majorGridlines/>
        <c:numFmt formatCode="0%" sourceLinked="1"/>
        <c:majorTickMark val="none"/>
        <c:minorTickMark val="none"/>
        <c:tickLblPos val="nextTo"/>
        <c:crossAx val="1473216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'Q3 fiscal risk management '!$C$9</c:f>
              <c:strCache>
                <c:ptCount val="1"/>
                <c:pt idx="0">
                  <c:v>Very effective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cat>
            <c:strRef>
              <c:f>'Q3 fiscal risk management '!$B$10:$B$22</c:f>
              <c:strCache>
                <c:ptCount val="13"/>
                <c:pt idx="0">
                  <c:v>Statement of Fiscal Risks</c:v>
                </c:pt>
                <c:pt idx="1">
                  <c:v>Long-term sustainability report</c:v>
                </c:pt>
                <c:pt idx="2">
                  <c:v>Independent assessment of fiscal risks by IFI or other comparable institution</c:v>
                </c:pt>
                <c:pt idx="3">
                  <c:v>Accumulation of long-term pension/ demographic reserve fund</c:v>
                </c:pt>
                <c:pt idx="4">
                  <c:v>Accumulation of medium-term cyclical stabilization/ " rainy day"' fund</c:v>
                </c:pt>
                <c:pt idx="5">
                  <c:v>Parliamentary approval of  explicit risks</c:v>
                </c:pt>
                <c:pt idx="6">
                  <c:v>Fiscal rules to constrain expansionary fiscal policies</c:v>
                </c:pt>
                <c:pt idx="7">
                  <c:v>Adoption of counter-cyclical fiscal policy stance</c:v>
                </c:pt>
                <c:pt idx="8">
                  <c:v>Adoption of prudent low debt levels</c:v>
                </c:pt>
                <c:pt idx="9">
                  <c:v>Long-term sustainability reforms-e.g. pension eligibility and payment</c:v>
                </c:pt>
                <c:pt idx="10">
                  <c:v>Pricing: charging for guarantees, mandatory insurance etc.</c:v>
                </c:pt>
                <c:pt idx="11">
                  <c:v>Sharing: requiring other parties to bear some of the risk</c:v>
                </c:pt>
                <c:pt idx="12">
                  <c:v>Credible repudiation of perceived/ implicit liabilities</c:v>
                </c:pt>
              </c:strCache>
            </c:strRef>
          </c:cat>
          <c:val>
            <c:numRef>
              <c:f>'Q3 fiscal risk management '!$C$10:$C$22</c:f>
              <c:numCache>
                <c:formatCode>General</c:formatCode>
                <c:ptCount val="13"/>
                <c:pt idx="0">
                  <c:v>0</c:v>
                </c:pt>
                <c:pt idx="1">
                  <c:v>5.88</c:v>
                </c:pt>
                <c:pt idx="2">
                  <c:v>11.76</c:v>
                </c:pt>
                <c:pt idx="3">
                  <c:v>23.53</c:v>
                </c:pt>
                <c:pt idx="4">
                  <c:v>11.76</c:v>
                </c:pt>
                <c:pt idx="5">
                  <c:v>5.88</c:v>
                </c:pt>
                <c:pt idx="6">
                  <c:v>11.76</c:v>
                </c:pt>
                <c:pt idx="7">
                  <c:v>5.88</c:v>
                </c:pt>
                <c:pt idx="8">
                  <c:v>5.88</c:v>
                </c:pt>
                <c:pt idx="9">
                  <c:v>17.649999999999999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'Q3 fiscal risk management '!$D$9</c:f>
              <c:strCache>
                <c:ptCount val="1"/>
                <c:pt idx="0">
                  <c:v>Effective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'Q3 fiscal risk management '!$B$10:$B$22</c:f>
              <c:strCache>
                <c:ptCount val="13"/>
                <c:pt idx="0">
                  <c:v>Statement of Fiscal Risks</c:v>
                </c:pt>
                <c:pt idx="1">
                  <c:v>Long-term sustainability report</c:v>
                </c:pt>
                <c:pt idx="2">
                  <c:v>Independent assessment of fiscal risks by IFI or other comparable institution</c:v>
                </c:pt>
                <c:pt idx="3">
                  <c:v>Accumulation of long-term pension/ demographic reserve fund</c:v>
                </c:pt>
                <c:pt idx="4">
                  <c:v>Accumulation of medium-term cyclical stabilization/ " rainy day"' fund</c:v>
                </c:pt>
                <c:pt idx="5">
                  <c:v>Parliamentary approval of  explicit risks</c:v>
                </c:pt>
                <c:pt idx="6">
                  <c:v>Fiscal rules to constrain expansionary fiscal policies</c:v>
                </c:pt>
                <c:pt idx="7">
                  <c:v>Adoption of counter-cyclical fiscal policy stance</c:v>
                </c:pt>
                <c:pt idx="8">
                  <c:v>Adoption of prudent low debt levels</c:v>
                </c:pt>
                <c:pt idx="9">
                  <c:v>Long-term sustainability reforms-e.g. pension eligibility and payment</c:v>
                </c:pt>
                <c:pt idx="10">
                  <c:v>Pricing: charging for guarantees, mandatory insurance etc.</c:v>
                </c:pt>
                <c:pt idx="11">
                  <c:v>Sharing: requiring other parties to bear some of the risk</c:v>
                </c:pt>
                <c:pt idx="12">
                  <c:v>Credible repudiation of perceived/ implicit liabilities</c:v>
                </c:pt>
              </c:strCache>
            </c:strRef>
          </c:cat>
          <c:val>
            <c:numRef>
              <c:f>'Q3 fiscal risk management '!$D$10:$D$22</c:f>
              <c:numCache>
                <c:formatCode>General</c:formatCode>
                <c:ptCount val="13"/>
                <c:pt idx="0">
                  <c:v>26.67</c:v>
                </c:pt>
                <c:pt idx="1">
                  <c:v>47.06</c:v>
                </c:pt>
                <c:pt idx="2">
                  <c:v>35.29</c:v>
                </c:pt>
                <c:pt idx="3">
                  <c:v>11.76</c:v>
                </c:pt>
                <c:pt idx="4">
                  <c:v>5.88</c:v>
                </c:pt>
                <c:pt idx="5">
                  <c:v>5.88</c:v>
                </c:pt>
                <c:pt idx="6">
                  <c:v>35.29</c:v>
                </c:pt>
                <c:pt idx="7">
                  <c:v>29.41</c:v>
                </c:pt>
                <c:pt idx="8">
                  <c:v>23.53</c:v>
                </c:pt>
                <c:pt idx="9">
                  <c:v>47.06</c:v>
                </c:pt>
                <c:pt idx="10">
                  <c:v>23.53</c:v>
                </c:pt>
                <c:pt idx="11">
                  <c:v>0</c:v>
                </c:pt>
                <c:pt idx="12">
                  <c:v>6.25</c:v>
                </c:pt>
              </c:numCache>
            </c:numRef>
          </c:val>
        </c:ser>
        <c:ser>
          <c:idx val="2"/>
          <c:order val="2"/>
          <c:tx>
            <c:strRef>
              <c:f>'Q3 fiscal risk management '!$E$9</c:f>
              <c:strCache>
                <c:ptCount val="1"/>
                <c:pt idx="0">
                  <c:v>Somewhat effective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'Q3 fiscal risk management '!$B$10:$B$22</c:f>
              <c:strCache>
                <c:ptCount val="13"/>
                <c:pt idx="0">
                  <c:v>Statement of Fiscal Risks</c:v>
                </c:pt>
                <c:pt idx="1">
                  <c:v>Long-term sustainability report</c:v>
                </c:pt>
                <c:pt idx="2">
                  <c:v>Independent assessment of fiscal risks by IFI or other comparable institution</c:v>
                </c:pt>
                <c:pt idx="3">
                  <c:v>Accumulation of long-term pension/ demographic reserve fund</c:v>
                </c:pt>
                <c:pt idx="4">
                  <c:v>Accumulation of medium-term cyclical stabilization/ " rainy day"' fund</c:v>
                </c:pt>
                <c:pt idx="5">
                  <c:v>Parliamentary approval of  explicit risks</c:v>
                </c:pt>
                <c:pt idx="6">
                  <c:v>Fiscal rules to constrain expansionary fiscal policies</c:v>
                </c:pt>
                <c:pt idx="7">
                  <c:v>Adoption of counter-cyclical fiscal policy stance</c:v>
                </c:pt>
                <c:pt idx="8">
                  <c:v>Adoption of prudent low debt levels</c:v>
                </c:pt>
                <c:pt idx="9">
                  <c:v>Long-term sustainability reforms-e.g. pension eligibility and payment</c:v>
                </c:pt>
                <c:pt idx="10">
                  <c:v>Pricing: charging for guarantees, mandatory insurance etc.</c:v>
                </c:pt>
                <c:pt idx="11">
                  <c:v>Sharing: requiring other parties to bear some of the risk</c:v>
                </c:pt>
                <c:pt idx="12">
                  <c:v>Credible repudiation of perceived/ implicit liabilities</c:v>
                </c:pt>
              </c:strCache>
            </c:strRef>
          </c:cat>
          <c:val>
            <c:numRef>
              <c:f>'Q3 fiscal risk management '!$E$10:$E$22</c:f>
              <c:numCache>
                <c:formatCode>General</c:formatCode>
                <c:ptCount val="13"/>
                <c:pt idx="0">
                  <c:v>20</c:v>
                </c:pt>
                <c:pt idx="1">
                  <c:v>17.649999999999999</c:v>
                </c:pt>
                <c:pt idx="2">
                  <c:v>29.41</c:v>
                </c:pt>
                <c:pt idx="3">
                  <c:v>17.649999999999999</c:v>
                </c:pt>
                <c:pt idx="4">
                  <c:v>5.88</c:v>
                </c:pt>
                <c:pt idx="5">
                  <c:v>11.76</c:v>
                </c:pt>
                <c:pt idx="6">
                  <c:v>17.649999999999999</c:v>
                </c:pt>
                <c:pt idx="7">
                  <c:v>29.41</c:v>
                </c:pt>
                <c:pt idx="8">
                  <c:v>23.53</c:v>
                </c:pt>
                <c:pt idx="9">
                  <c:v>23.53</c:v>
                </c:pt>
                <c:pt idx="10">
                  <c:v>58.82</c:v>
                </c:pt>
                <c:pt idx="11">
                  <c:v>56.25</c:v>
                </c:pt>
                <c:pt idx="12">
                  <c:v>25</c:v>
                </c:pt>
              </c:numCache>
            </c:numRef>
          </c:val>
        </c:ser>
        <c:ser>
          <c:idx val="3"/>
          <c:order val="3"/>
          <c:tx>
            <c:strRef>
              <c:f>'Q3 fiscal risk management '!$F$9</c:f>
              <c:strCache>
                <c:ptCount val="1"/>
                <c:pt idx="0">
                  <c:v>Not effective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'Q3 fiscal risk management '!$B$10:$B$22</c:f>
              <c:strCache>
                <c:ptCount val="13"/>
                <c:pt idx="0">
                  <c:v>Statement of Fiscal Risks</c:v>
                </c:pt>
                <c:pt idx="1">
                  <c:v>Long-term sustainability report</c:v>
                </c:pt>
                <c:pt idx="2">
                  <c:v>Independent assessment of fiscal risks by IFI or other comparable institution</c:v>
                </c:pt>
                <c:pt idx="3">
                  <c:v>Accumulation of long-term pension/ demographic reserve fund</c:v>
                </c:pt>
                <c:pt idx="4">
                  <c:v>Accumulation of medium-term cyclical stabilization/ " rainy day"' fund</c:v>
                </c:pt>
                <c:pt idx="5">
                  <c:v>Parliamentary approval of  explicit risks</c:v>
                </c:pt>
                <c:pt idx="6">
                  <c:v>Fiscal rules to constrain expansionary fiscal policies</c:v>
                </c:pt>
                <c:pt idx="7">
                  <c:v>Adoption of counter-cyclical fiscal policy stance</c:v>
                </c:pt>
                <c:pt idx="8">
                  <c:v>Adoption of prudent low debt levels</c:v>
                </c:pt>
                <c:pt idx="9">
                  <c:v>Long-term sustainability reforms-e.g. pension eligibility and payment</c:v>
                </c:pt>
                <c:pt idx="10">
                  <c:v>Pricing: charging for guarantees, mandatory insurance etc.</c:v>
                </c:pt>
                <c:pt idx="11">
                  <c:v>Sharing: requiring other parties to bear some of the risk</c:v>
                </c:pt>
                <c:pt idx="12">
                  <c:v>Credible repudiation of perceived/ implicit liabilities</c:v>
                </c:pt>
              </c:strCache>
            </c:strRef>
          </c:cat>
          <c:val>
            <c:numRef>
              <c:f>'Q3 fiscal risk management '!$F$10:$F$22</c:f>
              <c:numCache>
                <c:formatCode>General</c:formatCode>
                <c:ptCount val="13"/>
                <c:pt idx="0">
                  <c:v>26.67</c:v>
                </c:pt>
                <c:pt idx="1">
                  <c:v>11.76</c:v>
                </c:pt>
                <c:pt idx="2">
                  <c:v>5.88</c:v>
                </c:pt>
                <c:pt idx="3">
                  <c:v>23.53</c:v>
                </c:pt>
                <c:pt idx="4">
                  <c:v>11.76</c:v>
                </c:pt>
                <c:pt idx="5">
                  <c:v>5.88</c:v>
                </c:pt>
                <c:pt idx="6">
                  <c:v>23.53</c:v>
                </c:pt>
                <c:pt idx="7">
                  <c:v>5.88</c:v>
                </c:pt>
                <c:pt idx="8">
                  <c:v>11.76</c:v>
                </c:pt>
                <c:pt idx="9">
                  <c:v>11.76</c:v>
                </c:pt>
                <c:pt idx="10">
                  <c:v>0</c:v>
                </c:pt>
                <c:pt idx="11">
                  <c:v>18.75</c:v>
                </c:pt>
                <c:pt idx="12">
                  <c:v>6.25</c:v>
                </c:pt>
              </c:numCache>
            </c:numRef>
          </c:val>
        </c:ser>
        <c:ser>
          <c:idx val="4"/>
          <c:order val="4"/>
          <c:tx>
            <c:strRef>
              <c:f>'Q3 fiscal risk management '!$G$9</c:f>
              <c:strCache>
                <c:ptCount val="1"/>
                <c:pt idx="0">
                  <c:v>Not been adopted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'Q3 fiscal risk management '!$B$10:$B$22</c:f>
              <c:strCache>
                <c:ptCount val="13"/>
                <c:pt idx="0">
                  <c:v>Statement of Fiscal Risks</c:v>
                </c:pt>
                <c:pt idx="1">
                  <c:v>Long-term sustainability report</c:v>
                </c:pt>
                <c:pt idx="2">
                  <c:v>Independent assessment of fiscal risks by IFI or other comparable institution</c:v>
                </c:pt>
                <c:pt idx="3">
                  <c:v>Accumulation of long-term pension/ demographic reserve fund</c:v>
                </c:pt>
                <c:pt idx="4">
                  <c:v>Accumulation of medium-term cyclical stabilization/ " rainy day"' fund</c:v>
                </c:pt>
                <c:pt idx="5">
                  <c:v>Parliamentary approval of  explicit risks</c:v>
                </c:pt>
                <c:pt idx="6">
                  <c:v>Fiscal rules to constrain expansionary fiscal policies</c:v>
                </c:pt>
                <c:pt idx="7">
                  <c:v>Adoption of counter-cyclical fiscal policy stance</c:v>
                </c:pt>
                <c:pt idx="8">
                  <c:v>Adoption of prudent low debt levels</c:v>
                </c:pt>
                <c:pt idx="9">
                  <c:v>Long-term sustainability reforms-e.g. pension eligibility and payment</c:v>
                </c:pt>
                <c:pt idx="10">
                  <c:v>Pricing: charging for guarantees, mandatory insurance etc.</c:v>
                </c:pt>
                <c:pt idx="11">
                  <c:v>Sharing: requiring other parties to bear some of the risk</c:v>
                </c:pt>
                <c:pt idx="12">
                  <c:v>Credible repudiation of perceived/ implicit liabilities</c:v>
                </c:pt>
              </c:strCache>
            </c:strRef>
          </c:cat>
          <c:val>
            <c:numRef>
              <c:f>'Q3 fiscal risk management '!$G$10:$G$22</c:f>
              <c:numCache>
                <c:formatCode>General</c:formatCode>
                <c:ptCount val="13"/>
                <c:pt idx="0">
                  <c:v>26.67</c:v>
                </c:pt>
                <c:pt idx="1">
                  <c:v>17.649999999999999</c:v>
                </c:pt>
                <c:pt idx="2">
                  <c:v>17.649999999999999</c:v>
                </c:pt>
                <c:pt idx="3">
                  <c:v>23.53</c:v>
                </c:pt>
                <c:pt idx="4">
                  <c:v>64.709999999999994</c:v>
                </c:pt>
                <c:pt idx="5">
                  <c:v>70.59</c:v>
                </c:pt>
                <c:pt idx="6">
                  <c:v>11.76</c:v>
                </c:pt>
                <c:pt idx="7">
                  <c:v>29.41</c:v>
                </c:pt>
                <c:pt idx="8">
                  <c:v>35.29</c:v>
                </c:pt>
                <c:pt idx="9">
                  <c:v>0</c:v>
                </c:pt>
                <c:pt idx="10">
                  <c:v>17.649999999999999</c:v>
                </c:pt>
                <c:pt idx="11">
                  <c:v>25</c:v>
                </c:pt>
                <c:pt idx="12">
                  <c:v>62.5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0412672"/>
        <c:axId val="150418560"/>
      </c:barChart>
      <c:catAx>
        <c:axId val="150412672"/>
        <c:scaling>
          <c:orientation val="maxMin"/>
        </c:scaling>
        <c:delete val="0"/>
        <c:axPos val="l"/>
        <c:majorTickMark val="out"/>
        <c:minorTickMark val="none"/>
        <c:tickLblPos val="nextTo"/>
        <c:crossAx val="150418560"/>
        <c:crosses val="autoZero"/>
        <c:auto val="1"/>
        <c:lblAlgn val="ctr"/>
        <c:lblOffset val="100"/>
        <c:noMultiLvlLbl val="0"/>
      </c:catAx>
      <c:valAx>
        <c:axId val="150418560"/>
        <c:scaling>
          <c:orientation val="minMax"/>
        </c:scaling>
        <c:delete val="1"/>
        <c:axPos val="t"/>
        <c:majorGridlines/>
        <c:numFmt formatCode="General" sourceLinked="1"/>
        <c:majorTickMark val="out"/>
        <c:minorTickMark val="none"/>
        <c:tickLblPos val="nextTo"/>
        <c:crossAx val="1504126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xMode val="edge"/>
          <c:yMode val="edge"/>
          <c:x val="8.7445796086387494E-3"/>
          <c:y val="0.16815040146674884"/>
          <c:w val="0.98906927548920154"/>
          <c:h val="0.82686939777233903"/>
        </c:manualLayout>
      </c:layout>
      <c:barChart>
        <c:barDir val="col"/>
        <c:grouping val="clustered"/>
        <c:varyColors val="0"/>
        <c:ser>
          <c:idx val="3"/>
          <c:order val="2"/>
          <c:tx>
            <c:strRef>
              <c:f>'Fig 1.3'!$N$38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4F81BD"/>
            </a:solidFill>
            <a:ln w="6350" cmpd="sng">
              <a:solidFill>
                <a:srgbClr val="000000"/>
              </a:solidFill>
              <a:round/>
            </a:ln>
            <a:effectLst/>
          </c:spPr>
          <c:invertIfNegative val="0"/>
          <c:cat>
            <c:strRef>
              <c:f>'Fig 1.3'!$K$39:$K$73</c:f>
              <c:strCache>
                <c:ptCount val="35"/>
                <c:pt idx="0">
                  <c:v>JPN</c:v>
                </c:pt>
                <c:pt idx="1">
                  <c:v>GRC</c:v>
                </c:pt>
                <c:pt idx="2">
                  <c:v>ITA</c:v>
                </c:pt>
                <c:pt idx="3">
                  <c:v>PRT</c:v>
                </c:pt>
                <c:pt idx="4">
                  <c:v>IRL</c:v>
                </c:pt>
                <c:pt idx="5">
                  <c:v>USA</c:v>
                </c:pt>
                <c:pt idx="6">
                  <c:v>OECD WA</c:v>
                </c:pt>
                <c:pt idx="7">
                  <c:v>BEL</c:v>
                </c:pt>
                <c:pt idx="8">
                  <c:v>ISL</c:v>
                </c:pt>
                <c:pt idx="9">
                  <c:v>FRA</c:v>
                </c:pt>
                <c:pt idx="10">
                  <c:v>CAN</c:v>
                </c:pt>
                <c:pt idx="11">
                  <c:v>ESP</c:v>
                </c:pt>
                <c:pt idx="12">
                  <c:v>AUT</c:v>
                </c:pt>
                <c:pt idx="13">
                  <c:v>GBR</c:v>
                </c:pt>
                <c:pt idx="14">
                  <c:v>HUN</c:v>
                </c:pt>
                <c:pt idx="15">
                  <c:v>OECD UWA</c:v>
                </c:pt>
                <c:pt idx="16">
                  <c:v>DEU</c:v>
                </c:pt>
                <c:pt idx="17">
                  <c:v>SVN</c:v>
                </c:pt>
                <c:pt idx="18">
                  <c:v>ISR</c:v>
                </c:pt>
                <c:pt idx="19">
                  <c:v>NLD</c:v>
                </c:pt>
                <c:pt idx="20">
                  <c:v>FIN</c:v>
                </c:pt>
                <c:pt idx="21">
                  <c:v>POL</c:v>
                </c:pt>
                <c:pt idx="22">
                  <c:v>SVK</c:v>
                </c:pt>
                <c:pt idx="23">
                  <c:v>AUS</c:v>
                </c:pt>
                <c:pt idx="24">
                  <c:v>CZE</c:v>
                </c:pt>
                <c:pt idx="25">
                  <c:v>DNK</c:v>
                </c:pt>
                <c:pt idx="26">
                  <c:v>SWE</c:v>
                </c:pt>
                <c:pt idx="27">
                  <c:v>CHE</c:v>
                </c:pt>
                <c:pt idx="28">
                  <c:v>TUR</c:v>
                </c:pt>
                <c:pt idx="29">
                  <c:v>NOR</c:v>
                </c:pt>
                <c:pt idx="30">
                  <c:v>KOR</c:v>
                </c:pt>
                <c:pt idx="31">
                  <c:v>LUX</c:v>
                </c:pt>
                <c:pt idx="32">
                  <c:v>CHL</c:v>
                </c:pt>
                <c:pt idx="33">
                  <c:v>EST</c:v>
                </c:pt>
                <c:pt idx="34">
                  <c:v>MEX</c:v>
                </c:pt>
              </c:strCache>
            </c:strRef>
          </c:cat>
          <c:val>
            <c:numRef>
              <c:f>'Fig 1.3'!$N$39:$N$73</c:f>
              <c:numCache>
                <c:formatCode>0.00</c:formatCode>
                <c:ptCount val="35"/>
                <c:pt idx="0">
                  <c:v>239.28752332710999</c:v>
                </c:pt>
                <c:pt idx="1">
                  <c:v>179.68215279777999</c:v>
                </c:pt>
                <c:pt idx="2">
                  <c:v>142.94868497296</c:v>
                </c:pt>
                <c:pt idx="3">
                  <c:v>141.22711779662001</c:v>
                </c:pt>
                <c:pt idx="4">
                  <c:v>136.55424064134999</c:v>
                </c:pt>
                <c:pt idx="5">
                  <c:v>122.02439162573999</c:v>
                </c:pt>
                <c:pt idx="6">
                  <c:v>117.77407073370961</c:v>
                </c:pt>
                <c:pt idx="7">
                  <c:v>117.59189306803999</c:v>
                </c:pt>
                <c:pt idx="8">
                  <c:v>112.02433259096</c:v>
                </c:pt>
                <c:pt idx="9">
                  <c:v>111.60053498933</c:v>
                </c:pt>
                <c:pt idx="10">
                  <c:v>105.65911501939</c:v>
                </c:pt>
                <c:pt idx="11">
                  <c:v>102.04759712576001</c:v>
                </c:pt>
                <c:pt idx="12">
                  <c:v>101.41599717565001</c:v>
                </c:pt>
                <c:pt idx="13">
                  <c:v>100.80221957339</c:v>
                </c:pt>
                <c:pt idx="14">
                  <c:v>96.584778011877006</c:v>
                </c:pt>
                <c:pt idx="15">
                  <c:v>87.725061849955893</c:v>
                </c:pt>
                <c:pt idx="16">
                  <c:v>81.748544214587994</c:v>
                </c:pt>
                <c:pt idx="17">
                  <c:v>79.031570021858002</c:v>
                </c:pt>
                <c:pt idx="18">
                  <c:v>77.531131790534005</c:v>
                </c:pt>
                <c:pt idx="19">
                  <c:v>76.983002282021999</c:v>
                </c:pt>
                <c:pt idx="20">
                  <c:v>64.796158320751005</c:v>
                </c:pt>
                <c:pt idx="21">
                  <c:v>62.306293665901997</c:v>
                </c:pt>
                <c:pt idx="22">
                  <c:v>60.778206060357</c:v>
                </c:pt>
                <c:pt idx="23">
                  <c:v>58.909467736242</c:v>
                </c:pt>
                <c:pt idx="24">
                  <c:v>58.349005378038001</c:v>
                </c:pt>
                <c:pt idx="25">
                  <c:v>57.267759157291003</c:v>
                </c:pt>
                <c:pt idx="26">
                  <c:v>54.046366955796003</c:v>
                </c:pt>
                <c:pt idx="27">
                  <c:v>45.683407392120998</c:v>
                </c:pt>
                <c:pt idx="28">
                  <c:v>39.749495344905</c:v>
                </c:pt>
                <c:pt idx="29">
                  <c:v>34.819071031325002</c:v>
                </c:pt>
                <c:pt idx="30">
                  <c:v>34.730696151827999</c:v>
                </c:pt>
                <c:pt idx="31">
                  <c:v>30.055577513740001</c:v>
                </c:pt>
                <c:pt idx="32">
                  <c:v>19.449726188364998</c:v>
                </c:pt>
                <c:pt idx="33">
                  <c:v>13.540354771917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53448448"/>
        <c:axId val="153450368"/>
      </c:barChart>
      <c:lineChart>
        <c:grouping val="standard"/>
        <c:varyColors val="0"/>
        <c:ser>
          <c:idx val="1"/>
          <c:order val="0"/>
          <c:tx>
            <c:strRef>
              <c:f>'Fig 1.3'!$L$38</c:f>
              <c:strCache>
                <c:ptCount val="1"/>
                <c:pt idx="0">
                  <c:v>2007</c:v>
                </c:pt>
              </c:strCache>
            </c:strRef>
          </c:tx>
          <c:spPr>
            <a:ln w="25400">
              <a:noFill/>
            </a:ln>
          </c:spPr>
          <c:marker>
            <c:symbol val="diamond"/>
            <c:size val="5"/>
            <c:spPr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dPt>
            <c:idx val="19"/>
            <c:bubble3D val="0"/>
          </c:dPt>
          <c:cat>
            <c:strRef>
              <c:f>'Fig 1.3'!$K$39:$K$73</c:f>
              <c:strCache>
                <c:ptCount val="35"/>
                <c:pt idx="0">
                  <c:v>JPN</c:v>
                </c:pt>
                <c:pt idx="1">
                  <c:v>GRC</c:v>
                </c:pt>
                <c:pt idx="2">
                  <c:v>ITA</c:v>
                </c:pt>
                <c:pt idx="3">
                  <c:v>PRT</c:v>
                </c:pt>
                <c:pt idx="4">
                  <c:v>IRL</c:v>
                </c:pt>
                <c:pt idx="5">
                  <c:v>USA</c:v>
                </c:pt>
                <c:pt idx="6">
                  <c:v>OECD WA</c:v>
                </c:pt>
                <c:pt idx="7">
                  <c:v>BEL</c:v>
                </c:pt>
                <c:pt idx="8">
                  <c:v>ISL</c:v>
                </c:pt>
                <c:pt idx="9">
                  <c:v>FRA</c:v>
                </c:pt>
                <c:pt idx="10">
                  <c:v>CAN</c:v>
                </c:pt>
                <c:pt idx="11">
                  <c:v>ESP</c:v>
                </c:pt>
                <c:pt idx="12">
                  <c:v>AUT</c:v>
                </c:pt>
                <c:pt idx="13">
                  <c:v>GBR</c:v>
                </c:pt>
                <c:pt idx="14">
                  <c:v>HUN</c:v>
                </c:pt>
                <c:pt idx="15">
                  <c:v>OECD UWA</c:v>
                </c:pt>
                <c:pt idx="16">
                  <c:v>DEU</c:v>
                </c:pt>
                <c:pt idx="17">
                  <c:v>SVN</c:v>
                </c:pt>
                <c:pt idx="18">
                  <c:v>ISR</c:v>
                </c:pt>
                <c:pt idx="19">
                  <c:v>NLD</c:v>
                </c:pt>
                <c:pt idx="20">
                  <c:v>FIN</c:v>
                </c:pt>
                <c:pt idx="21">
                  <c:v>POL</c:v>
                </c:pt>
                <c:pt idx="22">
                  <c:v>SVK</c:v>
                </c:pt>
                <c:pt idx="23">
                  <c:v>AUS</c:v>
                </c:pt>
                <c:pt idx="24">
                  <c:v>CZE</c:v>
                </c:pt>
                <c:pt idx="25">
                  <c:v>DNK</c:v>
                </c:pt>
                <c:pt idx="26">
                  <c:v>SWE</c:v>
                </c:pt>
                <c:pt idx="27">
                  <c:v>CHE</c:v>
                </c:pt>
                <c:pt idx="28">
                  <c:v>TUR</c:v>
                </c:pt>
                <c:pt idx="29">
                  <c:v>NOR</c:v>
                </c:pt>
                <c:pt idx="30">
                  <c:v>KOR</c:v>
                </c:pt>
                <c:pt idx="31">
                  <c:v>LUX</c:v>
                </c:pt>
                <c:pt idx="32">
                  <c:v>CHL</c:v>
                </c:pt>
                <c:pt idx="33">
                  <c:v>EST</c:v>
                </c:pt>
                <c:pt idx="34">
                  <c:v>MEX</c:v>
                </c:pt>
              </c:strCache>
            </c:strRef>
          </c:cat>
          <c:val>
            <c:numRef>
              <c:f>'Fig 1.3'!$L$39:$L$73</c:f>
              <c:numCache>
                <c:formatCode>0.00</c:formatCode>
                <c:ptCount val="35"/>
                <c:pt idx="0">
                  <c:v>180.01823479966001</c:v>
                </c:pt>
                <c:pt idx="1">
                  <c:v>112.83286705101</c:v>
                </c:pt>
                <c:pt idx="2">
                  <c:v>110.62843088843</c:v>
                </c:pt>
                <c:pt idx="3">
                  <c:v>78.100679910254001</c:v>
                </c:pt>
                <c:pt idx="4">
                  <c:v>27.480761806442001</c:v>
                </c:pt>
                <c:pt idx="5">
                  <c:v>75.723326262654993</c:v>
                </c:pt>
                <c:pt idx="6">
                  <c:v>80.159941346590529</c:v>
                </c:pt>
                <c:pt idx="7">
                  <c:v>93.536785396544005</c:v>
                </c:pt>
                <c:pt idx="8">
                  <c:v>49.493976070248003</c:v>
                </c:pt>
                <c:pt idx="9">
                  <c:v>75.757194179896999</c:v>
                </c:pt>
                <c:pt idx="10">
                  <c:v>84.272431189730995</c:v>
                </c:pt>
                <c:pt idx="11">
                  <c:v>41.729652010026001</c:v>
                </c:pt>
                <c:pt idx="12">
                  <c:v>68.723578380936004</c:v>
                </c:pt>
                <c:pt idx="13">
                  <c:v>50.116478815035997</c:v>
                </c:pt>
                <c:pt idx="14">
                  <c:v>71.719644325887998</c:v>
                </c:pt>
                <c:pt idx="15">
                  <c:v>57.549351398916279</c:v>
                </c:pt>
                <c:pt idx="16">
                  <c:v>64.240093063651003</c:v>
                </c:pt>
                <c:pt idx="17">
                  <c:v>29.121324066829001</c:v>
                </c:pt>
                <c:pt idx="18">
                  <c:v>82.652721357980994</c:v>
                </c:pt>
                <c:pt idx="19">
                  <c:v>48.519127559226</c:v>
                </c:pt>
                <c:pt idx="20">
                  <c:v>39.093920164643997</c:v>
                </c:pt>
                <c:pt idx="21">
                  <c:v>50.922038165681002</c:v>
                </c:pt>
                <c:pt idx="22">
                  <c:v>34.317025922029003</c:v>
                </c:pt>
                <c:pt idx="23">
                  <c:v>34.202688001412</c:v>
                </c:pt>
                <c:pt idx="24">
                  <c:v>30.251167917899998</c:v>
                </c:pt>
                <c:pt idx="25">
                  <c:v>34.585491334266003</c:v>
                </c:pt>
                <c:pt idx="26">
                  <c:v>51.824826595144003</c:v>
                </c:pt>
                <c:pt idx="27">
                  <c:v>50.456801068402001</c:v>
                </c:pt>
                <c:pt idx="29">
                  <c:v>55.560179942558001</c:v>
                </c:pt>
                <c:pt idx="30">
                  <c:v>26.825887551476001</c:v>
                </c:pt>
                <c:pt idx="31">
                  <c:v>11.897411078847</c:v>
                </c:pt>
                <c:pt idx="32">
                  <c:v>12.178102415135999</c:v>
                </c:pt>
                <c:pt idx="33">
                  <c:v>7.2470460744654002</c:v>
                </c:pt>
                <c:pt idx="34">
                  <c:v>27.904312509861999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'Fig 1.3'!$M$38</c:f>
              <c:strCache>
                <c:ptCount val="1"/>
                <c:pt idx="0">
                  <c:v>2009</c:v>
                </c:pt>
              </c:strCache>
            </c:strRef>
          </c:tx>
          <c:spPr>
            <a:ln w="25400">
              <a:noFill/>
            </a:ln>
            <a:effectLst/>
          </c:spPr>
          <c:marker>
            <c:symbol val="triangle"/>
            <c:size val="5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6"/>
            <c:bubble3D val="0"/>
          </c:dPt>
          <c:dPt>
            <c:idx val="19"/>
            <c:bubble3D val="0"/>
          </c:dPt>
          <c:cat>
            <c:strRef>
              <c:f>'Fig 1.3'!$K$39:$K$73</c:f>
              <c:strCache>
                <c:ptCount val="35"/>
                <c:pt idx="0">
                  <c:v>JPN</c:v>
                </c:pt>
                <c:pt idx="1">
                  <c:v>GRC</c:v>
                </c:pt>
                <c:pt idx="2">
                  <c:v>ITA</c:v>
                </c:pt>
                <c:pt idx="3">
                  <c:v>PRT</c:v>
                </c:pt>
                <c:pt idx="4">
                  <c:v>IRL</c:v>
                </c:pt>
                <c:pt idx="5">
                  <c:v>USA</c:v>
                </c:pt>
                <c:pt idx="6">
                  <c:v>OECD WA</c:v>
                </c:pt>
                <c:pt idx="7">
                  <c:v>BEL</c:v>
                </c:pt>
                <c:pt idx="8">
                  <c:v>ISL</c:v>
                </c:pt>
                <c:pt idx="9">
                  <c:v>FRA</c:v>
                </c:pt>
                <c:pt idx="10">
                  <c:v>CAN</c:v>
                </c:pt>
                <c:pt idx="11">
                  <c:v>ESP</c:v>
                </c:pt>
                <c:pt idx="12">
                  <c:v>AUT</c:v>
                </c:pt>
                <c:pt idx="13">
                  <c:v>GBR</c:v>
                </c:pt>
                <c:pt idx="14">
                  <c:v>HUN</c:v>
                </c:pt>
                <c:pt idx="15">
                  <c:v>OECD UWA</c:v>
                </c:pt>
                <c:pt idx="16">
                  <c:v>DEU</c:v>
                </c:pt>
                <c:pt idx="17">
                  <c:v>SVN</c:v>
                </c:pt>
                <c:pt idx="18">
                  <c:v>ISR</c:v>
                </c:pt>
                <c:pt idx="19">
                  <c:v>NLD</c:v>
                </c:pt>
                <c:pt idx="20">
                  <c:v>FIN</c:v>
                </c:pt>
                <c:pt idx="21">
                  <c:v>POL</c:v>
                </c:pt>
                <c:pt idx="22">
                  <c:v>SVK</c:v>
                </c:pt>
                <c:pt idx="23">
                  <c:v>AUS</c:v>
                </c:pt>
                <c:pt idx="24">
                  <c:v>CZE</c:v>
                </c:pt>
                <c:pt idx="25">
                  <c:v>DNK</c:v>
                </c:pt>
                <c:pt idx="26">
                  <c:v>SWE</c:v>
                </c:pt>
                <c:pt idx="27">
                  <c:v>CHE</c:v>
                </c:pt>
                <c:pt idx="28">
                  <c:v>TUR</c:v>
                </c:pt>
                <c:pt idx="29">
                  <c:v>NOR</c:v>
                </c:pt>
                <c:pt idx="30">
                  <c:v>KOR</c:v>
                </c:pt>
                <c:pt idx="31">
                  <c:v>LUX</c:v>
                </c:pt>
                <c:pt idx="32">
                  <c:v>CHL</c:v>
                </c:pt>
                <c:pt idx="33">
                  <c:v>EST</c:v>
                </c:pt>
                <c:pt idx="34">
                  <c:v>MEX</c:v>
                </c:pt>
              </c:strCache>
            </c:strRef>
          </c:cat>
          <c:val>
            <c:numRef>
              <c:f>'Fig 1.3'!$M$39:$M$73</c:f>
              <c:numCache>
                <c:formatCode>0.00</c:formatCode>
                <c:ptCount val="35"/>
                <c:pt idx="0">
                  <c:v>207.32913683379999</c:v>
                </c:pt>
                <c:pt idx="1">
                  <c:v>134.63740968315</c:v>
                </c:pt>
                <c:pt idx="2">
                  <c:v>125.88737025531999</c:v>
                </c:pt>
                <c:pt idx="3">
                  <c:v>96.112083002964994</c:v>
                </c:pt>
                <c:pt idx="4">
                  <c:v>68.359579634669004</c:v>
                </c:pt>
                <c:pt idx="5">
                  <c:v>104.86091017662</c:v>
                </c:pt>
                <c:pt idx="6">
                  <c:v>100.60618841335413</c:v>
                </c:pt>
                <c:pt idx="7">
                  <c:v>109.02833833280999</c:v>
                </c:pt>
                <c:pt idx="8">
                  <c:v>109.6414656175</c:v>
                </c:pt>
                <c:pt idx="9">
                  <c:v>93.366638869075999</c:v>
                </c:pt>
                <c:pt idx="10">
                  <c:v>102.07835702074</c:v>
                </c:pt>
                <c:pt idx="11">
                  <c:v>61.738647716382999</c:v>
                </c:pt>
                <c:pt idx="12">
                  <c:v>85.577938949019</c:v>
                </c:pt>
                <c:pt idx="13">
                  <c:v>75.746553641212003</c:v>
                </c:pt>
                <c:pt idx="14">
                  <c:v>84.378655937603995</c:v>
                </c:pt>
                <c:pt idx="15">
                  <c:v>72.015738829132673</c:v>
                </c:pt>
                <c:pt idx="16">
                  <c:v>75.519078749195998</c:v>
                </c:pt>
                <c:pt idx="17">
                  <c:v>42.496305667313003</c:v>
                </c:pt>
                <c:pt idx="18">
                  <c:v>84.683405662723999</c:v>
                </c:pt>
                <c:pt idx="19">
                  <c:v>63.681049137861002</c:v>
                </c:pt>
                <c:pt idx="20">
                  <c:v>49.230786227621003</c:v>
                </c:pt>
                <c:pt idx="21">
                  <c:v>57.104747218857</c:v>
                </c:pt>
                <c:pt idx="22">
                  <c:v>41.904765547156998</c:v>
                </c:pt>
                <c:pt idx="23">
                  <c:v>43.699560169695999</c:v>
                </c:pt>
                <c:pt idx="24">
                  <c:v>41.013639816340998</c:v>
                </c:pt>
                <c:pt idx="25">
                  <c:v>49.495337221607002</c:v>
                </c:pt>
                <c:pt idx="26">
                  <c:v>54.456320478369001</c:v>
                </c:pt>
                <c:pt idx="27">
                  <c:v>46.404573716984999</c:v>
                </c:pt>
                <c:pt idx="28">
                  <c:v>54.299162047503003</c:v>
                </c:pt>
                <c:pt idx="29">
                  <c:v>48.065068168966</c:v>
                </c:pt>
                <c:pt idx="30">
                  <c:v>30.828370581495999</c:v>
                </c:pt>
                <c:pt idx="31">
                  <c:v>19.032855967351999</c:v>
                </c:pt>
                <c:pt idx="32">
                  <c:v>13.444143714687</c:v>
                </c:pt>
                <c:pt idx="33">
                  <c:v>12.684809986016999</c:v>
                </c:pt>
                <c:pt idx="34">
                  <c:v>37.138355655909997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'Fig 1.3'!$O$38</c:f>
              <c:strCache>
                <c:ptCount val="1"/>
                <c:pt idx="0">
                  <c:v>2013</c:v>
                </c:pt>
              </c:strCache>
            </c:strRef>
          </c:tx>
          <c:spPr>
            <a:ln w="25400">
              <a:noFill/>
            </a:ln>
          </c:spPr>
          <c:marker>
            <c:symbol val="diamond"/>
            <c:size val="5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cat>
            <c:strRef>
              <c:f>'Fig 1.3'!$K$39:$K$73</c:f>
              <c:strCache>
                <c:ptCount val="35"/>
                <c:pt idx="0">
                  <c:v>JPN</c:v>
                </c:pt>
                <c:pt idx="1">
                  <c:v>GRC</c:v>
                </c:pt>
                <c:pt idx="2">
                  <c:v>ITA</c:v>
                </c:pt>
                <c:pt idx="3">
                  <c:v>PRT</c:v>
                </c:pt>
                <c:pt idx="4">
                  <c:v>IRL</c:v>
                </c:pt>
                <c:pt idx="5">
                  <c:v>USA</c:v>
                </c:pt>
                <c:pt idx="6">
                  <c:v>OECD WA</c:v>
                </c:pt>
                <c:pt idx="7">
                  <c:v>BEL</c:v>
                </c:pt>
                <c:pt idx="8">
                  <c:v>ISL</c:v>
                </c:pt>
                <c:pt idx="9">
                  <c:v>FRA</c:v>
                </c:pt>
                <c:pt idx="10">
                  <c:v>CAN</c:v>
                </c:pt>
                <c:pt idx="11">
                  <c:v>ESP</c:v>
                </c:pt>
                <c:pt idx="12">
                  <c:v>AUT</c:v>
                </c:pt>
                <c:pt idx="13">
                  <c:v>GBR</c:v>
                </c:pt>
                <c:pt idx="14">
                  <c:v>HUN</c:v>
                </c:pt>
                <c:pt idx="15">
                  <c:v>OECD UWA</c:v>
                </c:pt>
                <c:pt idx="16">
                  <c:v>DEU</c:v>
                </c:pt>
                <c:pt idx="17">
                  <c:v>SVN</c:v>
                </c:pt>
                <c:pt idx="18">
                  <c:v>ISR</c:v>
                </c:pt>
                <c:pt idx="19">
                  <c:v>NLD</c:v>
                </c:pt>
                <c:pt idx="20">
                  <c:v>FIN</c:v>
                </c:pt>
                <c:pt idx="21">
                  <c:v>POL</c:v>
                </c:pt>
                <c:pt idx="22">
                  <c:v>SVK</c:v>
                </c:pt>
                <c:pt idx="23">
                  <c:v>AUS</c:v>
                </c:pt>
                <c:pt idx="24">
                  <c:v>CZE</c:v>
                </c:pt>
                <c:pt idx="25">
                  <c:v>DNK</c:v>
                </c:pt>
                <c:pt idx="26">
                  <c:v>SWE</c:v>
                </c:pt>
                <c:pt idx="27">
                  <c:v>CHE</c:v>
                </c:pt>
                <c:pt idx="28">
                  <c:v>TUR</c:v>
                </c:pt>
                <c:pt idx="29">
                  <c:v>NOR</c:v>
                </c:pt>
                <c:pt idx="30">
                  <c:v>KOR</c:v>
                </c:pt>
                <c:pt idx="31">
                  <c:v>LUX</c:v>
                </c:pt>
                <c:pt idx="32">
                  <c:v>CHL</c:v>
                </c:pt>
                <c:pt idx="33">
                  <c:v>EST</c:v>
                </c:pt>
                <c:pt idx="34">
                  <c:v>MEX</c:v>
                </c:pt>
              </c:strCache>
            </c:strRef>
          </c:cat>
          <c:val>
            <c:numRef>
              <c:f>'Fig 1.3'!$O$39:$O$73</c:f>
              <c:numCache>
                <c:formatCode>General</c:formatCode>
                <c:ptCount val="35"/>
              </c:numCache>
            </c:numRef>
          </c:val>
          <c:smooth val="0"/>
        </c:ser>
        <c:ser>
          <c:idx val="4"/>
          <c:order val="4"/>
          <c:tx>
            <c:strRef>
              <c:f>'Fig 1.3'!$P$38</c:f>
              <c:strCache>
                <c:ptCount val="1"/>
                <c:pt idx="0">
                  <c:v>2014</c:v>
                </c:pt>
              </c:strCache>
            </c:strRef>
          </c:tx>
          <c:spPr>
            <a:ln w="25400">
              <a:noFill/>
            </a:ln>
          </c:spPr>
          <c:marker>
            <c:symbol val="dash"/>
            <c:size val="5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cat>
            <c:strRef>
              <c:f>'Fig 1.3'!$K$39:$K$73</c:f>
              <c:strCache>
                <c:ptCount val="35"/>
                <c:pt idx="0">
                  <c:v>JPN</c:v>
                </c:pt>
                <c:pt idx="1">
                  <c:v>GRC</c:v>
                </c:pt>
                <c:pt idx="2">
                  <c:v>ITA</c:v>
                </c:pt>
                <c:pt idx="3">
                  <c:v>PRT</c:v>
                </c:pt>
                <c:pt idx="4">
                  <c:v>IRL</c:v>
                </c:pt>
                <c:pt idx="5">
                  <c:v>USA</c:v>
                </c:pt>
                <c:pt idx="6">
                  <c:v>OECD WA</c:v>
                </c:pt>
                <c:pt idx="7">
                  <c:v>BEL</c:v>
                </c:pt>
                <c:pt idx="8">
                  <c:v>ISL</c:v>
                </c:pt>
                <c:pt idx="9">
                  <c:v>FRA</c:v>
                </c:pt>
                <c:pt idx="10">
                  <c:v>CAN</c:v>
                </c:pt>
                <c:pt idx="11">
                  <c:v>ESP</c:v>
                </c:pt>
                <c:pt idx="12">
                  <c:v>AUT</c:v>
                </c:pt>
                <c:pt idx="13">
                  <c:v>GBR</c:v>
                </c:pt>
                <c:pt idx="14">
                  <c:v>HUN</c:v>
                </c:pt>
                <c:pt idx="15">
                  <c:v>OECD UWA</c:v>
                </c:pt>
                <c:pt idx="16">
                  <c:v>DEU</c:v>
                </c:pt>
                <c:pt idx="17">
                  <c:v>SVN</c:v>
                </c:pt>
                <c:pt idx="18">
                  <c:v>ISR</c:v>
                </c:pt>
                <c:pt idx="19">
                  <c:v>NLD</c:v>
                </c:pt>
                <c:pt idx="20">
                  <c:v>FIN</c:v>
                </c:pt>
                <c:pt idx="21">
                  <c:v>POL</c:v>
                </c:pt>
                <c:pt idx="22">
                  <c:v>SVK</c:v>
                </c:pt>
                <c:pt idx="23">
                  <c:v>AUS</c:v>
                </c:pt>
                <c:pt idx="24">
                  <c:v>CZE</c:v>
                </c:pt>
                <c:pt idx="25">
                  <c:v>DNK</c:v>
                </c:pt>
                <c:pt idx="26">
                  <c:v>SWE</c:v>
                </c:pt>
                <c:pt idx="27">
                  <c:v>CHE</c:v>
                </c:pt>
                <c:pt idx="28">
                  <c:v>TUR</c:v>
                </c:pt>
                <c:pt idx="29">
                  <c:v>NOR</c:v>
                </c:pt>
                <c:pt idx="30">
                  <c:v>KOR</c:v>
                </c:pt>
                <c:pt idx="31">
                  <c:v>LUX</c:v>
                </c:pt>
                <c:pt idx="32">
                  <c:v>CHL</c:v>
                </c:pt>
                <c:pt idx="33">
                  <c:v>EST</c:v>
                </c:pt>
                <c:pt idx="34">
                  <c:v>MEX</c:v>
                </c:pt>
              </c:strCache>
            </c:strRef>
          </c:cat>
          <c:val>
            <c:numRef>
              <c:f>'Fig 1.3'!$P$39:$P$73</c:f>
              <c:numCache>
                <c:formatCode>0.00</c:formatCode>
                <c:ptCount val="35"/>
                <c:pt idx="1">
                  <c:v>181.03276172572001</c:v>
                </c:pt>
                <c:pt idx="2">
                  <c:v>156.00089448652</c:v>
                </c:pt>
                <c:pt idx="3">
                  <c:v>149.57670758328999</c:v>
                </c:pt>
                <c:pt idx="4">
                  <c:v>127.84771212219</c:v>
                </c:pt>
                <c:pt idx="5">
                  <c:v>122.56182903726</c:v>
                </c:pt>
                <c:pt idx="7">
                  <c:v>129.68002646587999</c:v>
                </c:pt>
                <c:pt idx="9">
                  <c:v>119.96748866258</c:v>
                </c:pt>
                <c:pt idx="11">
                  <c:v>115.80764292577</c:v>
                </c:pt>
                <c:pt idx="12">
                  <c:v>110.51335019695</c:v>
                </c:pt>
                <c:pt idx="13">
                  <c:v>111.56062154372</c:v>
                </c:pt>
                <c:pt idx="14">
                  <c:v>100.12632561781</c:v>
                </c:pt>
                <c:pt idx="16">
                  <c:v>82.416187120968999</c:v>
                </c:pt>
                <c:pt idx="17">
                  <c:v>97.505996687790997</c:v>
                </c:pt>
                <c:pt idx="19">
                  <c:v>81.813312988747001</c:v>
                </c:pt>
                <c:pt idx="20">
                  <c:v>71.051148199886995</c:v>
                </c:pt>
                <c:pt idx="21">
                  <c:v>65.751022048178001</c:v>
                </c:pt>
                <c:pt idx="22">
                  <c:v>60.016713181840998</c:v>
                </c:pt>
                <c:pt idx="23">
                  <c:v>63.921879528022998</c:v>
                </c:pt>
                <c:pt idx="24">
                  <c:v>56.976433737188003</c:v>
                </c:pt>
                <c:pt idx="25">
                  <c:v>60.386402194257002</c:v>
                </c:pt>
                <c:pt idx="26">
                  <c:v>60.842560418147997</c:v>
                </c:pt>
                <c:pt idx="29">
                  <c:v>32.257829091890997</c:v>
                </c:pt>
                <c:pt idx="31">
                  <c:v>30.647503460023</c:v>
                </c:pt>
                <c:pt idx="32">
                  <c:v>23.083343737082</c:v>
                </c:pt>
                <c:pt idx="33">
                  <c:v>14.273167009369001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448448"/>
        <c:axId val="153450368"/>
      </c:lineChart>
      <c:catAx>
        <c:axId val="153448448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vert="horz"/>
          <a:lstStyle/>
          <a:p>
            <a:pPr>
              <a:defRPr sz="750" b="0" i="0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53450368"/>
        <c:crosses val="autoZero"/>
        <c:auto val="1"/>
        <c:lblAlgn val="ctr"/>
        <c:lblOffset val="0"/>
        <c:tickLblSkip val="1"/>
        <c:noMultiLvlLbl val="0"/>
      </c:catAx>
      <c:valAx>
        <c:axId val="153450368"/>
        <c:scaling>
          <c:orientation val="minMax"/>
          <c:max val="250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750" b="0" i="0">
                    <a:solidFill>
                      <a:srgbClr val="000000"/>
                    </a:solidFill>
                    <a:latin typeface="Arial Narrow"/>
                  </a:defRPr>
                </a:pPr>
                <a:r>
                  <a:rPr lang="en-US" sz="750" b="0" i="0">
                    <a:solidFill>
                      <a:srgbClr val="000000"/>
                    </a:solidFill>
                    <a:latin typeface="Arial Narrow"/>
                  </a:rPr>
                  <a:t>% of GDP </a:t>
                </a:r>
              </a:p>
            </c:rich>
          </c:tx>
          <c:layout>
            <c:manualLayout>
              <c:xMode val="edge"/>
              <c:yMode val="edge"/>
              <c:x val="1.5234675769751087E-2"/>
              <c:y val="0.10956441674006254"/>
            </c:manualLayout>
          </c:layout>
          <c:overlay val="0"/>
        </c:title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 sz="750" b="0" i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53448448"/>
        <c:crosses val="autoZero"/>
        <c:crossBetween val="between"/>
      </c:valAx>
      <c:spPr>
        <a:solidFill>
          <a:srgbClr val="F4FFFF"/>
        </a:solidFill>
        <a:ln w="9525">
          <a:solidFill>
            <a:srgbClr val="000000">
              <a:alpha val="28000"/>
            </a:srgbClr>
          </a:solidFill>
        </a:ln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4.5772365854619988E-2"/>
          <c:y val="1.9920803043647736E-2"/>
          <c:w val="0.93952968276971816"/>
          <c:h val="7.4703011413679007E-2"/>
        </c:manualLayout>
      </c:layout>
      <c:overlay val="1"/>
      <c:spPr>
        <a:solidFill>
          <a:srgbClr val="EAEAEA"/>
        </a:solidFill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  <c:txPr>
        <a:bodyPr/>
        <a:lstStyle/>
        <a:p>
          <a:pPr>
            <a:defRPr sz="750" b="0" i="0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</a:extLst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Narrow" pitchFamily="34" charset="0"/>
          <a:ea typeface="Calibri"/>
          <a:cs typeface="Calibri"/>
        </a:defRPr>
      </a:pPr>
      <a:endParaRPr lang="en-U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xMode val="edge"/>
          <c:yMode val="edge"/>
          <c:x val="8.7445796086387494E-3"/>
          <c:y val="0.16815040146674884"/>
          <c:w val="0.98906927548920154"/>
          <c:h val="0.82686939777233903"/>
        </c:manualLayout>
      </c:layout>
      <c:barChart>
        <c:barDir val="col"/>
        <c:grouping val="clustered"/>
        <c:varyColors val="0"/>
        <c:ser>
          <c:idx val="3"/>
          <c:order val="2"/>
          <c:tx>
            <c:strRef>
              <c:f>'Fig 1.2'!$N$28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4F81BD"/>
            </a:solidFill>
            <a:ln w="6350" cmpd="sng">
              <a:solidFill>
                <a:srgbClr val="000000"/>
              </a:solidFill>
              <a:round/>
            </a:ln>
            <a:effectLst/>
          </c:spPr>
          <c:invertIfNegative val="0"/>
          <c:cat>
            <c:strRef>
              <c:f>'Fig 1.2'!$K$29:$K$64</c:f>
              <c:strCache>
                <c:ptCount val="36"/>
                <c:pt idx="0">
                  <c:v>SVN</c:v>
                </c:pt>
                <c:pt idx="1">
                  <c:v>GRC</c:v>
                </c:pt>
                <c:pt idx="2">
                  <c:v>JPN</c:v>
                </c:pt>
                <c:pt idx="3">
                  <c:v>ESP</c:v>
                </c:pt>
                <c:pt idx="4">
                  <c:v>IRL</c:v>
                </c:pt>
                <c:pt idx="5">
                  <c:v>GBR</c:v>
                </c:pt>
                <c:pt idx="6">
                  <c:v>USA</c:v>
                </c:pt>
                <c:pt idx="7">
                  <c:v>PRT</c:v>
                </c:pt>
                <c:pt idx="8">
                  <c:v>OECD WA</c:v>
                </c:pt>
                <c:pt idx="9">
                  <c:v>ISR</c:v>
                </c:pt>
                <c:pt idx="10">
                  <c:v>FRA</c:v>
                </c:pt>
                <c:pt idx="11">
                  <c:v>POL</c:v>
                </c:pt>
                <c:pt idx="12">
                  <c:v>ITA</c:v>
                </c:pt>
                <c:pt idx="13">
                  <c:v>BEL</c:v>
                </c:pt>
                <c:pt idx="14">
                  <c:v>OECD UWA</c:v>
                </c:pt>
                <c:pt idx="15">
                  <c:v>CAN</c:v>
                </c:pt>
                <c:pt idx="16">
                  <c:v>AUS</c:v>
                </c:pt>
                <c:pt idx="17">
                  <c:v>SVK</c:v>
                </c:pt>
                <c:pt idx="18">
                  <c:v>FIN</c:v>
                </c:pt>
                <c:pt idx="19">
                  <c:v>HUN</c:v>
                </c:pt>
                <c:pt idx="20">
                  <c:v>NLD</c:v>
                </c:pt>
                <c:pt idx="21">
                  <c:v>ISL</c:v>
                </c:pt>
                <c:pt idx="22">
                  <c:v>SWE</c:v>
                </c:pt>
                <c:pt idx="23">
                  <c:v>AUT</c:v>
                </c:pt>
                <c:pt idx="24">
                  <c:v>CZE</c:v>
                </c:pt>
                <c:pt idx="25">
                  <c:v>DNK</c:v>
                </c:pt>
                <c:pt idx="26">
                  <c:v>NZL</c:v>
                </c:pt>
                <c:pt idx="27">
                  <c:v>CHL</c:v>
                </c:pt>
                <c:pt idx="28">
                  <c:v>EST</c:v>
                </c:pt>
                <c:pt idx="29">
                  <c:v>CHE</c:v>
                </c:pt>
                <c:pt idx="30">
                  <c:v>MEX</c:v>
                </c:pt>
                <c:pt idx="31">
                  <c:v>DEU</c:v>
                </c:pt>
                <c:pt idx="32">
                  <c:v>LUX</c:v>
                </c:pt>
                <c:pt idx="33">
                  <c:v>KOR</c:v>
                </c:pt>
                <c:pt idx="34">
                  <c:v>NOR</c:v>
                </c:pt>
                <c:pt idx="35">
                  <c:v>TUR</c:v>
                </c:pt>
              </c:strCache>
            </c:strRef>
          </c:cat>
          <c:val>
            <c:numRef>
              <c:f>'Fig 1.2'!$N$29:$N$64</c:f>
              <c:numCache>
                <c:formatCode>0.0</c:formatCode>
                <c:ptCount val="36"/>
                <c:pt idx="0">
                  <c:v>-14.55020086301</c:v>
                </c:pt>
                <c:pt idx="1">
                  <c:v>-12.331842852528</c:v>
                </c:pt>
                <c:pt idx="2">
                  <c:v>-8.4593483404424994</c:v>
                </c:pt>
                <c:pt idx="3">
                  <c:v>-6.7949190845049996</c:v>
                </c:pt>
                <c:pt idx="4">
                  <c:v>-5.8082164991246996</c:v>
                </c:pt>
                <c:pt idx="5">
                  <c:v>-5.7398130430874001</c:v>
                </c:pt>
                <c:pt idx="6">
                  <c:v>-5.5659781548838003</c:v>
                </c:pt>
                <c:pt idx="7">
                  <c:v>-4.8294908651710999</c:v>
                </c:pt>
                <c:pt idx="8">
                  <c:v>-4.1627976658534838</c:v>
                </c:pt>
                <c:pt idx="9">
                  <c:v>-4.0901432806644999</c:v>
                </c:pt>
                <c:pt idx="10">
                  <c:v>-4.0875020757567002</c:v>
                </c:pt>
                <c:pt idx="11">
                  <c:v>-4.0152173337537</c:v>
                </c:pt>
                <c:pt idx="12">
                  <c:v>-2.9485191408708999</c:v>
                </c:pt>
                <c:pt idx="13">
                  <c:v>-2.9183133371453001</c:v>
                </c:pt>
                <c:pt idx="14">
                  <c:v>-2.8418672066248858</c:v>
                </c:pt>
                <c:pt idx="15">
                  <c:v>-2.7060465455213998</c:v>
                </c:pt>
                <c:pt idx="16">
                  <c:v>-2.601358839625</c:v>
                </c:pt>
                <c:pt idx="17">
                  <c:v>-2.5850080406933</c:v>
                </c:pt>
                <c:pt idx="18">
                  <c:v>-2.5357063293645998</c:v>
                </c:pt>
                <c:pt idx="19">
                  <c:v>-2.4582963647136</c:v>
                </c:pt>
                <c:pt idx="20">
                  <c:v>-2.2756439672646001</c:v>
                </c:pt>
                <c:pt idx="21">
                  <c:v>-1.9747075569954999</c:v>
                </c:pt>
                <c:pt idx="22">
                  <c:v>-1.3727359036358999</c:v>
                </c:pt>
                <c:pt idx="23">
                  <c:v>-1.2846713445921001</c:v>
                </c:pt>
                <c:pt idx="24">
                  <c:v>-1.1664399563629</c:v>
                </c:pt>
                <c:pt idx="25">
                  <c:v>-1.0614437182495999</c:v>
                </c:pt>
                <c:pt idx="26">
                  <c:v>-0.41096333342600999</c:v>
                </c:pt>
                <c:pt idx="27">
                  <c:v>-0.37665009357429002</c:v>
                </c:pt>
                <c:pt idx="28">
                  <c:v>-0.21346084060879</c:v>
                </c:pt>
                <c:pt idx="29">
                  <c:v>8.0956177817050001E-2</c:v>
                </c:pt>
                <c:pt idx="30">
                  <c:v>9.5082571574779007E-2</c:v>
                </c:pt>
                <c:pt idx="31">
                  <c:v>0.14849723080428001</c:v>
                </c:pt>
                <c:pt idx="32">
                  <c:v>0.85676485434364003</c:v>
                </c:pt>
                <c:pt idx="33">
                  <c:v>1.3357558113098</c:v>
                </c:pt>
                <c:pt idx="34">
                  <c:v>11.329180354150999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53915392"/>
        <c:axId val="153917312"/>
      </c:barChart>
      <c:lineChart>
        <c:grouping val="standard"/>
        <c:varyColors val="0"/>
        <c:ser>
          <c:idx val="1"/>
          <c:order val="0"/>
          <c:tx>
            <c:strRef>
              <c:f>'Fig 1.2'!$L$28</c:f>
              <c:strCache>
                <c:ptCount val="1"/>
                <c:pt idx="0">
                  <c:v>2007</c:v>
                </c:pt>
              </c:strCache>
            </c:strRef>
          </c:tx>
          <c:spPr>
            <a:ln w="25400">
              <a:noFill/>
            </a:ln>
          </c:spPr>
          <c:marker>
            <c:symbol val="diamond"/>
            <c:size val="5"/>
            <c:spPr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dPt>
            <c:idx val="19"/>
            <c:bubble3D val="0"/>
          </c:dPt>
          <c:cat>
            <c:strRef>
              <c:f>'Fig 1.2'!$K$29:$K$64</c:f>
              <c:strCache>
                <c:ptCount val="36"/>
                <c:pt idx="0">
                  <c:v>SVN</c:v>
                </c:pt>
                <c:pt idx="1">
                  <c:v>GRC</c:v>
                </c:pt>
                <c:pt idx="2">
                  <c:v>JPN</c:v>
                </c:pt>
                <c:pt idx="3">
                  <c:v>ESP</c:v>
                </c:pt>
                <c:pt idx="4">
                  <c:v>IRL</c:v>
                </c:pt>
                <c:pt idx="5">
                  <c:v>GBR</c:v>
                </c:pt>
                <c:pt idx="6">
                  <c:v>USA</c:v>
                </c:pt>
                <c:pt idx="7">
                  <c:v>PRT</c:v>
                </c:pt>
                <c:pt idx="8">
                  <c:v>OECD WA</c:v>
                </c:pt>
                <c:pt idx="9">
                  <c:v>ISR</c:v>
                </c:pt>
                <c:pt idx="10">
                  <c:v>FRA</c:v>
                </c:pt>
                <c:pt idx="11">
                  <c:v>POL</c:v>
                </c:pt>
                <c:pt idx="12">
                  <c:v>ITA</c:v>
                </c:pt>
                <c:pt idx="13">
                  <c:v>BEL</c:v>
                </c:pt>
                <c:pt idx="14">
                  <c:v>OECD UWA</c:v>
                </c:pt>
                <c:pt idx="15">
                  <c:v>CAN</c:v>
                </c:pt>
                <c:pt idx="16">
                  <c:v>AUS</c:v>
                </c:pt>
                <c:pt idx="17">
                  <c:v>SVK</c:v>
                </c:pt>
                <c:pt idx="18">
                  <c:v>FIN</c:v>
                </c:pt>
                <c:pt idx="19">
                  <c:v>HUN</c:v>
                </c:pt>
                <c:pt idx="20">
                  <c:v>NLD</c:v>
                </c:pt>
                <c:pt idx="21">
                  <c:v>ISL</c:v>
                </c:pt>
                <c:pt idx="22">
                  <c:v>SWE</c:v>
                </c:pt>
                <c:pt idx="23">
                  <c:v>AUT</c:v>
                </c:pt>
                <c:pt idx="24">
                  <c:v>CZE</c:v>
                </c:pt>
                <c:pt idx="25">
                  <c:v>DNK</c:v>
                </c:pt>
                <c:pt idx="26">
                  <c:v>NZL</c:v>
                </c:pt>
                <c:pt idx="27">
                  <c:v>CHL</c:v>
                </c:pt>
                <c:pt idx="28">
                  <c:v>EST</c:v>
                </c:pt>
                <c:pt idx="29">
                  <c:v>CHE</c:v>
                </c:pt>
                <c:pt idx="30">
                  <c:v>MEX</c:v>
                </c:pt>
                <c:pt idx="31">
                  <c:v>DEU</c:v>
                </c:pt>
                <c:pt idx="32">
                  <c:v>LUX</c:v>
                </c:pt>
                <c:pt idx="33">
                  <c:v>KOR</c:v>
                </c:pt>
                <c:pt idx="34">
                  <c:v>NOR</c:v>
                </c:pt>
                <c:pt idx="35">
                  <c:v>TUR</c:v>
                </c:pt>
              </c:strCache>
            </c:strRef>
          </c:cat>
          <c:val>
            <c:numRef>
              <c:f>'Fig 1.2'!$L$29:$L$64</c:f>
              <c:numCache>
                <c:formatCode>0.0</c:formatCode>
                <c:ptCount val="36"/>
                <c:pt idx="0">
                  <c:v>-7.3052936146311004E-2</c:v>
                </c:pt>
                <c:pt idx="1">
                  <c:v>-6.7452330594041996</c:v>
                </c:pt>
                <c:pt idx="2">
                  <c:v>-2.0878592181453999</c:v>
                </c:pt>
                <c:pt idx="3">
                  <c:v>2.0003571405441001</c:v>
                </c:pt>
                <c:pt idx="4">
                  <c:v>0.27232221218232</c:v>
                </c:pt>
                <c:pt idx="5">
                  <c:v>-3.0014396106298999</c:v>
                </c:pt>
                <c:pt idx="6">
                  <c:v>-3.5474936160130999</c:v>
                </c:pt>
                <c:pt idx="7">
                  <c:v>-3.0087642845436</c:v>
                </c:pt>
                <c:pt idx="8">
                  <c:v>-1.5088893005742996</c:v>
                </c:pt>
                <c:pt idx="9">
                  <c:v>-0.61504854451680002</c:v>
                </c:pt>
                <c:pt idx="10">
                  <c:v>-2.5436841807706001</c:v>
                </c:pt>
                <c:pt idx="11">
                  <c:v>-1.8514071351471999</c:v>
                </c:pt>
                <c:pt idx="12">
                  <c:v>-1.5258601398067999</c:v>
                </c:pt>
                <c:pt idx="13">
                  <c:v>4.5440187324853998E-2</c:v>
                </c:pt>
                <c:pt idx="14">
                  <c:v>0.71395333735749222</c:v>
                </c:pt>
                <c:pt idx="15">
                  <c:v>1.4580752283031999</c:v>
                </c:pt>
                <c:pt idx="16">
                  <c:v>0.50423362768176005</c:v>
                </c:pt>
                <c:pt idx="17">
                  <c:v>-1.922497713479</c:v>
                </c:pt>
                <c:pt idx="18">
                  <c:v>5.1290571538823997</c:v>
                </c:pt>
                <c:pt idx="19">
                  <c:v>-5.0822988585245996</c:v>
                </c:pt>
                <c:pt idx="20">
                  <c:v>0.17659746783873001</c:v>
                </c:pt>
                <c:pt idx="21">
                  <c:v>5.1458063789380004</c:v>
                </c:pt>
                <c:pt idx="22">
                  <c:v>3.3378292675307</c:v>
                </c:pt>
                <c:pt idx="23">
                  <c:v>-1.316508121162</c:v>
                </c:pt>
                <c:pt idx="24">
                  <c:v>-0.69426556943321005</c:v>
                </c:pt>
                <c:pt idx="25">
                  <c:v>5.0193070172210996</c:v>
                </c:pt>
                <c:pt idx="26">
                  <c:v>4.2923901990733997</c:v>
                </c:pt>
                <c:pt idx="28">
                  <c:v>2.5121451133236001</c:v>
                </c:pt>
                <c:pt idx="29">
                  <c:v>0.92891166551001003</c:v>
                </c:pt>
                <c:pt idx="30">
                  <c:v>0.15262558380047</c:v>
                </c:pt>
                <c:pt idx="31">
                  <c:v>0.30986689826342001</c:v>
                </c:pt>
                <c:pt idx="32">
                  <c:v>4.2192641572934004</c:v>
                </c:pt>
                <c:pt idx="33">
                  <c:v>4.2361245705519996</c:v>
                </c:pt>
                <c:pt idx="34">
                  <c:v>17.121565913899001</c:v>
                </c:pt>
                <c:pt idx="35">
                  <c:v>-1.5242508944501001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'Fig 1.2'!$M$28</c:f>
              <c:strCache>
                <c:ptCount val="1"/>
                <c:pt idx="0">
                  <c:v>2009</c:v>
                </c:pt>
              </c:strCache>
            </c:strRef>
          </c:tx>
          <c:spPr>
            <a:ln w="25400">
              <a:noFill/>
            </a:ln>
            <a:effectLst/>
          </c:spPr>
          <c:marker>
            <c:symbol val="triangle"/>
            <c:size val="5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6"/>
            <c:bubble3D val="0"/>
          </c:dPt>
          <c:dPt>
            <c:idx val="19"/>
            <c:bubble3D val="0"/>
          </c:dPt>
          <c:cat>
            <c:strRef>
              <c:f>'Fig 1.2'!$K$29:$K$64</c:f>
              <c:strCache>
                <c:ptCount val="36"/>
                <c:pt idx="0">
                  <c:v>SVN</c:v>
                </c:pt>
                <c:pt idx="1">
                  <c:v>GRC</c:v>
                </c:pt>
                <c:pt idx="2">
                  <c:v>JPN</c:v>
                </c:pt>
                <c:pt idx="3">
                  <c:v>ESP</c:v>
                </c:pt>
                <c:pt idx="4">
                  <c:v>IRL</c:v>
                </c:pt>
                <c:pt idx="5">
                  <c:v>GBR</c:v>
                </c:pt>
                <c:pt idx="6">
                  <c:v>USA</c:v>
                </c:pt>
                <c:pt idx="7">
                  <c:v>PRT</c:v>
                </c:pt>
                <c:pt idx="8">
                  <c:v>OECD WA</c:v>
                </c:pt>
                <c:pt idx="9">
                  <c:v>ISR</c:v>
                </c:pt>
                <c:pt idx="10">
                  <c:v>FRA</c:v>
                </c:pt>
                <c:pt idx="11">
                  <c:v>POL</c:v>
                </c:pt>
                <c:pt idx="12">
                  <c:v>ITA</c:v>
                </c:pt>
                <c:pt idx="13">
                  <c:v>BEL</c:v>
                </c:pt>
                <c:pt idx="14">
                  <c:v>OECD UWA</c:v>
                </c:pt>
                <c:pt idx="15">
                  <c:v>CAN</c:v>
                </c:pt>
                <c:pt idx="16">
                  <c:v>AUS</c:v>
                </c:pt>
                <c:pt idx="17">
                  <c:v>SVK</c:v>
                </c:pt>
                <c:pt idx="18">
                  <c:v>FIN</c:v>
                </c:pt>
                <c:pt idx="19">
                  <c:v>HUN</c:v>
                </c:pt>
                <c:pt idx="20">
                  <c:v>NLD</c:v>
                </c:pt>
                <c:pt idx="21">
                  <c:v>ISL</c:v>
                </c:pt>
                <c:pt idx="22">
                  <c:v>SWE</c:v>
                </c:pt>
                <c:pt idx="23">
                  <c:v>AUT</c:v>
                </c:pt>
                <c:pt idx="24">
                  <c:v>CZE</c:v>
                </c:pt>
                <c:pt idx="25">
                  <c:v>DNK</c:v>
                </c:pt>
                <c:pt idx="26">
                  <c:v>NZL</c:v>
                </c:pt>
                <c:pt idx="27">
                  <c:v>CHL</c:v>
                </c:pt>
                <c:pt idx="28">
                  <c:v>EST</c:v>
                </c:pt>
                <c:pt idx="29">
                  <c:v>CHE</c:v>
                </c:pt>
                <c:pt idx="30">
                  <c:v>MEX</c:v>
                </c:pt>
                <c:pt idx="31">
                  <c:v>DEU</c:v>
                </c:pt>
                <c:pt idx="32">
                  <c:v>LUX</c:v>
                </c:pt>
                <c:pt idx="33">
                  <c:v>KOR</c:v>
                </c:pt>
                <c:pt idx="34">
                  <c:v>NOR</c:v>
                </c:pt>
                <c:pt idx="35">
                  <c:v>TUR</c:v>
                </c:pt>
              </c:strCache>
            </c:strRef>
          </c:cat>
          <c:val>
            <c:numRef>
              <c:f>'Fig 1.2'!$M$29:$M$64</c:f>
              <c:numCache>
                <c:formatCode>0.0</c:formatCode>
                <c:ptCount val="36"/>
                <c:pt idx="0">
                  <c:v>-6.1318298337019996</c:v>
                </c:pt>
                <c:pt idx="1">
                  <c:v>-15.288649804012</c:v>
                </c:pt>
                <c:pt idx="2">
                  <c:v>-8.8433618380319992</c:v>
                </c:pt>
                <c:pt idx="3">
                  <c:v>-10.957671398677</c:v>
                </c:pt>
                <c:pt idx="4">
                  <c:v>-13.943047476969999</c:v>
                </c:pt>
                <c:pt idx="5">
                  <c:v>-10.822497679037999</c:v>
                </c:pt>
                <c:pt idx="6">
                  <c:v>-12.673506839016</c:v>
                </c:pt>
                <c:pt idx="7">
                  <c:v>-9.8055272043559007</c:v>
                </c:pt>
                <c:pt idx="8">
                  <c:v>-8.3621656928699082</c:v>
                </c:pt>
                <c:pt idx="9">
                  <c:v>-5.6200252731665996</c:v>
                </c:pt>
                <c:pt idx="10">
                  <c:v>-7.1622889330005997</c:v>
                </c:pt>
                <c:pt idx="11">
                  <c:v>-7.3184271395528002</c:v>
                </c:pt>
                <c:pt idx="12">
                  <c:v>-5.2667831046386002</c:v>
                </c:pt>
                <c:pt idx="13">
                  <c:v>-5.4642081995292999</c:v>
                </c:pt>
                <c:pt idx="14">
                  <c:v>-5.4110749712012192</c:v>
                </c:pt>
                <c:pt idx="15">
                  <c:v>-4.5211029689081998</c:v>
                </c:pt>
                <c:pt idx="16">
                  <c:v>-5.6587537343900003</c:v>
                </c:pt>
                <c:pt idx="17">
                  <c:v>-7.9249518671538004</c:v>
                </c:pt>
                <c:pt idx="18">
                  <c:v>-2.5316385772444998</c:v>
                </c:pt>
                <c:pt idx="19">
                  <c:v>-4.6034775471418996</c:v>
                </c:pt>
                <c:pt idx="20">
                  <c:v>-5.4590787662915998</c:v>
                </c:pt>
                <c:pt idx="21">
                  <c:v>-9.3998968789970991</c:v>
                </c:pt>
                <c:pt idx="22">
                  <c:v>-0.71762005212697</c:v>
                </c:pt>
                <c:pt idx="23">
                  <c:v>-5.3173755913763001</c:v>
                </c:pt>
                <c:pt idx="24">
                  <c:v>-5.5137312278181003</c:v>
                </c:pt>
                <c:pt idx="25">
                  <c:v>-2.8113176067865999</c:v>
                </c:pt>
                <c:pt idx="26">
                  <c:v>-2.8426403515462</c:v>
                </c:pt>
                <c:pt idx="27">
                  <c:v>-3.9504695599647</c:v>
                </c:pt>
                <c:pt idx="28">
                  <c:v>-2.1685974917545998</c:v>
                </c:pt>
                <c:pt idx="29">
                  <c:v>0.75872397012360004</c:v>
                </c:pt>
                <c:pt idx="30">
                  <c:v>-0.59421328322322997</c:v>
                </c:pt>
                <c:pt idx="31">
                  <c:v>-3.0333053821042002</c:v>
                </c:pt>
                <c:pt idx="32">
                  <c:v>-0.53954680430765001</c:v>
                </c:pt>
                <c:pt idx="33">
                  <c:v>-1.3167836494639</c:v>
                </c:pt>
                <c:pt idx="34">
                  <c:v>10.338733455763</c:v>
                </c:pt>
                <c:pt idx="35">
                  <c:v>-6.5061467377757998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'Fig 1.2'!$O$28</c:f>
              <c:strCache>
                <c:ptCount val="1"/>
                <c:pt idx="0">
                  <c:v>2013</c:v>
                </c:pt>
              </c:strCache>
            </c:strRef>
          </c:tx>
          <c:spPr>
            <a:ln w="25400">
              <a:noFill/>
            </a:ln>
          </c:spPr>
          <c:marker>
            <c:symbol val="diamond"/>
            <c:size val="5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cat>
            <c:strRef>
              <c:f>'Fig 1.2'!$K$29:$K$64</c:f>
              <c:strCache>
                <c:ptCount val="36"/>
                <c:pt idx="0">
                  <c:v>SVN</c:v>
                </c:pt>
                <c:pt idx="1">
                  <c:v>GRC</c:v>
                </c:pt>
                <c:pt idx="2">
                  <c:v>JPN</c:v>
                </c:pt>
                <c:pt idx="3">
                  <c:v>ESP</c:v>
                </c:pt>
                <c:pt idx="4">
                  <c:v>IRL</c:v>
                </c:pt>
                <c:pt idx="5">
                  <c:v>GBR</c:v>
                </c:pt>
                <c:pt idx="6">
                  <c:v>USA</c:v>
                </c:pt>
                <c:pt idx="7">
                  <c:v>PRT</c:v>
                </c:pt>
                <c:pt idx="8">
                  <c:v>OECD WA</c:v>
                </c:pt>
                <c:pt idx="9">
                  <c:v>ISR</c:v>
                </c:pt>
                <c:pt idx="10">
                  <c:v>FRA</c:v>
                </c:pt>
                <c:pt idx="11">
                  <c:v>POL</c:v>
                </c:pt>
                <c:pt idx="12">
                  <c:v>ITA</c:v>
                </c:pt>
                <c:pt idx="13">
                  <c:v>BEL</c:v>
                </c:pt>
                <c:pt idx="14">
                  <c:v>OECD UWA</c:v>
                </c:pt>
                <c:pt idx="15">
                  <c:v>CAN</c:v>
                </c:pt>
                <c:pt idx="16">
                  <c:v>AUS</c:v>
                </c:pt>
                <c:pt idx="17">
                  <c:v>SVK</c:v>
                </c:pt>
                <c:pt idx="18">
                  <c:v>FIN</c:v>
                </c:pt>
                <c:pt idx="19">
                  <c:v>HUN</c:v>
                </c:pt>
                <c:pt idx="20">
                  <c:v>NLD</c:v>
                </c:pt>
                <c:pt idx="21">
                  <c:v>ISL</c:v>
                </c:pt>
                <c:pt idx="22">
                  <c:v>SWE</c:v>
                </c:pt>
                <c:pt idx="23">
                  <c:v>AUT</c:v>
                </c:pt>
                <c:pt idx="24">
                  <c:v>CZE</c:v>
                </c:pt>
                <c:pt idx="25">
                  <c:v>DNK</c:v>
                </c:pt>
                <c:pt idx="26">
                  <c:v>NZL</c:v>
                </c:pt>
                <c:pt idx="27">
                  <c:v>CHL</c:v>
                </c:pt>
                <c:pt idx="28">
                  <c:v>EST</c:v>
                </c:pt>
                <c:pt idx="29">
                  <c:v>CHE</c:v>
                </c:pt>
                <c:pt idx="30">
                  <c:v>MEX</c:v>
                </c:pt>
                <c:pt idx="31">
                  <c:v>DEU</c:v>
                </c:pt>
                <c:pt idx="32">
                  <c:v>LUX</c:v>
                </c:pt>
                <c:pt idx="33">
                  <c:v>KOR</c:v>
                </c:pt>
                <c:pt idx="34">
                  <c:v>NOR</c:v>
                </c:pt>
                <c:pt idx="35">
                  <c:v>TUR</c:v>
                </c:pt>
              </c:strCache>
            </c:strRef>
          </c:cat>
          <c:val>
            <c:numRef>
              <c:f>'Fig 1.2'!$O$29:$O$64</c:f>
              <c:numCache>
                <c:formatCode>General</c:formatCode>
                <c:ptCount val="36"/>
              </c:numCache>
            </c:numRef>
          </c:val>
          <c:smooth val="0"/>
        </c:ser>
        <c:ser>
          <c:idx val="4"/>
          <c:order val="4"/>
          <c:tx>
            <c:strRef>
              <c:f>'Fig 1.2'!$P$28</c:f>
              <c:strCache>
                <c:ptCount val="1"/>
                <c:pt idx="0">
                  <c:v>2014</c:v>
                </c:pt>
              </c:strCache>
            </c:strRef>
          </c:tx>
          <c:spPr>
            <a:ln w="25400">
              <a:noFill/>
            </a:ln>
          </c:spPr>
          <c:marker>
            <c:symbol val="dash"/>
            <c:size val="5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cat>
            <c:strRef>
              <c:f>'Fig 1.2'!$K$29:$K$64</c:f>
              <c:strCache>
                <c:ptCount val="36"/>
                <c:pt idx="0">
                  <c:v>SVN</c:v>
                </c:pt>
                <c:pt idx="1">
                  <c:v>GRC</c:v>
                </c:pt>
                <c:pt idx="2">
                  <c:v>JPN</c:v>
                </c:pt>
                <c:pt idx="3">
                  <c:v>ESP</c:v>
                </c:pt>
                <c:pt idx="4">
                  <c:v>IRL</c:v>
                </c:pt>
                <c:pt idx="5">
                  <c:v>GBR</c:v>
                </c:pt>
                <c:pt idx="6">
                  <c:v>USA</c:v>
                </c:pt>
                <c:pt idx="7">
                  <c:v>PRT</c:v>
                </c:pt>
                <c:pt idx="8">
                  <c:v>OECD WA</c:v>
                </c:pt>
                <c:pt idx="9">
                  <c:v>ISR</c:v>
                </c:pt>
                <c:pt idx="10">
                  <c:v>FRA</c:v>
                </c:pt>
                <c:pt idx="11">
                  <c:v>POL</c:v>
                </c:pt>
                <c:pt idx="12">
                  <c:v>ITA</c:v>
                </c:pt>
                <c:pt idx="13">
                  <c:v>BEL</c:v>
                </c:pt>
                <c:pt idx="14">
                  <c:v>OECD UWA</c:v>
                </c:pt>
                <c:pt idx="15">
                  <c:v>CAN</c:v>
                </c:pt>
                <c:pt idx="16">
                  <c:v>AUS</c:v>
                </c:pt>
                <c:pt idx="17">
                  <c:v>SVK</c:v>
                </c:pt>
                <c:pt idx="18">
                  <c:v>FIN</c:v>
                </c:pt>
                <c:pt idx="19">
                  <c:v>HUN</c:v>
                </c:pt>
                <c:pt idx="20">
                  <c:v>NLD</c:v>
                </c:pt>
                <c:pt idx="21">
                  <c:v>ISL</c:v>
                </c:pt>
                <c:pt idx="22">
                  <c:v>SWE</c:v>
                </c:pt>
                <c:pt idx="23">
                  <c:v>AUT</c:v>
                </c:pt>
                <c:pt idx="24">
                  <c:v>CZE</c:v>
                </c:pt>
                <c:pt idx="25">
                  <c:v>DNK</c:v>
                </c:pt>
                <c:pt idx="26">
                  <c:v>NZL</c:v>
                </c:pt>
                <c:pt idx="27">
                  <c:v>CHL</c:v>
                </c:pt>
                <c:pt idx="28">
                  <c:v>EST</c:v>
                </c:pt>
                <c:pt idx="29">
                  <c:v>CHE</c:v>
                </c:pt>
                <c:pt idx="30">
                  <c:v>MEX</c:v>
                </c:pt>
                <c:pt idx="31">
                  <c:v>DEU</c:v>
                </c:pt>
                <c:pt idx="32">
                  <c:v>LUX</c:v>
                </c:pt>
                <c:pt idx="33">
                  <c:v>KOR</c:v>
                </c:pt>
                <c:pt idx="34">
                  <c:v>NOR</c:v>
                </c:pt>
                <c:pt idx="35">
                  <c:v>TUR</c:v>
                </c:pt>
              </c:strCache>
            </c:strRef>
          </c:cat>
          <c:val>
            <c:numRef>
              <c:f>'Fig 1.2'!$P$29:$P$64</c:f>
              <c:numCache>
                <c:formatCode>0.0</c:formatCode>
                <c:ptCount val="36"/>
                <c:pt idx="0">
                  <c:v>-4.8843879544085</c:v>
                </c:pt>
                <c:pt idx="1">
                  <c:v>-3.5492393566353999</c:v>
                </c:pt>
                <c:pt idx="3">
                  <c:v>-5.7999809158322</c:v>
                </c:pt>
                <c:pt idx="4">
                  <c:v>-4.1143615299981002</c:v>
                </c:pt>
                <c:pt idx="5">
                  <c:v>-5.6938112425337</c:v>
                </c:pt>
                <c:pt idx="7">
                  <c:v>-4.4592567465673003</c:v>
                </c:pt>
                <c:pt idx="10">
                  <c:v>-3.9606969489576</c:v>
                </c:pt>
                <c:pt idx="11">
                  <c:v>-3.2028911309236001</c:v>
                </c:pt>
                <c:pt idx="12">
                  <c:v>-3.0351611543887</c:v>
                </c:pt>
                <c:pt idx="13">
                  <c:v>-3.2480156805389</c:v>
                </c:pt>
                <c:pt idx="15">
                  <c:v>-1.6363496519631999</c:v>
                </c:pt>
                <c:pt idx="17">
                  <c:v>-2.8676106943835999</c:v>
                </c:pt>
                <c:pt idx="18">
                  <c:v>-3.1541798397176999</c:v>
                </c:pt>
                <c:pt idx="19">
                  <c:v>-2.5639081838404998</c:v>
                </c:pt>
                <c:pt idx="20">
                  <c:v>-2.2941064276178</c:v>
                </c:pt>
                <c:pt idx="22">
                  <c:v>-1.8856982872504</c:v>
                </c:pt>
                <c:pt idx="23">
                  <c:v>-2.4061944532076001</c:v>
                </c:pt>
                <c:pt idx="24">
                  <c:v>-1.9820723225040999</c:v>
                </c:pt>
                <c:pt idx="25">
                  <c:v>1.2475562632607999</c:v>
                </c:pt>
                <c:pt idx="28">
                  <c:v>0.62121821249965004</c:v>
                </c:pt>
                <c:pt idx="31">
                  <c:v>0.66888445789813</c:v>
                </c:pt>
                <c:pt idx="32">
                  <c:v>0.61532712658362998</c:v>
                </c:pt>
                <c:pt idx="33">
                  <c:v>1.2493821873329001</c:v>
                </c:pt>
                <c:pt idx="34">
                  <c:v>9.0575452889956996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915392"/>
        <c:axId val="153917312"/>
      </c:lineChart>
      <c:catAx>
        <c:axId val="153915392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vert="horz"/>
          <a:lstStyle/>
          <a:p>
            <a:pPr>
              <a:defRPr sz="750" b="0" i="0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53917312"/>
        <c:crosses val="autoZero"/>
        <c:auto val="1"/>
        <c:lblAlgn val="ctr"/>
        <c:lblOffset val="0"/>
        <c:tickLblSkip val="1"/>
        <c:noMultiLvlLbl val="0"/>
      </c:catAx>
      <c:valAx>
        <c:axId val="153917312"/>
        <c:scaling>
          <c:orientation val="minMax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750" b="0" i="0">
                    <a:solidFill>
                      <a:srgbClr val="000000"/>
                    </a:solidFill>
                    <a:latin typeface="Arial Narrow"/>
                  </a:defRPr>
                </a:pPr>
                <a:r>
                  <a:rPr lang="en-US" sz="750" b="0" i="0">
                    <a:solidFill>
                      <a:srgbClr val="000000"/>
                    </a:solidFill>
                    <a:latin typeface="Arial Narrow"/>
                  </a:rPr>
                  <a:t>% of GDP </a:t>
                </a:r>
              </a:p>
            </c:rich>
          </c:tx>
          <c:layout>
            <c:manualLayout>
              <c:xMode val="edge"/>
              <c:yMode val="edge"/>
              <c:x val="1.5234675769751087E-2"/>
              <c:y val="0.10956441674006254"/>
            </c:manualLayout>
          </c:layout>
          <c:overlay val="0"/>
        </c:title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 sz="750" b="0" i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53915392"/>
        <c:crosses val="autoZero"/>
        <c:crossBetween val="between"/>
      </c:valAx>
      <c:spPr>
        <a:solidFill>
          <a:srgbClr val="F4FFFF"/>
        </a:solidFill>
        <a:ln w="9525">
          <a:solidFill>
            <a:srgbClr val="000000">
              <a:alpha val="28000"/>
            </a:srgbClr>
          </a:solidFill>
        </a:ln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4.5772365854619988E-2"/>
          <c:y val="1.9920803043647736E-2"/>
          <c:w val="0.93952968276971816"/>
          <c:h val="7.4703011413679007E-2"/>
        </c:manualLayout>
      </c:layout>
      <c:overlay val="1"/>
      <c:spPr>
        <a:solidFill>
          <a:srgbClr val="EAEAEA"/>
        </a:solidFill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  <c:txPr>
        <a:bodyPr/>
        <a:lstStyle/>
        <a:p>
          <a:pPr>
            <a:defRPr sz="750" b="0" i="0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</a:extLst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Narrow" pitchFamily="34" charset="0"/>
          <a:ea typeface="Calibri"/>
          <a:cs typeface="Calibri"/>
        </a:defRPr>
      </a:pPr>
      <a:endParaRPr lang="en-US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8146775494877695E-2"/>
          <c:y val="0.28151943812294611"/>
          <c:w val="0.95816186556927296"/>
          <c:h val="0.62996031746031744"/>
        </c:manualLayout>
      </c:layout>
      <c:lineChart>
        <c:grouping val="standard"/>
        <c:varyColors val="0"/>
        <c:ser>
          <c:idx val="0"/>
          <c:order val="0"/>
          <c:tx>
            <c:strRef>
              <c:f>'Fig 1.7 OECD'!$L$46</c:f>
              <c:strCache>
                <c:ptCount val="1"/>
                <c:pt idx="0">
                  <c:v>OECD WA²</c:v>
                </c:pt>
              </c:strCache>
            </c:strRef>
          </c:tx>
          <c:spPr>
            <a:ln w="19050" cap="rnd" cmpd="sng" algn="ctr">
              <a:solidFill>
                <a:srgbClr val="4F81BD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'Fig 1.7 OECD'!$M$45:$T$45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'Fig 1.7 OECD'!$M$46:$T$46</c:f>
              <c:numCache>
                <c:formatCode>General</c:formatCode>
                <c:ptCount val="8"/>
                <c:pt idx="0">
                  <c:v>-2.8937325511999998</c:v>
                </c:pt>
                <c:pt idx="1">
                  <c:v>-4.4134168954000002</c:v>
                </c:pt>
                <c:pt idx="2">
                  <c:v>-7.0843272278000002</c:v>
                </c:pt>
                <c:pt idx="3">
                  <c:v>-6.8354739918999998</c:v>
                </c:pt>
                <c:pt idx="4">
                  <c:v>-5.9037947590000002</c:v>
                </c:pt>
                <c:pt idx="5">
                  <c:v>-4.9680144032999998</c:v>
                </c:pt>
                <c:pt idx="6">
                  <c:v>-3.5282272730000002</c:v>
                </c:pt>
                <c:pt idx="7">
                  <c:v>-3.1272432120000002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 1.7 OECD'!$L$47</c:f>
              <c:strCache>
                <c:ptCount val="1"/>
                <c:pt idx="0">
                  <c:v>OECD UWA²</c:v>
                </c:pt>
              </c:strCache>
            </c:strRef>
          </c:tx>
          <c:spPr>
            <a:ln w="19050" cap="rnd" cmpd="sng" algn="ctr">
              <a:solidFill>
                <a:srgbClr val="4F81BD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'Fig 1.7 OECD'!$M$45:$T$45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'Fig 1.7 OECD'!$M$47:$T$47</c:f>
              <c:numCache>
                <c:formatCode>General</c:formatCode>
                <c:ptCount val="8"/>
                <c:pt idx="0">
                  <c:v>-1.3073234123551725</c:v>
                </c:pt>
                <c:pt idx="1">
                  <c:v>-2.7613475815275859</c:v>
                </c:pt>
                <c:pt idx="2">
                  <c:v>-4.7437211161482766</c:v>
                </c:pt>
                <c:pt idx="3">
                  <c:v>-4.2438635094899997</c:v>
                </c:pt>
                <c:pt idx="4">
                  <c:v>-3.4386180735533336</c:v>
                </c:pt>
                <c:pt idx="5">
                  <c:v>-2.4134279428833332</c:v>
                </c:pt>
                <c:pt idx="6">
                  <c:v>-1.5688497983800003</c:v>
                </c:pt>
                <c:pt idx="7">
                  <c:v>-1.4014415064133332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289664"/>
        <c:axId val="154291200"/>
      </c:lineChart>
      <c:catAx>
        <c:axId val="154289664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 sz="750" b="0" i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54291200"/>
        <c:crosses val="autoZero"/>
        <c:auto val="1"/>
        <c:lblAlgn val="ctr"/>
        <c:lblOffset val="0"/>
        <c:tickLblSkip val="1"/>
        <c:noMultiLvlLbl val="0"/>
      </c:catAx>
      <c:valAx>
        <c:axId val="154291200"/>
        <c:scaling>
          <c:orientation val="minMax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 sz="750" b="0" i="0">
                    <a:solidFill>
                      <a:srgbClr val="000000"/>
                    </a:solidFill>
                    <a:latin typeface="Arial Narrow"/>
                  </a:defRPr>
                </a:pPr>
                <a:r>
                  <a:rPr lang="en-US" sz="750" b="0" i="0">
                    <a:solidFill>
                      <a:srgbClr val="000000"/>
                    </a:solidFill>
                    <a:latin typeface="Arial Narrow"/>
                  </a:rPr>
                  <a:t>% of potential GDP</a:t>
                </a:r>
              </a:p>
            </c:rich>
          </c:tx>
          <c:layout>
            <c:manualLayout>
              <c:xMode val="edge"/>
              <c:yMode val="edge"/>
              <c:x val="8.7105624142661178E-3"/>
              <c:y val="0.20367341269841271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 sz="750" b="0" i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54289664"/>
        <c:crosses val="autoZero"/>
        <c:crossBetween val="between"/>
      </c:valAx>
      <c:spPr>
        <a:solidFill>
          <a:srgbClr val="F4FFFF"/>
        </a:solidFill>
        <a:ln w="9525">
          <a:solidFill>
            <a:srgbClr val="000000"/>
          </a:solidFill>
        </a:ln>
      </c:spPr>
    </c:plotArea>
    <c:legend>
      <c:legendPos val="r"/>
      <c:layout>
        <c:manualLayout>
          <c:xMode val="edge"/>
          <c:yMode val="edge"/>
          <c:x val="3.8146776406035664E-2"/>
          <c:y val="0.11011349248923953"/>
          <c:w val="0.95816186556927296"/>
          <c:h val="7.559523809523809E-2"/>
        </c:manualLayout>
      </c:layout>
      <c:overlay val="1"/>
      <c:spPr>
        <a:solidFill>
          <a:srgbClr val="EAEAEA"/>
        </a:solidFill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  <c:txPr>
        <a:bodyPr/>
        <a:lstStyle/>
        <a:p>
          <a:pPr>
            <a:defRPr sz="750" b="0" i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9525" cap="flat" cmpd="sng" algn="ctr">
      <a:noFill/>
      <a:prstDash val="solid"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0.16824</cdr:x>
      <cdr:y>0.0446</cdr:y>
    </cdr:from>
    <cdr:to>
      <cdr:x>0.18097</cdr:x>
      <cdr:y>0.06862</cdr:y>
    </cdr:to>
    <cdr:sp macro="" textlink="">
      <cdr:nvSpPr>
        <cdr:cNvPr id="4" name="xlamShapesMarker"/>
        <cdr:cNvSpPr/>
      </cdr:nvSpPr>
      <cdr:spPr>
        <a:xfrm xmlns:a="http://schemas.openxmlformats.org/drawingml/2006/main">
          <a:off x="977336" y="113744"/>
          <a:ext cx="73949" cy="61249"/>
        </a:xfrm>
        <a:prstGeom xmlns:a="http://schemas.openxmlformats.org/drawingml/2006/main" prst="rect">
          <a:avLst/>
        </a:prstGeom>
        <a:solidFill xmlns:a="http://schemas.openxmlformats.org/drawingml/2006/main">
          <a:srgbClr val="EAEAEA"/>
        </a:solidFill>
        <a:ln xmlns:a="http://schemas.openxmlformats.org/drawingml/2006/main" w="6350" cap="flat" cmpd="sng" algn="ctr">
          <a:noFill/>
          <a:prstDash val="solid"/>
        </a:ln>
        <a:effectLst xmlns:a="http://schemas.openxmlformats.org/drawingml/2006/main"/>
        <a:extLst xmlns:a="http://schemas.openxmlformats.org/drawingml/2006/main">
          <a:ext uri="{91240B29-F687-4F45-9708-019B960494DF}">
            <a14:hiddenLine xmlns:a14="http://schemas.microsoft.com/office/drawing/2010/main" w="6350" cap="flat" cmpd="sng" algn="ctr">
              <a:solidFill>
                <a:srgbClr val="EAEAEA"/>
              </a:solidFill>
              <a:prstDash val="solid"/>
            </a14:hiddenLine>
          </a:ext>
        </a:ex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0.58213</cdr:x>
      <cdr:y>0.03727</cdr:y>
    </cdr:from>
    <cdr:to>
      <cdr:x>0.60692</cdr:x>
      <cdr:y>0.0655</cdr:y>
    </cdr:to>
    <cdr:sp macro="" textlink="">
      <cdr:nvSpPr>
        <cdr:cNvPr id="5" name="xlamShapesMarker"/>
        <cdr:cNvSpPr/>
      </cdr:nvSpPr>
      <cdr:spPr>
        <a:xfrm xmlns:a="http://schemas.openxmlformats.org/drawingml/2006/main">
          <a:off x="3236275" y="94506"/>
          <a:ext cx="137805" cy="71602"/>
        </a:xfrm>
        <a:prstGeom xmlns:a="http://schemas.openxmlformats.org/drawingml/2006/main" prst="rect">
          <a:avLst/>
        </a:prstGeom>
        <a:solidFill xmlns:a="http://schemas.openxmlformats.org/drawingml/2006/main">
          <a:srgbClr val="4F81BD"/>
        </a:solidFill>
        <a:ln xmlns:a="http://schemas.openxmlformats.org/drawingml/2006/main" w="6350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0.16824</cdr:x>
      <cdr:y>0.0446</cdr:y>
    </cdr:from>
    <cdr:to>
      <cdr:x>0.18097</cdr:x>
      <cdr:y>0.06862</cdr:y>
    </cdr:to>
    <cdr:sp macro="" textlink="">
      <cdr:nvSpPr>
        <cdr:cNvPr id="4" name="xlamShapesMarker"/>
        <cdr:cNvSpPr/>
      </cdr:nvSpPr>
      <cdr:spPr>
        <a:xfrm xmlns:a="http://schemas.openxmlformats.org/drawingml/2006/main">
          <a:off x="977336" y="113744"/>
          <a:ext cx="73949" cy="61249"/>
        </a:xfrm>
        <a:prstGeom xmlns:a="http://schemas.openxmlformats.org/drawingml/2006/main" prst="rect">
          <a:avLst/>
        </a:prstGeom>
        <a:solidFill xmlns:a="http://schemas.openxmlformats.org/drawingml/2006/main">
          <a:srgbClr val="EAEAEA"/>
        </a:solidFill>
        <a:ln xmlns:a="http://schemas.openxmlformats.org/drawingml/2006/main" w="6350" cap="flat" cmpd="sng" algn="ctr">
          <a:noFill/>
          <a:prstDash val="solid"/>
        </a:ln>
        <a:effectLst xmlns:a="http://schemas.openxmlformats.org/drawingml/2006/main"/>
        <a:extLst xmlns:a="http://schemas.openxmlformats.org/drawingml/2006/main">
          <a:ext uri="{91240B29-F687-4F45-9708-019B960494DF}">
            <a14:hiddenLine xmlns:a14="http://schemas.microsoft.com/office/drawing/2010/main" w="6350" cap="flat" cmpd="sng" algn="ctr">
              <a:solidFill>
                <a:srgbClr val="EAEAEA"/>
              </a:solidFill>
              <a:prstDash val="solid"/>
            </a14:hiddenLine>
          </a:ext>
        </a:ex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0.58213</cdr:x>
      <cdr:y>0.03727</cdr:y>
    </cdr:from>
    <cdr:to>
      <cdr:x>0.60692</cdr:x>
      <cdr:y>0.0655</cdr:y>
    </cdr:to>
    <cdr:sp macro="" textlink="">
      <cdr:nvSpPr>
        <cdr:cNvPr id="5" name="xlamShapesMarker"/>
        <cdr:cNvSpPr/>
      </cdr:nvSpPr>
      <cdr:spPr>
        <a:xfrm xmlns:a="http://schemas.openxmlformats.org/drawingml/2006/main">
          <a:off x="3236275" y="94506"/>
          <a:ext cx="137805" cy="71602"/>
        </a:xfrm>
        <a:prstGeom xmlns:a="http://schemas.openxmlformats.org/drawingml/2006/main" prst="rect">
          <a:avLst/>
        </a:prstGeom>
        <a:solidFill xmlns:a="http://schemas.openxmlformats.org/drawingml/2006/main">
          <a:srgbClr val="4F81BD"/>
        </a:solidFill>
        <a:ln xmlns:a="http://schemas.openxmlformats.org/drawingml/2006/main" w="6350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1" y="0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/>
          <a:lstStyle>
            <a:lvl1pPr algn="r">
              <a:defRPr sz="1200"/>
            </a:lvl1pPr>
          </a:lstStyle>
          <a:p>
            <a:fld id="{6A1F4440-C3E6-4902-8793-59194496C3CB}" type="datetimeFigureOut">
              <a:rPr lang="en-GB" smtClean="0"/>
              <a:t>24/06/2016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1" y="9445169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 anchor="b"/>
          <a:lstStyle>
            <a:lvl1pPr algn="r">
              <a:defRPr sz="1200"/>
            </a:lvl1pPr>
          </a:lstStyle>
          <a:p>
            <a:fld id="{5F75513C-C4DA-47B4-A47A-2FB7096E7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147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1" y="0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/>
          <a:lstStyle>
            <a:lvl1pPr algn="r">
              <a:defRPr sz="1200"/>
            </a:lvl1pPr>
          </a:lstStyle>
          <a:p>
            <a:fld id="{783F4DCD-0564-4AA9-A7AD-8B4DAFF26FD9}" type="datetimeFigureOut">
              <a:rPr lang="en-GB" smtClean="0"/>
              <a:t>24/06/2016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5" tIns="45848" rIns="91695" bIns="4584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9"/>
            <a:ext cx="5444490" cy="4474845"/>
          </a:xfrm>
          <a:prstGeom prst="rect">
            <a:avLst/>
          </a:prstGeom>
        </p:spPr>
        <p:txBody>
          <a:bodyPr vert="horz" lIns="91695" tIns="45848" rIns="91695" bIns="4584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1" y="9445169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 anchor="b"/>
          <a:lstStyle>
            <a:lvl1pPr algn="r">
              <a:defRPr sz="1200"/>
            </a:lvl1pPr>
          </a:lstStyle>
          <a:p>
            <a:fld id="{B136E7F6-D63A-41E1-881A-C496535F7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09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5341A6-8677-4B04-B72F-3A46ED1C5F22}" type="slidenum">
              <a:rPr lang="es-CO" smtClean="0"/>
              <a:pPr>
                <a:defRPr/>
              </a:pPr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675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70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70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70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E7F6-D63A-41E1-881A-C496535F7C9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32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F512E4-0BC8-4615-A7FB-8B97ECA9EA02}" type="slidenum">
              <a:rPr lang="es-CO"/>
              <a:pPr/>
              <a:t>19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4863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1A91B213-43D2-40B4-86CC-A4E35753F6F8}" type="datetime1">
              <a:rPr lang="en-GB" smtClean="0"/>
              <a:t>24/06/2016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sz="2600"/>
            </a:lvl1pPr>
            <a:lvl2pPr eaLnBrk="1" latinLnBrk="0" hangingPunct="1">
              <a:defRPr sz="2200"/>
            </a:lvl2pPr>
            <a:lvl3pPr eaLnBrk="1" latinLnBrk="0" hangingPunct="1">
              <a:defRPr sz="2000"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95E7E5A9-B940-4354-B94C-B61AE2872A38}" type="datetime1">
              <a:rPr lang="en-GB" smtClean="0"/>
              <a:t>24/06/2016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F3362F3E-0C06-49F9-9742-26F95CF8693C}" type="datetime1">
              <a:rPr lang="en-GB" smtClean="0"/>
              <a:t>24/06/2016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7934D-93A1-4D3A-AF35-9C03901826D7}" type="datetimeFigureOut">
              <a:rPr lang="en-US"/>
              <a:pPr>
                <a:defRPr/>
              </a:pPr>
              <a:t>24-Jun-2016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73063-F20A-4257-8412-51AC21134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B545776D-BB35-4F5B-BEC9-B26195D4E680}" type="datetime1">
              <a:rPr lang="en-GB" smtClean="0"/>
              <a:t>24/06/2016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899592" y="333673"/>
            <a:ext cx="8604745" cy="3554819"/>
          </a:xfrm>
        </p:spPr>
        <p:txBody>
          <a:bodyPr/>
          <a:lstStyle/>
          <a:p>
            <a:pPr algn="ctr"/>
            <a:r>
              <a:rPr lang="es-ES" sz="2800" cap="none" dirty="0" smtClean="0"/>
              <a:t/>
            </a:r>
            <a:br>
              <a:rPr lang="es-ES" sz="2800" cap="none" dirty="0" smtClean="0"/>
            </a:br>
            <a:r>
              <a:rPr lang="en-GB" sz="2800" cap="none" noProof="0" dirty="0" smtClean="0"/>
              <a:t/>
            </a:r>
            <a:br>
              <a:rPr lang="en-GB" sz="2800" cap="none" noProof="0" dirty="0" smtClean="0"/>
            </a:br>
            <a:r>
              <a:rPr lang="en-GB" sz="2800" cap="none" noProof="0" dirty="0" smtClean="0"/>
              <a:t/>
            </a:r>
            <a:br>
              <a:rPr lang="en-GB" sz="2800" cap="none" noProof="0" dirty="0" smtClean="0"/>
            </a:br>
            <a:r>
              <a:rPr lang="en-GB" sz="3600" b="1" cap="none" noProof="0" dirty="0" smtClean="0"/>
              <a:t>Fiscal </a:t>
            </a:r>
            <a:r>
              <a:rPr lang="en-GB" sz="3600" b="1" cap="none" dirty="0"/>
              <a:t>Risks </a:t>
            </a:r>
            <a:r>
              <a:rPr lang="en-GB" sz="3200" b="1" cap="none" dirty="0"/>
              <a:t>in OECD </a:t>
            </a:r>
            <a:r>
              <a:rPr lang="en-GB" sz="3200" b="1" cap="none" dirty="0" smtClean="0"/>
              <a:t>countries</a:t>
            </a:r>
            <a:r>
              <a:rPr lang="en-GB" sz="3200" b="1" cap="none" noProof="0" dirty="0" smtClean="0"/>
              <a:t/>
            </a:r>
            <a:br>
              <a:rPr lang="en-GB" sz="3200" b="1" cap="none" noProof="0" dirty="0" smtClean="0"/>
            </a:br>
            <a:r>
              <a:rPr lang="en-GB" sz="2800" b="1" cap="none" noProof="0" dirty="0" smtClean="0"/>
              <a:t>Identification, Management and Mitigation</a:t>
            </a:r>
            <a:r>
              <a:rPr lang="en-GB" sz="3200" b="1" cap="none" noProof="0" dirty="0" smtClean="0"/>
              <a:t/>
            </a:r>
            <a:br>
              <a:rPr lang="en-GB" sz="3200" b="1" cap="none" noProof="0" dirty="0" smtClean="0"/>
            </a:br>
            <a:endParaRPr lang="en-GB" sz="3200" b="1" cap="none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077072"/>
            <a:ext cx="6300788" cy="129614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noProof="0" dirty="0" smtClean="0">
                <a:solidFill>
                  <a:prstClr val="white"/>
                </a:solidFill>
              </a:rPr>
              <a:t>Jaehyuk CHOI / </a:t>
            </a:r>
            <a:r>
              <a:rPr lang="en-GB" dirty="0" smtClean="0">
                <a:solidFill>
                  <a:prstClr val="white"/>
                </a:solidFill>
              </a:rPr>
              <a:t>Policy Analyst</a:t>
            </a:r>
            <a:endParaRPr lang="en-GB" noProof="0" dirty="0" smtClean="0">
              <a:solidFill>
                <a:prstClr val="white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Budgeting and Public Expenditure Division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Public Governance Directorate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GB" noProof="0" dirty="0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7553325" y="5516563"/>
            <a:ext cx="1297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76092"/>
                </a:solidFill>
                <a:latin typeface="Georgia" pitchFamily="18" charset="0"/>
              </a:rPr>
              <a:t>June</a:t>
            </a:r>
            <a:r>
              <a:rPr lang="en-GB" dirty="0" smtClean="0">
                <a:solidFill>
                  <a:srgbClr val="376092"/>
                </a:solidFill>
                <a:latin typeface="Georgia" pitchFamily="18" charset="0"/>
              </a:rPr>
              <a:t> 2016 </a:t>
            </a:r>
            <a:endParaRPr lang="en-US" dirty="0">
              <a:solidFill>
                <a:srgbClr val="376092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14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907704" y="1772816"/>
            <a:ext cx="684053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800" cap="none" noProof="0" smtClean="0"/>
              <a:t/>
            </a:r>
            <a:br>
              <a:rPr lang="en-GB" sz="2800" cap="none" noProof="0" smtClean="0"/>
            </a:br>
            <a:r>
              <a:rPr lang="en-GB" sz="2800" cap="none" noProof="0" smtClean="0"/>
              <a:t/>
            </a:r>
            <a:br>
              <a:rPr lang="en-GB" sz="2800" cap="none" noProof="0" smtClean="0"/>
            </a:br>
            <a:r>
              <a:rPr lang="en-GB" sz="2800" cap="none" noProof="0" smtClean="0"/>
              <a:t/>
            </a:r>
            <a:br>
              <a:rPr lang="en-GB" sz="2800" cap="none" noProof="0" smtClean="0"/>
            </a:br>
            <a:r>
              <a:rPr lang="en-GB" sz="2800" cap="none" noProof="0" smtClean="0"/>
              <a:t/>
            </a:r>
            <a:br>
              <a:rPr lang="en-GB" sz="2800" cap="none" noProof="0" smtClean="0"/>
            </a:br>
            <a:endParaRPr lang="en-GB" sz="2800" cap="none" noProof="0" smtClean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1547664" y="1700808"/>
            <a:ext cx="75963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  <a:latin typeface="+mj-lt"/>
              </a:rPr>
              <a:t>Findings from </a:t>
            </a:r>
          </a:p>
          <a:p>
            <a:r>
              <a:rPr lang="en-GB" sz="3600" dirty="0" smtClean="0">
                <a:solidFill>
                  <a:schemeClr val="bg1"/>
                </a:solidFill>
                <a:latin typeface="+mj-lt"/>
              </a:rPr>
              <a:t>“The State of Public Finances 2015”</a:t>
            </a:r>
          </a:p>
        </p:txBody>
      </p:sp>
    </p:spTree>
    <p:extLst>
      <p:ext uri="{BB962C8B-B14F-4D97-AF65-F5344CB8AC3E}">
        <p14:creationId xmlns:p14="http://schemas.microsoft.com/office/powerpoint/2010/main" val="3173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1. Fiscal State: Public Debt </a:t>
            </a: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48478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Average gross debt has risen from 80% of GDP in 2007 to 118% by 2013</a:t>
            </a:r>
            <a:endParaRPr lang="en-GB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679242392"/>
              </p:ext>
            </p:extLst>
          </p:nvPr>
        </p:nvGraphicFramePr>
        <p:xfrm>
          <a:off x="564185" y="3140968"/>
          <a:ext cx="8299451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339752" y="2707613"/>
            <a:ext cx="55983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chemeClr val="bg2">
                    <a:lumMod val="10000"/>
                  </a:schemeClr>
                </a:solidFill>
                <a:ea typeface="Malgun Gothic"/>
                <a:cs typeface="Times New Roman"/>
              </a:rPr>
              <a:t>General government debt as a percentage of GDP </a:t>
            </a:r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  <a:ea typeface="Malgun Gothic"/>
                <a:cs typeface="Times New Roman"/>
              </a:rPr>
              <a:t> in OECD countries</a:t>
            </a:r>
            <a:endParaRPr lang="en-GB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1. Fiscal State: Fiscal </a:t>
            </a:r>
            <a:r>
              <a:rPr lang="en-US" sz="2800" b="1" dirty="0">
                <a:solidFill>
                  <a:schemeClr val="tx2"/>
                </a:solidFill>
              </a:rPr>
              <a:t>B</a:t>
            </a:r>
            <a:r>
              <a:rPr lang="en-US" sz="2800" b="1" dirty="0" smtClean="0">
                <a:solidFill>
                  <a:schemeClr val="tx2"/>
                </a:solidFill>
              </a:rPr>
              <a:t>alance</a:t>
            </a: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48478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Fiscal balance worsened from -1.5% of GDP in 2007 to -8% in 2009 and recovered -3.7% in 2014</a:t>
            </a:r>
            <a:endParaRPr lang="en-GB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09936" y="2707613"/>
            <a:ext cx="65344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chemeClr val="bg2">
                    <a:lumMod val="10000"/>
                  </a:schemeClr>
                </a:solidFill>
                <a:ea typeface="Malgun Gothic"/>
                <a:cs typeface="Times New Roman"/>
              </a:rPr>
              <a:t>General government </a:t>
            </a:r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  <a:ea typeface="Malgun Gothic"/>
                <a:cs typeface="Times New Roman"/>
              </a:rPr>
              <a:t>fiscal balance as </a:t>
            </a:r>
            <a:r>
              <a:rPr lang="en-GB" sz="1200" b="1" dirty="0">
                <a:solidFill>
                  <a:schemeClr val="bg2">
                    <a:lumMod val="10000"/>
                  </a:schemeClr>
                </a:solidFill>
                <a:ea typeface="Malgun Gothic"/>
                <a:cs typeface="Times New Roman"/>
              </a:rPr>
              <a:t>a percentage of GDP </a:t>
            </a:r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  <a:ea typeface="Malgun Gothic"/>
                <a:cs typeface="Times New Roman"/>
              </a:rPr>
              <a:t> in OECD countries</a:t>
            </a:r>
            <a:endParaRPr lang="en-GB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511071648"/>
              </p:ext>
            </p:extLst>
          </p:nvPr>
        </p:nvGraphicFramePr>
        <p:xfrm>
          <a:off x="971600" y="3140968"/>
          <a:ext cx="763284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025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2. Fiscal Policy Course</a:t>
            </a: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340768"/>
            <a:ext cx="8460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2012-2014: Progressive fiscal consolidation phase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Balance between expenditure and revenue measures  </a:t>
            </a:r>
            <a:endParaRPr lang="en-GB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18048" y="2348880"/>
            <a:ext cx="55983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  <a:ea typeface="Malgun Gothic"/>
                <a:cs typeface="Times New Roman"/>
              </a:rPr>
              <a:t>Structural fiscal balances in OECD countries</a:t>
            </a:r>
            <a:endParaRPr lang="en-GB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33484919"/>
              </p:ext>
            </p:extLst>
          </p:nvPr>
        </p:nvGraphicFramePr>
        <p:xfrm>
          <a:off x="827585" y="2501209"/>
          <a:ext cx="7488832" cy="1717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7" r="12636" b="50000"/>
          <a:stretch/>
        </p:blipFill>
        <p:spPr bwMode="auto">
          <a:xfrm>
            <a:off x="827584" y="4688114"/>
            <a:ext cx="7488832" cy="212111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3347864" y="4411114"/>
            <a:ext cx="27991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  <a:ea typeface="Malgun Gothic"/>
                <a:cs typeface="Times New Roman"/>
              </a:rPr>
              <a:t>Nature of fiscal consolidation</a:t>
            </a:r>
            <a:endParaRPr lang="en-GB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62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3. Development in Fiscal Rules</a:t>
            </a: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2550963"/>
            <a:ext cx="81369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sz="2200" b="1" dirty="0" smtClean="0">
                <a:solidFill>
                  <a:schemeClr val="tx1">
                    <a:lumMod val="75000"/>
                  </a:schemeClr>
                </a:solidFill>
              </a:rPr>
              <a:t>EU’s fiscal framework reforms since 2011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2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sz="2200" b="1" dirty="0" smtClean="0">
                <a:solidFill>
                  <a:schemeClr val="tx1">
                    <a:lumMod val="75000"/>
                  </a:schemeClr>
                </a:solidFill>
              </a:rPr>
              <a:t>Germany adopted a ‘debt brake rule’ in 2009 replacing the former ‘golden rule’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2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sz="2200" b="1" dirty="0" smtClean="0">
                <a:solidFill>
                  <a:schemeClr val="tx1">
                    <a:lumMod val="75000"/>
                  </a:schemeClr>
                </a:solidFill>
              </a:rPr>
              <a:t>UK announced plan to adopt a budget surplus law when the economy is growing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600" y="1556792"/>
            <a:ext cx="8136904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</a:rPr>
              <a:t>The global financial crisis has spurred a rethink of the fiscal framework</a:t>
            </a:r>
            <a:endParaRPr lang="en-GB" sz="24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5262299"/>
            <a:ext cx="8136904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727272">
                    <a:lumMod val="75000"/>
                  </a:srgbClr>
                </a:solidFill>
              </a:rPr>
              <a:t>Fiscal </a:t>
            </a:r>
            <a:r>
              <a:rPr lang="en-GB" sz="2400" b="1" dirty="0" smtClean="0">
                <a:solidFill>
                  <a:srgbClr val="727272">
                    <a:lumMod val="75000"/>
                  </a:srgbClr>
                </a:solidFill>
              </a:rPr>
              <a:t>Rules </a:t>
            </a:r>
            <a:r>
              <a:rPr lang="en-GB" sz="2400" b="1" dirty="0">
                <a:solidFill>
                  <a:srgbClr val="727272">
                    <a:lumMod val="75000"/>
                  </a:srgbClr>
                </a:solidFill>
              </a:rPr>
              <a:t>play a determining role in the setting of fiscal </a:t>
            </a:r>
            <a:r>
              <a:rPr lang="en-GB" sz="2400" b="1" dirty="0" smtClean="0">
                <a:solidFill>
                  <a:srgbClr val="727272">
                    <a:lumMod val="75000"/>
                  </a:srgbClr>
                </a:solidFill>
              </a:rPr>
              <a:t>policy in many OECD countries</a:t>
            </a:r>
          </a:p>
        </p:txBody>
      </p:sp>
    </p:spTree>
    <p:extLst>
      <p:ext uri="{BB962C8B-B14F-4D97-AF65-F5344CB8AC3E}">
        <p14:creationId xmlns:p14="http://schemas.microsoft.com/office/powerpoint/2010/main" val="296745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4. Development in IFIs</a:t>
            </a:r>
            <a:endParaRPr lang="en-GB" sz="2800" b="1" dirty="0">
              <a:solidFill>
                <a:schemeClr val="tx2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11560" y="1517883"/>
            <a:ext cx="8136904" cy="830997"/>
            <a:chOff x="611560" y="1517883"/>
            <a:chExt cx="8136904" cy="830997"/>
          </a:xfrm>
        </p:grpSpPr>
        <p:sp>
          <p:nvSpPr>
            <p:cNvPr id="8" name="TextBox 7"/>
            <p:cNvSpPr txBox="1"/>
            <p:nvPr/>
          </p:nvSpPr>
          <p:spPr>
            <a:xfrm>
              <a:off x="611560" y="1517883"/>
              <a:ext cx="8136904" cy="83099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en-GB" sz="2400" b="1" dirty="0" smtClean="0">
                  <a:solidFill>
                    <a:schemeClr val="tx1">
                      <a:lumMod val="75000"/>
                    </a:schemeClr>
                  </a:solidFill>
                </a:rPr>
                <a:t>Credibility of fiscal objectives can be enhanced by IFIs in OECD: (2008) 9     (2014) 25</a:t>
              </a:r>
            </a:p>
          </p:txBody>
        </p:sp>
        <p:sp>
          <p:nvSpPr>
            <p:cNvPr id="4" name="Right Arrow 3"/>
            <p:cNvSpPr/>
            <p:nvPr/>
          </p:nvSpPr>
          <p:spPr>
            <a:xfrm>
              <a:off x="5256076" y="2023627"/>
              <a:ext cx="108012" cy="27903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39552" y="2616637"/>
            <a:ext cx="2758541" cy="707885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Technical economic function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779913" y="3467896"/>
            <a:ext cx="4824536" cy="695176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Engage with the budgetary process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ea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779913" y="2658210"/>
            <a:ext cx="4824534" cy="64633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39750" algn="l"/>
                <a:tab pos="755650" algn="l"/>
                <a:tab pos="971550" algn="l"/>
              </a:tabLst>
            </a:pPr>
            <a:r>
              <a:rPr kumimoji="0" lang="en-US" altLang="zh-CN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ea typeface="Times New Roman" pitchFamily="18" charset="0"/>
              </a:rPr>
              <a:t>Macro</a:t>
            </a:r>
            <a:r>
              <a:rPr kumimoji="0" lang="en-US" altLang="zh-CN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ea typeface="Times New Roman" pitchFamily="18" charset="0"/>
              </a:rPr>
              <a:t> economic forecasts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39750" algn="l"/>
                <a:tab pos="755650" algn="l"/>
                <a:tab pos="971550" algn="l"/>
              </a:tabLst>
            </a:pPr>
            <a:r>
              <a:rPr lang="en-US" altLang="zh-CN" dirty="0" smtClean="0">
                <a:solidFill>
                  <a:schemeClr val="tx1">
                    <a:lumMod val="75000"/>
                  </a:schemeClr>
                </a:solidFill>
                <a:ea typeface="Times New Roman" pitchFamily="18" charset="0"/>
              </a:rPr>
              <a:t>Calculating the structural fiscal balance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9552" y="3485502"/>
            <a:ext cx="2766181" cy="679286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Public transparency &amp; accountability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39553" y="5134818"/>
            <a:ext cx="2731510" cy="64807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Fiscal watchdog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39553" y="4325768"/>
            <a:ext cx="2731510" cy="64807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Policy costings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39553" y="5943867"/>
            <a:ext cx="2731510" cy="64807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sz="2000" dirty="0" smtClean="0">
                <a:solidFill>
                  <a:srgbClr val="FFFFFF"/>
                </a:solidFill>
              </a:rPr>
              <a:t>Policy advice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779912" y="4326428"/>
            <a:ext cx="4764712" cy="64807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Inform policy development and debate among politicians and public</a:t>
            </a:r>
            <a:endParaRPr lang="en-US" altLang="zh-CN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779912" y="5949279"/>
            <a:ext cx="4764712" cy="64807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Broader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fiscal policy comment and advice</a:t>
            </a:r>
            <a:endParaRPr lang="en-US" altLang="zh-CN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779912" y="5137854"/>
            <a:ext cx="4764712" cy="64807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Inform policy development and debate among politicians and public</a:t>
            </a:r>
            <a:endParaRPr lang="en-US" altLang="zh-CN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78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5. Sub-national government (SNG) 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</a:rPr>
              <a:t>   Budgetary Governance</a:t>
            </a: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600" y="1484784"/>
            <a:ext cx="8136904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</a:rPr>
              <a:t>Adopted a range of tools and mechanisms to keep SNGs in check</a:t>
            </a:r>
            <a:endParaRPr lang="en-GB" sz="24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73245" y="2616637"/>
            <a:ext cx="2711127" cy="78483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Rainy Day Funds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sz="2000" dirty="0" smtClean="0">
                <a:solidFill>
                  <a:srgbClr val="FFFFFF"/>
                </a:solidFill>
                <a:ea typeface="Times New Roman" pitchFamily="18" charset="0"/>
              </a:rPr>
              <a:t>(</a:t>
            </a:r>
            <a:r>
              <a:rPr lang="en-US" altLang="zh-CN" sz="2000" dirty="0" err="1" smtClean="0">
                <a:solidFill>
                  <a:srgbClr val="FFFFFF"/>
                </a:solidFill>
                <a:ea typeface="Times New Roman" pitchFamily="18" charset="0"/>
              </a:rPr>
              <a:t>Stabalisation</a:t>
            </a:r>
            <a:r>
              <a:rPr lang="en-US" altLang="zh-CN" sz="2000" dirty="0" smtClean="0">
                <a:solidFill>
                  <a:srgbClr val="FFFFFF"/>
                </a:solidFill>
                <a:ea typeface="Times New Roman" pitchFamily="18" charset="0"/>
              </a:rPr>
              <a:t> Funds)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839736" y="3608634"/>
            <a:ext cx="4741611" cy="695176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All governments act in a coordinated manner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ea typeface="Times New Roman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39736" y="2636912"/>
            <a:ext cx="4741609" cy="646331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39750" algn="l"/>
                <a:tab pos="755650" algn="l"/>
                <a:tab pos="971550" algn="l"/>
              </a:tabLst>
            </a:pPr>
            <a:r>
              <a:rPr kumimoji="0" lang="en-US" altLang="zh-CN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ea typeface="Times New Roman" pitchFamily="18" charset="0"/>
              </a:rPr>
              <a:t>Smooth out cyclical revenue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39750" algn="l"/>
                <a:tab pos="755650" algn="l"/>
                <a:tab pos="971550" algn="l"/>
              </a:tabLst>
            </a:pPr>
            <a:endParaRPr lang="en-US" altLang="zh-CN" dirty="0" smtClean="0">
              <a:solidFill>
                <a:schemeClr val="tx1">
                  <a:lumMod val="75000"/>
                </a:schemeClr>
              </a:solidFill>
              <a:ea typeface="Times New Roman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73245" y="3645822"/>
            <a:ext cx="2718635" cy="679286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Inter-governmental coordination body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773246" y="5461889"/>
            <a:ext cx="2684560" cy="64807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Expenditure efficiency initiative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73246" y="4569463"/>
            <a:ext cx="2684560" cy="64807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Fiscal Rules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839736" y="4548165"/>
            <a:ext cx="4682815" cy="64807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Budget balance, debt, expenditure rules</a:t>
            </a:r>
            <a:endParaRPr lang="en-US" altLang="zh-CN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839736" y="5454902"/>
            <a:ext cx="4682815" cy="64807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dirty="0" smtClean="0">
                <a:solidFill>
                  <a:schemeClr val="tx1">
                    <a:lumMod val="75000"/>
                  </a:schemeClr>
                </a:solidFill>
              </a:rPr>
              <a:t>Improve efficiency on health, public sector spending</a:t>
            </a:r>
          </a:p>
        </p:txBody>
      </p:sp>
    </p:spTree>
    <p:extLst>
      <p:ext uri="{BB962C8B-B14F-4D97-AF65-F5344CB8AC3E}">
        <p14:creationId xmlns:p14="http://schemas.microsoft.com/office/powerpoint/2010/main" val="151156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/>
          <a:lstStyle/>
          <a:p>
            <a:r>
              <a:rPr lang="en-US" sz="2800" b="1" dirty="0">
                <a:solidFill>
                  <a:schemeClr val="tx2"/>
                </a:solidFill>
              </a:rPr>
              <a:t>6</a:t>
            </a:r>
            <a:r>
              <a:rPr lang="en-US" sz="2800" b="1" dirty="0" smtClean="0">
                <a:solidFill>
                  <a:schemeClr val="tx2"/>
                </a:solidFill>
              </a:rPr>
              <a:t>. Summary</a:t>
            </a: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23528" y="1844824"/>
            <a:ext cx="8568183" cy="43204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Wide range of Fiscal Risk management strategies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GB" sz="22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Key Tools: Fiscal rules, Long-term reserve funds, long-term sustainability reforms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GB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IFIs can support credibility of fiscal objectives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GB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Lessons from SNGs: Rainy Day Funds to smooth out cyclical revenue can play an important role 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</a:pPr>
            <a:endParaRPr lang="en-GB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</a:pPr>
            <a:endParaRPr lang="en-GB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1753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979712" y="2081554"/>
            <a:ext cx="684053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800" cap="none" noProof="0" smtClean="0"/>
              <a:t/>
            </a:r>
            <a:br>
              <a:rPr lang="en-GB" sz="2800" cap="none" noProof="0" smtClean="0"/>
            </a:br>
            <a:r>
              <a:rPr lang="en-GB" sz="2800" cap="none" noProof="0" smtClean="0"/>
              <a:t/>
            </a:r>
            <a:br>
              <a:rPr lang="en-GB" sz="2800" cap="none" noProof="0" smtClean="0"/>
            </a:br>
            <a:r>
              <a:rPr lang="en-GB" sz="2800" cap="none" noProof="0" smtClean="0"/>
              <a:t/>
            </a:r>
            <a:br>
              <a:rPr lang="en-GB" sz="2800" cap="none" noProof="0" smtClean="0"/>
            </a:br>
            <a:r>
              <a:rPr lang="en-GB" sz="2800" cap="none" noProof="0" smtClean="0"/>
              <a:t/>
            </a:r>
            <a:br>
              <a:rPr lang="en-GB" sz="2800" cap="none" noProof="0" smtClean="0"/>
            </a:br>
            <a:endParaRPr lang="en-GB" sz="2800" cap="none" noProof="0" smtClean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2268289" y="2062589"/>
            <a:ext cx="6480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 smtClean="0">
                <a:solidFill>
                  <a:prstClr val="white"/>
                </a:solidFill>
                <a:latin typeface="Arial"/>
              </a:rPr>
              <a:t>Future Work</a:t>
            </a:r>
            <a:endParaRPr lang="en-US" sz="3200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003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4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400" b="1" noProof="0" dirty="0" smtClean="0"/>
          </a:p>
          <a:p>
            <a:pPr marL="504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400" b="1" dirty="0" smtClean="0"/>
          </a:p>
          <a:p>
            <a:pPr marL="504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400" b="1" dirty="0"/>
          </a:p>
          <a:p>
            <a:pPr marL="504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400" b="1" dirty="0" smtClean="0"/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>
          <a:xfrm>
            <a:off x="1079500" y="238125"/>
            <a:ext cx="8064500" cy="1022350"/>
          </a:xfrm>
        </p:spPr>
        <p:txBody>
          <a:bodyPr/>
          <a:lstStyle/>
          <a:p>
            <a:pPr eaLnBrk="1" hangingPunct="1"/>
            <a:r>
              <a:rPr lang="en-GB" b="1" noProof="0" dirty="0" smtClean="0">
                <a:solidFill>
                  <a:schemeClr val="tx2"/>
                </a:solidFill>
              </a:rPr>
              <a:t>Future work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23528" y="1639342"/>
            <a:ext cx="8568183" cy="214969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Fiscal risk is a key theme for OECD SBO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GB" sz="22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As fiscal space scaled down after financial crisis, 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en-GB" sz="2400" b="1" dirty="0">
                <a:solidFill>
                  <a:schemeClr val="tx1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   fiscal risks become more important issue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GB" sz="24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</a:pPr>
            <a:endParaRPr lang="en-GB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</a:pPr>
            <a:endParaRPr lang="en-GB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</a:pPr>
            <a:endParaRPr lang="en-GB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67544" y="4005064"/>
            <a:ext cx="8352928" cy="18928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chemeClr val="tx1">
                    <a:lumMod val="75000"/>
                  </a:schemeClr>
                </a:solidFill>
              </a:rPr>
              <a:t>OECD </a:t>
            </a: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</a:rPr>
              <a:t>is studying various </a:t>
            </a:r>
            <a:r>
              <a:rPr lang="en-GB" sz="2400" b="1" dirty="0">
                <a:solidFill>
                  <a:schemeClr val="tx1">
                    <a:lumMod val="75000"/>
                  </a:schemeClr>
                </a:solidFill>
              </a:rPr>
              <a:t>issues on fiscal risks</a:t>
            </a:r>
          </a:p>
          <a:p>
            <a:pPr algn="just"/>
            <a:endParaRPr lang="en-GB" sz="900" b="1" dirty="0">
              <a:solidFill>
                <a:schemeClr val="tx1">
                  <a:lumMod val="75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2000" b="1" dirty="0">
                <a:solidFill>
                  <a:schemeClr val="tx1">
                    <a:lumMod val="75000"/>
                  </a:schemeClr>
                </a:solidFill>
              </a:rPr>
              <a:t>Long-term Fiscal Sustainability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chemeClr val="tx1">
                    <a:lumMod val="75000"/>
                  </a:schemeClr>
                </a:solidFill>
              </a:rPr>
              <a:t>Managing </a:t>
            </a:r>
            <a:r>
              <a:rPr lang="en-GB" sz="2000" b="1" dirty="0">
                <a:solidFill>
                  <a:schemeClr val="tx1">
                    <a:lumMod val="75000"/>
                  </a:schemeClr>
                </a:solidFill>
              </a:rPr>
              <a:t>disaster </a:t>
            </a:r>
            <a:r>
              <a:rPr lang="en-GB" sz="2000" b="1" dirty="0" smtClean="0">
                <a:solidFill>
                  <a:schemeClr val="tx1">
                    <a:lumMod val="75000"/>
                  </a:schemeClr>
                </a:solidFill>
              </a:rPr>
              <a:t>risks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chemeClr val="tx1">
                    <a:lumMod val="75000"/>
                  </a:schemeClr>
                </a:solidFill>
              </a:rPr>
              <a:t>Toolkit </a:t>
            </a:r>
            <a:r>
              <a:rPr lang="en-GB" sz="2000" b="1" dirty="0">
                <a:solidFill>
                  <a:schemeClr val="tx1">
                    <a:lumMod val="75000"/>
                  </a:schemeClr>
                </a:solidFill>
              </a:rPr>
              <a:t>on Budget </a:t>
            </a:r>
            <a:r>
              <a:rPr lang="en-GB" sz="2000" b="1" dirty="0" smtClean="0">
                <a:solidFill>
                  <a:schemeClr val="tx1">
                    <a:lumMod val="75000"/>
                  </a:schemeClr>
                </a:solidFill>
              </a:rPr>
              <a:t>Transparency</a:t>
            </a:r>
            <a:endParaRPr lang="en-GB" sz="2000" b="1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3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360496" y="1844824"/>
            <a:ext cx="8783504" cy="417646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GB" sz="2600" b="1" noProof="0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A Framework for thinking about Fiscal Risk</a:t>
            </a: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+mj-lt"/>
              <a:buAutoNum type="romanUcPeriod"/>
            </a:pPr>
            <a:endParaRPr lang="en-GB" sz="2600" b="1" noProof="0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/>
            </a:pPr>
            <a:r>
              <a:rPr lang="en-GB" sz="2600" b="1" noProof="0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Mini Survey of IFIs</a:t>
            </a: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/>
            </a:pPr>
            <a:endParaRPr lang="en-GB" sz="2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/>
            </a:pPr>
            <a:r>
              <a:rPr lang="en-GB" sz="26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Findings from “The State of Public Finances 2015”</a:t>
            </a: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/>
            </a:pPr>
            <a:endParaRPr lang="en-GB" sz="2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/>
            </a:pPr>
            <a:r>
              <a:rPr lang="en-GB" sz="26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 Future Work</a:t>
            </a:r>
            <a:endParaRPr lang="en-GB" sz="2600" dirty="0" smtClean="0"/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 startAt="3"/>
            </a:pPr>
            <a:endParaRPr lang="en-GB" sz="2400" noProof="0" dirty="0" smtClean="0"/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 startAt="3"/>
            </a:pPr>
            <a:endParaRPr lang="en-GB" sz="2400" noProof="0" dirty="0" smtClean="0"/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noProof="0" dirty="0" smtClean="0">
                <a:solidFill>
                  <a:schemeClr val="tx2"/>
                </a:solidFill>
              </a:rPr>
              <a:t/>
            </a:r>
            <a:br>
              <a:rPr lang="en-GB" b="1" noProof="0" dirty="0" smtClean="0">
                <a:solidFill>
                  <a:schemeClr val="tx2"/>
                </a:solidFill>
              </a:rPr>
            </a:br>
            <a:r>
              <a:rPr lang="en-GB" b="1" noProof="0" dirty="0" smtClean="0">
                <a:solidFill>
                  <a:schemeClr val="tx2"/>
                </a:solidFill>
              </a:rPr>
              <a:t>Content</a:t>
            </a:r>
            <a:r>
              <a:rPr lang="en-GB" b="1" i="1" noProof="0" dirty="0" smtClean="0">
                <a:solidFill>
                  <a:srgbClr val="BFBFBF"/>
                </a:solidFill>
              </a:rPr>
              <a:t/>
            </a:r>
            <a:br>
              <a:rPr lang="en-GB" b="1" i="1" noProof="0" dirty="0" smtClean="0">
                <a:solidFill>
                  <a:srgbClr val="BFBFBF"/>
                </a:solidFill>
              </a:rPr>
            </a:b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102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036815" y="2636838"/>
            <a:ext cx="28670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</a:rPr>
              <a:t>THANK YOU !</a:t>
            </a:r>
            <a:endParaRPr lang="es-ES" sz="3200" b="1" dirty="0">
              <a:solidFill>
                <a:schemeClr val="bg1"/>
              </a:solidFill>
            </a:endParaRPr>
          </a:p>
          <a:p>
            <a:endParaRPr lang="es-E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8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979712" y="1772816"/>
            <a:ext cx="684053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800" cap="none" noProof="0" smtClean="0"/>
              <a:t/>
            </a:r>
            <a:br>
              <a:rPr lang="en-GB" sz="2800" cap="none" noProof="0" smtClean="0"/>
            </a:br>
            <a:r>
              <a:rPr lang="en-GB" sz="2800" cap="none" noProof="0" smtClean="0"/>
              <a:t/>
            </a:r>
            <a:br>
              <a:rPr lang="en-GB" sz="2800" cap="none" noProof="0" smtClean="0"/>
            </a:br>
            <a:r>
              <a:rPr lang="en-GB" sz="2800" cap="none" noProof="0" smtClean="0"/>
              <a:t/>
            </a:r>
            <a:br>
              <a:rPr lang="en-GB" sz="2800" cap="none" noProof="0" smtClean="0"/>
            </a:br>
            <a:r>
              <a:rPr lang="en-GB" sz="2800" cap="none" noProof="0" smtClean="0"/>
              <a:t/>
            </a:r>
            <a:br>
              <a:rPr lang="en-GB" sz="2800" cap="none" noProof="0" smtClean="0"/>
            </a:br>
            <a:endParaRPr lang="en-GB" sz="2800" cap="none" noProof="0" smtClean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1691680" y="1825859"/>
            <a:ext cx="72362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  <a:latin typeface="+mj-lt"/>
              </a:rPr>
              <a:t>A Framework for thinking about Fiscal Risk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87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68313" y="1567334"/>
            <a:ext cx="8424167" cy="459222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2400" b="1" noProof="0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Fiscal Risks</a:t>
            </a:r>
            <a:r>
              <a:rPr lang="en-GB" sz="2400" noProof="0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 are factors that cause the deviation of fiscal outcomes from budget estimates or other projections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b="1" noProof="0" dirty="0" smtClean="0">
                <a:solidFill>
                  <a:schemeClr val="tx1">
                    <a:lumMod val="75000"/>
                  </a:schemeClr>
                </a:solidFill>
              </a:rPr>
              <a:t>Main Fiscal Risk factors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1700" b="1" noProof="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</a:rPr>
              <a:t>     </a:t>
            </a: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n-GB" sz="20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n-GB" sz="2000" b="1" noProof="0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sz="1300" noProof="0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en-GB" sz="2400" noProof="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en-GB" sz="2400" noProof="0" dirty="0" smtClean="0"/>
          </a:p>
          <a:p>
            <a:pPr>
              <a:buFont typeface="Arial" pitchFamily="34" charset="0"/>
              <a:buNone/>
            </a:pPr>
            <a:endParaRPr lang="en-GB" sz="2400" noProof="0" dirty="0" smtClean="0"/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GB" sz="2800" b="1" noProof="0" dirty="0" smtClean="0">
                <a:solidFill>
                  <a:schemeClr val="tx2"/>
                </a:solidFill>
              </a:rPr>
              <a:t>A Framework for Fiscal Risks</a:t>
            </a:r>
            <a:endParaRPr lang="en-GB" sz="2800" noProof="0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611560" y="3595644"/>
            <a:ext cx="8163288" cy="2811817"/>
            <a:chOff x="14288" y="509190"/>
            <a:chExt cx="6367551" cy="883236"/>
          </a:xfrm>
        </p:grpSpPr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4288" y="509190"/>
              <a:ext cx="2920730" cy="246527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General Risks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endPara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3124102" y="841567"/>
              <a:ext cx="3257737" cy="550859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Pension Funds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US" altLang="zh-CN" dirty="0" smtClean="0">
                  <a:solidFill>
                    <a:schemeClr val="tx1">
                      <a:lumMod val="75000"/>
                    </a:schemeClr>
                  </a:solidFill>
                  <a:ea typeface="Times New Roman" pitchFamily="18" charset="0"/>
                </a:rPr>
                <a:t>PPPs: risk sharing arrangements</a:t>
              </a:r>
              <a:endPara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ea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Bank &amp; Financial sector risks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US" altLang="zh-CN" dirty="0" smtClean="0">
                  <a:solidFill>
                    <a:schemeClr val="tx1">
                      <a:lumMod val="75000"/>
                    </a:schemeClr>
                  </a:solidFill>
                </a:rPr>
                <a:t>Liabilities &amp; Guarantees: SNGs, SOEs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</a:rPr>
                <a:t>Exceptional events: natural disasters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</a:rPr>
                <a:t>Demographic factors</a:t>
              </a:r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19049" y="841365"/>
              <a:ext cx="2915968" cy="551061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ea typeface="Times New Roman" pitchFamily="18" charset="0"/>
                </a:rPr>
                <a:t>Budgetary forecast errors</a:t>
              </a:r>
              <a:endParaRPr kumimoji="0" lang="en-US" altLang="zh-CN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lang="en-US" altLang="zh-CN" dirty="0" smtClean="0">
                  <a:solidFill>
                    <a:schemeClr val="tx1">
                      <a:lumMod val="75000"/>
                    </a:schemeClr>
                  </a:solidFill>
                  <a:ea typeface="Times New Roman" pitchFamily="18" charset="0"/>
                </a:rPr>
                <a:t>Economic forecast errors</a:t>
              </a:r>
              <a:endParaRPr kumimoji="0" lang="en-US" altLang="zh-CN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lang="en-US" altLang="zh-CN" dirty="0" smtClean="0">
                  <a:solidFill>
                    <a:schemeClr val="tx1">
                      <a:lumMod val="75000"/>
                    </a:schemeClr>
                  </a:solidFill>
                  <a:ea typeface="Times New Roman" pitchFamily="18" charset="0"/>
                </a:rPr>
                <a:t>Fiscal vulnerabilities: oil prices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lang="en-US" altLang="zh-CN" dirty="0" smtClean="0">
                  <a:solidFill>
                    <a:schemeClr val="tx1">
                      <a:lumMod val="75000"/>
                    </a:schemeClr>
                  </a:solidFill>
                </a:rPr>
                <a:t>Fiscal policy bias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lang="en-US" altLang="zh-CN" dirty="0" smtClean="0">
                  <a:solidFill>
                    <a:schemeClr val="tx1">
                      <a:lumMod val="75000"/>
                    </a:schemeClr>
                  </a:solidFill>
                </a:rPr>
                <a:t>Asset bubbles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endPara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3124102" y="509190"/>
              <a:ext cx="3257737" cy="246527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Specific Risks</a:t>
              </a:r>
              <a:endPara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083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68313" y="1484784"/>
            <a:ext cx="8424167" cy="4674774"/>
          </a:xfrm>
        </p:spPr>
        <p:txBody>
          <a:bodyPr>
            <a:normAutofit/>
          </a:bodyPr>
          <a:lstStyle/>
          <a:p>
            <a:pPr lvl="0" algn="just">
              <a:buClr>
                <a:srgbClr val="727272"/>
              </a:buClr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</a:rPr>
              <a:t> Identifying, Managing and Mitigating</a:t>
            </a:r>
            <a:r>
              <a:rPr lang="en-GB" sz="2400" b="1" dirty="0" smtClean="0">
                <a:solidFill>
                  <a:srgbClr val="727272">
                    <a:lumMod val="75000"/>
                  </a:srgbClr>
                </a:solidFill>
              </a:rPr>
              <a:t> </a:t>
            </a:r>
            <a:r>
              <a:rPr lang="en-GB" sz="2400" b="1" dirty="0">
                <a:solidFill>
                  <a:srgbClr val="727272">
                    <a:lumMod val="75000"/>
                  </a:srgbClr>
                </a:solidFill>
              </a:rPr>
              <a:t>Fiscal </a:t>
            </a:r>
            <a:r>
              <a:rPr lang="en-GB" sz="2400" b="1" dirty="0" smtClean="0">
                <a:solidFill>
                  <a:srgbClr val="727272">
                    <a:lumMod val="75000"/>
                  </a:srgbClr>
                </a:solidFill>
              </a:rPr>
              <a:t>Risks</a:t>
            </a:r>
            <a:endParaRPr lang="en-GB" sz="2400" b="1" dirty="0">
              <a:solidFill>
                <a:srgbClr val="727272">
                  <a:lumMod val="75000"/>
                </a:srgbClr>
              </a:solidFill>
            </a:endParaRPr>
          </a:p>
          <a:p>
            <a:pPr marL="0" indent="0" algn="just">
              <a:buNone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</a:rPr>
              <a:t>   </a:t>
            </a: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n-GB" sz="20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n-GB" sz="2000" b="1" noProof="0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sz="1300" noProof="0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en-GB" sz="2400" noProof="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en-GB" sz="2400" noProof="0" dirty="0" smtClean="0"/>
          </a:p>
          <a:p>
            <a:pPr>
              <a:buFont typeface="Arial" pitchFamily="34" charset="0"/>
              <a:buNone/>
            </a:pPr>
            <a:endParaRPr lang="en-GB" sz="2400" noProof="0" dirty="0" smtClean="0"/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GB" sz="2800" b="1" noProof="0" dirty="0" smtClean="0">
                <a:solidFill>
                  <a:schemeClr val="tx2"/>
                </a:solidFill>
              </a:rPr>
              <a:t>A Framework for Fiscal Risks</a:t>
            </a:r>
            <a:endParaRPr lang="en-GB" sz="2800" noProof="0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571118" y="2132856"/>
            <a:ext cx="8177346" cy="4176464"/>
            <a:chOff x="16801" y="510847"/>
            <a:chExt cx="6175472" cy="881579"/>
          </a:xfrm>
        </p:grpSpPr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22743" y="528543"/>
              <a:ext cx="1429800" cy="149422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Identifying Risks</a:t>
              </a:r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624360" y="748918"/>
              <a:ext cx="4567913" cy="334392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Accumulation of long-term reserve fund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ea typeface="Times New Roman" pitchFamily="18" charset="0"/>
                </a:rPr>
                <a:t>Accumulation of medium-term </a:t>
              </a:r>
              <a:r>
                <a:rPr kumimoji="0" lang="en-US" altLang="zh-CN" b="0" i="0" u="none" strike="noStrike" cap="none" normalizeH="0" baseline="0" dirty="0" err="1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ea typeface="Times New Roman" pitchFamily="18" charset="0"/>
                </a:rPr>
                <a:t>stabilisation</a:t>
              </a: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ea typeface="Times New Roman" pitchFamily="18" charset="0"/>
                </a:rPr>
                <a:t> fund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US" altLang="zh-CN" dirty="0" smtClean="0">
                  <a:solidFill>
                    <a:schemeClr val="tx1">
                      <a:lumMod val="75000"/>
                    </a:schemeClr>
                  </a:solidFill>
                  <a:ea typeface="Times New Roman" pitchFamily="18" charset="0"/>
                </a:rPr>
                <a:t>Parliamentary approval of explicit risks</a:t>
              </a:r>
              <a:endPara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US" altLang="zh-CN" dirty="0" smtClean="0">
                  <a:solidFill>
                    <a:schemeClr val="tx1">
                      <a:lumMod val="75000"/>
                    </a:schemeClr>
                  </a:solidFill>
                </a:rPr>
                <a:t>Fiscal rules to constrain unduly pro-cyclical fiscal policies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US" altLang="zh-CN" dirty="0" smtClean="0">
                  <a:solidFill>
                    <a:schemeClr val="tx1">
                      <a:lumMod val="75000"/>
                    </a:schemeClr>
                  </a:solidFill>
                </a:rPr>
                <a:t>Adoption of prudent low-debt levels</a:t>
              </a:r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1624360" y="510847"/>
              <a:ext cx="4567913" cy="194899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ea typeface="Times New Roman" pitchFamily="18" charset="0"/>
                </a:rPr>
                <a:t>Statement of fiscal risks</a:t>
              </a:r>
              <a:endParaRPr kumimoji="0" lang="en-US" altLang="zh-CN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lang="en-US" altLang="zh-CN" dirty="0" smtClean="0">
                  <a:solidFill>
                    <a:schemeClr val="tx1">
                      <a:lumMod val="75000"/>
                    </a:schemeClr>
                  </a:solidFill>
                  <a:ea typeface="Times New Roman" pitchFamily="18" charset="0"/>
                </a:rPr>
                <a:t>Long-term sustainability report</a:t>
              </a:r>
              <a:endParaRPr kumimoji="0" lang="en-US" altLang="zh-CN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lang="en-US" altLang="zh-CN" dirty="0" smtClean="0">
                  <a:solidFill>
                    <a:schemeClr val="tx1">
                      <a:lumMod val="75000"/>
                    </a:schemeClr>
                  </a:solidFill>
                  <a:ea typeface="Times New Roman" pitchFamily="18" charset="0"/>
                </a:rPr>
                <a:t>Independent assessment of risks</a:t>
              </a:r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16801" y="784440"/>
              <a:ext cx="1435743" cy="258394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Managing Risks</a:t>
              </a:r>
              <a:endPara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43767" y="1164431"/>
              <a:ext cx="1408777" cy="227995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Mitigating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Risks</a:t>
              </a:r>
              <a:endPara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699793" y="5085182"/>
            <a:ext cx="6048671" cy="1440162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Long-term sustainability reforms: pension eligibility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dirty="0" smtClean="0">
                <a:solidFill>
                  <a:schemeClr val="tx1">
                    <a:lumMod val="75000"/>
                  </a:schemeClr>
                </a:solidFill>
                <a:ea typeface="Times New Roman" pitchFamily="18" charset="0"/>
              </a:rPr>
              <a:t>Pricing: charging for guarantees, mandatory insurance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dirty="0" smtClean="0">
                <a:solidFill>
                  <a:schemeClr val="tx1">
                    <a:lumMod val="75000"/>
                  </a:schemeClr>
                </a:solidFill>
                <a:ea typeface="Times New Roman" pitchFamily="18" charset="0"/>
              </a:rPr>
              <a:t>Risk sharing mechanism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dirty="0" smtClean="0">
                <a:solidFill>
                  <a:schemeClr val="tx1">
                    <a:lumMod val="75000"/>
                  </a:schemeClr>
                </a:solidFill>
              </a:rPr>
              <a:t>Expenditure stability: caps, cash ceilings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dirty="0" smtClean="0">
                <a:solidFill>
                  <a:schemeClr val="tx1">
                    <a:lumMod val="75000"/>
                  </a:schemeClr>
                </a:solidFill>
              </a:rPr>
              <a:t>Credible repudiation by government of implicit liabilities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endParaRPr lang="en-US" altLang="zh-CN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89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907704" y="1772816"/>
            <a:ext cx="684053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800" cap="none" noProof="0" smtClean="0"/>
              <a:t/>
            </a:r>
            <a:br>
              <a:rPr lang="en-GB" sz="2800" cap="none" noProof="0" smtClean="0"/>
            </a:br>
            <a:r>
              <a:rPr lang="en-GB" sz="2800" cap="none" noProof="0" smtClean="0"/>
              <a:t/>
            </a:r>
            <a:br>
              <a:rPr lang="en-GB" sz="2800" cap="none" noProof="0" smtClean="0"/>
            </a:br>
            <a:r>
              <a:rPr lang="en-GB" sz="2800" cap="none" noProof="0" smtClean="0"/>
              <a:t/>
            </a:r>
            <a:br>
              <a:rPr lang="en-GB" sz="2800" cap="none" noProof="0" smtClean="0"/>
            </a:br>
            <a:r>
              <a:rPr lang="en-GB" sz="2800" cap="none" noProof="0" smtClean="0"/>
              <a:t/>
            </a:r>
            <a:br>
              <a:rPr lang="en-GB" sz="2800" cap="none" noProof="0" smtClean="0"/>
            </a:br>
            <a:endParaRPr lang="en-GB" sz="2800" cap="none" noProof="0" smtClean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2124051" y="1825859"/>
            <a:ext cx="6480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  <a:latin typeface="+mj-lt"/>
              </a:rPr>
              <a:t>Mini Survey of IFIs (2014)</a:t>
            </a:r>
          </a:p>
        </p:txBody>
      </p:sp>
    </p:spTree>
    <p:extLst>
      <p:ext uri="{BB962C8B-B14F-4D97-AF65-F5344CB8AC3E}">
        <p14:creationId xmlns:p14="http://schemas.microsoft.com/office/powerpoint/2010/main" val="302122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596456" cy="1022400"/>
          </a:xfrm>
        </p:spPr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1. General Fiscal Risks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69146" y="1412776"/>
            <a:ext cx="80073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b="1" dirty="0" smtClean="0">
                <a:solidFill>
                  <a:schemeClr val="tx1">
                    <a:lumMod val="75000"/>
                  </a:schemeClr>
                </a:solidFill>
              </a:rPr>
              <a:t>Forecasting errors &amp; Vulnerability to shocks are highly relevant</a:t>
            </a:r>
            <a:endParaRPr lang="en-GB" sz="2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6790393"/>
              </p:ext>
            </p:extLst>
          </p:nvPr>
        </p:nvGraphicFramePr>
        <p:xfrm>
          <a:off x="899592" y="2204864"/>
          <a:ext cx="721522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989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596456" cy="1022400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2</a:t>
            </a:r>
            <a:r>
              <a:rPr lang="en-GB" b="1" dirty="0" smtClean="0">
                <a:solidFill>
                  <a:schemeClr val="tx2"/>
                </a:solidFill>
              </a:rPr>
              <a:t>. Specific Fiscal Risks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99288" y="1412776"/>
            <a:ext cx="80073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b="1" dirty="0" smtClean="0">
                <a:solidFill>
                  <a:schemeClr val="tx1">
                    <a:lumMod val="75000"/>
                  </a:schemeClr>
                </a:solidFill>
              </a:rPr>
              <a:t>Financial sector, liabilities &amp; guarantees and demographic pressures are highly relevant </a:t>
            </a:r>
            <a:endParaRPr lang="en-GB" sz="2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9112948"/>
              </p:ext>
            </p:extLst>
          </p:nvPr>
        </p:nvGraphicFramePr>
        <p:xfrm>
          <a:off x="699288" y="2204864"/>
          <a:ext cx="7465901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362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92" y="237600"/>
            <a:ext cx="8244528" cy="1022400"/>
          </a:xfrm>
        </p:spPr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3. Risk Management Tools: How effective?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99288" y="1412776"/>
            <a:ext cx="80073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b="1" dirty="0" smtClean="0">
                <a:solidFill>
                  <a:schemeClr val="tx1">
                    <a:lumMod val="75000"/>
                  </a:schemeClr>
                </a:solidFill>
              </a:rPr>
              <a:t>Long-term reserve fund, Fiscal rules, long-term sustainability reform are effective strategies</a:t>
            </a:r>
            <a:endParaRPr lang="en-GB" sz="2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27533"/>
              </p:ext>
            </p:extLst>
          </p:nvPr>
        </p:nvGraphicFramePr>
        <p:xfrm>
          <a:off x="539552" y="2276872"/>
          <a:ext cx="8167046" cy="4200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069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10057</TotalTime>
  <Words>725</Words>
  <Application>Microsoft Office PowerPoint</Application>
  <PresentationFormat>On-screen Show (4:3)</PresentationFormat>
  <Paragraphs>161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OECD_English_white</vt:lpstr>
      <vt:lpstr>   Fiscal Risks in OECD countries Identification, Management and Mitigation </vt:lpstr>
      <vt:lpstr> Content </vt:lpstr>
      <vt:lpstr>    </vt:lpstr>
      <vt:lpstr>A Framework for Fiscal Risks</vt:lpstr>
      <vt:lpstr>A Framework for Fiscal Risks</vt:lpstr>
      <vt:lpstr>    </vt:lpstr>
      <vt:lpstr>1. General Fiscal Risks</vt:lpstr>
      <vt:lpstr>2. Specific Fiscal Risks</vt:lpstr>
      <vt:lpstr>3. Risk Management Tools: How effective?</vt:lpstr>
      <vt:lpstr>    </vt:lpstr>
      <vt:lpstr>1. Fiscal State: Public Debt </vt:lpstr>
      <vt:lpstr>1. Fiscal State: Fiscal Balance</vt:lpstr>
      <vt:lpstr>2. Fiscal Policy Course</vt:lpstr>
      <vt:lpstr>3. Development in Fiscal Rules</vt:lpstr>
      <vt:lpstr>4. Development in IFIs</vt:lpstr>
      <vt:lpstr>5. Sub-national government (SNG)      Budgetary Governance</vt:lpstr>
      <vt:lpstr>6. Summary</vt:lpstr>
      <vt:lpstr>    </vt:lpstr>
      <vt:lpstr>Future work</vt:lpstr>
      <vt:lpstr>PowerPoint Presentation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health become an even bigger part of the economy without undermining fiscal sustainability?</dc:title>
  <dc:creator>Chris JAMES</dc:creator>
  <cp:lastModifiedBy>LECONTE-LUCAS Hélène</cp:lastModifiedBy>
  <cp:revision>579</cp:revision>
  <cp:lastPrinted>2016-06-24T09:17:06Z</cp:lastPrinted>
  <dcterms:created xsi:type="dcterms:W3CDTF">2014-01-17T09:56:50Z</dcterms:created>
  <dcterms:modified xsi:type="dcterms:W3CDTF">2016-06-24T09:25:43Z</dcterms:modified>
</cp:coreProperties>
</file>