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1"/>
  </p:notesMasterIdLst>
  <p:handoutMasterIdLst>
    <p:handoutMasterId r:id="rId12"/>
  </p:handoutMasterIdLst>
  <p:sldIdLst>
    <p:sldId id="257" r:id="rId4"/>
    <p:sldId id="484" r:id="rId5"/>
    <p:sldId id="485" r:id="rId6"/>
    <p:sldId id="487" r:id="rId7"/>
    <p:sldId id="488" r:id="rId8"/>
    <p:sldId id="480" r:id="rId9"/>
    <p:sldId id="479" r:id="rId1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CC3300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7612" autoAdjust="0"/>
  </p:normalViewPr>
  <p:slideViewPr>
    <p:cSldViewPr>
      <p:cViewPr>
        <p:scale>
          <a:sx n="75" d="100"/>
          <a:sy n="75" d="100"/>
        </p:scale>
        <p:origin x="-283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7/2/2018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7/2/2018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8" tIns="46614" rIns="93228" bIns="466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228" tIns="46614" rIns="93228" bIns="466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E7F6-D63A-41E1-881A-C496535F7C9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02/07/2018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02/07/2018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02/07/2018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02/07/2018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02/07/2018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02/07/2018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02/07/2018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02/07/2018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712968" cy="18002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/>
                </a:solidFill>
              </a:rPr>
              <a:t>OECD-ov proračunski pregled za Kazahstan</a:t>
            </a:r>
            <a:r>
              <a:t/>
            </a:r>
            <a:br/>
            <a:r>
              <a:t/>
            </a:r>
            <a:br/>
            <a:r>
              <a:rPr lang="hr-HR" sz="4000" b="1" i="1" dirty="0" smtClean="0">
                <a:solidFill>
                  <a:schemeClr val="tx2"/>
                </a:solidFill>
              </a:rPr>
              <a:t>„Plan za kontinuiranu proračunsku reformu”</a:t>
            </a:r>
            <a:r>
              <a:t/>
            </a:r>
            <a:br/>
            <a:endParaRPr lang="hr-HR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200800" cy="3024336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r-HR" sz="2400" dirty="0" smtClean="0">
              <a:solidFill>
                <a:schemeClr val="tx1"/>
              </a:solidFill>
            </a:endParaRPr>
          </a:p>
          <a:p>
            <a:r>
              <a:rPr lang="hr-HR" sz="2400" dirty="0" smtClean="0">
                <a:solidFill>
                  <a:schemeClr val="tx1"/>
                </a:solidFill>
              </a:rPr>
              <a:t>Ronnie Downes</a:t>
            </a:r>
          </a:p>
          <a:p>
            <a:r>
              <a:rPr lang="hr-HR" sz="2400" dirty="0">
                <a:solidFill>
                  <a:schemeClr val="tx1"/>
                </a:solidFill>
              </a:rPr>
              <a:t>Zamjenik voditelja za planiranje proračuna i javne rashode, OECD</a:t>
            </a:r>
          </a:p>
          <a:p>
            <a:endParaRPr lang="hr-HR" sz="2400" dirty="0" smtClean="0"/>
          </a:p>
          <a:p>
            <a:r>
              <a:rPr lang="hr-HR" sz="2400" dirty="0" smtClean="0">
                <a:solidFill>
                  <a:schemeClr val="tx2"/>
                </a:solidFill>
              </a:rPr>
              <a:t>Sastanak visokih dužnosnika odgovornih za proračun iz zemalja srednje, istočne i jugoistočne Europe, Zagreb, Hrvatska, 24. svibnja 2018.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Kontekst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hr-HR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4392032" cy="4525200"/>
          </a:xfrm>
        </p:spPr>
        <p:txBody>
          <a:bodyPr>
            <a:normAutofit/>
          </a:bodyPr>
          <a:lstStyle/>
          <a:p>
            <a:r>
              <a:rPr lang="hr-HR" smtClean="0"/>
              <a:t>Veliko i dinamično gospodarstvo </a:t>
            </a:r>
          </a:p>
          <a:p>
            <a:r>
              <a:rPr lang="hr-HR" smtClean="0"/>
              <a:t>Bogatstvo nafte uz diverzifikaciju</a:t>
            </a:r>
          </a:p>
          <a:p>
            <a:r>
              <a:rPr lang="hr-HR" smtClean="0"/>
              <a:t>Cilj: biti među 30 najrazvijenijih zemalja do 2050.</a:t>
            </a:r>
          </a:p>
          <a:p>
            <a:r>
              <a:rPr lang="hr-HR" smtClean="0"/>
              <a:t>Velike reforme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Kontekst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hr-HR">
              <a:solidFill>
                <a:prstClr val="white"/>
              </a:solidFill>
            </a:endParaRPr>
          </a:p>
        </p:txBody>
      </p:sp>
      <p:pic>
        <p:nvPicPr>
          <p:cNvPr id="2050" name="Picture 2" descr="https://lh3.googleusercontent.com/9jU_XPvqYlCyDpyLgUbRV-tvR-rZRoXMuuaqVYr9QaTJ3OJCscj0tHk9ARSSF6m0ONWjc6s6PaiqBuw-D2IE3djEBnSLfqVTguCJzYqGcP9IS-Fj-kCGOO2fr6Jkn-6IrVRYVQUA_0hCP1taCSuQqjHe8zMl7DcTXcTJ_7HlChTtpRIqyAIRad4vDiiCr3qGp3HwFeGqAt5j6Q4GxgYSRpPbecVsm_W8RiI1H93SEX72IRFdw-aD-5RL7BkuxKPTGg5OZMxVhxERC5a3T2HEiSkx4Q1WsZi1UK6kHGiCf3KHE_2tUbWPT7EQMaOOxhxucWbKp7NelvNzHphXHtp_8UkocJy3GuJwzpaxoO6eNJD2PzHve6ftBTbkC9NVjNDhOfL_6GgNU57fiPaY4rT2aK1IDu0qqN-OJ7Cvao7zvh2Signd5Go6xiszEnNHdq3dsOmTohfwmdMh2oXWprcWu69AMsmL-SUIg3Z2XDF80iITgUQrVwZfReqHaS_biaK9p37GrRycEBTiwdQlqrzpr8j926QTY0PwgB0CZ-c9DwIpznXM8-RxLYWXgVPU00rsaYALOB2jSO7GlEXHA2Fn5K4iWOpSbX34HFcALSGV=w690-h92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8064"/>
            <a:ext cx="4139952" cy="55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6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mtClean="0"/>
              <a:t>Dobra usklađenost planova i proračuna</a:t>
            </a:r>
          </a:p>
          <a:p>
            <a:pPr lvl="1"/>
            <a:r>
              <a:rPr lang="hr-HR" smtClean="0"/>
              <a:t>Institucijska usklađenost: Ministarstvo nacionalnog gospodarstva i Ministarstvo financija</a:t>
            </a:r>
          </a:p>
          <a:p>
            <a:pPr lvl="1"/>
            <a:r>
              <a:rPr lang="hr-HR" b="1" dirty="0" smtClean="0"/>
              <a:t>Planiranje proračuna prema rezultatima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smtClean="0"/>
              <a:t>Nacionalni fond kojim se dobro upravlja</a:t>
            </a:r>
          </a:p>
          <a:p>
            <a:r>
              <a:rPr lang="hr-HR" smtClean="0"/>
              <a:t>Parlament je izrazito uključen </a:t>
            </a:r>
          </a:p>
          <a:p>
            <a:r>
              <a:rPr lang="hr-HR" smtClean="0"/>
              <a:t>Napredak u proračunskoj transparentnosti i sudjelovanju</a:t>
            </a:r>
          </a:p>
          <a:p>
            <a:pPr lvl="1"/>
            <a:r>
              <a:rPr lang="hr-HR" smtClean="0"/>
              <a:t>Otvoreni proračunski podaci na portalu </a:t>
            </a:r>
            <a:r>
              <a:rPr lang="hr-HR" i="1" smtClean="0"/>
              <a:t>Open Budgets</a:t>
            </a:r>
          </a:p>
          <a:p>
            <a:pPr lvl="1"/>
            <a:r>
              <a:rPr lang="hr-HR" smtClean="0"/>
              <a:t>„Javna vijeća“ u svakom ministarstvu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Prednosti i nedavni uspjesi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mtClean="0"/>
              <a:t>Bolji redoslijed planiranja i izrade proračuna </a:t>
            </a:r>
          </a:p>
          <a:p>
            <a:endParaRPr lang="hr-HR" dirty="0" smtClean="0"/>
          </a:p>
          <a:p>
            <a:r>
              <a:rPr lang="hr-HR" smtClean="0"/>
              <a:t>Veća pažnja posvećena kvaliteti i relevantnosti pokazatelja učinka</a:t>
            </a:r>
          </a:p>
          <a:p>
            <a:endParaRPr lang="hr-HR" dirty="0"/>
          </a:p>
          <a:p>
            <a:r>
              <a:rPr lang="hr-HR" smtClean="0"/>
              <a:t>Analiza na temelju dokaza diljem političkog ciklusa </a:t>
            </a:r>
          </a:p>
          <a:p>
            <a:pPr lvl="1"/>
            <a:r>
              <a:rPr lang="hr-HR" smtClean="0"/>
              <a:t>Poveznice između učinka i evaluacijskih procesa...</a:t>
            </a:r>
          </a:p>
          <a:p>
            <a:pPr lvl="1"/>
            <a:r>
              <a:rPr lang="hr-HR" smtClean="0"/>
              <a:t>...i dubinske analize rashoda</a:t>
            </a:r>
          </a:p>
          <a:p>
            <a:pPr lvl="1"/>
            <a:r>
              <a:rPr lang="hr-HR" i="1" dirty="0" smtClean="0"/>
              <a:t>„kontinuirane evaluacijske informacije i informacije o učinku“</a:t>
            </a:r>
          </a:p>
          <a:p>
            <a:pPr lvl="1"/>
            <a:endParaRPr lang="hr-HR" dirty="0" smtClean="0"/>
          </a:p>
          <a:p>
            <a:r>
              <a:rPr lang="hr-HR" smtClean="0"/>
              <a:t>Pregled višerazinskog fiskalnog upravljanja</a:t>
            </a:r>
          </a:p>
          <a:p>
            <a:pPr lvl="1"/>
            <a:r>
              <a:rPr lang="hr-HR" smtClean="0"/>
              <a:t>Uključujući usklađenost rezultata</a:t>
            </a:r>
            <a:endParaRPr lang="hr-HR" dirty="0"/>
          </a:p>
          <a:p>
            <a:endParaRPr lang="hr-HR" dirty="0" smtClean="0"/>
          </a:p>
          <a:p>
            <a:r>
              <a:rPr lang="hr-HR" smtClean="0"/>
              <a:t>Jasnija fiskalna pravila (pravilo rasta rashoda?)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Predložene teme za kontinuiranu reformu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6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Kazahstanska primjena preporuka OECD-a o proračunskom upravljanju</a:t>
            </a:r>
            <a:endParaRPr lang="hr-HR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downes_r\Pictures\Recommendation on Budgeting 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69395"/>
            <a:ext cx="3548368" cy="498394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525" y="1268760"/>
            <a:ext cx="4752072" cy="45252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Posvećenost proračunskim načelima OECD-a</a:t>
            </a:r>
          </a:p>
          <a:p>
            <a:endParaRPr lang="hr-HR" dirty="0" smtClean="0"/>
          </a:p>
          <a:p>
            <a:r>
              <a:rPr lang="hr-HR" dirty="0" smtClean="0"/>
              <a:t>Prva zemlja u mreži SBO-a za regiju CESEE koja je prihvatila preporuke</a:t>
            </a:r>
          </a:p>
          <a:p>
            <a:endParaRPr lang="hr-HR" dirty="0" smtClean="0"/>
          </a:p>
          <a:p>
            <a:r>
              <a:rPr lang="hr-HR" dirty="0" smtClean="0"/>
              <a:t>Jasan znak za nastavak reformi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5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36815" y="2636838"/>
            <a:ext cx="28670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3200" b="1" dirty="0" smtClean="0">
                <a:solidFill>
                  <a:prstClr val="white"/>
                </a:solidFill>
              </a:rPr>
              <a:t>HVALA!</a:t>
            </a:r>
            <a:endParaRPr lang="hr-HR" sz="3200" b="1" dirty="0">
              <a:solidFill>
                <a:prstClr val="white"/>
              </a:solidFill>
            </a:endParaRPr>
          </a:p>
          <a:p>
            <a:endParaRPr lang="hr-H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38819</TotalTime>
  <Words>213</Words>
  <Application>Microsoft Office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1_OECD_English_white</vt:lpstr>
      <vt:lpstr>3_OECD_English_white</vt:lpstr>
      <vt:lpstr>OECD-ov proračunski pregled za Kazahstan  „Plan za kontinuiranu proračunsku reformu” </vt:lpstr>
      <vt:lpstr>Kontekst</vt:lpstr>
      <vt:lpstr>Kontekst</vt:lpstr>
      <vt:lpstr>Prednosti i nedavni uspjesi</vt:lpstr>
      <vt:lpstr>Predložene teme za kontinuiranu reformu</vt:lpstr>
      <vt:lpstr>Kazahstanska primjena preporuka OECD-a o proračunskom upravljanju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Assia Barić</cp:lastModifiedBy>
  <cp:revision>588</cp:revision>
  <cp:lastPrinted>2018-03-22T16:56:36Z</cp:lastPrinted>
  <dcterms:created xsi:type="dcterms:W3CDTF">2012-09-05T08:42:12Z</dcterms:created>
  <dcterms:modified xsi:type="dcterms:W3CDTF">2018-07-02T11:50:21Z</dcterms:modified>
</cp:coreProperties>
</file>