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1"/>
  </p:notesMasterIdLst>
  <p:handoutMasterIdLst>
    <p:handoutMasterId r:id="rId12"/>
  </p:handoutMasterIdLst>
  <p:sldIdLst>
    <p:sldId id="257" r:id="rId4"/>
    <p:sldId id="484" r:id="rId5"/>
    <p:sldId id="485" r:id="rId6"/>
    <p:sldId id="487" r:id="rId7"/>
    <p:sldId id="488" r:id="rId8"/>
    <p:sldId id="480" r:id="rId9"/>
    <p:sldId id="479" r:id="rId1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  <a:srgbClr val="CC3300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7612" autoAdjust="0"/>
  </p:normalViewPr>
  <p:slideViewPr>
    <p:cSldViewPr>
      <p:cViewPr>
        <p:scale>
          <a:sx n="90" d="100"/>
          <a:sy n="90" d="100"/>
        </p:scale>
        <p:origin x="226" y="-17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8" tIns="46614" rIns="93228" bIns="466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228" tIns="46614" rIns="93228" bIns="466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1 - hello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– we bring together results in these 2 main reference</a:t>
            </a:r>
            <a:r>
              <a:rPr lang="en-GB" baseline="0" dirty="0"/>
              <a:t> </a:t>
            </a:r>
            <a:r>
              <a:rPr lang="en-GB" dirty="0"/>
              <a:t>publications 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Budget Survey – unique authoritative</a:t>
            </a:r>
            <a:r>
              <a:rPr lang="en-GB" baseline="0" dirty="0"/>
              <a:t> international reference – continuous data series every 4-5 years – also regional versions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State of Finances – qualitative assessment of country’s fiscal position, budgetary policy responses; links to growth strategy and reform plans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E7F6-D63A-41E1-881A-C496535F7C9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4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362F3E-0C06-49F9-9742-26F95CF8693C}" type="datetime1">
              <a:rPr lang="en-GB" smtClean="0">
                <a:solidFill>
                  <a:prstClr val="white"/>
                </a:solidFill>
              </a:rPr>
              <a:pPr/>
              <a:t>19/06/2018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 dirty="0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34D-93A1-4D3A-AF35-9C03901826D7}" type="datetimeFigureOut">
              <a:rPr lang="en-US"/>
              <a:pPr>
                <a:defRPr/>
              </a:pPr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3063-F20A-4257-8412-51AC211343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1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A91B213-43D2-40B4-86CC-A4E35753F6F8}" type="datetime1">
              <a:rPr lang="en-GB" smtClean="0">
                <a:solidFill>
                  <a:prstClr val="white"/>
                </a:solidFill>
              </a:rPr>
              <a:pPr/>
              <a:t>19/06/2018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/>
            </a:lvl1pPr>
            <a:lvl2pPr eaLnBrk="1" latinLnBrk="0" hangingPunct="1">
              <a:defRPr sz="2200"/>
            </a:lvl2pPr>
            <a:lvl3pPr eaLnBrk="1" latinLnBrk="0" hangingPunct="1">
              <a:defRPr sz="2000"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5E7E5A9-B940-4354-B94C-B61AE2872A38}" type="datetime1">
              <a:rPr lang="en-GB" smtClean="0"/>
              <a:pPr/>
              <a:t>19/06/2018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3898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362F3E-0C06-49F9-9742-26F95CF8693C}" type="datetime1">
              <a:rPr lang="en-GB" smtClean="0">
                <a:solidFill>
                  <a:prstClr val="white"/>
                </a:solidFill>
              </a:rPr>
              <a:pPr/>
              <a:t>19/06/2018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 dirty="0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934D-93A1-4D3A-AF35-9C03901826D7}" type="datetimeFigureOut">
              <a:rPr lang="en-US"/>
              <a:pPr>
                <a:defRPr/>
              </a:pPr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3063-F20A-4257-8412-51AC211343D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A91B213-43D2-40B4-86CC-A4E35753F6F8}" type="datetime1">
              <a:rPr lang="en-GB" smtClean="0">
                <a:solidFill>
                  <a:prstClr val="white"/>
                </a:solidFill>
              </a:rPr>
              <a:pPr/>
              <a:t>19/06/2018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/>
            </a:lvl1pPr>
            <a:lvl2pPr eaLnBrk="1" latinLnBrk="0" hangingPunct="1">
              <a:defRPr sz="2200"/>
            </a:lvl2pPr>
            <a:lvl3pPr eaLnBrk="1" latinLnBrk="0" hangingPunct="1">
              <a:defRPr sz="2000"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5E7E5A9-B940-4354-B94C-B61AE2872A38}" type="datetime1">
              <a:rPr lang="en-GB" smtClean="0"/>
              <a:pPr/>
              <a:t>19/06/2018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08630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545776D-BB35-4F5B-BEC9-B26195D4E680}" type="datetime1">
              <a:rPr lang="en-GB" smtClean="0"/>
              <a:pPr/>
              <a:t>19/06/2018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545776D-BB35-4F5B-BEC9-B26195D4E680}" type="datetime1">
              <a:rPr lang="en-GB" smtClean="0"/>
              <a:pPr/>
              <a:t>19/06/2018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5516" y="1628800"/>
            <a:ext cx="8712968" cy="16389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Проведенный ОЭСР анализ бюджета Казахстана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«Дорожная карта по продолжению бюджетной реформы»</a:t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7200800" cy="3024336"/>
          </a:xfrm>
        </p:spPr>
        <p:txBody>
          <a:bodyPr>
            <a:normAutofit fontScale="92500" lnSpcReduction="200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Ронни Даунс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Заместитель руководителя департамента бюджетирования и государственных расходов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ОЭСР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r>
              <a:rPr lang="ru-RU" sz="2400" dirty="0">
                <a:solidFill>
                  <a:schemeClr val="tx2"/>
                </a:solidFill>
              </a:rPr>
              <a:t>Совещание руководителей бюджетных ведомств стран ЦВЮВЕ ОЭСР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Загреб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Хорватия</a:t>
            </a:r>
            <a:r>
              <a:rPr lang="en-GB" sz="2400" dirty="0">
                <a:solidFill>
                  <a:schemeClr val="tx2"/>
                </a:solidFill>
              </a:rPr>
              <a:t>, 24 </a:t>
            </a:r>
            <a:r>
              <a:rPr lang="ru-RU" sz="2400" dirty="0">
                <a:solidFill>
                  <a:schemeClr val="tx2"/>
                </a:solidFill>
              </a:rPr>
              <a:t>мая </a:t>
            </a:r>
            <a:r>
              <a:rPr lang="en-GB" sz="2400" dirty="0">
                <a:solidFill>
                  <a:schemeClr val="tx2"/>
                </a:solidFill>
              </a:rPr>
              <a:t>2018</a:t>
            </a:r>
            <a:r>
              <a:rPr lang="ru-RU" sz="2400" dirty="0">
                <a:solidFill>
                  <a:schemeClr val="tx2"/>
                </a:solidFill>
              </a:rPr>
              <a:t> г.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4392032" cy="4525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Крупная и динамичная экономика</a:t>
            </a:r>
            <a:endParaRPr lang="en-GB" dirty="0"/>
          </a:p>
          <a:p>
            <a:r>
              <a:rPr lang="ru-RU" dirty="0"/>
              <a:t>Нефтяное богатство плюс диверсификация</a:t>
            </a:r>
            <a:endParaRPr lang="en-GB" dirty="0"/>
          </a:p>
          <a:p>
            <a:r>
              <a:rPr lang="ru-RU" dirty="0"/>
              <a:t>Амбициозная цель</a:t>
            </a:r>
            <a:r>
              <a:rPr lang="en-GB" dirty="0"/>
              <a:t>: </a:t>
            </a:r>
            <a:r>
              <a:rPr lang="ru-RU" dirty="0"/>
              <a:t>к 2050 г. стать одной из </a:t>
            </a:r>
            <a:r>
              <a:rPr lang="en-GB" dirty="0"/>
              <a:t>30 </a:t>
            </a:r>
            <a:r>
              <a:rPr lang="ru-RU" dirty="0"/>
              <a:t>наиболее развитых стран</a:t>
            </a:r>
            <a:endParaRPr lang="en-GB" dirty="0"/>
          </a:p>
          <a:p>
            <a:r>
              <a:rPr lang="ru-RU" dirty="0"/>
              <a:t>Крупные реформы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s://lh3.googleusercontent.com/9jU_XPvqYlCyDpyLgUbRV-tvR-rZRoXMuuaqVYr9QaTJ3OJCscj0tHk9ARSSF6m0ONWjc6s6PaiqBuw-D2IE3djEBnSLfqVTguCJzYqGcP9IS-Fj-kCGOO2fr6Jkn-6IrVRYVQUA_0hCP1taCSuQqjHe8zMl7DcTXcTJ_7HlChTtpRIqyAIRad4vDiiCr3qGp3HwFeGqAt5j6Q4GxgYSRpPbecVsm_W8RiI1H93SEX72IRFdw-aD-5RL7BkuxKPTGg5OZMxVhxERC5a3T2HEiSkx4Q1WsZi1UK6kHGiCf3KHE_2tUbWPT7EQMaOOxhxucWbKp7NelvNzHphXHtp_8UkocJy3GuJwzpaxoO6eNJD2PzHve6ftBTbkC9NVjNDhOfL_6GgNU57fiPaY4rT2aK1IDu0qqN-OJ7Cvao7zvh2Signd5Go6xiszEnNHdq3dsOmTohfwmdMh2oXWprcWu69AMsmL-SUIg3Z2XDF80iITgUQrVwZfReqHaS_biaK9p37GrRycEBTiwdQlqrzpr8j926QTY0PwgB0CZ-c9DwIpznXM8-RxLYWXgVPU00rsaYALOB2jSO7GlEXHA2Fn5K4iWOpSbX34HFcALSGV=w690-h92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8064"/>
            <a:ext cx="4139952" cy="55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6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Тесная связь между планами и бюджетами</a:t>
            </a:r>
            <a:endParaRPr lang="en-GB" dirty="0"/>
          </a:p>
          <a:p>
            <a:pPr lvl="1"/>
            <a:r>
              <a:rPr lang="ru-RU" dirty="0"/>
              <a:t>Институциональное взаимодействие</a:t>
            </a:r>
            <a:r>
              <a:rPr lang="en-GB" dirty="0"/>
              <a:t>: </a:t>
            </a:r>
            <a:r>
              <a:rPr lang="ru-RU" dirty="0"/>
              <a:t>Министерство национальной экономики и Министерство финансов </a:t>
            </a:r>
            <a:endParaRPr lang="en-GB" dirty="0"/>
          </a:p>
          <a:p>
            <a:pPr lvl="1"/>
            <a:r>
              <a:rPr lang="ru-RU" b="1" dirty="0"/>
              <a:t>Бюджетирование на основе результатов</a:t>
            </a:r>
            <a:endParaRPr lang="en-GB" b="1" dirty="0"/>
          </a:p>
          <a:p>
            <a:r>
              <a:rPr lang="ru-RU" dirty="0"/>
              <a:t>Хорошо управляемый Национальный фонд</a:t>
            </a:r>
            <a:endParaRPr lang="en-GB" dirty="0"/>
          </a:p>
          <a:p>
            <a:r>
              <a:rPr lang="ru-RU" dirty="0"/>
              <a:t>Высокий уровень вовлеченности парламента</a:t>
            </a:r>
            <a:endParaRPr lang="en-GB" dirty="0"/>
          </a:p>
          <a:p>
            <a:r>
              <a:rPr lang="ru-RU" dirty="0"/>
              <a:t>Прогресс в повышении прозрачности бюджета и гражданского участия</a:t>
            </a:r>
          </a:p>
          <a:p>
            <a:r>
              <a:rPr lang="ru-RU" dirty="0"/>
              <a:t>Портал </a:t>
            </a:r>
            <a:r>
              <a:rPr lang="ru-RU"/>
              <a:t>открытого бюджета</a:t>
            </a:r>
            <a:endParaRPr lang="en-GB" dirty="0"/>
          </a:p>
          <a:p>
            <a:pPr lvl="1"/>
            <a:r>
              <a:rPr lang="ru-RU" dirty="0"/>
              <a:t>«Общественные советы» в каждом министерстве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 недавние успехи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Установление более тесной последовательности этапов планирования и бюджетирования</a:t>
            </a:r>
            <a:endParaRPr lang="en-GB" dirty="0"/>
          </a:p>
          <a:p>
            <a:endParaRPr lang="en-GB" dirty="0"/>
          </a:p>
          <a:p>
            <a:r>
              <a:rPr lang="ru-RU" dirty="0"/>
              <a:t>Более пристальное внимание к качеству и актуальности показателей эффективности </a:t>
            </a:r>
            <a:endParaRPr lang="en-GB" dirty="0"/>
          </a:p>
          <a:p>
            <a:endParaRPr lang="en-GB" dirty="0"/>
          </a:p>
          <a:p>
            <a:r>
              <a:rPr lang="ru-RU" dirty="0"/>
              <a:t>Анализ на основе данных на протяжении всего цикла реализации государственной политики</a:t>
            </a:r>
            <a:endParaRPr lang="en-GB" dirty="0"/>
          </a:p>
          <a:p>
            <a:pPr lvl="1"/>
            <a:r>
              <a:rPr lang="ru-RU" dirty="0"/>
              <a:t>Связь между результатами и процессом оценки 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… </a:t>
            </a:r>
            <a:r>
              <a:rPr lang="ru-RU" dirty="0"/>
              <a:t>а также анализ расходов</a:t>
            </a:r>
            <a:endParaRPr lang="en-GB" dirty="0"/>
          </a:p>
          <a:p>
            <a:pPr lvl="1"/>
            <a:r>
              <a:rPr lang="ru-RU" i="1" dirty="0"/>
              <a:t>«непрерывный процесс сбора информации об оценке и эффективности»</a:t>
            </a:r>
            <a:endParaRPr lang="en-GB" i="1" dirty="0"/>
          </a:p>
          <a:p>
            <a:pPr lvl="1"/>
            <a:endParaRPr lang="en-GB" dirty="0"/>
          </a:p>
          <a:p>
            <a:r>
              <a:rPr lang="ru-RU" dirty="0"/>
              <a:t>Анализ многоуровневого процесса управления бюджетом</a:t>
            </a:r>
            <a:endParaRPr lang="en-GB" dirty="0"/>
          </a:p>
          <a:p>
            <a:pPr lvl="1"/>
            <a:r>
              <a:rPr lang="ru-RU" dirty="0"/>
              <a:t>в т.ч. увязывание результатов</a:t>
            </a:r>
            <a:endParaRPr lang="en-GB" dirty="0"/>
          </a:p>
          <a:p>
            <a:endParaRPr lang="en-GB" dirty="0"/>
          </a:p>
          <a:p>
            <a:r>
              <a:rPr lang="ru-RU" dirty="0"/>
              <a:t>Более ясные бюджетные правила </a:t>
            </a:r>
            <a:r>
              <a:rPr lang="en-GB" dirty="0"/>
              <a:t>(</a:t>
            </a:r>
            <a:r>
              <a:rPr lang="ru-RU" dirty="0"/>
              <a:t>правило роста расходов</a:t>
            </a:r>
            <a:r>
              <a:rPr lang="en-GB" dirty="0"/>
              <a:t>?)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Предлагаемые направления для продолжения реформ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3063-F20A-4257-8412-51AC211343D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6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</a:rPr>
              <a:t>Вступление Казахстана в ОЭСР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 Рекомендации в части управления бюджетом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downes_r\Pictures\Recommendation on Budgeting 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69395"/>
            <a:ext cx="3548368" cy="498394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4752072" cy="45252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Приверженность бюджетным принципам ОЭСР </a:t>
            </a:r>
            <a:endParaRPr lang="en-GB" dirty="0"/>
          </a:p>
          <a:p>
            <a:endParaRPr lang="en-GB" dirty="0"/>
          </a:p>
          <a:p>
            <a:r>
              <a:rPr lang="ru-RU" dirty="0"/>
              <a:t>Первая вступающая страна среди государств сети руководителей бюджетных ведомств ЦВЮВЕ</a:t>
            </a:r>
            <a:endParaRPr lang="en-GB" dirty="0"/>
          </a:p>
          <a:p>
            <a:endParaRPr lang="en-GB" dirty="0"/>
          </a:p>
          <a:p>
            <a:r>
              <a:rPr lang="ru-RU" dirty="0"/>
              <a:t>Ясный сигнал, свидетельствующий о продолжении реформ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841154" y="2636838"/>
            <a:ext cx="32583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</a:rPr>
              <a:t>Спасибо</a:t>
            </a:r>
            <a:r>
              <a:rPr lang="es-ES" sz="3200" b="1" dirty="0">
                <a:solidFill>
                  <a:prstClr val="white"/>
                </a:solidFill>
              </a:rPr>
              <a:t>!</a:t>
            </a:r>
          </a:p>
          <a:p>
            <a:endParaRPr lang="es-E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35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38852</TotalTime>
  <Words>270</Words>
  <Application>Microsoft Office PowerPoint</Application>
  <PresentationFormat>On-screen Show (4:3)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Helvetica 65 Medium</vt:lpstr>
      <vt:lpstr>Office Theme</vt:lpstr>
      <vt:lpstr>1_OECD_English_white</vt:lpstr>
      <vt:lpstr>3_OECD_English_white</vt:lpstr>
      <vt:lpstr>Проведенный ОЭСР анализ бюджета Казахстана «Дорожная карта по продолжению бюджетной реформы» </vt:lpstr>
      <vt:lpstr>Контекст</vt:lpstr>
      <vt:lpstr>Контекст</vt:lpstr>
      <vt:lpstr>Преимущества и недавние успехи</vt:lpstr>
      <vt:lpstr>Предлагаемые направления для продолжения реформ</vt:lpstr>
      <vt:lpstr>Вступление Казахстана в ОЭСР  Рекомендации в части управления бюджетом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Inna Anatolievna Davidova</cp:lastModifiedBy>
  <cp:revision>589</cp:revision>
  <cp:lastPrinted>2018-03-22T16:56:36Z</cp:lastPrinted>
  <dcterms:created xsi:type="dcterms:W3CDTF">2012-09-05T08:42:12Z</dcterms:created>
  <dcterms:modified xsi:type="dcterms:W3CDTF">2018-06-19T10:26:30Z</dcterms:modified>
</cp:coreProperties>
</file>