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9" r:id="rId3"/>
    <p:sldId id="274" r:id="rId4"/>
    <p:sldId id="283" r:id="rId5"/>
    <p:sldId id="280" r:id="rId6"/>
    <p:sldId id="284" r:id="rId7"/>
    <p:sldId id="285" r:id="rId8"/>
    <p:sldId id="281" r:id="rId9"/>
    <p:sldId id="275" r:id="rId10"/>
    <p:sldId id="286" r:id="rId11"/>
    <p:sldId id="282" r:id="rId12"/>
    <p:sldId id="276" r:id="rId13"/>
    <p:sldId id="277" r:id="rId14"/>
    <p:sldId id="278" r:id="rId15"/>
    <p:sldId id="287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FF99"/>
    <a:srgbClr val="33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425D0-9FA8-4C45-A54A-76A505EE1062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E2465-7122-4EA4-8925-06D05034E5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EE8C6-6872-40AA-9CF3-3947822B21EC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886AB-8B7F-4487-8125-474519D83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886AB-8B7F-4487-8125-474519D83B0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98DC-460A-41A3-B5C1-B28DFC8F7ECC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0C0D-44DC-454D-8400-1A35BCCF225F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9C38-0A5C-4CE2-A2A5-3C1B061803A6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A06F-716B-4D78-8FC3-EC80431E3997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3C36-3BCD-481F-8327-7CC5E2FDF215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A44B-82C3-4A62-A7F5-EBFF706FF2A4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A8E4-D2C9-40E3-B421-11665D85A0C8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2698-B8C9-4E48-840A-1507AA130387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7CBE-BAF3-42CF-8FF6-7D9D8C1767CE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AB16-5AF8-41E8-839F-71BDD02C51D6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8FB-27FA-4BA7-A0EB-74E5AC66DD2E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987F-1852-4E00-B43E-0143378FE3FD}" type="datetime1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2724A-A207-41BF-9A44-32603E685D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558608" cy="108012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Budgeting in Kazakhstan</a:t>
            </a:r>
            <a:r>
              <a:rPr lang="ru-RU" sz="400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: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</a:b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results of implemented reforms and plans for the future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3170" y="3789040"/>
            <a:ext cx="3816424" cy="72008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Ministry of National Economy</a:t>
            </a:r>
          </a:p>
          <a:p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of The Republic of Kazakhstan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3573016"/>
            <a:ext cx="7344816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71800" y="6309320"/>
            <a:ext cx="3456384" cy="43204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24-25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May 2018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,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Zagreb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0622"/>
            <a:ext cx="8568952" cy="6340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The role of MNE and </a:t>
            </a:r>
            <a:r>
              <a:rPr lang="en-US" sz="2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MoF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 in budgeting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10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/>
          </p:nvPr>
        </p:nvGraphicFramePr>
        <p:xfrm>
          <a:off x="251520" y="1196752"/>
          <a:ext cx="8640960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56086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М</a:t>
                      </a:r>
                      <a:r>
                        <a:rPr lang="en-US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INISTRY</a:t>
                      </a:r>
                      <a:r>
                        <a:rPr lang="en-US" sz="16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 OF NATIONAL ECONOMY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INISTRY OF FINANCE</a:t>
                      </a:r>
                      <a:endParaRPr lang="ru-RU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1930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Forms fiscal policy and the policy of </a:t>
                      </a:r>
                      <a:r>
                        <a:rPr lang="en-US" sz="16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interbudgetary</a:t>
                      </a:r>
                      <a:r>
                        <a:rPr lang="en-US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 relations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Executes budget planning and execution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85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Develops The Forecast of economic and social development of the country for 5 years,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Projects</a:t>
                      </a:r>
                      <a:r>
                        <a:rPr lang="en-US" sz="1600" b="0" dirty="0" smtClean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budget parameters for 3 years (income, expenditure, deficit),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Projects</a:t>
                      </a:r>
                      <a:r>
                        <a:rPr lang="en-US" sz="1600" b="0" dirty="0" smtClean="0">
                          <a:solidFill>
                            <a:srgbClr val="C00000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the National Fund parameters 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Provides spending limits for ministries for 3 years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6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Prepares a conclusion to the drafts of strategic plans and budget programs of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ministries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Prepares the conclusion to the budget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requests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of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ministries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929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Introduces proposals for the use of the National Fund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The working body of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Republican budget commission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Provides for the submission to RBC of budget requests, draft strategic plans and budget programs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287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 Narrow" pitchFamily="34" charset="0"/>
                        </a:rPr>
                        <a:t>Develops the draft Law on Guaranteed Transfer from the National Fund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Arial Narrow" pitchFamily="34" charset="0"/>
                        </a:rPr>
                        <a:t>Forms the draft of the republican budget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Arial Narrow" pitchFamily="34" charset="0"/>
                        </a:rPr>
                        <a:t>Develops the draft Law on the Republican Budget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0036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57606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Budgeting is implemented within </a:t>
            </a: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the framework of fiscal rules</a:t>
            </a:r>
            <a:endParaRPr lang="ru-RU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89654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2000" dirty="0" smtClean="0">
                <a:latin typeface="Arial Narrow" pitchFamily="34" charset="0"/>
              </a:rPr>
              <a:t>The New National Fund Concept is adopted in 2016</a:t>
            </a:r>
            <a:endParaRPr lang="ru-RU" sz="2000" dirty="0" smtClean="0">
              <a:latin typeface="Arial Narrow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1.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Reduction of the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budget dependence on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oil revenues</a:t>
            </a:r>
            <a:endParaRPr lang="ru-RU" sz="20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450850" indent="-174625" algn="just">
              <a:spcBef>
                <a:spcPts val="0"/>
              </a:spcBef>
              <a:spcAft>
                <a:spcPts val="6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Non-oil deficit </a:t>
            </a:r>
            <a:r>
              <a:rPr lang="ru-RU" sz="1800" dirty="0" smtClean="0">
                <a:latin typeface="Arial Narrow" pitchFamily="34" charset="0"/>
              </a:rPr>
              <a:t>–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the main "anchor"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>
                <a:latin typeface="Arial Narrow" pitchFamily="34" charset="0"/>
              </a:rPr>
              <a:t>of </a:t>
            </a:r>
            <a:r>
              <a:rPr lang="en-US" sz="1800" dirty="0" smtClean="0">
                <a:latin typeface="Arial Narrow" pitchFamily="34" charset="0"/>
              </a:rPr>
              <a:t>fiscal policy </a:t>
            </a:r>
          </a:p>
          <a:p>
            <a:pPr marL="450850" indent="-174625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Arial Narrow" pitchFamily="34" charset="0"/>
              </a:rPr>
              <a:t>Reduction of non-oil deficit to</a:t>
            </a:r>
            <a:r>
              <a:rPr lang="ru-RU" sz="1800" dirty="0" smtClean="0"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7%</a:t>
            </a:r>
            <a:r>
              <a:rPr lang="ru-RU" sz="18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of GDP in 2020 and up to</a:t>
            </a:r>
            <a:r>
              <a:rPr lang="ru-RU" sz="1800" dirty="0" smtClean="0"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6%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dirty="0">
                <a:latin typeface="Arial Narrow" pitchFamily="34" charset="0"/>
              </a:rPr>
              <a:t>of GDP in </a:t>
            </a:r>
            <a:r>
              <a:rPr lang="en-US" sz="1800" dirty="0" smtClean="0">
                <a:latin typeface="Arial Narrow" pitchFamily="34" charset="0"/>
              </a:rPr>
              <a:t>2025</a:t>
            </a:r>
            <a:endParaRPr lang="ru-RU" sz="1800" dirty="0" smtClean="0">
              <a:latin typeface="Arial Narrow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2.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Stabilization of the National Fund's assets</a:t>
            </a:r>
            <a:endParaRPr lang="ru-RU" sz="2000" dirty="0" smtClean="0">
              <a:latin typeface="Arial Narrow" pitchFamily="34" charset="0"/>
            </a:endParaRPr>
          </a:p>
          <a:p>
            <a:pPr marL="450850" indent="-173038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800" dirty="0">
                <a:latin typeface="Arial Narrow" pitchFamily="34" charset="0"/>
              </a:rPr>
              <a:t>Reduction of the guaranteed transfer from the National Fund to the budget </a:t>
            </a:r>
            <a:r>
              <a:rPr lang="en-US" sz="1800" dirty="0" smtClean="0">
                <a:latin typeface="Arial Narrow" pitchFamily="34" charset="0"/>
              </a:rPr>
              <a:t>from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8</a:t>
            </a:r>
            <a:r>
              <a:rPr lang="ru-RU" sz="1800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to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6</a:t>
            </a:r>
            <a:r>
              <a:rPr lang="ru-RU" sz="1800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billion</a:t>
            </a:r>
            <a:r>
              <a:rPr lang="ru-RU" sz="1800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U.S. dollars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from 2020</a:t>
            </a:r>
            <a:endParaRPr lang="ru-RU" sz="18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3.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Ensuring the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public finances sustainability</a:t>
            </a:r>
            <a:endParaRPr lang="ru-RU" sz="20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450850" indent="-17303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800" dirty="0">
                <a:latin typeface="Arial Narrow" pitchFamily="34" charset="0"/>
              </a:rPr>
              <a:t>Maintenance of </a:t>
            </a:r>
            <a:r>
              <a:rPr lang="en-US" sz="1800" dirty="0" smtClean="0">
                <a:latin typeface="Arial Narrow" pitchFamily="34" charset="0"/>
              </a:rPr>
              <a:t>The National Fund assets –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at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least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30%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of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GDP</a:t>
            </a:r>
            <a:endParaRPr lang="ru-RU" sz="18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11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620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Introduction of   “Open Government”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608512"/>
          </a:xfrm>
        </p:spPr>
        <p:txBody>
          <a:bodyPr>
            <a:noAutofit/>
          </a:bodyPr>
          <a:lstStyle/>
          <a:p>
            <a:pPr marL="26670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The</a:t>
            </a:r>
            <a:r>
              <a:rPr lang="en-US" alt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Law on Access to Information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was adopted </a:t>
            </a:r>
            <a:r>
              <a:rPr lang="en-US" altLang="ru-RU" sz="2000" dirty="0" smtClean="0">
                <a:latin typeface="Arial Narrow" pitchFamily="34" charset="0"/>
                <a:cs typeface="Arial" pitchFamily="34" charset="0"/>
              </a:rPr>
              <a:t>in 2015 </a:t>
            </a:r>
            <a:endParaRPr lang="ru-RU" altLang="ru-RU" sz="20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  <a:p>
            <a:pPr marL="266700" lvl="0" indent="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en-US" sz="1800" dirty="0">
                <a:latin typeface="Arial Narrow" pitchFamily="34" charset="0"/>
                <a:cs typeface="Arial" pitchFamily="34" charset="0"/>
              </a:rPr>
              <a:t>Openness of information on the formation and expenditure of funds of the republican and local budgets</a:t>
            </a:r>
            <a:endParaRPr lang="ru-RU" sz="1800" dirty="0" smtClean="0">
              <a:latin typeface="Arial Narrow" pitchFamily="34" charset="0"/>
              <a:cs typeface="Arial" pitchFamily="34" charset="0"/>
            </a:endParaRPr>
          </a:p>
          <a:p>
            <a:pPr marL="266700" indent="0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None/>
            </a:pPr>
            <a:r>
              <a:rPr lang="en-US" altLang="ru-RU" sz="1800" dirty="0">
                <a:latin typeface="Arial Narrow" pitchFamily="34" charset="0"/>
                <a:cs typeface="Arial" pitchFamily="34" charset="0"/>
              </a:rPr>
              <a:t>The portals "Open Data", "Open </a:t>
            </a:r>
            <a:r>
              <a:rPr lang="en-US" altLang="ru-RU" sz="1800" dirty="0" smtClean="0">
                <a:latin typeface="Arial Narrow" pitchFamily="34" charset="0"/>
                <a:cs typeface="Arial" pitchFamily="34" charset="0"/>
              </a:rPr>
              <a:t>normative legal acts", </a:t>
            </a:r>
            <a:r>
              <a:rPr lang="en-US" altLang="ru-RU" sz="1800" dirty="0">
                <a:latin typeface="Arial Narrow" pitchFamily="34" charset="0"/>
                <a:cs typeface="Arial" pitchFamily="34" charset="0"/>
              </a:rPr>
              <a:t>"Open Budgets", "Open Dialogue", </a:t>
            </a:r>
            <a:r>
              <a:rPr lang="en-US" altLang="ru-RU" sz="1800" dirty="0" smtClean="0">
                <a:latin typeface="Arial Narrow" pitchFamily="34" charset="0"/>
                <a:cs typeface="Arial" pitchFamily="34" charset="0"/>
              </a:rPr>
              <a:t>"</a:t>
            </a:r>
            <a:r>
              <a:rPr lang="en-US" sz="1800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Assessment of State Bodies Efficiency </a:t>
            </a:r>
            <a:r>
              <a:rPr lang="en-US" altLang="ru-RU" sz="1800" dirty="0" smtClean="0">
                <a:latin typeface="Arial Narrow" pitchFamily="34" charset="0"/>
                <a:cs typeface="Arial" pitchFamily="34" charset="0"/>
              </a:rPr>
              <a:t>“ are launched</a:t>
            </a:r>
            <a:endParaRPr lang="ru-RU" altLang="ru-RU" sz="1800" dirty="0" smtClean="0">
              <a:latin typeface="Arial Narrow" pitchFamily="34" charset="0"/>
              <a:cs typeface="Arial" pitchFamily="34" charset="0"/>
            </a:endParaRPr>
          </a:p>
          <a:p>
            <a:pPr marL="266700" lvl="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altLang="ru-RU" sz="2000" dirty="0" smtClean="0">
                <a:latin typeface="Arial Narrow" pitchFamily="34" charset="0"/>
                <a:cs typeface="Arial" pitchFamily="34" charset="0"/>
              </a:rPr>
              <a:t>Internet portal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«</a:t>
            </a: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Open budgets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»</a:t>
            </a:r>
            <a:r>
              <a:rPr lang="ru-RU" altLang="ru-RU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altLang="ru-RU" sz="1600" dirty="0" smtClean="0">
                <a:latin typeface="Arial Narrow" pitchFamily="34" charset="0"/>
                <a:cs typeface="Arial" pitchFamily="34" charset="0"/>
              </a:rPr>
              <a:t>(</a:t>
            </a:r>
            <a:r>
              <a:rPr lang="en-US" altLang="ru-RU" sz="1600" dirty="0">
                <a:latin typeface="Arial Narrow" pitchFamily="34" charset="0"/>
                <a:cs typeface="Arial" pitchFamily="34" charset="0"/>
              </a:rPr>
              <a:t>draft budget programs, approved budget programs and reports on their implementation, definitions of budget terms, infographic, results of state audit and financial control</a:t>
            </a:r>
            <a:r>
              <a:rPr lang="ru-RU" altLang="ru-RU" sz="16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266700" lvl="0" indent="0" algn="just">
              <a:spcBef>
                <a:spcPts val="0"/>
              </a:spcBef>
              <a:spcAft>
                <a:spcPts val="3000"/>
              </a:spcAft>
              <a:buClr>
                <a:schemeClr val="accent6"/>
              </a:buClr>
              <a:buNone/>
            </a:pPr>
            <a:r>
              <a:rPr lang="en-US" sz="1800" dirty="0">
                <a:latin typeface="Arial Narrow" pitchFamily="34" charset="0"/>
                <a:cs typeface="Arial" pitchFamily="34" charset="0"/>
              </a:rPr>
              <a:t>Public discussion of 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budget </a:t>
            </a:r>
            <a:r>
              <a:rPr lang="en-US" sz="1800" dirty="0">
                <a:latin typeface="Arial Narrow" pitchFamily="34" charset="0"/>
                <a:cs typeface="Arial" pitchFamily="34" charset="0"/>
              </a:rPr>
              <a:t>programs is conducted</a:t>
            </a:r>
            <a:endParaRPr lang="ru-RU" sz="1800" dirty="0" smtClean="0">
              <a:latin typeface="Arial Narrow" pitchFamily="34" charset="0"/>
              <a:cs typeface="Arial" pitchFamily="34" charset="0"/>
            </a:endParaRPr>
          </a:p>
          <a:p>
            <a:pPr marL="266700" indent="-255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altLang="ru-RU" sz="2000" dirty="0" smtClean="0">
                <a:latin typeface="Arial Narrow" pitchFamily="34" charset="0"/>
                <a:cs typeface="Arial" pitchFamily="34" charset="0"/>
              </a:rPr>
              <a:t>Prepares</a:t>
            </a: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«</a:t>
            </a: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Citizens budgets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»</a:t>
            </a: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en-US" sz="1800" dirty="0">
                <a:latin typeface="Arial Narrow" pitchFamily="34" charset="0"/>
                <a:cs typeface="Arial" pitchFamily="34" charset="0"/>
              </a:rPr>
              <a:t>Similar information is posted on the Internet resources of 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government agencies</a:t>
            </a:r>
            <a:r>
              <a:rPr lang="ru-RU" sz="1800" dirty="0" smtClean="0">
                <a:latin typeface="Arial Narrow" pitchFamily="34" charset="0"/>
                <a:cs typeface="Arial" pitchFamily="34" charset="0"/>
              </a:rPr>
              <a:t> </a:t>
            </a:r>
          </a:p>
          <a:p>
            <a:pPr marL="266700" indent="-255588" algn="just">
              <a:spcBef>
                <a:spcPts val="0"/>
              </a:spcBef>
              <a:spcAft>
                <a:spcPts val="1800"/>
              </a:spcAft>
              <a:buClr>
                <a:schemeClr val="accent6"/>
              </a:buClr>
              <a:buFont typeface="Wingdings" pitchFamily="2" charset="2"/>
              <a:buChar char="§"/>
            </a:pPr>
            <a:endParaRPr lang="ru-RU" altLang="ru-RU" sz="20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12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84976" cy="706090"/>
          </a:xfrm>
        </p:spPr>
        <p:txBody>
          <a:bodyPr>
            <a:noAutofit/>
          </a:bodyPr>
          <a:lstStyle/>
          <a:p>
            <a:pPr marL="266700" indent="-266700">
              <a:spcAft>
                <a:spcPts val="600"/>
              </a:spcAft>
            </a:pPr>
            <a:r>
              <a:rPr lang="en-US" altLang="ru-RU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Expansion of citizens participation in </a:t>
            </a:r>
            <a:r>
              <a:rPr lang="en-US" altLang="ru-RU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the </a:t>
            </a:r>
            <a:r>
              <a:rPr lang="en-US" altLang="ru-RU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budget discussions</a:t>
            </a:r>
            <a:endParaRPr lang="ru-RU" altLang="ru-RU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112568"/>
          </a:xfrm>
        </p:spPr>
        <p:txBody>
          <a:bodyPr>
            <a:noAutofit/>
          </a:bodyPr>
          <a:lstStyle/>
          <a:p>
            <a:pPr marL="26670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The </a:t>
            </a:r>
            <a:r>
              <a:rPr lang="en-US" alt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Law </a:t>
            </a: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on </a:t>
            </a:r>
            <a:r>
              <a:rPr lang="en-US" alt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Public </a:t>
            </a: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Councils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was </a:t>
            </a:r>
            <a:r>
              <a:rPr lang="en-US" altLang="ru-RU" sz="2000" dirty="0" smtClean="0">
                <a:latin typeface="Arial Narrow" pitchFamily="34" charset="0"/>
                <a:cs typeface="Arial" pitchFamily="34" charset="0"/>
              </a:rPr>
              <a:t>adopted in 2015 </a:t>
            </a:r>
            <a:endParaRPr lang="ru-RU" altLang="ru-RU" sz="2000" dirty="0" smtClean="0">
              <a:latin typeface="Arial Narrow" pitchFamily="34" charset="0"/>
              <a:cs typeface="Arial" pitchFamily="34" charset="0"/>
            </a:endParaRPr>
          </a:p>
          <a:p>
            <a:pPr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They express the opinion of civil society, ensure public control, accept citizens' appeals and consult them, make proposals</a:t>
            </a:r>
            <a:endParaRPr lang="ru-RU" sz="1800" dirty="0" smtClean="0">
              <a:latin typeface="Arial Narrow" pitchFamily="34" charset="0"/>
              <a:cs typeface="Arial" pitchFamily="34" charset="0"/>
            </a:endParaRPr>
          </a:p>
          <a:p>
            <a:pPr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229</a:t>
            </a:r>
            <a:r>
              <a:rPr lang="ru-RU" sz="18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public councils have been formed with </a:t>
            </a:r>
            <a:r>
              <a:rPr lang="en-US" sz="1800" dirty="0">
                <a:latin typeface="Arial Narrow" pitchFamily="34" charset="0"/>
                <a:cs typeface="Arial" pitchFamily="34" charset="0"/>
              </a:rPr>
              <a:t>central and local 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government bodies</a:t>
            </a:r>
            <a:endParaRPr lang="ru-RU" sz="1800" dirty="0" smtClean="0">
              <a:latin typeface="Arial Narrow" pitchFamily="34" charset="0"/>
              <a:cs typeface="Arial" pitchFamily="34" charset="0"/>
            </a:endParaRPr>
          </a:p>
          <a:p>
            <a:pPr marL="266700" indent="-1588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None/>
            </a:pPr>
            <a:r>
              <a:rPr lang="en-US" sz="1800" dirty="0">
                <a:latin typeface="Arial Narrow" pitchFamily="34" charset="0"/>
                <a:cs typeface="Arial" pitchFamily="34" charset="0"/>
              </a:rPr>
              <a:t>Representatives of civil society 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are</a:t>
            </a:r>
            <a:r>
              <a:rPr lang="en-US" sz="1800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76%</a:t>
            </a:r>
            <a:r>
              <a:rPr lang="ru-RU" sz="18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1800" dirty="0">
                <a:latin typeface="Arial Narrow" pitchFamily="34" charset="0"/>
                <a:cs typeface="Arial" pitchFamily="34" charset="0"/>
              </a:rPr>
              <a:t>of the 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public </a:t>
            </a:r>
            <a:r>
              <a:rPr lang="en-US" sz="1800" dirty="0">
                <a:latin typeface="Arial Narrow" pitchFamily="34" charset="0"/>
                <a:cs typeface="Arial" pitchFamily="34" charset="0"/>
              </a:rPr>
              <a:t>councils at the local level</a:t>
            </a:r>
            <a:endParaRPr lang="ru-RU" sz="1800" dirty="0" smtClean="0"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Since 2016 the </a:t>
            </a:r>
            <a:r>
              <a:rPr lang="en-US" altLang="ru-RU" sz="2000" dirty="0" smtClean="0">
                <a:latin typeface="Arial Narrow" pitchFamily="34" charset="0"/>
                <a:cs typeface="Arial" pitchFamily="34" charset="0"/>
              </a:rPr>
              <a:t>heads of state bodies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hold annual report meetings with population</a:t>
            </a:r>
            <a:r>
              <a:rPr lang="ru-RU" sz="20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and the meetings are broadcasted online</a:t>
            </a:r>
            <a:endParaRPr lang="ru-RU" sz="2000" dirty="0" smtClean="0"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altLang="ru-RU" sz="2000" dirty="0" smtClean="0">
                <a:latin typeface="Arial Narrow" pitchFamily="34" charset="0"/>
                <a:cs typeface="Arial" pitchFamily="34" charset="0"/>
              </a:rPr>
              <a:t>Since 2018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an independent </a:t>
            </a:r>
            <a:r>
              <a:rPr lang="en-US" alt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Local Self-Government Budget 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has been introduced at the level of </a:t>
            </a:r>
            <a:r>
              <a:rPr lang="en-US" altLang="ru-RU" sz="2000" dirty="0" smtClean="0">
                <a:latin typeface="Arial Narrow" pitchFamily="34" charset="0"/>
                <a:cs typeface="Arial" pitchFamily="34" charset="0"/>
              </a:rPr>
              <a:t>villages (</a:t>
            </a:r>
            <a:r>
              <a:rPr lang="en-US" altLang="ru-RU" sz="2000" dirty="0">
                <a:latin typeface="Arial Narrow" pitchFamily="34" charset="0"/>
                <a:cs typeface="Arial" pitchFamily="34" charset="0"/>
              </a:rPr>
              <a:t>with a population of at least 2 thousand people)</a:t>
            </a:r>
            <a:endParaRPr lang="ru-RU" altLang="ru-RU" sz="2000" dirty="0" smtClean="0">
              <a:latin typeface="Arial Narrow" pitchFamily="34" charset="0"/>
              <a:cs typeface="Arial" pitchFamily="34" charset="0"/>
            </a:endParaRPr>
          </a:p>
          <a:p>
            <a:pPr marL="266700" indent="-1588" algn="just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The </a:t>
            </a:r>
            <a:r>
              <a:rPr lang="en-US" sz="1800" dirty="0">
                <a:latin typeface="Arial Narrow" pitchFamily="34" charset="0"/>
                <a:cs typeface="Arial" pitchFamily="34" charset="0"/>
              </a:rPr>
              <a:t>population in the villages directly participates in the formation of the draft </a:t>
            </a:r>
            <a:r>
              <a:rPr lang="en-US" altLang="ru-RU" sz="1800" dirty="0" smtClean="0">
                <a:latin typeface="Arial Narrow" pitchFamily="34" charset="0"/>
                <a:cs typeface="Arial" pitchFamily="34" charset="0"/>
              </a:rPr>
              <a:t>local self-government budget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 and </a:t>
            </a:r>
            <a:r>
              <a:rPr lang="en-US" sz="1800" dirty="0">
                <a:latin typeface="Arial Narrow" pitchFamily="34" charset="0"/>
                <a:cs typeface="Arial" pitchFamily="34" charset="0"/>
              </a:rPr>
              <a:t>consideration of </a:t>
            </a:r>
            <a:r>
              <a:rPr lang="en-US" sz="1800" dirty="0" smtClean="0">
                <a:latin typeface="Arial Narrow" pitchFamily="34" charset="0"/>
                <a:cs typeface="Arial" pitchFamily="34" charset="0"/>
              </a:rPr>
              <a:t>its execution report</a:t>
            </a:r>
            <a:endParaRPr lang="ru-RU" sz="1800" dirty="0" smtClean="0">
              <a:latin typeface="Arial Narrow" pitchFamily="34" charset="0"/>
              <a:cs typeface="Arial" pitchFamily="34" charset="0"/>
            </a:endParaRPr>
          </a:p>
          <a:p>
            <a:pPr marL="450850" indent="-174625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None/>
            </a:pPr>
            <a:endParaRPr lang="ru-RU" sz="18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13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48072"/>
          </a:xfrm>
        </p:spPr>
        <p:txBody>
          <a:bodyPr>
            <a:noAutofit/>
          </a:bodyPr>
          <a:lstStyle/>
          <a:p>
            <a:pPr marL="266700" indent="-266700">
              <a:spcAft>
                <a:spcPts val="600"/>
              </a:spcAft>
            </a:pPr>
            <a:r>
              <a:rPr lang="en-US" altLang="ru-RU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Future plans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4" cy="4104456"/>
          </a:xfrm>
        </p:spPr>
        <p:txBody>
          <a:bodyPr>
            <a:noAutofit/>
          </a:bodyPr>
          <a:lstStyle/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Further improvements of performance budgeting tools</a:t>
            </a:r>
            <a:endParaRPr lang="ru-RU" sz="2000" dirty="0" smtClean="0"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  <a:cs typeface="Arial" pitchFamily="34" charset="0"/>
              </a:rPr>
              <a:t>Possible revision of the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budget process stages and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their harmonization - start the budget process not from the limits, but from the strategic plans</a:t>
            </a:r>
            <a:endParaRPr lang="ru-RU" sz="2000" dirty="0" smtClean="0"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Assessment of the long-term public finances sustainability</a:t>
            </a:r>
            <a:endParaRPr lang="ru-RU" sz="2000" dirty="0" smtClean="0"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Improvement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of the </a:t>
            </a:r>
            <a:r>
              <a:rPr lang="en-US" sz="2000" dirty="0" smtClean="0">
                <a:latin typeface="Arial Narrow" pitchFamily="34" charset="0"/>
              </a:rPr>
              <a:t>Government Agencies Performance Efficiency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Assessment </a:t>
            </a:r>
            <a:r>
              <a:rPr lang="en-US" sz="2000" dirty="0" smtClean="0">
                <a:latin typeface="Arial Narrow" pitchFamily="34" charset="0"/>
              </a:rPr>
              <a:t> and 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better application of the Assessment in budgeting</a:t>
            </a:r>
            <a:endParaRPr lang="ru-RU" sz="2000" dirty="0" smtClean="0">
              <a:solidFill>
                <a:srgbClr val="C00000"/>
              </a:solidFill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Increasing openness </a:t>
            </a:r>
            <a:r>
              <a:rPr lang="en-US" sz="2000" dirty="0">
                <a:latin typeface="Arial Narrow" pitchFamily="34" charset="0"/>
                <a:cs typeface="Arial" pitchFamily="34" charset="0"/>
              </a:rPr>
              <a:t>and transparency</a:t>
            </a:r>
            <a:endParaRPr lang="ru-RU" sz="2000" dirty="0" smtClean="0">
              <a:latin typeface="Arial Narrow" pitchFamily="34" charset="0"/>
              <a:cs typeface="Arial" pitchFamily="34" charset="0"/>
            </a:endParaRPr>
          </a:p>
          <a:p>
            <a:pPr marL="266700" indent="-266700" algn="just">
              <a:spcBef>
                <a:spcPts val="0"/>
              </a:spcBef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Citizens budgets development </a:t>
            </a:r>
            <a:endParaRPr lang="ru-RU" sz="20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14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Autofit/>
          </a:bodyPr>
          <a:lstStyle/>
          <a:p>
            <a:pPr marL="266700" indent="-266700">
              <a:spcAft>
                <a:spcPts val="600"/>
              </a:spcAft>
            </a:pPr>
            <a:r>
              <a:rPr lang="en-US" alt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Thank you for your attention! 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15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9585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3408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K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ey </a:t>
            </a: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directions of the reforms 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towards performance budgeting</a:t>
            </a:r>
            <a:endParaRPr lang="ru-RU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2"/>
          <p:cNvSpPr txBox="1">
            <a:spLocks/>
          </p:cNvSpPr>
          <p:nvPr/>
        </p:nvSpPr>
        <p:spPr bwMode="auto">
          <a:xfrm>
            <a:off x="395536" y="1412776"/>
            <a:ext cx="828092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just">
              <a:spcAft>
                <a:spcPts val="600"/>
              </a:spcAft>
            </a:pP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1.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THE FOCUS ON FINAL RESULTS</a:t>
            </a:r>
            <a:endParaRPr lang="ru-RU" sz="2000" b="1" dirty="0" smtClean="0">
              <a:solidFill>
                <a:schemeClr val="accent3">
                  <a:lumMod val="75000"/>
                </a:schemeClr>
              </a:solidFill>
              <a:latin typeface="Arial Narrow" pitchFamily="34" charset="0"/>
            </a:endParaRPr>
          </a:p>
          <a:p>
            <a:pPr marL="531813" lvl="1" indent="-185738" algn="just"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1600" dirty="0">
                <a:latin typeface="Arial Narrow" pitchFamily="34" charset="0"/>
              </a:rPr>
              <a:t>The architecture of program </a:t>
            </a:r>
            <a:r>
              <a:rPr lang="en-US" sz="1600" dirty="0" smtClean="0">
                <a:latin typeface="Arial Narrow" pitchFamily="34" charset="0"/>
              </a:rPr>
              <a:t>documents of all levels is built</a:t>
            </a:r>
            <a:endParaRPr lang="ru-RU" sz="1600" dirty="0" smtClean="0">
              <a:latin typeface="Arial Narrow" pitchFamily="34" charset="0"/>
            </a:endParaRPr>
          </a:p>
          <a:p>
            <a:pPr marL="531813" lvl="1" indent="-185738" algn="just">
              <a:spcAft>
                <a:spcPts val="24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1600" dirty="0">
                <a:latin typeface="Arial Narrow" pitchFamily="34" charset="0"/>
              </a:rPr>
              <a:t>The state </a:t>
            </a:r>
            <a:r>
              <a:rPr lang="en-US" sz="1600" dirty="0" smtClean="0">
                <a:latin typeface="Arial Narrow" pitchFamily="34" charset="0"/>
              </a:rPr>
              <a:t>agencies (ministries) </a:t>
            </a:r>
            <a:r>
              <a:rPr lang="en-US" sz="1600" dirty="0">
                <a:latin typeface="Arial Narrow" pitchFamily="34" charset="0"/>
              </a:rPr>
              <a:t>develop strategic </a:t>
            </a:r>
            <a:r>
              <a:rPr lang="en-US" sz="1600" dirty="0" smtClean="0">
                <a:latin typeface="Arial Narrow" pitchFamily="34" charset="0"/>
              </a:rPr>
              <a:t>plans with defined target indicators</a:t>
            </a:r>
            <a:endParaRPr lang="ru-RU" sz="1600" dirty="0" smtClean="0">
              <a:latin typeface="Arial Narrow" pitchFamily="34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Arial Narrow" pitchFamily="34" charset="0"/>
              </a:rPr>
              <a:t>2. </a:t>
            </a:r>
            <a:r>
              <a:rPr lang="en-US" sz="2000" b="1" dirty="0">
                <a:solidFill>
                  <a:schemeClr val="tx2"/>
                </a:solidFill>
                <a:latin typeface="Arial Narrow" pitchFamily="34" charset="0"/>
              </a:rPr>
              <a:t>CONSISTENCY OF </a:t>
            </a:r>
            <a:r>
              <a:rPr lang="en-US" sz="2000" b="1" dirty="0" smtClean="0">
                <a:solidFill>
                  <a:schemeClr val="tx2"/>
                </a:solidFill>
                <a:latin typeface="Arial Narrow" pitchFamily="34" charset="0"/>
              </a:rPr>
              <a:t>OBJECTIVES AND </a:t>
            </a:r>
            <a:r>
              <a:rPr lang="en-US" sz="2000" b="1" dirty="0">
                <a:solidFill>
                  <a:schemeClr val="tx2"/>
                </a:solidFill>
                <a:latin typeface="Arial Narrow" pitchFamily="34" charset="0"/>
              </a:rPr>
              <a:t>RESOURCES </a:t>
            </a:r>
            <a:endParaRPr lang="ru-RU" sz="20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marL="527050" lvl="1" indent="-204788" algn="just">
              <a:spcAft>
                <a:spcPts val="2400"/>
              </a:spcAft>
              <a:buClr>
                <a:schemeClr val="tx2"/>
              </a:buClr>
              <a:buSzPct val="100000"/>
              <a:buFont typeface="Wingdings" pitchFamily="2" charset="2"/>
              <a:buChar char="§"/>
            </a:pPr>
            <a:r>
              <a:rPr lang="en-US" sz="1600" dirty="0">
                <a:latin typeface="Arial Narrow" pitchFamily="34" charset="0"/>
              </a:rPr>
              <a:t>Financial resources in budget programs are linked to target </a:t>
            </a:r>
            <a:r>
              <a:rPr lang="en-US" sz="1600" dirty="0" smtClean="0">
                <a:latin typeface="Arial Narrow" pitchFamily="34" charset="0"/>
              </a:rPr>
              <a:t>indicators in strategic plans </a:t>
            </a:r>
            <a:endParaRPr lang="ru-RU" sz="1600" dirty="0" smtClean="0">
              <a:latin typeface="Arial Narrow" pitchFamily="34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3.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EVALUATION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</a:p>
          <a:p>
            <a:pPr marL="527050" lvl="1" indent="-204788" algn="just">
              <a:spcAft>
                <a:spcPts val="2400"/>
              </a:spcAft>
              <a:buClr>
                <a:schemeClr val="accent6"/>
              </a:buClr>
              <a:buSzPct val="100000"/>
              <a:buFont typeface="Wingdings" pitchFamily="2" charset="2"/>
              <a:buChar char="§"/>
            </a:pPr>
            <a:r>
              <a:rPr lang="en-US" sz="1600" dirty="0">
                <a:latin typeface="Arial Narrow" pitchFamily="34" charset="0"/>
              </a:rPr>
              <a:t>The achievement of target indicators is </a:t>
            </a:r>
            <a:r>
              <a:rPr lang="en-US" sz="1600" dirty="0" smtClean="0">
                <a:latin typeface="Arial Narrow" pitchFamily="34" charset="0"/>
              </a:rPr>
              <a:t>evaluated (The Annual Assessment of Government Agencies Performance Efficiency has been implemented since 2010)</a:t>
            </a:r>
            <a:endParaRPr lang="ru-RU" sz="1600" dirty="0" smtClean="0">
              <a:latin typeface="Arial Narrow" pitchFamily="34" charset="0"/>
            </a:endParaRPr>
          </a:p>
          <a:p>
            <a:pPr marL="0" lvl="1" algn="just">
              <a:spcAft>
                <a:spcPts val="600"/>
              </a:spcAft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4.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RESPONSIBILITY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 </a:t>
            </a:r>
          </a:p>
          <a:p>
            <a:pPr marL="531813" lvl="1" indent="-185738" algn="just">
              <a:spcAft>
                <a:spcPts val="6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>
                <a:tab pos="-3330575" algn="l"/>
                <a:tab pos="719138" algn="l"/>
              </a:tabLst>
              <a:defRPr/>
            </a:pPr>
            <a:r>
              <a:rPr lang="en-US" sz="1600" dirty="0" smtClean="0">
                <a:latin typeface="Arial Narrow" pitchFamily="34" charset="0"/>
              </a:rPr>
              <a:t>The </a:t>
            </a:r>
            <a:r>
              <a:rPr lang="en-US" sz="1600" dirty="0">
                <a:latin typeface="Arial Narrow" pitchFamily="34" charset="0"/>
              </a:rPr>
              <a:t>executive </a:t>
            </a:r>
            <a:r>
              <a:rPr lang="en-US" sz="1600" dirty="0" smtClean="0">
                <a:latin typeface="Arial Narrow" pitchFamily="34" charset="0"/>
              </a:rPr>
              <a:t>head is assigned for </a:t>
            </a:r>
            <a:r>
              <a:rPr lang="en-US" sz="1600" dirty="0">
                <a:latin typeface="Arial Narrow" pitchFamily="34" charset="0"/>
              </a:rPr>
              <a:t>each budget </a:t>
            </a:r>
            <a:r>
              <a:rPr lang="en-US" sz="1600" dirty="0" smtClean="0">
                <a:latin typeface="Arial Narrow" pitchFamily="34" charset="0"/>
              </a:rPr>
              <a:t>program, responsible for a program implementation</a:t>
            </a:r>
          </a:p>
          <a:p>
            <a:pPr marL="531813" lvl="1" indent="-185738" algn="just">
              <a:spcAft>
                <a:spcPts val="2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>
                <a:tab pos="-3330575" algn="l"/>
                <a:tab pos="719138" algn="l"/>
              </a:tabLst>
              <a:defRPr/>
            </a:pPr>
            <a:r>
              <a:rPr lang="en-US" sz="1600" dirty="0" smtClean="0">
                <a:latin typeface="Arial Narrow" pitchFamily="34" charset="0"/>
              </a:rPr>
              <a:t>The </a:t>
            </a:r>
            <a:r>
              <a:rPr lang="en-US" sz="1600" dirty="0">
                <a:latin typeface="Arial Narrow" pitchFamily="34" charset="0"/>
              </a:rPr>
              <a:t>responsibility for </a:t>
            </a:r>
            <a:r>
              <a:rPr lang="en-US" sz="1600" dirty="0" smtClean="0">
                <a:latin typeface="Arial Narrow" pitchFamily="34" charset="0"/>
              </a:rPr>
              <a:t>underachievement of budget program indicators was </a:t>
            </a:r>
            <a:r>
              <a:rPr lang="en-US" sz="1600" dirty="0">
                <a:latin typeface="Arial Narrow" pitchFamily="34" charset="0"/>
              </a:rPr>
              <a:t>introduced</a:t>
            </a:r>
            <a:endParaRPr lang="ru-RU" sz="1600" dirty="0" smtClean="0">
              <a:latin typeface="Arial Narrow" pitchFamily="34" charset="0"/>
            </a:endParaRPr>
          </a:p>
          <a:p>
            <a:pPr marL="266700" indent="-266700" algn="just">
              <a:spcAft>
                <a:spcPts val="600"/>
              </a:spcAft>
              <a:buClr>
                <a:schemeClr val="accent6"/>
              </a:buClr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5.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TRANSPARENCY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2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760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Budget reforms in Kazakhstan from</a:t>
            </a:r>
            <a:r>
              <a:rPr lang="ru-RU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 2007</a:t>
            </a:r>
            <a:endParaRPr lang="en-US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3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07504" y="3356992"/>
          <a:ext cx="88569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  <a:gridCol w="8051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2007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2009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2018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 flipV="1">
            <a:off x="179512" y="3717032"/>
            <a:ext cx="0" cy="1656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496" y="5362417"/>
            <a:ext cx="1008112" cy="8748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Concept of Performance-based Public Administration 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7092280" y="3717032"/>
            <a:ext cx="0" cy="1440160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76256" y="1783616"/>
            <a:ext cx="1080120" cy="6372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Budget programs Enlargement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7020272" y="2420888"/>
            <a:ext cx="0" cy="936104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763688" y="2420888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672" y="1772816"/>
            <a:ext cx="1296144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Introduction of </a:t>
            </a:r>
            <a:r>
              <a:rPr lang="en-US" sz="1200" dirty="0">
                <a:latin typeface="Arial Narrow" pitchFamily="34" charset="0"/>
              </a:rPr>
              <a:t>S</a:t>
            </a:r>
            <a:r>
              <a:rPr lang="en-US" sz="1200" dirty="0" smtClean="0">
                <a:latin typeface="Arial Narrow" pitchFamily="34" charset="0"/>
              </a:rPr>
              <a:t>trategic Plans </a:t>
            </a:r>
            <a:r>
              <a:rPr lang="en-US" sz="1200" dirty="0">
                <a:latin typeface="Arial Narrow" pitchFamily="34" charset="0"/>
              </a:rPr>
              <a:t>of state bodies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48264" y="5157192"/>
            <a:ext cx="1584176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>
                <a:latin typeface="Arial Narrow" pitchFamily="34" charset="0"/>
              </a:rPr>
              <a:t>New </a:t>
            </a:r>
            <a:r>
              <a:rPr lang="en-US" sz="1200" dirty="0" smtClean="0">
                <a:latin typeface="Arial Narrow" pitchFamily="34" charset="0"/>
              </a:rPr>
              <a:t>Format </a:t>
            </a:r>
            <a:r>
              <a:rPr lang="en-US" sz="1200" dirty="0">
                <a:latin typeface="Arial Narrow" pitchFamily="34" charset="0"/>
              </a:rPr>
              <a:t>of </a:t>
            </a:r>
            <a:r>
              <a:rPr lang="en-US" sz="1200" dirty="0" smtClean="0">
                <a:latin typeface="Arial Narrow" pitchFamily="34" charset="0"/>
              </a:rPr>
              <a:t>Strategic Plans </a:t>
            </a:r>
            <a:r>
              <a:rPr lang="en-US" sz="1200" dirty="0">
                <a:latin typeface="Arial Narrow" pitchFamily="34" charset="0"/>
              </a:rPr>
              <a:t>and </a:t>
            </a:r>
            <a:r>
              <a:rPr lang="en-US" sz="1200" dirty="0" smtClean="0">
                <a:latin typeface="Arial Narrow" pitchFamily="34" charset="0"/>
              </a:rPr>
              <a:t>Budget Programs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2411760" y="3717032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67744" y="4653136"/>
            <a:ext cx="1584176" cy="86409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Introduction of The</a:t>
            </a:r>
          </a:p>
          <a:p>
            <a:r>
              <a:rPr lang="en-US" sz="1200" dirty="0" smtClean="0">
                <a:latin typeface="Arial Narrow" pitchFamily="34" charset="0"/>
              </a:rPr>
              <a:t>Annual Assessment of Government Agencies Performance Efficiency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971600" y="1700808"/>
            <a:ext cx="0" cy="1656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64096" y="1412776"/>
            <a:ext cx="1331640" cy="28803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New Budget Code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56376" y="1772816"/>
            <a:ext cx="1080120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Preliminary Assessment of the draft budget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4499992" y="3717032"/>
            <a:ext cx="0" cy="1584176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55976" y="5301208"/>
            <a:ext cx="1368152" cy="100811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Increase responsibility for underachievement of budget programs indicators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V="1">
            <a:off x="1187624" y="3717032"/>
            <a:ext cx="0" cy="93610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043608" y="4653136"/>
            <a:ext cx="1224136" cy="7920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Approval of State Planning System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V="1">
            <a:off x="8172400" y="3717032"/>
            <a:ext cx="0" cy="725795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028384" y="4365104"/>
            <a:ext cx="1115616" cy="7920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Implementation of Local Self- Governments’ Budgets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4932040" y="2420888"/>
            <a:ext cx="0" cy="936104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788024" y="1988840"/>
            <a:ext cx="1296144" cy="50405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Introduction of Spending Limits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32040" y="4653136"/>
            <a:ext cx="1296144" cy="28803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r"/>
            <a:r>
              <a:rPr lang="en-US" sz="1200" dirty="0" smtClean="0">
                <a:latin typeface="Arial Narrow" pitchFamily="34" charset="0"/>
              </a:rPr>
              <a:t>Law on State Audit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6372200" y="1556792"/>
            <a:ext cx="0" cy="180020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228184" y="1124744"/>
            <a:ext cx="1080120" cy="43204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Formation of </a:t>
            </a:r>
          </a:p>
          <a:p>
            <a:r>
              <a:rPr lang="en-US" sz="1200" dirty="0" smtClean="0">
                <a:latin typeface="Arial Narrow" pitchFamily="34" charset="0"/>
              </a:rPr>
              <a:t>Public Councils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72000" y="1052736"/>
            <a:ext cx="1584176" cy="6480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r"/>
            <a:r>
              <a:rPr lang="en-US" sz="1200" dirty="0">
                <a:latin typeface="Arial Narrow" pitchFamily="34" charset="0"/>
              </a:rPr>
              <a:t>Law on Access to Information (Open Budgets Portal)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6012160" y="1700808"/>
            <a:ext cx="0" cy="1656184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Равнобедренный треугольник 50"/>
          <p:cNvSpPr/>
          <p:nvPr/>
        </p:nvSpPr>
        <p:spPr>
          <a:xfrm rot="5400000">
            <a:off x="8856504" y="3465032"/>
            <a:ext cx="360000" cy="14400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7740352" y="980728"/>
            <a:ext cx="1403648" cy="62647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>
                <a:latin typeface="Arial Narrow" pitchFamily="34" charset="0"/>
              </a:rPr>
              <a:t>New approaches to </a:t>
            </a:r>
            <a:r>
              <a:rPr lang="en-US" sz="1200" dirty="0" smtClean="0">
                <a:latin typeface="Arial Narrow" pitchFamily="34" charset="0"/>
              </a:rPr>
              <a:t>Assessing </a:t>
            </a:r>
            <a:r>
              <a:rPr lang="en-US" sz="1200" dirty="0">
                <a:latin typeface="Arial Narrow" pitchFamily="34" charset="0"/>
              </a:rPr>
              <a:t>government </a:t>
            </a:r>
            <a:r>
              <a:rPr lang="en-US" sz="1200" dirty="0" smtClean="0">
                <a:latin typeface="Arial Narrow" pitchFamily="34" charset="0"/>
              </a:rPr>
              <a:t>agencies</a:t>
            </a:r>
            <a:endParaRPr lang="ru-RU" sz="1200" dirty="0">
              <a:latin typeface="Arial Narrow" pitchFamily="34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7812360" y="1628800"/>
            <a:ext cx="0" cy="172819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6084168" y="3717032"/>
            <a:ext cx="0" cy="936104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8100392" y="2420888"/>
            <a:ext cx="0" cy="936104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6588224" y="3717032"/>
            <a:ext cx="0" cy="208823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44208" y="5805264"/>
            <a:ext cx="1584176" cy="576064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Presentation of Strategic Plans in The Parliament</a:t>
            </a:r>
            <a:endParaRPr lang="ru-RU" sz="1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8614"/>
            <a:ext cx="8784976" cy="70609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Legislative basis of the budgetary process</a:t>
            </a:r>
            <a:endParaRPr lang="ru-RU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2"/>
          <p:cNvSpPr txBox="1">
            <a:spLocks/>
          </p:cNvSpPr>
          <p:nvPr/>
        </p:nvSpPr>
        <p:spPr bwMode="auto">
          <a:xfrm>
            <a:off x="539552" y="1916832"/>
            <a:ext cx="820891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</a:rPr>
              <a:t>Constitution of the Republic of Kazakhstan </a:t>
            </a:r>
            <a:endParaRPr lang="ru-RU" sz="2000" dirty="0" smtClean="0">
              <a:latin typeface="Arial Narrow" pitchFamily="34" charset="0"/>
            </a:endParaRPr>
          </a:p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Constitutional </a:t>
            </a:r>
            <a:r>
              <a:rPr lang="en-US" sz="2000" dirty="0" smtClean="0">
                <a:latin typeface="Arial Narrow" pitchFamily="34" charset="0"/>
              </a:rPr>
              <a:t>Law </a:t>
            </a:r>
            <a:r>
              <a:rPr lang="ru-RU" sz="2000" dirty="0" smtClean="0">
                <a:latin typeface="Arial Narrow" pitchFamily="34" charset="0"/>
              </a:rPr>
              <a:t>«</a:t>
            </a:r>
            <a:r>
              <a:rPr lang="en-US" sz="2000" dirty="0">
                <a:latin typeface="Arial Narrow" pitchFamily="34" charset="0"/>
              </a:rPr>
              <a:t>About the President of the Republic of Kazakhstan</a:t>
            </a:r>
            <a:r>
              <a:rPr lang="ru-RU" sz="2000" dirty="0" smtClean="0">
                <a:latin typeface="Arial Narrow" pitchFamily="34" charset="0"/>
              </a:rPr>
              <a:t>»</a:t>
            </a:r>
          </a:p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Constitutional Law</a:t>
            </a:r>
            <a:r>
              <a:rPr lang="ru-RU" sz="2000" dirty="0" smtClean="0">
                <a:latin typeface="Arial Narrow" pitchFamily="34" charset="0"/>
              </a:rPr>
              <a:t> «</a:t>
            </a:r>
            <a:r>
              <a:rPr lang="en-US" sz="2000" dirty="0">
                <a:latin typeface="Arial Narrow" pitchFamily="34" charset="0"/>
              </a:rPr>
              <a:t>About the Parliament of the Republic of Kazakhstan and the status of its deputies</a:t>
            </a:r>
            <a:r>
              <a:rPr lang="ru-RU" sz="2000" dirty="0" smtClean="0">
                <a:latin typeface="Arial Narrow" pitchFamily="34" charset="0"/>
              </a:rPr>
              <a:t>»</a:t>
            </a:r>
          </a:p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Constitutional </a:t>
            </a:r>
            <a:r>
              <a:rPr lang="en-US" sz="2000" dirty="0" smtClean="0">
                <a:latin typeface="Arial Narrow" pitchFamily="34" charset="0"/>
              </a:rPr>
              <a:t>Law </a:t>
            </a:r>
            <a:r>
              <a:rPr lang="ru-RU" sz="2000" dirty="0" smtClean="0">
                <a:latin typeface="Arial Narrow" pitchFamily="34" charset="0"/>
              </a:rPr>
              <a:t>«</a:t>
            </a:r>
            <a:r>
              <a:rPr lang="en-US" sz="2000" dirty="0">
                <a:latin typeface="Arial Narrow" pitchFamily="34" charset="0"/>
              </a:rPr>
              <a:t>About the Government of the Republic of Kazakhstan</a:t>
            </a:r>
            <a:r>
              <a:rPr lang="ru-RU" sz="2000" dirty="0" smtClean="0">
                <a:latin typeface="Arial Narrow" pitchFamily="34" charset="0"/>
              </a:rPr>
              <a:t>»</a:t>
            </a:r>
            <a:endParaRPr lang="ru-RU" sz="2000" dirty="0" smtClean="0">
              <a:solidFill>
                <a:srgbClr val="003366"/>
              </a:solidFill>
              <a:latin typeface="Arial Narrow" pitchFamily="34" charset="0"/>
            </a:endParaRPr>
          </a:p>
          <a:p>
            <a:pPr marL="266700" indent="-266700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Budget Code of the Republic of Kazakhstan </a:t>
            </a:r>
            <a:endParaRPr lang="ru-RU" sz="20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681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3408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The Budget Code covers all 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levels and stages of budgeting</a:t>
            </a:r>
            <a:endParaRPr lang="ru-RU" sz="2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1700808"/>
            <a:ext cx="2808312" cy="48965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Principles of the budgetary system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Types and levels of budgets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Budget structure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Central and local governments reserves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Formation and use of the National Fund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Types of budget programs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 err="1">
                <a:latin typeface="Arial Narrow" pitchFamily="34" charset="0"/>
              </a:rPr>
              <a:t>Interbudgetary</a:t>
            </a:r>
            <a:r>
              <a:rPr lang="en-US" sz="1500" dirty="0">
                <a:latin typeface="Arial Narrow" pitchFamily="34" charset="0"/>
              </a:rPr>
              <a:t> relations between the levels of budgets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Distribution of </a:t>
            </a:r>
            <a:r>
              <a:rPr lang="en-US" sz="1500" dirty="0" smtClean="0">
                <a:latin typeface="Arial Narrow" pitchFamily="34" charset="0"/>
              </a:rPr>
              <a:t>revenue </a:t>
            </a:r>
            <a:r>
              <a:rPr lang="en-US" sz="1500" dirty="0">
                <a:latin typeface="Arial Narrow" pitchFamily="34" charset="0"/>
              </a:rPr>
              <a:t>and expenditures between the levels of budgets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Aft>
                <a:spcPts val="1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Issues of Budget Commissions</a:t>
            </a:r>
            <a:endParaRPr lang="ru-RU" sz="1500" dirty="0" smtClean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832" y="1700808"/>
            <a:ext cx="2808312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Development of The Economic and Social Development Forecast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Development of strategic plans, approaches to the </a:t>
            </a:r>
            <a:r>
              <a:rPr lang="en-US" sz="1500" dirty="0" smtClean="0">
                <a:latin typeface="Arial Narrow" pitchFamily="34" charset="0"/>
              </a:rPr>
              <a:t>budget programs formation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Contents of budget </a:t>
            </a:r>
            <a:r>
              <a:rPr lang="en-US" sz="1500" dirty="0" smtClean="0">
                <a:latin typeface="Arial Narrow" pitchFamily="34" charset="0"/>
              </a:rPr>
              <a:t>requests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Procedure for reviewing draft strategic plans, budget programs and budget requests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Issues of budget investments planning 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The process of forming the draft budget, its consideration in Parliament (in local representative bodies)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Process for approving </a:t>
            </a:r>
            <a:r>
              <a:rPr lang="en-US" sz="1500" dirty="0" smtClean="0">
                <a:latin typeface="Arial Narrow" pitchFamily="34" charset="0"/>
              </a:rPr>
              <a:t>budgets</a:t>
            </a:r>
            <a:endParaRPr lang="ru-RU" sz="1500" dirty="0" smtClean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6176" y="1700808"/>
            <a:ext cx="2808312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Budget execution issues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Updating </a:t>
            </a:r>
            <a:r>
              <a:rPr lang="en-US" sz="1500" dirty="0">
                <a:latin typeface="Arial Narrow" pitchFamily="34" charset="0"/>
              </a:rPr>
              <a:t>and </a:t>
            </a:r>
            <a:r>
              <a:rPr lang="en-US" sz="1500" dirty="0" smtClean="0">
                <a:latin typeface="Arial Narrow" pitchFamily="34" charset="0"/>
              </a:rPr>
              <a:t>adjusting budgets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Budget sequester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Budget monitoring 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Evaluation of results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Financial and budget reports</a:t>
            </a:r>
            <a:endParaRPr lang="ru-RU" sz="1500" dirty="0" smtClean="0">
              <a:latin typeface="Arial Narrow" pitchFamily="34" charset="0"/>
            </a:endParaRP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Preparation and approval of annual reports on budget </a:t>
            </a:r>
            <a:r>
              <a:rPr lang="en-US" sz="1500" dirty="0" smtClean="0">
                <a:latin typeface="Arial Narrow" pitchFamily="34" charset="0"/>
              </a:rPr>
              <a:t>execution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 smtClean="0">
                <a:latin typeface="Arial Narrow" pitchFamily="34" charset="0"/>
              </a:rPr>
              <a:t>Preparation a </a:t>
            </a:r>
            <a:r>
              <a:rPr lang="en-US" sz="1500" dirty="0">
                <a:latin typeface="Arial Narrow" pitchFamily="34" charset="0"/>
              </a:rPr>
              <a:t>report on the formation and use of the National </a:t>
            </a:r>
            <a:r>
              <a:rPr lang="en-US" sz="1500" dirty="0" smtClean="0">
                <a:latin typeface="Arial Narrow" pitchFamily="34" charset="0"/>
              </a:rPr>
              <a:t>Fund</a:t>
            </a:r>
          </a:p>
          <a:p>
            <a:pPr marL="173038" indent="-173038" algn="just">
              <a:spcBef>
                <a:spcPts val="120"/>
              </a:spcBef>
              <a:spcAft>
                <a:spcPts val="100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500" dirty="0">
                <a:latin typeface="Arial Narrow" pitchFamily="34" charset="0"/>
              </a:rPr>
              <a:t>Issues of public debt and </a:t>
            </a:r>
            <a:r>
              <a:rPr lang="en-US" sz="1500" dirty="0" smtClean="0">
                <a:latin typeface="Arial Narrow" pitchFamily="34" charset="0"/>
              </a:rPr>
              <a:t>borrowing</a:t>
            </a:r>
            <a:endParaRPr lang="ru-RU" sz="1500" dirty="0" smtClean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1196752"/>
            <a:ext cx="2664296" cy="432048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 Narrow" pitchFamily="34" charset="0"/>
              </a:rPr>
              <a:t>BUDGET SYSTEM</a:t>
            </a:r>
            <a:endParaRPr lang="ru-RU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848" y="1196752"/>
            <a:ext cx="2664296" cy="432048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 Narrow" pitchFamily="34" charset="0"/>
              </a:rPr>
              <a:t>BUDGET PLANNING </a:t>
            </a:r>
            <a:endParaRPr lang="ru-RU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184" y="1196752"/>
            <a:ext cx="2664296" cy="432048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 Narrow" pitchFamily="34" charset="0"/>
              </a:rPr>
              <a:t>BUDGET EXECUTION</a:t>
            </a:r>
            <a:endParaRPr lang="ru-RU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5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3408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General provisions on the republican budget development </a:t>
            </a:r>
            <a:endParaRPr lang="ru-RU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6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 bwMode="auto">
          <a:xfrm>
            <a:off x="539552" y="2132856"/>
            <a:ext cx="792088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The </a:t>
            </a:r>
            <a:r>
              <a:rPr lang="en-US" sz="2000" dirty="0" smtClean="0">
                <a:latin typeface="Arial Narrow" pitchFamily="34" charset="0"/>
              </a:rPr>
              <a:t>Republican </a:t>
            </a:r>
            <a:r>
              <a:rPr lang="en-US" sz="2000" dirty="0">
                <a:latin typeface="Arial Narrow" pitchFamily="34" charset="0"/>
              </a:rPr>
              <a:t>budget is developed annually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for 3 years on a sliding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basis</a:t>
            </a:r>
          </a:p>
          <a:p>
            <a:pPr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The </a:t>
            </a:r>
            <a:r>
              <a:rPr lang="en-US" sz="2000" dirty="0" smtClean="0">
                <a:latin typeface="Arial Narrow" pitchFamily="34" charset="0"/>
              </a:rPr>
              <a:t>Republican </a:t>
            </a:r>
            <a:r>
              <a:rPr lang="en-US" sz="2000" dirty="0">
                <a:latin typeface="Arial Narrow" pitchFamily="34" charset="0"/>
              </a:rPr>
              <a:t>budget is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formed by the Ministry of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Finance</a:t>
            </a:r>
          </a:p>
          <a:p>
            <a:pPr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The basis for the </a:t>
            </a:r>
            <a:r>
              <a:rPr lang="en-US" sz="2000" dirty="0" smtClean="0">
                <a:latin typeface="Arial Narrow" pitchFamily="34" charset="0"/>
              </a:rPr>
              <a:t>Republican budget formation is The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Forecast of the country's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Economic and Social Development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  <a:p>
            <a:pPr marL="358775" indent="-358775" algn="just">
              <a:spcAft>
                <a:spcPts val="30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The </a:t>
            </a:r>
            <a:r>
              <a:rPr lang="en-US" sz="2000" dirty="0" smtClean="0">
                <a:latin typeface="Arial Narrow" pitchFamily="34" charset="0"/>
              </a:rPr>
              <a:t>Republican budget </a:t>
            </a:r>
            <a:r>
              <a:rPr lang="en-US" sz="2000" dirty="0">
                <a:latin typeface="Arial Narrow" pitchFamily="34" charset="0"/>
              </a:rPr>
              <a:t>is approved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by law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39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8614"/>
            <a:ext cx="8568952" cy="6340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Documents used in the budget process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7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 bwMode="auto">
          <a:xfrm>
            <a:off x="539552" y="2060848"/>
            <a:ext cx="806489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Forecast of </a:t>
            </a:r>
            <a:r>
              <a:rPr lang="en-US" sz="2000" dirty="0" smtClean="0">
                <a:latin typeface="Arial Narrow" pitchFamily="34" charset="0"/>
              </a:rPr>
              <a:t>economic and social development </a:t>
            </a:r>
            <a:r>
              <a:rPr lang="en-US" sz="2000" dirty="0">
                <a:latin typeface="Arial Narrow" pitchFamily="34" charset="0"/>
              </a:rPr>
              <a:t>of the </a:t>
            </a:r>
            <a:r>
              <a:rPr lang="en-US" sz="2000" dirty="0" smtClean="0">
                <a:latin typeface="Arial Narrow" pitchFamily="34" charset="0"/>
              </a:rPr>
              <a:t>country</a:t>
            </a:r>
            <a:endParaRPr lang="ru-RU" sz="2000" dirty="0" smtClean="0">
              <a:latin typeface="Arial Narrow" pitchFamily="34" charset="0"/>
            </a:endParaRPr>
          </a:p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</a:rPr>
              <a:t>Strategic </a:t>
            </a:r>
            <a:r>
              <a:rPr lang="en-US" sz="2000" dirty="0">
                <a:latin typeface="Arial Narrow" pitchFamily="34" charset="0"/>
              </a:rPr>
              <a:t>plans of </a:t>
            </a:r>
            <a:r>
              <a:rPr lang="en-US" sz="2000" dirty="0" smtClean="0">
                <a:latin typeface="Arial Narrow" pitchFamily="34" charset="0"/>
              </a:rPr>
              <a:t>ministries, Territorial development programs of local authorities</a:t>
            </a:r>
            <a:endParaRPr lang="ru-RU" sz="2000" dirty="0" smtClean="0">
              <a:latin typeface="Arial Narrow" pitchFamily="34" charset="0"/>
            </a:endParaRPr>
          </a:p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</a:rPr>
              <a:t>Budget </a:t>
            </a:r>
            <a:r>
              <a:rPr lang="en-US" sz="2000" dirty="0">
                <a:latin typeface="Arial Narrow" pitchFamily="34" charset="0"/>
              </a:rPr>
              <a:t>programs of state </a:t>
            </a:r>
            <a:r>
              <a:rPr lang="en-US" sz="2000" dirty="0" smtClean="0">
                <a:latin typeface="Arial Narrow" pitchFamily="34" charset="0"/>
              </a:rPr>
              <a:t>bodies</a:t>
            </a:r>
          </a:p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Law on the Republican </a:t>
            </a:r>
            <a:r>
              <a:rPr lang="en-US" sz="2000" dirty="0" smtClean="0">
                <a:latin typeface="Arial Narrow" pitchFamily="34" charset="0"/>
              </a:rPr>
              <a:t>Budget, local representative body’s act on local budget</a:t>
            </a:r>
            <a:endParaRPr lang="ru-RU" sz="2000" dirty="0" smtClean="0">
              <a:latin typeface="Arial Narrow" pitchFamily="34" charset="0"/>
            </a:endParaRPr>
          </a:p>
          <a:p>
            <a:pPr marL="266700" indent="-266700" algn="just">
              <a:spcAft>
                <a:spcPts val="24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2000" dirty="0">
                <a:latin typeface="Arial Narrow" pitchFamily="34" charset="0"/>
              </a:rPr>
              <a:t>Operational plans of state </a:t>
            </a:r>
            <a:r>
              <a:rPr lang="en-US" sz="2000" dirty="0" smtClean="0">
                <a:latin typeface="Arial Narrow" pitchFamily="34" charset="0"/>
              </a:rPr>
              <a:t>bodies</a:t>
            </a:r>
            <a:endParaRPr lang="ru-RU" sz="20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882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0622"/>
            <a:ext cx="8568952" cy="6340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Linking Target Indicators to Budget Expenditures</a:t>
            </a:r>
            <a:endParaRPr lang="en-US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8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право 20"/>
          <p:cNvSpPr/>
          <p:nvPr/>
        </p:nvSpPr>
        <p:spPr>
          <a:xfrm rot="5400000">
            <a:off x="4499992" y="177281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4499992" y="2780928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3275856" y="378904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5652120" y="378904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3275856" y="501317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5400000">
            <a:off x="5652120" y="5013176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4499992" y="5949280"/>
            <a:ext cx="3600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2411760" y="1124744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b="1" dirty="0" smtClean="0">
                <a:solidFill>
                  <a:schemeClr val="accent2"/>
                </a:solidFill>
                <a:latin typeface="Arial Narrow" pitchFamily="34" charset="0"/>
              </a:rPr>
              <a:t>STRATEGY OF DEVELOPENT</a:t>
            </a:r>
            <a:r>
              <a:rPr lang="ru-RU" b="1" dirty="0" smtClean="0">
                <a:solidFill>
                  <a:schemeClr val="accent2"/>
                </a:solidFill>
                <a:latin typeface="Arial Narrow" pitchFamily="34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Arial Narrow" pitchFamily="34" charset="0"/>
              </a:rPr>
              <a:t>until </a:t>
            </a:r>
            <a:r>
              <a:rPr lang="ru-RU" b="1" dirty="0" smtClean="0">
                <a:solidFill>
                  <a:schemeClr val="accent2"/>
                </a:solidFill>
                <a:latin typeface="Arial Narrow" pitchFamily="34" charset="0"/>
              </a:rPr>
              <a:t>2050</a:t>
            </a: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Target indicators</a:t>
            </a:r>
            <a:endParaRPr lang="ru-RU" sz="15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2411760" y="2132856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b="1" dirty="0" smtClean="0">
                <a:solidFill>
                  <a:schemeClr val="accent2"/>
                </a:solidFill>
                <a:latin typeface="Arial Narrow" pitchFamily="34" charset="0"/>
              </a:rPr>
              <a:t>STRATEGIC PLAN OF DEVELOPENT until </a:t>
            </a:r>
            <a:r>
              <a:rPr lang="ru-RU" b="1" dirty="0" smtClean="0">
                <a:solidFill>
                  <a:schemeClr val="accent2"/>
                </a:solidFill>
                <a:latin typeface="Arial Narrow" pitchFamily="34" charset="0"/>
              </a:rPr>
              <a:t>2025</a:t>
            </a: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Target indicators</a:t>
            </a:r>
            <a:endParaRPr lang="ru-RU" sz="1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2411760" y="3140968"/>
            <a:ext cx="4536504" cy="648072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2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b="1" dirty="0" smtClean="0">
                <a:solidFill>
                  <a:schemeClr val="accent2"/>
                </a:solidFill>
                <a:latin typeface="Arial Narrow" pitchFamily="34" charset="0"/>
              </a:rPr>
              <a:t>STATE PROGRAMS </a:t>
            </a:r>
            <a:r>
              <a:rPr lang="ru-RU" b="1" dirty="0" smtClean="0">
                <a:solidFill>
                  <a:schemeClr val="accent2"/>
                </a:solidFill>
                <a:latin typeface="Arial Narrow" pitchFamily="34" charset="0"/>
              </a:rPr>
              <a:t>(15)</a:t>
            </a: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Target indicators</a:t>
            </a:r>
            <a:endParaRPr lang="ru-RU" sz="1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2411760" y="4221088"/>
            <a:ext cx="2160240" cy="792088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3366"/>
              </a:buClr>
            </a:pPr>
            <a:r>
              <a:rPr lang="en-US" sz="15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STRATEGIC PLANS</a:t>
            </a:r>
            <a:endParaRPr lang="ru-RU" sz="1500" b="1" dirty="0" smtClean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sz="15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OF MINISTRIES</a:t>
            </a:r>
          </a:p>
          <a:p>
            <a:pPr algn="ctr">
              <a:buClr>
                <a:srgbClr val="003366"/>
              </a:buClr>
            </a:pPr>
            <a:r>
              <a:rPr lang="en-US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Target </a:t>
            </a:r>
            <a:r>
              <a:rPr lang="en-US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indicators</a:t>
            </a:r>
            <a:endParaRPr lang="ru-RU" sz="1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4716016" y="4221088"/>
            <a:ext cx="2258888" cy="792088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TERRITORIAL DEVELOPMENT PROGRAMS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Target indicators</a:t>
            </a:r>
            <a:endParaRPr lang="ru-RU" sz="1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2411760" y="5373216"/>
            <a:ext cx="4536504" cy="576064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BUDGET PROGRAMS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Result indicators</a:t>
            </a:r>
            <a:endParaRPr lang="ru-RU" sz="15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 bwMode="auto">
          <a:xfrm>
            <a:off x="2411760" y="6309320"/>
            <a:ext cx="4536504" cy="504056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BUDGET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760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The process of the Republican budget development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6C52724A-A207-41BF-9A44-32603E685DFC}" type="slidenum">
              <a:rPr lang="ru-RU" sz="18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itchFamily="34" charset="0"/>
              </a:rPr>
              <a:pPr/>
              <a:t>9</a:t>
            </a:fld>
            <a:endParaRPr lang="ru-RU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836712"/>
            <a:ext cx="828092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496" y="836712"/>
            <a:ext cx="648072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 углом 22"/>
          <p:cNvSpPr/>
          <p:nvPr/>
        </p:nvSpPr>
        <p:spPr>
          <a:xfrm rot="5400000">
            <a:off x="4885293" y="-794211"/>
            <a:ext cx="525542" cy="4752528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35148" y="980728"/>
            <a:ext cx="519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April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283968" y="1794302"/>
            <a:ext cx="1023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Until May 1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19432" y="5937147"/>
            <a:ext cx="1524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until September 1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2699792" y="2831450"/>
            <a:ext cx="144016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843808" y="2564904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until May 15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43808" y="3501008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until May 15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92080" y="3501008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June-July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24128" y="4653136"/>
            <a:ext cx="1358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until  August 15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71800" y="4674622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August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50" name="Стрелка углом 49"/>
          <p:cNvSpPr/>
          <p:nvPr/>
        </p:nvSpPr>
        <p:spPr>
          <a:xfrm rot="16200000" flipH="1">
            <a:off x="3805173" y="-2123"/>
            <a:ext cx="525542" cy="4752528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Стрелка вправо 50"/>
          <p:cNvSpPr/>
          <p:nvPr/>
        </p:nvSpPr>
        <p:spPr>
          <a:xfrm>
            <a:off x="2699792" y="3789040"/>
            <a:ext cx="144016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5148064" y="3789040"/>
            <a:ext cx="1296144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>
            <a:off x="2699792" y="4941168"/>
            <a:ext cx="1008112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 rot="5400000">
            <a:off x="4409982" y="3266982"/>
            <a:ext cx="396044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углом 54"/>
          <p:cNvSpPr/>
          <p:nvPr/>
        </p:nvSpPr>
        <p:spPr>
          <a:xfrm rot="5400000">
            <a:off x="6289449" y="4354361"/>
            <a:ext cx="525542" cy="1944216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Стрелка углом 56"/>
          <p:cNvSpPr/>
          <p:nvPr/>
        </p:nvSpPr>
        <p:spPr>
          <a:xfrm rot="16200000" flipH="1">
            <a:off x="5227077" y="5113676"/>
            <a:ext cx="525542" cy="1908720"/>
          </a:xfrm>
          <a:prstGeom prst="bentArrow">
            <a:avLst>
              <a:gd name="adj1" fmla="val 31809"/>
              <a:gd name="adj2" fmla="val 30178"/>
              <a:gd name="adj3" fmla="val 26370"/>
              <a:gd name="adj4" fmla="val 50358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 bwMode="auto">
          <a:xfrm>
            <a:off x="899592" y="1031250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400" b="1" dirty="0">
                <a:solidFill>
                  <a:schemeClr val="tx2"/>
                </a:solidFill>
                <a:latin typeface="Arial Narrow" pitchFamily="34" charset="0"/>
              </a:rPr>
              <a:t>Forecast of </a:t>
            </a:r>
            <a:r>
              <a:rPr lang="en-US" sz="1400" b="1" dirty="0" smtClean="0">
                <a:solidFill>
                  <a:schemeClr val="tx2"/>
                </a:solidFill>
                <a:latin typeface="Arial Narrow" pitchFamily="34" charset="0"/>
              </a:rPr>
              <a:t>economic and social development </a:t>
            </a:r>
            <a:r>
              <a:rPr lang="ru-RU" sz="1400" dirty="0" smtClean="0">
                <a:solidFill>
                  <a:schemeClr val="tx2"/>
                </a:solidFill>
                <a:latin typeface="Arial Narrow" pitchFamily="34" charset="0"/>
              </a:rPr>
              <a:t>(</a:t>
            </a:r>
            <a:r>
              <a:rPr lang="en-US" sz="1400" dirty="0" smtClean="0">
                <a:solidFill>
                  <a:schemeClr val="tx2"/>
                </a:solidFill>
                <a:latin typeface="Arial Narrow" pitchFamily="34" charset="0"/>
              </a:rPr>
              <a:t>MNE</a:t>
            </a:r>
            <a:r>
              <a:rPr lang="ru-RU" sz="1400" dirty="0" smtClean="0">
                <a:solidFill>
                  <a:schemeClr val="tx2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40" name="Объект 2"/>
          <p:cNvSpPr txBox="1">
            <a:spLocks/>
          </p:cNvSpPr>
          <p:nvPr/>
        </p:nvSpPr>
        <p:spPr bwMode="auto">
          <a:xfrm>
            <a:off x="827584" y="2665948"/>
            <a:ext cx="1872008" cy="72000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sz="1600" b="1" dirty="0" smtClean="0">
                <a:solidFill>
                  <a:schemeClr val="tx2"/>
                </a:solidFill>
                <a:latin typeface="Arial Narrow" pitchFamily="34" charset="0"/>
              </a:rPr>
              <a:t>Strategic plans</a:t>
            </a:r>
            <a:endParaRPr lang="ru-RU" sz="1600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>
              <a:spcAft>
                <a:spcPts val="600"/>
              </a:spcAft>
              <a:buClr>
                <a:srgbClr val="003366"/>
              </a:buClr>
            </a:pPr>
            <a:r>
              <a:rPr lang="en-US" sz="1600" b="1" dirty="0" smtClean="0">
                <a:solidFill>
                  <a:schemeClr val="tx2"/>
                </a:solidFill>
                <a:latin typeface="Arial Narrow" pitchFamily="34" charset="0"/>
              </a:rPr>
              <a:t>Budget programs</a:t>
            </a:r>
            <a:endParaRPr lang="ru-RU" sz="16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2" name="Объект 2"/>
          <p:cNvSpPr txBox="1">
            <a:spLocks/>
          </p:cNvSpPr>
          <p:nvPr/>
        </p:nvSpPr>
        <p:spPr bwMode="auto">
          <a:xfrm>
            <a:off x="6444208" y="5589240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5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Draft of the Republican budget </a:t>
            </a:r>
            <a:r>
              <a:rPr lang="ru-RU" sz="15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(М</a:t>
            </a:r>
            <a:r>
              <a:rPr lang="en-US" sz="1500" b="1" dirty="0" err="1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oF</a:t>
            </a:r>
            <a:r>
              <a:rPr lang="ru-RU" sz="15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43" name="Объект 2"/>
          <p:cNvSpPr txBox="1">
            <a:spLocks/>
          </p:cNvSpPr>
          <p:nvPr/>
        </p:nvSpPr>
        <p:spPr bwMode="auto">
          <a:xfrm>
            <a:off x="827584" y="4725144"/>
            <a:ext cx="1872208" cy="86409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Correction of </a:t>
            </a: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The  economic and social development forecast 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(М</a:t>
            </a: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NE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44" name="Объект 2"/>
          <p:cNvSpPr txBox="1">
            <a:spLocks/>
          </p:cNvSpPr>
          <p:nvPr/>
        </p:nvSpPr>
        <p:spPr bwMode="auto">
          <a:xfrm>
            <a:off x="3707904" y="6336704"/>
            <a:ext cx="1872208" cy="476672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6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Parliament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5" name="Объект 2"/>
          <p:cNvSpPr txBox="1">
            <a:spLocks/>
          </p:cNvSpPr>
          <p:nvPr/>
        </p:nvSpPr>
        <p:spPr bwMode="auto">
          <a:xfrm>
            <a:off x="3707904" y="4725144"/>
            <a:ext cx="1872208" cy="86409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5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Additional </a:t>
            </a:r>
            <a:r>
              <a:rPr lang="en-US" sz="15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discussions on expenditure</a:t>
            </a:r>
            <a:endParaRPr lang="ru-RU" sz="1500" b="1" dirty="0" smtClean="0">
              <a:solidFill>
                <a:schemeClr val="accent3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827584" y="3602052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600" b="1" dirty="0" smtClean="0">
                <a:solidFill>
                  <a:schemeClr val="tx2"/>
                </a:solidFill>
                <a:latin typeface="Arial Narrow" pitchFamily="34" charset="0"/>
              </a:rPr>
              <a:t>Budget  requests</a:t>
            </a:r>
            <a:endParaRPr lang="ru-RU" sz="16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 bwMode="auto">
          <a:xfrm>
            <a:off x="4139952" y="2759442"/>
            <a:ext cx="1008112" cy="50405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2000" b="1" dirty="0" smtClean="0">
                <a:solidFill>
                  <a:schemeClr val="tx2"/>
                </a:solidFill>
                <a:latin typeface="Arial Narrow" pitchFamily="34" charset="0"/>
              </a:rPr>
              <a:t>MNE</a:t>
            </a:r>
            <a:endParaRPr lang="ru-RU" sz="20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 bwMode="auto">
          <a:xfrm>
            <a:off x="4139952" y="3695546"/>
            <a:ext cx="1008112" cy="504056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2000" b="1" dirty="0" err="1" smtClean="0">
                <a:solidFill>
                  <a:schemeClr val="tx2"/>
                </a:solidFill>
                <a:latin typeface="Arial Narrow" pitchFamily="34" charset="0"/>
              </a:rPr>
              <a:t>MoF</a:t>
            </a:r>
            <a:endParaRPr lang="ru-RU" sz="20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39" name="Объект 2"/>
          <p:cNvSpPr txBox="1">
            <a:spLocks/>
          </p:cNvSpPr>
          <p:nvPr/>
        </p:nvSpPr>
        <p:spPr bwMode="auto">
          <a:xfrm>
            <a:off x="6444208" y="1844824"/>
            <a:ext cx="1872208" cy="72000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600" b="1" dirty="0" smtClean="0">
                <a:solidFill>
                  <a:schemeClr val="tx2"/>
                </a:solidFill>
                <a:latin typeface="Arial Narrow" pitchFamily="34" charset="0"/>
              </a:rPr>
              <a:t>Spending limits </a:t>
            </a:r>
            <a:r>
              <a:rPr lang="ru-RU" sz="1600" dirty="0" smtClean="0">
                <a:solidFill>
                  <a:schemeClr val="tx2"/>
                </a:solidFill>
                <a:latin typeface="Arial Narrow" pitchFamily="34" charset="0"/>
              </a:rPr>
              <a:t>(</a:t>
            </a:r>
            <a:r>
              <a:rPr lang="en-US" sz="1600" dirty="0" err="1" smtClean="0">
                <a:solidFill>
                  <a:schemeClr val="tx2"/>
                </a:solidFill>
                <a:latin typeface="Arial Narrow" pitchFamily="34" charset="0"/>
              </a:rPr>
              <a:t>MoF</a:t>
            </a:r>
            <a:r>
              <a:rPr lang="ru-RU" sz="1600" dirty="0" smtClean="0">
                <a:solidFill>
                  <a:schemeClr val="tx2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7146286" y="4779150"/>
            <a:ext cx="1260140" cy="360040"/>
          </a:xfrm>
          <a:prstGeom prst="rightArrow">
            <a:avLst>
              <a:gd name="adj1" fmla="val 50001"/>
              <a:gd name="adj2" fmla="val 3714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бъект 2"/>
          <p:cNvSpPr txBox="1">
            <a:spLocks/>
          </p:cNvSpPr>
          <p:nvPr/>
        </p:nvSpPr>
        <p:spPr bwMode="auto">
          <a:xfrm>
            <a:off x="6444208" y="3623538"/>
            <a:ext cx="1872208" cy="720080"/>
          </a:xfrm>
          <a:prstGeom prst="roundRect">
            <a:avLst>
              <a:gd name="adj" fmla="val 7370"/>
            </a:avLst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en-US" sz="1600" b="1" dirty="0" smtClean="0">
                <a:solidFill>
                  <a:schemeClr val="tx2"/>
                </a:solidFill>
                <a:latin typeface="Arial Narrow" pitchFamily="34" charset="0"/>
              </a:rPr>
              <a:t>Republican budget commission</a:t>
            </a:r>
            <a:endParaRPr lang="ru-RU" sz="1600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3699</TotalTime>
  <Words>1300</Words>
  <Application>Microsoft Office PowerPoint</Application>
  <PresentationFormat>Экран (4:3)</PresentationFormat>
  <Paragraphs>192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Budgeting in Kazakhstan:  results of implemented reforms and plans for the future</vt:lpstr>
      <vt:lpstr>Key directions of the reforms towards performance budgeting</vt:lpstr>
      <vt:lpstr>Budget reforms in Kazakhstan from 2007</vt:lpstr>
      <vt:lpstr>Legislative basis of the budgetary process</vt:lpstr>
      <vt:lpstr>The Budget Code covers all levels and stages of budgeting</vt:lpstr>
      <vt:lpstr>General provisions on the republican budget development </vt:lpstr>
      <vt:lpstr>Documents used in the budget process</vt:lpstr>
      <vt:lpstr>Linking Target Indicators to Budget Expenditures</vt:lpstr>
      <vt:lpstr>The process of the Republican budget development</vt:lpstr>
      <vt:lpstr>The role of MNE and MoF in budgeting</vt:lpstr>
      <vt:lpstr>Budgeting is implemented within the framework of fiscal rules</vt:lpstr>
      <vt:lpstr>Introduction of   “Open Government”</vt:lpstr>
      <vt:lpstr>Expansion of citizens participation in the budget discussions</vt:lpstr>
      <vt:lpstr>Future plans</vt:lpstr>
      <vt:lpstr>Thank you for your attention!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khismatulin_vr</dc:creator>
  <cp:lastModifiedBy>khismatulin_vr</cp:lastModifiedBy>
  <cp:revision>569</cp:revision>
  <dcterms:created xsi:type="dcterms:W3CDTF">2017-06-27T08:23:56Z</dcterms:created>
  <dcterms:modified xsi:type="dcterms:W3CDTF">2018-05-21T06:20:45Z</dcterms:modified>
</cp:coreProperties>
</file>