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9" r:id="rId3"/>
    <p:sldId id="274" r:id="rId4"/>
    <p:sldId id="283" r:id="rId5"/>
    <p:sldId id="280" r:id="rId6"/>
    <p:sldId id="284" r:id="rId7"/>
    <p:sldId id="285" r:id="rId8"/>
    <p:sldId id="281" r:id="rId9"/>
    <p:sldId id="275" r:id="rId10"/>
    <p:sldId id="286" r:id="rId11"/>
    <p:sldId id="282" r:id="rId12"/>
    <p:sldId id="276" r:id="rId13"/>
    <p:sldId id="277" r:id="rId14"/>
    <p:sldId id="278" r:id="rId15"/>
    <p:sldId id="287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FF99"/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881425D0-9FA8-4C45-A54A-76A505EE1062}" type="datetimeFigureOut">
              <a:rPr lang="ru-RU" smtClean="0"/>
              <a:pPr/>
              <a:t>21.05.2018</a:t>
            </a:fld>
            <a:endParaRPr xmlns:a="http://schemas.openxmlformats.org/drawingml/2006/main" lang="hr-H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E79E2465-7122-4EA4-8925-06D05034E54B}" type="slidenum">
              <a:rPr lang="ru-RU" smtClean="0"/>
              <a:pPr/>
              <a:t>‹#›</a:t>
            </a:fld>
            <a:endParaRPr xmlns:a="http://schemas.openxmlformats.org/drawingml/2006/main"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6D5EE8C6-6872-40AA-9CF3-3947822B21EC}" type="datetimeFigureOut">
              <a:rPr lang="ru-RU" smtClean="0"/>
              <a:pPr/>
              <a:t>21.05.2018</a:t>
            </a:fld>
            <a:endParaRPr xmlns:a="http://schemas.openxmlformats.org/drawingml/2006/main" lang="hr-HR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59D886AB-8B7F-4487-8125-474519D83B08}" type="slidenum">
              <a:rPr lang="ru-RU" smtClean="0"/>
              <a:pPr/>
              <a:t>‹#›</a:t>
            </a:fld>
            <a:endParaRPr xmlns:a="http://schemas.openxmlformats.org/drawingml/2006/main"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59D886AB-8B7F-4487-8125-474519D83B08}" type="slidenum">
              <a:rPr lang="ru-RU" smtClean="0"/>
              <a:pPr/>
              <a:t>1</a:t>
            </a:fld>
            <a:endParaRPr xmlns:a="http://schemas.openxmlformats.org/drawingml/2006/main"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98DC-460A-41A3-B5C1-B28DFC8F7ECC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0C0D-44DC-454D-8400-1A35BCCF225F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9C38-0A5C-4CE2-A2A5-3C1B061803A6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A06F-716B-4D78-8FC3-EC80431E3997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3C36-3BCD-481F-8327-7CC5E2FDF215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A44B-82C3-4A62-A7F5-EBFF706FF2A4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A8E4-D2C9-40E3-B421-11665D85A0C8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698-B8C9-4E48-840A-1507AA130387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7CBE-BAF3-42CF-8FF6-7D9D8C1767CE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AB16-5AF8-41E8-839F-71BDD02C51D6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8FB-27FA-4BA7-A0EB-74E5AC66DD2E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987F-1852-4E00-B43E-0143378FE3FD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558608" cy="1080120"/>
          </a:xfrm>
        </p:spPr>
        <p:txBody>
          <a:bodyPr>
            <a:noAutofit/>
          </a:bodyPr>
          <a:lstStyle/>
          <a:p>
            <a:pPr xmlns:a="http://schemas.openxmlformats.org/drawingml/2006/main" algn="l"/>
            <a:r>
              <a:rPr xmlns:a="http://schemas.openxmlformats.org/drawingml/2006/main" lang="hr-HR" sz="4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Planiranje proračuna u Kazahstanu: </a:t>
            </a:r>
            <a:br/>
            <a:r>
              <a:rPr xmlns:a="http://schemas.openxmlformats.org/drawingml/2006/main" lang="hr-HR" sz="2800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rezultati provedenih reformi i planovi za budućnost</a:t>
            </a:r>
            <a:endParaRPr xmlns:a="http://schemas.openxmlformats.org/drawingml/2006/main" lang="hr-HR" sz="2800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3170" y="3789040"/>
            <a:ext cx="3816424" cy="72008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Ministarstvo nacionalnog gospodarstva</a:t>
            </a:r>
          </a:p>
          <a:p>
            <a:pPr xmlns:a="http://schemas.openxmlformats.org/drawingml/2006/main"/>
            <a:r>
              <a:rPr xmlns:a="http://schemas.openxmlformats.org/drawingml/2006/main"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Republike Kazahstan</a:t>
            </a:r>
            <a:endParaRPr xmlns:a="http://schemas.openxmlformats.org/drawingml/2006/main" lang="hr-HR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3573016"/>
            <a:ext cx="7344816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71800" y="6309320"/>
            <a:ext cx="3456384" cy="43204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xmlns:a="http://schemas.openxmlformats.org/drawingml/2006/main" algn="ctr"/>
            <a:r>
              <a:rPr xmlns:a="http://schemas.openxmlformats.org/drawingml/2006/main"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24. – 25. svibnja 2018., Zagreb</a:t>
            </a:r>
            <a:endParaRPr xmlns:a="http://schemas.openxmlformats.org/drawingml/2006/main" lang="hr-HR" sz="2000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0622"/>
            <a:ext cx="8568952" cy="634082"/>
          </a:xfrm>
        </p:spPr>
        <p:txBody>
          <a:bodyPr>
            <a:norm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Uloga MNG-a i MF-a u planiranju proračuna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10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251520" y="1196752"/>
          <a:ext cx="8640960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560867"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MINISTARSTVO NACIONALNOG GOSPODARSTVA</a:t>
                      </a:r>
                      <a:endParaRPr xmlns:a="http://schemas.openxmlformats.org/drawingml/2006/main" lang="hr-HR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MINISTARSTVO FINANCIJA</a:t>
                      </a:r>
                      <a:endParaRPr xmlns:a="http://schemas.openxmlformats.org/drawingml/2006/main" lang="hr-HR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19309">
                <a:tc>
                  <a:txBody>
                    <a:bodyPr/>
                    <a:lstStyle/>
                    <a:p>
                      <a:pPr xmlns:a="http://schemas.openxmlformats.org/drawingml/2006/main" algn="l"/>
                      <a:r>
                        <a:rPr xmlns:a="http://schemas.openxmlformats.org/drawingml/2006/main" lang="hr-HR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Izrađuje fiskalnu politiku i politiku međuproračunskih odnosa</a:t>
                      </a:r>
                      <a:endParaRPr xmlns:a="http://schemas.openxmlformats.org/drawingml/2006/main" lang="hr-HR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l"/>
                      <a:r>
                        <a:rPr xmlns:a="http://schemas.openxmlformats.org/drawingml/2006/main" lang="hr-HR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Planira proračun i izvršava ga</a:t>
                      </a:r>
                      <a:endParaRPr xmlns:a="http://schemas.openxmlformats.org/drawingml/2006/main" lang="hr-HR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85745">
                <a:tc>
                  <a:txBody>
                    <a:bodyPr/>
                    <a:lstStyle/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Izrađuje Projekciju gospodarskog i društvenog razvoja zemlje za 5 godina</a:t>
                      </a:r>
                    </a:p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Projicira proračunske parametre za tri godine (prihodi, rashodi, deficit)</a:t>
                      </a:r>
                    </a:p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Projicira parametre Nacionalnog fonda </a:t>
                      </a:r>
                      <a:endParaRPr xmlns:a="http://schemas.openxmlformats.org/drawingml/2006/main" lang="hr-HR" sz="16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Izrađuje limite potrošnje za ministarstva za tri godine</a:t>
                      </a:r>
                      <a:endParaRPr xmlns:a="http://schemas.openxmlformats.org/drawingml/2006/main" lang="hr-HR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6492">
                <a:tc>
                  <a:txBody>
                    <a:bodyPr/>
                    <a:lstStyle/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Priprema zaključak nacrta strateških planova i proračunskih programa ministarstava</a:t>
                      </a: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endParaRPr xmlns:a="http://schemas.openxmlformats.org/drawingml/2006/main" lang="hr-HR" sz="16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Priprema zaključak proračunskih zahtjeva ministarstava</a:t>
                      </a: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endParaRPr xmlns:a="http://schemas.openxmlformats.org/drawingml/2006/main" lang="hr-HR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9290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Donosi prijedloge za upotrebu Nacionalnog fonda</a:t>
                      </a:r>
                      <a:endParaRPr xmlns:a="http://schemas.openxmlformats.org/drawingml/2006/main" lang="hr-HR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Radno tijelo </a:t>
                      </a:r>
                      <a:r>
                        <a:rPr xmlns:a="http://schemas.openxmlformats.org/drawingml/2006/main" lang="hr-HR" sz="1600" b="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Odbora za državni proračun</a:t>
                      </a:r>
                      <a:endParaRPr xmlns:a="http://schemas.openxmlformats.org/drawingml/2006/main" lang="hr-HR" sz="1600" b="0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xmlns:a="http://schemas.openxmlformats.org/drawingml/2006/main">
                        <a:spcAft>
                          <a:spcPts val="600"/>
                        </a:spcAft>
                      </a:pPr>
                      <a:r>
                        <a:rPr xmlns:a="http://schemas.openxmlformats.org/drawingml/2006/main" lang="hr-HR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Omogućuje podnošenje zahtjeva, nacrta strateških planova i proračunskih programa Odboru za državni proračun</a:t>
                      </a:r>
                      <a:endParaRPr xmlns:a="http://schemas.openxmlformats.org/drawingml/2006/main" lang="hr-HR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2872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hr-HR" sz="1600" dirty="0" smtClean="0">
                          <a:latin typeface="Arial Narrow" pitchFamily="34" charset="0"/>
                        </a:rPr>
                        <a:t>Izrađuje nacrt Zakona o zajamčenom transferu iz Nacionalnog fonda</a:t>
                      </a:r>
                      <a:endParaRPr xmlns:a="http://schemas.openxmlformats.org/drawingml/2006/main" lang="hr-HR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>
                        <a:spcAft>
                          <a:spcPts val="600"/>
                        </a:spcAft>
                      </a:pPr>
                      <a:r>
                        <a:rPr xmlns:a="http://schemas.openxmlformats.org/drawingml/2006/main" lang="hr-HR" sz="1600" dirty="0" smtClean="0">
                          <a:latin typeface="Arial Narrow" pitchFamily="34" charset="0"/>
                        </a:rPr>
                        <a:t>Izrađuje nacrt državnog proračuna</a:t>
                      </a:r>
                    </a:p>
                    <a:p>
                      <a:pPr xmlns:a="http://schemas.openxmlformats.org/drawingml/2006/main">
                        <a:spcAft>
                          <a:spcPts val="600"/>
                        </a:spcAft>
                      </a:pPr>
                      <a:r>
                        <a:rPr xmlns:a="http://schemas.openxmlformats.org/drawingml/2006/main" lang="hr-HR" sz="1600" dirty="0" smtClean="0">
                          <a:latin typeface="Arial Narrow" pitchFamily="34" charset="0"/>
                        </a:rPr>
                        <a:t>Izrađuje nacrt Zakona o državnog proračunu</a:t>
                      </a:r>
                      <a:endParaRPr xmlns:a="http://schemas.openxmlformats.org/drawingml/2006/main" lang="hr-HR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367663"/>
      </p:ext>
    </p:extLst>
  </p:cSld>
  <p:clrMapOvr>
    <a:masterClrMapping/>
  </p:clrMapOvr>
</p:sld>
</file>

<file path=ppt/slides/slide1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576064"/>
          </a:xfrm>
        </p:spPr>
        <p:txBody>
          <a:bodyPr>
            <a:no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Planiranje proračuna provodi se u okviru fiskalnih pravila</a:t>
            </a:r>
            <a:endParaRPr xmlns:a="http://schemas.openxmlformats.org/drawingml/2006/main" lang="hr-HR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896544"/>
          </a:xfrm>
        </p:spPr>
        <p:txBody>
          <a:bodyPr>
            <a:noAutofit/>
          </a:bodyPr>
          <a:lstStyle/>
          <a:p>
            <a:pPr xmlns:a="http://schemas.openxmlformats.org/drawingml/2006/main" marL="0" indent="0" algn="just">
              <a:spcBef>
                <a:spcPts val="0"/>
              </a:spcBef>
              <a:spcAft>
                <a:spcPts val="3600"/>
              </a:spcAft>
              <a:buNone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Novi koncept Nacionalnog fonda donesen je 2016.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  <a:p>
            <a:pPr xmlns:a="http://schemas.openxmlformats.org/drawingml/2006/main" algn="just">
              <a:spcBef>
                <a:spcPts val="0"/>
              </a:spcBef>
              <a:spcAft>
                <a:spcPts val="600"/>
              </a:spcAft>
              <a:buNone/>
            </a:pPr>
            <a:r>
              <a:rPr xmlns:a="http://schemas.openxmlformats.org/drawingml/2006/main" lang="hr-HR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1. </a:t>
            </a:r>
            <a:r>
              <a:rPr xmlns:a="http://schemas.openxmlformats.org/drawingml/2006/main" lang="hr-HR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Smanjenje proračunske ovisnosti o naftnim prihodima</a:t>
            </a:r>
            <a:endParaRPr xmlns:a="http://schemas.openxmlformats.org/drawingml/2006/main" lang="hr-HR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marL="450850" indent="-174625" algn="just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Nenaftni deficit </a:t>
            </a:r>
            <a:r>
              <a:rPr xmlns:a="http://schemas.openxmlformats.org/drawingml/2006/main" lang="hr-HR" sz="1800" dirty="0" smtClean="0">
                <a:latin typeface="Arial Narrow" pitchFamily="34" charset="0"/>
              </a:rPr>
              <a:t>– </a:t>
            </a:r>
            <a:r>
              <a:rPr xmlns:a="http://schemas.openxmlformats.org/drawingml/2006/main" lang="hr-HR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glavni temelj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dirty="0">
                <a:latin typeface="Arial Narrow" pitchFamily="34" charset="0"/>
              </a:rPr>
              <a:t>fiskalne politike </a:t>
            </a:r>
          </a:p>
          <a:p>
            <a:pPr xmlns:a="http://schemas.openxmlformats.org/drawingml/2006/main" marL="450850" indent="-174625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800" dirty="0" smtClean="0">
                <a:latin typeface="Arial Narrow" pitchFamily="34" charset="0"/>
              </a:rPr>
              <a:t>Smanjenje nenaftnog deficita na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7 %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dirty="0" smtClean="0">
                <a:latin typeface="Arial Narrow" pitchFamily="34" charset="0"/>
              </a:rPr>
              <a:t>BDP-a do 2020. i na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6 %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dirty="0">
                <a:latin typeface="Arial Narrow" pitchFamily="34" charset="0"/>
              </a:rPr>
              <a:t>BDP-a do 2025.</a:t>
            </a:r>
            <a:endParaRPr xmlns:a="http://schemas.openxmlformats.org/drawingml/2006/main" lang="hr-HR" sz="1800" dirty="0" smtClean="0">
              <a:latin typeface="Arial Narrow" pitchFamily="34" charset="0"/>
            </a:endParaRPr>
          </a:p>
          <a:p>
            <a:pPr xmlns:a="http://schemas.openxmlformats.org/drawingml/2006/main" algn="just">
              <a:spcBef>
                <a:spcPts val="0"/>
              </a:spcBef>
              <a:spcAft>
                <a:spcPts val="600"/>
              </a:spcAft>
              <a:buNone/>
            </a:pPr>
            <a:r>
              <a:rPr xmlns:a="http://schemas.openxmlformats.org/drawingml/2006/main" lang="hr-HR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2. </a:t>
            </a:r>
            <a:r>
              <a:rPr xmlns:a="http://schemas.openxmlformats.org/drawingml/2006/main" lang="hr-HR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Stabilizacija imovine Nacionalnog fonda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  <a:p>
            <a:pPr xmlns:a="http://schemas.openxmlformats.org/drawingml/2006/main" marL="450850" indent="-173038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800" dirty="0">
                <a:latin typeface="Arial Narrow" pitchFamily="34" charset="0"/>
              </a:rPr>
              <a:t>Smanjenje zajamčenih transfera iz Nacionalnog fonda u proračun s </a:t>
            </a:r>
            <a:r>
              <a:rPr xmlns:a="http://schemas.openxmlformats.org/drawingml/2006/main" lang="hr-HR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8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dirty="0" smtClean="0">
                <a:latin typeface="Arial Narrow" pitchFamily="34" charset="0"/>
              </a:rPr>
              <a:t>na </a:t>
            </a:r>
            <a:r>
              <a:rPr xmlns:a="http://schemas.openxmlformats.org/drawingml/2006/main" lang="hr-HR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6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dirty="0" smtClean="0">
                <a:latin typeface="Arial Narrow" pitchFamily="34" charset="0"/>
              </a:rPr>
              <a:t>milijardi USD </a:t>
            </a:r>
            <a:r>
              <a:rPr xmlns:a="http://schemas.openxmlformats.org/drawingml/2006/main" lang="hr-HR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od 2020</a:t>
            </a:r>
            <a:r>
              <a:rPr xmlns:a="http://schemas.openxmlformats.org/drawingml/2006/main" lang="hr-HR" sz="1800" dirty="0" smtClean="0">
                <a:latin typeface="Arial Narrow" pitchFamily="34" charset="0"/>
              </a:rPr>
              <a:t>.</a:t>
            </a:r>
            <a:endParaRPr xmlns:a="http://schemas.openxmlformats.org/drawingml/2006/main" lang="hr-HR" sz="18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algn="just">
              <a:spcBef>
                <a:spcPts val="0"/>
              </a:spcBef>
              <a:spcAft>
                <a:spcPts val="1200"/>
              </a:spcAft>
              <a:buNone/>
            </a:pPr>
            <a:r>
              <a:rPr xmlns:a="http://schemas.openxmlformats.org/drawingml/2006/main" lang="hr-HR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3. </a:t>
            </a:r>
            <a:r>
              <a:rPr xmlns:a="http://schemas.openxmlformats.org/drawingml/2006/main" lang="hr-HR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Osiguravanje održivosti javnih financija</a:t>
            </a:r>
            <a:endParaRPr xmlns:a="http://schemas.openxmlformats.org/drawingml/2006/main" lang="hr-HR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marL="450850" indent="-17303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800" dirty="0">
                <a:latin typeface="Arial Narrow" pitchFamily="34" charset="0"/>
              </a:rPr>
              <a:t>Održavanje imovine Nacionalnog fonda – </a:t>
            </a:r>
            <a:r>
              <a:rPr xmlns:a="http://schemas.openxmlformats.org/drawingml/2006/main" lang="hr-HR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najmanje </a:t>
            </a:r>
            <a:r>
              <a:rPr xmlns:a="http://schemas.openxmlformats.org/drawingml/2006/main" lang="hr-HR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30 %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BDP-a</a:t>
            </a:r>
            <a:endParaRPr xmlns:a="http://schemas.openxmlformats.org/drawingml/2006/main" lang="hr-HR" sz="18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11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62074"/>
          </a:xfrm>
        </p:spPr>
        <p:txBody>
          <a:bodyPr>
            <a:norm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Uvođenje koncepta „otvorene vlade”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608512"/>
          </a:xfrm>
        </p:spPr>
        <p:txBody>
          <a:bodyPr>
            <a:noAutofit/>
          </a:bodyPr>
          <a:lstStyle/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Zakon o pristupu informacijama </a:t>
            </a:r>
            <a:r>
              <a:rPr xmlns:a="http://schemas.openxmlformats.org/drawingml/2006/main" lang="hr-HR" altLang="ru-RU" sz="2000" dirty="0">
                <a:latin typeface="Arial Narrow" pitchFamily="34" charset="0"/>
              </a:rPr>
              <a:t>donesen je 2015. </a:t>
            </a:r>
            <a:endParaRPr xmlns:a="http://schemas.openxmlformats.org/drawingml/2006/main" lang="hr-HR" altLang="ru-RU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lvl="0" indent="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1800" dirty="0">
                <a:latin typeface="Arial Narrow" pitchFamily="34" charset="0"/>
              </a:rPr>
              <a:t>Otvorenost informacija o izradi i rashodima fondova državnog i lokalnih proračuna</a:t>
            </a:r>
            <a:endParaRPr xmlns:a="http://schemas.openxmlformats.org/drawingml/2006/main" lang="hr-HR" sz="18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0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1800" dirty="0" smtClean="0">
                <a:latin typeface="Arial Narrow" pitchFamily="34" charset="0"/>
              </a:rPr>
              <a:t>Pokrenuti portali „Otvoreni podaci”, „Otvoreni normativni pravni akti”, „Otvoreni proračuni”, „Otvoreni dijalog”, „Procjena efikasnosti državnih tijela”</a:t>
            </a:r>
            <a:endParaRPr xmlns:a="http://schemas.openxmlformats.org/drawingml/2006/main" lang="hr-HR" altLang="ru-RU" sz="18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lvl="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altLang="ru-RU" sz="2000" dirty="0" smtClean="0">
                <a:latin typeface="Arial Narrow" pitchFamily="34" charset="0"/>
              </a:rPr>
              <a:t>Internet portal </a:t>
            </a:r>
            <a:r>
              <a:rPr xmlns:a="http://schemas.openxmlformats.org/drawingml/2006/main" lang="hr-HR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„Otvoreni proračuni”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altLang="ru-RU" sz="1600" dirty="0" smtClean="0">
                <a:latin typeface="Arial Narrow" pitchFamily="34" charset="0"/>
              </a:rPr>
              <a:t>(nacrti proračunskih programa, odobreni proračunski programi i izvještaji o njihovoj provedbi, definicije proračunskih pojmova, infografika, rezultati državne revizije i financijske kontrole)</a:t>
            </a:r>
          </a:p>
          <a:p>
            <a:pPr xmlns:a="http://schemas.openxmlformats.org/drawingml/2006/main" marL="266700" lvl="0" indent="0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1800" dirty="0">
                <a:latin typeface="Arial Narrow" pitchFamily="34" charset="0"/>
              </a:rPr>
              <a:t>Provedena je javna rasprava o proračunskih programima</a:t>
            </a:r>
            <a:endParaRPr xmlns:a="http://schemas.openxmlformats.org/drawingml/2006/main" lang="hr-HR" sz="18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55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altLang="ru-RU" sz="2000" dirty="0" smtClean="0">
                <a:latin typeface="Arial Narrow" pitchFamily="34" charset="0"/>
              </a:rPr>
              <a:t>Priprema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„Proračuna za građane”</a:t>
            </a:r>
          </a:p>
          <a:p>
            <a:pPr xmlns:a="http://schemas.openxmlformats.org/drawingml/2006/main" marL="266700" indent="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1800" dirty="0">
                <a:latin typeface="Arial Narrow" pitchFamily="34" charset="0"/>
              </a:rPr>
              <a:t>Slične se informacije objavljuju na </a:t>
            </a:r>
            <a:r>
              <a:rPr xmlns:a="http://schemas.openxmlformats.org/drawingml/2006/main" lang="hr-HR" sz="1800" dirty="0" i="1">
                <a:latin typeface="Arial Narrow" pitchFamily="34" charset="0"/>
              </a:rPr>
              <a:t>web</a:t>
            </a:r>
            <a:r>
              <a:rPr xmlns:a="http://schemas.openxmlformats.org/drawingml/2006/main" lang="hr-HR" sz="1800" dirty="0">
                <a:latin typeface="Arial Narrow" pitchFamily="34" charset="0"/>
              </a:rPr>
              <a:t>-stranicama državnih agencija </a:t>
            </a:r>
          </a:p>
          <a:p>
            <a:pPr xmlns:a="http://schemas.openxmlformats.org/drawingml/2006/main" marL="266700" indent="-255588" algn="just">
              <a:spcBef>
                <a:spcPts val="0"/>
              </a:spcBef>
              <a:spcAft>
                <a:spcPts val="1800"/>
              </a:spcAft>
              <a:buClr>
                <a:schemeClr val="accent6"/>
              </a:buClr>
              <a:buFont typeface="Wingdings" pitchFamily="2" charset="2"/>
              <a:buChar char="§"/>
            </a:pPr>
            <a:endParaRPr xmlns:a="http://schemas.openxmlformats.org/drawingml/2006/main" lang="hr-HR" altLang="ru-RU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12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706090"/>
          </a:xfrm>
        </p:spPr>
        <p:txBody>
          <a:bodyPr>
            <a:noAutofit/>
          </a:bodyPr>
          <a:lstStyle/>
          <a:p>
            <a:pPr xmlns:a="http://schemas.openxmlformats.org/drawingml/2006/main" marL="266700" indent="-266700">
              <a:spcAft>
                <a:spcPts val="600"/>
              </a:spcAft>
            </a:pPr>
            <a:r>
              <a:rPr xmlns:a="http://schemas.openxmlformats.org/drawingml/2006/main" lang="hr-HR" altLang="ru-RU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Veće sudjelovanje građana u proračunskih raspravama</a:t>
            </a:r>
            <a:endParaRPr xmlns:a="http://schemas.openxmlformats.org/drawingml/2006/main" lang="hr-HR" altLang="ru-RU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112568"/>
          </a:xfrm>
        </p:spPr>
        <p:txBody>
          <a:bodyPr>
            <a:noAutofit/>
          </a:bodyPr>
          <a:lstStyle/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Zakon o javnim vijećima </a:t>
            </a:r>
            <a:r>
              <a:rPr xmlns:a="http://schemas.openxmlformats.org/drawingml/2006/main" lang="hr-HR" altLang="ru-RU" sz="2000" dirty="0">
                <a:latin typeface="Arial Narrow" pitchFamily="34" charset="0"/>
              </a:rPr>
              <a:t>donesen je 2015. </a:t>
            </a:r>
            <a:endParaRPr xmlns:a="http://schemas.openxmlformats.org/drawingml/2006/main" lang="hr-HR" altLang="ru-RU" sz="20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1800" dirty="0" smtClean="0">
                <a:latin typeface="Arial Narrow" pitchFamily="34" charset="0"/>
              </a:rPr>
              <a:t>Javna vijeća izražavaju mišljenje civilnog društva, osiguravaju javnu kontrolu, zaprimaju žalbe građana i savjetuju ih, donose prijedloge</a:t>
            </a:r>
            <a:endParaRPr xmlns:a="http://schemas.openxmlformats.org/drawingml/2006/main" lang="hr-HR" sz="18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229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dirty="0" smtClean="0">
                <a:latin typeface="Arial Narrow" pitchFamily="34" charset="0"/>
              </a:rPr>
              <a:t>javnih vijeća osnovano je u sklopu tijela središnje i lokalnih vlasti</a:t>
            </a:r>
            <a:endParaRPr xmlns:a="http://schemas.openxmlformats.org/drawingml/2006/main" lang="hr-HR" sz="18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1588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1800" dirty="0">
                <a:latin typeface="Arial Narrow" pitchFamily="34" charset="0"/>
              </a:rPr>
              <a:t>Predstavnici civilnog društva čine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76 %</a:t>
            </a:r>
            <a:r>
              <a:rPr xmlns:a="http://schemas.openxmlformats.org/drawingml/2006/main" dirty="1" smtClean="0" lang="hr-HR"/>
              <a:t> </a:t>
            </a:r>
            <a:r>
              <a:rPr xmlns:a="http://schemas.openxmlformats.org/drawingml/2006/main" lang="hr-HR" sz="1800" dirty="0">
                <a:latin typeface="Arial Narrow" pitchFamily="34" charset="0"/>
              </a:rPr>
              <a:t>javnih vijeća na lokalnoj razini</a:t>
            </a:r>
            <a:endParaRPr xmlns:a="http://schemas.openxmlformats.org/drawingml/2006/main" lang="hr-HR" sz="18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Od 2016. čelnici državnih tijela održavaju godišnje izvještajne sastanke s građanima koji se prenose putem interneta</a:t>
            </a:r>
            <a:endParaRPr xmlns:a="http://schemas.openxmlformats.org/drawingml/2006/main" lang="hr-HR" sz="20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altLang="ru-RU" sz="2000" dirty="0" smtClean="0">
                <a:latin typeface="Arial Narrow" pitchFamily="34" charset="0"/>
              </a:rPr>
              <a:t>2018. je uveden </a:t>
            </a:r>
            <a:r>
              <a:rPr xmlns:a="http://schemas.openxmlformats.org/drawingml/2006/main" lang="hr-HR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proračun lokalne samouprave </a:t>
            </a:r>
            <a:r>
              <a:rPr xmlns:a="http://schemas.openxmlformats.org/drawingml/2006/main" lang="hr-HR" altLang="ru-RU" sz="2000" dirty="0" smtClean="0">
                <a:latin typeface="Arial Narrow" pitchFamily="34" charset="0"/>
              </a:rPr>
              <a:t>na razini naselja (koja broje najmanje dvije tisuće stanovnika)</a:t>
            </a:r>
            <a:endParaRPr xmlns:a="http://schemas.openxmlformats.org/drawingml/2006/main" lang="hr-HR" altLang="ru-RU" sz="20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xmlns:a="http://schemas.openxmlformats.org/drawingml/2006/main" lang="hr-HR" sz="1800" dirty="0" smtClean="0">
                <a:latin typeface="Arial Narrow" pitchFamily="34" charset="0"/>
              </a:rPr>
              <a:t>Stanovništvo u naselju izravno sudjeluje u izradi nacrta proračuna lokalne samouprave i razmatranju izvještaja o njegovoj provedbi</a:t>
            </a:r>
            <a:endParaRPr xmlns:a="http://schemas.openxmlformats.org/drawingml/2006/main" lang="hr-HR" sz="18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450850" indent="-174625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None/>
            </a:pPr>
            <a:endParaRPr xmlns:a="http://schemas.openxmlformats.org/drawingml/2006/main" lang="hr-HR" sz="18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13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48072"/>
          </a:xfrm>
        </p:spPr>
        <p:txBody>
          <a:bodyPr>
            <a:noAutofit/>
          </a:bodyPr>
          <a:lstStyle/>
          <a:p>
            <a:pPr xmlns:a="http://schemas.openxmlformats.org/drawingml/2006/main" marL="266700" indent="-266700">
              <a:spcAft>
                <a:spcPts val="600"/>
              </a:spcAft>
            </a:pPr>
            <a:r>
              <a:rPr xmlns:a="http://schemas.openxmlformats.org/drawingml/2006/main" lang="hr-HR" altLang="ru-RU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Planovi za budućnost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4" cy="4104456"/>
          </a:xfrm>
        </p:spPr>
        <p:txBody>
          <a:bodyPr>
            <a:noAutofit/>
          </a:bodyPr>
          <a:lstStyle/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Daljnje unaprjeđenje alata za planiranje proračuna prema učinku</a:t>
            </a:r>
            <a:endParaRPr xmlns:a="http://schemas.openxmlformats.org/drawingml/2006/main" lang="hr-HR" sz="20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Mogući pregled faza proračunskog procesa i njihovo usklađivanje – ne započinjati proračunski proces od limita, nego od strateških planova</a:t>
            </a:r>
            <a:endParaRPr xmlns:a="http://schemas.openxmlformats.org/drawingml/2006/main" lang="hr-HR" sz="20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Procjena dugoročne održivosti javnih financija</a:t>
            </a:r>
            <a:endParaRPr xmlns:a="http://schemas.openxmlformats.org/drawingml/2006/main" lang="hr-HR" sz="20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Unaprjeđenje procjene efikasnosti učinka državnih agencija i bolja primjena procjene u planiranju proračuna</a:t>
            </a:r>
            <a:endParaRPr xmlns:a="http://schemas.openxmlformats.org/drawingml/2006/main" lang="hr-HR" sz="2000" dirty="0" smtClean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Veća otvorenost i transparentnost</a:t>
            </a:r>
            <a:endParaRPr xmlns:a="http://schemas.openxmlformats.org/drawingml/2006/main" lang="hr-HR" sz="2000" dirty="0" smtClean="0">
              <a:latin typeface="Arial Narrow" pitchFamily="34" charset="0"/>
              <a:cs typeface="Arial" pitchFamily="34" charset="0"/>
            </a:endParaRPr>
          </a:p>
          <a:p>
            <a:pPr xmlns:a="http://schemas.openxmlformats.org/drawingml/2006/main"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Izrada proračuna za građane </a:t>
            </a:r>
            <a:endParaRPr xmlns:a="http://schemas.openxmlformats.org/drawingml/2006/main" lang="hr-HR" sz="20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14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pPr xmlns:a="http://schemas.openxmlformats.org/drawingml/2006/main" marL="266700" indent="-266700">
              <a:spcAft>
                <a:spcPts val="600"/>
              </a:spcAft>
            </a:pPr>
            <a:r>
              <a:rPr xmlns:a="http://schemas.openxmlformats.org/drawingml/2006/main" lang="hr-HR" alt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Hvala na pozornosti! 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15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852852"/>
      </p:ext>
    </p:extLst>
  </p:cSld>
  <p:clrMapOvr>
    <a:masterClrMapping/>
  </p:clrMapOvr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34082"/>
          </a:xfrm>
        </p:spPr>
        <p:txBody>
          <a:bodyPr>
            <a:no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Ključne smjernice reformi za planiranje proračuna prema učinku</a:t>
            </a:r>
            <a:endParaRPr xmlns:a="http://schemas.openxmlformats.org/drawingml/2006/main" lang="hr-HR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 bwMode="auto">
          <a:xfrm>
            <a:off x="395536" y="1412776"/>
            <a:ext cx="828092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marL="0" lvl="1" algn="just">
              <a:spcAft>
                <a:spcPts val="600"/>
              </a:spcAft>
            </a:pPr>
            <a:r>
              <a:rPr xmlns:a="http://schemas.openxmlformats.org/drawingml/2006/main" lang="hr-HR" sz="20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1. </a:t>
            </a:r>
            <a:r>
              <a:rPr xmlns:a="http://schemas.openxmlformats.org/drawingml/2006/main" lang="hr-HR" sz="20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USMJERENOST NA KONAČNE REZULTATE</a:t>
            </a:r>
            <a:endParaRPr xmlns:a="http://schemas.openxmlformats.org/drawingml/2006/main" lang="hr-HR" sz="2000" b="1" dirty="0" smtClean="0">
              <a:solidFill>
                <a:schemeClr val="accent3">
                  <a:lumMod val="75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marL="531813" lvl="1" indent="-185738" algn="just"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xmlns:a="http://schemas.openxmlformats.org/drawingml/2006/main" lang="hr-HR" sz="1600" dirty="0">
                <a:latin typeface="Arial Narrow" pitchFamily="34" charset="0"/>
              </a:rPr>
              <a:t>Izrađena je struktura programskih dokumenata na svim razinama</a:t>
            </a:r>
            <a:endParaRPr xmlns:a="http://schemas.openxmlformats.org/drawingml/2006/main" lang="hr-HR" sz="1600" dirty="0" smtClean="0">
              <a:latin typeface="Arial Narrow" pitchFamily="34" charset="0"/>
            </a:endParaRPr>
          </a:p>
          <a:p>
            <a:pPr xmlns:a="http://schemas.openxmlformats.org/drawingml/2006/main" marL="531813" lvl="1" indent="-185738" algn="just">
              <a:spcAft>
                <a:spcPts val="24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xmlns:a="http://schemas.openxmlformats.org/drawingml/2006/main" lang="hr-HR" sz="1600" dirty="0">
                <a:latin typeface="Arial Narrow" pitchFamily="34" charset="0"/>
              </a:rPr>
              <a:t>Državne agencije (ministarstva) izrađuju strateške planove s definiranim ciljnim pokazateljima</a:t>
            </a:r>
            <a:endParaRPr xmlns:a="http://schemas.openxmlformats.org/drawingml/2006/main" lang="hr-HR" sz="1600" dirty="0" smtClean="0">
              <a:latin typeface="Arial Narrow" pitchFamily="34" charset="0"/>
            </a:endParaRPr>
          </a:p>
          <a:p>
            <a:pPr xmlns:a="http://schemas.openxmlformats.org/drawingml/2006/main" marL="0" lvl="1" algn="just">
              <a:spcAft>
                <a:spcPts val="600"/>
              </a:spcAft>
            </a:pPr>
            <a:r>
              <a:rPr xmlns:a="http://schemas.openxmlformats.org/drawingml/2006/main" lang="hr-HR" sz="2000" b="1" dirty="0" smtClean="0">
                <a:solidFill>
                  <a:schemeClr val="tx2"/>
                </a:solidFill>
                <a:latin typeface="Arial Narrow" pitchFamily="34" charset="0"/>
              </a:rPr>
              <a:t>2. </a:t>
            </a:r>
            <a:r>
              <a:rPr xmlns:a="http://schemas.openxmlformats.org/drawingml/2006/main" lang="hr-HR" sz="2000" b="1" dirty="0" smtClean="0">
                <a:solidFill>
                  <a:schemeClr val="tx2"/>
                </a:solidFill>
                <a:latin typeface="Arial Narrow" pitchFamily="34" charset="0"/>
              </a:rPr>
              <a:t>DOSLJEDNOST CILJEVA I RESURSA </a:t>
            </a:r>
            <a:endParaRPr xmlns:a="http://schemas.openxmlformats.org/drawingml/2006/main" lang="hr-HR" sz="2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xmlns:a="http://schemas.openxmlformats.org/drawingml/2006/main" marL="527050" lvl="1" indent="-204788" algn="just">
              <a:spcAft>
                <a:spcPts val="2400"/>
              </a:spcAft>
              <a:buClr>
                <a:schemeClr val="tx2"/>
              </a:buClr>
              <a:buSzPct val="100000"/>
              <a:buFont typeface="Wingdings" pitchFamily="2" charset="2"/>
              <a:buChar char="§"/>
            </a:pPr>
            <a:r>
              <a:rPr xmlns:a="http://schemas.openxmlformats.org/drawingml/2006/main" lang="hr-HR" sz="1600" dirty="0">
                <a:latin typeface="Arial Narrow" pitchFamily="34" charset="0"/>
              </a:rPr>
              <a:t>Financijski resursi u proračunskim programima povezani su s ciljnim pokazateljima u strateškim planovima </a:t>
            </a:r>
            <a:endParaRPr xmlns:a="http://schemas.openxmlformats.org/drawingml/2006/main" lang="hr-HR" sz="1600" dirty="0" smtClean="0">
              <a:latin typeface="Arial Narrow" pitchFamily="34" charset="0"/>
            </a:endParaRPr>
          </a:p>
          <a:p>
            <a:pPr xmlns:a="http://schemas.openxmlformats.org/drawingml/2006/main" marL="0" lvl="1" algn="just">
              <a:spcAft>
                <a:spcPts val="600"/>
              </a:spcAft>
            </a:pPr>
            <a:r>
              <a:rPr xmlns:a="http://schemas.openxmlformats.org/drawingml/2006/main" lang="hr-HR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3. </a:t>
            </a:r>
            <a:r>
              <a:rPr xmlns:a="http://schemas.openxmlformats.org/drawingml/2006/main" lang="hr-HR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EVALUACIJA</a:t>
            </a:r>
            <a:r>
              <a:rPr xmlns:a="http://schemas.openxmlformats.org/drawingml/2006/main" dirty="1" smtClean="0" lang="hr-HR"/>
              <a:t> </a:t>
            </a:r>
          </a:p>
          <a:p>
            <a:pPr xmlns:a="http://schemas.openxmlformats.org/drawingml/2006/main" marL="527050" lvl="1" indent="-204788" algn="just">
              <a:spcAft>
                <a:spcPts val="24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</a:pPr>
            <a:r>
              <a:rPr xmlns:a="http://schemas.openxmlformats.org/drawingml/2006/main" lang="hr-HR" sz="1600" dirty="0">
                <a:latin typeface="Arial Narrow" pitchFamily="34" charset="0"/>
              </a:rPr>
              <a:t>Ocjenjuje se ostvarenost ciljnih pokazatelja (Godišnja procjena efikasnosti učinka državnih agencija provodi se od 2010.)</a:t>
            </a:r>
            <a:endParaRPr xmlns:a="http://schemas.openxmlformats.org/drawingml/2006/main" lang="hr-HR" sz="1600" dirty="0" smtClean="0">
              <a:latin typeface="Arial Narrow" pitchFamily="34" charset="0"/>
            </a:endParaRPr>
          </a:p>
          <a:p>
            <a:pPr xmlns:a="http://schemas.openxmlformats.org/drawingml/2006/main" marL="0" lvl="1" algn="just">
              <a:spcAft>
                <a:spcPts val="600"/>
              </a:spcAft>
            </a:pPr>
            <a:r>
              <a:rPr xmlns:a="http://schemas.openxmlformats.org/drawingml/2006/main" lang="hr-HR" sz="2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4. </a:t>
            </a:r>
            <a:r>
              <a:rPr xmlns:a="http://schemas.openxmlformats.org/drawingml/2006/main" lang="hr-HR" sz="2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ODGOVORNOST</a:t>
            </a:r>
            <a:r>
              <a:rPr xmlns:a="http://schemas.openxmlformats.org/drawingml/2006/main" dirty="1" smtClean="0" lang="hr-HR"/>
              <a:t> </a:t>
            </a:r>
          </a:p>
          <a:p>
            <a:pPr xmlns:a="http://schemas.openxmlformats.org/drawingml/2006/main" marL="531813" lvl="1" indent="-185738" algn="just">
              <a:spcAft>
                <a:spcPts val="6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>
                <a:tab pos="-3330575" algn="l"/>
                <a:tab pos="719138" algn="l"/>
              </a:tabLst>
              <a:defRPr/>
            </a:pPr>
            <a:r>
              <a:rPr xmlns:a="http://schemas.openxmlformats.org/drawingml/2006/main" lang="hr-HR" sz="1600" dirty="0" smtClean="0">
                <a:latin typeface="Arial Narrow" pitchFamily="34" charset="0"/>
              </a:rPr>
              <a:t>Svakom se programu dodjeljuje izvršni voditelj koji je odgovoran za provedbu programa</a:t>
            </a:r>
          </a:p>
          <a:p>
            <a:pPr xmlns:a="http://schemas.openxmlformats.org/drawingml/2006/main" marL="531813" lvl="1" indent="-185738" algn="just">
              <a:spcAft>
                <a:spcPts val="2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>
                <a:tab pos="-3330575" algn="l"/>
                <a:tab pos="719138" algn="l"/>
              </a:tabLst>
              <a:defRPr/>
            </a:pPr>
            <a:r>
              <a:rPr xmlns:a="http://schemas.openxmlformats.org/drawingml/2006/main" lang="hr-HR" sz="1600" dirty="0" smtClean="0">
                <a:latin typeface="Arial Narrow" pitchFamily="34" charset="0"/>
              </a:rPr>
              <a:t>Uvedena je odgovornost za neuspješnost programskih pokazatelja proračuna</a:t>
            </a:r>
            <a:endParaRPr xmlns:a="http://schemas.openxmlformats.org/drawingml/2006/main" lang="hr-HR" sz="1600" dirty="0" smtClean="0">
              <a:latin typeface="Arial Narrow" pitchFamily="34" charset="0"/>
            </a:endParaRPr>
          </a:p>
          <a:p>
            <a:pPr xmlns:a="http://schemas.openxmlformats.org/drawingml/2006/main" marL="266700" indent="-266700" algn="just">
              <a:spcAft>
                <a:spcPts val="600"/>
              </a:spcAft>
              <a:buClr>
                <a:schemeClr val="accent6"/>
              </a:buClr>
            </a:pPr>
            <a:r>
              <a:rPr xmlns:a="http://schemas.openxmlformats.org/drawingml/2006/main" lang="hr-HR" sz="2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5. </a:t>
            </a:r>
            <a:r>
              <a:rPr xmlns:a="http://schemas.openxmlformats.org/drawingml/2006/main" lang="hr-HR" sz="2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TRANSPARENTNOST</a:t>
            </a:r>
            <a:endParaRPr xmlns:a="http://schemas.openxmlformats.org/drawingml/2006/main" lang="hr-HR" sz="20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2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76064"/>
          </a:xfrm>
        </p:spPr>
        <p:txBody>
          <a:bodyPr>
            <a:norm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Proračunske reforme u Kazahstanu od 2007.</a:t>
            </a:r>
            <a:endParaRPr xmlns:a="http://schemas.openxmlformats.org/drawingml/2006/main" lang="hr-HR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3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07504" y="3356992"/>
          <a:ext cx="88569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</a:tblGrid>
              <a:tr h="370840"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2007.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2009.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2010.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2011.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2012.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2013.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2014.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2015.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2016.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2017.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xmlns:a="http://schemas.openxmlformats.org/drawingml/2006/main" algn="ctr"/>
                      <a:r>
                        <a:rPr xmlns:a="http://schemas.openxmlformats.org/drawingml/2006/main" lang="hr-HR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2018.</a:t>
                      </a:r>
                      <a:endParaRPr xmlns:a="http://schemas.openxmlformats.org/drawingml/2006/main" lang="hr-HR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 flipV="1">
            <a:off x="179512" y="3717032"/>
            <a:ext cx="0" cy="1656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496" y="5362417"/>
            <a:ext cx="1008112" cy="8748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Koncept javne uprave temeljen na učinku 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7092280" y="3717032"/>
            <a:ext cx="0" cy="1440160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76256" y="1783616"/>
            <a:ext cx="1080120" cy="6372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Povećanje proračunskih programa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7020272" y="2420888"/>
            <a:ext cx="0" cy="936104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763688" y="2420888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672" y="1772816"/>
            <a:ext cx="1296144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Uvođenje strateških planova državnih tijela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48264" y="5157192"/>
            <a:ext cx="1584176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>
                <a:latin typeface="Arial Narrow" pitchFamily="34" charset="0"/>
              </a:rPr>
              <a:t>Novi format strateških planova i proračunskih programa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2411760" y="3717032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67744" y="4653136"/>
            <a:ext cx="1584176" cy="86409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Uvođenje</a:t>
            </a:r>
          </a:p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godišnje procjene efikasnosti učinka državnih agencija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971600" y="1700808"/>
            <a:ext cx="0" cy="1656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64096" y="1412776"/>
            <a:ext cx="1331640" cy="2880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Novi Zakon o proračunu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772816"/>
            <a:ext cx="1080120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Preliminarna procjena nacrta proračuna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4499992" y="3717032"/>
            <a:ext cx="0" cy="1584176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55976" y="5301208"/>
            <a:ext cx="1368152" cy="100811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Povećana je odgovornost za neuspješnost programskih pokazatelja proračuna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1187624" y="3717032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043608" y="4653136"/>
            <a:ext cx="1224136" cy="7920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Odobrenje državnog sustava za planiranje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8172400" y="3717032"/>
            <a:ext cx="0" cy="725795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028384" y="4365104"/>
            <a:ext cx="1115616" cy="7920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Provedba proračuna lokalne samouprave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4932040" y="2420888"/>
            <a:ext cx="0" cy="936104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788024" y="1988840"/>
            <a:ext cx="1296144" cy="50405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Uvođenje limita potrošnje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32040" y="4653136"/>
            <a:ext cx="1296144" cy="2880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 algn="r"/>
            <a:r>
              <a:rPr xmlns:a="http://schemas.openxmlformats.org/drawingml/2006/main" lang="hr-HR" sz="1200" dirty="0" smtClean="0">
                <a:latin typeface="Arial Narrow" pitchFamily="34" charset="0"/>
              </a:rPr>
              <a:t>Zakon o državnoj reviziji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6372200" y="1556792"/>
            <a:ext cx="0" cy="180020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228184" y="1124744"/>
            <a:ext cx="1080120" cy="43204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Osnivanje </a:t>
            </a:r>
          </a:p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javnih vijeća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72000" y="1052736"/>
            <a:ext cx="1584176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 algn="r"/>
            <a:r>
              <a:rPr xmlns:a="http://schemas.openxmlformats.org/drawingml/2006/main" lang="hr-HR" sz="1200" dirty="0">
                <a:latin typeface="Arial Narrow" pitchFamily="34" charset="0"/>
              </a:rPr>
              <a:t>Zakon o pristupu informacijama (Portal za otvoreni proračun)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6012160" y="1700808"/>
            <a:ext cx="0" cy="165618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Равнобедренный треугольник 50"/>
          <p:cNvSpPr/>
          <p:nvPr/>
        </p:nvSpPr>
        <p:spPr>
          <a:xfrm rot="5400000">
            <a:off x="8856504" y="3465032"/>
            <a:ext cx="360000" cy="14400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7740352" y="980728"/>
            <a:ext cx="1403648" cy="6264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>
                <a:latin typeface="Arial Narrow" pitchFamily="34" charset="0"/>
              </a:rPr>
              <a:t>Novi pristupi procjeni državnih agencija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7812360" y="1628800"/>
            <a:ext cx="0" cy="172819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6084168" y="3717032"/>
            <a:ext cx="0" cy="936104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8100392" y="2420888"/>
            <a:ext cx="0" cy="936104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6588224" y="3717032"/>
            <a:ext cx="0" cy="208823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44208" y="5805264"/>
            <a:ext cx="1584176" cy="576064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xmlns:a="http://schemas.openxmlformats.org/drawingml/2006/main"/>
            <a:r>
              <a:rPr xmlns:a="http://schemas.openxmlformats.org/drawingml/2006/main" lang="hr-HR" sz="1200" dirty="0" smtClean="0">
                <a:latin typeface="Arial Narrow" pitchFamily="34" charset="0"/>
              </a:rPr>
              <a:t>Predstavljanje strateških planova u Parlamentu</a:t>
            </a:r>
            <a:endParaRPr xmlns:a="http://schemas.openxmlformats.org/drawingml/2006/main" lang="hr-HR" sz="1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8614"/>
            <a:ext cx="8784976" cy="706090"/>
          </a:xfrm>
        </p:spPr>
        <p:txBody>
          <a:bodyPr>
            <a:no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Zakonodavni temelj proračunskog procesa</a:t>
            </a:r>
            <a:endParaRPr xmlns:a="http://schemas.openxmlformats.org/drawingml/2006/main" lang="hr-HR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 bwMode="auto">
          <a:xfrm>
            <a:off x="539552" y="1916832"/>
            <a:ext cx="820891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Ustav Republike Kazahstan 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  <a:p>
            <a:pPr xmlns:a="http://schemas.openxmlformats.org/drawingml/2006/main"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Ustavni zakon o predsjedniku Republike Kazahstan</a:t>
            </a:r>
          </a:p>
          <a:p>
            <a:pPr xmlns:a="http://schemas.openxmlformats.org/drawingml/2006/main"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Ustavni zakon o Parlamentu Republike Kazahstan i statusu njegovih zamjenika</a:t>
            </a:r>
          </a:p>
          <a:p>
            <a:pPr xmlns:a="http://schemas.openxmlformats.org/drawingml/2006/main"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Ustavni zakon o Vladi Republike Kazahstan</a:t>
            </a:r>
            <a:endParaRPr xmlns:a="http://schemas.openxmlformats.org/drawingml/2006/main" lang="hr-HR" sz="2000" dirty="0" smtClean="0">
              <a:solidFill>
                <a:srgbClr val="003366"/>
              </a:solidFill>
              <a:latin typeface="Arial Narrow" pitchFamily="34" charset="0"/>
            </a:endParaRPr>
          </a:p>
          <a:p>
            <a:pPr xmlns:a="http://schemas.openxmlformats.org/drawingml/2006/main"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Zakon o proračunu Republike Kazahstan 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18967"/>
      </p:ext>
    </p:extLst>
  </p:cSld>
  <p:clrMapOvr>
    <a:masterClrMapping/>
  </p:clrMapOvr>
</p:sld>
</file>

<file path=ppt/slides/slide5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34082"/>
          </a:xfrm>
        </p:spPr>
        <p:txBody>
          <a:bodyPr>
            <a:no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Zakon o proračunu pokriva sve razine i faze planiranja proračuna</a:t>
            </a:r>
            <a:endParaRPr xmlns:a="http://schemas.openxmlformats.org/drawingml/2006/main" lang="hr-HR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1700808"/>
            <a:ext cx="2808312" cy="48965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Načela proračunskog sustava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Vrste i razine proračuna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Struktura proračuna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Rezerve središnje i lokalne vlasti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Osnivanje i upotreba Nacionalnog fonda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Vrste proračunskih programa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Međuproračunski odnosi među proračunskim razinama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Podjela prihoda i rashoda između proračunskih razina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Pitanja proračunskih odbora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2" y="1700808"/>
            <a:ext cx="2808312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Razvoj projekcije gospodarskog i društvenog razvoja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Razvoj strateških planova, pristupa izradi proračunskih programa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Sadržaj proračunskih zahtjeva</a:t>
            </a: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Postupak pregledavanja nacrta strateških planova, proračunskih programa i proračunskih zahtjeva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Pitanja planiranja proračunskih investicija </a:t>
            </a: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Postupak izrade nacrta proračuna, rasprava o nacrtu u Parlamentu (u lokalnim predstavničkim tijelima)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Postupak odobrenja proračuna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176" y="1700808"/>
            <a:ext cx="2808312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Pitanja izvršenja proračuna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Ažuriranje i prilagodba proračuna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Proračunski rezovi (sekvestracija)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Praćenje proračuna (monitoring) 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Evaluacija rezultata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Financijski i proračunski izvještaji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Priprema i odobrenje godišnjih izvještaja o izvršenju proračuna</a:t>
            </a: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 smtClean="0">
                <a:latin typeface="Arial Narrow" pitchFamily="34" charset="0"/>
              </a:rPr>
              <a:t>Priprema izvještaja o izradi i upotrebi Nacionalnog fonda</a:t>
            </a:r>
          </a:p>
          <a:p>
            <a:pPr xmlns:a="http://schemas.openxmlformats.org/drawingml/2006/main"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xmlns:a="http://schemas.openxmlformats.org/drawingml/2006/main" lang="hr-HR" sz="1500" dirty="0">
                <a:latin typeface="Arial Narrow" pitchFamily="34" charset="0"/>
              </a:rPr>
              <a:t>Pitanja javnog duga i zaduživanja</a:t>
            </a:r>
            <a:endParaRPr xmlns:a="http://schemas.openxmlformats.org/drawingml/2006/main" lang="hr-HR" sz="1500" dirty="0" smtClean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1196752"/>
            <a:ext cx="2664296" cy="432048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xmlns:a="http://schemas.openxmlformats.org/drawingml/2006/main" algn="ctr"/>
            <a:r>
              <a:rPr xmlns:a="http://schemas.openxmlformats.org/drawingml/2006/main" lang="hr-HR" sz="1600" b="1" dirty="0" smtClean="0">
                <a:solidFill>
                  <a:schemeClr val="bg1"/>
                </a:solidFill>
                <a:latin typeface="Arial Narrow" pitchFamily="34" charset="0"/>
              </a:rPr>
              <a:t>PRORAČUNSKI SUSTAV</a:t>
            </a:r>
            <a:endParaRPr xmlns:a="http://schemas.openxmlformats.org/drawingml/2006/main" lang="hr-HR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848" y="1196752"/>
            <a:ext cx="2664296" cy="432048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xmlns:a="http://schemas.openxmlformats.org/drawingml/2006/main" algn="ctr"/>
            <a:r>
              <a:rPr xmlns:a="http://schemas.openxmlformats.org/drawingml/2006/main" lang="hr-HR" sz="1600" b="1" dirty="0" smtClean="0">
                <a:solidFill>
                  <a:schemeClr val="bg1"/>
                </a:solidFill>
                <a:latin typeface="Arial Narrow" pitchFamily="34" charset="0"/>
              </a:rPr>
              <a:t>PLANIRANJE PRORAČUNA </a:t>
            </a:r>
            <a:endParaRPr xmlns:a="http://schemas.openxmlformats.org/drawingml/2006/main" lang="hr-HR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1196752"/>
            <a:ext cx="2664296" cy="432048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>
            <a:noAutofit/>
          </a:bodyPr>
          <a:lstStyle/>
          <a:p>
            <a:pPr xmlns:a="http://schemas.openxmlformats.org/drawingml/2006/main" algn="ctr"/>
            <a:r>
              <a:rPr xmlns:a="http://schemas.openxmlformats.org/drawingml/2006/main" lang="hr-HR" sz="1600" b="1" dirty="0" smtClean="0">
                <a:solidFill>
                  <a:schemeClr val="bg1"/>
                </a:solidFill>
                <a:latin typeface="Arial Narrow" pitchFamily="34" charset="0"/>
              </a:rPr>
              <a:t>IZVRŠENJE PRORAČUNA</a:t>
            </a:r>
            <a:endParaRPr xmlns:a="http://schemas.openxmlformats.org/drawingml/2006/main" lang="hr-HR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5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34082"/>
          </a:xfrm>
        </p:spPr>
        <p:txBody>
          <a:bodyPr>
            <a:no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Opće odredbe o izradi državnog proračuna </a:t>
            </a:r>
            <a:endParaRPr xmlns:a="http://schemas.openxmlformats.org/drawingml/2006/main" lang="hr-HR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6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 bwMode="auto">
          <a:xfrm>
            <a:off x="539552" y="2132856"/>
            <a:ext cx="792088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Državni se proračun izrađuje godišnje </a:t>
            </a:r>
            <a:r>
              <a:rPr xmlns:a="http://schemas.openxmlformats.org/drawingml/2006/main" lang="hr-HR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za tri godine na fleksibilnoj bazi</a:t>
            </a:r>
          </a:p>
          <a:p>
            <a:pPr xmlns:a="http://schemas.openxmlformats.org/drawingml/2006/main"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Državni proračun </a:t>
            </a:r>
            <a:r>
              <a:rPr xmlns:a="http://schemas.openxmlformats.org/drawingml/2006/main" lang="hr-HR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izrađuje Ministarstvo financija</a:t>
            </a:r>
          </a:p>
          <a:p>
            <a:pPr xmlns:a="http://schemas.openxmlformats.org/drawingml/2006/main"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Temelj za izradu državnog proračuna jest </a:t>
            </a:r>
            <a:r>
              <a:rPr xmlns:a="http://schemas.openxmlformats.org/drawingml/2006/main" lang="hr-HR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projekcija državnog gospodarskog i društvenog razvoja</a:t>
            </a:r>
            <a:endParaRPr xmlns:a="http://schemas.openxmlformats.org/drawingml/2006/main" lang="hr-HR" sz="20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Državni proračun donosi se </a:t>
            </a:r>
            <a:r>
              <a:rPr xmlns:a="http://schemas.openxmlformats.org/drawingml/2006/main" lang="hr-HR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zakonom</a:t>
            </a:r>
            <a:endParaRPr xmlns:a="http://schemas.openxmlformats.org/drawingml/2006/main" lang="hr-HR" sz="20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99475"/>
      </p:ext>
    </p:extLst>
  </p:cSld>
  <p:clrMapOvr>
    <a:masterClrMapping/>
  </p:clrMapOvr>
</p:sld>
</file>

<file path=ppt/slides/slide7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8614"/>
            <a:ext cx="8568952" cy="634082"/>
          </a:xfrm>
        </p:spPr>
        <p:txBody>
          <a:bodyPr>
            <a:norm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Dokumenti za upotrebu u proračunskom procesu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7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 bwMode="auto">
          <a:xfrm>
            <a:off x="539552" y="2060848"/>
            <a:ext cx="806489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Projekcija gospodarskog i društvenog razvoja zemlje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  <a:p>
            <a:pPr xmlns:a="http://schemas.openxmlformats.org/drawingml/2006/main"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Strateški planovi ministarstava, teritorijalni razvojni programi lokalnih vlasti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  <a:p>
            <a:pPr xmlns:a="http://schemas.openxmlformats.org/drawingml/2006/main"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 smtClean="0">
                <a:latin typeface="Arial Narrow" pitchFamily="34" charset="0"/>
              </a:rPr>
              <a:t>Proračunski programi državnih tijela</a:t>
            </a:r>
          </a:p>
          <a:p>
            <a:pPr xmlns:a="http://schemas.openxmlformats.org/drawingml/2006/main"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Zakon o državnom proračunu, zakon lokalnog predstavničkog tijela o lokalnom proračunu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  <a:p>
            <a:pPr xmlns:a="http://schemas.openxmlformats.org/drawingml/2006/main"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xmlns:a="http://schemas.openxmlformats.org/drawingml/2006/main" lang="hr-HR" sz="2000" dirty="0">
                <a:latin typeface="Arial Narrow" pitchFamily="34" charset="0"/>
              </a:rPr>
              <a:t>Operativni planovi državnih tijela</a:t>
            </a:r>
            <a:endParaRPr xmlns:a="http://schemas.openxmlformats.org/drawingml/2006/main" lang="hr-HR" sz="20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24657"/>
      </p:ext>
    </p:extLst>
  </p:cSld>
  <p:clrMapOvr>
    <a:masterClrMapping/>
  </p:clrMapOvr>
</p:sld>
</file>

<file path=ppt/slides/slide8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0622"/>
            <a:ext cx="8568952" cy="634082"/>
          </a:xfrm>
        </p:spPr>
        <p:txBody>
          <a:bodyPr>
            <a:norm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Povezivanje ciljnih pokazatelja s proračunskim rashodima</a:t>
            </a:r>
            <a:endParaRPr xmlns:a="http://schemas.openxmlformats.org/drawingml/2006/main" lang="hr-HR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8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право 20"/>
          <p:cNvSpPr/>
          <p:nvPr/>
        </p:nvSpPr>
        <p:spPr>
          <a:xfrm rot="5400000">
            <a:off x="4499992" y="177281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4499992" y="2780928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3275856" y="378904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5652120" y="378904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275856" y="501317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5400000">
            <a:off x="5652120" y="501317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4499992" y="594928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2411760" y="1124744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b="1" dirty="0" smtClean="0">
                <a:solidFill>
                  <a:schemeClr val="accent2"/>
                </a:solidFill>
                <a:latin typeface="Arial Narrow" pitchFamily="34" charset="0"/>
              </a:rPr>
              <a:t>STRATEGIJA RAZVOJA do 2050.</a:t>
            </a:r>
          </a:p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Ciljni pokazatelji</a:t>
            </a:r>
            <a:endParaRPr xmlns:a="http://schemas.openxmlformats.org/drawingml/2006/main" lang="hr-HR" sz="15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2411760" y="2132856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b="1" dirty="0" smtClean="0">
                <a:solidFill>
                  <a:schemeClr val="accent2"/>
                </a:solidFill>
                <a:latin typeface="Arial Narrow" pitchFamily="34" charset="0"/>
              </a:rPr>
              <a:t>STRATEŠKI PLAN RAZVOJA do 2025.</a:t>
            </a:r>
          </a:p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Ciljni pokazatelji</a:t>
            </a:r>
            <a:endParaRPr xmlns:a="http://schemas.openxmlformats.org/drawingml/2006/main" lang="hr-HR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2411760" y="3140968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b="1" dirty="0" smtClean="0">
                <a:solidFill>
                  <a:schemeClr val="accent2"/>
                </a:solidFill>
                <a:latin typeface="Arial Narrow" pitchFamily="34" charset="0"/>
              </a:rPr>
              <a:t>DRŽAVNI PROGRAMI (15)</a:t>
            </a:r>
          </a:p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Ciljni pokazatelji</a:t>
            </a:r>
            <a:endParaRPr xmlns:a="http://schemas.openxmlformats.org/drawingml/2006/main" lang="hr-HR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2411760" y="4221088"/>
            <a:ext cx="2160240" cy="792088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buClr>
                <a:srgbClr val="003366"/>
              </a:buClr>
            </a:pPr>
            <a:r>
              <a:rPr xmlns:a="http://schemas.openxmlformats.org/drawingml/2006/main" lang="hr-HR" sz="15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STRATEŠKI PLANOVI</a:t>
            </a:r>
            <a:endParaRPr xmlns:a="http://schemas.openxmlformats.org/drawingml/2006/main" lang="hr-HR" sz="1500" b="1" dirty="0" smtClean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MINISTARSTAVA</a:t>
            </a:r>
          </a:p>
          <a:p>
            <a:pPr xmlns:a="http://schemas.openxmlformats.org/drawingml/2006/main" algn="ctr">
              <a:buClr>
                <a:srgbClr val="003366"/>
              </a:buClr>
            </a:pPr>
            <a:r>
              <a:rPr xmlns:a="http://schemas.openxmlformats.org/drawingml/2006/main" lang="hr-HR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Ciljni pokazatelji</a:t>
            </a:r>
            <a:endParaRPr xmlns:a="http://schemas.openxmlformats.org/drawingml/2006/main" lang="hr-HR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4716016" y="4221088"/>
            <a:ext cx="2258888" cy="792088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sz="14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TERITORIJALNI RAZVOJNI PROGRAMI</a:t>
            </a:r>
            <a:endParaRPr xmlns:a="http://schemas.openxmlformats.org/drawingml/2006/main" lang="hr-HR" sz="1400" b="1" dirty="0" smtClean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Ciljni pokazatelji</a:t>
            </a:r>
            <a:endParaRPr xmlns:a="http://schemas.openxmlformats.org/drawingml/2006/main" lang="hr-HR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2411760" y="5373216"/>
            <a:ext cx="4536504" cy="576064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PRORAČUNSKI PROGRAMI</a:t>
            </a:r>
            <a:endParaRPr xmlns:a="http://schemas.openxmlformats.org/drawingml/2006/main" lang="hr-HR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Pokazatelji rezultata</a:t>
            </a:r>
            <a:endParaRPr xmlns:a="http://schemas.openxmlformats.org/drawingml/2006/main" lang="hr-HR" sz="15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2411760" y="6309320"/>
            <a:ext cx="4536504" cy="504056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PRORAČUN</a:t>
            </a:r>
            <a:endParaRPr xmlns:a="http://schemas.openxmlformats.org/drawingml/2006/main" lang="hr-HR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76064"/>
          </a:xfrm>
        </p:spPr>
        <p:txBody>
          <a:bodyPr>
            <a:normAutofit/>
          </a:bodyPr>
          <a:lstStyle/>
          <a:p>
            <a:pPr xmlns:a="http://schemas.openxmlformats.org/drawingml/2006/main">
              <a:spcAft>
                <a:spcPts val="600"/>
              </a:spcAft>
            </a:pPr>
            <a:r>
              <a:rPr xmlns:a="http://schemas.openxmlformats.org/drawingml/2006/main" lang="hr-H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Postupak izrade državnog proračuna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pPr xmlns:a="http://schemas.openxmlformats.org/drawingml/2006/main"/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9</a:t>
            </a:fld>
            <a:endParaRPr xmlns:a="http://schemas.openxmlformats.org/drawingml/2006/main" lang="hr-HR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углом 22"/>
          <p:cNvSpPr/>
          <p:nvPr/>
        </p:nvSpPr>
        <p:spPr>
          <a:xfrm rot="5400000">
            <a:off x="4885293" y="-794211"/>
            <a:ext cx="525542" cy="4752528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35148" y="980728"/>
            <a:ext cx="519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Travanj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283968" y="1794302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Do 1. svibnja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19432" y="5937147"/>
            <a:ext cx="1524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Do 1. rujna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2699792" y="2831450"/>
            <a:ext cx="144016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843808" y="2564904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Do 15. svibnja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43808" y="3501008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Do 15. svibnja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92080" y="3501008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Lipanj-srpanj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4128" y="4653136"/>
            <a:ext cx="1358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Do 15. kolovoza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71800" y="4674622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lang="hr-HR" sz="1600" dirty="0" smtClean="0">
                <a:latin typeface="Arial Narrow" pitchFamily="34" charset="0"/>
              </a:rPr>
              <a:t>Kolovoz</a:t>
            </a:r>
            <a:endParaRPr xmlns:a="http://schemas.openxmlformats.org/drawingml/2006/main" lang="hr-HR" sz="1600" dirty="0">
              <a:latin typeface="Arial Narrow" pitchFamily="34" charset="0"/>
            </a:endParaRPr>
          </a:p>
        </p:txBody>
      </p:sp>
      <p:sp>
        <p:nvSpPr>
          <p:cNvPr id="50" name="Стрелка углом 49"/>
          <p:cNvSpPr/>
          <p:nvPr/>
        </p:nvSpPr>
        <p:spPr>
          <a:xfrm rot="16200000" flipH="1">
            <a:off x="3805173" y="-2123"/>
            <a:ext cx="525542" cy="4752528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Стрелка вправо 50"/>
          <p:cNvSpPr/>
          <p:nvPr/>
        </p:nvSpPr>
        <p:spPr>
          <a:xfrm>
            <a:off x="2699792" y="3789040"/>
            <a:ext cx="144016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5148064" y="3789040"/>
            <a:ext cx="1296144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>
            <a:off x="2699792" y="4941168"/>
            <a:ext cx="1008112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 rot="5400000">
            <a:off x="4409982" y="3266982"/>
            <a:ext cx="396044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углом 54"/>
          <p:cNvSpPr/>
          <p:nvPr/>
        </p:nvSpPr>
        <p:spPr>
          <a:xfrm rot="5400000">
            <a:off x="6289449" y="4354361"/>
            <a:ext cx="525542" cy="1944216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Стрелка углом 56"/>
          <p:cNvSpPr/>
          <p:nvPr/>
        </p:nvSpPr>
        <p:spPr>
          <a:xfrm rot="16200000" flipH="1">
            <a:off x="5227077" y="5113676"/>
            <a:ext cx="525542" cy="1908720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 bwMode="auto">
          <a:xfrm>
            <a:off x="899592" y="1031250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400" b="1" dirty="0">
                <a:solidFill>
                  <a:schemeClr val="tx2"/>
                </a:solidFill>
                <a:latin typeface="Arial Narrow" pitchFamily="34" charset="0"/>
              </a:rPr>
              <a:t>Projekcija gospodarskog i društvenog razvoja </a:t>
            </a:r>
            <a:r>
              <a:rPr xmlns:a="http://schemas.openxmlformats.org/drawingml/2006/main" lang="hr-HR" sz="1400" dirty="0" smtClean="0">
                <a:solidFill>
                  <a:schemeClr val="tx2"/>
                </a:solidFill>
                <a:latin typeface="Arial Narrow" pitchFamily="34" charset="0"/>
              </a:rPr>
              <a:t>(MNG)</a:t>
            </a:r>
          </a:p>
        </p:txBody>
      </p:sp>
      <p:sp>
        <p:nvSpPr>
          <p:cNvPr id="40" name="Объект 2"/>
          <p:cNvSpPr txBox="1">
            <a:spLocks/>
          </p:cNvSpPr>
          <p:nvPr/>
        </p:nvSpPr>
        <p:spPr bwMode="auto">
          <a:xfrm>
            <a:off x="827584" y="2665948"/>
            <a:ext cx="1872008" cy="72000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sz="1600" b="1" dirty="0" smtClean="0">
                <a:solidFill>
                  <a:schemeClr val="tx2"/>
                </a:solidFill>
                <a:latin typeface="Arial Narrow" pitchFamily="34" charset="0"/>
              </a:rPr>
              <a:t>Strateški planovi</a:t>
            </a:r>
            <a:endParaRPr xmlns:a="http://schemas.openxmlformats.org/drawingml/2006/main" lang="hr-HR" sz="16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xmlns:a="http://schemas.openxmlformats.org/drawingml/2006/main" algn="ctr">
              <a:spcAft>
                <a:spcPts val="600"/>
              </a:spcAft>
              <a:buClr>
                <a:srgbClr val="003366"/>
              </a:buClr>
            </a:pPr>
            <a:r>
              <a:rPr xmlns:a="http://schemas.openxmlformats.org/drawingml/2006/main" lang="hr-HR" sz="1600" b="1" dirty="0" smtClean="0">
                <a:solidFill>
                  <a:schemeClr val="tx2"/>
                </a:solidFill>
                <a:latin typeface="Arial Narrow" pitchFamily="34" charset="0"/>
              </a:rPr>
              <a:t>Proračunski programi</a:t>
            </a:r>
            <a:endParaRPr xmlns:a="http://schemas.openxmlformats.org/drawingml/2006/main" lang="hr-HR" sz="16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2" name="Объект 2"/>
          <p:cNvSpPr txBox="1">
            <a:spLocks/>
          </p:cNvSpPr>
          <p:nvPr/>
        </p:nvSpPr>
        <p:spPr bwMode="auto">
          <a:xfrm>
            <a:off x="6444208" y="5589240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Nacrt državnog proračuna (MF)</a:t>
            </a:r>
          </a:p>
        </p:txBody>
      </p:sp>
      <p:sp>
        <p:nvSpPr>
          <p:cNvPr id="43" name="Объект 2"/>
          <p:cNvSpPr txBox="1">
            <a:spLocks/>
          </p:cNvSpPr>
          <p:nvPr/>
        </p:nvSpPr>
        <p:spPr bwMode="auto">
          <a:xfrm>
            <a:off x="827584" y="4725144"/>
            <a:ext cx="1872208" cy="86409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4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Ispravak projekcije gospodarskog i društvenog razvoja (MNG)</a:t>
            </a:r>
          </a:p>
        </p:txBody>
      </p:sp>
      <p:sp>
        <p:nvSpPr>
          <p:cNvPr id="44" name="Объект 2"/>
          <p:cNvSpPr txBox="1">
            <a:spLocks/>
          </p:cNvSpPr>
          <p:nvPr/>
        </p:nvSpPr>
        <p:spPr bwMode="auto">
          <a:xfrm>
            <a:off x="3707904" y="6336704"/>
            <a:ext cx="1872208" cy="476672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6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Parlament</a:t>
            </a:r>
            <a:endParaRPr xmlns:a="http://schemas.openxmlformats.org/drawingml/2006/main" lang="hr-HR" sz="20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5" name="Объект 2"/>
          <p:cNvSpPr txBox="1">
            <a:spLocks/>
          </p:cNvSpPr>
          <p:nvPr/>
        </p:nvSpPr>
        <p:spPr bwMode="auto">
          <a:xfrm>
            <a:off x="3707904" y="4725144"/>
            <a:ext cx="1872208" cy="86409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5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Dodatne rasprave o rashodima</a:t>
            </a:r>
            <a:endParaRPr xmlns:a="http://schemas.openxmlformats.org/drawingml/2006/main" lang="hr-HR" sz="1500" b="1" dirty="0" smtClean="0">
              <a:solidFill>
                <a:schemeClr val="accent3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827584" y="3602052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600" b="1" dirty="0" smtClean="0">
                <a:solidFill>
                  <a:schemeClr val="tx2"/>
                </a:solidFill>
                <a:latin typeface="Arial Narrow" pitchFamily="34" charset="0"/>
              </a:rPr>
              <a:t>Proračunski zahtjevi</a:t>
            </a:r>
            <a:endParaRPr xmlns:a="http://schemas.openxmlformats.org/drawingml/2006/main" lang="hr-HR" sz="16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4139952" y="2759442"/>
            <a:ext cx="1008112" cy="50405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2000" b="1" dirty="0" smtClean="0">
                <a:solidFill>
                  <a:schemeClr val="tx2"/>
                </a:solidFill>
                <a:latin typeface="Arial Narrow" pitchFamily="34" charset="0"/>
              </a:rPr>
              <a:t>MNG</a:t>
            </a:r>
            <a:endParaRPr xmlns:a="http://schemas.openxmlformats.org/drawingml/2006/main" lang="hr-HR" sz="20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 bwMode="auto">
          <a:xfrm>
            <a:off x="4139952" y="3695546"/>
            <a:ext cx="1008112" cy="50405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2000" b="1" dirty="0" smtClean="0">
                <a:solidFill>
                  <a:schemeClr val="tx2"/>
                </a:solidFill>
                <a:latin typeface="Arial Narrow" pitchFamily="34" charset="0"/>
              </a:rPr>
              <a:t>MF</a:t>
            </a:r>
            <a:endParaRPr xmlns:a="http://schemas.openxmlformats.org/drawingml/2006/main" lang="hr-HR" sz="20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39" name="Объект 2"/>
          <p:cNvSpPr txBox="1">
            <a:spLocks/>
          </p:cNvSpPr>
          <p:nvPr/>
        </p:nvSpPr>
        <p:spPr bwMode="auto">
          <a:xfrm>
            <a:off x="6444208" y="1844824"/>
            <a:ext cx="1872208" cy="72000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600" b="1" dirty="0" smtClean="0">
                <a:solidFill>
                  <a:schemeClr val="tx2"/>
                </a:solidFill>
                <a:latin typeface="Arial Narrow" pitchFamily="34" charset="0"/>
              </a:rPr>
              <a:t>Limiti potrošnje </a:t>
            </a:r>
            <a:r>
              <a:rPr xmlns:a="http://schemas.openxmlformats.org/drawingml/2006/main" lang="hr-HR" sz="1600" dirty="0" smtClean="0">
                <a:solidFill>
                  <a:schemeClr val="tx2"/>
                </a:solidFill>
                <a:latin typeface="Arial Narrow" pitchFamily="34" charset="0"/>
              </a:rPr>
              <a:t>(MF)</a:t>
            </a: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7146286" y="4779150"/>
            <a:ext cx="12601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бъект 2"/>
          <p:cNvSpPr txBox="1">
            <a:spLocks/>
          </p:cNvSpPr>
          <p:nvPr/>
        </p:nvSpPr>
        <p:spPr bwMode="auto">
          <a:xfrm>
            <a:off x="6444208" y="3623538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xmlns:a="http://schemas.openxmlformats.org/drawingml/2006/main" algn="ctr">
              <a:spcAft>
                <a:spcPts val="0"/>
              </a:spcAft>
              <a:buClr>
                <a:srgbClr val="003366"/>
              </a:buClr>
            </a:pPr>
            <a:r>
              <a:rPr xmlns:a="http://schemas.openxmlformats.org/drawingml/2006/main" lang="hr-HR" sz="1600" b="1" dirty="0" smtClean="0">
                <a:solidFill>
                  <a:schemeClr val="tx2"/>
                </a:solidFill>
                <a:latin typeface="Arial Narrow" pitchFamily="34" charset="0"/>
              </a:rPr>
              <a:t>Odbor za državni proračun</a:t>
            </a:r>
            <a:endParaRPr xmlns:a="http://schemas.openxmlformats.org/drawingml/2006/main" lang="hr-HR" sz="16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3699</TotalTime>
  <Words>1300</Words>
  <Application>Microsoft Office PowerPoint</Application>
  <PresentationFormat>Экран (4:3)</PresentationFormat>
  <Paragraphs>192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Budgeting in Kazakhstan:  results of implemented reforms and plans for the future</vt:lpstr>
      <vt:lpstr>Key directions of the reforms towards performance budgeting</vt:lpstr>
      <vt:lpstr>Budget reforms in Kazakhstan from 2007</vt:lpstr>
      <vt:lpstr>Legislative basis of the budgetary process</vt:lpstr>
      <vt:lpstr>The Budget Code covers all levels and stages of budgeting</vt:lpstr>
      <vt:lpstr>General provisions on the republican budget development </vt:lpstr>
      <vt:lpstr>Documents used in the budget process</vt:lpstr>
      <vt:lpstr>Linking Target Indicators to Budget Expenditures</vt:lpstr>
      <vt:lpstr>The process of the Republican budget development</vt:lpstr>
      <vt:lpstr>The role of MNE and MoF in budgeting</vt:lpstr>
      <vt:lpstr>Budgeting is implemented within the framework of fiscal rules</vt:lpstr>
      <vt:lpstr>Introduction of   “Open Government”</vt:lpstr>
      <vt:lpstr>Expansion of citizens participation in the budget discussions</vt:lpstr>
      <vt:lpstr>Future plans</vt:lpstr>
      <vt:lpstr>Thank you for your attention!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khismatulin_vr</dc:creator>
  <cp:lastModifiedBy>khismatulin_vr</cp:lastModifiedBy>
  <cp:revision>569</cp:revision>
  <dcterms:created xsi:type="dcterms:W3CDTF">2017-06-27T08:23:56Z</dcterms:created>
  <dcterms:modified xsi:type="dcterms:W3CDTF">2018-05-21T06:20:45Z</dcterms:modified>
</cp:coreProperties>
</file>