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9" r:id="rId3"/>
    <p:sldId id="274" r:id="rId4"/>
    <p:sldId id="283" r:id="rId5"/>
    <p:sldId id="280" r:id="rId6"/>
    <p:sldId id="284" r:id="rId7"/>
    <p:sldId id="285" r:id="rId8"/>
    <p:sldId id="281" r:id="rId9"/>
    <p:sldId id="275" r:id="rId10"/>
    <p:sldId id="286" r:id="rId11"/>
    <p:sldId id="282" r:id="rId12"/>
    <p:sldId id="276" r:id="rId13"/>
    <p:sldId id="277" r:id="rId14"/>
    <p:sldId id="278" r:id="rId15"/>
    <p:sldId id="287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>
      <p:cViewPr>
        <p:scale>
          <a:sx n="80" d="100"/>
          <a:sy n="80" d="100"/>
        </p:scale>
        <p:origin x="403" y="-10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425D0-9FA8-4C45-A54A-76A505EE1062}" type="datetimeFigureOut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E2465-7122-4EA4-8925-06D05034E5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EE8C6-6872-40AA-9CF3-3947822B21EC}" type="datetimeFigureOut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886AB-8B7F-4487-8125-474519D83B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886AB-8B7F-4487-8125-474519D83B08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98DC-460A-41A3-B5C1-B28DFC8F7ECC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0C0D-44DC-454D-8400-1A35BCCF225F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9C38-0A5C-4CE2-A2A5-3C1B061803A6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A06F-716B-4D78-8FC3-EC80431E3997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3C36-3BCD-481F-8327-7CC5E2FDF215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A44B-82C3-4A62-A7F5-EBFF706FF2A4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A8E4-D2C9-40E3-B421-11665D85A0C8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698-B8C9-4E48-840A-1507AA130387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7CBE-BAF3-42CF-8FF6-7D9D8C1767CE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AB16-5AF8-41E8-839F-71BDD02C51D6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8FB-27FA-4BA7-A0EB-74E5AC66DD2E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987F-1852-4E00-B43E-0143378FE3FD}" type="datetime1">
              <a:rPr lang="ru-RU" smtClean="0"/>
              <a:pPr/>
              <a:t>19.06.2018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2724A-A207-41BF-9A44-32603E685D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8200" y="2246393"/>
            <a:ext cx="7558608" cy="1080120"/>
          </a:xfrm>
        </p:spPr>
        <p:txBody>
          <a:bodyPr>
            <a:noAutofit/>
          </a:bodyPr>
          <a:lstStyle/>
          <a:p>
            <a:pPr algn="l"/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Бюджетирование в Казахстане: </a:t>
            </a:r>
            <a:b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результаты реализованных реформ и планы на будущее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170" y="3789040"/>
            <a:ext cx="3816424" cy="72008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Министерство национальной экономики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Республики Казахстан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3573016"/>
            <a:ext cx="7344816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71800" y="6309320"/>
            <a:ext cx="3456384" cy="43204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24-25 мая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2018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 г., Загреб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8568952" cy="6340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Роль МНЭ и Минфина в процессе бюджетирования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10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39581"/>
              </p:ext>
            </p:extLst>
          </p:nvPr>
        </p:nvGraphicFramePr>
        <p:xfrm>
          <a:off x="251520" y="1196752"/>
          <a:ext cx="8640960" cy="5632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86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Министерство национальной экономики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Министерство финансов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Разрабатывает бюджетную политику и политику в сфере межбюджетных отношений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Отвечает за планирование и исполнение бюджета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5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Разрабатывает прогноз социально-экономического развития страны на 5 лет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Прогнозирует бюджетные параметры на 3 года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доходы, расходы, дефицит)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Прогнозирует параметры Национального фонда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Устанавливает лимиты по расходам министерств на 3 года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Готовит заключения по проектам стратегических планов и программных бюджетов министерств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Готовит заключения по бюджетным заявкам министерств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9290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Вносит предложения по использованию средств Национального фонда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Рабочий орган республиканской комиссии по бюджету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Представляет в комиссию бюджетные заявки, проекты стратегических планов и бюджетные программы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872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itchFamily="34" charset="0"/>
                        </a:rPr>
                        <a:t>Разрабатывает законопроект о гарантии трансфертов из Национального фонда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Arial Narrow" pitchFamily="34" charset="0"/>
                        </a:rPr>
                        <a:t>Разрабатывает проект республиканского бюджета Разрабатывает проект закона о республиканском бюджете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36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57606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Бюджет разрабатывается в рамках бюджетных правил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89654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3600"/>
              </a:spcAft>
              <a:buNone/>
            </a:pPr>
            <a:r>
              <a:rPr lang="ru-RU" sz="2000" dirty="0">
                <a:latin typeface="Arial Narrow" pitchFamily="34" charset="0"/>
              </a:rPr>
              <a:t>Новая концепция Национального фонда утверждена в </a:t>
            </a:r>
            <a:r>
              <a:rPr lang="en-US" sz="2000" dirty="0">
                <a:latin typeface="Arial Narrow" pitchFamily="34" charset="0"/>
              </a:rPr>
              <a:t>2016</a:t>
            </a:r>
            <a:r>
              <a:rPr lang="ru-RU" sz="2000" dirty="0">
                <a:latin typeface="Arial Narrow" pitchFamily="34" charset="0"/>
              </a:rPr>
              <a:t> г.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1. Ослабление зависимости бюджета от нефтяных доходов</a:t>
            </a:r>
          </a:p>
          <a:p>
            <a:pPr marL="450850" indent="-174625" algn="just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Ненефтяной дефицит – основной «якорь» бюджетной политики</a:t>
            </a:r>
            <a:endParaRPr lang="en-US" sz="1800" dirty="0">
              <a:latin typeface="Arial Narrow" pitchFamily="34" charset="0"/>
            </a:endParaRPr>
          </a:p>
          <a:p>
            <a:pPr marL="450850" indent="-174625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800" dirty="0">
                <a:latin typeface="Arial Narrow" pitchFamily="34" charset="0"/>
              </a:rPr>
              <a:t>Сокращение ненефтяного дефицита до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7%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 ВВП в </a:t>
            </a:r>
            <a:r>
              <a:rPr lang="en-US" sz="1800" dirty="0">
                <a:latin typeface="Arial Narrow" pitchFamily="34" charset="0"/>
              </a:rPr>
              <a:t>2020 </a:t>
            </a:r>
            <a:r>
              <a:rPr lang="ru-RU" sz="1800" dirty="0">
                <a:latin typeface="Arial Narrow" pitchFamily="34" charset="0"/>
              </a:rPr>
              <a:t>г. и до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6%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ВВП в </a:t>
            </a:r>
            <a:r>
              <a:rPr lang="en-US" sz="1800" dirty="0">
                <a:latin typeface="Arial Narrow" pitchFamily="34" charset="0"/>
              </a:rPr>
              <a:t>2025</a:t>
            </a:r>
            <a:r>
              <a:rPr lang="ru-RU" sz="1800" dirty="0">
                <a:latin typeface="Arial Narrow" pitchFamily="34" charset="0"/>
              </a:rPr>
              <a:t> г.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Стабилизация активов Национального фонда</a:t>
            </a:r>
            <a:endParaRPr lang="ru-RU" sz="2000" dirty="0">
              <a:latin typeface="Arial Narrow" pitchFamily="34" charset="0"/>
            </a:endParaRPr>
          </a:p>
          <a:p>
            <a:pPr marL="450850" indent="-173038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800" dirty="0">
                <a:latin typeface="Arial Narrow" pitchFamily="34" charset="0"/>
              </a:rPr>
              <a:t>Сокращение размера гарантированного трансферта из Национального фонда в бюджет с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8</a:t>
            </a:r>
            <a:r>
              <a:rPr lang="ru-RU" sz="1800" dirty="0">
                <a:latin typeface="Arial Narrow" pitchFamily="34" charset="0"/>
              </a:rPr>
              <a:t> до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6</a:t>
            </a:r>
            <a:r>
              <a:rPr lang="ru-RU" sz="1800" dirty="0">
                <a:latin typeface="Arial Narrow" pitchFamily="34" charset="0"/>
              </a:rPr>
              <a:t> млрд долларов США с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2020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г.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3. Обеспечение устойчивости государственных финансов </a:t>
            </a:r>
          </a:p>
          <a:p>
            <a:pPr marL="450850" indent="-17303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800" dirty="0">
                <a:latin typeface="Arial Narrow" pitchFamily="34" charset="0"/>
              </a:rPr>
              <a:t>Поддержание активов Национального фонда - по крайней мере на уровне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30%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ВВП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11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620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Внедрение «открытого правительства»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608512"/>
          </a:xfrm>
        </p:spPr>
        <p:txBody>
          <a:bodyPr>
            <a:noAutofit/>
          </a:bodyPr>
          <a:lstStyle/>
          <a:p>
            <a:pPr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Закон «О доступе к информации» был принят в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2015 </a:t>
            </a: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г. </a:t>
            </a:r>
            <a:endParaRPr lang="ru-RU" altLang="ru-RU" sz="20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 marL="266700" lvl="0" indent="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ru-RU" sz="1800" dirty="0">
                <a:latin typeface="Arial Narrow" pitchFamily="34" charset="0"/>
                <a:cs typeface="Arial" pitchFamily="34" charset="0"/>
              </a:rPr>
              <a:t>Открытость информации о формировании и расходах республиканских и местных бюджетов </a:t>
            </a:r>
          </a:p>
          <a:p>
            <a:pPr marL="266700" indent="0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None/>
            </a:pPr>
            <a:r>
              <a:rPr lang="ru-RU" altLang="ru-RU" sz="1800" dirty="0">
                <a:latin typeface="Arial Narrow" pitchFamily="34" charset="0"/>
                <a:cs typeface="Arial" pitchFamily="34" charset="0"/>
              </a:rPr>
              <a:t>Запущены порталы «открытые данные», «Открытые нормативно-правовые акты» «Открытые бюджеты», «Открытый диалог», «Оценка эффективности государственных ведомств</a:t>
            </a:r>
          </a:p>
          <a:p>
            <a:pPr marL="266700" lvl="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Интернет портал «открытые бюджеты» </a:t>
            </a:r>
            <a:r>
              <a:rPr lang="ru-RU" altLang="ru-RU" sz="1600" dirty="0">
                <a:latin typeface="Arial Narrow" pitchFamily="34" charset="0"/>
                <a:cs typeface="Arial" pitchFamily="34" charset="0"/>
              </a:rPr>
              <a:t>(проекты бюджетных программ, утвержденные бюджетные программы и отчеты об их исполнении</a:t>
            </a:r>
            <a:r>
              <a:rPr lang="en-US" altLang="ru-RU" sz="1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altLang="ru-RU" sz="1600" dirty="0">
                <a:latin typeface="Arial Narrow" pitchFamily="34" charset="0"/>
                <a:cs typeface="Arial" pitchFamily="34" charset="0"/>
              </a:rPr>
              <a:t>определение бюджетных терминов, инфографика, результаты государственного аудита и финансового контроля)</a:t>
            </a:r>
          </a:p>
          <a:p>
            <a:pPr marL="266700" lvl="0" indent="0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None/>
            </a:pPr>
            <a:r>
              <a:rPr lang="ru-RU" sz="1800" dirty="0">
                <a:latin typeface="Arial Narrow" pitchFamily="34" charset="0"/>
                <a:cs typeface="Arial" pitchFamily="34" charset="0"/>
              </a:rPr>
              <a:t>Проведение общественных обсуждений бюджетных программ</a:t>
            </a:r>
          </a:p>
          <a:p>
            <a:pPr marL="266700" indent="-255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Подготовка бюджетов для граждан</a:t>
            </a:r>
            <a:endParaRPr lang="ru-RU" altLang="ru-RU" sz="20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ru-RU" sz="1800" dirty="0">
                <a:latin typeface="Arial Narrow" pitchFamily="34" charset="0"/>
                <a:cs typeface="Arial" pitchFamily="34" charset="0"/>
              </a:rPr>
              <a:t>Аналогичная информация размещается на интернет порталах государственных ведомств</a:t>
            </a:r>
          </a:p>
          <a:p>
            <a:pPr marL="266700" indent="-255588" algn="just">
              <a:spcBef>
                <a:spcPts val="0"/>
              </a:spcBef>
              <a:spcAft>
                <a:spcPts val="1800"/>
              </a:spcAft>
              <a:buClr>
                <a:schemeClr val="accent6"/>
              </a:buClr>
              <a:buFont typeface="Wingdings" pitchFamily="2" charset="2"/>
              <a:buChar char="§"/>
            </a:pPr>
            <a:endParaRPr lang="ru-RU" altLang="ru-RU" sz="20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12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706090"/>
          </a:xfrm>
        </p:spPr>
        <p:txBody>
          <a:bodyPr>
            <a:noAutofit/>
          </a:bodyPr>
          <a:lstStyle/>
          <a:p>
            <a:pPr marL="266700" indent="-266700">
              <a:spcAft>
                <a:spcPts val="600"/>
              </a:spcAft>
            </a:pPr>
            <a:r>
              <a:rPr lang="ru-RU" alt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Расширение гражданского участия в ходе обсуждения бюджета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112568"/>
          </a:xfrm>
        </p:spPr>
        <p:txBody>
          <a:bodyPr>
            <a:noAutofit/>
          </a:bodyPr>
          <a:lstStyle/>
          <a:p>
            <a:pPr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Закон об общественных советах был принят в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2015 </a:t>
            </a: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г.</a:t>
            </a:r>
          </a:p>
          <a:p>
            <a:pPr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ru-RU" sz="1800" dirty="0">
                <a:latin typeface="Arial Narrow" pitchFamily="34" charset="0"/>
                <a:cs typeface="Arial" pitchFamily="34" charset="0"/>
              </a:rPr>
              <a:t>Они выражают мнение гражданского общества, обеспечивают общественный контроль, принимают жалобы и консультируют население, вносят предложения </a:t>
            </a:r>
          </a:p>
          <a:p>
            <a:pPr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229</a:t>
            </a:r>
            <a:r>
              <a:rPr lang="ru-RU" sz="1800" dirty="0">
                <a:latin typeface="Arial Narrow" pitchFamily="34" charset="0"/>
                <a:cs typeface="Arial" pitchFamily="34" charset="0"/>
              </a:rPr>
              <a:t> общественных советов создано на уровне центральных и местных органов власти На долю представителей гражданского общества приходится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76%</a:t>
            </a:r>
            <a:r>
              <a:rPr lang="ru-RU" sz="1800" dirty="0">
                <a:latin typeface="Arial Narrow" pitchFamily="34" charset="0"/>
                <a:cs typeface="Arial" pitchFamily="34" charset="0"/>
              </a:rPr>
              <a:t> членов общественных советов на местном уровне</a:t>
            </a: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С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2016 </a:t>
            </a:r>
            <a:r>
              <a:rPr lang="ru-RU" sz="2000" dirty="0">
                <a:latin typeface="Arial Narrow" pitchFamily="34" charset="0"/>
                <a:cs typeface="Arial" pitchFamily="34" charset="0"/>
              </a:rPr>
              <a:t>г. руководители государственных органов проводят ежегодные отчетные совещания с населением, которые транслируются в режиме он-</a:t>
            </a:r>
            <a:r>
              <a:rPr lang="ru-RU" sz="2000" dirty="0" err="1">
                <a:latin typeface="Arial Narrow" pitchFamily="34" charset="0"/>
                <a:cs typeface="Arial" pitchFamily="34" charset="0"/>
              </a:rPr>
              <a:t>лайн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С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2018 </a:t>
            </a: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г. внедрен независимый бюджет местных органов самоуправления на уровне сельских поселений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(</a:t>
            </a: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с численностью населения не менее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2</a:t>
            </a:r>
            <a:r>
              <a:rPr lang="ru-RU" altLang="ru-RU" sz="2000" dirty="0">
                <a:latin typeface="Arial Narrow" pitchFamily="34" charset="0"/>
                <a:cs typeface="Arial" pitchFamily="34" charset="0"/>
              </a:rPr>
              <a:t> 000 чел.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)</a:t>
            </a:r>
            <a:endParaRPr lang="ru-RU" altLang="ru-RU" sz="2000" dirty="0">
              <a:latin typeface="Arial Narrow" pitchFamily="34" charset="0"/>
              <a:cs typeface="Arial" pitchFamily="34" charset="0"/>
            </a:endParaRPr>
          </a:p>
          <a:p>
            <a:pPr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ru-RU" sz="1800" dirty="0">
                <a:latin typeface="Arial Narrow" pitchFamily="34" charset="0"/>
                <a:cs typeface="Arial" pitchFamily="34" charset="0"/>
              </a:rPr>
              <a:t>Сельское население напрямую участвует в формировании проекта бюджета местных органов самоуправления и в обсуждении доклада по итогам его исполнения.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48072"/>
          </a:xfrm>
        </p:spPr>
        <p:txBody>
          <a:bodyPr>
            <a:noAutofit/>
          </a:bodyPr>
          <a:lstStyle/>
          <a:p>
            <a:pPr marL="266700" indent="-266700">
              <a:spcAft>
                <a:spcPts val="600"/>
              </a:spcAft>
            </a:pPr>
            <a:r>
              <a:rPr lang="ru-RU" alt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Планы на будущее</a:t>
            </a:r>
            <a:endParaRPr lang="en-US" altLang="ru-RU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4104456"/>
          </a:xfrm>
        </p:spPr>
        <p:txBody>
          <a:bodyPr>
            <a:noAutofit/>
          </a:bodyPr>
          <a:lstStyle/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Дальнейшее совершенствование инструментов БОР</a:t>
            </a: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Возможный пересмотр этапов бюджетного цикла и  их гармонизация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 Narrow" pitchFamily="34" charset="0"/>
                <a:cs typeface="Arial" pitchFamily="34" charset="0"/>
              </a:rPr>
              <a:t>начало бюджетного процесса не с установления лимитов, а с разработки стратегических планов </a:t>
            </a: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Оценка долгосрочной устойчивости государственных финансов</a:t>
            </a: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Совершенствование системы оценки эффективности государственных ведомств и совершенствование применения оценки при разработке бюджета</a:t>
            </a:r>
            <a:endParaRPr lang="ru-RU" sz="2000" dirty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Повышение отчетности и прозрачности</a:t>
            </a: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  <a:cs typeface="Arial" pitchFamily="34" charset="0"/>
              </a:rPr>
              <a:t>Разработка бюджета для граждан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14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pPr marL="266700" indent="-266700">
              <a:spcAft>
                <a:spcPts val="600"/>
              </a:spcAft>
            </a:pPr>
            <a:r>
              <a:rPr lang="ru-RU" alt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Спасибо за внимание</a:t>
            </a:r>
            <a:r>
              <a:rPr lang="en-US" alt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! 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15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85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3408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Ключевые направления реформ по направлению к БОР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 bwMode="auto">
          <a:xfrm>
            <a:off x="378607" y="1338312"/>
            <a:ext cx="828092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just">
              <a:spcAft>
                <a:spcPts val="600"/>
              </a:spcAft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1. </a:t>
            </a: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АКЦЕНТ НА КОНЕЧНЫХ РЕЗУЛЬТАТАХ</a:t>
            </a:r>
          </a:p>
          <a:p>
            <a:pPr marL="531813" lvl="1" indent="-185738" algn="just"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ru-RU" sz="1400" dirty="0">
                <a:latin typeface="Arial Narrow" pitchFamily="34" charset="0"/>
              </a:rPr>
              <a:t>Разработка архитектуры программных документов на всех уровнях </a:t>
            </a:r>
          </a:p>
          <a:p>
            <a:pPr marL="531813" lvl="1" indent="-185738" algn="just">
              <a:spcAft>
                <a:spcPts val="24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ru-RU" sz="1400" dirty="0">
                <a:latin typeface="Arial Narrow" pitchFamily="34" charset="0"/>
              </a:rPr>
              <a:t>Государственные ведомства (министерства) разрабатывают стратегические планы с установленными целевыми показателями </a:t>
            </a:r>
          </a:p>
          <a:p>
            <a:pPr marL="0" lvl="1" algn="just">
              <a:spcAft>
                <a:spcPts val="600"/>
              </a:spcAft>
            </a:pP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2. СВЯЗНОСТЬ ЦЕЛЕЙ И РЕСУРСОВ</a:t>
            </a:r>
          </a:p>
          <a:p>
            <a:pPr marL="527050" lvl="1" indent="-204788" algn="just">
              <a:spcAft>
                <a:spcPts val="2400"/>
              </a:spcAft>
              <a:buClr>
                <a:schemeClr val="tx2"/>
              </a:buClr>
              <a:buSzPct val="100000"/>
              <a:buFont typeface="Wingdings" pitchFamily="2" charset="2"/>
              <a:buChar char="§"/>
            </a:pPr>
            <a:r>
              <a:rPr lang="ru-RU" sz="1400" dirty="0">
                <a:latin typeface="Arial Narrow" pitchFamily="34" charset="0"/>
              </a:rPr>
              <a:t>Финансовые ресурсы в программах бюджета увязаны с целевыми показателями в стратегических планах </a:t>
            </a:r>
            <a:r>
              <a:rPr lang="en-US" sz="1400" dirty="0">
                <a:latin typeface="Arial Narrow" pitchFamily="34" charset="0"/>
              </a:rPr>
              <a:t> </a:t>
            </a:r>
            <a:endParaRPr lang="ru-RU" sz="1400" dirty="0">
              <a:latin typeface="Arial Narrow" pitchFamily="34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3. ОЦЕНКА</a:t>
            </a:r>
          </a:p>
          <a:p>
            <a:pPr marL="527050" lvl="1" indent="-204788" algn="just">
              <a:spcAft>
                <a:spcPts val="24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</a:pPr>
            <a:r>
              <a:rPr lang="ru-RU" sz="1400" dirty="0">
                <a:latin typeface="Arial Narrow" pitchFamily="34" charset="0"/>
              </a:rPr>
              <a:t>Оценивается достижение целевых показателей </a:t>
            </a:r>
            <a:r>
              <a:rPr lang="en-US" sz="1400" dirty="0">
                <a:latin typeface="Arial Narrow" pitchFamily="34" charset="0"/>
              </a:rPr>
              <a:t>(</a:t>
            </a:r>
            <a:r>
              <a:rPr lang="ru-RU" sz="1400" dirty="0">
                <a:latin typeface="Arial Narrow" pitchFamily="34" charset="0"/>
              </a:rPr>
              <a:t>с 2010 г. внедрена годовая оценка эффективности государственных ведомств</a:t>
            </a:r>
            <a:r>
              <a:rPr lang="en-US" sz="1400" dirty="0">
                <a:latin typeface="Arial Narrow" pitchFamily="34" charset="0"/>
              </a:rPr>
              <a:t>)</a:t>
            </a:r>
            <a:endParaRPr lang="ru-RU" sz="1400" dirty="0">
              <a:latin typeface="Arial Narrow" pitchFamily="34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4. ОТВЕТСТВЕННОСТЬ</a:t>
            </a:r>
          </a:p>
          <a:p>
            <a:pPr marL="531813" lvl="1" indent="-185738" algn="just">
              <a:spcAft>
                <a:spcPts val="6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>
                <a:tab pos="-3330575" algn="l"/>
                <a:tab pos="719138" algn="l"/>
              </a:tabLst>
              <a:defRPr/>
            </a:pPr>
            <a:r>
              <a:rPr lang="ru-RU" sz="1400" dirty="0">
                <a:latin typeface="Arial Narrow" pitchFamily="34" charset="0"/>
              </a:rPr>
              <a:t>Для каждой бюджетной программы назначается руководитель исполнительного органа, ответственный за выполнение программы</a:t>
            </a:r>
            <a:endParaRPr lang="en-US" sz="1400" dirty="0">
              <a:latin typeface="Arial Narrow" pitchFamily="34" charset="0"/>
            </a:endParaRPr>
          </a:p>
          <a:p>
            <a:pPr marL="531813" lvl="1" indent="-185738" algn="just">
              <a:spcAft>
                <a:spcPts val="2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>
                <a:tab pos="-3330575" algn="l"/>
                <a:tab pos="719138" algn="l"/>
              </a:tabLst>
              <a:defRPr/>
            </a:pPr>
            <a:r>
              <a:rPr lang="ru-RU" sz="1400" dirty="0">
                <a:latin typeface="Arial Narrow" pitchFamily="34" charset="0"/>
              </a:rPr>
              <a:t>Предусмотрена ответственность за неисполнение показателей бюджетной программы</a:t>
            </a:r>
          </a:p>
          <a:p>
            <a:pPr marL="266700" indent="-266700" algn="just">
              <a:spcAft>
                <a:spcPts val="600"/>
              </a:spcAft>
              <a:buClr>
                <a:schemeClr val="accent6"/>
              </a:buClr>
            </a:pP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5. ПРОЗРАЧНОСТЬ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2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Бюджетные реформы в Казахстане с 2007 г.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3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07504" y="3356992"/>
          <a:ext cx="88569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51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2007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2009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 flipV="1">
            <a:off x="179512" y="3717032"/>
            <a:ext cx="0" cy="1656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496" y="5362417"/>
            <a:ext cx="1008112" cy="8748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Концепция государственного управления на основе результатов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7092280" y="3717032"/>
            <a:ext cx="0" cy="1440160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76256" y="1783616"/>
            <a:ext cx="1080120" cy="6372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Укрупнение бюджетных программ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7020272" y="2420888"/>
            <a:ext cx="0" cy="936104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763688" y="2420888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672" y="1772816"/>
            <a:ext cx="1296144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Внедрение стратегических планов государственных ведомств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48264" y="5157192"/>
            <a:ext cx="1584176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Новый формат стратегических планов и бюджетных программ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2411760" y="3717032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60124" y="4653136"/>
            <a:ext cx="1584176" cy="86409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Внедрение годовой оценки достижения показателей эффективности</a:t>
            </a: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971600" y="1700808"/>
            <a:ext cx="0" cy="1656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64096" y="1412776"/>
            <a:ext cx="1331640" cy="2880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Новый бюджетный кодекс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956376" y="1772816"/>
            <a:ext cx="1080120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Предварительная оценка проекта бюджета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4499992" y="3717032"/>
            <a:ext cx="0" cy="1584176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67965" y="5301208"/>
            <a:ext cx="1368152" cy="100811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Повышение ответственности за невыполнение программных показатели бюджета</a:t>
            </a: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1187624" y="3717032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43608" y="4653136"/>
            <a:ext cx="1224136" cy="792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Утверждение системы государственного планирования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8172400" y="3717032"/>
            <a:ext cx="0" cy="725795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028384" y="4365104"/>
            <a:ext cx="1115616" cy="792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Внедрение бюджетов на местном уровне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932040" y="2420888"/>
            <a:ext cx="0" cy="936104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788024" y="1988840"/>
            <a:ext cx="1296144" cy="50405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Установление лимитов расходов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32040" y="4653136"/>
            <a:ext cx="1296144" cy="2880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r"/>
            <a:r>
              <a:rPr lang="ru-RU" sz="1200" dirty="0">
                <a:latin typeface="Arial Narrow" pitchFamily="34" charset="0"/>
              </a:rPr>
              <a:t>Закон о государственном аудите</a:t>
            </a: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6372200" y="1556792"/>
            <a:ext cx="0" cy="180020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228184" y="1124744"/>
            <a:ext cx="1080120" cy="43204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Создание общественных советов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0" y="1052736"/>
            <a:ext cx="1584176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r"/>
            <a:r>
              <a:rPr lang="ru-RU" sz="1200" dirty="0">
                <a:latin typeface="Arial Narrow" pitchFamily="34" charset="0"/>
              </a:rPr>
              <a:t>Закон о доступе к информации 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ru-RU" sz="1200" dirty="0">
                <a:latin typeface="Arial Narrow" pitchFamily="34" charset="0"/>
              </a:rPr>
              <a:t>портал открытого бюджета</a:t>
            </a:r>
            <a:r>
              <a:rPr lang="en-US" sz="1200" dirty="0">
                <a:latin typeface="Arial Narrow" pitchFamily="34" charset="0"/>
              </a:rPr>
              <a:t>)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6012160" y="1700808"/>
            <a:ext cx="0" cy="165618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/>
          <p:cNvSpPr/>
          <p:nvPr/>
        </p:nvSpPr>
        <p:spPr>
          <a:xfrm rot="5400000">
            <a:off x="8856504" y="3465032"/>
            <a:ext cx="360000" cy="1440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7740352" y="980728"/>
            <a:ext cx="1403648" cy="6264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Новые подходы к оценке государственных ведомств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7812360" y="1628800"/>
            <a:ext cx="0" cy="172819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6084168" y="3717032"/>
            <a:ext cx="0" cy="936104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8100392" y="2420888"/>
            <a:ext cx="0" cy="936104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6588224" y="3717032"/>
            <a:ext cx="0" cy="20882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44208" y="5805264"/>
            <a:ext cx="1584176" cy="576064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ru-RU" sz="1200" dirty="0">
                <a:latin typeface="Arial Narrow" pitchFamily="34" charset="0"/>
              </a:rPr>
              <a:t>Внесение стратегических планов в парламент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8614"/>
            <a:ext cx="8784976" cy="70609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Нормативно-правовая основа бюджетного процесса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 bwMode="auto">
          <a:xfrm>
            <a:off x="539552" y="1916832"/>
            <a:ext cx="820891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Конституция Республики Казахстан</a:t>
            </a: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Конституционный закон «О Президенте Республики Казахстан»</a:t>
            </a: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Конституционный закон «О Парламенте Республики Казахстан и статусе депутатов»</a:t>
            </a: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Конституционный закон «О Правительстве Республики Казахстан»</a:t>
            </a:r>
            <a:endParaRPr lang="ru-RU" sz="2000" dirty="0">
              <a:solidFill>
                <a:srgbClr val="003366"/>
              </a:solidFill>
              <a:latin typeface="Arial Narrow" pitchFamily="34" charset="0"/>
            </a:endParaRP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Бюджетный кодекс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54681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3408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Бюджетный кодекс охватывает все уровни и этапы бюджетирования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1700808"/>
            <a:ext cx="2808312" cy="48965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Принципы бюджетной системы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Виды и уровни бюджетов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Структура бюджета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Резервы центрального и  местных бюджетов 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Формирование и использование Национального фонда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Виды бюджетных программ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Межбюджетные отношения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Распределение доходов и расходов между уровнями бюджетной системы </a:t>
            </a: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Вопросы бюджетной комиссии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32" y="1700808"/>
            <a:ext cx="2808312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Разработка прогнозов социально-экономического развития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Разработка стратегических планов, подходов к формированию бюджета программ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Содержание бюджетных заявок</a:t>
            </a:r>
            <a:endParaRPr lang="en-US" sz="1500" dirty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Процедура пересмотра проекта стратегических планов, бюджетных программ и бюджетных заявок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Вопросы планирования инвестиций в бюджете</a:t>
            </a:r>
            <a:endParaRPr lang="en-US" sz="1500" dirty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Процедура подготовки проекта бюджета, его рассмотрение в парламенте </a:t>
            </a:r>
            <a:r>
              <a:rPr lang="en-US" sz="1500" dirty="0">
                <a:latin typeface="Arial Narrow" pitchFamily="34" charset="0"/>
              </a:rPr>
              <a:t>(</a:t>
            </a:r>
            <a:r>
              <a:rPr lang="ru-RU" sz="1500" dirty="0">
                <a:latin typeface="Arial Narrow" pitchFamily="34" charset="0"/>
              </a:rPr>
              <a:t>в местных представительских органах</a:t>
            </a:r>
            <a:r>
              <a:rPr lang="en-US" sz="1500" dirty="0">
                <a:latin typeface="Arial Narrow" pitchFamily="34" charset="0"/>
              </a:rPr>
              <a:t>)</a:t>
            </a:r>
            <a:endParaRPr lang="ru-RU" sz="1500" dirty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Процедура утверждения бюджета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56176" y="1700808"/>
            <a:ext cx="2808312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Вопросы исполнения бюджета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Актуализация и коррекция бюджета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Секвестр бюджета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Мониторинг бюджета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Оценка результатов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Финансовый и бюджетный отчеты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Подготовка и утверждение годовых отчетов об исполнении бюджета</a:t>
            </a:r>
            <a:endParaRPr lang="en-US" sz="1500" dirty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Подготовка отчетов о формировании и использовании Национального фонда</a:t>
            </a:r>
            <a:endParaRPr lang="en-US" sz="1500" dirty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500" dirty="0">
                <a:latin typeface="Arial Narrow" pitchFamily="34" charset="0"/>
              </a:rPr>
              <a:t>Вопросы государственного долга и заимствований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1196752"/>
            <a:ext cx="2664296" cy="432048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Бюджетная система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03848" y="1196752"/>
            <a:ext cx="2664296" cy="43204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Планирование бюджета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8184" y="1196752"/>
            <a:ext cx="2664296" cy="432048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Исполнение бюджета</a:t>
            </a: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5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3408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Общие положения о разработке республиканского бюджета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6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 bwMode="auto">
          <a:xfrm>
            <a:off x="539552" y="2132856"/>
            <a:ext cx="792088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Республиканский бюджет разрабатывается ежегодно на трехлетней скользящей основе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Республиканский бюджет разрабатывается Министерством финансов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Основной для разработки республиканского бюджета служит прогноз социального-экономического развития страны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Республиканский бюджет утверждается законом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9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8614"/>
            <a:ext cx="8568952" cy="6340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Документы, используемые в ходе бюджетного процесса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7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 bwMode="auto">
          <a:xfrm>
            <a:off x="539552" y="2060848"/>
            <a:ext cx="806489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Прогноз социально-экономического развития страны</a:t>
            </a: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Стратегические планы министерств, программы территориального развития и местных органов власти </a:t>
            </a: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Бюджетные программы государственных органов</a:t>
            </a:r>
            <a:endParaRPr lang="en-US" sz="2000" dirty="0">
              <a:latin typeface="Arial Narrow" pitchFamily="34" charset="0"/>
            </a:endParaRP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Закон о республиканском бюджет</a:t>
            </a:r>
            <a:r>
              <a:rPr lang="en-US" sz="2000" dirty="0">
                <a:latin typeface="Arial Narrow" pitchFamily="34" charset="0"/>
              </a:rPr>
              <a:t>, </a:t>
            </a:r>
            <a:r>
              <a:rPr lang="ru-RU" sz="2000" dirty="0">
                <a:latin typeface="Arial Narrow" pitchFamily="34" charset="0"/>
              </a:rPr>
              <a:t>закон местных органов власти о местном бюджета</a:t>
            </a: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ru-RU" sz="2000" dirty="0">
                <a:latin typeface="Arial Narrow" pitchFamily="34" charset="0"/>
              </a:rPr>
              <a:t>Операционные планы государственных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96882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578" y="130622"/>
            <a:ext cx="8568952" cy="6340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Увязывание целевых показателей с расходами бюджета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8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право 20"/>
          <p:cNvSpPr/>
          <p:nvPr/>
        </p:nvSpPr>
        <p:spPr>
          <a:xfrm rot="5400000">
            <a:off x="4499992" y="177281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4499992" y="2780928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3275856" y="378904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5652120" y="378904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275856" y="501317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 rot="5400000">
            <a:off x="5652120" y="501317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499992" y="594928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411760" y="1124744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b="1" dirty="0">
                <a:solidFill>
                  <a:schemeClr val="accent2"/>
                </a:solidFill>
                <a:latin typeface="Arial Narrow" pitchFamily="34" charset="0"/>
              </a:rPr>
              <a:t>Разработка стратегии до 2050 г.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Целевые показатели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2411760" y="2132856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b="1" dirty="0">
                <a:solidFill>
                  <a:schemeClr val="accent2"/>
                </a:solidFill>
                <a:latin typeface="Arial Narrow" pitchFamily="34" charset="0"/>
              </a:rPr>
              <a:t>Планы стратегического развития до 2025 г.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Целевые показатели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2411760" y="3140968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b="1" dirty="0">
                <a:solidFill>
                  <a:schemeClr val="accent2"/>
                </a:solidFill>
                <a:latin typeface="Arial Narrow" pitchFamily="34" charset="0"/>
              </a:rPr>
              <a:t>Государственные программы (15)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Целевые показатели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2411760" y="4221088"/>
            <a:ext cx="2160240" cy="792088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3366"/>
              </a:buClr>
            </a:pPr>
            <a:r>
              <a:rPr lang="ru-RU" sz="15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Стратегические планы министерств</a:t>
            </a:r>
            <a:endParaRPr lang="en-US" sz="1500" b="1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Целевые показатели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4716016" y="4221088"/>
            <a:ext cx="2258888" cy="792088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Программы территориального развития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Целевые показатели</a:t>
            </a: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2411760" y="5373216"/>
            <a:ext cx="4536504" cy="576064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Бюджетные программы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Показатели результатов</a:t>
            </a: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2411760" y="6309320"/>
            <a:ext cx="4536504" cy="504056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Бюджет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Процесс разработки республиканского бюджета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9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углом 22"/>
          <p:cNvSpPr/>
          <p:nvPr/>
        </p:nvSpPr>
        <p:spPr>
          <a:xfrm rot="5400000">
            <a:off x="4885293" y="-794211"/>
            <a:ext cx="525542" cy="4752528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35148" y="980728"/>
            <a:ext cx="806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Апрель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83968" y="1794302"/>
            <a:ext cx="877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До 1 мая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19432" y="5937147"/>
            <a:ext cx="12971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До 1 сентября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2699792" y="2831450"/>
            <a:ext cx="144016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843808" y="2564904"/>
            <a:ext cx="970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До </a:t>
            </a:r>
            <a:r>
              <a:rPr lang="en-US" sz="1600" dirty="0">
                <a:latin typeface="Arial Narrow" pitchFamily="34" charset="0"/>
              </a:rPr>
              <a:t>15</a:t>
            </a:r>
            <a:r>
              <a:rPr lang="ru-RU" sz="1600" dirty="0">
                <a:latin typeface="Arial Narrow" pitchFamily="34" charset="0"/>
              </a:rPr>
              <a:t> мая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93048" y="3520371"/>
            <a:ext cx="970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До </a:t>
            </a:r>
            <a:r>
              <a:rPr lang="en-US" sz="1600" dirty="0">
                <a:latin typeface="Arial Narrow" pitchFamily="34" charset="0"/>
              </a:rPr>
              <a:t>15</a:t>
            </a:r>
            <a:r>
              <a:rPr lang="ru-RU" sz="1600" dirty="0">
                <a:latin typeface="Arial Narrow" pitchFamily="34" charset="0"/>
              </a:rPr>
              <a:t> мая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76840" y="3594502"/>
            <a:ext cx="1075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Июнь-июль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24128" y="4653136"/>
            <a:ext cx="1253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До 15 августа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771800" y="4674622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август</a:t>
            </a:r>
          </a:p>
        </p:txBody>
      </p:sp>
      <p:sp>
        <p:nvSpPr>
          <p:cNvPr id="50" name="Стрелка углом 49"/>
          <p:cNvSpPr/>
          <p:nvPr/>
        </p:nvSpPr>
        <p:spPr>
          <a:xfrm rot="16200000" flipH="1">
            <a:off x="3805173" y="-2123"/>
            <a:ext cx="525542" cy="4752528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Стрелка вправо 50"/>
          <p:cNvSpPr/>
          <p:nvPr/>
        </p:nvSpPr>
        <p:spPr>
          <a:xfrm>
            <a:off x="2699792" y="3789040"/>
            <a:ext cx="144016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Стрелка вправо 51"/>
          <p:cNvSpPr/>
          <p:nvPr/>
        </p:nvSpPr>
        <p:spPr>
          <a:xfrm>
            <a:off x="5148064" y="3789040"/>
            <a:ext cx="1296144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Стрелка вправо 52"/>
          <p:cNvSpPr/>
          <p:nvPr/>
        </p:nvSpPr>
        <p:spPr>
          <a:xfrm>
            <a:off x="2699792" y="4941168"/>
            <a:ext cx="1008112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Стрелка вправо 53"/>
          <p:cNvSpPr/>
          <p:nvPr/>
        </p:nvSpPr>
        <p:spPr>
          <a:xfrm rot="5400000">
            <a:off x="4409982" y="3266982"/>
            <a:ext cx="396044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Стрелка углом 54"/>
          <p:cNvSpPr/>
          <p:nvPr/>
        </p:nvSpPr>
        <p:spPr>
          <a:xfrm rot="5400000">
            <a:off x="6289449" y="4354361"/>
            <a:ext cx="525542" cy="1944216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трелка углом 56"/>
          <p:cNvSpPr/>
          <p:nvPr/>
        </p:nvSpPr>
        <p:spPr>
          <a:xfrm rot="16200000" flipH="1">
            <a:off x="5227077" y="5113676"/>
            <a:ext cx="525542" cy="1908720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 bwMode="auto">
          <a:xfrm>
            <a:off x="899592" y="1031250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Прогноз социально-экономического развития </a:t>
            </a: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>(МНЭ)</a:t>
            </a:r>
          </a:p>
        </p:txBody>
      </p:sp>
      <p:sp>
        <p:nvSpPr>
          <p:cNvPr id="40" name="Объект 2"/>
          <p:cNvSpPr txBox="1">
            <a:spLocks/>
          </p:cNvSpPr>
          <p:nvPr/>
        </p:nvSpPr>
        <p:spPr bwMode="auto">
          <a:xfrm>
            <a:off x="827584" y="2665948"/>
            <a:ext cx="1872008" cy="72000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Стратегические планы</a:t>
            </a:r>
          </a:p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Бюджетные программы</a:t>
            </a:r>
          </a:p>
        </p:txBody>
      </p:sp>
      <p:sp>
        <p:nvSpPr>
          <p:cNvPr id="42" name="Объект 2"/>
          <p:cNvSpPr txBox="1">
            <a:spLocks/>
          </p:cNvSpPr>
          <p:nvPr/>
        </p:nvSpPr>
        <p:spPr bwMode="auto">
          <a:xfrm>
            <a:off x="6444208" y="5589240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Проект республиканского бюджета (Минфин)</a:t>
            </a:r>
          </a:p>
        </p:txBody>
      </p:sp>
      <p:sp>
        <p:nvSpPr>
          <p:cNvPr id="43" name="Объект 2"/>
          <p:cNvSpPr txBox="1">
            <a:spLocks/>
          </p:cNvSpPr>
          <p:nvPr/>
        </p:nvSpPr>
        <p:spPr bwMode="auto">
          <a:xfrm>
            <a:off x="827584" y="4725144"/>
            <a:ext cx="1872208" cy="86409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Поправки в прогноз социально-экономического  развития (МНЭ)</a:t>
            </a:r>
          </a:p>
        </p:txBody>
      </p:sp>
      <p:sp>
        <p:nvSpPr>
          <p:cNvPr id="44" name="Объект 2"/>
          <p:cNvSpPr txBox="1">
            <a:spLocks/>
          </p:cNvSpPr>
          <p:nvPr/>
        </p:nvSpPr>
        <p:spPr bwMode="auto">
          <a:xfrm>
            <a:off x="3707904" y="6336704"/>
            <a:ext cx="1872208" cy="476672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Парламент</a:t>
            </a:r>
          </a:p>
        </p:txBody>
      </p:sp>
      <p:sp>
        <p:nvSpPr>
          <p:cNvPr id="45" name="Объект 2"/>
          <p:cNvSpPr txBox="1">
            <a:spLocks/>
          </p:cNvSpPr>
          <p:nvPr/>
        </p:nvSpPr>
        <p:spPr bwMode="auto">
          <a:xfrm>
            <a:off x="3707904" y="4725144"/>
            <a:ext cx="1872208" cy="86409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Дополнительное обсуждение расходов</a:t>
            </a: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827584" y="3602052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</a:rPr>
              <a:t>Бюджетные заявки</a:t>
            </a: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4139952" y="2759442"/>
            <a:ext cx="1008112" cy="50405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2000" b="1" dirty="0">
                <a:solidFill>
                  <a:schemeClr val="tx2"/>
                </a:solidFill>
                <a:latin typeface="Arial Narrow" pitchFamily="34" charset="0"/>
              </a:rPr>
              <a:t>МНЭ</a:t>
            </a:r>
          </a:p>
        </p:txBody>
      </p:sp>
      <p:sp>
        <p:nvSpPr>
          <p:cNvPr id="21" name="Объект 2"/>
          <p:cNvSpPr txBox="1">
            <a:spLocks/>
          </p:cNvSpPr>
          <p:nvPr/>
        </p:nvSpPr>
        <p:spPr bwMode="auto">
          <a:xfrm>
            <a:off x="4139952" y="3695546"/>
            <a:ext cx="1008112" cy="50405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Минфин</a:t>
            </a:r>
          </a:p>
        </p:txBody>
      </p:sp>
      <p:sp>
        <p:nvSpPr>
          <p:cNvPr id="39" name="Объект 2"/>
          <p:cNvSpPr txBox="1">
            <a:spLocks/>
          </p:cNvSpPr>
          <p:nvPr/>
        </p:nvSpPr>
        <p:spPr bwMode="auto">
          <a:xfrm>
            <a:off x="6444208" y="1844824"/>
            <a:ext cx="1872208" cy="72000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</a:rPr>
              <a:t>Лимиты по расходам </a:t>
            </a:r>
            <a:r>
              <a:rPr lang="ru-RU" sz="1600" dirty="0">
                <a:solidFill>
                  <a:schemeClr val="tx2"/>
                </a:solidFill>
                <a:latin typeface="Arial Narrow" pitchFamily="34" charset="0"/>
              </a:rPr>
              <a:t>(Минфин)</a:t>
            </a: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7146286" y="4779150"/>
            <a:ext cx="12601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Объект 2"/>
          <p:cNvSpPr txBox="1">
            <a:spLocks/>
          </p:cNvSpPr>
          <p:nvPr/>
        </p:nvSpPr>
        <p:spPr bwMode="auto">
          <a:xfrm>
            <a:off x="6444208" y="3623538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</a:rPr>
              <a:t>Комиссия по республиканскому бюджету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3978</TotalTime>
  <Words>1083</Words>
  <Application>Microsoft Office PowerPoint</Application>
  <PresentationFormat>On-screen Show (4:3)</PresentationFormat>
  <Paragraphs>186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Wingdings</vt:lpstr>
      <vt:lpstr>Тема Office</vt:lpstr>
      <vt:lpstr>Бюджетирование в Казахстане:  результаты реализованных реформ и планы на будущее</vt:lpstr>
      <vt:lpstr>Ключевые направления реформ по направлению к БОР</vt:lpstr>
      <vt:lpstr>Бюджетные реформы в Казахстане с 2007 г.</vt:lpstr>
      <vt:lpstr>Нормативно-правовая основа бюджетного процесса</vt:lpstr>
      <vt:lpstr>Бюджетный кодекс охватывает все уровни и этапы бюджетирования</vt:lpstr>
      <vt:lpstr>Общие положения о разработке республиканского бюджета</vt:lpstr>
      <vt:lpstr>Документы, используемые в ходе бюджетного процесса</vt:lpstr>
      <vt:lpstr>Увязывание целевых показателей с расходами бюджета</vt:lpstr>
      <vt:lpstr>Процесс разработки республиканского бюджета</vt:lpstr>
      <vt:lpstr>Роль МНЭ и Минфина в процессе бюджетирования</vt:lpstr>
      <vt:lpstr>Бюджет разрабатывается в рамках бюджетных правил</vt:lpstr>
      <vt:lpstr>Внедрение «открытого правительства»</vt:lpstr>
      <vt:lpstr>Расширение гражданского участия в ходе обсуждения бюджета</vt:lpstr>
      <vt:lpstr>Планы на будущее</vt:lpstr>
      <vt:lpstr>Спасибо за внимание!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khismatulin_vr</dc:creator>
  <cp:lastModifiedBy>Inna Anatolievna Davidova</cp:lastModifiedBy>
  <cp:revision>575</cp:revision>
  <dcterms:created xsi:type="dcterms:W3CDTF">2017-06-27T08:23:56Z</dcterms:created>
  <dcterms:modified xsi:type="dcterms:W3CDTF">2018-06-19T14:57:25Z</dcterms:modified>
</cp:coreProperties>
</file>