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4"/>
  </p:notesMasterIdLst>
  <p:handoutMasterIdLst>
    <p:handoutMasterId r:id="rId25"/>
  </p:handoutMasterIdLst>
  <p:sldIdLst>
    <p:sldId id="309" r:id="rId8"/>
    <p:sldId id="320" r:id="rId9"/>
    <p:sldId id="337" r:id="rId10"/>
    <p:sldId id="319" r:id="rId11"/>
    <p:sldId id="321" r:id="rId12"/>
    <p:sldId id="322" r:id="rId13"/>
    <p:sldId id="323" r:id="rId14"/>
    <p:sldId id="326" r:id="rId15"/>
    <p:sldId id="327" r:id="rId16"/>
    <p:sldId id="330" r:id="rId17"/>
    <p:sldId id="329" r:id="rId18"/>
    <p:sldId id="331" r:id="rId19"/>
    <p:sldId id="332" r:id="rId20"/>
    <p:sldId id="333" r:id="rId21"/>
    <p:sldId id="334" r:id="rId22"/>
    <p:sldId id="335" r:id="rId23"/>
  </p:sldIdLst>
  <p:sldSz cx="24384000" cy="13716000"/>
  <p:notesSz cx="6724650" cy="97742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44"/>
    <a:srgbClr val="A39161"/>
    <a:srgbClr val="5E5E5E"/>
    <a:srgbClr val="B3B6A7"/>
    <a:srgbClr val="005850"/>
    <a:srgbClr val="A79563"/>
    <a:srgbClr val="00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2"/>
  </p:normalViewPr>
  <p:slideViewPr>
    <p:cSldViewPr snapToGrid="0" snapToObjects="1" showGuides="1">
      <p:cViewPr varScale="1">
        <p:scale>
          <a:sx n="44" d="100"/>
          <a:sy n="44" d="100"/>
        </p:scale>
        <p:origin x="475" y="77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08335483025622E-2"/>
          <c:y val="9.6061979390839811E-2"/>
          <c:w val="0.91480622792521304"/>
          <c:h val="0.70355927699131005"/>
        </c:manualLayout>
      </c:layout>
      <c:lineChart>
        <c:grouping val="standard"/>
        <c:varyColors val="0"/>
        <c:ser>
          <c:idx val="1"/>
          <c:order val="0"/>
          <c:tx>
            <c:strRef>
              <c:f>'[Graphs for ER_2019.xlsx]GG position (2)'!$B$16</c:f>
              <c:strCache>
                <c:ptCount val="1"/>
                <c:pt idx="0">
                  <c:v>General Government Expenditure as a % of GNI*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55-4B46-9C3D-C9E2388055CD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55-4B46-9C3D-C9E2388055CD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7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55-4B46-9C3D-C9E2388055CD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7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55-4B46-9C3D-C9E2388055CD}"/>
              </c:ext>
            </c:extLst>
          </c:dPt>
          <c:cat>
            <c:strRef>
              <c:f>'[Graphs for ER_2019.xlsx]GG position (2)'!$E$1:$Q$1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2018(f)</c:v>
                </c:pt>
                <c:pt idx="12">
                  <c:v>2019(f)</c:v>
                </c:pt>
              </c:strCache>
            </c:strRef>
          </c:cat>
          <c:val>
            <c:numRef>
              <c:f>'[Graphs for ER_2019.xlsx]GG position (2)'!$E$16:$Q$16</c:f>
              <c:numCache>
                <c:formatCode>0%</c:formatCode>
                <c:ptCount val="13"/>
                <c:pt idx="0">
                  <c:v>0.41952628675489223</c:v>
                </c:pt>
                <c:pt idx="1">
                  <c:v>0.48948681174783315</c:v>
                </c:pt>
                <c:pt idx="2">
                  <c:v>0.54560159443104517</c:v>
                </c:pt>
                <c:pt idx="3">
                  <c:v>0.55233772402717352</c:v>
                </c:pt>
                <c:pt idx="4">
                  <c:v>0.55161594931310731</c:v>
                </c:pt>
                <c:pt idx="5">
                  <c:v>0.57995634431052479</c:v>
                </c:pt>
                <c:pt idx="6">
                  <c:v>0.52949468978715319</c:v>
                </c:pt>
                <c:pt idx="7">
                  <c:v>0.48998842748338134</c:v>
                </c:pt>
                <c:pt idx="8">
                  <c:v>0.4573248565515361</c:v>
                </c:pt>
                <c:pt idx="9">
                  <c:v>0.42724382489606261</c:v>
                </c:pt>
                <c:pt idx="10">
                  <c:v>0.42650484043668796</c:v>
                </c:pt>
                <c:pt idx="11">
                  <c:v>0.41434368453592546</c:v>
                </c:pt>
                <c:pt idx="12">
                  <c:v>0.41167265013209681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D55-4B46-9C3D-C9E2388055CD}"/>
            </c:ext>
          </c:extLst>
        </c:ser>
        <c:ser>
          <c:idx val="0"/>
          <c:order val="1"/>
          <c:tx>
            <c:strRef>
              <c:f>'[Graphs for ER_2019.xlsx]GG position (2)'!$B$15</c:f>
              <c:strCache>
                <c:ptCount val="1"/>
                <c:pt idx="0">
                  <c:v>General Government Revenue as a % of GNI*</c:v>
                </c:pt>
              </c:strCache>
            </c:strRef>
          </c:tx>
          <c:spPr>
            <a:ln w="28575" cap="rnd">
              <a:solidFill>
                <a:schemeClr val="bg2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1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CD55-4B46-9C3D-C9E2388055CD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1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CD55-4B46-9C3D-C9E2388055CD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1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CD55-4B46-9C3D-C9E2388055CD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1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CD55-4B46-9C3D-C9E2388055CD}"/>
              </c:ext>
            </c:extLst>
          </c:dPt>
          <c:cat>
            <c:strRef>
              <c:f>'[Graphs for ER_2019.xlsx]GG position (2)'!$E$1:$Q$1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2018(f)</c:v>
                </c:pt>
                <c:pt idx="12">
                  <c:v>2019(f)</c:v>
                </c:pt>
              </c:strCache>
            </c:strRef>
          </c:cat>
          <c:val>
            <c:numRef>
              <c:f>'[Graphs for ER_2019.xlsx]GG position (2)'!$E$15:$Q$15</c:f>
              <c:numCache>
                <c:formatCode>0%</c:formatCode>
                <c:ptCount val="13"/>
                <c:pt idx="0">
                  <c:v>0.42273538850299258</c:v>
                </c:pt>
                <c:pt idx="1">
                  <c:v>0.40780694643636589</c:v>
                </c:pt>
                <c:pt idx="2">
                  <c:v>0.40806747447321673</c:v>
                </c:pt>
                <c:pt idx="3">
                  <c:v>0.41775931357395441</c:v>
                </c:pt>
                <c:pt idx="4">
                  <c:v>0.43951993664138417</c:v>
                </c:pt>
                <c:pt idx="5">
                  <c:v>0.47054822688304704</c:v>
                </c:pt>
                <c:pt idx="6">
                  <c:v>0.4492279374169138</c:v>
                </c:pt>
                <c:pt idx="7">
                  <c:v>0.44388675081411311</c:v>
                </c:pt>
                <c:pt idx="8">
                  <c:v>0.43933648114411766</c:v>
                </c:pt>
                <c:pt idx="9">
                  <c:v>0.41890608382102862</c:v>
                </c:pt>
                <c:pt idx="10">
                  <c:v>0.4224757426234394</c:v>
                </c:pt>
                <c:pt idx="11">
                  <c:v>0.41296424193636072</c:v>
                </c:pt>
                <c:pt idx="12">
                  <c:v>0.4115520099228212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CD55-4B46-9C3D-C9E238805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95192"/>
        <c:axId val="123795584"/>
      </c:lineChart>
      <c:catAx>
        <c:axId val="1237951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1270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95584"/>
        <c:crosses val="autoZero"/>
        <c:auto val="1"/>
        <c:lblAlgn val="ctr"/>
        <c:lblOffset val="100"/>
        <c:tickMarkSkip val="1"/>
        <c:noMultiLvlLbl val="0"/>
      </c:catAx>
      <c:valAx>
        <c:axId val="123795584"/>
        <c:scaling>
          <c:orientation val="minMax"/>
          <c:max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9519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176314949973506E-2"/>
          <c:y val="0.89764100996498419"/>
          <c:w val="0.92530442283365744"/>
          <c:h val="9.9570720461967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0.19739</cdr:x>
      <cdr:y>0.03537</cdr:y>
    </cdr:from>
    <cdr:to>
      <cdr:x>0.268</cdr:x>
      <cdr:y>0.78679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205174" y="109830"/>
          <a:ext cx="431111" cy="233326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0.34075</cdr:x>
      <cdr:y>0.03693</cdr:y>
    </cdr:from>
    <cdr:to>
      <cdr:x>0.408</cdr:x>
      <cdr:y>0.78372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2080468" y="114681"/>
          <a:ext cx="410596" cy="231888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0.55027</cdr:x>
      <cdr:y>0.04</cdr:y>
    </cdr:from>
    <cdr:to>
      <cdr:x>0.61895</cdr:x>
      <cdr:y>0.78679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3359704" y="124207"/>
          <a:ext cx="419327" cy="231888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0.75663</cdr:x>
      <cdr:y>0.03693</cdr:y>
    </cdr:from>
    <cdr:to>
      <cdr:x>0.96895</cdr:x>
      <cdr:y>0.78372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4619626" y="114681"/>
          <a:ext cx="1296292" cy="231888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0.15808</cdr:x>
      <cdr:y>0.07658</cdr:y>
    </cdr:from>
    <cdr:to>
      <cdr:x>0.30457</cdr:x>
      <cdr:y>0.20877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1643639" y="222468"/>
          <a:ext cx="1523174" cy="384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ysClr val="windowText" lastClr="000000"/>
              </a:solidFill>
            </a:rPr>
            <a:t>Special Group</a:t>
          </a:r>
          <a:r>
            <a:rPr lang="en-US" sz="1800" b="1" baseline="0" dirty="0">
              <a:solidFill>
                <a:sysClr val="windowText" lastClr="000000"/>
              </a:solidFill>
            </a:rPr>
            <a:t> Report 2009</a:t>
          </a:r>
          <a:endParaRPr lang="en-US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0.32424</cdr:x>
      <cdr:y>0.07399</cdr:y>
    </cdr:from>
    <cdr:to>
      <cdr:x>0.4493</cdr:x>
      <cdr:y>0.18042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3371350" y="214939"/>
          <a:ext cx="1300377" cy="309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baseline="0" dirty="0">
              <a:solidFill>
                <a:sysClr val="windowText" lastClr="000000"/>
              </a:solidFill>
            </a:rPr>
            <a:t>CRE 2012-2014</a:t>
          </a:r>
          <a:endParaRPr lang="en-US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0.53368</cdr:x>
      <cdr:y>0.07134</cdr:y>
    </cdr:from>
    <cdr:to>
      <cdr:x>0.65523</cdr:x>
      <cdr:y>0.17992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549065" y="207241"/>
          <a:ext cx="1263879" cy="3154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baseline="0" dirty="0">
              <a:solidFill>
                <a:sysClr val="windowText" lastClr="000000"/>
              </a:solidFill>
            </a:rPr>
            <a:t>CRE 2015-2017</a:t>
          </a:r>
          <a:endParaRPr lang="en-US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0.78354</cdr:x>
      <cdr:y>0.07088</cdr:y>
    </cdr:from>
    <cdr:to>
      <cdr:x>0.94325</cdr:x>
      <cdr:y>0.17086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8147088" y="205890"/>
          <a:ext cx="1660673" cy="2904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baseline="0" dirty="0">
              <a:solidFill>
                <a:sysClr val="windowText" lastClr="000000"/>
              </a:solidFill>
            </a:rPr>
            <a:t>Spending Review 2017-2019</a:t>
          </a:r>
          <a:endParaRPr lang="en-US" sz="1800" b="1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896620" y="4642763"/>
            <a:ext cx="4931410" cy="43984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Underlying</a:t>
            </a:r>
            <a:r>
              <a:rPr lang="en-IE" baseline="0" dirty="0" smtClean="0"/>
              <a:t> deficits exclude the impact of Government expenditure to support banking institutions. Real deficits of 14% and 32% of GDP in 2009 and 2010 respectively. 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http://www.budget.gov.ie/Budgets/2017/Documents/6.%20Spending%20Reviews%20in%20Ireland-%20Lessons%20for%20the%20Future.pdf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57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478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Mostly work that would be engaged in across the divisions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197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064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751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Underlying</a:t>
            </a:r>
            <a:r>
              <a:rPr lang="en-IE" baseline="0" dirty="0" smtClean="0"/>
              <a:t> deficits exclude the impact of Government expenditure to support banking institutions. Real deficits of 14% and 32% of GDP in 2009 and 2010 respectively. 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http://www.budget.gov.ie/Budgets/2017/Documents/6.%20Spending%20Reviews%20in%20Ireland-%20Lessons%20for%20the%20Future.pdf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350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http://www.budget.gov.ie/Budgets/2017/Documents/6.%20Spending%20Reviews%20in%20Ireland-%20Lessons%20for%20the%20Future.pdf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480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http://www.budget.gov.ie/Budgets/2017/Documents/6.%20Spending%20Reviews%20in%20Ireland-%20Lessons%20for%20the%20Future.pdf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Departmental Reports 2010, </a:t>
            </a:r>
            <a:r>
              <a:rPr lang="en-I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Dáil Éireann Debate, Wednesday – 10 March 2010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viewed 22 March 2018, &lt;https://beta.oireachtas.ie/en/debates/question/2010-03-10/25/&gt;.</a:t>
            </a:r>
          </a:p>
          <a:p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Departmental Reports 2010, </a:t>
            </a:r>
            <a:r>
              <a:rPr lang="en-I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Dáil Éireann Debate, Wednesday – 7 July 2010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viewed 22 March 2010, &lt;https://beta.oireachtas.ie/en/debates/question/2010-07-07/96/&gt;.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2279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462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758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625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220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6235700"/>
            <a:ext cx="0" cy="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6307" cy="309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Caiteachais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Phoiblí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agus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Athchóirithe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 Public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496800"/>
            <a:ext cx="5689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B93FB4-A6B0-4BBD-80EB-015D0050935E}" type="datetimeFigureOut">
              <a:rPr lang="en-IE" smtClean="0"/>
              <a:t>24/06/2019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24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Rialtas na hÉireann | Government of Ireland"/>
          <p:cNvSpPr txBox="1"/>
          <p:nvPr userDrawn="1"/>
        </p:nvSpPr>
        <p:spPr>
          <a:xfrm>
            <a:off x="5923850" y="12611805"/>
            <a:ext cx="102415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Caiteachais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Phoiblí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Athchóirithe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Public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Expenditure and Reform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Rialtas na hÉireann | Government of Ireland"/>
          <p:cNvSpPr txBox="1"/>
          <p:nvPr userDrawn="1"/>
        </p:nvSpPr>
        <p:spPr>
          <a:xfrm>
            <a:off x="5923850" y="12611805"/>
            <a:ext cx="102415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Caiteachais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Phoiblí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agus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Athchóirithe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 Public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18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/>
              <a:t>‹#›</a:t>
            </a:fld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 An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Caiteachais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Phoiblí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Athchóirithe</a:t>
            </a:r>
            <a:r>
              <a:rPr lang="en-GB" b="1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Public</a:t>
            </a:r>
            <a:r>
              <a:rPr lang="en-GB" baseline="0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Expenditure and Reform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6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Caiteachais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Phoiblí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agus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Athchóirithe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 Public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Caiteachais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Phoiblí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agus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Athchóirithe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 Public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Caiteachais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Phoiblí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agus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Athchóirithe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 Public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Caiteachais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Phoiblí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agus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Athchóirithe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 Public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Caiteachais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Phoiblí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agus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Athchóirithe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 Public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  <p:sldLayoutId id="2147483670" r:id="rId1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814011"/>
            <a:ext cx="16852330" cy="5239142"/>
          </a:xfrm>
        </p:spPr>
        <p:txBody>
          <a:bodyPr>
            <a:normAutofit/>
          </a:bodyPr>
          <a:lstStyle/>
          <a:p>
            <a:r>
              <a:rPr lang="en-IE" sz="9600" dirty="0"/>
              <a:t>Spending </a:t>
            </a:r>
            <a:r>
              <a:rPr lang="en-IE" sz="9600" dirty="0" smtClean="0"/>
              <a:t>Reviews in Ireland – Practical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Pádraic Reidy</a:t>
            </a:r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July 2019</a:t>
            </a:r>
          </a:p>
        </p:txBody>
      </p:sp>
    </p:spTree>
    <p:extLst>
      <p:ext uri="{BB962C8B-B14F-4D97-AF65-F5344CB8AC3E}">
        <p14:creationId xmlns:p14="http://schemas.microsoft.com/office/powerpoint/2010/main" val="5138986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 smtClean="0"/>
              <a:t>Objectives of the Spending Review 2017-2019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090" y="2770080"/>
            <a:ext cx="19508868" cy="870305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Create a larger stock of relevant analysis and evaluation across all Departments and Offices, and maintain momentum </a:t>
            </a:r>
            <a:r>
              <a:rPr lang="en-IE" sz="4000" dirty="0" smtClean="0"/>
              <a:t>over </a:t>
            </a:r>
            <a:r>
              <a:rPr lang="en-IE" sz="4000" dirty="0"/>
              <a:t>a three year </a:t>
            </a:r>
            <a:r>
              <a:rPr lang="en-IE" sz="4000" dirty="0" smtClean="0"/>
              <a:t>period</a:t>
            </a:r>
            <a:r>
              <a:rPr lang="en-IE" sz="4000" dirty="0"/>
              <a:t>.</a:t>
            </a:r>
            <a:endParaRPr lang="en-I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 smtClean="0"/>
              <a:t>Assess efficiency and effectiveness of expenditure programmes and identify </a:t>
            </a:r>
            <a:r>
              <a:rPr lang="en-IE" sz="4000" dirty="0"/>
              <a:t>areas of </a:t>
            </a:r>
            <a:r>
              <a:rPr lang="en-IE" sz="4000" dirty="0" smtClean="0"/>
              <a:t>expenditure </a:t>
            </a:r>
            <a:r>
              <a:rPr lang="en-IE" sz="4000" dirty="0"/>
              <a:t>that require ongoing analysis if issues are </a:t>
            </a:r>
            <a:r>
              <a:rPr lang="en-IE" sz="4000" dirty="0" smtClean="0"/>
              <a:t>emerging.</a:t>
            </a: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Provide the evidence base for reform efforts across Departments and the wider public </a:t>
            </a:r>
            <a:r>
              <a:rPr lang="en-IE" sz="4000" dirty="0" smtClean="0"/>
              <a:t>service.</a:t>
            </a: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Spotlight areas of innovation and good practice, both in programme design and service delivery, that will be of wider interest and </a:t>
            </a:r>
            <a:r>
              <a:rPr lang="en-IE" sz="4000" dirty="0" smtClean="0"/>
              <a:t>applicability</a:t>
            </a:r>
            <a:r>
              <a:rPr lang="en-IE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Ensure that the </a:t>
            </a:r>
            <a:r>
              <a:rPr lang="en-IE" sz="4000" dirty="0" smtClean="0"/>
              <a:t>spending review is more </a:t>
            </a:r>
            <a:r>
              <a:rPr lang="en-IE" sz="4000" dirty="0"/>
              <a:t>firmly embedded within the budgetary process.</a:t>
            </a:r>
          </a:p>
        </p:txBody>
      </p:sp>
    </p:spTree>
    <p:extLst>
      <p:ext uri="{BB962C8B-B14F-4D97-AF65-F5344CB8AC3E}">
        <p14:creationId xmlns:p14="http://schemas.microsoft.com/office/powerpoint/2010/main" val="20352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dirty="0" smtClean="0"/>
              <a:t>Characteristics of Spending Review 2017-2019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612906"/>
            <a:ext cx="19533894" cy="7653807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3 year cycle supported and signed off at Ministerial Level and agreed by </a:t>
            </a:r>
            <a:r>
              <a:rPr lang="en-IE" sz="4000" dirty="0" smtClean="0"/>
              <a:t>Government.</a:t>
            </a: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 smtClean="0"/>
              <a:t>Process </a:t>
            </a:r>
            <a:r>
              <a:rPr lang="en-IE" sz="4000" dirty="0"/>
              <a:t>is managed by a senior level steering group in </a:t>
            </a:r>
            <a:r>
              <a:rPr lang="en-IE" sz="4000" dirty="0" smtClean="0"/>
              <a:t>DPER.</a:t>
            </a: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 smtClean="0"/>
              <a:t>SR 17-19 aims to cover a third of expenditure each year.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 smtClean="0"/>
              <a:t>All </a:t>
            </a:r>
            <a:r>
              <a:rPr lang="en-IE" sz="4000" dirty="0"/>
              <a:t>papers are published with a disclaimer </a:t>
            </a:r>
            <a:r>
              <a:rPr lang="en-IE" sz="4000" dirty="0" smtClean="0"/>
              <a:t>– they </a:t>
            </a:r>
            <a:r>
              <a:rPr lang="en-IE" sz="4000" dirty="0"/>
              <a:t>are staff papers and do not </a:t>
            </a:r>
            <a:r>
              <a:rPr lang="en-IE" sz="4000" dirty="0" smtClean="0"/>
              <a:t>necessarily represent </a:t>
            </a:r>
            <a:r>
              <a:rPr lang="en-IE" sz="4000" dirty="0"/>
              <a:t>the views of the </a:t>
            </a:r>
            <a:r>
              <a:rPr lang="en-IE" sz="4000" dirty="0" smtClean="0"/>
              <a:t>Minister.</a:t>
            </a: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P</a:t>
            </a:r>
            <a:r>
              <a:rPr lang="en-IE" sz="4000" dirty="0" smtClean="0"/>
              <a:t>apers are strategically </a:t>
            </a:r>
            <a:r>
              <a:rPr lang="en-IE" sz="4000" dirty="0"/>
              <a:t>aligned with the Budget </a:t>
            </a:r>
            <a:r>
              <a:rPr lang="en-IE" sz="4000" dirty="0" smtClean="0"/>
              <a:t>process, published </a:t>
            </a:r>
            <a:r>
              <a:rPr lang="en-IE" sz="4000" dirty="0"/>
              <a:t>in July each year ahead of Budget </a:t>
            </a:r>
            <a:r>
              <a:rPr lang="en-IE" sz="4000" dirty="0" smtClean="0"/>
              <a:t>negotiation</a:t>
            </a:r>
            <a:r>
              <a:rPr lang="en-IE" sz="4000" dirty="0"/>
              <a:t> </a:t>
            </a:r>
            <a:r>
              <a:rPr lang="en-IE" sz="4000" dirty="0" smtClean="0"/>
              <a:t>in September and October.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42359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14791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Role of DPER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2734331"/>
            <a:ext cx="16444488" cy="9367157"/>
          </a:xfrm>
        </p:spPr>
        <p:txBody>
          <a:bodyPr>
            <a:noAutofit/>
          </a:bodyPr>
          <a:lstStyle/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3600" dirty="0"/>
              <a:t>Vote Section </a:t>
            </a:r>
            <a:r>
              <a:rPr lang="en-IE" sz="3600" dirty="0" smtClean="0"/>
              <a:t>role:</a:t>
            </a:r>
            <a:endParaRPr lang="en-IE" sz="3600" dirty="0"/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3600" dirty="0"/>
              <a:t>Sign off on selection of topics by </a:t>
            </a:r>
            <a:r>
              <a:rPr lang="en-IE" sz="3600" dirty="0" smtClean="0"/>
              <a:t>end-January;</a:t>
            </a:r>
            <a:endParaRPr lang="en-IE" sz="3600" dirty="0"/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3600" dirty="0"/>
              <a:t>Liaise with policy Departments in developing evidence base, providing data and producing </a:t>
            </a:r>
            <a:r>
              <a:rPr lang="en-IE" sz="3600" dirty="0" smtClean="0"/>
              <a:t>papers;</a:t>
            </a:r>
            <a:endParaRPr lang="en-IE" sz="3600" dirty="0"/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3600" dirty="0"/>
              <a:t>Liaise with Central </a:t>
            </a:r>
            <a:r>
              <a:rPr lang="en-IE" sz="3600" dirty="0" smtClean="0"/>
              <a:t>IGEES in DPER </a:t>
            </a:r>
            <a:r>
              <a:rPr lang="en-IE" sz="3600" dirty="0"/>
              <a:t>for internal </a:t>
            </a:r>
            <a:r>
              <a:rPr lang="en-IE" sz="3600" dirty="0" smtClean="0"/>
              <a:t>consultancy;</a:t>
            </a:r>
            <a:endParaRPr lang="en-IE" sz="3600" dirty="0"/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3600" dirty="0"/>
              <a:t>Options produced by both Departments and Votes based on </a:t>
            </a:r>
            <a:r>
              <a:rPr lang="en-IE" sz="3600" dirty="0" smtClean="0"/>
              <a:t>evidence; and</a:t>
            </a:r>
            <a:endParaRPr lang="en-IE" sz="3600" dirty="0"/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E" sz="3600" dirty="0"/>
              <a:t>Report to Steering Group, made up of DPER and external officials, through evidence gathering phase and final drafting </a:t>
            </a:r>
            <a:r>
              <a:rPr lang="en-IE" sz="3600" dirty="0" smtClean="0"/>
              <a:t>phase.</a:t>
            </a:r>
            <a:endParaRPr lang="en-I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600" dirty="0"/>
              <a:t>DPER central secretariat to do day-to-day running of the </a:t>
            </a:r>
            <a:r>
              <a:rPr lang="en-IE" sz="3600" dirty="0" smtClean="0"/>
              <a:t>review process (made </a:t>
            </a:r>
            <a:r>
              <a:rPr lang="en-IE" sz="3600" dirty="0"/>
              <a:t>up of IGEES staff</a:t>
            </a:r>
            <a:r>
              <a:rPr lang="en-IE" sz="3600" dirty="0" smtClean="0"/>
              <a:t>).</a:t>
            </a:r>
            <a:endParaRPr lang="en-I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600" dirty="0"/>
              <a:t>IGEES support through internal consultancy and providing skillsets within </a:t>
            </a:r>
            <a:r>
              <a:rPr lang="en-IE" sz="3600" dirty="0" smtClean="0"/>
              <a:t>votes.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835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Role of Policy Departments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3028244"/>
            <a:ext cx="17072901" cy="766696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Engage in the process.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Collaborative </a:t>
            </a:r>
            <a:r>
              <a:rPr lang="en-US" sz="4400" dirty="0"/>
              <a:t>approach but not </a:t>
            </a:r>
            <a:r>
              <a:rPr lang="en-US" sz="4400" dirty="0" smtClean="0"/>
              <a:t>one-size-fits-all.</a:t>
            </a: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Enhanced role for Finance Officers and departmental IGEES </a:t>
            </a:r>
            <a:r>
              <a:rPr lang="en-US" sz="4400" dirty="0" smtClean="0"/>
              <a:t>units.</a:t>
            </a: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Sharing of data / </a:t>
            </a:r>
            <a:r>
              <a:rPr lang="en-US" sz="4400" dirty="0" smtClean="0"/>
              <a:t>information.</a:t>
            </a: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Existing and planned analysis by Departments will also play a key </a:t>
            </a:r>
            <a:r>
              <a:rPr lang="en-US" sz="4400" dirty="0" smtClean="0"/>
              <a:t>role.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49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1592742"/>
          </a:xfrm>
        </p:spPr>
        <p:txBody>
          <a:bodyPr>
            <a:noAutofit/>
          </a:bodyPr>
          <a:lstStyle/>
          <a:p>
            <a:r>
              <a:rPr lang="en-IE" sz="6600" dirty="0" smtClean="0"/>
              <a:t>List of Published Spending Review 2017 Papers</a:t>
            </a:r>
            <a:endParaRPr lang="en-IE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453" y="2334987"/>
            <a:ext cx="19893318" cy="10035292"/>
          </a:xfrm>
        </p:spPr>
        <p:txBody>
          <a:bodyPr numCol="2">
            <a:no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Spending Review Papers: July Publication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Assessment of the Rationale, Efficiency and Targeting of Supports in Enterprise Ireland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Related Research and Funding in Ireland, 2010 – 2015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Current Expenditure on Housing Supports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Central Votes: Spending Trends and Key Drivers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Further Education &amp; Training Expenditure by Education Training Boards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Educational Needs Provision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Education and Training &amp; Employment Supports Overview Paper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Selection of IGEES Output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Fund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Defence Expenditure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 Obligation (PSO) Funding for Public Transport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to Investment in Policing: A Public Expenditure Perspective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Social Protection Employment Supports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Hospital Expenditure Review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Sustainability of Pharmaceutical Expenditure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Further Education and Training Expenditure: Strategic Pilot Initiative Report (SOLAS)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Capital Expenditure on Research, Development and Innovation (2000 – 2016) (Department of Jobs, Enterprise and Innovation)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Courts Service Reform (Courts Service)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Expenditure Trends piece also to be published – Tracking Trends in Public Spending 2017</a:t>
            </a:r>
          </a:p>
          <a:p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 with the Budget: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20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Targeted Agricultural Modernisation Schemes II</a:t>
            </a:r>
          </a:p>
          <a:p>
            <a:pPr>
              <a:buFont typeface="+mj-lt"/>
              <a:buAutoNum type="arabicPeriod" startAt="20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Cost Drivers</a:t>
            </a:r>
          </a:p>
          <a:p>
            <a:pPr>
              <a:buFont typeface="+mj-lt"/>
              <a:buAutoNum type="arabicPeriod" startAt="20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– Supports and Services (Cross-Vote paper)</a:t>
            </a:r>
          </a:p>
          <a:p>
            <a:pPr>
              <a:buFont typeface="+mj-lt"/>
              <a:buAutoNum type="arabicPeriod" startAt="20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Equality Budgeting (framework paper)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70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1266169"/>
          </a:xfrm>
        </p:spPr>
        <p:txBody>
          <a:bodyPr>
            <a:noAutofit/>
          </a:bodyPr>
          <a:lstStyle/>
          <a:p>
            <a:r>
              <a:rPr lang="en-IE" sz="6600" dirty="0" smtClean="0"/>
              <a:t>List of Published Spending Review 2018 Papers</a:t>
            </a:r>
            <a:endParaRPr lang="en-IE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2008414"/>
            <a:ext cx="20517305" cy="10613572"/>
          </a:xfrm>
        </p:spPr>
        <p:txBody>
          <a:bodyPr numCol="2">
            <a:no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Spending Review Papers: July Publication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 and Digitalisation within the Office of the Revenue Commissioners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Exchequer Pay Bill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HSE Staff Trend Analysis, 2014-2017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Policing Civilianisation in Ireland: Lessons from International Practice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Overtime Expenditure in An Garda Síochána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Expenditure Drivers at Primary and Second Level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funding needs of the third level sector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Analysis of Older People Services Spend and Activity, 2014-2017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 Bill Projections for the Public Service: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Cashflow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Analysis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Criminal Legal Aid (DJE)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Supports for Persons on Low Income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Employment Services - Mapping Activation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Analysis of Replacement Rates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IDA Ireland Expenditure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Enterprise Supports and the Labour Market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Assessment of Direct Supports for Start-ups and Entrepreneurship (DBEI)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Capital Programme (DTTaS)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PSO Expenditure on Public Transport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Assessing the Split Between Current and Capital Expenditure on Social Housing Delivery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OPW Spending on State Rents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Subsidised Ferry Services to the Offshore Islands (DCHG)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Recent Evaluations by DTTaS (DTTaS)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recommendations made as part of the VFM and Policy Review undertaken in regard to the Arts Council (DCHG)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 Levels and Efficiency of Public Spending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Hospital Inputs and Outputs, 2014-2017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 and Midwifery Expenditure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in Public Expenditure</a:t>
            </a:r>
          </a:p>
          <a:p>
            <a:pPr>
              <a:buFont typeface="+mj-lt"/>
              <a:buAutoNum type="arabicPeriod"/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 with the Budget: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28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Projected Retirements From the Civil Service from 2019 to 2028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Defence Forces Pensions Expenditure (DPER and D/Defence)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Cash Flow Loan Support Scheme (DAFM)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1851664"/>
          </a:xfrm>
        </p:spPr>
        <p:txBody>
          <a:bodyPr>
            <a:normAutofit/>
          </a:bodyPr>
          <a:lstStyle/>
          <a:p>
            <a:r>
              <a:rPr lang="en-IE" sz="7200" dirty="0" smtClean="0"/>
              <a:t>Practical Considerations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2593909"/>
            <a:ext cx="18493487" cy="91350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400" dirty="0"/>
              <a:t>Economic and fiscal </a:t>
            </a:r>
            <a:r>
              <a:rPr lang="en-IE" sz="4400" dirty="0" smtClean="0"/>
              <a:t>context influences the nature of the review process.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400" dirty="0"/>
              <a:t>P</a:t>
            </a:r>
            <a:r>
              <a:rPr lang="en-IE" sz="4400" dirty="0" smtClean="0"/>
              <a:t>olitical engagement is key to success.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400" dirty="0" smtClean="0"/>
              <a:t>Integrating the </a:t>
            </a:r>
            <a:r>
              <a:rPr lang="en-IE" sz="4400" dirty="0"/>
              <a:t>review process into budget </a:t>
            </a:r>
            <a:r>
              <a:rPr lang="en-IE" sz="4400" dirty="0" smtClean="0"/>
              <a:t>cycle provides an audience for the analysis, aids in topic selection and raises the profile of the process more generally.</a:t>
            </a:r>
            <a:endParaRPr lang="en-I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400" dirty="0" smtClean="0"/>
              <a:t>Early and continued engagement </a:t>
            </a:r>
            <a:r>
              <a:rPr lang="en-IE" sz="4400" dirty="0"/>
              <a:t>with </a:t>
            </a:r>
            <a:r>
              <a:rPr lang="en-IE" sz="4400" dirty="0" smtClean="0"/>
              <a:t>Departments (including with regard to governance) normalises the process and drives culture change around the need for evaluation.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33179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/>
              <a:t>Irish Spending Reviews –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301978"/>
            <a:ext cx="20819090" cy="8589244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4000" dirty="0"/>
              <a:t>Ireland aligns with European-wide adoption of spending review </a:t>
            </a:r>
            <a:r>
              <a:rPr lang="en-IE" sz="4000" dirty="0" smtClean="0"/>
              <a:t>following the</a:t>
            </a:r>
            <a:r>
              <a:rPr lang="en-IE" sz="4000" dirty="0"/>
              <a:t> </a:t>
            </a:r>
            <a:r>
              <a:rPr lang="en-IE" sz="4000" dirty="0" smtClean="0"/>
              <a:t>Global </a:t>
            </a:r>
            <a:r>
              <a:rPr lang="en-IE" sz="4000" dirty="0"/>
              <a:t>Financial Crisis.</a:t>
            </a:r>
          </a:p>
          <a:p>
            <a:pPr algn="just"/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4000" dirty="0" smtClean="0"/>
              <a:t>For initial spending reviews, spending </a:t>
            </a:r>
            <a:r>
              <a:rPr lang="en-IE" sz="4000" dirty="0"/>
              <a:t>cuts were required, </a:t>
            </a:r>
            <a:r>
              <a:rPr lang="en-IE" sz="4000" dirty="0" smtClean="0"/>
              <a:t>more recently spending </a:t>
            </a:r>
            <a:r>
              <a:rPr lang="en-IE" sz="4000" dirty="0"/>
              <a:t>reviews have been used to </a:t>
            </a:r>
            <a:r>
              <a:rPr lang="en-IE" sz="4000" dirty="0" smtClean="0"/>
              <a:t>promote </a:t>
            </a:r>
            <a:r>
              <a:rPr lang="en-IE" sz="4000" dirty="0"/>
              <a:t>spending </a:t>
            </a:r>
            <a:r>
              <a:rPr lang="en-IE" sz="4000" dirty="0" smtClean="0"/>
              <a:t>efficiency and effectiveness in the context of </a:t>
            </a:r>
            <a:r>
              <a:rPr lang="en-IE" sz="4000" dirty="0"/>
              <a:t>fiscal space.</a:t>
            </a:r>
          </a:p>
          <a:p>
            <a:pPr algn="just"/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4000" dirty="0"/>
              <a:t>In total, there have been four spending reviews </a:t>
            </a:r>
            <a:r>
              <a:rPr lang="en-IE" sz="4000" dirty="0" smtClean="0"/>
              <a:t>since 2009:</a:t>
            </a:r>
            <a:endParaRPr lang="en-IE" sz="4000" dirty="0"/>
          </a:p>
          <a:p>
            <a:pPr marL="1600200" lvl="1" indent="-685800" algn="just">
              <a:buAutoNum type="arabicPeriod"/>
            </a:pPr>
            <a:r>
              <a:rPr lang="en-IE" sz="3600" dirty="0"/>
              <a:t>The Special Group Report </a:t>
            </a:r>
            <a:r>
              <a:rPr lang="en-IE" sz="3600" dirty="0" smtClean="0"/>
              <a:t>2009;</a:t>
            </a:r>
            <a:endParaRPr lang="en-IE" sz="3600" dirty="0"/>
          </a:p>
          <a:p>
            <a:pPr marL="1600200" lvl="1" indent="-685800" algn="just">
              <a:buAutoNum type="arabicPeriod"/>
            </a:pPr>
            <a:r>
              <a:rPr lang="en-IE" sz="3600" dirty="0"/>
              <a:t>The Comprehensive Review of Expenditure (CRE) </a:t>
            </a:r>
            <a:r>
              <a:rPr lang="en-IE" sz="3600" dirty="0" smtClean="0"/>
              <a:t>2012-2014;</a:t>
            </a:r>
            <a:endParaRPr lang="en-IE" sz="3600" dirty="0"/>
          </a:p>
          <a:p>
            <a:pPr marL="1600200" lvl="1" indent="-685800" algn="just">
              <a:buAutoNum type="arabicPeriod"/>
            </a:pPr>
            <a:r>
              <a:rPr lang="en-IE" sz="3600" dirty="0"/>
              <a:t>The Comprehensive Review of Expenditure (CRE) </a:t>
            </a:r>
            <a:r>
              <a:rPr lang="en-IE" sz="3600" dirty="0" smtClean="0"/>
              <a:t>2015-2017; and</a:t>
            </a:r>
            <a:endParaRPr lang="en-IE" sz="3600" dirty="0"/>
          </a:p>
          <a:p>
            <a:pPr marL="1600200" lvl="1" indent="-685800" algn="just">
              <a:buAutoNum type="arabicPeriod"/>
            </a:pPr>
            <a:r>
              <a:rPr lang="en-IE" sz="3600" dirty="0"/>
              <a:t>The Spending Review </a:t>
            </a:r>
            <a:r>
              <a:rPr lang="en-IE" sz="3600" dirty="0" smtClean="0"/>
              <a:t>2017-2019.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0112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 smtClean="0"/>
              <a:t>Economic context </a:t>
            </a:r>
            <a:r>
              <a:rPr lang="en-IE" sz="7200" dirty="0"/>
              <a:t>m</a:t>
            </a:r>
            <a:r>
              <a:rPr lang="en-IE" sz="7200" dirty="0" smtClean="0"/>
              <a:t>atters</a:t>
            </a:r>
            <a:r>
              <a:rPr lang="en-IE" sz="7200" dirty="0"/>
              <a:t/>
            </a:r>
            <a:br>
              <a:rPr lang="en-IE" sz="7200" dirty="0"/>
            </a:b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8618011"/>
            <a:ext cx="21745292" cy="4483174"/>
          </a:xfrm>
        </p:spPr>
        <p:txBody>
          <a:bodyPr>
            <a:noAutofit/>
          </a:bodyPr>
          <a:lstStyle/>
          <a:p>
            <a:pPr marL="457200" indent="-457200" defTabSz="309563">
              <a:buFont typeface="Arial" panose="020B0604020202020204" pitchFamily="34" charset="0"/>
              <a:buChar char="•"/>
            </a:pPr>
            <a:r>
              <a:rPr lang="en-IE" sz="3200" spc="-56" dirty="0"/>
              <a:t>Previous reviews focussed on deficit </a:t>
            </a:r>
            <a:r>
              <a:rPr lang="en-IE" sz="3200" spc="-56" dirty="0" smtClean="0"/>
              <a:t>reduction, cutting expenditure to meet fiscal targets.</a:t>
            </a:r>
          </a:p>
          <a:p>
            <a:pPr defTabSz="309563"/>
            <a:endParaRPr lang="en-IE" sz="3200" spc="-56" dirty="0" smtClean="0"/>
          </a:p>
          <a:p>
            <a:pPr marL="457200" indent="-457200" defTabSz="309563">
              <a:buFont typeface="Arial" panose="020B0604020202020204" pitchFamily="34" charset="0"/>
              <a:buChar char="•"/>
            </a:pPr>
            <a:r>
              <a:rPr lang="en-IE" sz="3200" spc="-56" dirty="0" smtClean="0"/>
              <a:t>Latter reviews now focus on </a:t>
            </a:r>
            <a:r>
              <a:rPr lang="en-IE" sz="3200" spc="-56" dirty="0" smtClean="0">
                <a:sym typeface="Wingdings" panose="05000000000000000000" pitchFamily="2" charset="2"/>
              </a:rPr>
              <a:t>re-prioritisation </a:t>
            </a:r>
            <a:r>
              <a:rPr lang="en-IE" sz="3200" spc="-56" dirty="0">
                <a:sym typeface="Wingdings" panose="05000000000000000000" pitchFamily="2" charset="2"/>
              </a:rPr>
              <a:t>within increasing spending </a:t>
            </a:r>
            <a:r>
              <a:rPr lang="en-IE" sz="3200" spc="-56" dirty="0" smtClean="0">
                <a:sym typeface="Wingdings" panose="05000000000000000000" pitchFamily="2" charset="2"/>
              </a:rPr>
              <a:t>base.</a:t>
            </a:r>
          </a:p>
          <a:p>
            <a:pPr defTabSz="309563"/>
            <a:endParaRPr lang="en-IE" sz="3200" spc="-56" dirty="0" smtClean="0">
              <a:sym typeface="Wingdings" panose="05000000000000000000" pitchFamily="2" charset="2"/>
            </a:endParaRPr>
          </a:p>
          <a:p>
            <a:pPr marL="457200" indent="-457200" defTabSz="309563">
              <a:buFont typeface="Arial" panose="020B0604020202020204" pitchFamily="34" charset="0"/>
              <a:buChar char="•"/>
            </a:pPr>
            <a:r>
              <a:rPr lang="en-IE" sz="3200" spc="-56" dirty="0" smtClean="0">
                <a:sym typeface="Wingdings" panose="05000000000000000000" pitchFamily="2" charset="2"/>
              </a:rPr>
              <a:t>Focus in ‘normal’ economic environment should </a:t>
            </a:r>
            <a:r>
              <a:rPr lang="en-IE" sz="3200" spc="-56" dirty="0">
                <a:sym typeface="Wingdings" panose="05000000000000000000" pitchFamily="2" charset="2"/>
              </a:rPr>
              <a:t>be on </a:t>
            </a:r>
            <a:r>
              <a:rPr lang="en-IE" sz="3200" spc="-56" dirty="0" smtClean="0">
                <a:sym typeface="Wingdings" panose="05000000000000000000" pitchFamily="2" charset="2"/>
              </a:rPr>
              <a:t>assessing the </a:t>
            </a:r>
            <a:r>
              <a:rPr lang="en-IE" sz="3200" spc="-56" dirty="0">
                <a:sym typeface="Wingdings" panose="05000000000000000000" pitchFamily="2" charset="2"/>
              </a:rPr>
              <a:t>‘totality of spending’ and not just </a:t>
            </a:r>
            <a:r>
              <a:rPr lang="en-IE" sz="3200" spc="-56" dirty="0" smtClean="0">
                <a:sym typeface="Wingdings" panose="05000000000000000000" pitchFamily="2" charset="2"/>
              </a:rPr>
              <a:t>the additional incremental amounts each year, the hidden fiscal space.</a:t>
            </a:r>
            <a:endParaRPr lang="en-IE" sz="3200" spc="-56" dirty="0">
              <a:sym typeface="Wingdings" panose="05000000000000000000" pitchFamily="2" charset="2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921929"/>
              </p:ext>
            </p:extLst>
          </p:nvPr>
        </p:nvGraphicFramePr>
        <p:xfrm>
          <a:off x="1411042" y="2374294"/>
          <a:ext cx="18914612" cy="624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3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 smtClean="0"/>
              <a:t>Special Group </a:t>
            </a:r>
            <a:r>
              <a:rPr lang="en-IE" sz="7200" dirty="0"/>
              <a:t>Report 2009 </a:t>
            </a:r>
            <a:r>
              <a:rPr lang="en-IE" sz="7200" dirty="0" smtClean="0"/>
              <a:t>– Context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3" y="3490462"/>
            <a:ext cx="20819090" cy="858924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Beginning in 2009, spending </a:t>
            </a:r>
            <a:r>
              <a:rPr lang="en-IE" sz="4000" dirty="0" smtClean="0"/>
              <a:t>reviews </a:t>
            </a:r>
            <a:r>
              <a:rPr lang="en-IE" sz="4000" dirty="0"/>
              <a:t>were carried out to reduce government expenditure, meet fiscal targets and </a:t>
            </a:r>
            <a:r>
              <a:rPr lang="en-IE" sz="4000" dirty="0" smtClean="0"/>
              <a:t>promote stability in expenditure policy.</a:t>
            </a:r>
            <a:endParaRPr lang="en-IE" sz="40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Post-GFC, Irish economy rapidly shrank and large fiscal deficit became apparent </a:t>
            </a:r>
            <a:endParaRPr lang="en-IE" sz="4000" dirty="0" smtClean="0"/>
          </a:p>
          <a:p>
            <a:pPr marL="1897200" lvl="2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Nominal GDP fell by 4.8% in 2008 and 9.5% in 2009.</a:t>
            </a:r>
          </a:p>
          <a:p>
            <a:pPr marL="1897200" lvl="2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Surplus </a:t>
            </a:r>
            <a:r>
              <a:rPr lang="en-IE" sz="3200" dirty="0"/>
              <a:t>of 3% of GDP in 2006 turned to underlying deficit of 11% of GDP in 2009 and 2010. </a:t>
            </a:r>
            <a:endParaRPr lang="en-IE" sz="3200" dirty="0" smtClean="0"/>
          </a:p>
          <a:p>
            <a:pPr marL="1897200" lvl="2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Unemployment </a:t>
            </a:r>
            <a:r>
              <a:rPr lang="en-IE" sz="3200" dirty="0"/>
              <a:t>rose from 4.6% in 2007 to 12% in 2009 (peaked at 15% in early-2012).</a:t>
            </a:r>
          </a:p>
          <a:p>
            <a:pPr marL="914400" lvl="1" indent="0"/>
            <a:endParaRPr lang="en-I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Special Group Report set Irish precedent for intensive </a:t>
            </a:r>
            <a:r>
              <a:rPr lang="en-IE" sz="4000" dirty="0" smtClean="0"/>
              <a:t>reviews which targeted large-scale savings to meet fiscal targets. 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4687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 smtClean="0"/>
              <a:t>Special Group </a:t>
            </a:r>
            <a:r>
              <a:rPr lang="en-IE" sz="7200" dirty="0"/>
              <a:t>Report 2009 </a:t>
            </a:r>
            <a:r>
              <a:rPr lang="en-IE" sz="7200" dirty="0" smtClean="0"/>
              <a:t>– Conduct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836" y="3256215"/>
            <a:ext cx="21717000" cy="7893050"/>
          </a:xfrm>
        </p:spPr>
        <p:txBody>
          <a:bodyPr>
            <a:normAutofit fontScale="85000"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3900" dirty="0"/>
              <a:t>Special Group was comprised of external experts and a MoF secretariat with Colm McCarthy, University College Dublin’s School of Economics, as chair.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39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3900" dirty="0"/>
              <a:t>The review exposed a lack of data and a base of incomplete information. Despite this, Special Group Report was </a:t>
            </a:r>
            <a:r>
              <a:rPr lang="en-IE" sz="3900" dirty="0" smtClean="0"/>
              <a:t>comprehensive in nature, i.e. topics were not decided </a:t>
            </a:r>
            <a:r>
              <a:rPr lang="en-IE" sz="3900" dirty="0"/>
              <a:t>in advance.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39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3900" dirty="0"/>
              <a:t>Ex-ante </a:t>
            </a:r>
            <a:r>
              <a:rPr lang="en-IE" sz="3900" dirty="0" smtClean="0"/>
              <a:t>estimates </a:t>
            </a:r>
            <a:r>
              <a:rPr lang="en-IE" sz="3900" dirty="0"/>
              <a:t>for the review were savings guidelines - </a:t>
            </a:r>
            <a:r>
              <a:rPr lang="en-US" sz="3900" dirty="0" smtClean="0"/>
              <a:t>€3 </a:t>
            </a:r>
            <a:r>
              <a:rPr lang="en-US" sz="3900" dirty="0"/>
              <a:t>billion reduction in current spending and €1.75 billion in capital.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39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3900" dirty="0"/>
              <a:t>M</a:t>
            </a:r>
            <a:r>
              <a:rPr lang="en-IE" sz="3900" dirty="0" smtClean="0"/>
              <a:t>ore centralised, </a:t>
            </a:r>
            <a:r>
              <a:rPr lang="en-IE" sz="3900" dirty="0"/>
              <a:t>formal </a:t>
            </a:r>
            <a:r>
              <a:rPr lang="en-IE" sz="3900" dirty="0" smtClean="0"/>
              <a:t> and adversarial than </a:t>
            </a:r>
            <a:r>
              <a:rPr lang="en-IE" sz="3900" dirty="0"/>
              <a:t>subsequent spending </a:t>
            </a:r>
            <a:r>
              <a:rPr lang="en-IE" sz="3900" dirty="0" smtClean="0"/>
              <a:t>reviews.</a:t>
            </a:r>
          </a:p>
          <a:p>
            <a:pPr algn="just"/>
            <a:endParaRPr lang="en-IE" sz="39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3900" dirty="0" smtClean="0"/>
              <a:t>Government </a:t>
            </a:r>
            <a:r>
              <a:rPr lang="en-IE" sz="3900" dirty="0"/>
              <a:t>departments were tasked with drafting their own reviews, set against comparator MoF evaluations of relevant ministries. Each were presented to the Special Group.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39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3900" dirty="0"/>
              <a:t>The Special Group would subsequently produce its own paper, detailing potential efficiencies and savings to be made in respect of relevant ministerial vote groups.</a:t>
            </a:r>
          </a:p>
          <a:p>
            <a:pPr algn="just"/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2757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 smtClean="0"/>
              <a:t>2009 Special Group Report – Outcomes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2827328"/>
            <a:ext cx="20434076" cy="9635116"/>
          </a:xfrm>
        </p:spPr>
        <p:txBody>
          <a:bodyPr/>
          <a:lstStyle/>
          <a:p>
            <a:pPr marL="571500" indent="-571500" algn="just">
              <a:buClr>
                <a:srgbClr val="006666"/>
              </a:buClr>
              <a:buFont typeface="Arial" panose="020B0604020202020204" pitchFamily="34" charset="0"/>
              <a:buChar char="•"/>
            </a:pPr>
            <a:r>
              <a:rPr lang="en-US" sz="4000" dirty="0"/>
              <a:t>Consideration was given to private </a:t>
            </a:r>
            <a:r>
              <a:rPr lang="en-US" sz="4000" dirty="0" smtClean="0"/>
              <a:t>outsourcing, streamlining, merging agencies and Departments to </a:t>
            </a:r>
            <a:r>
              <a:rPr lang="en-US" sz="4000" dirty="0"/>
              <a:t>save money on service delivery.</a:t>
            </a:r>
          </a:p>
          <a:p>
            <a:pPr marL="571500" indent="-571500" algn="just">
              <a:buClr>
                <a:srgbClr val="006666"/>
              </a:buClr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4000" dirty="0"/>
              <a:t>Special Group Report was strategic – proposing cuts to ongoing </a:t>
            </a:r>
            <a:r>
              <a:rPr lang="en-IE" sz="4000" dirty="0" smtClean="0"/>
              <a:t>expenditure, significant reductions in staff numbers </a:t>
            </a:r>
            <a:r>
              <a:rPr lang="en-IE" sz="4000" dirty="0"/>
              <a:t>as well as increased efficiency of existing services.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4000" dirty="0"/>
              <a:t>T</a:t>
            </a:r>
            <a:r>
              <a:rPr lang="en-IE" sz="4000" dirty="0" smtClean="0"/>
              <a:t>he </a:t>
            </a:r>
            <a:r>
              <a:rPr lang="en-IE" sz="4000" dirty="0"/>
              <a:t>Special Group proposed savings options of €5.3 billion, emphasising that such options did not represent the entirety of available policy options.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4000" dirty="0"/>
              <a:t>Of the Special Group Report’s 271 savings recommendations across all departments, 42 were implemented in full and 103 in part.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E" sz="4000" dirty="0"/>
              <a:t>The estimated expenditure savings of these implementations amounted to €1.7 billion.</a:t>
            </a:r>
          </a:p>
          <a:p>
            <a:pPr algn="just"/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12246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dirty="0"/>
              <a:t>Comprehensive </a:t>
            </a:r>
            <a:r>
              <a:rPr lang="en-IE" sz="7200" dirty="0" smtClean="0"/>
              <a:t>Reviews </a:t>
            </a:r>
            <a:r>
              <a:rPr lang="en-IE" sz="7200" dirty="0"/>
              <a:t>of Expenditure (</a:t>
            </a:r>
            <a:r>
              <a:rPr lang="en-IE" sz="7200" dirty="0" smtClean="0"/>
              <a:t>CRE</a:t>
            </a:r>
            <a:r>
              <a:rPr lang="en-IE" sz="7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265713"/>
            <a:ext cx="21745292" cy="9160329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Major consolidation post-2009 facilitated the establishment of the </a:t>
            </a:r>
            <a:r>
              <a:rPr lang="en-US" sz="4400" dirty="0" smtClean="0"/>
              <a:t>CRE.</a:t>
            </a:r>
            <a:endParaRPr lang="en-IE" sz="4400" dirty="0" smtClean="0"/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E" sz="4400" dirty="0" smtClean="0"/>
              <a:t>This </a:t>
            </a:r>
            <a:r>
              <a:rPr lang="en-IE" sz="4400" dirty="0"/>
              <a:t>follow-up to the Special Group Report established the current Irish standard of ongoing spending </a:t>
            </a:r>
            <a:r>
              <a:rPr lang="en-IE" sz="4400" dirty="0" smtClean="0"/>
              <a:t>reviews.</a:t>
            </a:r>
            <a:endParaRPr lang="en-IE" sz="4400" dirty="0"/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E" sz="4400" dirty="0"/>
              <a:t>Two </a:t>
            </a:r>
            <a:r>
              <a:rPr lang="en-IE" sz="4400" dirty="0" smtClean="0"/>
              <a:t>CREs, 2012 </a:t>
            </a:r>
            <a:r>
              <a:rPr lang="en-IE" sz="4400" dirty="0"/>
              <a:t>to 2014 and 2015 to </a:t>
            </a:r>
            <a:r>
              <a:rPr lang="en-IE" sz="4400" dirty="0" smtClean="0"/>
              <a:t>2017, further integrated spending </a:t>
            </a:r>
            <a:r>
              <a:rPr lang="en-IE" sz="4400" dirty="0"/>
              <a:t>reviews into </a:t>
            </a:r>
            <a:r>
              <a:rPr lang="en-IE" sz="4400" dirty="0" smtClean="0"/>
              <a:t>the reformed budgetary framework.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E" sz="4400" dirty="0" smtClean="0"/>
              <a:t>While assisting Ireland to achieve fiscal targets, the CREs promoted enhanced efficiency and effectiveness of expenditure rather than focussing solely on expenditure cuts </a:t>
            </a:r>
            <a:r>
              <a:rPr lang="en-IE" sz="4400" dirty="0"/>
              <a:t>and </a:t>
            </a:r>
            <a:r>
              <a:rPr lang="en-IE" sz="4400" dirty="0" smtClean="0"/>
              <a:t>numbers reductions.</a:t>
            </a:r>
            <a:endParaRPr lang="en-IE" sz="4400" dirty="0"/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E" sz="4400" dirty="0" smtClean="0"/>
              <a:t>CREs also served </a:t>
            </a:r>
            <a:r>
              <a:rPr lang="en-IE" sz="4400" dirty="0"/>
              <a:t>to build </a:t>
            </a:r>
            <a:r>
              <a:rPr lang="en-IE" sz="4400" dirty="0" smtClean="0"/>
              <a:t>a </a:t>
            </a:r>
            <a:r>
              <a:rPr lang="en-IE" sz="4400" dirty="0"/>
              <a:t>significant base of spending </a:t>
            </a:r>
            <a:r>
              <a:rPr lang="en-IE" sz="4400" dirty="0" smtClean="0"/>
              <a:t>data/analysis </a:t>
            </a:r>
            <a:r>
              <a:rPr lang="en-IE" sz="4400" dirty="0"/>
              <a:t>for future reference, and to promote </a:t>
            </a:r>
            <a:r>
              <a:rPr lang="en-IE" sz="4400" dirty="0" smtClean="0"/>
              <a:t>a </a:t>
            </a:r>
            <a:r>
              <a:rPr lang="en-IE" sz="4400" dirty="0"/>
              <a:t>culture </a:t>
            </a:r>
            <a:r>
              <a:rPr lang="en-IE" sz="4400" dirty="0" smtClean="0"/>
              <a:t>of evaluation within </a:t>
            </a:r>
            <a:r>
              <a:rPr lang="en-IE" sz="4400" dirty="0"/>
              <a:t>spending </a:t>
            </a:r>
            <a:r>
              <a:rPr lang="en-IE" sz="4400" dirty="0" smtClean="0"/>
              <a:t>departments.</a:t>
            </a:r>
          </a:p>
        </p:txBody>
      </p:sp>
    </p:spTree>
    <p:extLst>
      <p:ext uri="{BB962C8B-B14F-4D97-AF65-F5344CB8AC3E}">
        <p14:creationId xmlns:p14="http://schemas.microsoft.com/office/powerpoint/2010/main" val="3623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8000" dirty="0" smtClean="0"/>
              <a:t>Role of the Irish </a:t>
            </a:r>
            <a:r>
              <a:rPr lang="en-IE" sz="8000" dirty="0"/>
              <a:t>Government </a:t>
            </a:r>
            <a:r>
              <a:rPr lang="en-IE" sz="8000" dirty="0" smtClean="0"/>
              <a:t>Economic and </a:t>
            </a:r>
            <a:r>
              <a:rPr lang="en-IE" sz="8000" dirty="0"/>
              <a:t>Evaluation Service (IGEES)</a:t>
            </a:r>
            <a:br>
              <a:rPr lang="en-IE" sz="8000" dirty="0"/>
            </a:br>
            <a:endParaRPr lang="en-IE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597257"/>
            <a:ext cx="21745292" cy="8548736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400" dirty="0"/>
              <a:t>One of the key changes to the spending </a:t>
            </a:r>
            <a:r>
              <a:rPr lang="en-IE" sz="4400" dirty="0" smtClean="0"/>
              <a:t>reviews conducted more recently has been the </a:t>
            </a:r>
            <a:r>
              <a:rPr lang="en-IE" sz="4400" dirty="0"/>
              <a:t>establishment of the Irish Government Economic </a:t>
            </a:r>
            <a:r>
              <a:rPr lang="en-IE" sz="4400" dirty="0" smtClean="0"/>
              <a:t>and Evaluation </a:t>
            </a:r>
            <a:r>
              <a:rPr lang="en-IE" sz="4400" dirty="0"/>
              <a:t>Service (IGEES</a:t>
            </a:r>
            <a:r>
              <a:rPr lang="en-IE" sz="4400" dirty="0" smtClean="0"/>
              <a:t>).</a:t>
            </a: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400" dirty="0" smtClean="0"/>
              <a:t>In place since 2012</a:t>
            </a:r>
            <a:r>
              <a:rPr lang="en-IE" sz="4400" dirty="0"/>
              <a:t>, IGEES </a:t>
            </a:r>
            <a:r>
              <a:rPr lang="en-IE" sz="4400" dirty="0" smtClean="0"/>
              <a:t>has been </a:t>
            </a:r>
            <a:r>
              <a:rPr lang="en-IE" sz="4400" dirty="0"/>
              <a:t>integrated into the spending review process </a:t>
            </a:r>
            <a:r>
              <a:rPr lang="en-IE" sz="4400" dirty="0" smtClean="0"/>
              <a:t>with IGEES economists and analysts involved in topic selection, producing reports and presenting analysis internally and externally.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Initially </a:t>
            </a:r>
            <a:r>
              <a:rPr lang="en-US" sz="4400" dirty="0"/>
              <a:t>centralised in </a:t>
            </a:r>
            <a:r>
              <a:rPr lang="en-US" sz="4400" dirty="0" smtClean="0"/>
              <a:t>the Department of Public Expenditure and Reform (est. 2011), </a:t>
            </a:r>
            <a:r>
              <a:rPr lang="en-US" sz="4400" dirty="0"/>
              <a:t>IGEES units are now integrated </a:t>
            </a:r>
            <a:r>
              <a:rPr lang="en-US" sz="4400" dirty="0" smtClean="0"/>
              <a:t>into all policy departments and provide economic services, including producing and reviewing business cases, undertaking policy analysis, spending review papers and other evaluations.</a:t>
            </a:r>
            <a:endParaRPr lang="en-IE" sz="3200" dirty="0" smtClean="0"/>
          </a:p>
        </p:txBody>
      </p:sp>
    </p:spTree>
    <p:extLst>
      <p:ext uri="{BB962C8B-B14F-4D97-AF65-F5344CB8AC3E}">
        <p14:creationId xmlns:p14="http://schemas.microsoft.com/office/powerpoint/2010/main" val="38517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7200" dirty="0" smtClean="0"/>
              <a:t>Spending review in a ‘normal’ economic environment</a:t>
            </a:r>
            <a:r>
              <a:rPr lang="en-IE" sz="6000" dirty="0"/>
              <a:t/>
            </a:r>
            <a:br>
              <a:rPr lang="en-IE" sz="6000" dirty="0"/>
            </a:br>
            <a:endParaRPr lang="en-IE" sz="6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418549"/>
              </p:ext>
            </p:extLst>
          </p:nvPr>
        </p:nvGraphicFramePr>
        <p:xfrm>
          <a:off x="2920597" y="3467096"/>
          <a:ext cx="16264164" cy="73054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9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5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Comparison of Key </a:t>
                      </a:r>
                      <a:r>
                        <a:rPr lang="en-US" sz="2800" b="1" u="none" strike="noStrike" dirty="0" smtClean="0">
                          <a:effectLst/>
                        </a:rPr>
                        <a:t>Indicators, </a:t>
                      </a:r>
                      <a:r>
                        <a:rPr lang="en-US" sz="2800" b="1" u="none" strike="noStrike" dirty="0">
                          <a:effectLst/>
                        </a:rPr>
                        <a:t>Crisis and </a:t>
                      </a:r>
                      <a:r>
                        <a:rPr lang="en-US" sz="2800" b="1" u="none" strike="noStrike" dirty="0" smtClean="0">
                          <a:effectLst/>
                        </a:rPr>
                        <a:t>Post</a:t>
                      </a:r>
                      <a:r>
                        <a:rPr lang="en-US" sz="2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800" b="1" u="none" strike="noStrike" dirty="0" smtClean="0">
                          <a:effectLst/>
                        </a:rPr>
                        <a:t>Crisis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48">
                <a:tc>
                  <a:txBody>
                    <a:bodyPr/>
                    <a:lstStyle/>
                    <a:p>
                      <a:pPr algn="l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Average </a:t>
                      </a:r>
                      <a:endParaRPr lang="en-IE" sz="2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IE" sz="2800" u="none" strike="noStrike" dirty="0" smtClean="0">
                          <a:effectLst/>
                        </a:rPr>
                        <a:t>2009-2011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2018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marL="0" marR="0" indent="0" algn="l" defTabSz="8255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Open Sans"/>
                        </a:rPr>
                        <a:t>Gross Voted Government Expenditure Growth (%)</a:t>
                      </a:r>
                      <a:endParaRPr lang="en-US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E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Open Sans"/>
                        </a:rPr>
                        <a:t>-2.7%</a:t>
                      </a:r>
                      <a:endParaRPr lang="en-IE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E" sz="2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Open Sans"/>
                        </a:rPr>
                        <a:t>7.5%</a:t>
                      </a:r>
                      <a:endParaRPr lang="en-IE" sz="2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General Government Balance as a % of GDP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-20%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-0.1%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General Government Debt </a:t>
                      </a:r>
                      <a:r>
                        <a:rPr lang="en-US" sz="2800" u="none" strike="noStrike" dirty="0">
                          <a:effectLst/>
                        </a:rPr>
                        <a:t>as a % of GDP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86%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64%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General Government Debt </a:t>
                      </a:r>
                      <a:r>
                        <a:rPr lang="en-US" sz="2800" u="none" strike="noStrike" dirty="0">
                          <a:effectLst/>
                        </a:rPr>
                        <a:t>as a % of </a:t>
                      </a:r>
                      <a:r>
                        <a:rPr lang="en-US" sz="2800" u="none" strike="noStrike" dirty="0" smtClean="0">
                          <a:effectLst/>
                        </a:rPr>
                        <a:t>GNI</a:t>
                      </a:r>
                      <a:r>
                        <a:rPr lang="en-US" sz="2800" u="none" strike="noStrike" baseline="0" dirty="0" smtClean="0">
                          <a:effectLst/>
                        </a:rPr>
                        <a:t> Modified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113%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105%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u="none" strike="noStrike" dirty="0" smtClean="0">
                          <a:effectLst/>
                        </a:rPr>
                        <a:t>Numbers in</a:t>
                      </a:r>
                      <a:r>
                        <a:rPr lang="en-IE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IE" sz="2800" u="none" strike="noStrike" dirty="0" smtClean="0">
                          <a:effectLst/>
                        </a:rPr>
                        <a:t>Employment </a:t>
                      </a:r>
                      <a:r>
                        <a:rPr lang="en-IE" sz="2800" u="none" strike="noStrike" dirty="0">
                          <a:effectLst/>
                        </a:rPr>
                        <a:t>(000s)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1,919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2,281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u="none" strike="noStrike" dirty="0">
                          <a:effectLst/>
                        </a:rPr>
                        <a:t>Unemployment </a:t>
                      </a:r>
                      <a:r>
                        <a:rPr lang="en-IE" sz="2800" u="none" strike="noStrike" dirty="0" smtClean="0">
                          <a:effectLst/>
                        </a:rPr>
                        <a:t>Rate (%)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15.0%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5.6%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en-IE" sz="2800" u="none" strike="noStrike" dirty="0">
                          <a:effectLst/>
                        </a:rPr>
                        <a:t>Nominal GDP Growth </a:t>
                      </a:r>
                      <a:r>
                        <a:rPr lang="en-IE" sz="2800" u="none" strike="noStrike" dirty="0" smtClean="0">
                          <a:effectLst/>
                        </a:rPr>
                        <a:t>Rate (%)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-</a:t>
                      </a:r>
                      <a:r>
                        <a:rPr lang="en-IE" sz="2800" u="none" strike="noStrike" dirty="0" smtClean="0">
                          <a:effectLst/>
                        </a:rPr>
                        <a:t>2.9%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 smtClean="0">
                          <a:effectLst/>
                        </a:rPr>
                        <a:t>8.3%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Nominal GNI Modified Growth </a:t>
                      </a:r>
                      <a:r>
                        <a:rPr lang="en-US" sz="2800" u="none" strike="noStrike" dirty="0" smtClean="0">
                          <a:effectLst/>
                        </a:rPr>
                        <a:t>Rate</a:t>
                      </a:r>
                      <a:r>
                        <a:rPr lang="en-IE" sz="2800" u="none" strike="noStrike" dirty="0" smtClean="0">
                          <a:effectLst/>
                        </a:rPr>
                        <a:t> (%)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-</a:t>
                      </a:r>
                      <a:r>
                        <a:rPr lang="en-IE" sz="2800" u="none" strike="noStrike" dirty="0" smtClean="0">
                          <a:effectLst/>
                        </a:rPr>
                        <a:t>5.0%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 smtClean="0">
                          <a:effectLst/>
                        </a:rPr>
                        <a:t>6.1%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pending Reviews 2009 to 2019 - Norwegian Delegation" id="{F0EC77AE-BEB9-491A-BACC-6B35626D6E2E}" vid="{CA76CB03-144E-467C-B3A5-7D0B8E7D81C8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0A2E65905D7BC149874C5B30146AFCD5" ma:contentTypeVersion="8" ma:contentTypeDescription="Create a new document for eDocs" ma:contentTypeScope="" ma:versionID="c5a30deca59828c5361ab2cb231ae91d">
  <xsd:schema xmlns:xsd="http://www.w3.org/2001/XMLSchema" xmlns:xs="http://www.w3.org/2001/XMLSchema" xmlns:p="http://schemas.microsoft.com/office/2006/metadata/properties" xmlns:ns1="http://schemas.microsoft.com/sharepoint/v3" xmlns:ns2="8666f9b3-d82b-4d17-8eb1-3e5f3e118e89" xmlns:ns3="3696dc97-b564-4deb-9b58-7fc86350b9c7" targetNamespace="http://schemas.microsoft.com/office/2006/metadata/properties" ma:root="true" ma:fieldsID="9d048f034b3ca65399b907a253821a37" ns1:_="" ns2:_="" ns3:_="">
    <xsd:import namespace="http://schemas.microsoft.com/sharepoint/v3"/>
    <xsd:import namespace="8666f9b3-d82b-4d17-8eb1-3e5f3e118e89"/>
    <xsd:import namespace="3696dc97-b564-4deb-9b58-7fc86350b9c7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2:eDocs_YearTaxHTField0" minOccurs="0"/>
                <xsd:element ref="ns3:TaxCatchAll" minOccurs="0"/>
                <xsd:element ref="ns3:TaxCatchAllLabel" minOccurs="0"/>
                <xsd:element ref="ns1:eDocs_FileStatus"/>
                <xsd:element ref="ns1:eDocs_SecurityLevel" minOccurs="0"/>
                <xsd:element ref="ns2:eDocs_FileTopicsTaxHTField0" minOccurs="0"/>
                <xsd:element ref="ns1:eDocs_FileName" minOccurs="0"/>
                <xsd:element ref="ns2:eDocs_SeriesSubSeri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hidden="true" ma:internalName="_dlc_ExpireDate" ma:readOnly="true">
      <xsd:simpleType>
        <xsd:restriction base="dms:DateTime"/>
      </xsd:simpleType>
    </xsd:element>
    <xsd:element name="eDocs_FileStatus" ma:index="18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  <xsd:element name="eDocs_SecurityLevel" ma:index="19" nillable="true" ma:displayName="Security Level" ma:default="Unclassified" ma:description="Security Level" ma:format="Dropdown" ma:internalName="eDocs_SecurityLevel">
      <xsd:simpleType>
        <xsd:restriction base="dms:Choice">
          <xsd:enumeration value="Secret"/>
          <xsd:enumeration value="Restricted"/>
          <xsd:enumeration value="Unclassified"/>
        </xsd:restriction>
      </xsd:simpleType>
    </xsd:element>
    <xsd:element name="eDocs_FileName" ma:index="22" nillable="true" ma:displayName="File Name" ma:default="0" ma:description="File Number" ma:indexed="true" ma:internalName="eDocs_FileName">
      <xsd:simpleType>
        <xsd:restriction base="dms:Text">
          <xsd:maxLength value="2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6f9b3-d82b-4d17-8eb1-3e5f3e118e89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default="" ma:fieldId="{fbaa881f-c4ae-443f-9fda-fbdd527793df}" ma:taxonomyMulti="true" ma:sspId="a884c329-9700-4098-a486-1886abab1910" ma:termSetId="85269461-3b81-4d13-b56a-6270bc7bd7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4" nillable="true" ma:taxonomy="true" ma:internalName="eDocs_YearTaxHTField0" ma:taxonomyFieldName="eDocs_Year" ma:displayName="Year" ma:indexed="true" ma:fieldId="{7b1b8a72-8553-41e1-8dd7-5ce464e281f2}" ma:sspId="a884c329-9700-4098-a486-1886abab1910" ma:termSetId="6b2a013c-fe8b-4805-9242-a33f2487be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20" nillable="true" ma:taxonomy="true" ma:internalName="eDocs_FileTopicsTaxHTField0" ma:taxonomyFieldName="eDocs_FileTopics" ma:displayName="File Topics" ma:default="" ma:fieldId="{602c691f-3efa-402d-ab5c-baa8c240a9e7}" ma:taxonomyMulti="true" ma:sspId="a884c329-9700-4098-a486-1886abab1910" ma:termSetId="85269461-3b81-4d13-b56a-6270bc7bd7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23" nillable="true" ma:taxonomy="true" ma:internalName="eDocs_SeriesSubSeriesTaxHTField0" ma:taxonomyFieldName="eDocs_SeriesSubSeries" ma:displayName="Sub Series" ma:fieldId="{11f8bb48-43d6-459a-8b80-9123185593c7}" ma:sspId="a884c329-9700-4098-a486-1886abab1910" ma:termSetId="584d92f5-f104-4db4-9eaa-0d5facccda6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6dc97-b564-4deb-9b58-7fc86350b9c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c9818e-05cf-4a0d-a128-c94d904b7dd0}" ma:internalName="TaxCatchAll" ma:showField="CatchAllData" ma:web="3696dc97-b564-4deb-9b58-7fc86350b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f2c9818e-05cf-4a0d-a128-c94d904b7dd0}" ma:internalName="TaxCatchAllLabel" ma:readOnly="true" ma:showField="CatchAllDataLabel" ma:web="3696dc97-b564-4deb-9b58-7fc86350b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4.xml><?xml version="1.0" encoding="utf-8"?>
<?mso-contentType ?>
<p:Policy xmlns:p="office.server.policy" id="" local="true">
  <p:Name>eDocument</p:Name>
  <p:Description/>
  <p:Statement/>
  <p:PolicyItems>
    <p:PolicyItem featureId="Microsoft.Office.RecordsManagement.PolicyFeatures.Expiration" staticId="0x0101000BC94875665D404BB1351B53C41FD2C0|151133126" UniqueId="d3c0894b-9845-4b3c-9024-0e9cd5ec894b">
      <p:Name>Retention</p:Name>
      <p:Description>Automatic scheduling of content for processing, and performing a retention action on content that has reached its due date.</p:Description>
      <p:CustomData>
        <Schedules nextStageId="3" default="false">
          <Schedule type="Default">
            <stages>
              <data stageId="1">
                <formula id="Microsoft.Office.RecordsManagement.PolicyFeatures.Expiration.Formula.BuiltIn">
                  <number>3</number>
                  <property>Modified</property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  <Schedule type="Record">
            <stages>
              <data stageId="2">
                <formula id="Microsoft.Office.RecordsManagement.PolicyFeatures.Expiration.Formula.BuiltIn">
                  <number>3</number>
                  <property>Modified</property>
                  <propertyId>8c06beca-0777-48f7-91c7-6da68bc07b69</propertyId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</Schedules>
      </p:CustomData>
    </p:PolicyItem>
  </p:PolicyItems>
</p:Policy>
</file>

<file path=customXml/item5.xml><?xml version="1.0" encoding="utf-8"?>
<?mso-contentType ?>
<PolicyDirtyBag xmlns="microsoft.office.server.policy.changes">
  <Microsoft.Office.RecordsManagement.PolicyFeatures.Expiration op="Change"/>
</PolicyDirtyBag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s_DocumentTopicsTaxHTField0 xmlns="8666f9b3-d82b-4d17-8eb1-3e5f3e118e89">
      <Terms xmlns="http://schemas.microsoft.com/office/infopath/2007/PartnerControls"/>
    </eDocs_DocumentTopicsTaxHTField0>
    <eDocs_FileStatus xmlns="http://schemas.microsoft.com/sharepoint/v3">Live</eDocs_FileStatus>
    <eDocs_SecurityLevel xmlns="http://schemas.microsoft.com/sharepoint/v3">Unclassified</eDocs_SecurityLevel>
    <eDocs_FileTopicsTaxHTField0 xmlns="8666f9b3-d82b-4d17-8eb1-3e5f3e118e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554008b6-2f38-4897-add1-942a57494d25</TermId>
        </TermInfo>
      </Terms>
    </eDocs_FileTopicsTaxHTField0>
    <eDocs_YearTaxHTField0 xmlns="8666f9b3-d82b-4d17-8eb1-3e5f3e118e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2016</TermName>
          <TermId xmlns="http://schemas.microsoft.com/office/infopath/2007/PartnerControls">290abb38-182b-47f5-ab57-7f33b46e6252</TermId>
        </TermInfo>
      </Terms>
    </eDocs_YearTaxHTField0>
    <TaxCatchAll xmlns="3696dc97-b564-4deb-9b58-7fc86350b9c7">
      <Value>5</Value>
      <Value>1</Value>
      <Value>7</Value>
    </TaxCatchAll>
    <eDocs_SeriesSubSeriesTaxHTField0 xmlns="8666f9b3-d82b-4d17-8eb1-3e5f3e118e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052</TermName>
          <TermId xmlns="http://schemas.microsoft.com/office/infopath/2007/PartnerControls">9f143e3f-7a68-4c3b-ae68-5a7b80338237</TermId>
        </TermInfo>
      </Terms>
    </eDocs_SeriesSubSeriesTaxHTField0>
    <eDocs_FileName xmlns="http://schemas.microsoft.com/sharepoint/v3">DPE052-009-2016</eDocs_FileName>
    <_dlc_ExpireDateSaved xmlns="http://schemas.microsoft.com/sharepoint/v3" xsi:nil="true"/>
    <_dlc_ExpireDate xmlns="http://schemas.microsoft.com/sharepoint/v3">2019-09-21T11:34:49+00:00</_dlc_ExpireDate>
  </documentManagement>
</p:properties>
</file>

<file path=customXml/itemProps1.xml><?xml version="1.0" encoding="utf-8"?>
<ds:datastoreItem xmlns:ds="http://schemas.openxmlformats.org/officeDocument/2006/customXml" ds:itemID="{B825DF8C-72D2-4270-843C-FF8065AB52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8C4373-8259-48F6-A705-E44282852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66f9b3-d82b-4d17-8eb1-3e5f3e118e89"/>
    <ds:schemaRef ds:uri="3696dc97-b564-4deb-9b58-7fc86350b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7C096E-CBD5-4547-A5E9-29E55A14233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EC174B9-D23D-476D-A0B4-1D2FFFF8CE71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8BA882BA-0FF4-4148-832C-B5471935FD48}">
  <ds:schemaRefs>
    <ds:schemaRef ds:uri="microsoft.office.server.policy.changes"/>
  </ds:schemaRefs>
</ds:datastoreItem>
</file>

<file path=customXml/itemProps6.xml><?xml version="1.0" encoding="utf-8"?>
<ds:datastoreItem xmlns:ds="http://schemas.openxmlformats.org/officeDocument/2006/customXml" ds:itemID="{4E62B85D-2F9E-4D2B-9EFC-AC064E7EA62D}">
  <ds:schemaRefs>
    <ds:schemaRef ds:uri="http://purl.org/dc/elements/1.1/"/>
    <ds:schemaRef ds:uri="http://schemas.microsoft.com/sharepoint/v3"/>
    <ds:schemaRef ds:uri="3696dc97-b564-4deb-9b58-7fc86350b9c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666f9b3-d82b-4d17-8eb1-3e5f3e118e8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Spending Reviews 2009 to 2019 - Norwegian Delegation</Template>
  <TotalTime>270</TotalTime>
  <Words>1928</Words>
  <Application>Microsoft Office PowerPoint</Application>
  <PresentationFormat>Custom</PresentationFormat>
  <Paragraphs>232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.AppleSystemUIFont</vt:lpstr>
      <vt:lpstr>Arial</vt:lpstr>
      <vt:lpstr>Calibri</vt:lpstr>
      <vt:lpstr>Calibri Light</vt:lpstr>
      <vt:lpstr>Georgia</vt:lpstr>
      <vt:lpstr>Helvetica Neue</vt:lpstr>
      <vt:lpstr>Helvetica Neue Medium</vt:lpstr>
      <vt:lpstr>Open Sans</vt:lpstr>
      <vt:lpstr>Open Sans Light</vt:lpstr>
      <vt:lpstr>Times New Roman</vt:lpstr>
      <vt:lpstr>Wingdings</vt:lpstr>
      <vt:lpstr>Standard</vt:lpstr>
      <vt:lpstr>Spending Reviews in Ireland – Practical Considerations</vt:lpstr>
      <vt:lpstr>Irish Spending Reviews – Background</vt:lpstr>
      <vt:lpstr>Economic context matters </vt:lpstr>
      <vt:lpstr>Special Group Report 2009 – Context</vt:lpstr>
      <vt:lpstr>Special Group Report 2009 – Conduct</vt:lpstr>
      <vt:lpstr>2009 Special Group Report – Outcomes</vt:lpstr>
      <vt:lpstr>Comprehensive Reviews of Expenditure (CRE)</vt:lpstr>
      <vt:lpstr>Role of the Irish Government Economic and Evaluation Service (IGEES) </vt:lpstr>
      <vt:lpstr>Spending review in a ‘normal’ economic environment </vt:lpstr>
      <vt:lpstr>Objectives of the Spending Review 2017-2019</vt:lpstr>
      <vt:lpstr>Characteristics of Spending Review 2017-2019</vt:lpstr>
      <vt:lpstr>Role of DPER</vt:lpstr>
      <vt:lpstr>Role of Policy Departments</vt:lpstr>
      <vt:lpstr>List of Published Spending Review 2017 Papers</vt:lpstr>
      <vt:lpstr>List of Published Spending Review 2018 Papers</vt:lpstr>
      <vt:lpstr>Practical Considerations</vt:lpstr>
    </vt:vector>
  </TitlesOfParts>
  <Company>ITServices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Spending Reviews in Ireland – Practical Considerations</dc:title>
  <dc:creator>Padraic Reidy</dc:creator>
  <cp:lastModifiedBy>LECONTE-LUCAS Hélène, GOV/BUD</cp:lastModifiedBy>
  <cp:revision>18</cp:revision>
  <cp:lastPrinted>2019-06-13T14:29:24Z</cp:lastPrinted>
  <dcterms:created xsi:type="dcterms:W3CDTF">2019-06-18T08:08:37Z</dcterms:created>
  <dcterms:modified xsi:type="dcterms:W3CDTF">2019-06-24T08:14:29Z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0x0101000BC94875665D404BB1351B53C41FD2C0000A2E65905D7BC149874C5B30146AFCD5</vt:lpwstr>
  </property>
  <property fmtid="{D5CDD505-2E9C-101B-9397-08002B2CF9AE}" pid="3" name="eDocs_Year">
    <vt:lpwstr>5;#2016|290abb38-182b-47f5-ab57-7f33b46e6252</vt:lpwstr>
  </property>
  <property fmtid="{D5CDD505-2E9C-101B-9397-08002B2CF9AE}" pid="4" name="eDocs_SeriesSubSeries">
    <vt:lpwstr>1;#052|9f143e3f-7a68-4c3b-ae68-5a7b80338237</vt:lpwstr>
  </property>
  <property fmtid="{D5CDD505-2E9C-101B-9397-08002B2CF9AE}" pid="5" name="eDocs_FileTopics">
    <vt:lpwstr>7;#Presentations|554008b6-2f38-4897-add1-942a57494d25</vt:lpwstr>
  </property>
  <property fmtid="{D5CDD505-2E9C-101B-9397-08002B2CF9AE}" pid="6" name="eDocs_DocumentTopics">
    <vt:lpwstr/>
  </property>
  <property fmtid="{D5CDD505-2E9C-101B-9397-08002B2CF9AE}" pid="7" name="_dlc_policyId">
    <vt:lpwstr>0x0101000BC94875665D404BB1351B53C41FD2C0|151133126</vt:lpwstr>
  </property>
  <property fmtid="{D5CDD505-2E9C-101B-9397-08002B2CF9AE}" pid="8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