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8" r:id="rId2"/>
    <p:sldMasterId id="2147483668" r:id="rId3"/>
  </p:sldMasterIdLst>
  <p:notesMasterIdLst>
    <p:notesMasterId r:id="rId22"/>
  </p:notesMasterIdLst>
  <p:handoutMasterIdLst>
    <p:handoutMasterId r:id="rId23"/>
  </p:handoutMasterIdLst>
  <p:sldIdLst>
    <p:sldId id="257" r:id="rId4"/>
    <p:sldId id="576" r:id="rId5"/>
    <p:sldId id="522" r:id="rId6"/>
    <p:sldId id="577" r:id="rId7"/>
    <p:sldId id="578" r:id="rId8"/>
    <p:sldId id="570" r:id="rId9"/>
    <p:sldId id="575" r:id="rId10"/>
    <p:sldId id="572" r:id="rId11"/>
    <p:sldId id="573" r:id="rId12"/>
    <p:sldId id="579" r:id="rId13"/>
    <p:sldId id="580" r:id="rId14"/>
    <p:sldId id="581" r:id="rId15"/>
    <p:sldId id="585" r:id="rId16"/>
    <p:sldId id="582" r:id="rId17"/>
    <p:sldId id="584" r:id="rId18"/>
    <p:sldId id="574" r:id="rId19"/>
    <p:sldId id="587" r:id="rId20"/>
    <p:sldId id="479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CC00"/>
    <a:srgbClr val="FFFFCC"/>
    <a:srgbClr val="FF66FF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39" autoAdjust="0"/>
    <p:restoredTop sz="78721" autoAdjust="0"/>
  </p:normalViewPr>
  <p:slideViewPr>
    <p:cSldViewPr>
      <p:cViewPr varScale="1">
        <p:scale>
          <a:sx n="67" d="100"/>
          <a:sy n="67" d="100"/>
        </p:scale>
        <p:origin x="20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10" d="100"/>
          <a:sy n="110" d="100"/>
        </p:scale>
        <p:origin x="-1032" y="498"/>
      </p:cViewPr>
      <p:guideLst>
        <p:guide orient="horz" pos="2929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portal.oecd.org/eshare/gov/pc/Deliverables/BudOutlook18/Budget%20Outlook%202018%20-%20Central%20reference/Performance%20Budgeting%20survey/Performance%20Budgeting%20survey_Master%20data_0205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'Q39 Spending review proportion '!$C$1</c:f>
              <c:strCache>
                <c:ptCount val="1"/>
                <c:pt idx="0">
                  <c:v>Narrow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'!$C$2:$C$11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1-41AF-AB6E-8F495B2188D1}"/>
            </c:ext>
          </c:extLst>
        </c:ser>
        <c:ser>
          <c:idx val="1"/>
          <c:order val="1"/>
          <c:tx>
            <c:strRef>
              <c:f>'Q39 Spending review proportion '!$D$1</c:f>
              <c:strCache>
                <c:ptCount val="1"/>
                <c:pt idx="0">
                  <c:v>Broad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'!$D$2:$D$11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71-41AF-AB6E-8F495B2188D1}"/>
            </c:ext>
          </c:extLst>
        </c:ser>
        <c:ser>
          <c:idx val="2"/>
          <c:order val="2"/>
          <c:tx>
            <c:strRef>
              <c:f>'Q39 Spending review proportion '!$E$1</c:f>
              <c:strCache>
                <c:ptCount val="1"/>
                <c:pt idx="0">
                  <c:v>Comprehensive</c:v>
                </c:pt>
              </c:strCache>
            </c:strRef>
          </c:tx>
          <c:invertIfNegative val="0"/>
          <c:cat>
            <c:numRef>
              <c:f>'Q39 Spending review proportion '!$B$2:$B$11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'Q39 Spending review proportion '!$E$2:$E$11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71-41AF-AB6E-8F495B21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796864"/>
        <c:axId val="227798400"/>
      </c:barChart>
      <c:catAx>
        <c:axId val="22779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7798400"/>
        <c:crosses val="autoZero"/>
        <c:auto val="1"/>
        <c:lblAlgn val="ctr"/>
        <c:lblOffset val="100"/>
        <c:noMultiLvlLbl val="0"/>
      </c:catAx>
      <c:valAx>
        <c:axId val="22779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779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E57C94FC-F3F6-487F-A229-8A37624A26FA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02B36408-6A94-44CB-84F4-97A8F02852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/>
          <a:lstStyle>
            <a:lvl1pPr algn="r">
              <a:defRPr sz="1200"/>
            </a:lvl1pPr>
          </a:lstStyle>
          <a:p>
            <a:fld id="{19A66499-EE95-4D0D-8DB0-5F67C13B736B}" type="datetimeFigureOut">
              <a:rPr lang="en-US" smtClean="0"/>
              <a:pPr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8" tIns="46610" rIns="93218" bIns="466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0"/>
          </a:xfrm>
          <a:prstGeom prst="rect">
            <a:avLst/>
          </a:prstGeom>
        </p:spPr>
        <p:txBody>
          <a:bodyPr vert="horz" lIns="93218" tIns="46610" rIns="93218" bIns="466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9"/>
            <a:ext cx="3037840" cy="464820"/>
          </a:xfrm>
          <a:prstGeom prst="rect">
            <a:avLst/>
          </a:prstGeom>
        </p:spPr>
        <p:txBody>
          <a:bodyPr vert="horz" lIns="93218" tIns="46610" rIns="93218" bIns="46610" rtlCol="0" anchor="b"/>
          <a:lstStyle>
            <a:lvl1pPr algn="r">
              <a:defRPr sz="1200"/>
            </a:lvl1pPr>
          </a:lstStyle>
          <a:p>
            <a:fld id="{B9F075BF-B68F-49A6-BBD9-1F92037784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2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86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37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44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96996-397C-444A-BD2A-8423F7CC1E7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76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19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77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91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3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16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45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5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0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82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83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61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A942C-4AAE-4752-9C77-95AE5E45AE70}" type="datetime1">
              <a:rPr lang="en-GB" smtClean="0"/>
              <a:t>01/07/2019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41B1F-38B0-4BBC-B20A-E7BE8F075525}" type="datetime1">
              <a:rPr lang="en-GB" smtClean="0"/>
              <a:t>01/07/2019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73063-F20A-4257-8412-51AC211343D4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>
            <a:lvl1pPr>
              <a:defRPr lang="en-US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A8879-3F7E-4227-808B-B008E9562151}" type="datetime1">
              <a:rPr lang="en-GB" smtClean="0"/>
              <a:t>01/07/2019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1268760"/>
            <a:ext cx="8136904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9552" y="1700808"/>
            <a:ext cx="3959225" cy="43926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2" descr="C:\Documents and Settings\Kavanagh_j\Local Settings\Temp\OECD logotype text\OECD_TEXT_10cm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6305263"/>
            <a:ext cx="1407429" cy="436105"/>
          </a:xfrm>
          <a:prstGeom prst="rect">
            <a:avLst/>
          </a:prstGeom>
          <a:noFill/>
        </p:spPr>
      </p:pic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716463" y="1700213"/>
            <a:ext cx="3998912" cy="4392612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929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3F6D906-E5DA-4D4B-B92D-3AD3608DD88B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62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66648-810E-473C-83B0-4854D05C0519}" type="datetime1">
              <a:rPr lang="en-GB" smtClean="0"/>
              <a:t>01/07/2019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7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6FD8B295-3715-415F-BD49-F1A40818C9EF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0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4592B9D-5DA3-449B-8A6C-FBDB27BAC347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9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sz="2600"/>
            </a:lvl1pPr>
            <a:lvl2pPr eaLnBrk="1" latinLnBrk="0" hangingPunct="1">
              <a:defRPr sz="2200"/>
            </a:lvl2pPr>
            <a:lvl3pPr eaLnBrk="1" latinLnBrk="0" hangingPunct="1">
              <a:defRPr sz="2000"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E8C2B75-C20A-44A4-BF02-115C4CCBA387}" type="datetime1">
              <a:rPr lang="en-GB" smtClean="0"/>
              <a:t>01/07/2019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0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4A66A4D-3AB1-48B0-A20D-E2390C3D5A12}" type="datetime1">
              <a:rPr lang="en-GB" smtClean="0">
                <a:solidFill>
                  <a:prstClr val="white"/>
                </a:solidFill>
              </a:rPr>
              <a:t>01/07/2019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srgbClr val="006299"/>
                </a:solidFill>
              </a:rPr>
              <a:pPr/>
              <a:t>‹#›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DFCE3-4BC1-40E2-91F8-F8BE1B4F219C}" type="datetime1">
              <a:rPr lang="en-GB" smtClean="0"/>
              <a:t>01/07/2019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5AC6-F020-43E0-947B-14C68D3DC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smtClean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C8C46B8-CEAB-4A55-9A6F-472E7A8C205E}" type="datetime1">
              <a:rPr lang="en-GB" smtClean="0"/>
              <a:t>01/07/2019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5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smtClean="0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63577A59-D9AD-4F3E-AB28-E3CBB5466C5A}" type="datetime1">
              <a:rPr lang="en-GB" smtClean="0"/>
              <a:t>01/07/2019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5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95536" y="1124744"/>
            <a:ext cx="799288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Documents and Settings\Kavanagh_j\Local Settings\Temp\OECD logotype text\OECD_TEXT_10c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2500640" cy="774847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992888" cy="4248472"/>
          </a:xfrm>
        </p:spPr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tx2"/>
                </a:solidFill>
              </a:rPr>
              <a:t>Spending Reviews in OECD Countries</a:t>
            </a:r>
            <a:br>
              <a:rPr lang="en-GB" sz="3600" b="1" i="1" dirty="0" smtClean="0">
                <a:solidFill>
                  <a:schemeClr val="tx2"/>
                </a:solidFill>
              </a:rPr>
            </a:br>
            <a:r>
              <a:rPr lang="en-GB" sz="3600" b="1" i="1" dirty="0">
                <a:solidFill>
                  <a:schemeClr val="tx2"/>
                </a:solidFill>
              </a:rPr>
              <a:t/>
            </a:r>
            <a:br>
              <a:rPr lang="en-GB" sz="3600" b="1" i="1" dirty="0">
                <a:solidFill>
                  <a:schemeClr val="tx2"/>
                </a:solidFill>
              </a:rPr>
            </a:br>
            <a:r>
              <a:rPr lang="en-GB" sz="2400" b="1" i="1" dirty="0" smtClean="0">
                <a:solidFill>
                  <a:schemeClr val="tx2"/>
                </a:solidFill>
              </a:rPr>
              <a:t/>
            </a:r>
            <a:br>
              <a:rPr lang="en-GB" sz="2400" b="1" i="1" dirty="0" smtClean="0">
                <a:solidFill>
                  <a:schemeClr val="tx2"/>
                </a:solidFill>
              </a:rPr>
            </a:br>
            <a:r>
              <a:rPr lang="en-GB" sz="2400" b="1" i="1" dirty="0" smtClean="0">
                <a:solidFill>
                  <a:schemeClr val="tx2"/>
                </a:solidFill>
              </a:rPr>
              <a:t/>
            </a:r>
            <a:br>
              <a:rPr lang="en-GB" sz="2400" b="1" i="1" dirty="0" smtClean="0">
                <a:solidFill>
                  <a:schemeClr val="tx2"/>
                </a:solidFill>
              </a:rPr>
            </a:br>
            <a:r>
              <a:rPr lang="en-GB" sz="2400" b="1" i="1" dirty="0" smtClean="0">
                <a:solidFill>
                  <a:schemeClr val="tx2"/>
                </a:solidFill>
              </a:rPr>
              <a:t> 4 July, 2019</a:t>
            </a:r>
            <a:br>
              <a:rPr lang="en-GB" sz="2400" b="1" i="1" dirty="0" smtClean="0">
                <a:solidFill>
                  <a:schemeClr val="tx2"/>
                </a:solidFill>
              </a:rPr>
            </a:br>
            <a:r>
              <a:rPr lang="en-GB" sz="2400" b="1" i="1" dirty="0" smtClean="0">
                <a:solidFill>
                  <a:schemeClr val="tx2"/>
                </a:solidFill>
              </a:rPr>
              <a:t>Minsk</a:t>
            </a:r>
            <a:endParaRPr lang="en-US" sz="2400" i="1" dirty="0">
              <a:solidFill>
                <a:schemeClr val="tx2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95536" y="5805264"/>
            <a:ext cx="8064896" cy="648072"/>
          </a:xfrm>
        </p:spPr>
        <p:txBody>
          <a:bodyPr>
            <a:normAutofit fontScale="92500" lnSpcReduction="20000"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/>
            <a:r>
              <a:rPr lang="en-US" sz="2100" dirty="0" smtClean="0">
                <a:solidFill>
                  <a:schemeClr val="tx1"/>
                </a:solidFill>
              </a:rPr>
              <a:t>Wojciech Zielinski</a:t>
            </a:r>
          </a:p>
          <a:p>
            <a:pPr algn="r"/>
            <a:r>
              <a:rPr lang="en-US" sz="2100" dirty="0" smtClean="0">
                <a:solidFill>
                  <a:schemeClr val="tx1"/>
                </a:solidFill>
              </a:rPr>
              <a:t>Public Governance Directorate, OECD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200" b="1" dirty="0" err="1">
                <a:solidFill>
                  <a:schemeClr val="accent1"/>
                </a:solidFill>
              </a:rPr>
              <a:t>Finland</a:t>
            </a:r>
            <a:r>
              <a:rPr lang="fr-FR" sz="2200" b="1" dirty="0">
                <a:solidFill>
                  <a:schemeClr val="accent1"/>
                </a:solidFill>
              </a:rPr>
              <a:t> </a:t>
            </a:r>
            <a:r>
              <a:rPr lang="fr-FR" sz="2200" b="1" dirty="0" err="1">
                <a:solidFill>
                  <a:schemeClr val="accent1"/>
                </a:solidFill>
              </a:rPr>
              <a:t>Productivity</a:t>
            </a:r>
            <a:r>
              <a:rPr lang="fr-FR" sz="2200" b="1" dirty="0">
                <a:solidFill>
                  <a:schemeClr val="accent1"/>
                </a:solidFill>
              </a:rPr>
              <a:t> Programme</a:t>
            </a:r>
            <a:r>
              <a:rPr lang="fr-FR" sz="2200" dirty="0"/>
              <a:t>: </a:t>
            </a:r>
            <a:r>
              <a:rPr lang="fr-FR" sz="2200" dirty="0" err="1"/>
              <a:t>response</a:t>
            </a:r>
            <a:r>
              <a:rPr lang="fr-FR" sz="2200" dirty="0"/>
              <a:t> to </a:t>
            </a:r>
            <a:r>
              <a:rPr lang="fr-FR" sz="2200" dirty="0" err="1"/>
              <a:t>demographic</a:t>
            </a:r>
            <a:r>
              <a:rPr lang="fr-FR" sz="2200" dirty="0"/>
              <a:t> </a:t>
            </a:r>
            <a:r>
              <a:rPr lang="fr-FR" sz="2200" dirty="0" err="1"/>
              <a:t>slowdown</a:t>
            </a:r>
            <a:r>
              <a:rPr lang="fr-FR" sz="2200" dirty="0"/>
              <a:t> </a:t>
            </a:r>
            <a:r>
              <a:rPr lang="fr-FR" sz="2200" dirty="0" err="1"/>
              <a:t>with</a:t>
            </a:r>
            <a:r>
              <a:rPr lang="fr-FR" sz="2200" dirty="0"/>
              <a:t> identification of </a:t>
            </a:r>
            <a:r>
              <a:rPr lang="fr-FR" sz="2200" dirty="0" err="1"/>
              <a:t>efficiency</a:t>
            </a:r>
            <a:r>
              <a:rPr lang="fr-FR" sz="2200" dirty="0"/>
              <a:t> </a:t>
            </a:r>
            <a:r>
              <a:rPr lang="fr-FR" sz="2200" dirty="0" err="1"/>
              <a:t>measures</a:t>
            </a:r>
            <a:r>
              <a:rPr lang="fr-FR" sz="2200" dirty="0"/>
              <a:t>, </a:t>
            </a:r>
            <a:r>
              <a:rPr lang="fr-FR" sz="2200" dirty="0" err="1"/>
              <a:t>with</a:t>
            </a:r>
            <a:r>
              <a:rPr lang="fr-FR" sz="2200" dirty="0"/>
              <a:t> </a:t>
            </a:r>
            <a:r>
              <a:rPr lang="fr-FR" sz="2200" dirty="0" err="1"/>
              <a:t>strong</a:t>
            </a:r>
            <a:r>
              <a:rPr lang="fr-FR" sz="2200" dirty="0"/>
              <a:t> </a:t>
            </a:r>
            <a:r>
              <a:rPr lang="fr-FR" sz="2200" dirty="0" err="1"/>
              <a:t>emphasis</a:t>
            </a:r>
            <a:r>
              <a:rPr lang="fr-FR" sz="2200" dirty="0"/>
              <a:t> on use of </a:t>
            </a:r>
            <a:r>
              <a:rPr lang="fr-FR" sz="2200" dirty="0" err="1"/>
              <a:t>technology</a:t>
            </a:r>
            <a:r>
              <a:rPr lang="fr-FR" sz="2200" dirty="0"/>
              <a:t>.</a:t>
            </a:r>
          </a:p>
          <a:p>
            <a:r>
              <a:rPr lang="en-US" sz="2200" b="1" dirty="0" smtClean="0">
                <a:solidFill>
                  <a:schemeClr val="accent1"/>
                </a:solidFill>
              </a:rPr>
              <a:t>Irish 2009 </a:t>
            </a:r>
            <a:r>
              <a:rPr lang="en-US" sz="2200" b="1" dirty="0">
                <a:solidFill>
                  <a:schemeClr val="accent1"/>
                </a:solidFill>
              </a:rPr>
              <a:t>Report of the Special Group on Public Service Numbers and Expenditure </a:t>
            </a:r>
            <a:r>
              <a:rPr lang="en-US" sz="2200" dirty="0" smtClean="0"/>
              <a:t>: took place in the context of a consolidation path that </a:t>
            </a:r>
            <a:r>
              <a:rPr lang="en-US" sz="2200" dirty="0"/>
              <a:t>required 3 B EUR in current spending reductions.</a:t>
            </a:r>
            <a:r>
              <a:rPr lang="en-GB" sz="2200" dirty="0"/>
              <a:t> The subsequent Comprehensive </a:t>
            </a:r>
            <a:r>
              <a:rPr lang="en-US" sz="2200" dirty="0"/>
              <a:t>Expenditure Report (CRE) 2012-14, undertaken in the early phase of the EU/IMF </a:t>
            </a:r>
            <a:r>
              <a:rPr lang="en-US" sz="2200" dirty="0" err="1"/>
              <a:t>Programme</a:t>
            </a:r>
            <a:r>
              <a:rPr lang="en-US" sz="2200" dirty="0"/>
              <a:t>, introduced regular spending reviews</a:t>
            </a:r>
            <a:r>
              <a:rPr lang="en-US" sz="2200" dirty="0" smtClean="0"/>
              <a:t>.</a:t>
            </a:r>
          </a:p>
          <a:p>
            <a:r>
              <a:rPr lang="nl-NL" sz="2100" b="1" dirty="0">
                <a:solidFill>
                  <a:schemeClr val="accent1"/>
                </a:solidFill>
              </a:rPr>
              <a:t>Croatia</a:t>
            </a:r>
          </a:p>
          <a:p>
            <a:pPr lvl="1"/>
            <a:r>
              <a:rPr lang="nl-NL" dirty="0" err="1"/>
              <a:t>Spending</a:t>
            </a:r>
            <a:r>
              <a:rPr lang="nl-NL" dirty="0"/>
              <a:t> reviews as a way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respond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EU Council </a:t>
            </a:r>
            <a:r>
              <a:rPr lang="nl-NL" dirty="0" err="1"/>
              <a:t>recommendation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reduce</a:t>
            </a:r>
            <a:r>
              <a:rPr lang="nl-NL" dirty="0"/>
              <a:t> budget deficit</a:t>
            </a:r>
          </a:p>
          <a:p>
            <a:pPr lvl="1"/>
            <a:r>
              <a:rPr lang="nl-NL" dirty="0"/>
              <a:t>The target was 10% cuts of </a:t>
            </a:r>
            <a:r>
              <a:rPr lang="nl-NL" dirty="0" err="1"/>
              <a:t>spending</a:t>
            </a:r>
            <a:r>
              <a:rPr lang="nl-NL" dirty="0"/>
              <a:t>. </a:t>
            </a:r>
            <a:endParaRPr lang="nl-NL" dirty="0" smtClean="0"/>
          </a:p>
          <a:p>
            <a:r>
              <a:rPr lang="nl-NL" sz="2100" b="1" dirty="0" smtClean="0">
                <a:solidFill>
                  <a:schemeClr val="accent1"/>
                </a:solidFill>
              </a:rPr>
              <a:t>Denmark </a:t>
            </a:r>
            <a:r>
              <a:rPr lang="nl-NL" sz="2100" b="1" dirty="0" err="1">
                <a:solidFill>
                  <a:schemeClr val="accent1"/>
                </a:solidFill>
              </a:rPr>
              <a:t>and</a:t>
            </a:r>
            <a:r>
              <a:rPr lang="nl-NL" sz="2100" b="1" dirty="0">
                <a:solidFill>
                  <a:schemeClr val="accent1"/>
                </a:solidFill>
              </a:rPr>
              <a:t> Netherlands: </a:t>
            </a:r>
            <a:r>
              <a:rPr lang="nl-NL" sz="2200" dirty="0" err="1"/>
              <a:t>spending</a:t>
            </a:r>
            <a:r>
              <a:rPr lang="nl-NL" sz="2200" dirty="0"/>
              <a:t> reviews are </a:t>
            </a:r>
            <a:r>
              <a:rPr lang="nl-NL" sz="2200" dirty="0" err="1"/>
              <a:t>linked</a:t>
            </a:r>
            <a:r>
              <a:rPr lang="nl-NL" sz="2200" dirty="0"/>
              <a:t> </a:t>
            </a:r>
            <a:r>
              <a:rPr lang="nl-NL" sz="2200" dirty="0" err="1"/>
              <a:t>to</a:t>
            </a:r>
            <a:r>
              <a:rPr lang="nl-NL" sz="2200" dirty="0"/>
              <a:t> </a:t>
            </a:r>
            <a:r>
              <a:rPr lang="nl-NL" sz="2200" dirty="0" err="1"/>
              <a:t>political</a:t>
            </a:r>
            <a:r>
              <a:rPr lang="nl-NL" sz="2200" dirty="0"/>
              <a:t> </a:t>
            </a:r>
            <a:r>
              <a:rPr lang="nl-NL" sz="2200" dirty="0" err="1" smtClean="0"/>
              <a:t>cycle</a:t>
            </a:r>
            <a:r>
              <a:rPr lang="nl-NL" sz="2200" dirty="0" smtClean="0"/>
              <a:t>.</a:t>
            </a:r>
            <a:endParaRPr lang="nl-NL" sz="2200" dirty="0"/>
          </a:p>
          <a:p>
            <a:endParaRPr lang="en-US" sz="2200" dirty="0" smtClean="0"/>
          </a:p>
          <a:p>
            <a:endParaRPr lang="en-GB" sz="2200" dirty="0"/>
          </a:p>
          <a:p>
            <a:endParaRPr lang="fr-FR" sz="2200" dirty="0" smtClean="0"/>
          </a:p>
          <a:p>
            <a:endParaRPr lang="fr-FR" sz="4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Rationale of spending reviews differs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578744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Canada</a:t>
            </a:r>
          </a:p>
          <a:p>
            <a:pPr lvl="1"/>
            <a:r>
              <a:rPr lang="en-US" sz="1800" dirty="0" smtClean="0"/>
              <a:t>Strategic </a:t>
            </a:r>
            <a:r>
              <a:rPr lang="en-US" sz="1800" dirty="0"/>
              <a:t>Review (2007-08 to 2010-11</a:t>
            </a:r>
            <a:r>
              <a:rPr lang="en-US" sz="1800" dirty="0" smtClean="0"/>
              <a:t>): agencies required </a:t>
            </a:r>
            <a:r>
              <a:rPr lang="en-US" sz="1800" dirty="0"/>
              <a:t>to identify savings options </a:t>
            </a:r>
            <a:r>
              <a:rPr lang="en-US" sz="1800" dirty="0" err="1"/>
              <a:t>totalling</a:t>
            </a:r>
            <a:r>
              <a:rPr lang="en-US" sz="1800" dirty="0"/>
              <a:t> at least 5 per cent from </a:t>
            </a:r>
            <a:r>
              <a:rPr lang="en-US" sz="1800" dirty="0" smtClean="0"/>
              <a:t>their lowest-priority</a:t>
            </a:r>
            <a:r>
              <a:rPr lang="en-US" sz="1800" dirty="0"/>
              <a:t>, lowest-performing </a:t>
            </a:r>
            <a:r>
              <a:rPr lang="en-US" sz="1800" dirty="0" err="1"/>
              <a:t>programme</a:t>
            </a:r>
            <a:r>
              <a:rPr lang="en-US" sz="1800" dirty="0"/>
              <a:t> </a:t>
            </a:r>
            <a:r>
              <a:rPr lang="en-US" sz="1800" dirty="0" smtClean="0"/>
              <a:t>spending.</a:t>
            </a:r>
          </a:p>
          <a:p>
            <a:pPr lvl="1"/>
            <a:r>
              <a:rPr lang="en-US" sz="1800" dirty="0" smtClean="0"/>
              <a:t>Strategic </a:t>
            </a:r>
            <a:r>
              <a:rPr lang="en-US" sz="1800" dirty="0"/>
              <a:t>and </a:t>
            </a:r>
            <a:r>
              <a:rPr lang="en-US" sz="1800" dirty="0" smtClean="0"/>
              <a:t>Operating Review </a:t>
            </a:r>
            <a:r>
              <a:rPr lang="en-US" sz="1800" dirty="0"/>
              <a:t>(</a:t>
            </a:r>
            <a:r>
              <a:rPr lang="en-US" sz="1800" dirty="0" smtClean="0"/>
              <a:t>2011-12): </a:t>
            </a:r>
            <a:r>
              <a:rPr lang="en-US" sz="1800" dirty="0"/>
              <a:t>agencies </a:t>
            </a:r>
            <a:r>
              <a:rPr lang="en-US" sz="1800" dirty="0" smtClean="0"/>
              <a:t>required to present cutting </a:t>
            </a:r>
            <a:r>
              <a:rPr lang="en-US" sz="1800" dirty="0"/>
              <a:t>options </a:t>
            </a:r>
            <a:r>
              <a:rPr lang="en-US" sz="1800" dirty="0" smtClean="0"/>
              <a:t>at 5 </a:t>
            </a:r>
            <a:r>
              <a:rPr lang="en-US" sz="1800" dirty="0"/>
              <a:t>per cent </a:t>
            </a:r>
            <a:r>
              <a:rPr lang="en-US" sz="1800" dirty="0" smtClean="0"/>
              <a:t>and </a:t>
            </a:r>
            <a:r>
              <a:rPr lang="en-US" sz="1800" dirty="0"/>
              <a:t>10 per </a:t>
            </a:r>
            <a:r>
              <a:rPr lang="en-US" sz="1800" dirty="0" smtClean="0"/>
              <a:t>cent.</a:t>
            </a:r>
            <a:endParaRPr lang="en-US" sz="1800" dirty="0"/>
          </a:p>
          <a:p>
            <a:r>
              <a:rPr lang="fr-FR" sz="2000" b="1" dirty="0" smtClean="0">
                <a:solidFill>
                  <a:schemeClr val="accent1"/>
                </a:solidFill>
              </a:rPr>
              <a:t>France</a:t>
            </a:r>
          </a:p>
          <a:p>
            <a:pPr lvl="1"/>
            <a:r>
              <a:rPr lang="fr-FR" sz="1800" i="1" dirty="0" smtClean="0"/>
              <a:t>Révision </a:t>
            </a:r>
            <a:r>
              <a:rPr lang="fr-FR" sz="1800" i="1" dirty="0"/>
              <a:t>Générale des Politiques </a:t>
            </a:r>
            <a:r>
              <a:rPr lang="fr-FR" sz="1800" i="1" dirty="0" smtClean="0"/>
              <a:t>Publiques 1 </a:t>
            </a:r>
            <a:r>
              <a:rPr lang="fr-FR" sz="1800" dirty="0" smtClean="0"/>
              <a:t>(</a:t>
            </a:r>
            <a:r>
              <a:rPr lang="en-US" sz="1800" dirty="0" smtClean="0"/>
              <a:t>2007-08): </a:t>
            </a:r>
            <a:r>
              <a:rPr lang="en-US" sz="1800" dirty="0"/>
              <a:t>review teams </a:t>
            </a:r>
            <a:r>
              <a:rPr lang="en-US" sz="1800" dirty="0" smtClean="0"/>
              <a:t>asked </a:t>
            </a:r>
            <a:r>
              <a:rPr lang="en-US" sz="1800" dirty="0"/>
              <a:t>to </a:t>
            </a:r>
            <a:r>
              <a:rPr lang="en-US" sz="1800" dirty="0" smtClean="0"/>
              <a:t>identify </a:t>
            </a:r>
            <a:r>
              <a:rPr lang="en-US" sz="1800" dirty="0"/>
              <a:t>efficiency </a:t>
            </a:r>
            <a:r>
              <a:rPr lang="en-US" sz="1800" dirty="0" smtClean="0"/>
              <a:t>savings to </a:t>
            </a:r>
            <a:r>
              <a:rPr lang="en-US" sz="1800" dirty="0"/>
              <a:t>ensure that the policy of non-replacement of one in two retiring </a:t>
            </a:r>
            <a:r>
              <a:rPr lang="en-US" sz="1800" dirty="0" smtClean="0"/>
              <a:t>civil servants </a:t>
            </a:r>
            <a:r>
              <a:rPr lang="en-US" sz="1800" dirty="0"/>
              <a:t>would not impact on </a:t>
            </a:r>
            <a:r>
              <a:rPr lang="en-US" sz="1800" dirty="0" smtClean="0"/>
              <a:t>services.</a:t>
            </a:r>
          </a:p>
          <a:p>
            <a:pPr lvl="1"/>
            <a:r>
              <a:rPr lang="en-US" sz="1800" dirty="0" smtClean="0"/>
              <a:t>RGPP2 </a:t>
            </a:r>
            <a:r>
              <a:rPr lang="en-US" sz="1800" dirty="0"/>
              <a:t>(2010-11</a:t>
            </a:r>
            <a:r>
              <a:rPr lang="en-US" sz="1800" dirty="0" smtClean="0"/>
              <a:t>): </a:t>
            </a:r>
            <a:r>
              <a:rPr lang="en-US" sz="1800" dirty="0"/>
              <a:t>an additional target of a ten per </a:t>
            </a:r>
            <a:r>
              <a:rPr lang="en-US" sz="1800" dirty="0" smtClean="0"/>
              <a:t>cent reduction </a:t>
            </a:r>
            <a:r>
              <a:rPr lang="en-US" sz="1800" dirty="0"/>
              <a:t>in non-salary administration costs (to be achieved by 2013) target was set.</a:t>
            </a:r>
          </a:p>
          <a:p>
            <a:r>
              <a:rPr lang="en-US" sz="2000" b="1" dirty="0" smtClean="0">
                <a:solidFill>
                  <a:schemeClr val="accent1"/>
                </a:solidFill>
              </a:rPr>
              <a:t>Netherlands</a:t>
            </a:r>
            <a:endParaRPr lang="en-US" sz="2000" dirty="0">
              <a:solidFill>
                <a:schemeClr val="accent1"/>
              </a:solidFill>
            </a:endParaRPr>
          </a:p>
          <a:p>
            <a:pPr lvl="1"/>
            <a:r>
              <a:rPr lang="nl-NL" sz="1800" dirty="0" smtClean="0"/>
              <a:t>Policy </a:t>
            </a:r>
            <a:r>
              <a:rPr lang="nl-NL" sz="1800" dirty="0"/>
              <a:t>options </a:t>
            </a:r>
            <a:r>
              <a:rPr lang="nl-NL" sz="1800" dirty="0" err="1"/>
              <a:t>identified</a:t>
            </a:r>
            <a:r>
              <a:rPr lang="nl-NL" sz="1800" dirty="0"/>
              <a:t> </a:t>
            </a:r>
            <a:r>
              <a:rPr lang="nl-NL" sz="1800" dirty="0" err="1"/>
              <a:t>under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Comprehensive </a:t>
            </a:r>
            <a:r>
              <a:rPr lang="nl-NL" sz="1800" dirty="0" err="1"/>
              <a:t>Expenditure</a:t>
            </a:r>
            <a:r>
              <a:rPr lang="nl-NL" sz="1800" dirty="0"/>
              <a:t> </a:t>
            </a:r>
            <a:r>
              <a:rPr lang="nl-NL" sz="1800" dirty="0" smtClean="0"/>
              <a:t>Review </a:t>
            </a:r>
            <a:r>
              <a:rPr lang="nl-NL" sz="1800" dirty="0"/>
              <a:t>must </a:t>
            </a:r>
            <a:r>
              <a:rPr lang="nl-NL" sz="1800" dirty="0" err="1"/>
              <a:t>include</a:t>
            </a:r>
            <a:r>
              <a:rPr lang="nl-NL" sz="1800" dirty="0"/>
              <a:t> at </a:t>
            </a:r>
            <a:r>
              <a:rPr lang="nl-NL" sz="1800" dirty="0" err="1"/>
              <a:t>least</a:t>
            </a:r>
            <a:r>
              <a:rPr lang="nl-NL" sz="1800" dirty="0"/>
              <a:t> </a:t>
            </a:r>
            <a:r>
              <a:rPr lang="nl-NL" sz="1800" dirty="0" err="1"/>
              <a:t>one</a:t>
            </a:r>
            <a:r>
              <a:rPr lang="nl-NL" sz="1800" dirty="0"/>
              <a:t> option </a:t>
            </a:r>
            <a:r>
              <a:rPr lang="nl-NL" sz="1800" dirty="0" err="1"/>
              <a:t>with</a:t>
            </a:r>
            <a:r>
              <a:rPr lang="nl-NL" sz="1800" dirty="0"/>
              <a:t> -20</a:t>
            </a:r>
            <a:r>
              <a:rPr lang="nl-NL" sz="1800" dirty="0" smtClean="0"/>
              <a:t>%.</a:t>
            </a:r>
            <a:endParaRPr lang="nl-NL" sz="1800" dirty="0"/>
          </a:p>
          <a:p>
            <a:pPr lvl="1"/>
            <a:endParaRPr lang="nl-NL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11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r>
              <a:rPr lang="en-GB" b="1" dirty="0" smtClean="0"/>
              <a:t>Frequently the objective is fiscal consolidation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782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12168"/>
            <a:ext cx="4536504" cy="53012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dirty="0" smtClean="0"/>
              <a:t>Selective                         Spending Review</a:t>
            </a:r>
          </a:p>
          <a:p>
            <a:r>
              <a:rPr lang="en-US" sz="2000" dirty="0" smtClean="0"/>
              <a:t>Focus on pre-agreed set </a:t>
            </a:r>
            <a:r>
              <a:rPr lang="en-US" sz="2000" dirty="0"/>
              <a:t>of </a:t>
            </a:r>
            <a:r>
              <a:rPr lang="en-US" sz="2000" dirty="0" smtClean="0"/>
              <a:t>topics (</a:t>
            </a:r>
            <a:r>
              <a:rPr lang="en-US" sz="2000" dirty="0" err="1" smtClean="0"/>
              <a:t>programmes,processes,agencies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GB" sz="2000" dirty="0" smtClean="0"/>
              <a:t>Topics chosen on discretionary or cyclical basis</a:t>
            </a:r>
          </a:p>
          <a:p>
            <a:r>
              <a:rPr lang="en-GB" sz="2000" dirty="0" smtClean="0"/>
              <a:t>Aligned with budget process (usually annual)</a:t>
            </a:r>
          </a:p>
          <a:p>
            <a:endParaRPr lang="en-GB" sz="2800" dirty="0" smtClean="0"/>
          </a:p>
          <a:p>
            <a:pPr marL="0" indent="0" algn="ctr">
              <a:buNone/>
            </a:pPr>
            <a:r>
              <a:rPr lang="en-US" sz="2000" i="1" dirty="0">
                <a:solidFill>
                  <a:schemeClr val="accent1"/>
                </a:solidFill>
              </a:rPr>
              <a:t>Canadian Strategic </a:t>
            </a:r>
            <a:r>
              <a:rPr lang="en-US" sz="2000" i="1" dirty="0" smtClean="0">
                <a:solidFill>
                  <a:schemeClr val="accent1"/>
                </a:solidFill>
              </a:rPr>
              <a:t>Review (2008,2009,2010)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Danish Special Studies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Dutch Spending Reviews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Slovakia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Germany</a:t>
            </a:r>
            <a:endParaRPr lang="en-GB" sz="2000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8016" y="188640"/>
            <a:ext cx="7416000" cy="1022400"/>
          </a:xfrm>
        </p:spPr>
        <p:txBody>
          <a:bodyPr/>
          <a:lstStyle/>
          <a:p>
            <a:r>
              <a:rPr lang="en-GB" b="1" dirty="0" smtClean="0"/>
              <a:t>What </a:t>
            </a:r>
            <a:r>
              <a:rPr lang="pl-PL" b="1" dirty="0" err="1" smtClean="0"/>
              <a:t>type</a:t>
            </a:r>
            <a:r>
              <a:rPr lang="en-GB" b="1" dirty="0" smtClean="0"/>
              <a:t> of spending review?</a:t>
            </a:r>
            <a:endParaRPr lang="en-GB" b="1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16016" y="1556792"/>
            <a:ext cx="4427984" cy="5301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/>
              <a:t>Comprehensive            Spending Review</a:t>
            </a:r>
          </a:p>
          <a:p>
            <a:r>
              <a:rPr lang="en-GB" sz="2000" dirty="0"/>
              <a:t>Open review process focusing on most important savings </a:t>
            </a:r>
            <a:r>
              <a:rPr lang="en-GB" sz="2000" dirty="0" smtClean="0"/>
              <a:t>options</a:t>
            </a:r>
            <a:endParaRPr lang="en-GB" sz="2000" dirty="0"/>
          </a:p>
          <a:p>
            <a:r>
              <a:rPr lang="en-US" sz="2000" dirty="0"/>
              <a:t>Suitable </a:t>
            </a:r>
            <a:r>
              <a:rPr lang="en-US" sz="2000" dirty="0" smtClean="0"/>
              <a:t>for </a:t>
            </a:r>
            <a:r>
              <a:rPr lang="en-US" sz="2000" dirty="0"/>
              <a:t>quick fiscal consolidation or change in policy </a:t>
            </a:r>
            <a:r>
              <a:rPr lang="en-US" sz="2000" dirty="0" smtClean="0"/>
              <a:t>direction</a:t>
            </a:r>
          </a:p>
          <a:p>
            <a:r>
              <a:rPr lang="en-US" sz="2000" dirty="0" smtClean="0"/>
              <a:t>Resource intensive</a:t>
            </a:r>
          </a:p>
          <a:p>
            <a:r>
              <a:rPr lang="en-US" sz="2000" dirty="0" smtClean="0"/>
              <a:t>Conducted when required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UK </a:t>
            </a:r>
            <a:r>
              <a:rPr lang="en-US" sz="2000" i="1" dirty="0">
                <a:solidFill>
                  <a:schemeClr val="accent1"/>
                </a:solidFill>
              </a:rPr>
              <a:t>2010 CSR</a:t>
            </a:r>
            <a:endParaRPr lang="en-GB" sz="2000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2011 Canadian Strategic &amp;         Operating Review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French RGPP</a:t>
            </a:r>
          </a:p>
          <a:p>
            <a:pPr marL="0" indent="0" algn="ctr">
              <a:buNone/>
            </a:pPr>
            <a:r>
              <a:rPr lang="en-US" sz="2000" i="1" dirty="0" smtClean="0">
                <a:solidFill>
                  <a:schemeClr val="accent1"/>
                </a:solidFill>
              </a:rPr>
              <a:t>Dutch Comprehensive Reviews</a:t>
            </a:r>
          </a:p>
          <a:p>
            <a:endParaRPr lang="en-GB" dirty="0"/>
          </a:p>
        </p:txBody>
      </p:sp>
      <p:sp>
        <p:nvSpPr>
          <p:cNvPr id="7" name="Left Arrow 6"/>
          <p:cNvSpPr/>
          <p:nvPr/>
        </p:nvSpPr>
        <p:spPr>
          <a:xfrm>
            <a:off x="3937552" y="5692180"/>
            <a:ext cx="1556928" cy="792088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Ireland</a:t>
            </a:r>
            <a:endParaRPr lang="en-GB" i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58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539552" y="1556792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107504" y="6525344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50" i="1" dirty="0">
                <a:latin typeface="Calibri" panose="020F0502020204030204" pitchFamily="34" charset="0"/>
              </a:rPr>
              <a:t>Source: </a:t>
            </a:r>
            <a:r>
              <a:rPr lang="en-GB" sz="1050" i="1" dirty="0" smtClean="0">
                <a:latin typeface="Calibri" panose="020F0502020204030204" pitchFamily="34" charset="0"/>
              </a:rPr>
              <a:t>2018 </a:t>
            </a:r>
            <a:r>
              <a:rPr lang="en-GB" sz="1050" i="1" dirty="0">
                <a:latin typeface="Calibri" panose="020F0502020204030204" pitchFamily="34" charset="0"/>
              </a:rPr>
              <a:t>OECD Performance Budgeting Survey</a:t>
            </a:r>
            <a:endParaRPr lang="en-GB" sz="1050" dirty="0">
              <a:latin typeface="Calibri" panose="020F0502020204030204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115616" y="18864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/>
              <a:t>Spending </a:t>
            </a:r>
            <a:r>
              <a:rPr lang="pl-PL" sz="2800" b="1" dirty="0" smtClean="0"/>
              <a:t>R</a:t>
            </a:r>
            <a:r>
              <a:rPr lang="en-GB" sz="2800" b="1" dirty="0" err="1" smtClean="0"/>
              <a:t>eview</a:t>
            </a:r>
            <a:r>
              <a:rPr lang="pl-PL" sz="2800" b="1" dirty="0" smtClean="0"/>
              <a:t>s:</a:t>
            </a:r>
            <a:r>
              <a:rPr lang="en-GB" sz="2800" b="1" dirty="0" smtClean="0"/>
              <a:t> </a:t>
            </a:r>
            <a:r>
              <a:rPr lang="pl-PL" sz="2800" b="1" dirty="0" err="1" smtClean="0"/>
              <a:t>survey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i="1" dirty="0" smtClean="0"/>
              <a:t>Scope varies greatly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1709924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14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Spending reviews are a tool that should be adapted to changing needs</a:t>
            </a:r>
            <a:endParaRPr lang="en-GB" b="1" dirty="0"/>
          </a:p>
        </p:txBody>
      </p:sp>
      <p:graphicFrame>
        <p:nvGraphicFramePr>
          <p:cNvPr id="5" name="Grafiek 5"/>
          <p:cNvGraphicFramePr>
            <a:graphicFrameLocks/>
          </p:cNvGraphicFramePr>
          <p:nvPr/>
        </p:nvGraphicFramePr>
        <p:xfrm>
          <a:off x="434119" y="1778875"/>
          <a:ext cx="6813406" cy="4017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Worksheet" r:id="rId4" imgW="6162794" imgH="4257559" progId="">
                  <p:embed/>
                </p:oleObj>
              </mc:Choice>
              <mc:Fallback>
                <p:oleObj name="Worksheet" r:id="rId4" imgW="6162794" imgH="4257559" progId="">
                  <p:embed/>
                  <p:pic>
                    <p:nvPicPr>
                      <p:cNvPr id="5" name="Grafiek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19" y="1778875"/>
                        <a:ext cx="6813406" cy="4017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ep 26"/>
          <p:cNvGrpSpPr/>
          <p:nvPr/>
        </p:nvGrpSpPr>
        <p:grpSpPr>
          <a:xfrm>
            <a:off x="323530" y="1666343"/>
            <a:ext cx="8172470" cy="5045055"/>
            <a:chOff x="341132" y="547784"/>
            <a:chExt cx="8047292" cy="6496720"/>
          </a:xfrm>
        </p:grpSpPr>
        <p:graphicFrame>
          <p:nvGraphicFramePr>
            <p:cNvPr id="8" name="Grafiek 5"/>
            <p:cNvGraphicFramePr>
              <a:graphicFrameLocks/>
            </p:cNvGraphicFramePr>
            <p:nvPr>
              <p:extLst/>
            </p:nvPr>
          </p:nvGraphicFramePr>
          <p:xfrm>
            <a:off x="467544" y="692696"/>
            <a:ext cx="7788275" cy="5173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Worksheet" r:id="rId6" imgW="6162794" imgH="4257559" progId="">
                    <p:embed/>
                  </p:oleObj>
                </mc:Choice>
                <mc:Fallback>
                  <p:oleObj name="Worksheet" r:id="rId6" imgW="6162794" imgH="4257559" progId="">
                    <p:embed/>
                    <p:pic>
                      <p:nvPicPr>
                        <p:cNvPr id="8" name="Grafiek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7544" y="692696"/>
                          <a:ext cx="7788275" cy="5173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kstvak 15"/>
            <p:cNvSpPr txBox="1">
              <a:spLocks noChangeArrowheads="1"/>
            </p:cNvSpPr>
            <p:nvPr/>
          </p:nvSpPr>
          <p:spPr bwMode="auto">
            <a:xfrm rot="16200000">
              <a:off x="-2259181" y="3148097"/>
              <a:ext cx="5464485" cy="263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9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Number</a:t>
              </a:r>
              <a:r>
                <a:rPr kumimoji="0" lang="nl-NL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 of Spending Reviews, </a:t>
              </a:r>
              <a:r>
                <a:rPr kumimoji="0" lang="nl-NL" sz="9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year</a:t>
              </a:r>
              <a:r>
                <a:rPr kumimoji="0" lang="nl-NL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 </a:t>
              </a:r>
              <a:r>
                <a:rPr kumimoji="0" lang="nl-NL" sz="9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commencement</a:t>
              </a:r>
              <a:r>
                <a:rPr kumimoji="0" lang="nl-NL" sz="9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 of </a:t>
              </a:r>
              <a:r>
                <a:rPr kumimoji="0" lang="nl-NL" sz="9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rPr>
                <a:t>reviews</a:t>
              </a:r>
              <a:endParaRPr kumimoji="0" lang="nl-NL" sz="9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vaal 29"/>
            <p:cNvSpPr/>
            <p:nvPr/>
          </p:nvSpPr>
          <p:spPr>
            <a:xfrm>
              <a:off x="827584" y="1268760"/>
              <a:ext cx="432048" cy="4021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vaal 30"/>
            <p:cNvSpPr/>
            <p:nvPr/>
          </p:nvSpPr>
          <p:spPr>
            <a:xfrm>
              <a:off x="6300192" y="2564904"/>
              <a:ext cx="432048" cy="273630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Tekstvak 31"/>
            <p:cNvSpPr txBox="1"/>
            <p:nvPr/>
          </p:nvSpPr>
          <p:spPr>
            <a:xfrm>
              <a:off x="1446178" y="1363486"/>
              <a:ext cx="1260479" cy="554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Comprehensive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spending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review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kstvak 32"/>
            <p:cNvSpPr txBox="1"/>
            <p:nvPr/>
          </p:nvSpPr>
          <p:spPr>
            <a:xfrm>
              <a:off x="6884685" y="2053094"/>
              <a:ext cx="1234665" cy="554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Comprehensive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spending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review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4" name="Rechte verbindingslijn met pijl 33"/>
            <p:cNvCxnSpPr/>
            <p:nvPr/>
          </p:nvCxnSpPr>
          <p:spPr>
            <a:xfrm flipH="1">
              <a:off x="1259632" y="1916832"/>
              <a:ext cx="360040" cy="216024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met pijl 34"/>
            <p:cNvCxnSpPr/>
            <p:nvPr/>
          </p:nvCxnSpPr>
          <p:spPr>
            <a:xfrm flipH="1">
              <a:off x="6660232" y="2636912"/>
              <a:ext cx="360040" cy="216024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hteraccolade 35"/>
            <p:cNvSpPr/>
            <p:nvPr/>
          </p:nvSpPr>
          <p:spPr>
            <a:xfrm rot="5400000">
              <a:off x="2174407" y="4610127"/>
              <a:ext cx="286702" cy="2636279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hteraccolade 36"/>
            <p:cNvSpPr/>
            <p:nvPr/>
          </p:nvSpPr>
          <p:spPr>
            <a:xfrm rot="5400000">
              <a:off x="4973396" y="4611780"/>
              <a:ext cx="205320" cy="2592288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hteraccolade 37"/>
            <p:cNvSpPr/>
            <p:nvPr/>
          </p:nvSpPr>
          <p:spPr>
            <a:xfrm rot="5400000">
              <a:off x="7294040" y="5283504"/>
              <a:ext cx="154304" cy="1277904"/>
            </a:xfrm>
            <a:prstGeom prst="rightBrace">
              <a:avLst>
                <a:gd name="adj1" fmla="val 8333"/>
                <a:gd name="adj2" fmla="val 46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Tekstvak 38"/>
            <p:cNvSpPr txBox="1"/>
            <p:nvPr/>
          </p:nvSpPr>
          <p:spPr>
            <a:xfrm>
              <a:off x="1575795" y="6155822"/>
              <a:ext cx="1800200" cy="3963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Focus </a:t>
              </a:r>
              <a:r>
                <a:rPr kumimoji="0" lang="nl-NL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on</a:t>
              </a: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budget </a:t>
              </a:r>
              <a:r>
                <a:rPr kumimoji="0" lang="nl-NL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cuts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Tekstvak 39"/>
            <p:cNvSpPr txBox="1"/>
            <p:nvPr/>
          </p:nvSpPr>
          <p:spPr>
            <a:xfrm>
              <a:off x="4028193" y="6093297"/>
              <a:ext cx="2131292" cy="673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Focus on </a:t>
              </a:r>
              <a:r>
                <a:rPr kumimoji="0" lang="nl-NL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increasing</a:t>
              </a: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efficiency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Tekstvak 40"/>
            <p:cNvSpPr txBox="1"/>
            <p:nvPr/>
          </p:nvSpPr>
          <p:spPr>
            <a:xfrm>
              <a:off x="6300192" y="6093297"/>
              <a:ext cx="2088232" cy="951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Focus on </a:t>
              </a:r>
              <a:r>
                <a:rPr kumimoji="0" lang="nl-NL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increasing</a:t>
              </a: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4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effectiveness</a:t>
              </a:r>
              <a:r>
                <a:rPr kumimoji="0" lang="nl-NL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/efficiency,</a:t>
              </a:r>
              <a:r>
                <a:rPr kumimoji="0" lang="nl-NL" sz="1400" b="1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400" b="1" i="0" u="none" strike="noStrike" kern="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value</a:t>
              </a:r>
              <a:r>
                <a:rPr kumimoji="0" lang="nl-NL" sz="1400" b="1" i="0" u="none" strike="noStrike" kern="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nl-NL" sz="1400" b="1" i="0" u="none" strike="noStrike" kern="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fo</a:t>
              </a:r>
              <a:r>
                <a:rPr lang="nl-NL" sz="1400" b="1" kern="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r money</a:t>
              </a:r>
              <a:endPara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6" name="Tekstvak 10"/>
          <p:cNvSpPr txBox="1"/>
          <p:nvPr/>
        </p:nvSpPr>
        <p:spPr>
          <a:xfrm>
            <a:off x="2725852" y="1484784"/>
            <a:ext cx="6418148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Netherlands: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270 Spending Reviews </a:t>
            </a:r>
            <a:r>
              <a:rPr lang="en-US" sz="2400" b="1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since 1981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 2016/2017: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Military Readiness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Inability to work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Educational disadvantages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Innovation in health care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Subsidies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Technical committee  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	health care</a:t>
            </a: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228600" marR="0" lvl="0" indent="-22860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496" y="6582544"/>
            <a:ext cx="648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Source: adapted from presentation by Lukas van </a:t>
            </a:r>
            <a:r>
              <a:rPr lang="en-GB" sz="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Akker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, Dutch Ministry of Finance, based on experience as of </a:t>
            </a:r>
            <a:r>
              <a:rPr lang="nl-NL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25 </a:t>
            </a:r>
            <a:r>
              <a:rPr lang="nl-NL" sz="900" dirty="0">
                <a:latin typeface="Calibri" panose="020F0502020204030204" pitchFamily="34" charset="0"/>
                <a:cs typeface="Calibri" panose="020F0502020204030204" pitchFamily="34" charset="0"/>
              </a:rPr>
              <a:t>November </a:t>
            </a:r>
            <a:r>
              <a:rPr lang="nl-NL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2016</a:t>
            </a:r>
            <a:r>
              <a:rPr lang="nl-NL" sz="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15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 err="1" smtClean="0">
                <a:solidFill>
                  <a:schemeClr val="tx2"/>
                </a:solidFill>
              </a:rPr>
              <a:t>Different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roles</a:t>
            </a:r>
            <a:r>
              <a:rPr lang="fr-FR" sz="2400" dirty="0" smtClean="0">
                <a:solidFill>
                  <a:schemeClr val="tx2"/>
                </a:solidFill>
              </a:rPr>
              <a:t> for </a:t>
            </a:r>
            <a:r>
              <a:rPr lang="fr-FR" sz="2400" dirty="0" err="1" smtClean="0">
                <a:solidFill>
                  <a:schemeClr val="tx2"/>
                </a:solidFill>
              </a:rPr>
              <a:t>actors</a:t>
            </a:r>
            <a:r>
              <a:rPr lang="fr-FR" sz="2400" dirty="0" smtClean="0">
                <a:solidFill>
                  <a:schemeClr val="tx2"/>
                </a:solidFill>
              </a:rPr>
              <a:t> at </a:t>
            </a:r>
            <a:r>
              <a:rPr lang="fr-FR" sz="2400" dirty="0" err="1" smtClean="0">
                <a:solidFill>
                  <a:schemeClr val="tx2"/>
                </a:solidFill>
              </a:rPr>
              <a:t>each</a:t>
            </a:r>
            <a:r>
              <a:rPr lang="fr-FR" sz="2400" dirty="0" smtClean="0">
                <a:solidFill>
                  <a:schemeClr val="tx2"/>
                </a:solidFill>
              </a:rPr>
              <a:t> stage of the </a:t>
            </a:r>
            <a:r>
              <a:rPr lang="fr-FR" sz="2400" dirty="0" err="1" smtClean="0">
                <a:solidFill>
                  <a:schemeClr val="tx2"/>
                </a:solidFill>
              </a:rPr>
              <a:t>spending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err="1" smtClean="0">
                <a:solidFill>
                  <a:schemeClr val="tx2"/>
                </a:solidFill>
              </a:rPr>
              <a:t>review</a:t>
            </a:r>
            <a:r>
              <a:rPr lang="fr-FR" sz="2400" dirty="0" smtClean="0">
                <a:solidFill>
                  <a:schemeClr val="tx2"/>
                </a:solidFill>
              </a:rPr>
              <a:t> budget </a:t>
            </a:r>
            <a:r>
              <a:rPr lang="fr-FR" sz="2400" dirty="0" err="1" smtClean="0">
                <a:solidFill>
                  <a:schemeClr val="tx2"/>
                </a:solidFill>
              </a:rPr>
              <a:t>process</a:t>
            </a:r>
            <a:r>
              <a:rPr lang="fr-FR" sz="2400" dirty="0" smtClean="0">
                <a:solidFill>
                  <a:schemeClr val="tx2"/>
                </a:solidFill>
              </a:rPr>
              <a:t> -- </a:t>
            </a:r>
            <a:r>
              <a:rPr lang="fr-FR" sz="2400" dirty="0" err="1" smtClean="0">
                <a:solidFill>
                  <a:schemeClr val="tx2"/>
                </a:solidFill>
              </a:rPr>
              <a:t>Netherlands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000" y="1700808"/>
            <a:ext cx="8218800" cy="515719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000" dirty="0" smtClean="0"/>
              <a:t>Framework stage: deciding key design features</a:t>
            </a:r>
            <a:endParaRPr lang="en-US" sz="2000" dirty="0"/>
          </a:p>
          <a:p>
            <a:pPr marL="514350" indent="-514350">
              <a:buFont typeface="+mj-lt"/>
              <a:buAutoNum type="arabicParenR"/>
            </a:pPr>
            <a:r>
              <a:rPr lang="en-US" sz="2000" dirty="0" smtClean="0"/>
              <a:t>Parameters stage: deciding </a:t>
            </a:r>
            <a:r>
              <a:rPr lang="en-US" sz="2000" dirty="0"/>
              <a:t>specific savings </a:t>
            </a:r>
            <a:r>
              <a:rPr lang="en-US" sz="2000" dirty="0" smtClean="0"/>
              <a:t>targets, scope, procedures, calendar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accent1"/>
                </a:solidFill>
              </a:rPr>
              <a:t>TOR: Background </a:t>
            </a:r>
            <a:r>
              <a:rPr lang="en-US" sz="1600" dirty="0">
                <a:solidFill>
                  <a:schemeClr val="accent1"/>
                </a:solidFill>
              </a:rPr>
              <a:t>and </a:t>
            </a:r>
            <a:r>
              <a:rPr lang="en-US" sz="1600" dirty="0" smtClean="0">
                <a:solidFill>
                  <a:schemeClr val="accent1"/>
                </a:solidFill>
              </a:rPr>
              <a:t>rationale; Scope; Description </a:t>
            </a:r>
            <a:r>
              <a:rPr lang="en-US" sz="1600" dirty="0">
                <a:solidFill>
                  <a:schemeClr val="accent1"/>
                </a:solidFill>
              </a:rPr>
              <a:t>of what at least one policy option must </a:t>
            </a:r>
            <a:r>
              <a:rPr lang="en-US" sz="1600" dirty="0" smtClean="0">
                <a:solidFill>
                  <a:schemeClr val="accent1"/>
                </a:solidFill>
              </a:rPr>
              <a:t>entail; Composition </a:t>
            </a:r>
            <a:r>
              <a:rPr lang="en-US" sz="1600" dirty="0">
                <a:solidFill>
                  <a:schemeClr val="accent1"/>
                </a:solidFill>
              </a:rPr>
              <a:t>of the working group, including external </a:t>
            </a:r>
            <a:r>
              <a:rPr lang="en-US" sz="1600" dirty="0" smtClean="0">
                <a:solidFill>
                  <a:schemeClr val="accent1"/>
                </a:solidFill>
              </a:rPr>
              <a:t>experts; Date </a:t>
            </a:r>
            <a:r>
              <a:rPr lang="en-US" sz="1600" dirty="0">
                <a:solidFill>
                  <a:schemeClr val="accent1"/>
                </a:solidFill>
              </a:rPr>
              <a:t>by which report needs to be completed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000" dirty="0"/>
              <a:t>Savings option stage: developing options 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1600" dirty="0">
                <a:solidFill>
                  <a:schemeClr val="accent1"/>
                </a:solidFill>
              </a:rPr>
              <a:t>Work conducted by independent, non-political working groups, staffed by </a:t>
            </a:r>
            <a:r>
              <a:rPr lang="en-US" sz="1600" dirty="0" smtClean="0">
                <a:solidFill>
                  <a:schemeClr val="accent1"/>
                </a:solidFill>
              </a:rPr>
              <a:t>economic </a:t>
            </a:r>
            <a:r>
              <a:rPr lang="en-US" sz="1600" dirty="0">
                <a:solidFill>
                  <a:schemeClr val="accent1"/>
                </a:solidFill>
              </a:rPr>
              <a:t>think tanks of the larger ministries, and chaired by senior officials not responsible for the policy at hand but with an understanding of the  policy and budgetary </a:t>
            </a:r>
            <a:r>
              <a:rPr lang="en-US" sz="1600" dirty="0" smtClean="0">
                <a:solidFill>
                  <a:schemeClr val="accent1"/>
                </a:solidFill>
              </a:rPr>
              <a:t>environment; no veto authority; report and response are published</a:t>
            </a:r>
            <a:r>
              <a:rPr lang="en-GB" sz="1600" dirty="0" smtClean="0">
                <a:solidFill>
                  <a:schemeClr val="accent1"/>
                </a:solidFill>
              </a:rPr>
              <a:t>.</a:t>
            </a:r>
            <a:endParaRPr lang="en-US" sz="16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sz="2000" dirty="0"/>
              <a:t>Savings decision stage</a:t>
            </a:r>
          </a:p>
          <a:p>
            <a:pPr lvl="1"/>
            <a:r>
              <a:rPr lang="en-GB" sz="1600" dirty="0" smtClean="0">
                <a:solidFill>
                  <a:schemeClr val="accent1"/>
                </a:solidFill>
              </a:rPr>
              <a:t>Spending Review Committee chaired by </a:t>
            </a:r>
            <a:r>
              <a:rPr lang="en-GB" sz="1600" dirty="0">
                <a:solidFill>
                  <a:schemeClr val="accent1"/>
                </a:solidFill>
              </a:rPr>
              <a:t>Director-General of the </a:t>
            </a:r>
            <a:r>
              <a:rPr lang="en-GB" sz="1600" dirty="0" smtClean="0">
                <a:solidFill>
                  <a:schemeClr val="accent1"/>
                </a:solidFill>
              </a:rPr>
              <a:t>Budget, selects topics, assures quality &amp; arbitrates conflicts.</a:t>
            </a:r>
            <a:endParaRPr lang="en-GB" sz="16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arenR"/>
            </a:pPr>
            <a:endParaRPr lang="en-US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60811" y="1870976"/>
            <a:ext cx="5976663" cy="4222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Spending</a:t>
            </a:r>
            <a:r>
              <a:rPr lang="fr-FR" b="1" dirty="0"/>
              <a:t> </a:t>
            </a:r>
            <a:r>
              <a:rPr lang="fr-FR" b="1" dirty="0" err="1" smtClean="0"/>
              <a:t>Reviews</a:t>
            </a:r>
            <a:r>
              <a:rPr lang="fr-FR" b="1" dirty="0" smtClean="0"/>
              <a:t>: </a:t>
            </a:r>
            <a:r>
              <a:rPr lang="fr-FR" b="1" dirty="0" err="1"/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2200" i="1" dirty="0"/>
              <a:t>Main challenges are </a:t>
            </a:r>
            <a:r>
              <a:rPr lang="fr-FR" sz="2200" i="1" dirty="0" smtClean="0"/>
              <a:t>the </a:t>
            </a:r>
            <a:r>
              <a:rPr lang="fr-FR" sz="2200" i="1" dirty="0" err="1"/>
              <a:t>availability</a:t>
            </a:r>
            <a:r>
              <a:rPr lang="fr-FR" sz="2200" i="1" dirty="0"/>
              <a:t> </a:t>
            </a:r>
            <a:r>
              <a:rPr lang="fr-FR" sz="2200" i="1" dirty="0" smtClean="0"/>
              <a:t>and </a:t>
            </a:r>
            <a:r>
              <a:rPr lang="fr-FR" sz="2200" i="1" dirty="0" err="1" smtClean="0"/>
              <a:t>quality</a:t>
            </a:r>
            <a:r>
              <a:rPr lang="fr-FR" sz="2200" i="1" dirty="0" smtClean="0"/>
              <a:t> </a:t>
            </a:r>
            <a:r>
              <a:rPr lang="fr-FR" sz="2200" i="1" dirty="0"/>
              <a:t>of performance </a:t>
            </a:r>
            <a:r>
              <a:rPr lang="fr-FR" sz="2200" i="1" dirty="0" smtClean="0"/>
              <a:t>information</a:t>
            </a:r>
            <a:endParaRPr lang="en-GB" sz="2200" i="1" dirty="0"/>
          </a:p>
        </p:txBody>
      </p:sp>
      <p:sp>
        <p:nvSpPr>
          <p:cNvPr id="6" name="Rectangle 5"/>
          <p:cNvSpPr/>
          <p:nvPr/>
        </p:nvSpPr>
        <p:spPr>
          <a:xfrm>
            <a:off x="1403649" y="1870976"/>
            <a:ext cx="6120679" cy="1282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2400" dirty="0" err="1" smtClean="0"/>
              <a:t>Continued</a:t>
            </a:r>
            <a:r>
              <a:rPr lang="fr-FR" sz="2400" dirty="0" smtClean="0"/>
              <a:t> </a:t>
            </a:r>
            <a:r>
              <a:rPr lang="fr-FR" sz="2400" dirty="0" err="1" smtClean="0"/>
              <a:t>increase</a:t>
            </a:r>
            <a:r>
              <a:rPr lang="fr-FR" sz="2400" dirty="0" smtClean="0"/>
              <a:t> in the </a:t>
            </a:r>
            <a:r>
              <a:rPr lang="fr-FR" sz="2400" dirty="0" err="1" smtClean="0"/>
              <a:t>number</a:t>
            </a:r>
            <a:r>
              <a:rPr lang="fr-FR" sz="2400" dirty="0" smtClean="0"/>
              <a:t> of countries </a:t>
            </a:r>
            <a:r>
              <a:rPr lang="fr-FR" sz="2400" dirty="0" err="1" smtClean="0"/>
              <a:t>conducting</a:t>
            </a:r>
            <a:r>
              <a:rPr lang="fr-FR" sz="2400" dirty="0" smtClean="0"/>
              <a:t> </a:t>
            </a:r>
            <a:r>
              <a:rPr lang="fr-FR" sz="2400" dirty="0" err="1" smtClean="0"/>
              <a:t>spending</a:t>
            </a:r>
            <a:r>
              <a:rPr lang="fr-FR" sz="2400" dirty="0" smtClean="0"/>
              <a:t> </a:t>
            </a:r>
            <a:r>
              <a:rPr lang="fr-FR" sz="2400" dirty="0" err="1"/>
              <a:t>r</a:t>
            </a:r>
            <a:r>
              <a:rPr lang="fr-FR" sz="2400" dirty="0" err="1" smtClean="0"/>
              <a:t>eviews</a:t>
            </a:r>
            <a:endParaRPr lang="fr-F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dirty="0"/>
              <a:t>Focus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moving</a:t>
            </a:r>
            <a:r>
              <a:rPr lang="fr-FR" sz="2400" dirty="0"/>
              <a:t> </a:t>
            </a:r>
            <a:r>
              <a:rPr lang="fr-FR" sz="2400" dirty="0" err="1" smtClean="0"/>
              <a:t>away</a:t>
            </a:r>
            <a:r>
              <a:rPr lang="fr-FR" sz="2400" dirty="0" smtClean="0"/>
              <a:t> </a:t>
            </a:r>
            <a:r>
              <a:rPr lang="fr-FR" sz="2400" dirty="0" err="1" smtClean="0"/>
              <a:t>from</a:t>
            </a:r>
            <a:r>
              <a:rPr lang="fr-FR" sz="2400" dirty="0" smtClean="0"/>
              <a:t> short-</a:t>
            </a:r>
            <a:r>
              <a:rPr lang="fr-FR" sz="2400" dirty="0" err="1" smtClean="0"/>
              <a:t>term</a:t>
            </a:r>
            <a:r>
              <a:rPr lang="fr-FR" sz="2400" dirty="0" smtClean="0"/>
              <a:t> budget </a:t>
            </a:r>
            <a:r>
              <a:rPr lang="fr-FR" sz="2400" dirty="0" err="1" smtClean="0"/>
              <a:t>cuts</a:t>
            </a:r>
            <a:r>
              <a:rPr lang="fr-FR" sz="2400" dirty="0" smtClean="0"/>
              <a:t> to:</a:t>
            </a:r>
          </a:p>
          <a:p>
            <a:pPr lvl="1"/>
            <a:r>
              <a:rPr lang="fr-FR" sz="2000" dirty="0" smtClean="0"/>
              <a:t>a </a:t>
            </a:r>
            <a:r>
              <a:rPr lang="fr-FR" sz="2000" dirty="0"/>
              <a:t>more medium-</a:t>
            </a:r>
            <a:r>
              <a:rPr lang="fr-FR" sz="2000" dirty="0" err="1"/>
              <a:t>term</a:t>
            </a:r>
            <a:r>
              <a:rPr lang="fr-FR" sz="2000" dirty="0"/>
              <a:t> </a:t>
            </a:r>
            <a:r>
              <a:rPr lang="fr-FR" sz="2000" dirty="0" err="1"/>
              <a:t>view</a:t>
            </a:r>
            <a:r>
              <a:rPr lang="fr-FR" sz="2000" dirty="0"/>
              <a:t> on </a:t>
            </a:r>
            <a:r>
              <a:rPr lang="fr-FR" sz="2000" dirty="0" err="1" smtClean="0"/>
              <a:t>efficiency</a:t>
            </a:r>
            <a:endParaRPr lang="fr-FR" sz="2000" dirty="0" smtClean="0"/>
          </a:p>
          <a:p>
            <a:pPr lvl="1"/>
            <a:r>
              <a:rPr lang="fr-FR" sz="2000" dirty="0" err="1" smtClean="0"/>
              <a:t>improved</a:t>
            </a:r>
            <a:r>
              <a:rPr lang="fr-FR" sz="2000" dirty="0" smtClean="0"/>
              <a:t> </a:t>
            </a:r>
            <a:r>
              <a:rPr lang="fr-FR" sz="2000" dirty="0"/>
              <a:t>programme </a:t>
            </a:r>
            <a:r>
              <a:rPr lang="fr-FR" sz="2000" dirty="0" smtClean="0"/>
              <a:t>impact</a:t>
            </a:r>
          </a:p>
          <a:p>
            <a:pPr lvl="1"/>
            <a:r>
              <a:rPr lang="fr-FR" sz="2000" dirty="0" err="1" smtClean="0"/>
              <a:t>alignment</a:t>
            </a:r>
            <a:r>
              <a:rPr lang="fr-FR" sz="2000" dirty="0" smtClean="0"/>
              <a:t> of </a:t>
            </a:r>
            <a:r>
              <a:rPr lang="fr-FR" sz="2000" dirty="0" err="1" smtClean="0"/>
              <a:t>spending</a:t>
            </a:r>
            <a:r>
              <a:rPr lang="fr-FR" sz="2000" dirty="0" smtClean="0"/>
              <a:t>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government</a:t>
            </a:r>
            <a:r>
              <a:rPr lang="fr-FR" sz="2000" dirty="0" smtClean="0"/>
              <a:t> </a:t>
            </a:r>
            <a:r>
              <a:rPr lang="fr-FR" sz="2000" dirty="0" err="1" smtClean="0"/>
              <a:t>priorities</a:t>
            </a:r>
            <a:endParaRPr lang="fr-F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fr-FR" sz="2400" dirty="0" smtClean="0"/>
              <a:t>Main challenges are the quality and availability of performance information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17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Spending review trends:</a:t>
            </a:r>
            <a:r>
              <a:rPr lang="fr-FR" sz="2600" dirty="0" smtClean="0"/>
              <a:t/>
            </a:r>
            <a:br>
              <a:rPr lang="fr-FR" sz="2600" dirty="0" smtClean="0"/>
            </a:br>
            <a:r>
              <a:rPr lang="fr-FR" sz="2800" i="1" dirty="0" err="1" smtClean="0"/>
              <a:t>Summary</a:t>
            </a:r>
            <a:r>
              <a:rPr lang="fr-FR" sz="2800" i="1" dirty="0" smtClean="0"/>
              <a:t> of observations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281842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915816" y="2708920"/>
            <a:ext cx="34201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prstClr val="white"/>
                </a:solidFill>
              </a:rPr>
              <a:t>THANK YOU</a:t>
            </a:r>
            <a:endParaRPr lang="es-ES" sz="3200" b="1" dirty="0">
              <a:solidFill>
                <a:prstClr val="white"/>
              </a:solidFill>
            </a:endParaRPr>
          </a:p>
          <a:p>
            <a:endParaRPr lang="es-ES" sz="32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5920824"/>
            <a:ext cx="48245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For more </a:t>
            </a:r>
            <a:r>
              <a:rPr lang="en-GB" sz="2000" dirty="0" smtClean="0">
                <a:solidFill>
                  <a:schemeClr val="bg1"/>
                </a:solidFill>
              </a:rPr>
              <a:t>information:</a:t>
            </a:r>
          </a:p>
          <a:p>
            <a:r>
              <a:rPr lang="en-GB" sz="2000" smtClean="0">
                <a:solidFill>
                  <a:schemeClr val="bg1"/>
                </a:solidFill>
              </a:rPr>
              <a:t>wojciech.zielinski@oecd.org</a:t>
            </a:r>
            <a:endParaRPr lang="en-GB" sz="2000" dirty="0" smtClean="0">
              <a:solidFill>
                <a:schemeClr val="bg1"/>
              </a:solidFill>
            </a:endParaRPr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317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OECD recommendations</a:t>
            </a:r>
          </a:p>
          <a:p>
            <a:r>
              <a:rPr lang="en-GB" dirty="0" smtClean="0"/>
              <a:t>Spending reviews in OECD countries – basic comparative information</a:t>
            </a:r>
          </a:p>
          <a:p>
            <a:r>
              <a:rPr lang="en-GB" dirty="0" smtClean="0"/>
              <a:t>Different rational and objectives of spending reviews</a:t>
            </a:r>
          </a:p>
          <a:p>
            <a:r>
              <a:rPr lang="en-GB" dirty="0" smtClean="0"/>
              <a:t>Types of spending reviews</a:t>
            </a:r>
          </a:p>
          <a:p>
            <a:r>
              <a:rPr lang="en-GB" dirty="0" smtClean="0"/>
              <a:t>Roles of different actors in spending reviews</a:t>
            </a:r>
          </a:p>
          <a:p>
            <a:r>
              <a:rPr lang="en-GB" dirty="0" smtClean="0"/>
              <a:t>Challenges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2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Presentation outline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90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4248016" cy="4809600"/>
          </a:xfrm>
        </p:spPr>
        <p:txBody>
          <a:bodyPr>
            <a:noAutofit/>
          </a:bodyPr>
          <a:lstStyle/>
          <a:p>
            <a:r>
              <a:rPr lang="fr-FR" sz="2800" dirty="0" err="1" smtClean="0"/>
              <a:t>Coverage</a:t>
            </a:r>
            <a:r>
              <a:rPr lang="fr-FR" sz="2800" dirty="0" smtClean="0"/>
              <a:t>:</a:t>
            </a:r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   </a:t>
            </a:r>
            <a:r>
              <a:rPr lang="fr-FR" sz="2000" dirty="0" smtClean="0"/>
              <a:t>45 questions 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Performance </a:t>
            </a:r>
            <a:r>
              <a:rPr lang="fr-FR" dirty="0" err="1" smtClean="0"/>
              <a:t>Budgeting</a:t>
            </a:r>
            <a:endParaRPr lang="fr-FR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fr-FR" b="1" dirty="0" err="1" smtClean="0"/>
              <a:t>Spending</a:t>
            </a:r>
            <a:r>
              <a:rPr lang="fr-FR" b="1" dirty="0" smtClean="0"/>
              <a:t> </a:t>
            </a:r>
            <a:r>
              <a:rPr lang="fr-FR" b="1" dirty="0" err="1" smtClean="0"/>
              <a:t>Review</a:t>
            </a:r>
            <a:endParaRPr lang="fr-FR" b="1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err="1" smtClean="0"/>
              <a:t>Evaluation</a:t>
            </a:r>
            <a:endParaRPr lang="fr-FR" dirty="0" smtClean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2800" dirty="0" err="1"/>
              <a:t>Respondents</a:t>
            </a:r>
            <a:r>
              <a:rPr lang="fr-FR" sz="2800" dirty="0"/>
              <a:t> </a:t>
            </a:r>
            <a:r>
              <a:rPr lang="fr-FR" sz="2800" dirty="0" err="1"/>
              <a:t>mainly</a:t>
            </a:r>
            <a:r>
              <a:rPr lang="fr-FR" sz="2800" dirty="0"/>
              <a:t> </a:t>
            </a:r>
            <a:r>
              <a:rPr lang="fr-FR" sz="2800" dirty="0" err="1"/>
              <a:t>from</a:t>
            </a:r>
            <a:r>
              <a:rPr lang="fr-FR" sz="2800" dirty="0"/>
              <a:t> </a:t>
            </a:r>
            <a:r>
              <a:rPr lang="fr-FR" sz="2800" dirty="0" smtClean="0"/>
              <a:t>central budget </a:t>
            </a:r>
            <a:r>
              <a:rPr lang="fr-FR" sz="2800" dirty="0" err="1" smtClean="0"/>
              <a:t>authorities</a:t>
            </a:r>
            <a:endParaRPr lang="fr-FR" sz="2800" dirty="0"/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2800" dirty="0" err="1"/>
              <a:t>Response</a:t>
            </a:r>
            <a:r>
              <a:rPr lang="fr-FR" sz="2800" dirty="0"/>
              <a:t> rate: </a:t>
            </a:r>
            <a:r>
              <a:rPr lang="fr-FR" sz="2800" dirty="0" smtClean="0"/>
              <a:t>33 </a:t>
            </a:r>
            <a:r>
              <a:rPr lang="fr-FR" sz="2800" dirty="0"/>
              <a:t>countries (out of 35</a:t>
            </a:r>
            <a:r>
              <a:rPr lang="fr-FR" sz="2800" dirty="0" smtClean="0"/>
              <a:t>)</a:t>
            </a:r>
            <a:endParaRPr lang="fr-FR" sz="2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2800" dirty="0" smtClean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3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600" b="1" dirty="0" smtClean="0">
                <a:solidFill>
                  <a:schemeClr val="bg2">
                    <a:lumMod val="50000"/>
                  </a:schemeClr>
                </a:solidFill>
              </a:rPr>
              <a:t>OECD </a:t>
            </a:r>
            <a:r>
              <a:rPr lang="en-GB" sz="2600" b="1" dirty="0">
                <a:solidFill>
                  <a:schemeClr val="bg2">
                    <a:lumMod val="50000"/>
                  </a:schemeClr>
                </a:solidFill>
              </a:rPr>
              <a:t>Performance Budgeting Survey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602496"/>
            <a:ext cx="3157172" cy="4214987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56273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bg2">
                    <a:lumMod val="50000"/>
                  </a:schemeClr>
                </a:solidFill>
              </a:rPr>
              <a:t>Spending Reviews are one way to operationalise OECD Budgetary Principles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Hexagon 4"/>
          <p:cNvSpPr/>
          <p:nvPr/>
        </p:nvSpPr>
        <p:spPr>
          <a:xfrm>
            <a:off x="2931649" y="5106763"/>
            <a:ext cx="1447800" cy="136104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9530" tIns="49530" rIns="49530" bIns="4953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600" kern="1200" dirty="0" smtClean="0"/>
              <a:t>Performance, Evaluation &amp; VFM</a:t>
            </a:r>
          </a:p>
        </p:txBody>
      </p:sp>
      <p:sp>
        <p:nvSpPr>
          <p:cNvPr id="42" name="Hexagon 41"/>
          <p:cNvSpPr/>
          <p:nvPr/>
        </p:nvSpPr>
        <p:spPr>
          <a:xfrm rot="5400000">
            <a:off x="2215192" y="1242218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7030A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smtClean="0">
                <a:latin typeface="+mj-lt"/>
              </a:rPr>
              <a:t>Budgeting within fiscal objectives</a:t>
            </a:r>
            <a:endParaRPr lang="en-GB" dirty="0">
              <a:latin typeface="+mj-lt"/>
            </a:endParaRPr>
          </a:p>
        </p:txBody>
      </p:sp>
      <p:sp>
        <p:nvSpPr>
          <p:cNvPr id="18" name="Hexagon 17"/>
          <p:cNvSpPr/>
          <p:nvPr/>
        </p:nvSpPr>
        <p:spPr>
          <a:xfrm rot="5400000">
            <a:off x="1331044" y="291921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bg2">
              <a:lumMod val="2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+mj-lt"/>
              </a:rPr>
              <a:t>Quality, integrity &amp; </a:t>
            </a:r>
            <a:r>
              <a:rPr lang="en-GB" dirty="0" err="1" smtClean="0">
                <a:solidFill>
                  <a:schemeClr val="bg1"/>
                </a:solidFill>
                <a:latin typeface="+mj-lt"/>
              </a:rPr>
              <a:t>indepen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-</a:t>
            </a:r>
            <a:r>
              <a:rPr lang="en-GB" dirty="0" smtClean="0">
                <a:solidFill>
                  <a:schemeClr val="bg1"/>
                </a:solidFill>
                <a:latin typeface="+mj-lt"/>
              </a:rPr>
              <a:t>dent audit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Hexagon 38" title="Comprehensive budget accounting"/>
          <p:cNvSpPr/>
          <p:nvPr/>
        </p:nvSpPr>
        <p:spPr>
          <a:xfrm rot="5400000">
            <a:off x="4201208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err="1" smtClean="0">
                <a:latin typeface="+mj-lt"/>
                <a:cs typeface="Calibri" panose="020F0502020204030204" pitchFamily="34" charset="0"/>
              </a:rPr>
              <a:t>Compre-hensive</a:t>
            </a:r>
            <a:r>
              <a:rPr lang="en-GB" dirty="0" smtClean="0">
                <a:latin typeface="+mj-lt"/>
                <a:cs typeface="Calibri" panose="020F0502020204030204" pitchFamily="34" charset="0"/>
              </a:rPr>
              <a:t> budget account-</a:t>
            </a:r>
            <a:r>
              <a:rPr lang="en-GB" dirty="0" err="1" smtClean="0">
                <a:latin typeface="+mj-lt"/>
                <a:cs typeface="Calibri" panose="020F0502020204030204" pitchFamily="34" charset="0"/>
              </a:rPr>
              <a:t>ing</a:t>
            </a:r>
            <a:endParaRPr lang="en-GB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5" name="Hexagon 44"/>
          <p:cNvSpPr/>
          <p:nvPr/>
        </p:nvSpPr>
        <p:spPr>
          <a:xfrm rot="5400000">
            <a:off x="6051120" y="46274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smtClean="0">
                <a:latin typeface="+mj-lt"/>
                <a:cs typeface="Calibri" panose="020F0502020204030204" pitchFamily="34" charset="0"/>
              </a:rPr>
              <a:t>Effective budget execution</a:t>
            </a:r>
            <a:endParaRPr lang="en-GB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8" name="Hexagon 47"/>
          <p:cNvSpPr/>
          <p:nvPr/>
        </p:nvSpPr>
        <p:spPr>
          <a:xfrm rot="5400000">
            <a:off x="4201209" y="1249072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sz="1500" dirty="0" smtClean="0">
                <a:latin typeface="+mj-lt"/>
              </a:rPr>
              <a:t>Alignment with medium-term strategic plans &amp; priorities</a:t>
            </a:r>
            <a:endParaRPr lang="en-GB" sz="1500" dirty="0">
              <a:latin typeface="+mj-lt"/>
            </a:endParaRPr>
          </a:p>
        </p:txBody>
      </p:sp>
      <p:sp>
        <p:nvSpPr>
          <p:cNvPr id="51" name="Hexagon 50"/>
          <p:cNvSpPr/>
          <p:nvPr/>
        </p:nvSpPr>
        <p:spPr>
          <a:xfrm rot="5400000">
            <a:off x="6037180" y="1264046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4"/>
          </a:solidFill>
          <a:ln w="762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err="1" smtClean="0">
                <a:latin typeface="+mj-lt"/>
              </a:rPr>
              <a:t>Perfor-mance</a:t>
            </a:r>
            <a:r>
              <a:rPr lang="en-GB" dirty="0" smtClean="0">
                <a:latin typeface="+mj-lt"/>
              </a:rPr>
              <a:t>, evaluation &amp; </a:t>
            </a:r>
            <a:r>
              <a:rPr lang="en-GB" dirty="0" err="1" smtClean="0">
                <a:latin typeface="+mj-lt"/>
              </a:rPr>
              <a:t>VfM</a:t>
            </a:r>
            <a:endParaRPr lang="en-GB" dirty="0">
              <a:latin typeface="+mj-lt"/>
            </a:endParaRPr>
          </a:p>
        </p:txBody>
      </p:sp>
      <p:sp>
        <p:nvSpPr>
          <p:cNvPr id="54" name="Hexagon 53"/>
          <p:cNvSpPr/>
          <p:nvPr/>
        </p:nvSpPr>
        <p:spPr>
          <a:xfrm rot="5400000">
            <a:off x="3210437" y="2946927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sz="1500" dirty="0" err="1" smtClean="0">
                <a:solidFill>
                  <a:schemeClr val="bg1"/>
                </a:solidFill>
                <a:latin typeface="+mj-lt"/>
              </a:rPr>
              <a:t>Transparency</a:t>
            </a:r>
            <a:r>
              <a:rPr lang="en-GB" sz="1600" dirty="0" err="1" smtClean="0">
                <a:solidFill>
                  <a:schemeClr val="bg1"/>
                </a:solidFill>
                <a:latin typeface="+mj-lt"/>
              </a:rPr>
              <a:t>openness</a:t>
            </a:r>
            <a:r>
              <a:rPr lang="en-GB" sz="1600" dirty="0" smtClean="0">
                <a:solidFill>
                  <a:schemeClr val="bg1"/>
                </a:solidFill>
                <a:latin typeface="+mj-lt"/>
              </a:rPr>
              <a:t> &amp; accessibility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Hexagon 56"/>
          <p:cNvSpPr/>
          <p:nvPr/>
        </p:nvSpPr>
        <p:spPr>
          <a:xfrm rot="5400000">
            <a:off x="5111051" y="2926581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sz="1600" dirty="0" smtClean="0">
                <a:solidFill>
                  <a:schemeClr val="bg1"/>
                </a:solidFill>
                <a:latin typeface="+mj-lt"/>
              </a:rPr>
              <a:t>Participative, inclusive &amp; realistic debate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0" name="Hexagon 59"/>
          <p:cNvSpPr/>
          <p:nvPr/>
        </p:nvSpPr>
        <p:spPr>
          <a:xfrm rot="5400000">
            <a:off x="465733" y="4657583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smtClean="0">
                <a:latin typeface="+mj-lt"/>
                <a:cs typeface="Calibri" panose="020F0502020204030204" pitchFamily="34" charset="0"/>
              </a:rPr>
              <a:t>Fiscal risks &amp; </a:t>
            </a:r>
            <a:r>
              <a:rPr lang="en-GB" dirty="0" err="1" smtClean="0">
                <a:latin typeface="+mj-lt"/>
                <a:cs typeface="Calibri" panose="020F0502020204030204" pitchFamily="34" charset="0"/>
              </a:rPr>
              <a:t>Sustaina-bility</a:t>
            </a:r>
            <a:endParaRPr lang="en-GB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3" name="Hexagon 62"/>
          <p:cNvSpPr/>
          <p:nvPr/>
        </p:nvSpPr>
        <p:spPr>
          <a:xfrm rot="5400000">
            <a:off x="2315443" y="4663600"/>
            <a:ext cx="1977305" cy="172025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vert="vert270" lIns="18000" tIns="7200" rIns="18000" bIns="7200" anchor="ctr" anchorCtr="0"/>
          <a:lstStyle/>
          <a:p>
            <a:pPr algn="ctr"/>
            <a:r>
              <a:rPr lang="en-GB" dirty="0" smtClean="0">
                <a:latin typeface="+mj-lt"/>
                <a:cs typeface="Calibri" panose="020F0502020204030204" pitchFamily="34" charset="0"/>
              </a:rPr>
              <a:t>Capital budgeting framework</a:t>
            </a:r>
            <a:endParaRPr lang="en-GB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4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7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5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b="1" dirty="0" err="1" smtClean="0">
                <a:solidFill>
                  <a:schemeClr val="bg2">
                    <a:lumMod val="50000"/>
                  </a:schemeClr>
                </a:solidFill>
              </a:rPr>
              <a:t>Role</a:t>
            </a:r>
            <a:r>
              <a:rPr lang="fr-FR" sz="2400" b="1" dirty="0" smtClean="0">
                <a:solidFill>
                  <a:schemeClr val="bg2">
                    <a:lumMod val="50000"/>
                  </a:schemeClr>
                </a:solidFill>
              </a:rPr>
              <a:t> of </a:t>
            </a:r>
            <a:r>
              <a:rPr lang="fr-FR" sz="2400" b="1" dirty="0" err="1" smtClean="0">
                <a:solidFill>
                  <a:schemeClr val="bg2">
                    <a:lumMod val="50000"/>
                  </a:schemeClr>
                </a:solidFill>
              </a:rPr>
              <a:t>spending</a:t>
            </a:r>
            <a:r>
              <a:rPr lang="fr-FR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fr-FR" sz="2400" b="1" dirty="0" err="1" smtClean="0">
                <a:solidFill>
                  <a:schemeClr val="bg2">
                    <a:lumMod val="50000"/>
                  </a:schemeClr>
                </a:solidFill>
              </a:rPr>
              <a:t>review</a:t>
            </a:r>
            <a:r>
              <a:rPr lang="fr-FR" sz="2400" b="1" dirty="0" smtClean="0">
                <a:solidFill>
                  <a:schemeClr val="bg2">
                    <a:lumMod val="50000"/>
                  </a:schemeClr>
                </a:solidFill>
              </a:rPr>
              <a:t> in the budget </a:t>
            </a:r>
            <a:r>
              <a:rPr lang="fr-FR" sz="2400" b="1" dirty="0" err="1" smtClean="0">
                <a:solidFill>
                  <a:schemeClr val="bg2">
                    <a:lumMod val="50000"/>
                  </a:schemeClr>
                </a:solidFill>
              </a:rPr>
              <a:t>process</a:t>
            </a:r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000" y="1700808"/>
            <a:ext cx="8676000" cy="4426392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/>
              <a:t>Aligning policy objectives &amp; budget process</a:t>
            </a:r>
          </a:p>
          <a:p>
            <a:pPr lvl="1"/>
            <a:r>
              <a:rPr lang="en-GB" dirty="0"/>
              <a:t>Identifying options for expenditure cuts under aggregate spending limits.</a:t>
            </a:r>
          </a:p>
          <a:p>
            <a:pPr lvl="1"/>
            <a:r>
              <a:rPr lang="en-GB" dirty="0"/>
              <a:t>Creating fiscal space for policy priorities</a:t>
            </a:r>
            <a:r>
              <a:rPr lang="en-GB" dirty="0" smtClean="0"/>
              <a:t>.</a:t>
            </a:r>
          </a:p>
          <a:p>
            <a:pPr lvl="1"/>
            <a:endParaRPr lang="en-GB" dirty="0"/>
          </a:p>
          <a:p>
            <a:r>
              <a:rPr lang="en-GB" b="1" dirty="0" smtClean="0"/>
              <a:t>Mobilising evidence for budgetary decision-making</a:t>
            </a:r>
          </a:p>
          <a:p>
            <a:pPr lvl="1"/>
            <a:r>
              <a:rPr lang="en-GB" dirty="0" smtClean="0"/>
              <a:t>Making </a:t>
            </a:r>
            <a:r>
              <a:rPr lang="en-GB" dirty="0"/>
              <a:t>use of </a:t>
            </a:r>
            <a:r>
              <a:rPr lang="en-GB" dirty="0" smtClean="0"/>
              <a:t>performance &amp; evaluation information </a:t>
            </a:r>
            <a:r>
              <a:rPr lang="en-GB" dirty="0"/>
              <a:t>to inform reallocation &amp; budgetary </a:t>
            </a:r>
            <a:r>
              <a:rPr lang="en-GB" dirty="0" smtClean="0"/>
              <a:t>decisions.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Reviewing </a:t>
            </a:r>
            <a:r>
              <a:rPr lang="en-GB" dirty="0"/>
              <a:t>baseline expenditures against efficiency &amp; effectiveness criteria.</a:t>
            </a:r>
          </a:p>
          <a:p>
            <a:pPr marL="457200" lvl="1" indent="0">
              <a:buNone/>
            </a:pPr>
            <a:r>
              <a:rPr lang="en-GB" dirty="0" smtClean="0"/>
              <a:t> </a:t>
            </a:r>
          </a:p>
          <a:p>
            <a:r>
              <a:rPr lang="en-GB" b="1" dirty="0" smtClean="0"/>
              <a:t>Leadership, political will &amp; incentives</a:t>
            </a:r>
          </a:p>
          <a:p>
            <a:pPr lvl="1"/>
            <a:r>
              <a:rPr lang="en-GB" dirty="0" smtClean="0"/>
              <a:t>A shared view among political leadership, the </a:t>
            </a:r>
            <a:r>
              <a:rPr lang="en-GB" dirty="0" err="1" smtClean="0"/>
              <a:t>MoF</a:t>
            </a:r>
            <a:r>
              <a:rPr lang="en-GB" dirty="0" smtClean="0"/>
              <a:t> and the Centre of Government</a:t>
            </a:r>
          </a:p>
          <a:p>
            <a:pPr lvl="1"/>
            <a:r>
              <a:rPr lang="en-GB" dirty="0" smtClean="0"/>
              <a:t>An agreed-upon process and governance with Centre of Government, line ministries and other stakeholders.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0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6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Spending</a:t>
            </a:r>
            <a:r>
              <a:rPr lang="fr-FR" b="1" dirty="0" smtClean="0"/>
              <a:t> </a:t>
            </a:r>
            <a:r>
              <a:rPr lang="fr-FR" b="1" dirty="0" err="1" smtClean="0"/>
              <a:t>Reviews</a:t>
            </a:r>
            <a:r>
              <a:rPr lang="fr-FR" b="1" dirty="0" smtClean="0"/>
              <a:t>: </a:t>
            </a:r>
            <a:r>
              <a:rPr lang="fr-FR" b="1" dirty="0" err="1"/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2200" i="1" dirty="0" err="1"/>
              <a:t>Continued</a:t>
            </a:r>
            <a:r>
              <a:rPr lang="fr-FR" sz="2200" i="1" dirty="0"/>
              <a:t> </a:t>
            </a:r>
            <a:r>
              <a:rPr lang="fr-FR" sz="2200" i="1" dirty="0" err="1"/>
              <a:t>increase</a:t>
            </a:r>
            <a:r>
              <a:rPr lang="fr-FR" sz="2200" i="1" dirty="0"/>
              <a:t> in </a:t>
            </a:r>
            <a:r>
              <a:rPr lang="fr-FR" sz="2200" i="1" dirty="0" err="1"/>
              <a:t>number</a:t>
            </a:r>
            <a:r>
              <a:rPr lang="fr-FR" sz="2200" i="1" dirty="0"/>
              <a:t> of countries </a:t>
            </a:r>
            <a:r>
              <a:rPr lang="fr-FR" sz="2200" i="1" dirty="0" err="1"/>
              <a:t>conducting</a:t>
            </a:r>
            <a:r>
              <a:rPr lang="fr-FR" sz="2200" i="1" dirty="0"/>
              <a:t> </a:t>
            </a:r>
            <a:r>
              <a:rPr lang="fr-FR" sz="2200" i="1" dirty="0" err="1"/>
              <a:t>s</a:t>
            </a:r>
            <a:r>
              <a:rPr lang="fr-FR" sz="2200" i="1" dirty="0" err="1" smtClean="0"/>
              <a:t>pending</a:t>
            </a:r>
            <a:r>
              <a:rPr lang="fr-FR" sz="2200" i="1" dirty="0" smtClean="0"/>
              <a:t> </a:t>
            </a:r>
            <a:r>
              <a:rPr lang="fr-FR" sz="2200" i="1" dirty="0" err="1"/>
              <a:t>r</a:t>
            </a:r>
            <a:r>
              <a:rPr lang="fr-FR" sz="2200" i="1" dirty="0" err="1" smtClean="0"/>
              <a:t>eviews</a:t>
            </a:r>
            <a:endParaRPr lang="en-GB" sz="22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2016421"/>
            <a:ext cx="8055043" cy="439517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47664" y="1785588"/>
            <a:ext cx="6228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Adoption </a:t>
            </a:r>
            <a:r>
              <a:rPr lang="en-US" sz="2400" dirty="0"/>
              <a:t>of spending reviews (2011-2018)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44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7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r>
              <a:rPr lang="fr-FR" b="1" dirty="0" smtClean="0"/>
              <a:t>Performance </a:t>
            </a:r>
            <a:r>
              <a:rPr lang="fr-FR" b="1" dirty="0" err="1" smtClean="0"/>
              <a:t>Budgeting</a:t>
            </a:r>
            <a:r>
              <a:rPr lang="fr-FR" b="1" dirty="0" smtClean="0"/>
              <a:t>: </a:t>
            </a:r>
            <a:r>
              <a:rPr lang="fr-FR" b="1" dirty="0" err="1" smtClean="0"/>
              <a:t>survey</a:t>
            </a:r>
            <a:r>
              <a:rPr lang="fr-FR" dirty="0"/>
              <a:t/>
            </a:r>
            <a:br>
              <a:rPr lang="fr-FR" dirty="0"/>
            </a:br>
            <a:r>
              <a:rPr lang="fr-FR" sz="2200" i="1" dirty="0" err="1"/>
              <a:t>Spending</a:t>
            </a:r>
            <a:r>
              <a:rPr lang="fr-FR" sz="2200" i="1" dirty="0"/>
              <a:t> </a:t>
            </a:r>
            <a:r>
              <a:rPr lang="fr-FR" sz="2200" i="1" dirty="0" err="1"/>
              <a:t>Review</a:t>
            </a:r>
            <a:r>
              <a:rPr lang="fr-FR" sz="2200" i="1" dirty="0"/>
              <a:t> information </a:t>
            </a:r>
            <a:r>
              <a:rPr lang="fr-FR" sz="2200" i="1" dirty="0" err="1"/>
              <a:t>is</a:t>
            </a:r>
            <a:r>
              <a:rPr lang="fr-FR" sz="2200" i="1" dirty="0"/>
              <a:t> </a:t>
            </a:r>
            <a:r>
              <a:rPr lang="fr-FR" sz="2200" i="1" dirty="0" err="1"/>
              <a:t>becoming</a:t>
            </a:r>
            <a:r>
              <a:rPr lang="fr-FR" sz="2200" i="1" dirty="0"/>
              <a:t> more important and </a:t>
            </a:r>
            <a:r>
              <a:rPr lang="fr-FR" sz="2200" i="1" dirty="0" err="1"/>
              <a:t>is</a:t>
            </a:r>
            <a:r>
              <a:rPr lang="fr-FR" sz="2200" i="1" dirty="0"/>
              <a:t> more </a:t>
            </a:r>
            <a:r>
              <a:rPr lang="fr-FR" sz="2200" i="1" dirty="0" err="1"/>
              <a:t>likely</a:t>
            </a:r>
            <a:r>
              <a:rPr lang="fr-FR" sz="2200" i="1" dirty="0"/>
              <a:t> to </a:t>
            </a:r>
            <a:r>
              <a:rPr lang="fr-FR" sz="2200" i="1" dirty="0" err="1"/>
              <a:t>be</a:t>
            </a:r>
            <a:r>
              <a:rPr lang="fr-FR" sz="2200" i="1" dirty="0"/>
              <a:t> </a:t>
            </a:r>
            <a:r>
              <a:rPr lang="fr-FR" sz="2200" i="1" dirty="0" err="1"/>
              <a:t>used</a:t>
            </a:r>
            <a:r>
              <a:rPr lang="fr-FR" sz="2200" i="1" dirty="0"/>
              <a:t> </a:t>
            </a:r>
            <a:r>
              <a:rPr lang="fr-FR" sz="2200" i="1" dirty="0" err="1"/>
              <a:t>during</a:t>
            </a:r>
            <a:r>
              <a:rPr lang="fr-FR" sz="2200" i="1" dirty="0"/>
              <a:t> budget </a:t>
            </a:r>
            <a:r>
              <a:rPr lang="fr-FR" sz="2200" i="1" dirty="0" err="1" smtClean="0"/>
              <a:t>negotiations</a:t>
            </a:r>
            <a:endParaRPr lang="en-GB" sz="22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487709"/>
            <a:ext cx="8208912" cy="49238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3140968"/>
            <a:ext cx="741682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68345" y="3356992"/>
            <a:ext cx="28803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4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8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12480" cy="1022400"/>
          </a:xfrm>
        </p:spPr>
        <p:txBody>
          <a:bodyPr/>
          <a:lstStyle/>
          <a:p>
            <a:r>
              <a:rPr lang="fr-FR" b="1" dirty="0" err="1"/>
              <a:t>Spending</a:t>
            </a:r>
            <a:r>
              <a:rPr lang="fr-FR" b="1" dirty="0"/>
              <a:t> </a:t>
            </a:r>
            <a:r>
              <a:rPr lang="fr-FR" b="1" dirty="0" err="1" smtClean="0"/>
              <a:t>Reviews</a:t>
            </a:r>
            <a:r>
              <a:rPr lang="fr-FR" b="1" dirty="0" smtClean="0"/>
              <a:t>: </a:t>
            </a:r>
            <a:r>
              <a:rPr lang="fr-FR" b="1" dirty="0" err="1"/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1900" i="1" dirty="0" smtClean="0"/>
              <a:t>Focus </a:t>
            </a:r>
            <a:r>
              <a:rPr lang="fr-FR" sz="1900" i="1" dirty="0" err="1"/>
              <a:t>is</a:t>
            </a:r>
            <a:r>
              <a:rPr lang="fr-FR" sz="1900" i="1" dirty="0"/>
              <a:t> </a:t>
            </a:r>
            <a:r>
              <a:rPr lang="fr-FR" sz="1900" i="1" dirty="0" err="1"/>
              <a:t>moving</a:t>
            </a:r>
            <a:r>
              <a:rPr lang="fr-FR" sz="1900" i="1" dirty="0"/>
              <a:t> </a:t>
            </a:r>
            <a:r>
              <a:rPr lang="fr-FR" sz="1900" i="1" dirty="0" err="1"/>
              <a:t>away</a:t>
            </a:r>
            <a:r>
              <a:rPr lang="fr-FR" sz="1900" i="1" dirty="0"/>
              <a:t> </a:t>
            </a:r>
            <a:r>
              <a:rPr lang="fr-FR" sz="1900" i="1" dirty="0" err="1"/>
              <a:t>from</a:t>
            </a:r>
            <a:r>
              <a:rPr lang="fr-FR" sz="1900" i="1" dirty="0"/>
              <a:t> short-</a:t>
            </a:r>
            <a:r>
              <a:rPr lang="fr-FR" sz="1900" i="1" dirty="0" err="1"/>
              <a:t>term</a:t>
            </a:r>
            <a:r>
              <a:rPr lang="fr-FR" sz="1900" i="1" dirty="0"/>
              <a:t> budget </a:t>
            </a:r>
            <a:r>
              <a:rPr lang="fr-FR" sz="1900" i="1" dirty="0" err="1"/>
              <a:t>cuts</a:t>
            </a:r>
            <a:r>
              <a:rPr lang="fr-FR" sz="1900" i="1" dirty="0"/>
              <a:t> </a:t>
            </a:r>
            <a:r>
              <a:rPr lang="fr-FR" sz="1900" i="1" dirty="0" smtClean="0"/>
              <a:t>to a </a:t>
            </a:r>
            <a:r>
              <a:rPr lang="fr-FR" sz="1900" i="1" dirty="0"/>
              <a:t>more medium-</a:t>
            </a:r>
            <a:r>
              <a:rPr lang="fr-FR" sz="1900" i="1" dirty="0" err="1"/>
              <a:t>term</a:t>
            </a:r>
            <a:r>
              <a:rPr lang="fr-FR" sz="1900" i="1" dirty="0"/>
              <a:t> </a:t>
            </a:r>
            <a:r>
              <a:rPr lang="fr-FR" sz="1900" i="1" dirty="0" err="1"/>
              <a:t>view</a:t>
            </a:r>
            <a:r>
              <a:rPr lang="fr-FR" sz="1900" i="1" dirty="0"/>
              <a:t> on </a:t>
            </a:r>
            <a:r>
              <a:rPr lang="fr-FR" sz="1900" i="1" dirty="0" err="1"/>
              <a:t>efficiency</a:t>
            </a:r>
            <a:r>
              <a:rPr lang="fr-FR" sz="1900" i="1" dirty="0"/>
              <a:t> and an </a:t>
            </a:r>
            <a:r>
              <a:rPr lang="fr-FR" sz="1900" i="1" dirty="0" err="1"/>
              <a:t>improved</a:t>
            </a:r>
            <a:r>
              <a:rPr lang="fr-FR" sz="1900" i="1" dirty="0"/>
              <a:t> programme impact </a:t>
            </a:r>
            <a:endParaRPr lang="en-GB" sz="19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152706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Main objectives </a:t>
            </a:r>
            <a:r>
              <a:rPr lang="en-US" sz="2000" dirty="0"/>
              <a:t>of Spending Reviews over the past 10 </a:t>
            </a:r>
            <a:r>
              <a:rPr lang="en-US" sz="2000" dirty="0" smtClean="0"/>
              <a:t>years</a:t>
            </a:r>
            <a:endParaRPr lang="en-GB" sz="2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7544" y="1936386"/>
            <a:ext cx="786959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DE68E3-53E7-459D-804F-F5354EBAED4E}" type="slidenum">
              <a:rPr lang="en-GB" smtClean="0">
                <a:solidFill>
                  <a:prstClr val="white"/>
                </a:solidFill>
              </a:rPr>
              <a:pPr/>
              <a:t>9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02000" cy="102240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fr-FR" sz="2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Spending</a:t>
            </a:r>
            <a:r>
              <a:rPr lang="fr-FR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fr-FR" sz="2800" b="1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Reviews</a:t>
            </a:r>
            <a:r>
              <a:rPr lang="fr-FR" sz="28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fr-FR" sz="2800" b="1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survey</a:t>
            </a:r>
            <a:r>
              <a:rPr lang="fr-FR" b="1" dirty="0"/>
              <a:t/>
            </a:r>
            <a:br>
              <a:rPr lang="fr-FR" b="1" dirty="0"/>
            </a:br>
            <a:r>
              <a:rPr lang="fr-FR" sz="2000" i="1" kern="1200" dirty="0">
                <a:solidFill>
                  <a:schemeClr val="tx1"/>
                </a:solidFill>
              </a:rPr>
              <a:t>Key </a:t>
            </a:r>
            <a:r>
              <a:rPr lang="fr-FR" sz="2000" i="1" kern="1200" dirty="0" err="1">
                <a:solidFill>
                  <a:schemeClr val="tx1"/>
                </a:solidFill>
              </a:rPr>
              <a:t>result</a:t>
            </a:r>
            <a:r>
              <a:rPr lang="fr-FR" sz="2000" i="1" kern="1200" dirty="0">
                <a:solidFill>
                  <a:schemeClr val="tx1"/>
                </a:solidFill>
              </a:rPr>
              <a:t> has been the </a:t>
            </a:r>
            <a:r>
              <a:rPr lang="fr-FR" sz="2000" i="1" kern="1200" dirty="0" err="1">
                <a:solidFill>
                  <a:schemeClr val="tx1"/>
                </a:solidFill>
              </a:rPr>
              <a:t>reallocation</a:t>
            </a:r>
            <a:r>
              <a:rPr lang="fr-FR" sz="2000" i="1" kern="1200" dirty="0">
                <a:solidFill>
                  <a:schemeClr val="tx1"/>
                </a:solidFill>
              </a:rPr>
              <a:t> of </a:t>
            </a:r>
            <a:r>
              <a:rPr lang="fr-FR" sz="2000" i="1" kern="1200" dirty="0" err="1">
                <a:solidFill>
                  <a:schemeClr val="tx1"/>
                </a:solidFill>
              </a:rPr>
              <a:t>spending</a:t>
            </a:r>
            <a:r>
              <a:rPr lang="fr-FR" sz="2000" i="1" kern="1200" dirty="0">
                <a:solidFill>
                  <a:schemeClr val="tx1"/>
                </a:solidFill>
              </a:rPr>
              <a:t> to match </a:t>
            </a:r>
            <a:r>
              <a:rPr lang="fr-FR" sz="2000" i="1" kern="1200" dirty="0" err="1">
                <a:solidFill>
                  <a:schemeClr val="tx1"/>
                </a:solidFill>
              </a:rPr>
              <a:t>government</a:t>
            </a:r>
            <a:r>
              <a:rPr lang="fr-FR" sz="2000" i="1" kern="1200" dirty="0">
                <a:solidFill>
                  <a:schemeClr val="tx1"/>
                </a:solidFill>
              </a:rPr>
              <a:t> </a:t>
            </a:r>
            <a:r>
              <a:rPr lang="fr-FR" sz="2000" i="1" kern="1200" dirty="0" err="1">
                <a:solidFill>
                  <a:schemeClr val="tx1"/>
                </a:solidFill>
              </a:rPr>
              <a:t>priorities</a:t>
            </a:r>
            <a:endParaRPr lang="en-GB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1547513"/>
            <a:ext cx="774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Main results </a:t>
            </a:r>
            <a:r>
              <a:rPr lang="en-US" sz="2000" dirty="0"/>
              <a:t>of Spending </a:t>
            </a:r>
            <a:r>
              <a:rPr lang="en-US" sz="2000" dirty="0" smtClean="0"/>
              <a:t>Reviews </a:t>
            </a:r>
            <a:r>
              <a:rPr lang="en-US" sz="2000" dirty="0"/>
              <a:t>over the past 10 </a:t>
            </a:r>
            <a:r>
              <a:rPr lang="en-US" sz="2000" dirty="0" smtClean="0"/>
              <a:t>years</a:t>
            </a:r>
            <a:endParaRPr lang="en-GB" sz="2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520" y="2069861"/>
            <a:ext cx="8892480" cy="43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46708</TotalTime>
  <Words>974</Words>
  <Application>Microsoft Office PowerPoint</Application>
  <PresentationFormat>On-screen Show (4:3)</PresentationFormat>
  <Paragraphs>164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Georgia</vt:lpstr>
      <vt:lpstr>Helvetica 65 Medium</vt:lpstr>
      <vt:lpstr>Wingdings</vt:lpstr>
      <vt:lpstr>Office Theme</vt:lpstr>
      <vt:lpstr>1_OECD_English_white</vt:lpstr>
      <vt:lpstr>3_OECD_English_white</vt:lpstr>
      <vt:lpstr>Worksheet</vt:lpstr>
      <vt:lpstr>Spending Reviews in OECD Countries     4 July, 2019 Minsk</vt:lpstr>
      <vt:lpstr>Presentation outline</vt:lpstr>
      <vt:lpstr>OECD Performance Budgeting Survey</vt:lpstr>
      <vt:lpstr>Spending Reviews are one way to operationalise OECD Budgetary Principles</vt:lpstr>
      <vt:lpstr>Role of spending review in the budget process</vt:lpstr>
      <vt:lpstr>Spending Reviews: survey Continued increase in number of countries conducting spending reviews</vt:lpstr>
      <vt:lpstr>Performance Budgeting: survey Spending Review information is becoming more important and is more likely to be used during budget negotiations</vt:lpstr>
      <vt:lpstr>Spending Reviews: survey Focus is moving away from short-term budget cuts to a more medium-term view on efficiency and an improved programme impact </vt:lpstr>
      <vt:lpstr>Spending Reviews: survey Key result has been the reallocation of spending to match government priorities</vt:lpstr>
      <vt:lpstr>Rationale of spending reviews differs</vt:lpstr>
      <vt:lpstr>Frequently the objective is fiscal consolidation</vt:lpstr>
      <vt:lpstr>What type of spending review?</vt:lpstr>
      <vt:lpstr>PowerPoint Presentation</vt:lpstr>
      <vt:lpstr>Spending reviews are a tool that should be adapted to changing needs</vt:lpstr>
      <vt:lpstr>Different roles for actors at each stage of the spending review budget process -- Netherlands</vt:lpstr>
      <vt:lpstr>Spending Reviews: survey Main challenges are the availability and quality of performance information</vt:lpstr>
      <vt:lpstr>Spending review trends: Summary of observations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</dc:title>
  <dc:creator>Anne.KELLER@oecd.org</dc:creator>
  <cp:lastModifiedBy>LECONTE-LUCAS Hélène, GOV/BUD</cp:lastModifiedBy>
  <cp:revision>850</cp:revision>
  <cp:lastPrinted>2019-07-01T12:05:23Z</cp:lastPrinted>
  <dcterms:created xsi:type="dcterms:W3CDTF">2012-09-05T08:42:12Z</dcterms:created>
  <dcterms:modified xsi:type="dcterms:W3CDTF">2019-07-01T16:50:18Z</dcterms:modified>
</cp:coreProperties>
</file>