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390" r:id="rId1"/>
  </p:sldMasterIdLst>
  <p:notesMasterIdLst>
    <p:notesMasterId r:id="rId10"/>
  </p:notesMasterIdLst>
  <p:handoutMasterIdLst>
    <p:handoutMasterId r:id="rId11"/>
  </p:handoutMasterIdLst>
  <p:sldIdLst>
    <p:sldId id="1350" r:id="rId2"/>
    <p:sldId id="1346" r:id="rId3"/>
    <p:sldId id="1347" r:id="rId4"/>
    <p:sldId id="1345" r:id="rId5"/>
    <p:sldId id="1329" r:id="rId6"/>
    <p:sldId id="1340" r:id="rId7"/>
    <p:sldId id="1332" r:id="rId8"/>
    <p:sldId id="1348" r:id="rId9"/>
  </p:sldIdLst>
  <p:sldSz cx="9144000" cy="6858000" type="screen4x3"/>
  <p:notesSz cx="7053263" cy="93567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947">
          <p15:clr>
            <a:srgbClr val="A4A3A4"/>
          </p15:clr>
        </p15:guide>
        <p15:guide id="2" pos="222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B8E"/>
    <a:srgbClr val="FFA7A9"/>
    <a:srgbClr val="CCCCFF"/>
    <a:srgbClr val="8A8BB8"/>
    <a:srgbClr val="FF0066"/>
    <a:srgbClr val="9FA0C5"/>
    <a:srgbClr val="999AC1"/>
    <a:srgbClr val="8586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7225" autoAdjust="0"/>
    <p:restoredTop sz="91343" autoAdjust="0"/>
  </p:normalViewPr>
  <p:slideViewPr>
    <p:cSldViewPr snapToGrid="0">
      <p:cViewPr>
        <p:scale>
          <a:sx n="75" d="100"/>
          <a:sy n="75" d="100"/>
        </p:scale>
        <p:origin x="-2232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05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-3756" y="-72"/>
      </p:cViewPr>
      <p:guideLst>
        <p:guide orient="horz" pos="2947"/>
        <p:guide pos="22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18" tIns="44660" rIns="89318" bIns="44660" numCol="1" anchor="t" anchorCtr="0" compatLnSpc="1">
            <a:prstTxWarp prst="textNoShape">
              <a:avLst/>
            </a:prstTxWarp>
          </a:bodyPr>
          <a:lstStyle>
            <a:lvl1pPr defTabSz="8905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ru-RU" dirty="0"/>
              <a:t>Слайд 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 bwMode="auto">
          <a:xfrm>
            <a:off x="3994150" y="0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18" tIns="44660" rIns="89318" bIns="44660" numCol="1" anchor="t" anchorCtr="0" compatLnSpc="1">
            <a:prstTxWarp prst="textNoShape">
              <a:avLst/>
            </a:prstTxWarp>
          </a:bodyPr>
          <a:lstStyle>
            <a:lvl1pPr algn="r" defTabSz="8905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142AB80-9D5C-42F9-BDE2-0CBC13865FCE}" type="datetime1">
              <a:rPr lang="ru-RU"/>
              <a:pPr>
                <a:defRPr/>
              </a:pPr>
              <a:t>28.06.16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 bwMode="auto">
          <a:xfrm>
            <a:off x="0" y="8886825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18" tIns="44660" rIns="89318" bIns="44660" numCol="1" anchor="b" anchorCtr="0" compatLnSpc="1">
            <a:prstTxWarp prst="textNoShape">
              <a:avLst/>
            </a:prstTxWarp>
          </a:bodyPr>
          <a:lstStyle>
            <a:lvl1pPr defTabSz="8905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 bwMode="auto">
          <a:xfrm>
            <a:off x="3994150" y="8886825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318" tIns="44660" rIns="89318" bIns="44660" numCol="1" anchor="b" anchorCtr="0" compatLnSpc="1">
            <a:prstTxWarp prst="textNoShape">
              <a:avLst/>
            </a:prstTxWarp>
          </a:bodyPr>
          <a:lstStyle>
            <a:lvl1pPr algn="r" defTabSz="890588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9E49761-8675-408B-8E94-878736FDDE8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1728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2" tIns="44727" rIns="89452" bIns="44727" numCol="1" anchor="t" anchorCtr="0" compatLnSpc="1">
            <a:prstTxWarp prst="textNoShape">
              <a:avLst/>
            </a:prstTxWarp>
          </a:bodyPr>
          <a:lstStyle>
            <a:lvl1pPr defTabSz="890588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r>
              <a:rPr lang="ru-RU" dirty="0"/>
              <a:t>Слайд 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 bwMode="auto">
          <a:xfrm>
            <a:off x="3994150" y="0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2" tIns="44727" rIns="89452" bIns="44727" numCol="1" anchor="t" anchorCtr="0" compatLnSpc="1">
            <a:prstTxWarp prst="textNoShape">
              <a:avLst/>
            </a:prstTxWarp>
          </a:bodyPr>
          <a:lstStyle>
            <a:lvl1pPr algn="r" defTabSz="890588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47E884F8-68DF-4A03-8762-02D2AA0EB6DB}" type="datetime1">
              <a:rPr lang="ru-RU"/>
              <a:pPr>
                <a:defRPr/>
              </a:pPr>
              <a:t>28.06.16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2213" y="701675"/>
            <a:ext cx="4678362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846" tIns="49924" rIns="99846" bIns="49924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 bwMode="auto">
          <a:xfrm>
            <a:off x="706438" y="4443413"/>
            <a:ext cx="5640387" cy="421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2" tIns="44727" rIns="89452" bIns="447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 bwMode="auto">
          <a:xfrm>
            <a:off x="0" y="8886825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2" tIns="44727" rIns="89452" bIns="44727" numCol="1" anchor="b" anchorCtr="0" compatLnSpc="1">
            <a:prstTxWarp prst="textNoShape">
              <a:avLst/>
            </a:prstTxWarp>
          </a:bodyPr>
          <a:lstStyle>
            <a:lvl1pPr defTabSz="890588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 bwMode="auto">
          <a:xfrm>
            <a:off x="3994150" y="8886825"/>
            <a:ext cx="3057525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9452" tIns="44727" rIns="89452" bIns="44727" numCol="1" anchor="b" anchorCtr="0" compatLnSpc="1">
            <a:prstTxWarp prst="textNoShape">
              <a:avLst/>
            </a:prstTxWarp>
          </a:bodyPr>
          <a:lstStyle>
            <a:lvl1pPr algn="r" defTabSz="890588">
              <a:defRPr sz="12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87FB2F21-D3D3-480C-9C33-E622EB6AF22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814591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7FB2F21-D3D3-480C-9C33-E622EB6AF226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357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gif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 userDrawn="1"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 userDrawn="1"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 userDrawn="1"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 userDrawn="1"/>
        </p:nvSpPr>
        <p:spPr bwMode="invGray">
          <a:xfrm>
            <a:off x="8977313" y="-1588"/>
            <a:ext cx="25400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 userDrawn="1"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 userDrawn="1"/>
        </p:nvSpPr>
        <p:spPr bwMode="invGray">
          <a:xfrm>
            <a:off x="8875713" y="0"/>
            <a:ext cx="6350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" y="0"/>
            <a:ext cx="387350" cy="439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Прямоугольник 11"/>
          <p:cNvSpPr/>
          <p:nvPr userDrawn="1"/>
        </p:nvSpPr>
        <p:spPr>
          <a:xfrm>
            <a:off x="541338" y="0"/>
            <a:ext cx="463550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cs typeface="Times New Roman" pitchFamily="18" charset="0"/>
              </a:rPr>
              <a:t>М</a:t>
            </a:r>
            <a:endParaRPr lang="ru-RU" dirty="0">
              <a:latin typeface="Arial" charset="0"/>
              <a:cs typeface="+mn-cs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 userDrawn="1"/>
        </p:nvSpPr>
        <p:spPr bwMode="auto">
          <a:xfrm>
            <a:off x="963613" y="-20638"/>
            <a:ext cx="25241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altLang="ru-RU" sz="1600" dirty="0" smtClean="0">
                <a:solidFill>
                  <a:srgbClr val="DBDBE9"/>
                </a:solidFill>
                <a:cs typeface="Times New Roman" pitchFamily="18" charset="0"/>
              </a:rPr>
              <a:t>]</a:t>
            </a:r>
            <a:endParaRPr lang="ru-RU" altLang="ru-RU" dirty="0" smtClean="0">
              <a:solidFill>
                <a:srgbClr val="DBDBE9"/>
              </a:solidFill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774700" y="-61913"/>
            <a:ext cx="38417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schemeClr val="bg1"/>
                </a:solidFill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cs typeface="Times New Roman" pitchFamily="18" charset="0"/>
            </a:endParaRPr>
          </a:p>
        </p:txBody>
      </p:sp>
      <p:sp>
        <p:nvSpPr>
          <p:cNvPr id="15" name="Номер слайда 11"/>
          <p:cNvSpPr txBox="1">
            <a:spLocks noGrp="1"/>
          </p:cNvSpPr>
          <p:nvPr userDrawn="1"/>
        </p:nvSpPr>
        <p:spPr bwMode="auto">
          <a:xfrm>
            <a:off x="7424738" y="0"/>
            <a:ext cx="14843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>
              <a:defRPr/>
            </a:pPr>
            <a:fld id="{3E7A15B9-4DAC-4071-9339-F6E92C5894BD}" type="slidenum">
              <a:rPr lang="ru-RU" smtClean="0">
                <a:solidFill>
                  <a:srgbClr val="FFFFFF"/>
                </a:solidFill>
                <a:cs typeface="+mn-cs"/>
              </a:rPr>
              <a:pPr algn="r" eaLnBrk="1" hangingPunct="1">
                <a:defRPr/>
              </a:pPr>
              <a:t>‹#›</a:t>
            </a:fld>
            <a:endParaRPr lang="ru-RU" dirty="0" smtClean="0">
              <a:solidFill>
                <a:srgbClr val="FFFFFF"/>
              </a:solidFill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78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5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1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1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1" y="4198940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1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7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5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5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Line 4"/>
          <p:cNvSpPr>
            <a:spLocks noChangeShapeType="1"/>
          </p:cNvSpPr>
          <p:nvPr userDrawn="1"/>
        </p:nvSpPr>
        <p:spPr bwMode="auto">
          <a:xfrm>
            <a:off x="6615113" y="5075238"/>
            <a:ext cx="15525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9" name="Line 5"/>
          <p:cNvSpPr>
            <a:spLocks noChangeShapeType="1"/>
          </p:cNvSpPr>
          <p:nvPr userDrawn="1"/>
        </p:nvSpPr>
        <p:spPr bwMode="auto">
          <a:xfrm>
            <a:off x="6615113" y="6034088"/>
            <a:ext cx="15525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0" name="Rectangle 6"/>
          <p:cNvSpPr>
            <a:spLocks noChangeArrowheads="1"/>
          </p:cNvSpPr>
          <p:nvPr userDrawn="1"/>
        </p:nvSpPr>
        <p:spPr bwMode="auto">
          <a:xfrm>
            <a:off x="7024689" y="6042025"/>
            <a:ext cx="731837" cy="63500"/>
          </a:xfrm>
          <a:prstGeom prst="rect">
            <a:avLst/>
          </a:prstGeom>
          <a:solidFill>
            <a:srgbClr val="C0C0C0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endParaRPr lang="ru-RU" dirty="0">
              <a:latin typeface="Georgia" pitchFamily="18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 userDrawn="1"/>
        </p:nvSpPr>
        <p:spPr bwMode="auto">
          <a:xfrm>
            <a:off x="7024689" y="5008563"/>
            <a:ext cx="731837" cy="63500"/>
          </a:xfrm>
          <a:prstGeom prst="rect">
            <a:avLst/>
          </a:prstGeom>
          <a:solidFill>
            <a:srgbClr val="C0C0C0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/>
          <a:p>
            <a:endParaRPr lang="ru-RU" dirty="0">
              <a:latin typeface="Georgia" pitchFamily="18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 userDrawn="1"/>
        </p:nvSpPr>
        <p:spPr bwMode="auto">
          <a:xfrm>
            <a:off x="6400800" y="4532313"/>
            <a:ext cx="19495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</a:pPr>
            <a:r>
              <a:rPr lang="ru-RU" dirty="0">
                <a:latin typeface="Georgia" pitchFamily="18" charset="0"/>
              </a:rPr>
              <a:t>Минфин России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2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3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pic>
        <p:nvPicPr>
          <p:cNvPr id="24" name="Рисунок 2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6672" y="5072063"/>
            <a:ext cx="807868" cy="95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25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7" name="Picture 11" descr="MF_emblema [Converted]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3" y="5151438"/>
            <a:ext cx="654050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Line 4"/>
          <p:cNvSpPr>
            <a:spLocks noChangeShapeType="1"/>
          </p:cNvSpPr>
          <p:nvPr userDrawn="1"/>
        </p:nvSpPr>
        <p:spPr bwMode="auto">
          <a:xfrm>
            <a:off x="6615113" y="5075238"/>
            <a:ext cx="15525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19" name="Line 5"/>
          <p:cNvSpPr>
            <a:spLocks noChangeShapeType="1"/>
          </p:cNvSpPr>
          <p:nvPr userDrawn="1"/>
        </p:nvSpPr>
        <p:spPr bwMode="auto">
          <a:xfrm>
            <a:off x="6615113" y="6034088"/>
            <a:ext cx="1552575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dirty="0"/>
          </a:p>
        </p:txBody>
      </p:sp>
      <p:sp>
        <p:nvSpPr>
          <p:cNvPr id="20" name="Rectangle 6"/>
          <p:cNvSpPr>
            <a:spLocks noChangeArrowheads="1"/>
          </p:cNvSpPr>
          <p:nvPr userDrawn="1"/>
        </p:nvSpPr>
        <p:spPr bwMode="auto">
          <a:xfrm>
            <a:off x="7024688" y="6042025"/>
            <a:ext cx="731837" cy="63500"/>
          </a:xfrm>
          <a:prstGeom prst="rect">
            <a:avLst/>
          </a:prstGeom>
          <a:solidFill>
            <a:srgbClr val="C0C0C0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ru-RU" altLang="ru-RU" dirty="0" smtClean="0">
              <a:latin typeface="Georgia" pitchFamily="18" charset="0"/>
            </a:endParaRPr>
          </a:p>
        </p:txBody>
      </p:sp>
      <p:sp>
        <p:nvSpPr>
          <p:cNvPr id="21" name="Rectangle 7"/>
          <p:cNvSpPr>
            <a:spLocks noChangeArrowheads="1"/>
          </p:cNvSpPr>
          <p:nvPr userDrawn="1"/>
        </p:nvSpPr>
        <p:spPr bwMode="auto">
          <a:xfrm>
            <a:off x="7024688" y="5008563"/>
            <a:ext cx="731837" cy="63500"/>
          </a:xfrm>
          <a:prstGeom prst="rect">
            <a:avLst/>
          </a:prstGeom>
          <a:solidFill>
            <a:srgbClr val="C0C0C0"/>
          </a:solidFill>
          <a:ln w="9525" algn="ctr">
            <a:solidFill>
              <a:srgbClr val="C0C0C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endParaRPr lang="ru-RU" altLang="ru-RU" dirty="0" smtClean="0">
              <a:latin typeface="Georgia" pitchFamily="18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 userDrawn="1"/>
        </p:nvSpPr>
        <p:spPr bwMode="auto">
          <a:xfrm>
            <a:off x="6400800" y="4532313"/>
            <a:ext cx="1931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ts val="300"/>
              </a:spcBef>
              <a:buClr>
                <a:srgbClr val="A04DA3"/>
              </a:buClr>
              <a:buFont typeface="Georgia" pitchFamily="18" charset="0"/>
              <a:buNone/>
              <a:defRPr/>
            </a:pPr>
            <a:r>
              <a:rPr lang="ru-RU" altLang="ru-RU" dirty="0" smtClean="0">
                <a:latin typeface="Georgia" pitchFamily="18" charset="0"/>
              </a:rPr>
              <a:t>Минфин России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9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3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81CA8-3555-4B44-910D-94C3411B8C26}" type="datetime1">
              <a:rPr lang="ru-RU"/>
              <a:pPr>
                <a:defRPr/>
              </a:pPr>
              <a:t>28.06.16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919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9085385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 bwMode="invGray">
          <a:xfrm>
            <a:off x="9044354" y="-1588"/>
            <a:ext cx="2784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9025305" y="-1588"/>
            <a:ext cx="8792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8976947" y="-1588"/>
            <a:ext cx="26377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8915400" y="0"/>
            <a:ext cx="5568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8875835" y="0"/>
            <a:ext cx="5862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540728" y="1"/>
            <a:ext cx="464526" cy="379413"/>
          </a:xfrm>
          <a:prstGeom prst="rect">
            <a:avLst/>
          </a:prstGeom>
        </p:spPr>
        <p:txBody>
          <a:bodyPr wrap="none">
            <a:normAutofit lnSpcReduction="10000"/>
          </a:bodyPr>
          <a:lstStyle/>
          <a:p>
            <a:pPr>
              <a:defRPr/>
            </a:pPr>
            <a:r>
              <a:rPr lang="ru-RU" sz="2000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1" name="Прямоугольник 25"/>
          <p:cNvSpPr>
            <a:spLocks noChangeArrowheads="1"/>
          </p:cNvSpPr>
          <p:nvPr userDrawn="1"/>
        </p:nvSpPr>
        <p:spPr bwMode="auto">
          <a:xfrm>
            <a:off x="964223" y="-20638"/>
            <a:ext cx="25359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600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85042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200" i="1" dirty="0" smtClean="0">
                <a:solidFill>
                  <a:prstClr val="white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200" dirty="0" smtClean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566" y="-1588"/>
            <a:ext cx="311645" cy="369888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8540318" y="14694"/>
            <a:ext cx="436629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652B57F-E6B2-477A-A458-E62C3B0A6261}" type="slidenum">
              <a:rPr lang="ru-RU" b="1" smtClean="0">
                <a:solidFill>
                  <a:schemeClr val="bg1"/>
                </a:solidFill>
              </a:rPr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ru-RU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08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540728" y="1"/>
            <a:ext cx="464526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r>
              <a:rPr lang="ru-RU" sz="1846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latin typeface="Arial" charset="0"/>
              <a:cs typeface="+mn-cs"/>
            </a:endParaRPr>
          </a:p>
        </p:txBody>
      </p:sp>
      <p:sp>
        <p:nvSpPr>
          <p:cNvPr id="3" name="Прямоугольник 11"/>
          <p:cNvSpPr>
            <a:spLocks noChangeArrowheads="1"/>
          </p:cNvSpPr>
          <p:nvPr userDrawn="1"/>
        </p:nvSpPr>
        <p:spPr bwMode="auto">
          <a:xfrm>
            <a:off x="964223" y="-20638"/>
            <a:ext cx="247184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77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69012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03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031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9085385" y="-1587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Прямоугольник 6"/>
          <p:cNvSpPr/>
          <p:nvPr/>
        </p:nvSpPr>
        <p:spPr bwMode="invGray">
          <a:xfrm>
            <a:off x="9044355" y="-1587"/>
            <a:ext cx="27843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Прямоугольник 7"/>
          <p:cNvSpPr/>
          <p:nvPr/>
        </p:nvSpPr>
        <p:spPr bwMode="invGray">
          <a:xfrm>
            <a:off x="9025306" y="-1587"/>
            <a:ext cx="8792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8976948" y="-1587"/>
            <a:ext cx="26377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8915401" y="0"/>
            <a:ext cx="55685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Прямоугольник 10"/>
          <p:cNvSpPr/>
          <p:nvPr/>
        </p:nvSpPr>
        <p:spPr bwMode="invGray">
          <a:xfrm>
            <a:off x="8875836" y="0"/>
            <a:ext cx="5862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40728" y="1"/>
            <a:ext cx="464526" cy="379413"/>
          </a:xfrm>
          <a:prstGeom prst="rect">
            <a:avLst/>
          </a:prstGeom>
        </p:spPr>
        <p:txBody>
          <a:bodyPr wrap="none">
            <a:normAutofit/>
          </a:bodyPr>
          <a:lstStyle/>
          <a:p>
            <a:pPr>
              <a:defRPr/>
            </a:pPr>
            <a:r>
              <a:rPr lang="ru-RU" sz="1846" dirty="0">
                <a:solidFill>
                  <a:srgbClr val="53548A">
                    <a:lumMod val="20000"/>
                    <a:lumOff val="80000"/>
                  </a:srgbClr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endParaRPr lang="ru-RU" dirty="0">
              <a:latin typeface="Arial" charset="0"/>
              <a:cs typeface="+mn-cs"/>
            </a:endParaRPr>
          </a:p>
        </p:txBody>
      </p:sp>
      <p:sp>
        <p:nvSpPr>
          <p:cNvPr id="13" name="Прямоугольник 27"/>
          <p:cNvSpPr>
            <a:spLocks noChangeArrowheads="1"/>
          </p:cNvSpPr>
          <p:nvPr userDrawn="1"/>
        </p:nvSpPr>
        <p:spPr bwMode="auto">
          <a:xfrm>
            <a:off x="964223" y="-20638"/>
            <a:ext cx="247184" cy="3196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ru-RU" sz="1477" dirty="0">
                <a:solidFill>
                  <a:srgbClr val="DBDBE9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ru-RU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 userDrawn="1"/>
        </p:nvSpPr>
        <p:spPr bwMode="auto">
          <a:xfrm>
            <a:off x="775189" y="-61913"/>
            <a:ext cx="369012" cy="404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defRPr/>
            </a:pPr>
            <a:r>
              <a:rPr lang="ru-RU" sz="203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ф</a:t>
            </a:r>
            <a:endParaRPr lang="ru-RU" sz="2031" dirty="0">
              <a:solidFill>
                <a:srgbClr val="DBDBE9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Рисунок 2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877" y="-1588"/>
            <a:ext cx="31212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29"/>
          <p:cNvSpPr txBox="1">
            <a:spLocks noChangeArrowheads="1"/>
          </p:cNvSpPr>
          <p:nvPr userDrawn="1"/>
        </p:nvSpPr>
        <p:spPr bwMode="auto">
          <a:xfrm>
            <a:off x="8540751" y="14288"/>
            <a:ext cx="436563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pPr algn="ctr" eaLnBrk="1" hangingPunct="1">
              <a:defRPr/>
            </a:pPr>
            <a:fld id="{6705A15D-2F10-4F7E-8B81-0AB2665C6E0F}" type="slidenum">
              <a:rPr lang="ru-RU" b="0" smtClean="0">
                <a:solidFill>
                  <a:schemeClr val="bg1"/>
                </a:solidFill>
              </a:rPr>
              <a:pPr algn="ctr" eaLnBrk="1" hangingPunct="1">
                <a:defRPr/>
              </a:pPr>
              <a:t>‹#›</a:t>
            </a:fld>
            <a:endParaRPr lang="ru-RU" b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31101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401638"/>
            <a:ext cx="8229600" cy="10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016125"/>
            <a:ext cx="8229600" cy="455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7" name="Дата 27"/>
          <p:cNvSpPr>
            <a:spLocks noGrp="1"/>
          </p:cNvSpPr>
          <p:nvPr>
            <p:ph type="dt" sz="half" idx="2"/>
          </p:nvPr>
        </p:nvSpPr>
        <p:spPr>
          <a:xfrm>
            <a:off x="1782763" y="6080125"/>
            <a:ext cx="960437" cy="457200"/>
          </a:xfrm>
          <a:prstGeom prst="rect">
            <a:avLst/>
          </a:prstGeom>
        </p:spPr>
        <p:txBody>
          <a:bodyPr vert="horz"/>
          <a:lstStyle>
            <a:lvl1pPr algn="ctr">
              <a:defRPr sz="12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4F25588-143A-4F9A-B24B-464EA16B923D}" type="datetime1">
              <a:rPr lang="ru-RU"/>
              <a:pPr>
                <a:defRPr/>
              </a:pPr>
              <a:t>28.06.16</a:t>
            </a:fld>
            <a:endParaRPr lang="ru-RU" dirty="0"/>
          </a:p>
        </p:txBody>
      </p:sp>
      <p:sp>
        <p:nvSpPr>
          <p:cNvPr id="21" name="Номер слайда 28"/>
          <p:cNvSpPr>
            <a:spLocks noGrp="1"/>
          </p:cNvSpPr>
          <p:nvPr>
            <p:ph type="sldNum" sz="quarter" idx="4"/>
          </p:nvPr>
        </p:nvSpPr>
        <p:spPr>
          <a:xfrm>
            <a:off x="8320088" y="1588"/>
            <a:ext cx="747712" cy="365125"/>
          </a:xfrm>
          <a:prstGeom prst="rect">
            <a:avLst/>
          </a:prstGeom>
        </p:spPr>
        <p:txBody>
          <a:bodyPr vert="horz" anchor="b"/>
          <a:lstStyle>
            <a:lvl1pPr algn="r">
              <a:defRPr sz="1800">
                <a:solidFill>
                  <a:schemeClr val="bg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F5F52D1-A3DA-4023-AC18-A92BDE639F7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53" r:id="rId1"/>
    <p:sldLayoutId id="2147484759" r:id="rId2"/>
    <p:sldLayoutId id="2147484755" r:id="rId3"/>
    <p:sldLayoutId id="2147484758" r:id="rId4"/>
    <p:sldLayoutId id="2147484760" r:id="rId5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Times New Roman" pitchFamily="18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Times New Roman" pitchFamily="18" charset="0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Times New Roman" pitchFamily="18" charset="0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Times New Roman" pitchFamily="18" charset="0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Times New Roman" pitchFamily="18" charset="0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921832"/>
            <a:ext cx="8458200" cy="1470025"/>
          </a:xfrm>
        </p:spPr>
        <p:txBody>
          <a:bodyPr/>
          <a:lstStyle/>
          <a:p>
            <a:r>
              <a:rPr lang="en-US" sz="4000" b="1" dirty="0" smtClean="0"/>
              <a:t>Program – Based Instruments for Long – Term Budgeting  Development  in the Russian Federation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dirty="0" err="1" smtClean="0"/>
              <a:t>Nikolay</a:t>
            </a:r>
            <a:r>
              <a:rPr lang="en-US" dirty="0" smtClean="0"/>
              <a:t> </a:t>
            </a:r>
            <a:r>
              <a:rPr lang="en-US" dirty="0" err="1" smtClean="0"/>
              <a:t>Begchin</a:t>
            </a:r>
            <a:r>
              <a:rPr lang="ru-RU" dirty="0" smtClean="0"/>
              <a:t>, </a:t>
            </a:r>
            <a:endParaRPr lang="ru-RU" dirty="0" smtClean="0"/>
          </a:p>
          <a:p>
            <a:r>
              <a:rPr lang="en-US" dirty="0" smtClean="0"/>
              <a:t>Deputy Director of Budget Methodology Department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0177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304774"/>
            <a:ext cx="90736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16180" algn="ctr"/>
            <a:r>
              <a:rPr lang="en-US" sz="2400" b="1" dirty="0" smtClean="0">
                <a:latin typeface="Calibri" panose="020F0502020204030204" pitchFamily="34" charset="0"/>
              </a:rPr>
              <a:t>System of Strategic Program-Oriented Planning</a:t>
            </a:r>
            <a:endParaRPr lang="en-US" sz="2400" b="1" dirty="0">
              <a:latin typeface="Calibri" panose="020F0502020204030204" pitchFamily="34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9871779"/>
              </p:ext>
            </p:extLst>
          </p:nvPr>
        </p:nvGraphicFramePr>
        <p:xfrm>
          <a:off x="4044462" y="5084660"/>
          <a:ext cx="1784838" cy="361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94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49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5949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61676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what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?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who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how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?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76" name="Прямая со стрелкой 75"/>
          <p:cNvCxnSpPr>
            <a:endCxn id="55" idx="0"/>
          </p:cNvCxnSpPr>
          <p:nvPr/>
        </p:nvCxnSpPr>
        <p:spPr>
          <a:xfrm>
            <a:off x="6289431" y="1559170"/>
            <a:ext cx="1496156" cy="112249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549895" y="1125416"/>
            <a:ext cx="2762983" cy="517067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3231" tIns="33231" rIns="33231" bIns="33231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b="1" spc="-28" dirty="0" smtClean="0">
                <a:latin typeface="Calibri" panose="020F0502020204030204" pitchFamily="34" charset="0"/>
              </a:rPr>
              <a:t>Long-term Development Strategy (Concept)</a:t>
            </a:r>
            <a:endParaRPr lang="en-US" b="1" spc="-28" dirty="0">
              <a:latin typeface="Calibri" panose="020F050202020403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770074" y="2681665"/>
            <a:ext cx="2031025" cy="54213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92" b="1" dirty="0" smtClean="0">
                <a:latin typeface="Calibri" panose="020F0502020204030204" pitchFamily="34" charset="0"/>
              </a:rPr>
              <a:t>Long-term budget forecast</a:t>
            </a:r>
            <a:endParaRPr lang="en-US" sz="1292" b="1" dirty="0">
              <a:latin typeface="Calibri" panose="020F050202020403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767253" y="2664080"/>
            <a:ext cx="1732085" cy="563438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3231" tIns="33231" rIns="33231" bIns="33231" rtlCol="0">
            <a:noAutofit/>
          </a:bodyPr>
          <a:lstStyle/>
          <a:p>
            <a:pPr algn="ctr">
              <a:lnSpc>
                <a:spcPct val="60000"/>
              </a:lnSpc>
            </a:pPr>
            <a:r>
              <a:rPr lang="en-US" sz="1292" b="1" spc="-46" dirty="0" smtClean="0">
                <a:latin typeface="Calibri" panose="020F0502020204030204" pitchFamily="34" charset="0"/>
              </a:rPr>
              <a:t>Long-term socioeconomic development forecast</a:t>
            </a:r>
            <a:endParaRPr lang="en-US" sz="1292" b="1" spc="-46" dirty="0">
              <a:latin typeface="Calibri" panose="020F0502020204030204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055822" y="3560261"/>
            <a:ext cx="1459526" cy="534353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sz="1292" b="1" dirty="0" smtClean="0">
                <a:latin typeface="Calibri" panose="020F0502020204030204" pitchFamily="34" charset="0"/>
              </a:rPr>
              <a:t>Budget for 3 years</a:t>
            </a:r>
            <a:endParaRPr lang="en-US" sz="1292" b="1" dirty="0">
              <a:latin typeface="Calibri" panose="020F0502020204030204" pitchFamily="34" charset="0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4149970" y="5897605"/>
            <a:ext cx="1617785" cy="542134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92" b="1" dirty="0" smtClean="0">
                <a:latin typeface="Calibri" panose="020F0502020204030204" pitchFamily="34" charset="0"/>
              </a:rPr>
              <a:t>Annual plans and reports</a:t>
            </a:r>
            <a:endParaRPr lang="en-US" sz="1292" b="1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20408" y="1921999"/>
            <a:ext cx="1652953" cy="613218"/>
          </a:xfrm>
          <a:prstGeom prst="flowChartMulti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292" dirty="0" smtClean="0">
                <a:latin typeface="Calibri" panose="020F0502020204030204" pitchFamily="34" charset="0"/>
              </a:rPr>
              <a:t>Sectorial strategies</a:t>
            </a:r>
            <a:endParaRPr lang="en-US" sz="1292" dirty="0">
              <a:latin typeface="Calibri" panose="020F0502020204030204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5529460" y="1628720"/>
            <a:ext cx="0" cy="40310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stCxn id="59" idx="3"/>
            <a:endCxn id="55" idx="1"/>
          </p:cNvCxnSpPr>
          <p:nvPr/>
        </p:nvCxnSpPr>
        <p:spPr>
          <a:xfrm>
            <a:off x="3499338" y="2945799"/>
            <a:ext cx="3270736" cy="6933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3499338" y="3848358"/>
            <a:ext cx="3556484" cy="0"/>
          </a:xfrm>
          <a:prstGeom prst="straightConnector1">
            <a:avLst/>
          </a:prstGeom>
          <a:ln w="12700">
            <a:solidFill>
              <a:schemeClr val="tx1"/>
            </a:solidFill>
            <a:prstDash val="dash"/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061838" y="4279413"/>
            <a:ext cx="2066192" cy="1266919"/>
          </a:xfrm>
          <a:prstGeom prst="flowChartMultidocumen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pPr algn="ctr"/>
            <a:r>
              <a:rPr lang="en-US" b="1" dirty="0" smtClean="0">
                <a:latin typeface="Calibri" panose="020F0502020204030204" pitchFamily="34" charset="0"/>
              </a:rPr>
              <a:t>State Programs</a:t>
            </a:r>
            <a:endParaRPr lang="en-US" sz="2123" b="1" dirty="0" smtClean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965329" y="5456236"/>
            <a:ext cx="1881555" cy="26782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cxnSp>
        <p:nvCxnSpPr>
          <p:cNvPr id="80" name="Прямая со стрелкой 79"/>
          <p:cNvCxnSpPr/>
          <p:nvPr/>
        </p:nvCxnSpPr>
        <p:spPr>
          <a:xfrm>
            <a:off x="5532390" y="2526415"/>
            <a:ext cx="0" cy="2081622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 стрелкой 80"/>
          <p:cNvCxnSpPr/>
          <p:nvPr/>
        </p:nvCxnSpPr>
        <p:spPr>
          <a:xfrm flipH="1">
            <a:off x="5721595" y="3198433"/>
            <a:ext cx="1085850" cy="1407384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 стрелкой 81"/>
          <p:cNvCxnSpPr/>
          <p:nvPr/>
        </p:nvCxnSpPr>
        <p:spPr>
          <a:xfrm flipH="1">
            <a:off x="5820507" y="4066443"/>
            <a:ext cx="1253575" cy="965708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>
            <a:off x="3461238" y="3216018"/>
            <a:ext cx="688732" cy="138979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>
            <a:off x="3461239" y="4161693"/>
            <a:ext cx="583223" cy="870459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4737025" y="1595715"/>
            <a:ext cx="0" cy="3010102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>
            <a:stCxn id="59" idx="2"/>
          </p:cNvCxnSpPr>
          <p:nvPr/>
        </p:nvCxnSpPr>
        <p:spPr>
          <a:xfrm>
            <a:off x="2633296" y="3227518"/>
            <a:ext cx="0" cy="33947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/>
          <p:cNvCxnSpPr>
            <a:stCxn id="55" idx="2"/>
          </p:cNvCxnSpPr>
          <p:nvPr/>
        </p:nvCxnSpPr>
        <p:spPr>
          <a:xfrm>
            <a:off x="7785587" y="3223799"/>
            <a:ext cx="0" cy="334205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flipV="1">
            <a:off x="2846510" y="1577546"/>
            <a:ext cx="728297" cy="1086534"/>
          </a:xfrm>
          <a:prstGeom prst="straightConnector1">
            <a:avLst/>
          </a:prstGeom>
          <a:ln w="12700">
            <a:solidFill>
              <a:schemeClr val="tx1"/>
            </a:solidFill>
            <a:headEnd type="stealth" w="sm" len="lg"/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 стрелкой 93"/>
          <p:cNvCxnSpPr>
            <a:endCxn id="75" idx="0"/>
          </p:cNvCxnSpPr>
          <p:nvPr/>
        </p:nvCxnSpPr>
        <p:spPr>
          <a:xfrm>
            <a:off x="4947139" y="5442413"/>
            <a:ext cx="11724" cy="455192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 flipH="1">
            <a:off x="5767755" y="6178702"/>
            <a:ext cx="496766" cy="0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flipV="1">
            <a:off x="6262321" y="5098046"/>
            <a:ext cx="0" cy="1082833"/>
          </a:xfrm>
          <a:prstGeom prst="straightConnector1">
            <a:avLst/>
          </a:prstGeom>
          <a:ln w="12700"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 стрелкой 101"/>
          <p:cNvCxnSpPr/>
          <p:nvPr/>
        </p:nvCxnSpPr>
        <p:spPr>
          <a:xfrm flipH="1">
            <a:off x="5820507" y="5096800"/>
            <a:ext cx="446212" cy="0"/>
          </a:xfrm>
          <a:prstGeom prst="straightConnector1">
            <a:avLst/>
          </a:prstGeom>
          <a:ln w="12700">
            <a:solidFill>
              <a:schemeClr val="tx1"/>
            </a:solidFill>
            <a:tailEnd type="stealth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Левая фигурная скобка 116"/>
          <p:cNvSpPr/>
          <p:nvPr/>
        </p:nvSpPr>
        <p:spPr>
          <a:xfrm>
            <a:off x="1437030" y="993531"/>
            <a:ext cx="225083" cy="1532884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55099" y="3216018"/>
            <a:ext cx="1425306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92" i="1" dirty="0" smtClean="0">
                <a:latin typeface="Calibri" panose="020F0502020204030204" pitchFamily="34" charset="0"/>
              </a:rPr>
              <a:t>Conditions</a:t>
            </a:r>
            <a:endParaRPr lang="en-US" sz="1292" i="1" dirty="0">
              <a:latin typeface="Calibri" panose="020F0502020204030204" pitchFamily="34" charset="0"/>
            </a:endParaRPr>
          </a:p>
        </p:txBody>
      </p:sp>
      <p:sp>
        <p:nvSpPr>
          <p:cNvPr id="123" name="Левая фигурная скобка 122"/>
          <p:cNvSpPr/>
          <p:nvPr/>
        </p:nvSpPr>
        <p:spPr>
          <a:xfrm>
            <a:off x="1440547" y="2664081"/>
            <a:ext cx="225083" cy="1521058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162951" y="1592808"/>
            <a:ext cx="1425306" cy="29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92" i="1" dirty="0" smtClean="0">
                <a:latin typeface="Calibri" panose="020F0502020204030204" pitchFamily="34" charset="0"/>
              </a:rPr>
              <a:t>Goal setting</a:t>
            </a:r>
            <a:endParaRPr lang="en-US" sz="1292" i="1" dirty="0">
              <a:latin typeface="Calibri" panose="020F0502020204030204" pitchFamily="34" charset="0"/>
            </a:endParaRPr>
          </a:p>
        </p:txBody>
      </p:sp>
      <p:sp>
        <p:nvSpPr>
          <p:cNvPr id="125" name="Левая фигурная скобка 124"/>
          <p:cNvSpPr/>
          <p:nvPr/>
        </p:nvSpPr>
        <p:spPr>
          <a:xfrm>
            <a:off x="1437030" y="4390576"/>
            <a:ext cx="225083" cy="2041382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59788" y="5210234"/>
            <a:ext cx="1425306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85000"/>
              </a:lnSpc>
            </a:pPr>
            <a:r>
              <a:rPr lang="en-US" sz="1292" i="1" dirty="0" smtClean="0">
                <a:latin typeface="Calibri" panose="020F0502020204030204" pitchFamily="34" charset="0"/>
              </a:rPr>
              <a:t>Authorities and tools</a:t>
            </a:r>
            <a:endParaRPr lang="en-US" sz="1292" i="1" dirty="0">
              <a:latin typeface="Calibri" panose="020F0502020204030204" pitchFamily="34" charset="0"/>
            </a:endParaRPr>
          </a:p>
        </p:txBody>
      </p:sp>
      <p:sp>
        <p:nvSpPr>
          <p:cNvPr id="127" name="Левая фигурная скобка 126"/>
          <p:cNvSpPr/>
          <p:nvPr/>
        </p:nvSpPr>
        <p:spPr>
          <a:xfrm rot="10800000">
            <a:off x="7480051" y="4390575"/>
            <a:ext cx="225083" cy="2041382"/>
          </a:xfrm>
          <a:prstGeom prst="leftBrace">
            <a:avLst/>
          </a:prstGeom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7658241" y="5199610"/>
            <a:ext cx="852713" cy="430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lang="en-US" sz="1292" i="1" dirty="0" smtClean="0">
                <a:latin typeface="Calibri" panose="020F0502020204030204" pitchFamily="34" charset="0"/>
              </a:rPr>
              <a:t>External audit</a:t>
            </a:r>
            <a:endParaRPr lang="en-US" sz="1292" i="1" dirty="0">
              <a:latin typeface="Calibri" panose="020F0502020204030204" pitchFamily="34" charset="0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767252" y="3567412"/>
            <a:ext cx="1732085" cy="617727"/>
          </a:xfrm>
          <a:prstGeom prst="round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lIns="33231" tIns="33231" rIns="33231" bIns="33231" rtlCol="0" anchor="ctr">
            <a:noAutofit/>
          </a:bodyPr>
          <a:lstStyle/>
          <a:p>
            <a:pPr algn="ctr">
              <a:lnSpc>
                <a:spcPct val="65000"/>
              </a:lnSpc>
            </a:pPr>
            <a:r>
              <a:rPr lang="en-US" sz="1292" b="1" spc="-46" dirty="0" smtClean="0">
                <a:latin typeface="Calibri" panose="020F0502020204030204" pitchFamily="34" charset="0"/>
              </a:rPr>
              <a:t>Socioeconomic development forecast for 3 years</a:t>
            </a:r>
            <a:endParaRPr lang="en-US" sz="1292" b="1" spc="-46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436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093" y="1019908"/>
            <a:ext cx="8889023" cy="506292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6531" indent="-316531" algn="just">
              <a:buFont typeface="+mj-lt"/>
              <a:buAutoNum type="arabicPeriod"/>
            </a:pPr>
            <a:r>
              <a:rPr lang="en-US" altLang="ru-RU" sz="1700" dirty="0" smtClean="0">
                <a:latin typeface="Calibri" panose="020F0502020204030204" pitchFamily="34" charset="0"/>
              </a:rPr>
              <a:t>Be a tool for achievement of the public policy goals in a corresponding sphere (sector), i.e. should determine goals, responsibilities (authorities) and tools</a:t>
            </a:r>
          </a:p>
          <a:p>
            <a:pPr marL="316531" indent="-316531" algn="just">
              <a:buFont typeface="+mj-lt"/>
              <a:buAutoNum type="arabicPeriod"/>
            </a:pPr>
            <a:endParaRPr lang="en-US" sz="1700" dirty="0" smtClean="0">
              <a:latin typeface="Calibri" panose="020F0502020204030204" pitchFamily="34" charset="0"/>
            </a:endParaRPr>
          </a:p>
          <a:p>
            <a:pPr marL="316531" indent="-316531" algn="just">
              <a:buFont typeface="+mj-lt"/>
              <a:buAutoNum type="arabicPeriod"/>
            </a:pPr>
            <a:r>
              <a:rPr lang="en-US" sz="1700" dirty="0" smtClean="0">
                <a:latin typeface="Calibri" panose="020F0502020204030204" pitchFamily="34" charset="0"/>
              </a:rPr>
              <a:t>Have measurable, specific and verifiable outcome measures (including KPI of institutions and their heads), be used for evaluation of activities of the Government of the RF and federal executive authorities</a:t>
            </a:r>
            <a:endParaRPr lang="en-US" sz="1700" i="1" dirty="0" smtClean="0">
              <a:latin typeface="Calibri" panose="020F0502020204030204" pitchFamily="34" charset="0"/>
            </a:endParaRPr>
          </a:p>
          <a:p>
            <a:pPr marL="316531" indent="-316531" algn="just">
              <a:buFont typeface="+mj-lt"/>
              <a:buAutoNum type="arabicPeriod"/>
            </a:pPr>
            <a:endParaRPr lang="en-US" sz="1700" spc="-9" dirty="0" smtClean="0">
              <a:latin typeface="Calibri" panose="020F0502020204030204" pitchFamily="34" charset="0"/>
            </a:endParaRPr>
          </a:p>
          <a:p>
            <a:pPr marL="316531" indent="-316531" algn="just">
              <a:buFont typeface="+mj-lt"/>
              <a:buAutoNum type="arabicPeriod"/>
            </a:pPr>
            <a:r>
              <a:rPr lang="en-US" sz="1700" spc="-9" dirty="0" smtClean="0">
                <a:latin typeface="Calibri" panose="020F0502020204030204" pitchFamily="34" charset="0"/>
              </a:rPr>
              <a:t>Envision utilization of all pubic policy implementation tools (</a:t>
            </a:r>
            <a:r>
              <a:rPr lang="en-US" sz="1700" i="1" spc="-9" dirty="0" smtClean="0">
                <a:latin typeface="Calibri" panose="020F0502020204030204" pitchFamily="34" charset="0"/>
              </a:rPr>
              <a:t>regulation, reforms, control and supervision, tax benefits, and not just budget expenditures</a:t>
            </a:r>
            <a:r>
              <a:rPr lang="en-US" sz="1700" i="1" dirty="0" smtClean="0">
                <a:latin typeface="Calibri" panose="020F0502020204030204" pitchFamily="34" charset="0"/>
              </a:rPr>
              <a:t>)</a:t>
            </a:r>
          </a:p>
          <a:p>
            <a:pPr marL="316531" indent="-316531" algn="just">
              <a:buFont typeface="+mj-lt"/>
              <a:buAutoNum type="arabicPeriod"/>
            </a:pPr>
            <a:endParaRPr lang="en-US" sz="1700" i="1" dirty="0" smtClean="0">
              <a:latin typeface="Calibri" panose="020F0502020204030204" pitchFamily="34" charset="0"/>
            </a:endParaRPr>
          </a:p>
          <a:p>
            <a:pPr marL="316531" indent="-316531" algn="just">
              <a:buFont typeface="+mj-lt"/>
              <a:buAutoNum type="arabicPeriod"/>
            </a:pPr>
            <a:r>
              <a:rPr lang="en-US" sz="1700" dirty="0" smtClean="0">
                <a:latin typeface="Calibri" panose="020F0502020204030204" pitchFamily="34" charset="0"/>
              </a:rPr>
              <a:t>Have realistic mid-term ceilings for budget expenditures that do not require permanent reduction, and should cover all expenditures related to the sector (sphere)</a:t>
            </a:r>
          </a:p>
          <a:p>
            <a:pPr marL="316531" indent="-316531" algn="just">
              <a:buFont typeface="+mj-lt"/>
              <a:buAutoNum type="arabicPeriod"/>
            </a:pPr>
            <a:endParaRPr lang="en-US" sz="1700" dirty="0" smtClean="0">
              <a:latin typeface="Calibri" panose="020F0502020204030204" pitchFamily="34" charset="0"/>
            </a:endParaRPr>
          </a:p>
          <a:p>
            <a:pPr marL="316531" indent="-316531" algn="just">
              <a:buFont typeface="+mj-lt"/>
              <a:buAutoNum type="arabicPeriod"/>
            </a:pPr>
            <a:r>
              <a:rPr lang="en-US" sz="1700" dirty="0" smtClean="0">
                <a:latin typeface="Calibri" panose="020F0502020204030204" pitchFamily="34" charset="0"/>
              </a:rPr>
              <a:t>Set requirements to relevant state programs of constituents of the RF and should have coordination frameworks for activities of RF constituents</a:t>
            </a:r>
            <a:endParaRPr lang="en-US" sz="1700" i="1" dirty="0" smtClean="0">
              <a:latin typeface="Calibri" panose="020F0502020204030204" pitchFamily="34" charset="0"/>
            </a:endParaRPr>
          </a:p>
          <a:p>
            <a:pPr marL="316531" indent="-316531" algn="just">
              <a:buFont typeface="+mj-lt"/>
              <a:buAutoNum type="arabicPeriod"/>
            </a:pPr>
            <a:endParaRPr lang="en-US" sz="1700" dirty="0" smtClean="0">
              <a:latin typeface="Calibri" panose="020F0502020204030204" pitchFamily="34" charset="0"/>
            </a:endParaRPr>
          </a:p>
          <a:p>
            <a:pPr marL="316531" indent="-316531" algn="just">
              <a:buFont typeface="+mj-lt"/>
              <a:buAutoNum type="arabicPeriod"/>
            </a:pPr>
            <a:r>
              <a:rPr lang="en-US" sz="1700" dirty="0" smtClean="0">
                <a:latin typeface="Calibri" panose="020F0502020204030204" pitchFamily="34" charset="0"/>
              </a:rPr>
              <a:t>Be the main planning and reporting document of a responsible executor that has to arrange for and coordinate its implementation using project management methods</a:t>
            </a:r>
          </a:p>
          <a:p>
            <a:pPr algn="ctr"/>
            <a:endParaRPr lang="en-US" sz="1700" dirty="0">
              <a:latin typeface="Calibri" panose="020F05020202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" y="286483"/>
            <a:ext cx="9143999" cy="4220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noAutofit/>
          </a:bodyPr>
          <a:lstStyle>
            <a:defPPr>
              <a:defRPr lang="ru-RU"/>
            </a:defPPr>
            <a:lvl1pPr indent="450850" algn="ctr">
              <a:defRPr sz="17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pPr marL="0" lvl="1" algn="ctr">
              <a:spcAft>
                <a:spcPts val="0"/>
              </a:spcAft>
            </a:pPr>
            <a:r>
              <a:rPr lang="en-US" sz="2215" b="1" dirty="0" smtClean="0">
                <a:latin typeface="Trebuchet MS" panose="020B0603020202020204" pitchFamily="34" charset="0"/>
              </a:rPr>
              <a:t>The State Program should:</a:t>
            </a:r>
            <a:endParaRPr lang="en-US" sz="2215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026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" y="1666875"/>
            <a:ext cx="2057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Department 1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2476500" y="1666875"/>
            <a:ext cx="2057400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Department 2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768974" y="1666873"/>
            <a:ext cx="2057400" cy="33855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Department 3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171449" y="2333625"/>
            <a:ext cx="2057400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6499" y="2333626"/>
            <a:ext cx="2057400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2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40274" y="2333618"/>
            <a:ext cx="2057400" cy="33855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3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924676" y="2333618"/>
            <a:ext cx="2057400" cy="33855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4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3" name="Прямая со стрелкой 12"/>
          <p:cNvCxnSpPr>
            <a:stCxn id="2" idx="2"/>
            <a:endCxn id="6" idx="0"/>
          </p:cNvCxnSpPr>
          <p:nvPr/>
        </p:nvCxnSpPr>
        <p:spPr>
          <a:xfrm flipH="1">
            <a:off x="1200149" y="2005429"/>
            <a:ext cx="1" cy="328196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7" idx="0"/>
          </p:cNvCxnSpPr>
          <p:nvPr/>
        </p:nvCxnSpPr>
        <p:spPr>
          <a:xfrm flipH="1">
            <a:off x="3505199" y="2005429"/>
            <a:ext cx="1" cy="328197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5" idx="2"/>
            <a:endCxn id="8" idx="0"/>
          </p:cNvCxnSpPr>
          <p:nvPr/>
        </p:nvCxnSpPr>
        <p:spPr>
          <a:xfrm flipH="1">
            <a:off x="5768974" y="2005427"/>
            <a:ext cx="1028700" cy="328191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2"/>
            <a:endCxn id="11" idx="0"/>
          </p:cNvCxnSpPr>
          <p:nvPr/>
        </p:nvCxnSpPr>
        <p:spPr>
          <a:xfrm>
            <a:off x="6797674" y="2005427"/>
            <a:ext cx="1155702" cy="328191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38124" y="933450"/>
            <a:ext cx="8791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Sectorial model for state (municipal) program implementation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76200" y="3430270"/>
            <a:ext cx="895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-40" dirty="0" smtClean="0"/>
              <a:t>Inter-sectorial model for </a:t>
            </a:r>
            <a:r>
              <a:rPr lang="en-US" b="1" dirty="0"/>
              <a:t>state (municipal) program </a:t>
            </a:r>
            <a:r>
              <a:rPr lang="en-US" b="1" dirty="0" smtClean="0"/>
              <a:t>implementation</a:t>
            </a:r>
            <a:endParaRPr lang="en-US" b="1" spc="-40" dirty="0"/>
          </a:p>
        </p:txBody>
      </p:sp>
      <p:sp>
        <p:nvSpPr>
          <p:cNvPr id="28" name="TextBox 27"/>
          <p:cNvSpPr txBox="1"/>
          <p:nvPr/>
        </p:nvSpPr>
        <p:spPr>
          <a:xfrm>
            <a:off x="171449" y="4156075"/>
            <a:ext cx="1112519" cy="3262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 1</a:t>
            </a:r>
          </a:p>
          <a:p>
            <a:pPr algn="ctr">
              <a:lnSpc>
                <a:spcPct val="80000"/>
              </a:lnSpc>
            </a:pPr>
            <a:r>
              <a:rPr lang="en-US" sz="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(resp. administrator)</a:t>
            </a:r>
            <a:endParaRPr lang="en-US" sz="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71448" y="4822825"/>
            <a:ext cx="2646521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5" name="Прямая со стрелкой 34"/>
          <p:cNvCxnSpPr>
            <a:stCxn id="28" idx="2"/>
            <a:endCxn id="31" idx="0"/>
          </p:cNvCxnSpPr>
          <p:nvPr/>
        </p:nvCxnSpPr>
        <p:spPr>
          <a:xfrm>
            <a:off x="727709" y="4482318"/>
            <a:ext cx="767000" cy="340507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1720172" y="4156073"/>
            <a:ext cx="1112519" cy="32624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pPr algn="ctr"/>
            <a:r>
              <a:rPr lang="en-US" sz="1100" dirty="0" smtClean="0"/>
              <a:t>Department n</a:t>
            </a:r>
            <a:endParaRPr lang="en-US" sz="1100" dirty="0"/>
          </a:p>
        </p:txBody>
      </p:sp>
      <p:sp>
        <p:nvSpPr>
          <p:cNvPr id="42" name="TextBox 41"/>
          <p:cNvSpPr txBox="1"/>
          <p:nvPr/>
        </p:nvSpPr>
        <p:spPr>
          <a:xfrm>
            <a:off x="1343084" y="4156075"/>
            <a:ext cx="303248" cy="32624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pPr algn="ctr"/>
            <a:r>
              <a:rPr lang="en-US" sz="1100" dirty="0" smtClean="0"/>
              <a:t>...</a:t>
            </a:r>
            <a:endParaRPr lang="en-US" sz="1100" dirty="0"/>
          </a:p>
        </p:txBody>
      </p:sp>
      <p:cxnSp>
        <p:nvCxnSpPr>
          <p:cNvPr id="43" name="Прямая со стрелкой 42"/>
          <p:cNvCxnSpPr>
            <a:stCxn id="42" idx="2"/>
            <a:endCxn id="31" idx="0"/>
          </p:cNvCxnSpPr>
          <p:nvPr/>
        </p:nvCxnSpPr>
        <p:spPr>
          <a:xfrm>
            <a:off x="1494708" y="4482318"/>
            <a:ext cx="1" cy="340507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41" idx="2"/>
            <a:endCxn id="31" idx="0"/>
          </p:cNvCxnSpPr>
          <p:nvPr/>
        </p:nvCxnSpPr>
        <p:spPr>
          <a:xfrm flipH="1">
            <a:off x="1494709" y="4482317"/>
            <a:ext cx="781723" cy="340508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3310651" y="4156079"/>
            <a:ext cx="1112519" cy="3262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 2</a:t>
            </a:r>
          </a:p>
          <a:p>
            <a:pPr algn="ctr">
              <a:lnSpc>
                <a:spcPct val="80000"/>
              </a:lnSpc>
            </a:pPr>
            <a:r>
              <a:rPr lang="en-US" sz="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(resp. administrator)</a:t>
            </a:r>
            <a:endParaRPr lang="en-US" sz="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310650" y="4822829"/>
            <a:ext cx="2646521" cy="3385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0" name="Прямая со стрелкой 59"/>
          <p:cNvCxnSpPr>
            <a:stCxn id="58" idx="2"/>
            <a:endCxn id="59" idx="0"/>
          </p:cNvCxnSpPr>
          <p:nvPr/>
        </p:nvCxnSpPr>
        <p:spPr>
          <a:xfrm>
            <a:off x="3866911" y="4482322"/>
            <a:ext cx="767000" cy="340507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4859374" y="4156077"/>
            <a:ext cx="1112519" cy="32624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pPr algn="ctr"/>
            <a:r>
              <a:rPr lang="en-US" sz="1100" dirty="0" smtClean="0"/>
              <a:t>Department n</a:t>
            </a:r>
            <a:endParaRPr lang="en-US" sz="1100" dirty="0"/>
          </a:p>
        </p:txBody>
      </p:sp>
      <p:sp>
        <p:nvSpPr>
          <p:cNvPr id="62" name="TextBox 61"/>
          <p:cNvSpPr txBox="1"/>
          <p:nvPr/>
        </p:nvSpPr>
        <p:spPr>
          <a:xfrm>
            <a:off x="4482286" y="4156079"/>
            <a:ext cx="303248" cy="3262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pPr algn="ctr"/>
            <a:r>
              <a:rPr lang="en-US" sz="1100" dirty="0" smtClean="0"/>
              <a:t>...</a:t>
            </a:r>
            <a:endParaRPr lang="en-US" sz="1100" dirty="0"/>
          </a:p>
        </p:txBody>
      </p:sp>
      <p:cxnSp>
        <p:nvCxnSpPr>
          <p:cNvPr id="63" name="Прямая со стрелкой 62"/>
          <p:cNvCxnSpPr>
            <a:stCxn id="62" idx="2"/>
            <a:endCxn id="59" idx="0"/>
          </p:cNvCxnSpPr>
          <p:nvPr/>
        </p:nvCxnSpPr>
        <p:spPr>
          <a:xfrm>
            <a:off x="4633910" y="4482322"/>
            <a:ext cx="1" cy="340507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61" idx="2"/>
            <a:endCxn id="59" idx="0"/>
          </p:cNvCxnSpPr>
          <p:nvPr/>
        </p:nvCxnSpPr>
        <p:spPr>
          <a:xfrm flipH="1">
            <a:off x="4633911" y="4482321"/>
            <a:ext cx="781723" cy="340508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368416" y="4156079"/>
            <a:ext cx="1112519" cy="326243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pPr algn="ctr">
              <a:lnSpc>
                <a:spcPct val="80000"/>
              </a:lnSpc>
            </a:pPr>
            <a:r>
              <a:rPr lang="en-US" sz="12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Department 3</a:t>
            </a:r>
          </a:p>
          <a:p>
            <a:pPr algn="ctr">
              <a:lnSpc>
                <a:spcPct val="80000"/>
              </a:lnSpc>
            </a:pPr>
            <a:r>
              <a:rPr lang="en-US" sz="9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(resp. administrator)</a:t>
            </a:r>
            <a:endParaRPr lang="en-US" sz="9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368415" y="4822829"/>
            <a:ext cx="2646521" cy="33855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lIns="36000" rIns="36000" rtlCol="0">
            <a:spAutoFit/>
          </a:bodyPr>
          <a:lstStyle/>
          <a:p>
            <a:pPr algn="ctr"/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1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7" name="Прямая со стрелкой 66"/>
          <p:cNvCxnSpPr>
            <a:stCxn id="65" idx="2"/>
            <a:endCxn id="66" idx="0"/>
          </p:cNvCxnSpPr>
          <p:nvPr/>
        </p:nvCxnSpPr>
        <p:spPr>
          <a:xfrm>
            <a:off x="6924676" y="4482322"/>
            <a:ext cx="767000" cy="340507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917139" y="4156077"/>
            <a:ext cx="1112519" cy="326244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pPr algn="ctr"/>
            <a:r>
              <a:rPr lang="en-US" sz="1100" dirty="0" smtClean="0"/>
              <a:t>Department n</a:t>
            </a:r>
            <a:endParaRPr lang="en-US" sz="1100" dirty="0"/>
          </a:p>
        </p:txBody>
      </p:sp>
      <p:sp>
        <p:nvSpPr>
          <p:cNvPr id="69" name="TextBox 68"/>
          <p:cNvSpPr txBox="1"/>
          <p:nvPr/>
        </p:nvSpPr>
        <p:spPr>
          <a:xfrm>
            <a:off x="7540051" y="4156079"/>
            <a:ext cx="303248" cy="326243"/>
          </a:xfrm>
          <a:prstGeom prst="rect">
            <a:avLst/>
          </a:prstGeom>
          <a:solidFill>
            <a:srgbClr val="CCFFCC"/>
          </a:solidFill>
          <a:ln>
            <a:solidFill>
              <a:schemeClr val="tx1"/>
            </a:solidFill>
          </a:ln>
        </p:spPr>
        <p:txBody>
          <a:bodyPr wrap="square" lIns="36000" rIns="36000" rtlCol="0">
            <a:noAutofit/>
          </a:bodyPr>
          <a:lstStyle/>
          <a:p>
            <a:pPr algn="ctr"/>
            <a:r>
              <a:rPr lang="en-US" sz="1100" dirty="0" smtClean="0"/>
              <a:t>...</a:t>
            </a:r>
            <a:endParaRPr lang="en-US" sz="1100" dirty="0"/>
          </a:p>
        </p:txBody>
      </p:sp>
      <p:cxnSp>
        <p:nvCxnSpPr>
          <p:cNvPr id="70" name="Прямая со стрелкой 69"/>
          <p:cNvCxnSpPr>
            <a:stCxn id="69" idx="2"/>
            <a:endCxn id="66" idx="0"/>
          </p:cNvCxnSpPr>
          <p:nvPr/>
        </p:nvCxnSpPr>
        <p:spPr>
          <a:xfrm>
            <a:off x="7691675" y="4482322"/>
            <a:ext cx="1" cy="340507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 стрелкой 70"/>
          <p:cNvCxnSpPr>
            <a:stCxn id="68" idx="2"/>
            <a:endCxn id="66" idx="0"/>
          </p:cNvCxnSpPr>
          <p:nvPr/>
        </p:nvCxnSpPr>
        <p:spPr>
          <a:xfrm flipH="1">
            <a:off x="7691676" y="4482321"/>
            <a:ext cx="781723" cy="340508"/>
          </a:xfrm>
          <a:prstGeom prst="straightConnector1">
            <a:avLst/>
          </a:prstGeom>
          <a:ln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665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5"/>
          <p:cNvSpPr>
            <a:spLocks noGrp="1"/>
          </p:cNvSpPr>
          <p:nvPr>
            <p:ph type="title" idx="4294967295"/>
          </p:nvPr>
        </p:nvSpPr>
        <p:spPr>
          <a:xfrm>
            <a:off x="0" y="401638"/>
            <a:ext cx="8940800" cy="1063625"/>
          </a:xfrm>
        </p:spPr>
        <p:txBody>
          <a:bodyPr/>
          <a:lstStyle/>
          <a:p>
            <a:r>
              <a:rPr lang="en-US" altLang="ru-RU" dirty="0" smtClean="0"/>
              <a:t>The Structure of a State Program and its Disclosure in the Budget Classification</a:t>
            </a:r>
            <a:endParaRPr lang="ru-RU" altLang="ru-RU" dirty="0" smtClean="0"/>
          </a:p>
        </p:txBody>
      </p:sp>
      <p:grpSp>
        <p:nvGrpSpPr>
          <p:cNvPr id="21507" name="Группа 64"/>
          <p:cNvGrpSpPr>
            <a:grpSpLocks/>
          </p:cNvGrpSpPr>
          <p:nvPr/>
        </p:nvGrpSpPr>
        <p:grpSpPr bwMode="auto">
          <a:xfrm>
            <a:off x="455613" y="1917700"/>
            <a:ext cx="8104187" cy="4113213"/>
            <a:chOff x="455221" y="1917368"/>
            <a:chExt cx="8104911" cy="4114080"/>
          </a:xfrm>
        </p:grpSpPr>
        <p:sp>
          <p:nvSpPr>
            <p:cNvPr id="4" name="TextBox 3"/>
            <p:cNvSpPr txBox="1"/>
            <p:nvPr/>
          </p:nvSpPr>
          <p:spPr>
            <a:xfrm>
              <a:off x="455221" y="1917368"/>
              <a:ext cx="6637930" cy="719290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2400" b="1" dirty="0" smtClean="0">
                  <a:latin typeface="Arial Narrow" pitchFamily="34" charset="0"/>
                </a:rPr>
                <a:t>State Program</a:t>
              </a:r>
              <a:endParaRPr lang="ru-RU" sz="2400" b="1" dirty="0">
                <a:latin typeface="Arial Narrow" pitchFamily="34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55221" y="3039968"/>
              <a:ext cx="2078223" cy="720877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en-US" sz="2000" b="1" dirty="0" smtClean="0">
                  <a:latin typeface="Arial Narrow" pitchFamily="34" charset="0"/>
                </a:rPr>
                <a:t>Sub-program</a:t>
              </a:r>
              <a:r>
                <a:rPr lang="ru-RU" sz="2000" b="1" dirty="0" smtClean="0">
                  <a:latin typeface="Arial Narrow" pitchFamily="34" charset="0"/>
                </a:rPr>
                <a:t> </a:t>
              </a:r>
              <a:r>
                <a:rPr lang="ru-RU" sz="2000" b="1" dirty="0">
                  <a:latin typeface="Arial Narrow" pitchFamily="34" charset="0"/>
                </a:rPr>
                <a:t>1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735075" y="3039968"/>
              <a:ext cx="2078223" cy="720877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en-US" sz="2000" b="1" dirty="0" smtClean="0">
                  <a:latin typeface="Arial Narrow" pitchFamily="34" charset="0"/>
                </a:rPr>
                <a:t>Sub-program</a:t>
              </a:r>
              <a:r>
                <a:rPr lang="ru-RU" sz="2000" b="1" dirty="0" smtClean="0">
                  <a:latin typeface="Arial Narrow" pitchFamily="34" charset="0"/>
                </a:rPr>
                <a:t> </a:t>
              </a:r>
              <a:r>
                <a:rPr lang="ru-RU" sz="2000" b="1" dirty="0">
                  <a:latin typeface="Arial Narrow" pitchFamily="34" charset="0"/>
                </a:rPr>
                <a:t>2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014928" y="3039968"/>
              <a:ext cx="2078223" cy="720877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x-none" sz="2000" b="1" dirty="0" smtClean="0">
                  <a:latin typeface="Arial Narrow" pitchFamily="34" charset="0"/>
                </a:rPr>
                <a:t>FSP</a:t>
              </a:r>
              <a:endParaRPr lang="ru-RU" sz="2000" b="1" dirty="0">
                <a:latin typeface="Arial Narrow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55221" y="4180033"/>
              <a:ext cx="819223" cy="720877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x-none" sz="2000" b="1" dirty="0" smtClean="0">
                  <a:latin typeface="Arial Narrow" pitchFamily="34" charset="0"/>
                </a:rPr>
                <a:t>DSP</a:t>
              </a:r>
              <a:r>
                <a:rPr lang="ru-RU" sz="2000" b="1" dirty="0" smtClean="0">
                  <a:latin typeface="Arial Narrow" pitchFamily="34" charset="0"/>
                </a:rPr>
                <a:t> </a:t>
              </a:r>
              <a:r>
                <a:rPr lang="ru-RU" sz="2000" b="1" dirty="0">
                  <a:latin typeface="Arial Narrow" pitchFamily="34" charset="0"/>
                </a:rPr>
                <a:t>1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4772019" y="4183209"/>
              <a:ext cx="379447" cy="720877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ru-RU" sz="2000" b="1" dirty="0">
                  <a:latin typeface="Arial Narrow" pitchFamily="34" charset="0"/>
                </a:rPr>
                <a:t>…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819219" y="4180033"/>
              <a:ext cx="1875005" cy="720877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en-US" sz="2000" b="1" dirty="0" smtClean="0">
                  <a:latin typeface="Arial Narrow" pitchFamily="34" charset="0"/>
                </a:rPr>
                <a:t>Main action </a:t>
              </a:r>
              <a:r>
                <a:rPr lang="ru-RU" sz="2000" b="1" dirty="0" smtClean="0">
                  <a:latin typeface="Arial Narrow" pitchFamily="34" charset="0"/>
                </a:rPr>
                <a:t>1</a:t>
              </a:r>
              <a:endParaRPr lang="ru-RU" sz="2000" b="1" dirty="0">
                <a:latin typeface="Arial Narrow" pitchFamily="34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857108" y="4180033"/>
              <a:ext cx="819223" cy="720877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36000" rIns="36000" anchor="ctr" anchorCtr="1"/>
            <a:lstStyle/>
            <a:p>
              <a:pPr algn="ctr">
                <a:defRPr/>
              </a:pPr>
              <a:r>
                <a:rPr lang="x-none" sz="2000" b="1" dirty="0">
                  <a:latin typeface="Arial Narrow" pitchFamily="34" charset="0"/>
                </a:rPr>
                <a:t>DSP</a:t>
              </a:r>
              <a:r>
                <a:rPr lang="ru-RU" sz="2000" b="1" dirty="0" smtClean="0">
                  <a:latin typeface="Arial Narrow" pitchFamily="34" charset="0"/>
                </a:rPr>
                <a:t> </a:t>
              </a:r>
              <a:r>
                <a:rPr lang="en-US" sz="2000" b="1" dirty="0">
                  <a:latin typeface="Arial Narrow" pitchFamily="34" charset="0"/>
                </a:rPr>
                <a:t>m</a:t>
              </a:r>
              <a:endParaRPr lang="ru-RU" sz="2000" b="1" dirty="0">
                <a:latin typeface="Arial Narrow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218146" y="4183209"/>
              <a:ext cx="1875004" cy="720877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en-US" sz="2000" b="1" dirty="0" smtClean="0">
                  <a:latin typeface="Arial Narrow" pitchFamily="34" charset="0"/>
                </a:rPr>
                <a:t>Main action </a:t>
              </a:r>
              <a:r>
                <a:rPr lang="ru-RU" sz="2000" b="1" dirty="0" smtClean="0">
                  <a:latin typeface="Arial Narrow" pitchFamily="34" charset="0"/>
                </a:rPr>
                <a:t> </a:t>
              </a:r>
              <a:r>
                <a:rPr lang="en-US" sz="2000" b="1" dirty="0">
                  <a:latin typeface="Arial Narrow" pitchFamily="34" charset="0"/>
                </a:rPr>
                <a:t>n</a:t>
              </a:r>
              <a:endParaRPr lang="ru-RU" sz="2000" b="1" dirty="0">
                <a:latin typeface="Arial Narrow" pitchFamily="34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376053" y="4183209"/>
              <a:ext cx="379446" cy="720877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ru-RU" sz="2000" b="1" dirty="0">
                  <a:latin typeface="Arial Narrow" pitchFamily="34" charset="0"/>
                </a:rPr>
                <a:t>…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857108" y="5312158"/>
              <a:ext cx="379447" cy="719290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ru-RU" sz="2000" b="1" dirty="0">
                  <a:latin typeface="Arial Narrow" pitchFamily="34" charset="0"/>
                </a:rPr>
                <a:t>…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55221" y="5312158"/>
              <a:ext cx="1258999" cy="719290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en-US" sz="2000" b="1" dirty="0" smtClean="0">
                  <a:latin typeface="Arial Narrow" pitchFamily="34" charset="0"/>
                </a:rPr>
                <a:t>Action</a:t>
              </a:r>
              <a:r>
                <a:rPr lang="en-US" sz="2000" b="1" dirty="0">
                  <a:latin typeface="Arial Narrow" pitchFamily="34" charset="0"/>
                </a:rPr>
                <a:t> </a:t>
              </a:r>
              <a:r>
                <a:rPr lang="en-US" sz="2000" b="1" dirty="0" smtClean="0">
                  <a:latin typeface="Arial Narrow" pitchFamily="34" charset="0"/>
                </a:rPr>
                <a:t>1</a:t>
              </a:r>
              <a:endParaRPr lang="ru-RU" sz="2000" b="1" dirty="0">
                <a:latin typeface="Arial Narrow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390556" y="5312158"/>
              <a:ext cx="1259000" cy="719290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en-US" sz="2000" b="1" dirty="0" smtClean="0">
                  <a:latin typeface="Arial Narrow" pitchFamily="34" charset="0"/>
                </a:rPr>
                <a:t>Action</a:t>
              </a:r>
              <a:r>
                <a:rPr lang="en-US" sz="2000" b="1" dirty="0">
                  <a:latin typeface="Arial Narrow" pitchFamily="34" charset="0"/>
                </a:rPr>
                <a:t> </a:t>
              </a:r>
              <a:r>
                <a:rPr lang="en-US" sz="2000" b="1" dirty="0" smtClean="0">
                  <a:latin typeface="Arial Narrow" pitchFamily="34" charset="0"/>
                </a:rPr>
                <a:t>k</a:t>
              </a:r>
              <a:endParaRPr lang="ru-RU" sz="2000" b="1" dirty="0">
                <a:latin typeface="Arial Narrow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300704" y="5312158"/>
              <a:ext cx="379446" cy="719290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ru-RU" sz="2000" b="1" dirty="0">
                  <a:latin typeface="Arial Narrow" pitchFamily="34" charset="0"/>
                </a:rPr>
                <a:t>…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898816" y="5312158"/>
              <a:ext cx="1259000" cy="719290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en-US" sz="2000" b="1" dirty="0" smtClean="0">
                  <a:latin typeface="Arial Narrow" pitchFamily="34" charset="0"/>
                </a:rPr>
                <a:t>Action</a:t>
              </a:r>
              <a:r>
                <a:rPr lang="en-US" sz="2000" b="1" dirty="0">
                  <a:latin typeface="Arial Narrow" pitchFamily="34" charset="0"/>
                </a:rPr>
                <a:t> </a:t>
              </a:r>
              <a:r>
                <a:rPr lang="en-US" sz="2000" b="1" dirty="0" smtClean="0">
                  <a:latin typeface="Arial Narrow" pitchFamily="34" charset="0"/>
                </a:rPr>
                <a:t>1</a:t>
              </a:r>
              <a:endParaRPr lang="ru-RU" sz="2000" b="1" dirty="0">
                <a:latin typeface="Arial Narrow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5835739" y="5312158"/>
              <a:ext cx="1257412" cy="719290"/>
            </a:xfrm>
            <a:prstGeom prst="rect">
              <a:avLst/>
            </a:prstGeom>
            <a:solidFill>
              <a:srgbClr val="E6F1F2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anchor="ctr" anchorCtr="1"/>
            <a:lstStyle/>
            <a:p>
              <a:pPr algn="ctr">
                <a:defRPr/>
              </a:pPr>
              <a:r>
                <a:rPr lang="en-US" sz="2000" b="1" dirty="0" smtClean="0">
                  <a:latin typeface="Arial Narrow" pitchFamily="34" charset="0"/>
                </a:rPr>
                <a:t>Action</a:t>
              </a:r>
              <a:r>
                <a:rPr lang="en-US" sz="2000" b="1" dirty="0">
                  <a:latin typeface="Arial Narrow" pitchFamily="34" charset="0"/>
                </a:rPr>
                <a:t> </a:t>
              </a:r>
              <a:r>
                <a:rPr lang="en-US" sz="2000" b="1" dirty="0" smtClean="0">
                  <a:latin typeface="Arial Narrow" pitchFamily="34" charset="0"/>
                </a:rPr>
                <a:t>l</a:t>
              </a:r>
              <a:endParaRPr lang="ru-RU" sz="2000" b="1" dirty="0">
                <a:latin typeface="Arial Narrow" pitchFamily="34" charset="0"/>
              </a:endParaRPr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>
              <a:off x="1495126" y="2843076"/>
              <a:ext cx="4559707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>
              <a:stCxn id="4" idx="2"/>
            </p:cNvCxnSpPr>
            <p:nvPr/>
          </p:nvCxnSpPr>
          <p:spPr>
            <a:xfrm>
              <a:off x="3774980" y="2636658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 стрелкой 40"/>
            <p:cNvCxnSpPr/>
            <p:nvPr/>
          </p:nvCxnSpPr>
          <p:spPr>
            <a:xfrm>
              <a:off x="1517353" y="2843076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 стрелкой 41"/>
            <p:cNvCxnSpPr/>
            <p:nvPr/>
          </p:nvCxnSpPr>
          <p:spPr>
            <a:xfrm>
              <a:off x="3774980" y="2851015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 стрелкой 42"/>
            <p:cNvCxnSpPr/>
            <p:nvPr/>
          </p:nvCxnSpPr>
          <p:spPr>
            <a:xfrm>
              <a:off x="6048483" y="2851015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 стрелкой 44"/>
            <p:cNvCxnSpPr/>
            <p:nvPr/>
          </p:nvCxnSpPr>
          <p:spPr>
            <a:xfrm>
              <a:off x="3779743" y="3760844"/>
              <a:ext cx="0" cy="20483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/>
            <p:nvPr/>
          </p:nvCxnSpPr>
          <p:spPr>
            <a:xfrm>
              <a:off x="3779743" y="3975202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864833" y="3965675"/>
              <a:ext cx="5290023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 стрелкой 50"/>
            <p:cNvCxnSpPr/>
            <p:nvPr/>
          </p:nvCxnSpPr>
          <p:spPr>
            <a:xfrm>
              <a:off x="877534" y="3976790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Прямая со стрелкой 52"/>
            <p:cNvCxnSpPr/>
            <p:nvPr/>
          </p:nvCxnSpPr>
          <p:spPr>
            <a:xfrm>
              <a:off x="1560220" y="3965675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Прямая со стрелкой 53"/>
            <p:cNvCxnSpPr/>
            <p:nvPr/>
          </p:nvCxnSpPr>
          <p:spPr>
            <a:xfrm>
              <a:off x="2266720" y="3979966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 стрелкой 54"/>
            <p:cNvCxnSpPr/>
            <p:nvPr/>
          </p:nvCxnSpPr>
          <p:spPr>
            <a:xfrm>
              <a:off x="4960948" y="3965675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 стрелкой 55"/>
            <p:cNvCxnSpPr/>
            <p:nvPr/>
          </p:nvCxnSpPr>
          <p:spPr>
            <a:xfrm>
              <a:off x="6154855" y="3979966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Прямая со стрелкой 56"/>
            <p:cNvCxnSpPr/>
            <p:nvPr/>
          </p:nvCxnSpPr>
          <p:spPr>
            <a:xfrm>
              <a:off x="877534" y="4904085"/>
              <a:ext cx="0" cy="20483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877534" y="5108916"/>
              <a:ext cx="2143316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 стрелкой 59"/>
            <p:cNvCxnSpPr/>
            <p:nvPr/>
          </p:nvCxnSpPr>
          <p:spPr>
            <a:xfrm>
              <a:off x="1083927" y="5108916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 стрелкой 60"/>
            <p:cNvCxnSpPr/>
            <p:nvPr/>
          </p:nvCxnSpPr>
          <p:spPr>
            <a:xfrm>
              <a:off x="2046038" y="5108916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 стрелкой 61"/>
            <p:cNvCxnSpPr/>
            <p:nvPr/>
          </p:nvCxnSpPr>
          <p:spPr>
            <a:xfrm>
              <a:off x="3020850" y="5108916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 стрелкой 62"/>
            <p:cNvCxnSpPr/>
            <p:nvPr/>
          </p:nvCxnSpPr>
          <p:spPr>
            <a:xfrm>
              <a:off x="3779743" y="4904085"/>
              <a:ext cx="0" cy="20483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3774980" y="5108916"/>
              <a:ext cx="2665651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Прямая со стрелкой 65"/>
            <p:cNvCxnSpPr/>
            <p:nvPr/>
          </p:nvCxnSpPr>
          <p:spPr>
            <a:xfrm>
              <a:off x="4529110" y="5108916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Прямая со стрелкой 66"/>
            <p:cNvCxnSpPr/>
            <p:nvPr/>
          </p:nvCxnSpPr>
          <p:spPr>
            <a:xfrm>
              <a:off x="5478520" y="5108916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 стрелкой 67"/>
            <p:cNvCxnSpPr/>
            <p:nvPr/>
          </p:nvCxnSpPr>
          <p:spPr>
            <a:xfrm>
              <a:off x="6440631" y="5108916"/>
              <a:ext cx="0" cy="20641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/>
            <p:cNvSpPr txBox="1"/>
            <p:nvPr/>
          </p:nvSpPr>
          <p:spPr>
            <a:xfrm>
              <a:off x="7611766" y="1917369"/>
              <a:ext cx="380013" cy="72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 anchorCtr="1"/>
            <a:lstStyle/>
            <a:p>
              <a:pPr algn="ctr">
                <a:defRPr/>
              </a:pPr>
              <a:r>
                <a:rPr lang="en-US" sz="2000" b="1" dirty="0">
                  <a:latin typeface="+mj-lt"/>
                </a:rPr>
                <a:t>X </a:t>
              </a:r>
              <a:endParaRPr lang="ru-RU" sz="2000" b="1" dirty="0">
                <a:latin typeface="+mj-lt"/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7611766" y="3058056"/>
              <a:ext cx="380013" cy="72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 anchorCtr="1"/>
            <a:lstStyle/>
            <a:p>
              <a:pPr algn="ctr">
                <a:defRPr/>
              </a:pPr>
              <a:r>
                <a:rPr lang="en-US" sz="2000" b="1" dirty="0" smtClean="0">
                  <a:latin typeface="+mj-lt"/>
                </a:rPr>
                <a:t>X</a:t>
              </a:r>
              <a:endParaRPr lang="ru-RU" sz="2000" b="1" dirty="0">
                <a:latin typeface="+mj-lt"/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611766" y="4172731"/>
              <a:ext cx="380013" cy="72000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270" anchor="ctr" anchorCtr="1"/>
            <a:lstStyle/>
            <a:p>
              <a:pPr algn="ctr">
                <a:defRPr/>
              </a:pPr>
              <a:r>
                <a:rPr lang="en-US" sz="2000" b="1" dirty="0">
                  <a:latin typeface="+mj-lt"/>
                </a:rPr>
                <a:t>X </a:t>
              </a:r>
              <a:endParaRPr lang="ru-RU" sz="2000" b="1" dirty="0">
                <a:latin typeface="+mj-lt"/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991756" y="1917368"/>
              <a:ext cx="568376" cy="2991188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vert" anchor="ctr" anchorCtr="1"/>
            <a:lstStyle/>
            <a:p>
              <a:pPr algn="ctr">
                <a:lnSpc>
                  <a:spcPct val="70000"/>
                </a:lnSpc>
                <a:defRPr/>
              </a:pPr>
              <a:r>
                <a:rPr lang="en-US" sz="1600" b="1" dirty="0" smtClean="0">
                  <a:solidFill>
                    <a:schemeClr val="bg1"/>
                  </a:solidFill>
                </a:rPr>
                <a:t>Expenditure classification code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89597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200025"/>
            <a:ext cx="9144000" cy="825500"/>
          </a:xfrm>
        </p:spPr>
        <p:txBody>
          <a:bodyPr/>
          <a:lstStyle/>
          <a:p>
            <a:r>
              <a:rPr lang="en-US" altLang="ru-RU" sz="2400" b="1" dirty="0" smtClean="0"/>
              <a:t>Disclosure of Main Actions in Budget Documentation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04256"/>
              </p:ext>
            </p:extLst>
          </p:nvPr>
        </p:nvGraphicFramePr>
        <p:xfrm>
          <a:off x="204727" y="1586793"/>
          <a:ext cx="8529840" cy="17526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  <a:gridCol w="387720"/>
              </a:tblGrid>
              <a:tr h="370840"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Sub-section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Special-purpose items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of expenditure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KOSGU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analytics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 of expenditure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55559" y="1047335"/>
            <a:ext cx="3890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Federal Budget 2014-2016, 2015-2017.</a:t>
            </a:r>
            <a:endParaRPr lang="en-US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6391269"/>
              </p:ext>
            </p:extLst>
          </p:nvPr>
        </p:nvGraphicFramePr>
        <p:xfrm>
          <a:off x="185683" y="4390559"/>
          <a:ext cx="8548893" cy="15341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  <a:gridCol w="371691"/>
              </a:tblGrid>
              <a:tr h="370840"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Section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Sub-section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10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Special-purpose items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Type of expenditure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rowSpan="2"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KOSGU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accounting and reporting</a:t>
                      </a:r>
                      <a:r>
                        <a:rPr lang="ru-RU" sz="1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 gridSpan="3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PP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OM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Item of expenditure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3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336509" y="3905693"/>
            <a:ext cx="336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Federal Budget 2016-2018, option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5041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76250" y="1000125"/>
            <a:ext cx="359092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AIS “State Programs”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29200" y="1009650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 anchor="ctr">
            <a:noAutofit/>
          </a:bodyPr>
          <a:lstStyle/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6249" y="1778863"/>
            <a:ext cx="359092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Structure of the state program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9200" y="1788388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Elements of expenditure classification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29199" y="2664688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Allocation of expenditures on BCC while preparing the budget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9198" y="3550513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Budget, summary quarterly breakdown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029200" y="4483963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Cash administration of the budget by expenditures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6248" y="2664688"/>
            <a:ext cx="359092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Resource support for the state program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6250" y="3550513"/>
            <a:ext cx="359092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Proposals on adjustment of the state program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6247" y="4473069"/>
            <a:ext cx="3590925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Approved / specified state program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6246" y="5444619"/>
            <a:ext cx="359092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Annual report </a:t>
            </a:r>
            <a:r>
              <a:rPr lang="en-US" dirty="0" smtClean="0">
                <a:sym typeface="Symbol"/>
              </a:rPr>
              <a:t></a:t>
            </a:r>
            <a:r>
              <a:rPr lang="en-US" dirty="0" smtClean="0"/>
              <a:t> consolidated annual report on state programs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029197" y="5454144"/>
            <a:ext cx="3590925" cy="63680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dirty="0" smtClean="0"/>
              <a:t>Annual report on execution of the budget</a:t>
            </a:r>
            <a:endParaRPr lang="en-US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5206707" y="886652"/>
            <a:ext cx="2936874" cy="955750"/>
            <a:chOff x="5095875" y="886652"/>
            <a:chExt cx="2936874" cy="955750"/>
          </a:xfrm>
        </p:grpSpPr>
        <p:pic>
          <p:nvPicPr>
            <p:cNvPr id="29698" name="Picture 2" descr="http://budget.gov.ru/img/logo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95875" y="886652"/>
              <a:ext cx="2936874" cy="955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Прямоугольник 14"/>
            <p:cNvSpPr/>
            <p:nvPr/>
          </p:nvSpPr>
          <p:spPr>
            <a:xfrm>
              <a:off x="6010275" y="1009650"/>
              <a:ext cx="1701800" cy="2190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8" name="Стрелка вправо 17"/>
          <p:cNvSpPr/>
          <p:nvPr/>
        </p:nvSpPr>
        <p:spPr>
          <a:xfrm>
            <a:off x="4165599" y="2032000"/>
            <a:ext cx="775855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Стрелка вправо 19"/>
          <p:cNvSpPr/>
          <p:nvPr/>
        </p:nvSpPr>
        <p:spPr>
          <a:xfrm rot="5400000">
            <a:off x="6733840" y="2489568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Стрелка вправо 21"/>
          <p:cNvSpPr/>
          <p:nvPr/>
        </p:nvSpPr>
        <p:spPr>
          <a:xfrm rot="10800000">
            <a:off x="4165598" y="2925217"/>
            <a:ext cx="775855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Стрелка вправо 22"/>
          <p:cNvSpPr/>
          <p:nvPr/>
        </p:nvSpPr>
        <p:spPr>
          <a:xfrm rot="5400000">
            <a:off x="2180889" y="3372318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Стрелка вправо 23"/>
          <p:cNvSpPr/>
          <p:nvPr/>
        </p:nvSpPr>
        <p:spPr>
          <a:xfrm rot="5400000">
            <a:off x="6733844" y="3366583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Стрелка вправо 24"/>
          <p:cNvSpPr/>
          <p:nvPr/>
        </p:nvSpPr>
        <p:spPr>
          <a:xfrm rot="5400000">
            <a:off x="2180893" y="4272461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Стрелка вправо 25"/>
          <p:cNvSpPr/>
          <p:nvPr/>
        </p:nvSpPr>
        <p:spPr>
          <a:xfrm rot="8055481">
            <a:off x="4002329" y="4315568"/>
            <a:ext cx="1093602" cy="12483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Стрелка вправо 26"/>
          <p:cNvSpPr/>
          <p:nvPr/>
        </p:nvSpPr>
        <p:spPr>
          <a:xfrm rot="5400000">
            <a:off x="6733844" y="4272462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Стрелка вправо 27"/>
          <p:cNvSpPr/>
          <p:nvPr/>
        </p:nvSpPr>
        <p:spPr>
          <a:xfrm rot="8055481">
            <a:off x="4002330" y="5193628"/>
            <a:ext cx="1093602" cy="12483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Стрелка вправо 28"/>
          <p:cNvSpPr/>
          <p:nvPr/>
        </p:nvSpPr>
        <p:spPr>
          <a:xfrm rot="5400000">
            <a:off x="6733844" y="5225880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2180888" y="5225880"/>
            <a:ext cx="181636" cy="115747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94959" y="5367847"/>
            <a:ext cx="8525163" cy="813792"/>
          </a:xfrm>
          <a:prstGeom prst="roundRect">
            <a:avLst/>
          </a:prstGeom>
          <a:solidFill>
            <a:srgbClr val="FFC000">
              <a:alpha val="23000"/>
            </a:srgb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696" name="TextBox 29695"/>
          <p:cNvSpPr txBox="1"/>
          <p:nvPr/>
        </p:nvSpPr>
        <p:spPr>
          <a:xfrm>
            <a:off x="2021753" y="6456218"/>
            <a:ext cx="480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Package sent to the State Duma</a:t>
            </a:r>
            <a:endParaRPr lang="en-US" dirty="0"/>
          </a:p>
        </p:txBody>
      </p:sp>
      <p:cxnSp>
        <p:nvCxnSpPr>
          <p:cNvPr id="29699" name="Прямая соединительная линия 29698"/>
          <p:cNvCxnSpPr>
            <a:stCxn id="29696" idx="0"/>
          </p:cNvCxnSpPr>
          <p:nvPr/>
        </p:nvCxnSpPr>
        <p:spPr>
          <a:xfrm flipV="1">
            <a:off x="4423208" y="6188364"/>
            <a:ext cx="0" cy="2678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701" name="Прямая со стрелкой 29700"/>
          <p:cNvCxnSpPr/>
          <p:nvPr/>
        </p:nvCxnSpPr>
        <p:spPr>
          <a:xfrm>
            <a:off x="4150528" y="3859679"/>
            <a:ext cx="818633" cy="0"/>
          </a:xfrm>
          <a:prstGeom prst="straightConnector1">
            <a:avLst/>
          </a:prstGeom>
          <a:ln w="15875">
            <a:solidFill>
              <a:schemeClr val="tx1"/>
            </a:solidFill>
            <a:prstDash val="dash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Заголовок 2"/>
          <p:cNvSpPr txBox="1">
            <a:spLocks/>
          </p:cNvSpPr>
          <p:nvPr/>
        </p:nvSpPr>
        <p:spPr bwMode="auto">
          <a:xfrm>
            <a:off x="0" y="200025"/>
            <a:ext cx="9144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kern="1200">
                <a:solidFill>
                  <a:schemeClr val="tx1"/>
                </a:solidFill>
                <a:latin typeface="Times New Roman" pitchFamily="18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2"/>
                </a:solidFill>
                <a:latin typeface="Trebuchet MS" pitchFamily="34" charset="0"/>
              </a:defRPr>
            </a:lvl9pPr>
          </a:lstStyle>
          <a:p>
            <a:r>
              <a:rPr lang="en-US" altLang="ru-RU" sz="2400" b="1" dirty="0" smtClean="0"/>
              <a:t>Information Interaction </a:t>
            </a:r>
          </a:p>
        </p:txBody>
      </p:sp>
    </p:spTree>
    <p:extLst>
      <p:ext uri="{BB962C8B-B14F-4D97-AF65-F5344CB8AC3E}">
        <p14:creationId xmlns:p14="http://schemas.microsoft.com/office/powerpoint/2010/main" val="3995154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C948A7D-6C52-4157-BEA1-1B3B6891AEA4}" type="slidenum">
              <a:rPr lang="en-US" smtClean="0">
                <a:latin typeface="Trebuchet MS" panose="020B0603020202020204" pitchFamily="34" charset="0"/>
              </a:rPr>
              <a:pPr>
                <a:defRPr/>
              </a:pPr>
              <a:t>8</a:t>
            </a:fld>
            <a:endParaRPr lang="en-US" dirty="0">
              <a:latin typeface="Trebuchet MS" panose="020B0603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5508" y="641142"/>
            <a:ext cx="8845061" cy="29963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ctr">
            <a:noAutofit/>
          </a:bodyPr>
          <a:lstStyle>
            <a:defPPr>
              <a:defRPr lang="ru-RU"/>
            </a:defPPr>
            <a:lvl1pPr indent="450850" algn="ctr">
              <a:defRPr sz="1700" b="1">
                <a:solidFill>
                  <a:srgbClr val="00602B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sz="1846" dirty="0" smtClean="0"/>
              <a:t>Insufficient integration of state programs into the budget process</a:t>
            </a:r>
            <a:endParaRPr lang="en-US" sz="1846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744077"/>
              </p:ext>
            </p:extLst>
          </p:nvPr>
        </p:nvGraphicFramePr>
        <p:xfrm>
          <a:off x="202223" y="1055077"/>
          <a:ext cx="8845062" cy="48896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5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14783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1265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42314">
                <a:tc>
                  <a:txBody>
                    <a:bodyPr/>
                    <a:lstStyle/>
                    <a:p>
                      <a:pPr algn="ctr"/>
                      <a:r>
                        <a:rPr lang="en-US" sz="1700" noProof="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#</a:t>
                      </a:r>
                      <a:endParaRPr lang="en-US" sz="1700" noProof="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noProof="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</a:rPr>
                        <a:t>Problem (shortcoming)</a:t>
                      </a:r>
                      <a:endParaRPr lang="en-US" sz="1500" noProof="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b="1" kern="1200" noProof="0" dirty="0" smtClean="0">
                          <a:solidFill>
                            <a:schemeClr val="bg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Proposals on resolution (elimination)</a:t>
                      </a:r>
                      <a:endParaRPr lang="en-US" sz="1500" b="1" kern="1200" noProof="0" dirty="0">
                        <a:solidFill>
                          <a:schemeClr val="bg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02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86486"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1</a:t>
                      </a:r>
                      <a:endParaRPr lang="en-US" sz="13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-447675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en-US" sz="1300" i="0" kern="12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en-US" sz="1300" i="0" kern="1200" baseline="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main subject of the budget process is a participant of the state program and not the responsible administrator</a:t>
                      </a:r>
                      <a:r>
                        <a:rPr lang="en-US" sz="1300" i="0" kern="12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i="0" kern="12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Symbol"/>
                        </a:rPr>
                        <a:t> the role of the responsible</a:t>
                      </a:r>
                      <a:r>
                        <a:rPr lang="en-US" sz="1300" i="0" kern="1200" baseline="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Symbol"/>
                        </a:rPr>
                        <a:t> administrator in the course of planning budget expenditures, responsibility for their efficiency and quality of </a:t>
                      </a:r>
                      <a:r>
                        <a:rPr lang="en-US" sz="1300" i="0" kern="12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Symbol"/>
                        </a:rPr>
                        <a:t>the state program management are of formal nature</a:t>
                      </a:r>
                      <a:endParaRPr lang="en-US" sz="1300" i="0" kern="12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  <a:sym typeface="Symbol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-447675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en-US" sz="1300" i="0" kern="12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Delegation of all authorities with respect to allocation of budget appropriations for the state program to its responsible administrator</a:t>
                      </a:r>
                      <a:r>
                        <a:rPr lang="en-US" sz="1300" i="0" kern="1200" baseline="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(at present, allocation of appropriations in the Ministry of Finance is done by main federal budget fund administrators</a:t>
                      </a:r>
                      <a:r>
                        <a:rPr lang="en-US" sz="1300" i="0" kern="12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US" sz="1300" i="0" kern="12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2</a:t>
                      </a:r>
                      <a:endParaRPr lang="en-US" sz="13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-447675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en-US" sz="1300" i="0" kern="12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Combination</a:t>
                      </a:r>
                      <a:r>
                        <a:rPr lang="en-US" sz="1300" i="0" kern="1200" baseline="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of program and functional classification of budget expenditures </a:t>
                      </a:r>
                      <a:r>
                        <a:rPr lang="en-US" sz="1300" i="0" kern="12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Symbol"/>
                        </a:rPr>
                        <a:t> complication</a:t>
                      </a:r>
                      <a:r>
                        <a:rPr lang="en-US" sz="1300" i="0" kern="1200" baseline="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Symbol"/>
                        </a:rPr>
                        <a:t> of the budget structure, reduction of its transparency and flexibility of appropriations management</a:t>
                      </a:r>
                      <a:endParaRPr lang="en-US" sz="1300" i="0" kern="12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-447675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en-US" sz="1300" i="0" kern="12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Maintenance of the</a:t>
                      </a:r>
                      <a:r>
                        <a:rPr lang="en-US" sz="1300" i="0" kern="1200" baseline="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consolidated budget quarterly breakdown only in the program classification while preserving the functional one within the limits of budget commitments and in the reports</a:t>
                      </a:r>
                      <a:endParaRPr lang="en-US" sz="1300" i="0" kern="12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3</a:t>
                      </a:r>
                      <a:endParaRPr lang="en-US" sz="13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-447675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en-US" sz="1300" i="0" kern="12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Lack</a:t>
                      </a:r>
                      <a:r>
                        <a:rPr lang="en-US" sz="1300" i="0" kern="1200" baseline="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of possibilities for reallocation of budget appropriations between state program actions in the course of execution of the budget</a:t>
                      </a:r>
                      <a:r>
                        <a:rPr lang="en-US" sz="1300" i="0" kern="12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300" i="0" kern="12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Symbol"/>
                        </a:rPr>
                        <a:t> lower efficiency</a:t>
                      </a:r>
                      <a:r>
                        <a:rPr lang="en-US" sz="1300" i="0" kern="1200" baseline="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Symbol"/>
                        </a:rPr>
                        <a:t> of managerial decisions</a:t>
                      </a:r>
                      <a:endParaRPr lang="en-US" sz="1300" i="0" kern="12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1" indent="-447675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en-US" sz="1300" i="0" kern="12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Expanding flexibility during</a:t>
                      </a:r>
                      <a:r>
                        <a:rPr lang="en-US" sz="1300" i="0" kern="1200" baseline="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execution of the federal budget</a:t>
                      </a:r>
                      <a:r>
                        <a:rPr lang="en-US" sz="1300" i="0" kern="12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– reallocation of appropriations between the state program actions (within the limits of 10% of the total volume) without reducing target</a:t>
                      </a:r>
                      <a:r>
                        <a:rPr lang="en-US" sz="1300" i="0" kern="1200" baseline="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indicators</a:t>
                      </a:r>
                      <a:endParaRPr lang="en-US" sz="1300" i="0" kern="12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30923">
                <a:tc>
                  <a:txBody>
                    <a:bodyPr/>
                    <a:lstStyle/>
                    <a:p>
                      <a:pPr algn="ctr"/>
                      <a:r>
                        <a:rPr lang="en-US" sz="13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4</a:t>
                      </a:r>
                      <a:endParaRPr lang="en-US" sz="13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-447675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en-US" sz="1300" i="0" kern="12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Detailed</a:t>
                      </a:r>
                      <a:r>
                        <a:rPr lang="en-US" sz="1300" i="0" kern="1200" baseline="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information on planned values of indicators expected outcomes and contents of state program actions is not submitted to the </a:t>
                      </a:r>
                      <a:r>
                        <a:rPr lang="en-US" sz="1300" i="0" kern="12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Federal Assembly </a:t>
                      </a:r>
                      <a:r>
                        <a:rPr lang="en-US" sz="1300" i="0" kern="12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  <a:sym typeface="Symbol"/>
                        </a:rPr>
                        <a:t></a:t>
                      </a:r>
                      <a:r>
                        <a:rPr lang="en-US" sz="1300" i="0" kern="12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formal discussion</a:t>
                      </a:r>
                      <a:r>
                        <a:rPr lang="en-US" sz="1300" i="0" kern="1200" baseline="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of qualitative parameters of state programs during consideration of the draft budget</a:t>
                      </a:r>
                      <a:endParaRPr lang="en-US" sz="1300" i="0" kern="12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1" indent="-447675" algn="just" defTabSz="914400" rtl="0" eaLnBrk="1" latinLnBrk="0" hangingPunct="1">
                        <a:lnSpc>
                          <a:spcPct val="90000"/>
                        </a:lnSpc>
                        <a:spcAft>
                          <a:spcPts val="600"/>
                        </a:spcAft>
                        <a:defRPr/>
                      </a:pPr>
                      <a:r>
                        <a:rPr lang="en-US" sz="1300" i="0" kern="120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Securing the need to submit to</a:t>
                      </a:r>
                      <a:r>
                        <a:rPr lang="en-US" sz="1300" i="0" kern="1200" baseline="0" noProof="0" dirty="0" smtClean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  <a:ea typeface="+mn-ea"/>
                          <a:cs typeface="+mn-cs"/>
                        </a:rPr>
                        <a:t> the State Duma draft state programs (amendments to them) at the same time the draft budget is submitted</a:t>
                      </a:r>
                      <a:endParaRPr lang="en-US" sz="1300" i="0" kern="1200" noProof="0" dirty="0">
                        <a:solidFill>
                          <a:schemeClr val="tx1"/>
                        </a:solidFill>
                        <a:latin typeface="Trebuchet MS" panose="020B0603020202020204" pitchFamily="34" charset="0"/>
                        <a:ea typeface="+mn-ea"/>
                        <a:cs typeface="+mn-cs"/>
                      </a:endParaRPr>
                    </a:p>
                  </a:txBody>
                  <a:tcPr marL="84406" marR="84406" marT="42203" marB="4220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19313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1_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11_Городская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53248</TotalTime>
  <Words>902</Words>
  <Application>Microsoft Macintosh PowerPoint</Application>
  <PresentationFormat>Экран (4:3)</PresentationFormat>
  <Paragraphs>221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11_Городская</vt:lpstr>
      <vt:lpstr>Program – Based Instruments for Long – Term Budgeting  Development  in the Russian Federation</vt:lpstr>
      <vt:lpstr>Презентация PowerPoint</vt:lpstr>
      <vt:lpstr>Презентация PowerPoint</vt:lpstr>
      <vt:lpstr>Презентация PowerPoint</vt:lpstr>
      <vt:lpstr>The Structure of a State Program and its Disclosure in the Budget Classification</vt:lpstr>
      <vt:lpstr>Disclosure of Main Actions in Budget Documentation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Россия-2020: Концепция обеспечения экономического лидерства</dc:title>
  <dc:creator>Николай Бегчин</dc:creator>
  <cp:lastModifiedBy>MacBook Air</cp:lastModifiedBy>
  <cp:revision>2097</cp:revision>
  <dcterms:modified xsi:type="dcterms:W3CDTF">2016-06-28T09:46:30Z</dcterms:modified>
</cp:coreProperties>
</file>