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0" r:id="rId1"/>
  </p:sldMasterIdLst>
  <p:notesMasterIdLst>
    <p:notesMasterId r:id="rId10"/>
  </p:notesMasterIdLst>
  <p:handoutMasterIdLst>
    <p:handoutMasterId r:id="rId11"/>
  </p:handoutMasterIdLst>
  <p:sldIdLst>
    <p:sldId id="1349" r:id="rId2"/>
    <p:sldId id="1346" r:id="rId3"/>
    <p:sldId id="1347" r:id="rId4"/>
    <p:sldId id="1345" r:id="rId5"/>
    <p:sldId id="1329" r:id="rId6"/>
    <p:sldId id="1340" r:id="rId7"/>
    <p:sldId id="1332" r:id="rId8"/>
    <p:sldId id="1348" r:id="rId9"/>
  </p:sldIdLst>
  <p:sldSz cx="9144000" cy="6858000" type="screen4x3"/>
  <p:notesSz cx="7053263" cy="93567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7">
          <p15:clr>
            <a:srgbClr val="A4A3A4"/>
          </p15:clr>
        </p15:guide>
        <p15:guide id="2" pos="22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E"/>
    <a:srgbClr val="FFA7A9"/>
    <a:srgbClr val="CCCCFF"/>
    <a:srgbClr val="8A8BB8"/>
    <a:srgbClr val="FF0066"/>
    <a:srgbClr val="9FA0C5"/>
    <a:srgbClr val="999AC1"/>
    <a:srgbClr val="858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5" autoAdjust="0"/>
    <p:restoredTop sz="91343" autoAdjust="0"/>
  </p:normalViewPr>
  <p:slideViewPr>
    <p:cSldViewPr snapToGrid="0">
      <p:cViewPr varScale="1">
        <p:scale>
          <a:sx n="67" d="100"/>
          <a:sy n="67" d="100"/>
        </p:scale>
        <p:origin x="-2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756" y="-72"/>
      </p:cViewPr>
      <p:guideLst>
        <p:guide orient="horz" pos="2947"/>
        <p:guide pos="2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Слайд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99415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42AB80-9D5C-42F9-BDE2-0CBC13865FCE}" type="datetime1">
              <a:rPr lang="ru-RU"/>
              <a:pPr>
                <a:defRPr/>
              </a:pPr>
              <a:t>28.06.16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99415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E49761-8675-408B-8E94-878736FDD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2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Слайд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99415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7E884F8-68DF-4A03-8762-02D2AA0EB6DB}" type="datetime1">
              <a:rPr lang="ru-RU"/>
              <a:pPr>
                <a:defRPr/>
              </a:pPr>
              <a:t>28.06.16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1675"/>
            <a:ext cx="4678362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46" tIns="49924" rIns="99846" bIns="4992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6438" y="4443413"/>
            <a:ext cx="564038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99415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7FB2F21-D3D3-480C-9C33-E622EB6AF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459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B2F21-D3D3-480C-9C33-E622EB6AF2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5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 userDrawn="1"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smtClean="0">
                <a:solidFill>
                  <a:srgbClr val="DBDBE9"/>
                </a:solidFill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schemeClr val="bg1"/>
                </a:solidFill>
                <a:cs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5" name="Номер слайда 11"/>
          <p:cNvSpPr txBox="1">
            <a:spLocks noGrp="1"/>
          </p:cNvSpPr>
          <p:nvPr userDrawn="1"/>
        </p:nvSpPr>
        <p:spPr bwMode="auto">
          <a:xfrm>
            <a:off x="7424738" y="0"/>
            <a:ext cx="148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3E7A15B9-4DAC-4071-9339-F6E92C5894BD}" type="slidenum">
              <a:rPr lang="ru-RU" smtClean="0">
                <a:solidFill>
                  <a:srgbClr val="FFFFFF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ru-RU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5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1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1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1" y="4198940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1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7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5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5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Line 4"/>
          <p:cNvSpPr>
            <a:spLocks noChangeShapeType="1"/>
          </p:cNvSpPr>
          <p:nvPr userDrawn="1"/>
        </p:nvSpPr>
        <p:spPr bwMode="auto">
          <a:xfrm>
            <a:off x="6615113" y="507523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9" name="Line 5"/>
          <p:cNvSpPr>
            <a:spLocks noChangeShapeType="1"/>
          </p:cNvSpPr>
          <p:nvPr userDrawn="1"/>
        </p:nvSpPr>
        <p:spPr bwMode="auto">
          <a:xfrm>
            <a:off x="6615113" y="603408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7024689" y="6042025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Georgia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auto">
          <a:xfrm>
            <a:off x="7024689" y="5008563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Georgia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 userDrawn="1"/>
        </p:nvSpPr>
        <p:spPr bwMode="auto">
          <a:xfrm>
            <a:off x="6400800" y="4532313"/>
            <a:ext cx="19495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ru-RU" dirty="0">
                <a:latin typeface="Georgia" pitchFamily="18" charset="0"/>
              </a:rPr>
              <a:t>Минфин России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3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672" y="5072063"/>
            <a:ext cx="807868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5151438"/>
            <a:ext cx="6540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4"/>
          <p:cNvSpPr>
            <a:spLocks noChangeShapeType="1"/>
          </p:cNvSpPr>
          <p:nvPr userDrawn="1"/>
        </p:nvSpPr>
        <p:spPr bwMode="auto">
          <a:xfrm>
            <a:off x="6615113" y="507523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5"/>
          <p:cNvSpPr>
            <a:spLocks noChangeShapeType="1"/>
          </p:cNvSpPr>
          <p:nvPr userDrawn="1"/>
        </p:nvSpPr>
        <p:spPr bwMode="auto">
          <a:xfrm>
            <a:off x="6615113" y="603408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7024688" y="6042025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atin typeface="Georgia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auto">
          <a:xfrm>
            <a:off x="7024688" y="5008563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atin typeface="Georgia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 userDrawn="1"/>
        </p:nvSpPr>
        <p:spPr bwMode="auto">
          <a:xfrm>
            <a:off x="6400800" y="4532313"/>
            <a:ext cx="1931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altLang="ru-RU" smtClean="0">
                <a:latin typeface="Georgia" pitchFamily="18" charset="0"/>
              </a:rPr>
              <a:t>Минфин России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3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1CA8-3555-4B44-910D-94C3411B8C26}" type="datetime1">
              <a:rPr lang="ru-RU"/>
              <a:pPr>
                <a:defRPr/>
              </a:pPr>
              <a:t>28.06.16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9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085385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44354" y="-1588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25305" y="-1588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8976947" y="-1588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66" y="-1588"/>
            <a:ext cx="31164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540318" y="14694"/>
            <a:ext cx="4366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4355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5306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6948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1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836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-1588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>
            <a:spLocks noChangeArrowheads="1"/>
          </p:cNvSpPr>
          <p:nvPr userDrawn="1"/>
        </p:nvSpPr>
        <p:spPr bwMode="auto">
          <a:xfrm>
            <a:off x="8540751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6705A15D-2F10-4F7E-8B81-0AB2665C6E0F}" type="slidenum">
              <a:rPr lang="ru-RU" b="0" smtClean="0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endParaRPr lang="ru-RU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11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401638"/>
            <a:ext cx="8229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016125"/>
            <a:ext cx="8229600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7" name="Дата 27"/>
          <p:cNvSpPr>
            <a:spLocks noGrp="1"/>
          </p:cNvSpPr>
          <p:nvPr>
            <p:ph type="dt" sz="half" idx="2"/>
          </p:nvPr>
        </p:nvSpPr>
        <p:spPr>
          <a:xfrm>
            <a:off x="1782763" y="6080125"/>
            <a:ext cx="960437" cy="457200"/>
          </a:xfrm>
          <a:prstGeom prst="rect">
            <a:avLst/>
          </a:prstGeom>
        </p:spPr>
        <p:txBody>
          <a:bodyPr vert="horz"/>
          <a:lstStyle>
            <a:lvl1pPr algn="ctr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F25588-143A-4F9A-B24B-464EA16B923D}" type="datetime1">
              <a:rPr lang="ru-RU"/>
              <a:pPr>
                <a:defRPr/>
              </a:pPr>
              <a:t>28.06.16</a:t>
            </a:fld>
            <a:endParaRPr lang="ru-RU"/>
          </a:p>
        </p:txBody>
      </p:sp>
      <p:sp>
        <p:nvSpPr>
          <p:cNvPr id="21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5F52D1-A3DA-4023-AC18-A92BDE639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9" r:id="rId2"/>
    <p:sldLayoutId id="2147484755" r:id="rId3"/>
    <p:sldLayoutId id="2147484758" r:id="rId4"/>
    <p:sldLayoutId id="2147484760" r:id="rId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Times New Roman" pitchFamily="18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Times New Roman" pitchFamily="18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Times New Roman" pitchFamily="18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Times New Roman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21832"/>
            <a:ext cx="8458200" cy="1470025"/>
          </a:xfrm>
        </p:spPr>
        <p:txBody>
          <a:bodyPr/>
          <a:lstStyle/>
          <a:p>
            <a:r>
              <a:rPr lang="ru-RU" sz="4000" b="1" dirty="0" smtClean="0"/>
              <a:t>Программно-целевые инструменты реализации целей долгосрочного развития Российской Федерации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Николай Бегчин, </a:t>
            </a:r>
          </a:p>
          <a:p>
            <a:r>
              <a:rPr lang="ru-RU" dirty="0" smtClean="0"/>
              <a:t>Зам. Директора Департамента бюджетной методологии</a:t>
            </a:r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26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304774"/>
            <a:ext cx="9073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6180" algn="ctr"/>
            <a:r>
              <a:rPr lang="ru-RU" sz="2400" b="1" dirty="0">
                <a:latin typeface="Calibri" panose="020F0502020204030204" pitchFamily="34" charset="0"/>
              </a:rPr>
              <a:t>Система стратегического программно-целевого планирования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053928"/>
              </p:ext>
            </p:extLst>
          </p:nvPr>
        </p:nvGraphicFramePr>
        <p:xfrm>
          <a:off x="4044462" y="5084660"/>
          <a:ext cx="1784838" cy="36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9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49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676"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что?</a:t>
                      </a: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кто?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как?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289431" y="1559170"/>
            <a:ext cx="1496156" cy="112249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49895" y="1125416"/>
            <a:ext cx="2762983" cy="503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3231" tIns="33231" rIns="33231" bIns="33231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b="1" spc="-28" dirty="0">
                <a:latin typeface="Calibri" panose="020F0502020204030204" pitchFamily="34" charset="0"/>
              </a:rPr>
              <a:t>Стратегия (концепция) долгосрочного развития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0074" y="2681665"/>
            <a:ext cx="2031025" cy="54213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92" b="1" dirty="0">
                <a:latin typeface="Calibri" panose="020F0502020204030204" pitchFamily="34" charset="0"/>
              </a:rPr>
              <a:t>Долгосрочный бюджетный прогноз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67253" y="2664080"/>
            <a:ext cx="1732085" cy="56343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3231" tIns="33231" rIns="33231" bIns="33231" rtlCol="0">
            <a:noAutofit/>
          </a:bodyPr>
          <a:lstStyle/>
          <a:p>
            <a:pPr algn="ctr">
              <a:lnSpc>
                <a:spcPct val="60000"/>
              </a:lnSpc>
            </a:pPr>
            <a:r>
              <a:rPr lang="ru-RU" sz="1292" b="1" spc="-46" dirty="0">
                <a:latin typeface="Calibri" panose="020F0502020204030204" pitchFamily="34" charset="0"/>
              </a:rPr>
              <a:t>Долгосрочный прогноз социально-экономического развития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55822" y="3560261"/>
            <a:ext cx="1459526" cy="53435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292" b="1" dirty="0">
                <a:latin typeface="Calibri" panose="020F0502020204030204" pitchFamily="34" charset="0"/>
              </a:rPr>
              <a:t>Бюджет </a:t>
            </a:r>
          </a:p>
          <a:p>
            <a:pPr algn="ctr"/>
            <a:r>
              <a:rPr lang="ru-RU" sz="1292" b="1" dirty="0">
                <a:latin typeface="Calibri" panose="020F0502020204030204" pitchFamily="34" charset="0"/>
              </a:rPr>
              <a:t>на 3 года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49970" y="5897605"/>
            <a:ext cx="1617785" cy="54213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92" b="1" dirty="0">
                <a:latin typeface="Calibri" panose="020F0502020204030204" pitchFamily="34" charset="0"/>
              </a:rPr>
              <a:t>Годовые планы </a:t>
            </a:r>
            <a:br>
              <a:rPr lang="ru-RU" sz="1292" b="1" dirty="0">
                <a:latin typeface="Calibri" panose="020F0502020204030204" pitchFamily="34" charset="0"/>
              </a:rPr>
            </a:br>
            <a:r>
              <a:rPr lang="ru-RU" sz="1292" b="1" dirty="0">
                <a:latin typeface="Calibri" panose="020F0502020204030204" pitchFamily="34" charset="0"/>
              </a:rPr>
              <a:t>и отчёты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0408" y="1921999"/>
            <a:ext cx="1652953" cy="61321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92" dirty="0">
                <a:latin typeface="Calibri" panose="020F0502020204030204" pitchFamily="34" charset="0"/>
              </a:rPr>
              <a:t>Отраслевые стратегии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29460" y="1628720"/>
            <a:ext cx="0" cy="4031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>
            <a:off x="3499338" y="2945799"/>
            <a:ext cx="3270736" cy="69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499338" y="3848358"/>
            <a:ext cx="3556484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4462" y="4390576"/>
            <a:ext cx="2066192" cy="1266919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b="1" dirty="0">
                <a:latin typeface="Calibri" panose="020F0502020204030204" pitchFamily="34" charset="0"/>
              </a:rPr>
              <a:t>Госпрограммы</a:t>
            </a:r>
            <a:endParaRPr lang="ru-RU" sz="2123" b="1" dirty="0"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65329" y="5456236"/>
            <a:ext cx="1881555" cy="267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532390" y="2526415"/>
            <a:ext cx="0" cy="208162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5721595" y="3198433"/>
            <a:ext cx="1085850" cy="14073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5820507" y="4066443"/>
            <a:ext cx="1253575" cy="96570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461238" y="3216018"/>
            <a:ext cx="688732" cy="138979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461239" y="4161693"/>
            <a:ext cx="583223" cy="8704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4737025" y="1595715"/>
            <a:ext cx="0" cy="301010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633296" y="3227518"/>
            <a:ext cx="0" cy="33947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 flipH="1">
            <a:off x="7785586" y="3223799"/>
            <a:ext cx="1" cy="33420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2846510" y="1577546"/>
            <a:ext cx="728297" cy="1086534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endCxn id="75" idx="0"/>
          </p:cNvCxnSpPr>
          <p:nvPr/>
        </p:nvCxnSpPr>
        <p:spPr>
          <a:xfrm>
            <a:off x="4947139" y="5442413"/>
            <a:ext cx="11724" cy="45519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5767755" y="6178702"/>
            <a:ext cx="49676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6262321" y="5098046"/>
            <a:ext cx="0" cy="108283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5820507" y="5096800"/>
            <a:ext cx="446212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437030" y="993531"/>
            <a:ext cx="225083" cy="153288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099" y="3216018"/>
            <a:ext cx="142530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92" i="1" dirty="0">
                <a:latin typeface="Calibri" panose="020F0502020204030204" pitchFamily="34" charset="0"/>
              </a:rPr>
              <a:t>Условия</a:t>
            </a: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440547" y="2664081"/>
            <a:ext cx="225083" cy="1521058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62951" y="1592808"/>
            <a:ext cx="142530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92" i="1" dirty="0">
                <a:latin typeface="Calibri" panose="020F0502020204030204" pitchFamily="34" charset="0"/>
              </a:rPr>
              <a:t>Целеполагание</a:t>
            </a: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437030" y="4390576"/>
            <a:ext cx="225083" cy="2041382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9788" y="5210234"/>
            <a:ext cx="142530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1292" i="1" dirty="0">
                <a:latin typeface="Calibri" panose="020F0502020204030204" pitchFamily="34" charset="0"/>
              </a:rPr>
              <a:t>Полномочия и инструменты</a:t>
            </a:r>
          </a:p>
        </p:txBody>
      </p:sp>
      <p:sp>
        <p:nvSpPr>
          <p:cNvPr id="127" name="Левая фигурная скобка 126"/>
          <p:cNvSpPr/>
          <p:nvPr/>
        </p:nvSpPr>
        <p:spPr>
          <a:xfrm rot="10800000">
            <a:off x="7480051" y="4390575"/>
            <a:ext cx="225083" cy="2041382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658241" y="5199610"/>
            <a:ext cx="852713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292" i="1" dirty="0">
                <a:latin typeface="Calibri" panose="020F0502020204030204" pitchFamily="34" charset="0"/>
              </a:rPr>
              <a:t>внешний </a:t>
            </a:r>
          </a:p>
          <a:p>
            <a:pPr>
              <a:lnSpc>
                <a:spcPct val="85000"/>
              </a:lnSpc>
            </a:pPr>
            <a:r>
              <a:rPr lang="ru-RU" sz="1292" i="1" dirty="0">
                <a:latin typeface="Calibri" panose="020F0502020204030204" pitchFamily="34" charset="0"/>
              </a:rPr>
              <a:t>аудит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7252" y="3567412"/>
            <a:ext cx="1732085" cy="61772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3231" tIns="33231" rIns="33231" bIns="33231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ru-RU" sz="1292" b="1" spc="-46" dirty="0">
                <a:latin typeface="Calibri" panose="020F0502020204030204" pitchFamily="34" charset="0"/>
              </a:rPr>
              <a:t>Прогноз социально-экономического развития на 3 года</a:t>
            </a:r>
          </a:p>
        </p:txBody>
      </p:sp>
    </p:spTree>
    <p:extLst>
      <p:ext uri="{BB962C8B-B14F-4D97-AF65-F5344CB8AC3E}">
        <p14:creationId xmlns:p14="http://schemas.microsoft.com/office/powerpoint/2010/main" val="419943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93" y="1019908"/>
            <a:ext cx="8889023" cy="55861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6531" indent="-316531" algn="just">
              <a:buFont typeface="+mj-lt"/>
              <a:buAutoNum type="arabicPeriod"/>
            </a:pPr>
            <a:r>
              <a:rPr lang="ru-RU" altLang="ru-RU" sz="1700" dirty="0">
                <a:latin typeface="Calibri" panose="020F0502020204030204" pitchFamily="34" charset="0"/>
              </a:rPr>
              <a:t>Являться инструментом достижения целей государственной политики в соответствующей сфере (отрасли), то есть определять цели, ответственность (полномочия) и инструменты</a:t>
            </a:r>
          </a:p>
          <a:p>
            <a:pPr marL="316531" indent="-316531" algn="just">
              <a:buFont typeface="+mj-lt"/>
              <a:buAutoNum type="arabicPeriod"/>
            </a:pPr>
            <a:endParaRPr lang="ru-RU" sz="1700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ru-RU" sz="1700" dirty="0">
                <a:latin typeface="Calibri" panose="020F0502020204030204" pitchFamily="34" charset="0"/>
              </a:rPr>
              <a:t>Иметь измеримые, конкретные и проверяемые показатели результатов (в том числе </a:t>
            </a:r>
            <a:r>
              <a:rPr lang="en-US" sz="1700" dirty="0">
                <a:latin typeface="Calibri" panose="020F0502020204030204" pitchFamily="34" charset="0"/>
              </a:rPr>
              <a:t>KPI</a:t>
            </a:r>
            <a:r>
              <a:rPr lang="ru-RU" sz="1700" dirty="0">
                <a:latin typeface="Calibri" panose="020F0502020204030204" pitchFamily="34" charset="0"/>
              </a:rPr>
              <a:t> ведомств и их руководителей</a:t>
            </a:r>
            <a:r>
              <a:rPr lang="en-US" sz="1700" dirty="0">
                <a:latin typeface="Calibri" panose="020F0502020204030204" pitchFamily="34" charset="0"/>
              </a:rPr>
              <a:t>)</a:t>
            </a:r>
            <a:r>
              <a:rPr lang="ru-RU" sz="1700" dirty="0">
                <a:latin typeface="Calibri" panose="020F0502020204030204" pitchFamily="34" charset="0"/>
              </a:rPr>
              <a:t>, использоваться при оценке деятельности Правительства РФ и ФОИВ</a:t>
            </a:r>
            <a:endParaRPr lang="ru-RU" sz="1700" i="1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endParaRPr lang="ru-RU" sz="1700" spc="-9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ru-RU" sz="1700" spc="-9" dirty="0">
                <a:latin typeface="Calibri" panose="020F0502020204030204" pitchFamily="34" charset="0"/>
              </a:rPr>
              <a:t>Предусматривать использование всех инструментов реализации государственной политики (</a:t>
            </a:r>
            <a:r>
              <a:rPr lang="ru-RU" sz="1700" i="1" dirty="0">
                <a:latin typeface="Calibri" panose="020F0502020204030204" pitchFamily="34" charset="0"/>
              </a:rPr>
              <a:t>регулирование, реформы, контроль и надзор, налоговые льготы, а не только бюджетные расходы)</a:t>
            </a:r>
          </a:p>
          <a:p>
            <a:pPr marL="316531" indent="-316531" algn="just">
              <a:buFont typeface="+mj-lt"/>
              <a:buAutoNum type="arabicPeriod"/>
            </a:pPr>
            <a:endParaRPr lang="ru-RU" sz="1700" i="1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ru-RU" sz="1700" dirty="0">
                <a:latin typeface="Calibri" panose="020F0502020204030204" pitchFamily="34" charset="0"/>
              </a:rPr>
              <a:t>Иметь реалистичные среднесрочные «потолки» бюджетных расходов, не требующие постоянного сокращения, охватывать все расходы на отрасль (сферу)</a:t>
            </a:r>
          </a:p>
          <a:p>
            <a:pPr marL="316531" indent="-316531" algn="just">
              <a:buFont typeface="+mj-lt"/>
              <a:buAutoNum type="arabicPeriod"/>
            </a:pPr>
            <a:endParaRPr lang="ru-RU" sz="1700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ru-RU" sz="1700" dirty="0">
                <a:latin typeface="Calibri" panose="020F0502020204030204" pitchFamily="34" charset="0"/>
              </a:rPr>
              <a:t>Устанавливать требования к соответствующим госпрограммам субъектов РФ и иметь механизмы координации деятельности субъектов РФ  </a:t>
            </a:r>
            <a:endParaRPr lang="ru-RU" sz="1700" i="1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endParaRPr lang="ru-RU" sz="1700" dirty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ru-RU" sz="1700" dirty="0">
                <a:latin typeface="Calibri" panose="020F0502020204030204" pitchFamily="34" charset="0"/>
              </a:rPr>
              <a:t>Являться основным документом планирования и отчетности ответственного исполнителя, который должен организовать и координировать его реализацию с использованием методов проектного управления</a:t>
            </a:r>
          </a:p>
          <a:p>
            <a:pPr algn="ctr"/>
            <a:endParaRPr lang="ru-RU" sz="17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286483"/>
            <a:ext cx="9143999" cy="4220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ru-RU" sz="2215" b="1" dirty="0">
                <a:latin typeface="Trebuchet MS" panose="020B0603020202020204" pitchFamily="34" charset="0"/>
              </a:rPr>
              <a:t>Государственная программа должна</a:t>
            </a:r>
            <a:r>
              <a:rPr lang="en-US" sz="2215" b="1" dirty="0">
                <a:latin typeface="Trebuchet MS" panose="020B0603020202020204" pitchFamily="34" charset="0"/>
              </a:rPr>
              <a:t>:</a:t>
            </a:r>
            <a:endParaRPr lang="ru-RU" sz="2215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2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" y="1666875"/>
            <a:ext cx="2057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Ведомство 1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76500" y="1666875"/>
            <a:ext cx="20574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Ведомство 2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768974" y="1666873"/>
            <a:ext cx="205740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Ведомство 3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9" y="2333625"/>
            <a:ext cx="2057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1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499" y="2333626"/>
            <a:ext cx="20574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2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0274" y="2333618"/>
            <a:ext cx="205740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3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4676" y="2333618"/>
            <a:ext cx="205740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4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 flipH="1">
            <a:off x="1200149" y="2005429"/>
            <a:ext cx="1" cy="328196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 flipH="1">
            <a:off x="3505199" y="2005429"/>
            <a:ext cx="1" cy="32819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8" idx="0"/>
          </p:cNvCxnSpPr>
          <p:nvPr/>
        </p:nvCxnSpPr>
        <p:spPr>
          <a:xfrm flipH="1">
            <a:off x="5768974" y="2005427"/>
            <a:ext cx="1028700" cy="328191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11" idx="0"/>
          </p:cNvCxnSpPr>
          <p:nvPr/>
        </p:nvCxnSpPr>
        <p:spPr>
          <a:xfrm>
            <a:off x="6797674" y="2005427"/>
            <a:ext cx="1155702" cy="328191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8124" y="933450"/>
            <a:ext cx="879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Ведомственная модель внедрения государственных (муниципальных) программ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" y="3430270"/>
            <a:ext cx="895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40" dirty="0" smtClean="0"/>
              <a:t>Межведомственная модель внедрения государственных (муниципальных) программ</a:t>
            </a:r>
            <a:endParaRPr lang="ru-RU" b="1" spc="-40" dirty="0"/>
          </a:p>
        </p:txBody>
      </p:sp>
      <p:sp>
        <p:nvSpPr>
          <p:cNvPr id="28" name="TextBox 27"/>
          <p:cNvSpPr txBox="1"/>
          <p:nvPr/>
        </p:nvSpPr>
        <p:spPr>
          <a:xfrm>
            <a:off x="171449" y="4156075"/>
            <a:ext cx="1112519" cy="326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Ведомство 1</a:t>
            </a:r>
            <a:endParaRPr lang="en-US" sz="1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отв. исполнитель)</a:t>
            </a:r>
            <a:endParaRPr lang="ru-RU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1448" y="4822825"/>
            <a:ext cx="264652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1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 стрелкой 34"/>
          <p:cNvCxnSpPr>
            <a:stCxn id="28" idx="2"/>
            <a:endCxn id="31" idx="0"/>
          </p:cNvCxnSpPr>
          <p:nvPr/>
        </p:nvCxnSpPr>
        <p:spPr>
          <a:xfrm>
            <a:off x="727709" y="4482318"/>
            <a:ext cx="767000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20172" y="4156073"/>
            <a:ext cx="1112519" cy="326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ru-RU" sz="1100" dirty="0" smtClean="0"/>
              <a:t>Ведомство </a:t>
            </a:r>
            <a:r>
              <a:rPr lang="en-US" sz="1100" dirty="0" smtClean="0"/>
              <a:t>n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343084" y="4156075"/>
            <a:ext cx="303248" cy="326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ru-RU" sz="1100" dirty="0" smtClean="0"/>
              <a:t>...</a:t>
            </a:r>
            <a:endParaRPr lang="ru-RU" sz="1100" dirty="0"/>
          </a:p>
        </p:txBody>
      </p:sp>
      <p:cxnSp>
        <p:nvCxnSpPr>
          <p:cNvPr id="43" name="Прямая со стрелкой 42"/>
          <p:cNvCxnSpPr>
            <a:stCxn id="42" idx="2"/>
            <a:endCxn id="31" idx="0"/>
          </p:cNvCxnSpPr>
          <p:nvPr/>
        </p:nvCxnSpPr>
        <p:spPr>
          <a:xfrm>
            <a:off x="1494708" y="4482318"/>
            <a:ext cx="1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1" idx="2"/>
            <a:endCxn id="31" idx="0"/>
          </p:cNvCxnSpPr>
          <p:nvPr/>
        </p:nvCxnSpPr>
        <p:spPr>
          <a:xfrm flipH="1">
            <a:off x="1494709" y="4482317"/>
            <a:ext cx="781723" cy="34050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310651" y="4156079"/>
            <a:ext cx="1112519" cy="326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Ведомство 2</a:t>
            </a:r>
            <a:endParaRPr lang="en-US" sz="1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отв. исполнитель)</a:t>
            </a:r>
            <a:endParaRPr lang="ru-RU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10650" y="4822829"/>
            <a:ext cx="264652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1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0" name="Прямая со стрелкой 59"/>
          <p:cNvCxnSpPr>
            <a:stCxn id="58" idx="2"/>
            <a:endCxn id="59" idx="0"/>
          </p:cNvCxnSpPr>
          <p:nvPr/>
        </p:nvCxnSpPr>
        <p:spPr>
          <a:xfrm>
            <a:off x="3866911" y="4482322"/>
            <a:ext cx="767000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859374" y="4156077"/>
            <a:ext cx="1112519" cy="3262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ru-RU" sz="1100" dirty="0" smtClean="0"/>
              <a:t>Ведомство </a:t>
            </a:r>
            <a:r>
              <a:rPr lang="en-US" sz="1100" dirty="0" smtClean="0"/>
              <a:t>n</a:t>
            </a:r>
            <a:endParaRPr lang="ru-RU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4482286" y="4156079"/>
            <a:ext cx="303248" cy="326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ru-RU" sz="1100" dirty="0" smtClean="0"/>
              <a:t>...</a:t>
            </a:r>
            <a:endParaRPr lang="ru-RU" sz="1100" dirty="0"/>
          </a:p>
        </p:txBody>
      </p:sp>
      <p:cxnSp>
        <p:nvCxnSpPr>
          <p:cNvPr id="63" name="Прямая со стрелкой 62"/>
          <p:cNvCxnSpPr>
            <a:stCxn id="62" idx="2"/>
            <a:endCxn id="59" idx="0"/>
          </p:cNvCxnSpPr>
          <p:nvPr/>
        </p:nvCxnSpPr>
        <p:spPr>
          <a:xfrm>
            <a:off x="4633910" y="4482322"/>
            <a:ext cx="1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61" idx="2"/>
            <a:endCxn id="59" idx="0"/>
          </p:cNvCxnSpPr>
          <p:nvPr/>
        </p:nvCxnSpPr>
        <p:spPr>
          <a:xfrm flipH="1">
            <a:off x="4633911" y="4482321"/>
            <a:ext cx="781723" cy="34050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368416" y="4156079"/>
            <a:ext cx="1112519" cy="32624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Ведомство 3</a:t>
            </a:r>
            <a:endParaRPr lang="en-US" sz="1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отв. исполнитель)</a:t>
            </a:r>
            <a:endParaRPr lang="ru-RU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68415" y="4822829"/>
            <a:ext cx="2646521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1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7" name="Прямая со стрелкой 66"/>
          <p:cNvCxnSpPr>
            <a:stCxn id="65" idx="2"/>
            <a:endCxn id="66" idx="0"/>
          </p:cNvCxnSpPr>
          <p:nvPr/>
        </p:nvCxnSpPr>
        <p:spPr>
          <a:xfrm>
            <a:off x="6924676" y="4482322"/>
            <a:ext cx="767000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917139" y="4156077"/>
            <a:ext cx="1112519" cy="32624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ru-RU" sz="1100" dirty="0" smtClean="0"/>
              <a:t>Ведомство </a:t>
            </a:r>
            <a:r>
              <a:rPr lang="en-US" sz="1100" dirty="0" smtClean="0"/>
              <a:t>n</a:t>
            </a:r>
            <a:endParaRPr lang="ru-RU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7540051" y="4156079"/>
            <a:ext cx="303248" cy="32624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ru-RU" sz="1100" dirty="0" smtClean="0"/>
              <a:t>...</a:t>
            </a:r>
            <a:endParaRPr lang="ru-RU" sz="1100" dirty="0"/>
          </a:p>
        </p:txBody>
      </p:sp>
      <p:cxnSp>
        <p:nvCxnSpPr>
          <p:cNvPr id="70" name="Прямая со стрелкой 69"/>
          <p:cNvCxnSpPr>
            <a:stCxn id="69" idx="2"/>
            <a:endCxn id="66" idx="0"/>
          </p:cNvCxnSpPr>
          <p:nvPr/>
        </p:nvCxnSpPr>
        <p:spPr>
          <a:xfrm>
            <a:off x="7691675" y="4482322"/>
            <a:ext cx="1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68" idx="2"/>
            <a:endCxn id="66" idx="0"/>
          </p:cNvCxnSpPr>
          <p:nvPr/>
        </p:nvCxnSpPr>
        <p:spPr>
          <a:xfrm flipH="1">
            <a:off x="7691676" y="4482321"/>
            <a:ext cx="781723" cy="34050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6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401638"/>
            <a:ext cx="8940800" cy="1063625"/>
          </a:xfrm>
        </p:spPr>
        <p:txBody>
          <a:bodyPr/>
          <a:lstStyle/>
          <a:p>
            <a:r>
              <a:rPr lang="ru-RU" altLang="ru-RU" smtClean="0"/>
              <a:t>Структура государственной программы </a:t>
            </a:r>
            <a:br>
              <a:rPr lang="ru-RU" altLang="ru-RU" smtClean="0"/>
            </a:br>
            <a:r>
              <a:rPr lang="ru-RU" altLang="ru-RU" smtClean="0"/>
              <a:t>и ее отражение в бюджетной классификации</a:t>
            </a:r>
          </a:p>
        </p:txBody>
      </p:sp>
      <p:grpSp>
        <p:nvGrpSpPr>
          <p:cNvPr id="21507" name="Группа 64"/>
          <p:cNvGrpSpPr>
            <a:grpSpLocks/>
          </p:cNvGrpSpPr>
          <p:nvPr/>
        </p:nvGrpSpPr>
        <p:grpSpPr bwMode="auto">
          <a:xfrm>
            <a:off x="455613" y="1917700"/>
            <a:ext cx="8104187" cy="4113213"/>
            <a:chOff x="455221" y="1917368"/>
            <a:chExt cx="8104911" cy="4114080"/>
          </a:xfrm>
        </p:grpSpPr>
        <p:sp>
          <p:nvSpPr>
            <p:cNvPr id="4" name="TextBox 3"/>
            <p:cNvSpPr txBox="1"/>
            <p:nvPr/>
          </p:nvSpPr>
          <p:spPr>
            <a:xfrm>
              <a:off x="455221" y="1917368"/>
              <a:ext cx="6637930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 Narrow" pitchFamily="34" charset="0"/>
                </a:rPr>
                <a:t>Государственная программа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5221" y="3039968"/>
              <a:ext cx="2078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Подпрограмма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35075" y="3039968"/>
              <a:ext cx="2078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Подпрограмма 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4928" y="3039968"/>
              <a:ext cx="2078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ФЦП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5221" y="4180033"/>
              <a:ext cx="819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ВЦП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72019" y="4183209"/>
              <a:ext cx="379447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19219" y="4180033"/>
              <a:ext cx="1875005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Основное мероприятие 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7108" y="4180033"/>
              <a:ext cx="819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ВЦП </a:t>
              </a:r>
              <a:r>
                <a:rPr lang="en-US" sz="2000" b="1" dirty="0">
                  <a:latin typeface="Arial Narrow" pitchFamily="34" charset="0"/>
                </a:rPr>
                <a:t>m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8146" y="4183209"/>
              <a:ext cx="1875004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Основное мероприятие </a:t>
              </a:r>
              <a:r>
                <a:rPr lang="en-US" sz="2000" b="1" dirty="0">
                  <a:latin typeface="Arial Narrow" pitchFamily="34" charset="0"/>
                </a:rPr>
                <a:t>n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6053" y="4183209"/>
              <a:ext cx="379446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57108" y="5312158"/>
              <a:ext cx="379447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5221" y="5312158"/>
              <a:ext cx="1258999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Меропри</a:t>
              </a:r>
              <a:r>
                <a:rPr lang="ru-RU" sz="2000" b="1" dirty="0">
                  <a:latin typeface="Arial Narrow" pitchFamily="34" charset="0"/>
                </a:rPr>
                <a:t>-</a:t>
              </a:r>
            </a:p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ятие</a:t>
              </a:r>
              <a:r>
                <a:rPr lang="ru-RU" sz="2000" b="1" dirty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1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90556" y="5312158"/>
              <a:ext cx="1259000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Меропри</a:t>
              </a:r>
              <a:r>
                <a:rPr lang="ru-RU" sz="2000" b="1" dirty="0">
                  <a:latin typeface="Arial Narrow" pitchFamily="34" charset="0"/>
                </a:rPr>
                <a:t>-</a:t>
              </a:r>
            </a:p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ятие</a:t>
              </a:r>
              <a:r>
                <a:rPr lang="ru-RU" sz="2000" b="1" dirty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k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00704" y="5312158"/>
              <a:ext cx="379446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98816" y="5312158"/>
              <a:ext cx="1259000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Меропри</a:t>
              </a:r>
              <a:r>
                <a:rPr lang="ru-RU" sz="2000" b="1" dirty="0">
                  <a:latin typeface="Arial Narrow" pitchFamily="34" charset="0"/>
                </a:rPr>
                <a:t>-</a:t>
              </a:r>
            </a:p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ятие</a:t>
              </a:r>
              <a:r>
                <a:rPr lang="ru-RU" sz="2000" b="1" dirty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1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35739" y="5312158"/>
              <a:ext cx="1257412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Меропри</a:t>
              </a:r>
              <a:r>
                <a:rPr lang="ru-RU" sz="2000" b="1" dirty="0">
                  <a:latin typeface="Arial Narrow" pitchFamily="34" charset="0"/>
                </a:rPr>
                <a:t>-</a:t>
              </a:r>
            </a:p>
            <a:p>
              <a:pPr algn="ctr">
                <a:defRPr/>
              </a:pPr>
              <a:r>
                <a:rPr lang="ru-RU" sz="2000" b="1" dirty="0" err="1">
                  <a:latin typeface="Arial Narrow" pitchFamily="34" charset="0"/>
                </a:rPr>
                <a:t>ятие</a:t>
              </a:r>
              <a:r>
                <a:rPr lang="ru-RU" sz="2000" b="1" dirty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l</a:t>
              </a:r>
              <a:endParaRPr lang="ru-RU" sz="2000" b="1" dirty="0">
                <a:latin typeface="Arial Narrow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495126" y="2843076"/>
              <a:ext cx="4559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4" idx="2"/>
            </p:cNvCxnSpPr>
            <p:nvPr/>
          </p:nvCxnSpPr>
          <p:spPr>
            <a:xfrm>
              <a:off x="3774980" y="2636658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1517353" y="284307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3774980" y="285101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6048483" y="285101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3779743" y="3760844"/>
              <a:ext cx="0" cy="204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3779743" y="3975202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864833" y="3965675"/>
              <a:ext cx="529002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877534" y="3976790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1560220" y="396567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266720" y="397996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4960948" y="396567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6154855" y="397996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877534" y="4904085"/>
              <a:ext cx="0" cy="204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877534" y="5108916"/>
              <a:ext cx="214331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083927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2046038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3020850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3779743" y="4904085"/>
              <a:ext cx="0" cy="204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3774980" y="5108916"/>
              <a:ext cx="266565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>
              <a:off x="4529110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/>
            <p:nvPr/>
          </p:nvCxnSpPr>
          <p:spPr>
            <a:xfrm>
              <a:off x="5478520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/>
            <p:nvPr/>
          </p:nvCxnSpPr>
          <p:spPr>
            <a:xfrm>
              <a:off x="6440631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611766" y="1917369"/>
              <a:ext cx="380013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 anchorCtr="1"/>
            <a:lstStyle/>
            <a:p>
              <a:pPr algn="ctr">
                <a:defRPr/>
              </a:pPr>
              <a:r>
                <a:rPr lang="en-US" sz="2000" b="1" dirty="0">
                  <a:latin typeface="+mj-lt"/>
                </a:rPr>
                <a:t>X </a:t>
              </a:r>
              <a:r>
                <a:rPr lang="en-US" sz="2000" b="1" dirty="0" err="1">
                  <a:latin typeface="+mj-lt"/>
                </a:rPr>
                <a:t>X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11766" y="3058056"/>
              <a:ext cx="380013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+mj-lt"/>
                </a:rPr>
                <a:t>X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11766" y="4172731"/>
              <a:ext cx="380013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 anchorCtr="1"/>
            <a:lstStyle/>
            <a:p>
              <a:pPr algn="ctr">
                <a:defRPr/>
              </a:pPr>
              <a:r>
                <a:rPr lang="en-US" sz="2000" b="1" dirty="0">
                  <a:latin typeface="+mj-lt"/>
                </a:rPr>
                <a:t>X </a:t>
              </a:r>
              <a:r>
                <a:rPr lang="en-US" sz="2000" b="1" dirty="0" err="1">
                  <a:latin typeface="+mj-lt"/>
                </a:rPr>
                <a:t>X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91756" y="1917368"/>
              <a:ext cx="568376" cy="29911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anchor="ctr" anchorCtr="1"/>
            <a:lstStyle/>
            <a:p>
              <a:pPr algn="ctr">
                <a:lnSpc>
                  <a:spcPct val="70000"/>
                </a:lnSpc>
                <a:defRPr/>
              </a:pPr>
              <a:r>
                <a:rPr lang="ru-RU" sz="1600" b="1" dirty="0">
                  <a:solidFill>
                    <a:schemeClr val="bg1"/>
                  </a:solidFill>
                </a:rPr>
                <a:t>Код классификации расходов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59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00025"/>
            <a:ext cx="9144000" cy="825500"/>
          </a:xfrm>
        </p:spPr>
        <p:txBody>
          <a:bodyPr/>
          <a:lstStyle/>
          <a:p>
            <a:r>
              <a:rPr lang="ru-RU" altLang="ru-RU" sz="2400" b="1" dirty="0" smtClean="0"/>
              <a:t>Отражение основных мероприятий в бюджетной документации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04727" y="1586793"/>
          <a:ext cx="852984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Под-раздел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статья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расходов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-тика)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55559" y="1047335"/>
            <a:ext cx="504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Федеральный бюджет 2014-2016 гг., 2015-2017 гг.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85683" y="4390559"/>
          <a:ext cx="8548893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Под-раздел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статья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расходов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(учет и отчетность)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6509" y="3905693"/>
            <a:ext cx="4569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Федеральный бюджет 2016-2018 гг., вариант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50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50" y="1000125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«Государственные программы»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1009650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249" y="1778863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государственной программы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7883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Элементы классификации расходов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29199" y="26646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Распределение расходов по КБК</a:t>
            </a:r>
          </a:p>
          <a:p>
            <a:pPr algn="ctr"/>
            <a:r>
              <a:rPr lang="ru-RU" dirty="0" smtClean="0"/>
              <a:t>при формировании бюджета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29198" y="355051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Бюджет, </a:t>
            </a:r>
          </a:p>
          <a:p>
            <a:pPr algn="ctr"/>
            <a:r>
              <a:rPr lang="ru-RU" dirty="0" smtClean="0"/>
              <a:t>сводная бюджетная роспись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48396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Кассовое исполнение</a:t>
            </a:r>
          </a:p>
          <a:p>
            <a:pPr algn="ctr"/>
            <a:r>
              <a:rPr lang="ru-RU" dirty="0" smtClean="0"/>
              <a:t>бюджета по расходам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6248" y="2664688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Ресурсное обеспечение государственной программы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6250" y="3550513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Предложения по корректировке государственной программы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6247" y="4473069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Утвержденная/уточненная государственная программа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6246" y="5444619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Годовой отчет </a:t>
            </a:r>
            <a:r>
              <a:rPr lang="ru-RU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ru-RU" dirty="0" smtClean="0"/>
              <a:t>сводный годовой доклад по госпрограммам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29197" y="5454144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Годовой отчёт об исполнении бюджета 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5206707" y="886652"/>
            <a:ext cx="2936874" cy="955750"/>
            <a:chOff x="5095875" y="886652"/>
            <a:chExt cx="2936874" cy="955750"/>
          </a:xfrm>
        </p:grpSpPr>
        <p:pic>
          <p:nvPicPr>
            <p:cNvPr id="29698" name="Picture 2" descr="http://budget.gov.ru/img/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875" y="886652"/>
              <a:ext cx="2936874" cy="95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6010275" y="1009650"/>
              <a:ext cx="1701800" cy="2190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4165599" y="2032000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6733840" y="2489568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165598" y="2925217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2180889" y="3372318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6733844" y="3366583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180893" y="427246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8055481">
            <a:off x="4002329" y="431556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6733844" y="4272462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8055481">
            <a:off x="4002330" y="519362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6733844" y="5225880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180888" y="5225880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5564" y="5374572"/>
            <a:ext cx="8525163" cy="813792"/>
          </a:xfrm>
          <a:prstGeom prst="roundRect">
            <a:avLst/>
          </a:prstGeom>
          <a:solidFill>
            <a:srgbClr val="FFC000">
              <a:alpha val="2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6" name="TextBox 29695"/>
          <p:cNvSpPr txBox="1"/>
          <p:nvPr/>
        </p:nvSpPr>
        <p:spPr>
          <a:xfrm>
            <a:off x="2021753" y="6456218"/>
            <a:ext cx="480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Пакет, направляемый в Государственную Думу</a:t>
            </a:r>
            <a:endParaRPr lang="ru-RU" dirty="0"/>
          </a:p>
        </p:txBody>
      </p:sp>
      <p:cxnSp>
        <p:nvCxnSpPr>
          <p:cNvPr id="29699" name="Прямая соединительная линия 29698"/>
          <p:cNvCxnSpPr>
            <a:stCxn id="29696" idx="0"/>
          </p:cNvCxnSpPr>
          <p:nvPr/>
        </p:nvCxnSpPr>
        <p:spPr>
          <a:xfrm flipH="1" flipV="1">
            <a:off x="4423207" y="6188364"/>
            <a:ext cx="1" cy="267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1" name="Прямая со стрелкой 29700"/>
          <p:cNvCxnSpPr/>
          <p:nvPr/>
        </p:nvCxnSpPr>
        <p:spPr>
          <a:xfrm>
            <a:off x="4150528" y="3859679"/>
            <a:ext cx="818633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0" y="200025"/>
            <a:ext cx="914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ru-RU" altLang="ru-RU" sz="2400" b="1" dirty="0" smtClean="0"/>
              <a:t>Информационное взаимодействие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399515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8</a:t>
            </a:fld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08" y="641142"/>
            <a:ext cx="8845061" cy="2996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sz="1846" dirty="0"/>
              <a:t>Недостаточная интеграция госпрограмм в бюджетный процесс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02223" y="1055077"/>
          <a:ext cx="8845062" cy="499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7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26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№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Проблема (недостаток)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Предложение по решению (устранению)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648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Основной субъект бюджетного процесса – участник госпрограммы, а не ответственный исполнитель </a:t>
                      </a: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 роль ответственного исполнителя при планировании бюджетных расходов, ответственность за их эффективность и качество управления госпрограммой носят формальный характер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Передача всех полномочий по распределению бюджетных ассигнований на госпрограмму её ответственному исполнителю (в настоящее время распределение ассигнований в Минфин представляется главными распорядителями средств федерального бюджета)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Сочетание программной и функциональной классификации расходов бюджетов </a:t>
                      </a: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 усложнение структуры бюджета, снижение его прозрачности и гибкости управления ассигнованиями</a:t>
                      </a:r>
                      <a:endParaRPr lang="ru-RU" sz="1300" i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Ведение сводной бюджетной росписи только в программной классификации с сохранением функциональной в лимитах бюджетных обязательств и в отчётности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Отсутствие возможностей для перераспределения бюджетных ассигнований между мероприятиями госпрограммы в ходе исполнения бюджета </a:t>
                      </a: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 снижение оперативности управленческих решений</a:t>
                      </a:r>
                      <a:endParaRPr lang="ru-RU" sz="1300" i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Расширение гибкости при исполнении федерального бюджета - перераспределение ассигнований между мероприятиями госпрограммы (в пределах 10% общего объема) без снижения целевых индикаторов</a:t>
                      </a:r>
                      <a:endParaRPr lang="en-US" sz="1300" i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Подробная информация о плановых значениях индикаторов, ожидаемых результатах и содержании мероприятий госпрограмм в Федеральное Собрание не представляется </a:t>
                      </a: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формальное обсуждение качественных параметров госпрограмм при рассмотрении проекта бюджета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ru-RU" sz="1300" i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Закрепление необходимости представления в Государственную Думу проектов госпрограмм (изменений в них) одновременно с проектом бюджета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931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11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51485</TotalTime>
  <Words>754</Words>
  <Application>Microsoft Macintosh PowerPoint</Application>
  <PresentationFormat>Экран (4:3)</PresentationFormat>
  <Paragraphs>230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11_Городская</vt:lpstr>
      <vt:lpstr>Программно-целевые инструменты реализации целей долгосрочного развития Российской Федерации</vt:lpstr>
      <vt:lpstr>Презентация PowerPoint</vt:lpstr>
      <vt:lpstr>Презентация PowerPoint</vt:lpstr>
      <vt:lpstr>Презентация PowerPoint</vt:lpstr>
      <vt:lpstr>Структура государственной программы  и ее отражение в бюджетной классификации</vt:lpstr>
      <vt:lpstr>Отражение основных мероприятий в бюджетной документации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Россия-2020: Концепция обеспечения экономического лидерства</dc:title>
  <dc:creator>Николай Бегчин</dc:creator>
  <cp:lastModifiedBy>MacBook Air</cp:lastModifiedBy>
  <cp:revision>2086</cp:revision>
  <dcterms:modified xsi:type="dcterms:W3CDTF">2016-06-28T09:38:53Z</dcterms:modified>
</cp:coreProperties>
</file>