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90" r:id="rId1"/>
  </p:sldMasterIdLst>
  <p:notesMasterIdLst>
    <p:notesMasterId r:id="rId10"/>
  </p:notesMasterIdLst>
  <p:handoutMasterIdLst>
    <p:handoutMasterId r:id="rId11"/>
  </p:handoutMasterIdLst>
  <p:sldIdLst>
    <p:sldId id="1349" r:id="rId2"/>
    <p:sldId id="1346" r:id="rId3"/>
    <p:sldId id="1347" r:id="rId4"/>
    <p:sldId id="1345" r:id="rId5"/>
    <p:sldId id="1329" r:id="rId6"/>
    <p:sldId id="1340" r:id="rId7"/>
    <p:sldId id="1332" r:id="rId8"/>
    <p:sldId id="1348" r:id="rId9"/>
  </p:sldIdLst>
  <p:sldSz cx="9144000" cy="6858000" type="screen4x3"/>
  <p:notesSz cx="7053263" cy="93567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7">
          <p15:clr>
            <a:srgbClr val="A4A3A4"/>
          </p15:clr>
        </p15:guide>
        <p15:guide id="2" pos="22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B8E"/>
    <a:srgbClr val="FFA7A9"/>
    <a:srgbClr val="CCCCFF"/>
    <a:srgbClr val="8A8BB8"/>
    <a:srgbClr val="FF0066"/>
    <a:srgbClr val="9FA0C5"/>
    <a:srgbClr val="999AC1"/>
    <a:srgbClr val="8586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25" autoAdjust="0"/>
    <p:restoredTop sz="91343" autoAdjust="0"/>
  </p:normalViewPr>
  <p:slideViewPr>
    <p:cSldViewPr snapToGrid="0">
      <p:cViewPr varScale="1">
        <p:scale>
          <a:sx n="67" d="100"/>
          <a:sy n="67" d="100"/>
        </p:scale>
        <p:origin x="-22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5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3756" y="-72"/>
      </p:cViewPr>
      <p:guideLst>
        <p:guide orient="horz" pos="2947"/>
        <p:guide pos="22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18" tIns="44660" rIns="89318" bIns="44660" numCol="1" anchor="t" anchorCtr="0" compatLnSpc="1">
            <a:prstTxWarp prst="textNoShape">
              <a:avLst/>
            </a:prstTxWarp>
          </a:bodyPr>
          <a:lstStyle>
            <a:lvl1pPr defTabSz="8905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Слайд 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994150" y="0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18" tIns="44660" rIns="89318" bIns="44660" numCol="1" anchor="t" anchorCtr="0" compatLnSpc="1">
            <a:prstTxWarp prst="textNoShape">
              <a:avLst/>
            </a:prstTxWarp>
          </a:bodyPr>
          <a:lstStyle>
            <a:lvl1pPr algn="r" defTabSz="8905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42AB80-9D5C-42F9-BDE2-0CBC13865FCE}" type="datetime1">
              <a:rPr lang="ru-RU"/>
              <a:pPr>
                <a:defRPr/>
              </a:pPr>
              <a:t>28.06.16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8886825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18" tIns="44660" rIns="89318" bIns="44660" numCol="1" anchor="b" anchorCtr="0" compatLnSpc="1">
            <a:prstTxWarp prst="textNoShape">
              <a:avLst/>
            </a:prstTxWarp>
          </a:bodyPr>
          <a:lstStyle>
            <a:lvl1pPr defTabSz="8905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994150" y="8886825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18" tIns="44660" rIns="89318" bIns="44660" numCol="1" anchor="b" anchorCtr="0" compatLnSpc="1">
            <a:prstTxWarp prst="textNoShape">
              <a:avLst/>
            </a:prstTxWarp>
          </a:bodyPr>
          <a:lstStyle>
            <a:lvl1pPr algn="r" defTabSz="8905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9E49761-8675-408B-8E94-878736FDDE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728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t" anchorCtr="0" compatLnSpc="1">
            <a:prstTxWarp prst="textNoShape">
              <a:avLst/>
            </a:prstTxWarp>
          </a:bodyPr>
          <a:lstStyle>
            <a:lvl1pPr defTabSz="890588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Слайд 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994150" y="0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t" anchorCtr="0" compatLnSpc="1">
            <a:prstTxWarp prst="textNoShape">
              <a:avLst/>
            </a:prstTxWarp>
          </a:bodyPr>
          <a:lstStyle>
            <a:lvl1pPr algn="r" defTabSz="890588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47E884F8-68DF-4A03-8762-02D2AA0EB6DB}" type="datetime1">
              <a:rPr lang="ru-RU"/>
              <a:pPr>
                <a:defRPr/>
              </a:pPr>
              <a:t>28.06.16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1675"/>
            <a:ext cx="4678362" cy="3508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846" tIns="49924" rIns="99846" bIns="4992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706438" y="4443413"/>
            <a:ext cx="5640387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8886825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b" anchorCtr="0" compatLnSpc="1">
            <a:prstTxWarp prst="textNoShape">
              <a:avLst/>
            </a:prstTxWarp>
          </a:bodyPr>
          <a:lstStyle>
            <a:lvl1pPr defTabSz="890588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994150" y="8886825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b" anchorCtr="0" compatLnSpc="1">
            <a:prstTxWarp prst="textNoShape">
              <a:avLst/>
            </a:prstTxWarp>
          </a:bodyPr>
          <a:lstStyle>
            <a:lvl1pPr algn="r" defTabSz="890588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87FB2F21-D3D3-480C-9C33-E622EB6AF2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459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FB2F21-D3D3-480C-9C33-E622EB6AF22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35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 userDrawn="1"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 userDrawn="1"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 userDrawn="1"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 userDrawn="1"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оугольник 8"/>
          <p:cNvSpPr/>
          <p:nvPr userDrawn="1"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 userDrawn="1"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 userDrawn="1"/>
        </p:nvSpPr>
        <p:spPr bwMode="auto">
          <a:xfrm>
            <a:off x="963613" y="-20638"/>
            <a:ext cx="2524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 smtClean="0">
                <a:solidFill>
                  <a:srgbClr val="DBDBE9"/>
                </a:solidFill>
                <a:cs typeface="Times New Roman" pitchFamily="18" charset="0"/>
              </a:rPr>
              <a:t>]</a:t>
            </a:r>
            <a:endParaRPr lang="ru-RU" altLang="ru-RU" smtClean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4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smtClean="0">
                <a:solidFill>
                  <a:schemeClr val="bg1"/>
                </a:solidFill>
                <a:cs typeface="Times New Roman" pitchFamily="18" charset="0"/>
              </a:rPr>
              <a:t>ф</a:t>
            </a:r>
            <a:endParaRPr lang="ru-RU" sz="2200" smtClean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15" name="Номер слайда 11"/>
          <p:cNvSpPr txBox="1">
            <a:spLocks noGrp="1"/>
          </p:cNvSpPr>
          <p:nvPr userDrawn="1"/>
        </p:nvSpPr>
        <p:spPr bwMode="auto">
          <a:xfrm>
            <a:off x="7424738" y="0"/>
            <a:ext cx="1484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fld id="{3E7A15B9-4DAC-4071-9339-F6E92C5894BD}" type="slidenum">
              <a:rPr lang="ru-RU" smtClean="0">
                <a:solidFill>
                  <a:srgbClr val="FFFFFF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ru-RU" smtClean="0">
              <a:solidFill>
                <a:srgbClr val="FFFFFF"/>
              </a:solidFill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8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5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1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1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1" y="4198940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1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7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5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5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Line 4"/>
          <p:cNvSpPr>
            <a:spLocks noChangeShapeType="1"/>
          </p:cNvSpPr>
          <p:nvPr userDrawn="1"/>
        </p:nvSpPr>
        <p:spPr bwMode="auto">
          <a:xfrm>
            <a:off x="6615113" y="5075238"/>
            <a:ext cx="155257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9" name="Line 5"/>
          <p:cNvSpPr>
            <a:spLocks noChangeShapeType="1"/>
          </p:cNvSpPr>
          <p:nvPr userDrawn="1"/>
        </p:nvSpPr>
        <p:spPr bwMode="auto">
          <a:xfrm>
            <a:off x="6615113" y="6034088"/>
            <a:ext cx="155257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0" name="Rectangle 6"/>
          <p:cNvSpPr>
            <a:spLocks noChangeArrowheads="1"/>
          </p:cNvSpPr>
          <p:nvPr userDrawn="1"/>
        </p:nvSpPr>
        <p:spPr bwMode="auto">
          <a:xfrm>
            <a:off x="7024689" y="6042025"/>
            <a:ext cx="731837" cy="63500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/>
          <a:p>
            <a:endParaRPr lang="ru-RU" dirty="0">
              <a:latin typeface="Georgia" pitchFamily="18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auto">
          <a:xfrm>
            <a:off x="7024689" y="5008563"/>
            <a:ext cx="731837" cy="63500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/>
          <a:p>
            <a:endParaRPr lang="ru-RU" dirty="0">
              <a:latin typeface="Georgia" pitchFamily="18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 userDrawn="1"/>
        </p:nvSpPr>
        <p:spPr bwMode="auto">
          <a:xfrm>
            <a:off x="6400800" y="4532313"/>
            <a:ext cx="19495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r>
              <a:rPr lang="ru-RU" dirty="0">
                <a:latin typeface="Georgia" pitchFamily="18" charset="0"/>
              </a:rPr>
              <a:t>Минфин России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3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672" y="5072063"/>
            <a:ext cx="807868" cy="95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5151438"/>
            <a:ext cx="654050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Line 4"/>
          <p:cNvSpPr>
            <a:spLocks noChangeShapeType="1"/>
          </p:cNvSpPr>
          <p:nvPr userDrawn="1"/>
        </p:nvSpPr>
        <p:spPr bwMode="auto">
          <a:xfrm>
            <a:off x="6615113" y="5075238"/>
            <a:ext cx="155257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" name="Line 5"/>
          <p:cNvSpPr>
            <a:spLocks noChangeShapeType="1"/>
          </p:cNvSpPr>
          <p:nvPr userDrawn="1"/>
        </p:nvSpPr>
        <p:spPr bwMode="auto">
          <a:xfrm>
            <a:off x="6615113" y="6034088"/>
            <a:ext cx="155257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Rectangle 6"/>
          <p:cNvSpPr>
            <a:spLocks noChangeArrowheads="1"/>
          </p:cNvSpPr>
          <p:nvPr userDrawn="1"/>
        </p:nvSpPr>
        <p:spPr bwMode="auto">
          <a:xfrm>
            <a:off x="7024688" y="6042025"/>
            <a:ext cx="731837" cy="63500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latin typeface="Georgia" pitchFamily="18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auto">
          <a:xfrm>
            <a:off x="7024688" y="5008563"/>
            <a:ext cx="731837" cy="63500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latin typeface="Georgia" pitchFamily="18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 userDrawn="1"/>
        </p:nvSpPr>
        <p:spPr bwMode="auto">
          <a:xfrm>
            <a:off x="6400800" y="4532313"/>
            <a:ext cx="1931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ru-RU" altLang="ru-RU" smtClean="0">
                <a:latin typeface="Georgia" pitchFamily="18" charset="0"/>
              </a:rPr>
              <a:t>Минфин России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3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81CA8-3555-4B44-910D-94C3411B8C26}" type="datetime1">
              <a:rPr lang="ru-RU"/>
              <a:pPr>
                <a:defRPr/>
              </a:pPr>
              <a:t>28.06.16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9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9085385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044354" y="-1588"/>
            <a:ext cx="2784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025305" y="-1588"/>
            <a:ext cx="8792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8976947" y="-1588"/>
            <a:ext cx="26377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8915400" y="0"/>
            <a:ext cx="5568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8875835" y="0"/>
            <a:ext cx="5862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40728" y="1"/>
            <a:ext cx="464526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Прямоугольник 25"/>
          <p:cNvSpPr>
            <a:spLocks noChangeArrowheads="1"/>
          </p:cNvSpPr>
          <p:nvPr userDrawn="1"/>
        </p:nvSpPr>
        <p:spPr bwMode="auto">
          <a:xfrm>
            <a:off x="96422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66" y="-1588"/>
            <a:ext cx="311645" cy="369888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8540318" y="14694"/>
            <a:ext cx="43662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B57F-E6B2-477A-A458-E62C3B0A6261}" type="slidenum">
              <a:rPr lang="ru-RU" b="1" smtClean="0">
                <a:solidFill>
                  <a:schemeClr val="bg1"/>
                </a:solidFill>
              </a:rPr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ru-RU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540728" y="1"/>
            <a:ext cx="464526" cy="37941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>
              <a:defRPr/>
            </a:pPr>
            <a:r>
              <a:rPr lang="ru-RU" sz="1846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3" name="Прямоугольник 11"/>
          <p:cNvSpPr>
            <a:spLocks noChangeArrowheads="1"/>
          </p:cNvSpPr>
          <p:nvPr userDrawn="1"/>
        </p:nvSpPr>
        <p:spPr bwMode="auto">
          <a:xfrm>
            <a:off x="964223" y="-20638"/>
            <a:ext cx="247184" cy="31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477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69012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03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031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085385" y="-1587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044355" y="-1587"/>
            <a:ext cx="2784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025306" y="-1587"/>
            <a:ext cx="8792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8976948" y="-1587"/>
            <a:ext cx="26377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8915401" y="0"/>
            <a:ext cx="5568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8875836" y="0"/>
            <a:ext cx="5862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40728" y="1"/>
            <a:ext cx="464526" cy="37941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>
              <a:defRPr/>
            </a:pPr>
            <a:r>
              <a:rPr lang="ru-RU" sz="1846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13" name="Прямоугольник 27"/>
          <p:cNvSpPr>
            <a:spLocks noChangeArrowheads="1"/>
          </p:cNvSpPr>
          <p:nvPr userDrawn="1"/>
        </p:nvSpPr>
        <p:spPr bwMode="auto">
          <a:xfrm>
            <a:off x="964223" y="-20638"/>
            <a:ext cx="247184" cy="31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477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69012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03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031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77" y="-1588"/>
            <a:ext cx="31212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>
            <a:spLocks noChangeArrowheads="1"/>
          </p:cNvSpPr>
          <p:nvPr userDrawn="1"/>
        </p:nvSpPr>
        <p:spPr bwMode="auto">
          <a:xfrm>
            <a:off x="8540751" y="14288"/>
            <a:ext cx="4365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6705A15D-2F10-4F7E-8B81-0AB2665C6E0F}" type="slidenum">
              <a:rPr lang="ru-RU" b="0" smtClean="0">
                <a:solidFill>
                  <a:schemeClr val="bg1"/>
                </a:solidFill>
              </a:rPr>
              <a:pPr algn="ctr" eaLnBrk="1" hangingPunct="1">
                <a:defRPr/>
              </a:pPr>
              <a:t>‹#›</a:t>
            </a:fld>
            <a:endParaRPr lang="ru-RU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110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401638"/>
            <a:ext cx="82296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016125"/>
            <a:ext cx="8229600" cy="455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7" name="Дата 27"/>
          <p:cNvSpPr>
            <a:spLocks noGrp="1"/>
          </p:cNvSpPr>
          <p:nvPr>
            <p:ph type="dt" sz="half" idx="2"/>
          </p:nvPr>
        </p:nvSpPr>
        <p:spPr>
          <a:xfrm>
            <a:off x="1782763" y="6080125"/>
            <a:ext cx="960437" cy="457200"/>
          </a:xfrm>
          <a:prstGeom prst="rect">
            <a:avLst/>
          </a:prstGeom>
        </p:spPr>
        <p:txBody>
          <a:bodyPr vert="horz"/>
          <a:lstStyle>
            <a:lvl1pPr algn="ctr"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F25588-143A-4F9A-B24B-464EA16B923D}" type="datetime1">
              <a:rPr lang="ru-RU"/>
              <a:pPr>
                <a:defRPr/>
              </a:pPr>
              <a:t>28.06.16</a:t>
            </a:fld>
            <a:endParaRPr lang="ru-RU"/>
          </a:p>
        </p:txBody>
      </p:sp>
      <p:sp>
        <p:nvSpPr>
          <p:cNvPr id="21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5F52D1-A3DA-4023-AC18-A92BDE639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3" r:id="rId1"/>
    <p:sldLayoutId id="2147484759" r:id="rId2"/>
    <p:sldLayoutId id="2147484755" r:id="rId3"/>
    <p:sldLayoutId id="2147484758" r:id="rId4"/>
    <p:sldLayoutId id="2147484760" r:id="rId5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Times New Roman" pitchFamily="18" charset="0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Times New Roman" pitchFamily="18" charset="0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Times New Roman" pitchFamily="18" charset="0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Times New Roman" pitchFamily="18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21832"/>
            <a:ext cx="8458200" cy="1470025"/>
          </a:xfrm>
        </p:spPr>
        <p:txBody>
          <a:bodyPr/>
          <a:lstStyle/>
          <a:p>
            <a:r>
              <a:rPr lang="ru-RU" sz="4000" b="1" dirty="0" smtClean="0"/>
              <a:t>Программно-целевые инструменты реализации целей долгосрочного развития Российской Федерации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Николай Бегчин, </a:t>
            </a:r>
          </a:p>
          <a:p>
            <a:r>
              <a:rPr lang="ru-RU" dirty="0" smtClean="0"/>
              <a:t>Зам. Директора Департамента бюджетной методологии</a:t>
            </a:r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269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0" y="304774"/>
            <a:ext cx="90736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6180" algn="ctr"/>
            <a:r>
              <a:rPr lang="ru-RU" sz="2400" b="1" dirty="0">
                <a:latin typeface="Calibri" panose="020F0502020204030204" pitchFamily="34" charset="0"/>
              </a:rPr>
              <a:t>Система стратегического программно-целевого планирования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053928"/>
              </p:ext>
            </p:extLst>
          </p:nvPr>
        </p:nvGraphicFramePr>
        <p:xfrm>
          <a:off x="4044462" y="5084660"/>
          <a:ext cx="1784838" cy="361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9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49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949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1676"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что?</a:t>
                      </a:r>
                    </a:p>
                  </a:txBody>
                  <a:tcPr marL="84406" marR="84406" marT="42203" marB="42203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кто?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как?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6" name="Прямая со стрелкой 75"/>
          <p:cNvCxnSpPr>
            <a:endCxn id="55" idx="0"/>
          </p:cNvCxnSpPr>
          <p:nvPr/>
        </p:nvCxnSpPr>
        <p:spPr>
          <a:xfrm>
            <a:off x="6289431" y="1559170"/>
            <a:ext cx="1496156" cy="1122495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49895" y="1125416"/>
            <a:ext cx="2762983" cy="50330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3231" tIns="33231" rIns="33231" bIns="33231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b="1" spc="-28" dirty="0">
                <a:latin typeface="Calibri" panose="020F0502020204030204" pitchFamily="34" charset="0"/>
              </a:rPr>
              <a:t>Стратегия (концепция) долгосрочного развития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70074" y="2681665"/>
            <a:ext cx="2031025" cy="54213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92" b="1" dirty="0">
                <a:latin typeface="Calibri" panose="020F0502020204030204" pitchFamily="34" charset="0"/>
              </a:rPr>
              <a:t>Долгосрочный бюджетный прогноз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767253" y="2664080"/>
            <a:ext cx="1732085" cy="563438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3231" tIns="33231" rIns="33231" bIns="33231" rtlCol="0">
            <a:noAutofit/>
          </a:bodyPr>
          <a:lstStyle/>
          <a:p>
            <a:pPr algn="ctr">
              <a:lnSpc>
                <a:spcPct val="60000"/>
              </a:lnSpc>
            </a:pPr>
            <a:r>
              <a:rPr lang="ru-RU" sz="1292" b="1" spc="-46" dirty="0">
                <a:latin typeface="Calibri" panose="020F0502020204030204" pitchFamily="34" charset="0"/>
              </a:rPr>
              <a:t>Долгосрочный прогноз социально-экономического развития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55822" y="3560261"/>
            <a:ext cx="1459526" cy="534353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292" b="1" dirty="0">
                <a:latin typeface="Calibri" panose="020F0502020204030204" pitchFamily="34" charset="0"/>
              </a:rPr>
              <a:t>Бюджет </a:t>
            </a:r>
          </a:p>
          <a:p>
            <a:pPr algn="ctr"/>
            <a:r>
              <a:rPr lang="ru-RU" sz="1292" b="1" dirty="0">
                <a:latin typeface="Calibri" panose="020F0502020204030204" pitchFamily="34" charset="0"/>
              </a:rPr>
              <a:t>на 3 года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49970" y="5897605"/>
            <a:ext cx="1617785" cy="54213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92" b="1" dirty="0">
                <a:latin typeface="Calibri" panose="020F0502020204030204" pitchFamily="34" charset="0"/>
              </a:rPr>
              <a:t>Годовые планы </a:t>
            </a:r>
            <a:br>
              <a:rPr lang="ru-RU" sz="1292" b="1" dirty="0">
                <a:latin typeface="Calibri" panose="020F0502020204030204" pitchFamily="34" charset="0"/>
              </a:rPr>
            </a:br>
            <a:r>
              <a:rPr lang="ru-RU" sz="1292" b="1" dirty="0">
                <a:latin typeface="Calibri" panose="020F0502020204030204" pitchFamily="34" charset="0"/>
              </a:rPr>
              <a:t>и отчёты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0408" y="1921999"/>
            <a:ext cx="1652953" cy="613218"/>
          </a:xfrm>
          <a:prstGeom prst="flowChartMulti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92" dirty="0">
                <a:latin typeface="Calibri" panose="020F0502020204030204" pitchFamily="34" charset="0"/>
              </a:rPr>
              <a:t>Отраслевые стратегии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29460" y="1628720"/>
            <a:ext cx="0" cy="40310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59" idx="3"/>
            <a:endCxn id="55" idx="1"/>
          </p:cNvCxnSpPr>
          <p:nvPr/>
        </p:nvCxnSpPr>
        <p:spPr>
          <a:xfrm>
            <a:off x="3499338" y="2945799"/>
            <a:ext cx="3270736" cy="69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499338" y="3848358"/>
            <a:ext cx="3556484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44462" y="4390576"/>
            <a:ext cx="2066192" cy="1266919"/>
          </a:xfrm>
          <a:prstGeom prst="flowChartMultidocumen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ru-RU" b="1" dirty="0">
                <a:latin typeface="Calibri" panose="020F0502020204030204" pitchFamily="34" charset="0"/>
              </a:rPr>
              <a:t>Госпрограммы</a:t>
            </a:r>
            <a:endParaRPr lang="ru-RU" sz="2123" b="1" dirty="0">
              <a:latin typeface="Calibri" panose="020F0502020204030204" pitchFamily="34" charset="0"/>
            </a:endParaRPr>
          </a:p>
          <a:p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65329" y="5456236"/>
            <a:ext cx="1881555" cy="2678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5532390" y="2526415"/>
            <a:ext cx="0" cy="208162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>
            <a:off x="5721595" y="3198433"/>
            <a:ext cx="1085850" cy="140738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5820507" y="4066443"/>
            <a:ext cx="1253575" cy="96570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3461238" y="3216018"/>
            <a:ext cx="688732" cy="138979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3461239" y="4161693"/>
            <a:ext cx="583223" cy="87045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4737025" y="1595715"/>
            <a:ext cx="0" cy="301010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59" idx="2"/>
          </p:cNvCxnSpPr>
          <p:nvPr/>
        </p:nvCxnSpPr>
        <p:spPr>
          <a:xfrm>
            <a:off x="2633296" y="3227518"/>
            <a:ext cx="0" cy="33947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stCxn id="55" idx="2"/>
          </p:cNvCxnSpPr>
          <p:nvPr/>
        </p:nvCxnSpPr>
        <p:spPr>
          <a:xfrm flipH="1">
            <a:off x="7785586" y="3223799"/>
            <a:ext cx="1" cy="334205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V="1">
            <a:off x="2846510" y="1577546"/>
            <a:ext cx="728297" cy="1086534"/>
          </a:xfrm>
          <a:prstGeom prst="straightConnector1">
            <a:avLst/>
          </a:prstGeom>
          <a:ln w="12700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endCxn id="75" idx="0"/>
          </p:cNvCxnSpPr>
          <p:nvPr/>
        </p:nvCxnSpPr>
        <p:spPr>
          <a:xfrm>
            <a:off x="4947139" y="5442413"/>
            <a:ext cx="11724" cy="45519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flipH="1">
            <a:off x="5767755" y="6178702"/>
            <a:ext cx="49676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flipV="1">
            <a:off x="6262321" y="5098046"/>
            <a:ext cx="0" cy="1082833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H="1">
            <a:off x="5820507" y="5096800"/>
            <a:ext cx="446212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Левая фигурная скобка 116"/>
          <p:cNvSpPr/>
          <p:nvPr/>
        </p:nvSpPr>
        <p:spPr>
          <a:xfrm>
            <a:off x="1437030" y="993531"/>
            <a:ext cx="225083" cy="1532884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099" y="3216018"/>
            <a:ext cx="142530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92" i="1" dirty="0">
                <a:latin typeface="Calibri" panose="020F0502020204030204" pitchFamily="34" charset="0"/>
              </a:rPr>
              <a:t>Условия</a:t>
            </a:r>
          </a:p>
        </p:txBody>
      </p:sp>
      <p:sp>
        <p:nvSpPr>
          <p:cNvPr id="123" name="Левая фигурная скобка 122"/>
          <p:cNvSpPr/>
          <p:nvPr/>
        </p:nvSpPr>
        <p:spPr>
          <a:xfrm>
            <a:off x="1440547" y="2664081"/>
            <a:ext cx="225083" cy="1521058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62951" y="1592808"/>
            <a:ext cx="142530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92" i="1" dirty="0">
                <a:latin typeface="Calibri" panose="020F0502020204030204" pitchFamily="34" charset="0"/>
              </a:rPr>
              <a:t>Целеполагание</a:t>
            </a:r>
          </a:p>
        </p:txBody>
      </p:sp>
      <p:sp>
        <p:nvSpPr>
          <p:cNvPr id="125" name="Левая фигурная скобка 124"/>
          <p:cNvSpPr/>
          <p:nvPr/>
        </p:nvSpPr>
        <p:spPr>
          <a:xfrm>
            <a:off x="1437030" y="4390576"/>
            <a:ext cx="225083" cy="2041382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9788" y="5210234"/>
            <a:ext cx="142530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5000"/>
              </a:lnSpc>
            </a:pPr>
            <a:r>
              <a:rPr lang="ru-RU" sz="1292" i="1" dirty="0">
                <a:latin typeface="Calibri" panose="020F0502020204030204" pitchFamily="34" charset="0"/>
              </a:rPr>
              <a:t>Полномочия и инструменты</a:t>
            </a:r>
          </a:p>
        </p:txBody>
      </p:sp>
      <p:sp>
        <p:nvSpPr>
          <p:cNvPr id="127" name="Левая фигурная скобка 126"/>
          <p:cNvSpPr/>
          <p:nvPr/>
        </p:nvSpPr>
        <p:spPr>
          <a:xfrm rot="10800000">
            <a:off x="7480051" y="4390575"/>
            <a:ext cx="225083" cy="2041382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658241" y="5199610"/>
            <a:ext cx="852713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292" i="1" dirty="0">
                <a:latin typeface="Calibri" panose="020F0502020204030204" pitchFamily="34" charset="0"/>
              </a:rPr>
              <a:t>внешний </a:t>
            </a:r>
          </a:p>
          <a:p>
            <a:pPr>
              <a:lnSpc>
                <a:spcPct val="85000"/>
              </a:lnSpc>
            </a:pPr>
            <a:r>
              <a:rPr lang="ru-RU" sz="1292" i="1" dirty="0">
                <a:latin typeface="Calibri" panose="020F0502020204030204" pitchFamily="34" charset="0"/>
              </a:rPr>
              <a:t>аудит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67252" y="3567412"/>
            <a:ext cx="1732085" cy="617727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3231" tIns="33231" rIns="33231" bIns="33231" rtlCol="0" anchor="ctr">
            <a:noAutofit/>
          </a:bodyPr>
          <a:lstStyle/>
          <a:p>
            <a:pPr algn="ctr">
              <a:lnSpc>
                <a:spcPct val="65000"/>
              </a:lnSpc>
            </a:pPr>
            <a:r>
              <a:rPr lang="ru-RU" sz="1292" b="1" spc="-46" dirty="0">
                <a:latin typeface="Calibri" panose="020F0502020204030204" pitchFamily="34" charset="0"/>
              </a:rPr>
              <a:t>Прогноз социально-экономического развития на 3 года</a:t>
            </a:r>
          </a:p>
        </p:txBody>
      </p:sp>
    </p:spTree>
    <p:extLst>
      <p:ext uri="{BB962C8B-B14F-4D97-AF65-F5344CB8AC3E}">
        <p14:creationId xmlns:p14="http://schemas.microsoft.com/office/powerpoint/2010/main" val="419943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093" y="1019908"/>
            <a:ext cx="8889023" cy="55861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6531" indent="-316531" algn="just">
              <a:buFont typeface="+mj-lt"/>
              <a:buAutoNum type="arabicPeriod"/>
            </a:pPr>
            <a:r>
              <a:rPr lang="ru-RU" altLang="ru-RU" sz="1700" dirty="0">
                <a:latin typeface="Calibri" panose="020F0502020204030204" pitchFamily="34" charset="0"/>
              </a:rPr>
              <a:t>Являться инструментом достижения целей государственной политики в соответствующей сфере (отрасли), то есть определять цели, ответственность (полномочия) и инструменты</a:t>
            </a:r>
          </a:p>
          <a:p>
            <a:pPr marL="316531" indent="-316531" algn="just">
              <a:buFont typeface="+mj-lt"/>
              <a:buAutoNum type="arabicPeriod"/>
            </a:pPr>
            <a:endParaRPr lang="ru-RU" sz="1700" dirty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ru-RU" sz="1700" dirty="0">
                <a:latin typeface="Calibri" panose="020F0502020204030204" pitchFamily="34" charset="0"/>
              </a:rPr>
              <a:t>Иметь измеримые, конкретные и проверяемые показатели результатов (в том числе </a:t>
            </a:r>
            <a:r>
              <a:rPr lang="en-US" sz="1700" dirty="0">
                <a:latin typeface="Calibri" panose="020F0502020204030204" pitchFamily="34" charset="0"/>
              </a:rPr>
              <a:t>KPI</a:t>
            </a:r>
            <a:r>
              <a:rPr lang="ru-RU" sz="1700" dirty="0">
                <a:latin typeface="Calibri" panose="020F0502020204030204" pitchFamily="34" charset="0"/>
              </a:rPr>
              <a:t> ведомств и их руководителей</a:t>
            </a:r>
            <a:r>
              <a:rPr lang="en-US" sz="1700" dirty="0">
                <a:latin typeface="Calibri" panose="020F0502020204030204" pitchFamily="34" charset="0"/>
              </a:rPr>
              <a:t>)</a:t>
            </a:r>
            <a:r>
              <a:rPr lang="ru-RU" sz="1700" dirty="0">
                <a:latin typeface="Calibri" panose="020F0502020204030204" pitchFamily="34" charset="0"/>
              </a:rPr>
              <a:t>, использоваться при оценке деятельности Правительства РФ и ФОИВ</a:t>
            </a:r>
            <a:endParaRPr lang="ru-RU" sz="1700" i="1" dirty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endParaRPr lang="ru-RU" sz="1700" spc="-9" dirty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ru-RU" sz="1700" spc="-9" dirty="0">
                <a:latin typeface="Calibri" panose="020F0502020204030204" pitchFamily="34" charset="0"/>
              </a:rPr>
              <a:t>Предусматривать использование всех инструментов реализации государственной политики (</a:t>
            </a:r>
            <a:r>
              <a:rPr lang="ru-RU" sz="1700" i="1" dirty="0">
                <a:latin typeface="Calibri" panose="020F0502020204030204" pitchFamily="34" charset="0"/>
              </a:rPr>
              <a:t>регулирование, реформы, контроль и надзор, налоговые льготы, а не только бюджетные расходы)</a:t>
            </a:r>
          </a:p>
          <a:p>
            <a:pPr marL="316531" indent="-316531" algn="just">
              <a:buFont typeface="+mj-lt"/>
              <a:buAutoNum type="arabicPeriod"/>
            </a:pPr>
            <a:endParaRPr lang="ru-RU" sz="1700" i="1" dirty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ru-RU" sz="1700" dirty="0">
                <a:latin typeface="Calibri" panose="020F0502020204030204" pitchFamily="34" charset="0"/>
              </a:rPr>
              <a:t>Иметь реалистичные среднесрочные «потолки» бюджетных расходов, не требующие постоянного сокращения, охватывать все расходы на отрасль (сферу)</a:t>
            </a:r>
          </a:p>
          <a:p>
            <a:pPr marL="316531" indent="-316531" algn="just">
              <a:buFont typeface="+mj-lt"/>
              <a:buAutoNum type="arabicPeriod"/>
            </a:pPr>
            <a:endParaRPr lang="ru-RU" sz="1700" dirty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ru-RU" sz="1700" dirty="0">
                <a:latin typeface="Calibri" panose="020F0502020204030204" pitchFamily="34" charset="0"/>
              </a:rPr>
              <a:t>Устанавливать требования к соответствующим госпрограммам субъектов РФ и иметь механизмы координации деятельности субъектов РФ  </a:t>
            </a:r>
            <a:endParaRPr lang="ru-RU" sz="1700" i="1" dirty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endParaRPr lang="ru-RU" sz="1700" dirty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ru-RU" sz="1700" dirty="0">
                <a:latin typeface="Calibri" panose="020F0502020204030204" pitchFamily="34" charset="0"/>
              </a:rPr>
              <a:t>Являться основным документом планирования и отчетности ответственного исполнителя, который должен организовать и координировать его реализацию с использованием методов проектного управления</a:t>
            </a:r>
          </a:p>
          <a:p>
            <a:pPr algn="ctr"/>
            <a:endParaRPr lang="ru-RU" sz="170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286483"/>
            <a:ext cx="9143999" cy="4220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pPr marL="0" lvl="1" algn="ctr">
              <a:spcAft>
                <a:spcPts val="0"/>
              </a:spcAft>
            </a:pPr>
            <a:r>
              <a:rPr lang="ru-RU" sz="2215" b="1" dirty="0">
                <a:latin typeface="Trebuchet MS" panose="020B0603020202020204" pitchFamily="34" charset="0"/>
              </a:rPr>
              <a:t>Государственная программа должна</a:t>
            </a:r>
            <a:r>
              <a:rPr lang="en-US" sz="2215" b="1" dirty="0">
                <a:latin typeface="Trebuchet MS" panose="020B0603020202020204" pitchFamily="34" charset="0"/>
              </a:rPr>
              <a:t>:</a:t>
            </a:r>
            <a:endParaRPr lang="ru-RU" sz="2215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2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" y="1666875"/>
            <a:ext cx="2057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Ведомство 1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476500" y="1666875"/>
            <a:ext cx="2057400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Ведомство 2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768974" y="1666873"/>
            <a:ext cx="2057400" cy="3385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Ведомство 3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71449" y="2333625"/>
            <a:ext cx="2057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1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6499" y="2333626"/>
            <a:ext cx="2057400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2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0274" y="2333618"/>
            <a:ext cx="2057400" cy="3385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3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24676" y="2333618"/>
            <a:ext cx="2057400" cy="3385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4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Прямая со стрелкой 12"/>
          <p:cNvCxnSpPr>
            <a:stCxn id="2" idx="2"/>
            <a:endCxn id="6" idx="0"/>
          </p:cNvCxnSpPr>
          <p:nvPr/>
        </p:nvCxnSpPr>
        <p:spPr>
          <a:xfrm flipH="1">
            <a:off x="1200149" y="2005429"/>
            <a:ext cx="1" cy="328196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7" idx="0"/>
          </p:cNvCxnSpPr>
          <p:nvPr/>
        </p:nvCxnSpPr>
        <p:spPr>
          <a:xfrm flipH="1">
            <a:off x="3505199" y="2005429"/>
            <a:ext cx="1" cy="32819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2"/>
            <a:endCxn id="8" idx="0"/>
          </p:cNvCxnSpPr>
          <p:nvPr/>
        </p:nvCxnSpPr>
        <p:spPr>
          <a:xfrm flipH="1">
            <a:off x="5768974" y="2005427"/>
            <a:ext cx="1028700" cy="328191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  <a:endCxn id="11" idx="0"/>
          </p:cNvCxnSpPr>
          <p:nvPr/>
        </p:nvCxnSpPr>
        <p:spPr>
          <a:xfrm>
            <a:off x="6797674" y="2005427"/>
            <a:ext cx="1155702" cy="328191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8124" y="933450"/>
            <a:ext cx="879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Ведомственная модель внедрения государственных (муниципальных) программ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6200" y="3430270"/>
            <a:ext cx="895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-40" dirty="0" smtClean="0"/>
              <a:t>Межведомственная модель внедрения государственных (муниципальных) программ</a:t>
            </a:r>
            <a:endParaRPr lang="ru-RU" b="1" spc="-40" dirty="0"/>
          </a:p>
        </p:txBody>
      </p:sp>
      <p:sp>
        <p:nvSpPr>
          <p:cNvPr id="28" name="TextBox 27"/>
          <p:cNvSpPr txBox="1"/>
          <p:nvPr/>
        </p:nvSpPr>
        <p:spPr>
          <a:xfrm>
            <a:off x="171449" y="4156075"/>
            <a:ext cx="1112519" cy="3262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Ведомство 1</a:t>
            </a:r>
            <a:endParaRPr lang="en-US" sz="1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</a:pPr>
            <a:r>
              <a:rPr lang="en-US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отв. исполнитель)</a:t>
            </a:r>
            <a:endParaRPr lang="ru-RU" sz="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1448" y="4822825"/>
            <a:ext cx="2646521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1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Прямая со стрелкой 34"/>
          <p:cNvCxnSpPr>
            <a:stCxn id="28" idx="2"/>
            <a:endCxn id="31" idx="0"/>
          </p:cNvCxnSpPr>
          <p:nvPr/>
        </p:nvCxnSpPr>
        <p:spPr>
          <a:xfrm>
            <a:off x="727709" y="4482318"/>
            <a:ext cx="767000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720172" y="4156073"/>
            <a:ext cx="1112519" cy="3262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ru-RU" sz="1100" dirty="0" smtClean="0"/>
              <a:t>Ведомство </a:t>
            </a:r>
            <a:r>
              <a:rPr lang="en-US" sz="1100" dirty="0" smtClean="0"/>
              <a:t>n</a:t>
            </a:r>
            <a:endParaRPr lang="ru-RU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1343084" y="4156075"/>
            <a:ext cx="303248" cy="3262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ru-RU" sz="1100" dirty="0" smtClean="0"/>
              <a:t>...</a:t>
            </a:r>
            <a:endParaRPr lang="ru-RU" sz="1100" dirty="0"/>
          </a:p>
        </p:txBody>
      </p:sp>
      <p:cxnSp>
        <p:nvCxnSpPr>
          <p:cNvPr id="43" name="Прямая со стрелкой 42"/>
          <p:cNvCxnSpPr>
            <a:stCxn id="42" idx="2"/>
            <a:endCxn id="31" idx="0"/>
          </p:cNvCxnSpPr>
          <p:nvPr/>
        </p:nvCxnSpPr>
        <p:spPr>
          <a:xfrm>
            <a:off x="1494708" y="4482318"/>
            <a:ext cx="1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41" idx="2"/>
            <a:endCxn id="31" idx="0"/>
          </p:cNvCxnSpPr>
          <p:nvPr/>
        </p:nvCxnSpPr>
        <p:spPr>
          <a:xfrm flipH="1">
            <a:off x="1494709" y="4482317"/>
            <a:ext cx="781723" cy="340508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310651" y="4156079"/>
            <a:ext cx="1112519" cy="3262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Ведомство 2</a:t>
            </a:r>
            <a:endParaRPr lang="en-US" sz="1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</a:pPr>
            <a:r>
              <a:rPr lang="en-US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отв. исполнитель)</a:t>
            </a:r>
            <a:endParaRPr lang="ru-RU" sz="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310650" y="4822829"/>
            <a:ext cx="264652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1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0" name="Прямая со стрелкой 59"/>
          <p:cNvCxnSpPr>
            <a:stCxn id="58" idx="2"/>
            <a:endCxn id="59" idx="0"/>
          </p:cNvCxnSpPr>
          <p:nvPr/>
        </p:nvCxnSpPr>
        <p:spPr>
          <a:xfrm>
            <a:off x="3866911" y="4482322"/>
            <a:ext cx="767000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859374" y="4156077"/>
            <a:ext cx="1112519" cy="3262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ru-RU" sz="1100" dirty="0" smtClean="0"/>
              <a:t>Ведомство </a:t>
            </a:r>
            <a:r>
              <a:rPr lang="en-US" sz="1100" dirty="0" smtClean="0"/>
              <a:t>n</a:t>
            </a:r>
            <a:endParaRPr lang="ru-RU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4482286" y="4156079"/>
            <a:ext cx="303248" cy="3262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ru-RU" sz="1100" dirty="0" smtClean="0"/>
              <a:t>...</a:t>
            </a:r>
            <a:endParaRPr lang="ru-RU" sz="1100" dirty="0"/>
          </a:p>
        </p:txBody>
      </p:sp>
      <p:cxnSp>
        <p:nvCxnSpPr>
          <p:cNvPr id="63" name="Прямая со стрелкой 62"/>
          <p:cNvCxnSpPr>
            <a:stCxn id="62" idx="2"/>
            <a:endCxn id="59" idx="0"/>
          </p:cNvCxnSpPr>
          <p:nvPr/>
        </p:nvCxnSpPr>
        <p:spPr>
          <a:xfrm>
            <a:off x="4633910" y="4482322"/>
            <a:ext cx="1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61" idx="2"/>
            <a:endCxn id="59" idx="0"/>
          </p:cNvCxnSpPr>
          <p:nvPr/>
        </p:nvCxnSpPr>
        <p:spPr>
          <a:xfrm flipH="1">
            <a:off x="4633911" y="4482321"/>
            <a:ext cx="781723" cy="340508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368416" y="4156079"/>
            <a:ext cx="1112519" cy="32624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Ведомство 3</a:t>
            </a:r>
            <a:endParaRPr lang="en-US" sz="1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</a:pPr>
            <a:r>
              <a:rPr lang="en-US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отв. исполнитель)</a:t>
            </a:r>
            <a:endParaRPr lang="ru-RU" sz="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68415" y="4822829"/>
            <a:ext cx="2646521" cy="3385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1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7" name="Прямая со стрелкой 66"/>
          <p:cNvCxnSpPr>
            <a:stCxn id="65" idx="2"/>
            <a:endCxn id="66" idx="0"/>
          </p:cNvCxnSpPr>
          <p:nvPr/>
        </p:nvCxnSpPr>
        <p:spPr>
          <a:xfrm>
            <a:off x="6924676" y="4482322"/>
            <a:ext cx="767000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917139" y="4156077"/>
            <a:ext cx="1112519" cy="32624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ru-RU" sz="1100" dirty="0" smtClean="0"/>
              <a:t>Ведомство </a:t>
            </a:r>
            <a:r>
              <a:rPr lang="en-US" sz="1100" dirty="0" smtClean="0"/>
              <a:t>n</a:t>
            </a:r>
            <a:endParaRPr lang="ru-RU" sz="1100" dirty="0"/>
          </a:p>
        </p:txBody>
      </p:sp>
      <p:sp>
        <p:nvSpPr>
          <p:cNvPr id="69" name="TextBox 68"/>
          <p:cNvSpPr txBox="1"/>
          <p:nvPr/>
        </p:nvSpPr>
        <p:spPr>
          <a:xfrm>
            <a:off x="7540051" y="4156079"/>
            <a:ext cx="303248" cy="32624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ru-RU" sz="1100" dirty="0" smtClean="0"/>
              <a:t>...</a:t>
            </a:r>
            <a:endParaRPr lang="ru-RU" sz="1100" dirty="0"/>
          </a:p>
        </p:txBody>
      </p:sp>
      <p:cxnSp>
        <p:nvCxnSpPr>
          <p:cNvPr id="70" name="Прямая со стрелкой 69"/>
          <p:cNvCxnSpPr>
            <a:stCxn id="69" idx="2"/>
            <a:endCxn id="66" idx="0"/>
          </p:cNvCxnSpPr>
          <p:nvPr/>
        </p:nvCxnSpPr>
        <p:spPr>
          <a:xfrm>
            <a:off x="7691675" y="4482322"/>
            <a:ext cx="1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68" idx="2"/>
            <a:endCxn id="66" idx="0"/>
          </p:cNvCxnSpPr>
          <p:nvPr/>
        </p:nvCxnSpPr>
        <p:spPr>
          <a:xfrm flipH="1">
            <a:off x="7691676" y="4482321"/>
            <a:ext cx="781723" cy="340508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6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401638"/>
            <a:ext cx="8940800" cy="1063625"/>
          </a:xfrm>
        </p:spPr>
        <p:txBody>
          <a:bodyPr/>
          <a:lstStyle/>
          <a:p>
            <a:r>
              <a:rPr lang="ru-RU" altLang="ru-RU" smtClean="0"/>
              <a:t>Структура государственной программы </a:t>
            </a:r>
            <a:br>
              <a:rPr lang="ru-RU" altLang="ru-RU" smtClean="0"/>
            </a:br>
            <a:r>
              <a:rPr lang="ru-RU" altLang="ru-RU" smtClean="0"/>
              <a:t>и ее отражение в бюджетной классификации</a:t>
            </a:r>
          </a:p>
        </p:txBody>
      </p:sp>
      <p:grpSp>
        <p:nvGrpSpPr>
          <p:cNvPr id="21507" name="Группа 64"/>
          <p:cNvGrpSpPr>
            <a:grpSpLocks/>
          </p:cNvGrpSpPr>
          <p:nvPr/>
        </p:nvGrpSpPr>
        <p:grpSpPr bwMode="auto">
          <a:xfrm>
            <a:off x="455613" y="1917700"/>
            <a:ext cx="8104187" cy="4113213"/>
            <a:chOff x="455221" y="1917368"/>
            <a:chExt cx="8104911" cy="4114080"/>
          </a:xfrm>
        </p:grpSpPr>
        <p:sp>
          <p:nvSpPr>
            <p:cNvPr id="4" name="TextBox 3"/>
            <p:cNvSpPr txBox="1"/>
            <p:nvPr/>
          </p:nvSpPr>
          <p:spPr>
            <a:xfrm>
              <a:off x="455221" y="1917368"/>
              <a:ext cx="6637930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>
                  <a:latin typeface="Arial Narrow" pitchFamily="34" charset="0"/>
                </a:rPr>
                <a:t>Государственная программа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5221" y="3039968"/>
              <a:ext cx="2078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Подпрограмма 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35075" y="3039968"/>
              <a:ext cx="2078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Подпрограмма 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4928" y="3039968"/>
              <a:ext cx="2078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ФЦП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5221" y="4180033"/>
              <a:ext cx="819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ВЦП 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72019" y="4183209"/>
              <a:ext cx="379447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…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19219" y="4180033"/>
              <a:ext cx="1875005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Основное мероприятие 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57108" y="4180033"/>
              <a:ext cx="819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ВЦП </a:t>
              </a:r>
              <a:r>
                <a:rPr lang="en-US" sz="2000" b="1" dirty="0">
                  <a:latin typeface="Arial Narrow" pitchFamily="34" charset="0"/>
                </a:rPr>
                <a:t>m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18146" y="4183209"/>
              <a:ext cx="1875004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Основное мероприятие </a:t>
              </a:r>
              <a:r>
                <a:rPr lang="en-US" sz="2000" b="1" dirty="0">
                  <a:latin typeface="Arial Narrow" pitchFamily="34" charset="0"/>
                </a:rPr>
                <a:t>n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76053" y="4183209"/>
              <a:ext cx="379446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…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57108" y="5312158"/>
              <a:ext cx="379447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…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5221" y="5312158"/>
              <a:ext cx="1258999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 err="1">
                  <a:latin typeface="Arial Narrow" pitchFamily="34" charset="0"/>
                </a:rPr>
                <a:t>Меропри</a:t>
              </a:r>
              <a:r>
                <a:rPr lang="ru-RU" sz="2000" b="1" dirty="0">
                  <a:latin typeface="Arial Narrow" pitchFamily="34" charset="0"/>
                </a:rPr>
                <a:t>-</a:t>
              </a:r>
            </a:p>
            <a:p>
              <a:pPr algn="ctr">
                <a:defRPr/>
              </a:pPr>
              <a:r>
                <a:rPr lang="ru-RU" sz="2000" b="1" dirty="0" err="1">
                  <a:latin typeface="Arial Narrow" pitchFamily="34" charset="0"/>
                </a:rPr>
                <a:t>ятие</a:t>
              </a:r>
              <a:r>
                <a:rPr lang="ru-RU" sz="2000" b="1" dirty="0">
                  <a:latin typeface="Arial Narrow" pitchFamily="34" charset="0"/>
                </a:rPr>
                <a:t> </a:t>
              </a:r>
              <a:r>
                <a:rPr lang="en-US" sz="2000" b="1" dirty="0">
                  <a:latin typeface="Arial Narrow" pitchFamily="34" charset="0"/>
                </a:rPr>
                <a:t>1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90556" y="5312158"/>
              <a:ext cx="1259000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 err="1">
                  <a:latin typeface="Arial Narrow" pitchFamily="34" charset="0"/>
                </a:rPr>
                <a:t>Меропри</a:t>
              </a:r>
              <a:r>
                <a:rPr lang="ru-RU" sz="2000" b="1" dirty="0">
                  <a:latin typeface="Arial Narrow" pitchFamily="34" charset="0"/>
                </a:rPr>
                <a:t>-</a:t>
              </a:r>
            </a:p>
            <a:p>
              <a:pPr algn="ctr">
                <a:defRPr/>
              </a:pPr>
              <a:r>
                <a:rPr lang="ru-RU" sz="2000" b="1" dirty="0" err="1">
                  <a:latin typeface="Arial Narrow" pitchFamily="34" charset="0"/>
                </a:rPr>
                <a:t>ятие</a:t>
              </a:r>
              <a:r>
                <a:rPr lang="ru-RU" sz="2000" b="1" dirty="0">
                  <a:latin typeface="Arial Narrow" pitchFamily="34" charset="0"/>
                </a:rPr>
                <a:t> </a:t>
              </a:r>
              <a:r>
                <a:rPr lang="en-US" sz="2000" b="1" dirty="0">
                  <a:latin typeface="Arial Narrow" pitchFamily="34" charset="0"/>
                </a:rPr>
                <a:t>k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00704" y="5312158"/>
              <a:ext cx="379446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…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98816" y="5312158"/>
              <a:ext cx="1259000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 err="1">
                  <a:latin typeface="Arial Narrow" pitchFamily="34" charset="0"/>
                </a:rPr>
                <a:t>Меропри</a:t>
              </a:r>
              <a:r>
                <a:rPr lang="ru-RU" sz="2000" b="1" dirty="0">
                  <a:latin typeface="Arial Narrow" pitchFamily="34" charset="0"/>
                </a:rPr>
                <a:t>-</a:t>
              </a:r>
            </a:p>
            <a:p>
              <a:pPr algn="ctr">
                <a:defRPr/>
              </a:pPr>
              <a:r>
                <a:rPr lang="ru-RU" sz="2000" b="1" dirty="0" err="1">
                  <a:latin typeface="Arial Narrow" pitchFamily="34" charset="0"/>
                </a:rPr>
                <a:t>ятие</a:t>
              </a:r>
              <a:r>
                <a:rPr lang="ru-RU" sz="2000" b="1" dirty="0">
                  <a:latin typeface="Arial Narrow" pitchFamily="34" charset="0"/>
                </a:rPr>
                <a:t> </a:t>
              </a:r>
              <a:r>
                <a:rPr lang="en-US" sz="2000" b="1" dirty="0">
                  <a:latin typeface="Arial Narrow" pitchFamily="34" charset="0"/>
                </a:rPr>
                <a:t>1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835739" y="5312158"/>
              <a:ext cx="1257412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 err="1">
                  <a:latin typeface="Arial Narrow" pitchFamily="34" charset="0"/>
                </a:rPr>
                <a:t>Меропри</a:t>
              </a:r>
              <a:r>
                <a:rPr lang="ru-RU" sz="2000" b="1" dirty="0">
                  <a:latin typeface="Arial Narrow" pitchFamily="34" charset="0"/>
                </a:rPr>
                <a:t>-</a:t>
              </a:r>
            </a:p>
            <a:p>
              <a:pPr algn="ctr">
                <a:defRPr/>
              </a:pPr>
              <a:r>
                <a:rPr lang="ru-RU" sz="2000" b="1" dirty="0" err="1">
                  <a:latin typeface="Arial Narrow" pitchFamily="34" charset="0"/>
                </a:rPr>
                <a:t>ятие</a:t>
              </a:r>
              <a:r>
                <a:rPr lang="ru-RU" sz="2000" b="1" dirty="0">
                  <a:latin typeface="Arial Narrow" pitchFamily="34" charset="0"/>
                </a:rPr>
                <a:t> </a:t>
              </a:r>
              <a:r>
                <a:rPr lang="en-US" sz="2000" b="1" dirty="0">
                  <a:latin typeface="Arial Narrow" pitchFamily="34" charset="0"/>
                </a:rPr>
                <a:t>l</a:t>
              </a:r>
              <a:endParaRPr lang="ru-RU" sz="2000" b="1" dirty="0">
                <a:latin typeface="Arial Narrow" pitchFamily="34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495126" y="2843076"/>
              <a:ext cx="455970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>
              <a:stCxn id="4" idx="2"/>
            </p:cNvCxnSpPr>
            <p:nvPr/>
          </p:nvCxnSpPr>
          <p:spPr>
            <a:xfrm>
              <a:off x="3774980" y="2636658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1517353" y="284307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>
              <a:off x="3774980" y="2851015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>
              <a:off x="6048483" y="2851015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>
              <a:off x="3779743" y="3760844"/>
              <a:ext cx="0" cy="2048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>
              <a:off x="3779743" y="3975202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864833" y="3965675"/>
              <a:ext cx="529002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>
            <a:xfrm>
              <a:off x="877534" y="3976790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/>
            <p:nvPr/>
          </p:nvCxnSpPr>
          <p:spPr>
            <a:xfrm>
              <a:off x="1560220" y="3965675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>
              <a:off x="2266720" y="397996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/>
            <p:nvPr/>
          </p:nvCxnSpPr>
          <p:spPr>
            <a:xfrm>
              <a:off x="4960948" y="3965675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/>
            <p:nvPr/>
          </p:nvCxnSpPr>
          <p:spPr>
            <a:xfrm>
              <a:off x="6154855" y="397996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/>
            <p:nvPr/>
          </p:nvCxnSpPr>
          <p:spPr>
            <a:xfrm>
              <a:off x="877534" y="4904085"/>
              <a:ext cx="0" cy="2048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877534" y="5108916"/>
              <a:ext cx="214331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/>
            <p:nvPr/>
          </p:nvCxnSpPr>
          <p:spPr>
            <a:xfrm>
              <a:off x="1083927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>
              <a:off x="2046038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 стрелкой 61"/>
            <p:cNvCxnSpPr/>
            <p:nvPr/>
          </p:nvCxnSpPr>
          <p:spPr>
            <a:xfrm>
              <a:off x="3020850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 стрелкой 62"/>
            <p:cNvCxnSpPr/>
            <p:nvPr/>
          </p:nvCxnSpPr>
          <p:spPr>
            <a:xfrm>
              <a:off x="3779743" y="4904085"/>
              <a:ext cx="0" cy="2048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3774980" y="5108916"/>
              <a:ext cx="266565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 стрелкой 65"/>
            <p:cNvCxnSpPr/>
            <p:nvPr/>
          </p:nvCxnSpPr>
          <p:spPr>
            <a:xfrm>
              <a:off x="4529110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 стрелкой 66"/>
            <p:cNvCxnSpPr/>
            <p:nvPr/>
          </p:nvCxnSpPr>
          <p:spPr>
            <a:xfrm>
              <a:off x="5478520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 стрелкой 67"/>
            <p:cNvCxnSpPr/>
            <p:nvPr/>
          </p:nvCxnSpPr>
          <p:spPr>
            <a:xfrm>
              <a:off x="6440631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7611766" y="1917369"/>
              <a:ext cx="380013" cy="72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 anchorCtr="1"/>
            <a:lstStyle/>
            <a:p>
              <a:pPr algn="ctr">
                <a:defRPr/>
              </a:pPr>
              <a:r>
                <a:rPr lang="en-US" sz="2000" b="1" dirty="0">
                  <a:latin typeface="+mj-lt"/>
                </a:rPr>
                <a:t>X </a:t>
              </a:r>
              <a:r>
                <a:rPr lang="en-US" sz="2000" b="1" dirty="0" err="1">
                  <a:latin typeface="+mj-lt"/>
                </a:rPr>
                <a:t>X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611766" y="3058056"/>
              <a:ext cx="380013" cy="72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+mj-lt"/>
                </a:rPr>
                <a:t>X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611766" y="4172731"/>
              <a:ext cx="380013" cy="72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 anchorCtr="1"/>
            <a:lstStyle/>
            <a:p>
              <a:pPr algn="ctr">
                <a:defRPr/>
              </a:pPr>
              <a:r>
                <a:rPr lang="en-US" sz="2000" b="1" dirty="0">
                  <a:latin typeface="+mj-lt"/>
                </a:rPr>
                <a:t>X </a:t>
              </a:r>
              <a:r>
                <a:rPr lang="en-US" sz="2000" b="1" dirty="0" err="1">
                  <a:latin typeface="+mj-lt"/>
                </a:rPr>
                <a:t>X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991756" y="1917368"/>
              <a:ext cx="568376" cy="29911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anchor="ctr" anchorCtr="1"/>
            <a:lstStyle/>
            <a:p>
              <a:pPr algn="ctr">
                <a:lnSpc>
                  <a:spcPct val="70000"/>
                </a:lnSpc>
                <a:defRPr/>
              </a:pPr>
              <a:r>
                <a:rPr lang="ru-RU" sz="1600" b="1" dirty="0">
                  <a:solidFill>
                    <a:schemeClr val="bg1"/>
                  </a:solidFill>
                </a:rPr>
                <a:t>Код классификации расходов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9597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00025"/>
            <a:ext cx="9144000" cy="825500"/>
          </a:xfrm>
        </p:spPr>
        <p:txBody>
          <a:bodyPr/>
          <a:lstStyle/>
          <a:p>
            <a:r>
              <a:rPr lang="ru-RU" altLang="ru-RU" sz="2400" b="1" dirty="0" smtClean="0"/>
              <a:t>Отражение основных мероприятий в бюджетной документации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204727" y="1586793"/>
          <a:ext cx="8529840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Под-раздел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статья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расходов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КОСГУ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-тика)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расходов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55559" y="1047335"/>
            <a:ext cx="5041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Федеральный бюджет 2014-2016 гг., 2015-2017 гг.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85683" y="4390559"/>
          <a:ext cx="8548893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Под-раздел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статья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расходов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КОСГУ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(учет и отчетность)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расходов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36509" y="3905693"/>
            <a:ext cx="4569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Федеральный бюджет 2016-2018 гг., вариант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504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250" y="1000125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АИС «Государственные программы»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9200" y="1009650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249" y="1778863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государственной программы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17883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Элементы классификации расходов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29199" y="26646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Распределение расходов по КБК</a:t>
            </a:r>
          </a:p>
          <a:p>
            <a:pPr algn="ctr"/>
            <a:r>
              <a:rPr lang="ru-RU" dirty="0" smtClean="0"/>
              <a:t>при формировании бюджета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29198" y="3550513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Бюджет, </a:t>
            </a:r>
          </a:p>
          <a:p>
            <a:pPr algn="ctr"/>
            <a:r>
              <a:rPr lang="ru-RU" dirty="0" smtClean="0"/>
              <a:t>сводная бюджетная роспись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4483963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Кассовое исполнение</a:t>
            </a:r>
          </a:p>
          <a:p>
            <a:pPr algn="ctr"/>
            <a:r>
              <a:rPr lang="ru-RU" dirty="0" smtClean="0"/>
              <a:t>бюджета по расходам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76248" y="2664688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Ресурсное обеспечение государственной программы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76250" y="3550513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Предложения по корректировке государственной программы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76247" y="4473069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Утвержденная/уточненная государственная программа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76246" y="5444619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Годовой отчет </a:t>
            </a:r>
            <a:r>
              <a:rPr lang="ru-RU" dirty="0" smtClean="0"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ru-RU" dirty="0" smtClean="0"/>
              <a:t>сводный годовой доклад по госпрограммам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29197" y="5454144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Годовой отчёт об исполнении бюджета </a:t>
            </a:r>
            <a:endParaRPr lang="ru-RU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5206707" y="886652"/>
            <a:ext cx="2936874" cy="955750"/>
            <a:chOff x="5095875" y="886652"/>
            <a:chExt cx="2936874" cy="955750"/>
          </a:xfrm>
        </p:grpSpPr>
        <p:pic>
          <p:nvPicPr>
            <p:cNvPr id="29698" name="Picture 2" descr="http://budget.gov.ru/img/logo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5875" y="886652"/>
              <a:ext cx="2936874" cy="955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Прямоугольник 14"/>
            <p:cNvSpPr/>
            <p:nvPr/>
          </p:nvSpPr>
          <p:spPr>
            <a:xfrm>
              <a:off x="6010275" y="1009650"/>
              <a:ext cx="1701800" cy="2190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Стрелка вправо 17"/>
          <p:cNvSpPr/>
          <p:nvPr/>
        </p:nvSpPr>
        <p:spPr>
          <a:xfrm>
            <a:off x="4165599" y="2032000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6733840" y="2489568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0800000">
            <a:off x="4165598" y="2925217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2180889" y="3372318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6733844" y="3366583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2180893" y="4272461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8055481">
            <a:off x="4002329" y="431556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6733844" y="4272462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8055481">
            <a:off x="4002330" y="519362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6733844" y="5225880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2180888" y="5225880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95564" y="5374572"/>
            <a:ext cx="8525163" cy="813792"/>
          </a:xfrm>
          <a:prstGeom prst="roundRect">
            <a:avLst/>
          </a:prstGeom>
          <a:solidFill>
            <a:srgbClr val="FFC000">
              <a:alpha val="23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696" name="TextBox 29695"/>
          <p:cNvSpPr txBox="1"/>
          <p:nvPr/>
        </p:nvSpPr>
        <p:spPr>
          <a:xfrm>
            <a:off x="2021753" y="6456218"/>
            <a:ext cx="480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Пакет, направляемый в Государственную Думу</a:t>
            </a:r>
            <a:endParaRPr lang="ru-RU" dirty="0"/>
          </a:p>
        </p:txBody>
      </p:sp>
      <p:cxnSp>
        <p:nvCxnSpPr>
          <p:cNvPr id="29699" name="Прямая соединительная линия 29698"/>
          <p:cNvCxnSpPr>
            <a:stCxn id="29696" idx="0"/>
          </p:cNvCxnSpPr>
          <p:nvPr/>
        </p:nvCxnSpPr>
        <p:spPr>
          <a:xfrm flipH="1" flipV="1">
            <a:off x="4423207" y="6188364"/>
            <a:ext cx="1" cy="267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01" name="Прямая со стрелкой 29700"/>
          <p:cNvCxnSpPr/>
          <p:nvPr/>
        </p:nvCxnSpPr>
        <p:spPr>
          <a:xfrm>
            <a:off x="4150528" y="3859679"/>
            <a:ext cx="818633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Заголовок 2"/>
          <p:cNvSpPr txBox="1">
            <a:spLocks/>
          </p:cNvSpPr>
          <p:nvPr/>
        </p:nvSpPr>
        <p:spPr bwMode="auto">
          <a:xfrm>
            <a:off x="0" y="200025"/>
            <a:ext cx="9144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ru-RU" altLang="ru-RU" sz="2400" b="1" dirty="0" smtClean="0"/>
              <a:t>Информационное взаимодействие</a:t>
            </a:r>
          </a:p>
        </p:txBody>
      </p:sp>
    </p:spTree>
    <p:extLst>
      <p:ext uri="{BB962C8B-B14F-4D97-AF65-F5344CB8AC3E}">
        <p14:creationId xmlns:p14="http://schemas.microsoft.com/office/powerpoint/2010/main" val="3995154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7C948A7D-6C52-4157-BEA1-1B3B6891AEA4}" type="slidenum">
              <a:rPr lang="ru-RU" smtClean="0">
                <a:latin typeface="Trebuchet MS" panose="020B0603020202020204" pitchFamily="34" charset="0"/>
              </a:rPr>
              <a:pPr>
                <a:defRPr/>
              </a:pPr>
              <a:t>8</a:t>
            </a:fld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508" y="641142"/>
            <a:ext cx="8845061" cy="29963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ru-RU" sz="1846" dirty="0"/>
              <a:t>Недостаточная интеграция госпрограмм в бюджетный процесс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202223" y="1055077"/>
          <a:ext cx="8845062" cy="4991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5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478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126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2314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№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Проблема (недостаток)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Предложение по решению (устранению)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8648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Основной субъект бюджетного процесса – участник госпрограммы, а не ответственный исполнитель </a:t>
                      </a: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 роль ответственного исполнителя при планировании бюджетных расходов, ответственность за их эффективность и качество управления госпрограммой носят формальный характер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Передача всех полномочий по распределению бюджетных ассигнований на госпрограмму её ответственному исполнителю (в настоящее время распределение ассигнований в Минфин представляется главными распорядителями средств федерального бюджета)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Сочетание программной и функциональной классификации расходов бюджетов </a:t>
                      </a: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 усложнение структуры бюджета, снижение его прозрачности и гибкости управления ассигнованиями</a:t>
                      </a:r>
                      <a:endParaRPr lang="ru-RU" sz="1300" i="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Ведение сводной бюджетной росписи только в программной классификации с сохранением функциональной в лимитах бюджетных обязательств и в отчётности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Отсутствие возможностей для перераспределения бюджетных ассигнований между мероприятиями госпрограммы в ходе исполнения бюджета </a:t>
                      </a: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 снижение оперативности управленческих решений</a:t>
                      </a:r>
                      <a:endParaRPr lang="ru-RU" sz="1300" i="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Расширение гибкости при исполнении федерального бюджета - перераспределение ассигнований между мероприятиями госпрограммы (в пределах 10% общего объема) без снижения целевых индикаторов</a:t>
                      </a:r>
                      <a:endParaRPr lang="en-US" sz="1300" i="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Подробная информация о плановых значениях индикаторов, ожидаемых результатах и содержании мероприятий госпрограмм в Федеральное Собрание не представляется </a:t>
                      </a: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</a:t>
                      </a: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формальное обсуждение качественных параметров госпрограмм при рассмотрении проекта бюджета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ru-RU" sz="1300" i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Закрепление необходимости представления в Государственную Думу проектов госпрограмм (изменений в них) одновременно с проектом бюджета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931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11_Городска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51485</TotalTime>
  <Words>754</Words>
  <Application>Microsoft Macintosh PowerPoint</Application>
  <PresentationFormat>Экран (4:3)</PresentationFormat>
  <Paragraphs>230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11_Городская</vt:lpstr>
      <vt:lpstr>Программно-целевые инструменты реализации целей долгосрочного развития Российской Федерации</vt:lpstr>
      <vt:lpstr>Презентация PowerPoint</vt:lpstr>
      <vt:lpstr>Презентация PowerPoint</vt:lpstr>
      <vt:lpstr>Презентация PowerPoint</vt:lpstr>
      <vt:lpstr>Структура государственной программы  и ее отражение в бюджетной классификации</vt:lpstr>
      <vt:lpstr>Отражение основных мероприятий в бюджетной документации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Россия-2020: Концепция обеспечения экономического лидерства</dc:title>
  <dc:creator>Николай Бегчин</dc:creator>
  <cp:lastModifiedBy>MacBook Air</cp:lastModifiedBy>
  <cp:revision>2086</cp:revision>
  <dcterms:modified xsi:type="dcterms:W3CDTF">2016-06-28T09:38:53Z</dcterms:modified>
</cp:coreProperties>
</file>