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sldIdLst>
    <p:sldId id="266" r:id="rId2"/>
    <p:sldId id="305" r:id="rId3"/>
    <p:sldId id="308" r:id="rId4"/>
    <p:sldId id="309" r:id="rId5"/>
    <p:sldId id="310" r:id="rId6"/>
    <p:sldId id="311" r:id="rId7"/>
    <p:sldId id="312" r:id="rId8"/>
    <p:sldId id="316" r:id="rId9"/>
    <p:sldId id="315" r:id="rId10"/>
    <p:sldId id="306" r:id="rId11"/>
    <p:sldId id="314" r:id="rId12"/>
    <p:sldId id="273" r:id="rId13"/>
    <p:sldId id="307" r:id="rId14"/>
  </p:sldIdLst>
  <p:sldSz cx="8999538" cy="6840538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586"/>
    <a:srgbClr val="0084D1"/>
    <a:srgbClr val="83CAFF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24" autoAdjust="0"/>
  </p:normalViewPr>
  <p:slideViewPr>
    <p:cSldViewPr>
      <p:cViewPr varScale="1">
        <p:scale>
          <a:sx n="65" d="100"/>
          <a:sy n="65" d="100"/>
        </p:scale>
        <p:origin x="-147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BF082-633B-4C8A-8555-470FBFFE2C7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1A36995-46CA-4817-896C-FD05579857E2}">
      <dgm:prSet phldrT="[Text]" custT="1"/>
      <dgm:spPr/>
      <dgm:t>
        <a:bodyPr/>
        <a:lstStyle/>
        <a:p>
          <a:r>
            <a:rPr lang="et-EE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2002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years State Budget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Strategy</a:t>
          </a:r>
          <a:endParaRPr lang="en-GB" sz="20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36D1E8-CC65-44BB-9BE9-FF590C50C090}" type="parTrans" cxnId="{C7A2D6E7-DDEA-4E57-9FF2-97ABF6DEE1A7}">
      <dgm:prSet/>
      <dgm:spPr/>
      <dgm:t>
        <a:bodyPr/>
        <a:lstStyle/>
        <a:p>
          <a:endParaRPr lang="et-EE"/>
        </a:p>
      </dgm:t>
    </dgm:pt>
    <dgm:pt modelId="{D7C40D2C-A077-40F6-BD76-2244117DC178}" type="sibTrans" cxnId="{C7A2D6E7-DDEA-4E57-9FF2-97ABF6DEE1A7}">
      <dgm:prSet/>
      <dgm:spPr/>
      <dgm:t>
        <a:bodyPr/>
        <a:lstStyle/>
        <a:p>
          <a:endParaRPr lang="et-EE"/>
        </a:p>
      </dgm:t>
    </dgm:pt>
    <dgm:pt modelId="{5A8EC775-A7C4-4130-B4EF-75190A84B524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2004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Accrual Accounting (IPSAS)</a:t>
          </a:r>
        </a:p>
        <a:p>
          <a:endParaRPr lang="en-GB" sz="1800" noProof="0" dirty="0"/>
        </a:p>
      </dgm:t>
    </dgm:pt>
    <dgm:pt modelId="{5405EA77-5712-4989-AB61-1C37EF831F4D}" type="parTrans" cxnId="{7B186478-7B9F-415B-9DEA-4F3A7DF2A69F}">
      <dgm:prSet/>
      <dgm:spPr/>
      <dgm:t>
        <a:bodyPr/>
        <a:lstStyle/>
        <a:p>
          <a:endParaRPr lang="et-EE"/>
        </a:p>
      </dgm:t>
    </dgm:pt>
    <dgm:pt modelId="{8D02F505-5E0E-4514-AF0A-01C54B8E5776}" type="sibTrans" cxnId="{7B186478-7B9F-415B-9DEA-4F3A7DF2A69F}">
      <dgm:prSet/>
      <dgm:spPr/>
      <dgm:t>
        <a:bodyPr/>
        <a:lstStyle/>
        <a:p>
          <a:endParaRPr lang="et-EE"/>
        </a:p>
      </dgm:t>
    </dgm:pt>
    <dgm:pt modelId="{CB9F8F79-8C9D-4A14-B4D9-6555475ECDBC}">
      <dgm:prSet phldrT="[Text]" custT="1"/>
      <dgm:spPr>
        <a:noFill/>
      </dgm:spPr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2005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Framework for Strategic Planning</a:t>
          </a:r>
          <a:endParaRPr lang="en-GB" sz="20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507D4-D9FE-46D0-812B-0C52517462B6}" type="parTrans" cxnId="{D5BE89E0-D4DD-43DB-8F44-18DF4F4B153D}">
      <dgm:prSet/>
      <dgm:spPr/>
      <dgm:t>
        <a:bodyPr/>
        <a:lstStyle/>
        <a:p>
          <a:endParaRPr lang="et-EE"/>
        </a:p>
      </dgm:t>
    </dgm:pt>
    <dgm:pt modelId="{34C797BF-9242-4CF8-8D19-D0D711D6E451}" type="sibTrans" cxnId="{D5BE89E0-D4DD-43DB-8F44-18DF4F4B153D}">
      <dgm:prSet/>
      <dgm:spPr/>
      <dgm:t>
        <a:bodyPr/>
        <a:lstStyle/>
        <a:p>
          <a:endParaRPr lang="et-EE"/>
        </a:p>
      </dgm:t>
    </dgm:pt>
    <dgm:pt modelId="{15B7F38C-0938-49D4-8744-29C6B12D7BDF}">
      <dgm:prSet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2008</a:t>
          </a:r>
        </a:p>
        <a:p>
          <a:r>
            <a:rPr lang="en-GB" sz="2000" b="1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Big plans – Activity and Accrual based Budgeting</a:t>
          </a:r>
        </a:p>
      </dgm:t>
    </dgm:pt>
    <dgm:pt modelId="{7723800E-0D91-46A5-B7F7-9BF5E2BF80EC}" type="parTrans" cxnId="{99B56ED3-47F8-4EA0-81C5-15C848446531}">
      <dgm:prSet/>
      <dgm:spPr/>
      <dgm:t>
        <a:bodyPr/>
        <a:lstStyle/>
        <a:p>
          <a:endParaRPr lang="et-EE"/>
        </a:p>
      </dgm:t>
    </dgm:pt>
    <dgm:pt modelId="{E4757B19-BB9E-4A12-AD46-15AE2BC6F1EF}" type="sibTrans" cxnId="{99B56ED3-47F8-4EA0-81C5-15C848446531}">
      <dgm:prSet/>
      <dgm:spPr/>
      <dgm:t>
        <a:bodyPr/>
        <a:lstStyle/>
        <a:p>
          <a:endParaRPr lang="et-EE"/>
        </a:p>
      </dgm:t>
    </dgm:pt>
    <dgm:pt modelId="{39B21C76-D348-47C3-ACF5-AB99D94AE4C3}" type="pres">
      <dgm:prSet presAssocID="{737BF082-633B-4C8A-8555-470FBFFE2C79}" presName="arrowDiagram" presStyleCnt="0">
        <dgm:presLayoutVars>
          <dgm:chMax val="5"/>
          <dgm:dir/>
          <dgm:resizeHandles val="exact"/>
        </dgm:presLayoutVars>
      </dgm:prSet>
      <dgm:spPr/>
    </dgm:pt>
    <dgm:pt modelId="{01CFE1F9-5EFF-4610-831F-2FA6AFAD0599}" type="pres">
      <dgm:prSet presAssocID="{737BF082-633B-4C8A-8555-470FBFFE2C79}" presName="arrow" presStyleLbl="bgShp" presStyleIdx="0" presStyleCnt="1"/>
      <dgm:spPr/>
      <dgm:t>
        <a:bodyPr/>
        <a:lstStyle/>
        <a:p>
          <a:endParaRPr lang="et-EE"/>
        </a:p>
      </dgm:t>
    </dgm:pt>
    <dgm:pt modelId="{76326BDD-A0EB-4785-8F44-91BE7002A015}" type="pres">
      <dgm:prSet presAssocID="{737BF082-633B-4C8A-8555-470FBFFE2C79}" presName="arrowDiagram4" presStyleCnt="0"/>
      <dgm:spPr/>
    </dgm:pt>
    <dgm:pt modelId="{2F81EDF2-6C73-4503-B22F-4C41FC527E4B}" type="pres">
      <dgm:prSet presAssocID="{71A36995-46CA-4817-896C-FD05579857E2}" presName="bullet4a" presStyleLbl="node1" presStyleIdx="0" presStyleCnt="4"/>
      <dgm:spPr/>
    </dgm:pt>
    <dgm:pt modelId="{9EF6380B-9DAC-4F09-BB4A-DCAC348E4D73}" type="pres">
      <dgm:prSet presAssocID="{71A36995-46CA-4817-896C-FD05579857E2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076515-8325-4680-ACE7-57B8FCA7C88C}" type="pres">
      <dgm:prSet presAssocID="{5A8EC775-A7C4-4130-B4EF-75190A84B524}" presName="bullet4b" presStyleLbl="node1" presStyleIdx="1" presStyleCnt="4"/>
      <dgm:spPr/>
    </dgm:pt>
    <dgm:pt modelId="{97981651-9D64-4A3E-AACE-CE69E0927EE3}" type="pres">
      <dgm:prSet presAssocID="{5A8EC775-A7C4-4130-B4EF-75190A84B524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3E5C33B-1032-45A9-A531-E3FEB2DE3924}" type="pres">
      <dgm:prSet presAssocID="{CB9F8F79-8C9D-4A14-B4D9-6555475ECDBC}" presName="bullet4c" presStyleLbl="node1" presStyleIdx="2" presStyleCnt="4" custLinFactNeighborX="-810" custLinFactNeighborY="12615"/>
      <dgm:spPr/>
    </dgm:pt>
    <dgm:pt modelId="{ACD903DA-8755-4ADB-BFC9-B613D9B21A64}" type="pres">
      <dgm:prSet presAssocID="{CB9F8F79-8C9D-4A14-B4D9-6555475ECDBC}" presName="textBox4c" presStyleLbl="revTx" presStyleIdx="2" presStyleCnt="4" custLinFactNeighborX="253" custLinFactNeighborY="-390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07FFCC1-9F78-4C9F-8F17-17BC468C6434}" type="pres">
      <dgm:prSet presAssocID="{15B7F38C-0938-49D4-8744-29C6B12D7BDF}" presName="bullet4d" presStyleLbl="node1" presStyleIdx="3" presStyleCnt="4"/>
      <dgm:spPr/>
    </dgm:pt>
    <dgm:pt modelId="{8EF7F218-C3E6-4EEF-B5F0-C5B722A00E61}" type="pres">
      <dgm:prSet presAssocID="{15B7F38C-0938-49D4-8744-29C6B12D7BDF}" presName="textBox4d" presStyleLbl="revTx" presStyleIdx="3" presStyleCnt="4" custScaleX="120111" custScaleY="91830" custLinFactNeighborX="16093" custLinFactNeighborY="-82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99B56ED3-47F8-4EA0-81C5-15C848446531}" srcId="{737BF082-633B-4C8A-8555-470FBFFE2C79}" destId="{15B7F38C-0938-49D4-8744-29C6B12D7BDF}" srcOrd="3" destOrd="0" parTransId="{7723800E-0D91-46A5-B7F7-9BF5E2BF80EC}" sibTransId="{E4757B19-BB9E-4A12-AD46-15AE2BC6F1EF}"/>
    <dgm:cxn modelId="{08CA389C-F043-4A2B-8DF3-1024E525BDF8}" type="presOf" srcId="{5A8EC775-A7C4-4130-B4EF-75190A84B524}" destId="{97981651-9D64-4A3E-AACE-CE69E0927EE3}" srcOrd="0" destOrd="0" presId="urn:microsoft.com/office/officeart/2005/8/layout/arrow2"/>
    <dgm:cxn modelId="{F08F768C-C7A5-499E-AE76-C51E26F5816B}" type="presOf" srcId="{15B7F38C-0938-49D4-8744-29C6B12D7BDF}" destId="{8EF7F218-C3E6-4EEF-B5F0-C5B722A00E61}" srcOrd="0" destOrd="0" presId="urn:microsoft.com/office/officeart/2005/8/layout/arrow2"/>
    <dgm:cxn modelId="{D3C74566-67E1-47EF-831A-2C07F38E8ED0}" type="presOf" srcId="{71A36995-46CA-4817-896C-FD05579857E2}" destId="{9EF6380B-9DAC-4F09-BB4A-DCAC348E4D73}" srcOrd="0" destOrd="0" presId="urn:microsoft.com/office/officeart/2005/8/layout/arrow2"/>
    <dgm:cxn modelId="{C7A2D6E7-DDEA-4E57-9FF2-97ABF6DEE1A7}" srcId="{737BF082-633B-4C8A-8555-470FBFFE2C79}" destId="{71A36995-46CA-4817-896C-FD05579857E2}" srcOrd="0" destOrd="0" parTransId="{7E36D1E8-CC65-44BB-9BE9-FF590C50C090}" sibTransId="{D7C40D2C-A077-40F6-BD76-2244117DC178}"/>
    <dgm:cxn modelId="{7B186478-7B9F-415B-9DEA-4F3A7DF2A69F}" srcId="{737BF082-633B-4C8A-8555-470FBFFE2C79}" destId="{5A8EC775-A7C4-4130-B4EF-75190A84B524}" srcOrd="1" destOrd="0" parTransId="{5405EA77-5712-4989-AB61-1C37EF831F4D}" sibTransId="{8D02F505-5E0E-4514-AF0A-01C54B8E5776}"/>
    <dgm:cxn modelId="{D5BE89E0-D4DD-43DB-8F44-18DF4F4B153D}" srcId="{737BF082-633B-4C8A-8555-470FBFFE2C79}" destId="{CB9F8F79-8C9D-4A14-B4D9-6555475ECDBC}" srcOrd="2" destOrd="0" parTransId="{5E4507D4-D9FE-46D0-812B-0C52517462B6}" sibTransId="{34C797BF-9242-4CF8-8D19-D0D711D6E451}"/>
    <dgm:cxn modelId="{09774C02-B9F3-4734-8E3D-7CAC53948A34}" type="presOf" srcId="{CB9F8F79-8C9D-4A14-B4D9-6555475ECDBC}" destId="{ACD903DA-8755-4ADB-BFC9-B613D9B21A64}" srcOrd="0" destOrd="0" presId="urn:microsoft.com/office/officeart/2005/8/layout/arrow2"/>
    <dgm:cxn modelId="{B39E222F-5232-464F-A3A0-E578E5B677C5}" type="presOf" srcId="{737BF082-633B-4C8A-8555-470FBFFE2C79}" destId="{39B21C76-D348-47C3-ACF5-AB99D94AE4C3}" srcOrd="0" destOrd="0" presId="urn:microsoft.com/office/officeart/2005/8/layout/arrow2"/>
    <dgm:cxn modelId="{15AF8142-C38D-477B-9BFD-4BAFAB9F8756}" type="presParOf" srcId="{39B21C76-D348-47C3-ACF5-AB99D94AE4C3}" destId="{01CFE1F9-5EFF-4610-831F-2FA6AFAD0599}" srcOrd="0" destOrd="0" presId="urn:microsoft.com/office/officeart/2005/8/layout/arrow2"/>
    <dgm:cxn modelId="{C5388863-5963-4BCB-ADA9-4EAEA7DA8B06}" type="presParOf" srcId="{39B21C76-D348-47C3-ACF5-AB99D94AE4C3}" destId="{76326BDD-A0EB-4785-8F44-91BE7002A015}" srcOrd="1" destOrd="0" presId="urn:microsoft.com/office/officeart/2005/8/layout/arrow2"/>
    <dgm:cxn modelId="{073E2F7A-1B5D-4CF7-A984-47913648E6AB}" type="presParOf" srcId="{76326BDD-A0EB-4785-8F44-91BE7002A015}" destId="{2F81EDF2-6C73-4503-B22F-4C41FC527E4B}" srcOrd="0" destOrd="0" presId="urn:microsoft.com/office/officeart/2005/8/layout/arrow2"/>
    <dgm:cxn modelId="{9D66F3D3-1019-431C-A9F0-23643EE8DED7}" type="presParOf" srcId="{76326BDD-A0EB-4785-8F44-91BE7002A015}" destId="{9EF6380B-9DAC-4F09-BB4A-DCAC348E4D73}" srcOrd="1" destOrd="0" presId="urn:microsoft.com/office/officeart/2005/8/layout/arrow2"/>
    <dgm:cxn modelId="{66D9A82C-0887-445D-B76F-14EBFDC9AEBF}" type="presParOf" srcId="{76326BDD-A0EB-4785-8F44-91BE7002A015}" destId="{8F076515-8325-4680-ACE7-57B8FCA7C88C}" srcOrd="2" destOrd="0" presId="urn:microsoft.com/office/officeart/2005/8/layout/arrow2"/>
    <dgm:cxn modelId="{D7AC0C59-2270-441A-A93F-13393C7CF770}" type="presParOf" srcId="{76326BDD-A0EB-4785-8F44-91BE7002A015}" destId="{97981651-9D64-4A3E-AACE-CE69E0927EE3}" srcOrd="3" destOrd="0" presId="urn:microsoft.com/office/officeart/2005/8/layout/arrow2"/>
    <dgm:cxn modelId="{BA858B99-B105-434D-B4B1-6F66248AA895}" type="presParOf" srcId="{76326BDD-A0EB-4785-8F44-91BE7002A015}" destId="{C3E5C33B-1032-45A9-A531-E3FEB2DE3924}" srcOrd="4" destOrd="0" presId="urn:microsoft.com/office/officeart/2005/8/layout/arrow2"/>
    <dgm:cxn modelId="{E34DAD38-CB74-454D-9888-0B04E9F96A90}" type="presParOf" srcId="{76326BDD-A0EB-4785-8F44-91BE7002A015}" destId="{ACD903DA-8755-4ADB-BFC9-B613D9B21A64}" srcOrd="5" destOrd="0" presId="urn:microsoft.com/office/officeart/2005/8/layout/arrow2"/>
    <dgm:cxn modelId="{DBB2DB4A-1A56-4D94-ABFD-79C2408F08CF}" type="presParOf" srcId="{76326BDD-A0EB-4785-8F44-91BE7002A015}" destId="{307FFCC1-9F78-4C9F-8F17-17BC468C6434}" srcOrd="6" destOrd="0" presId="urn:microsoft.com/office/officeart/2005/8/layout/arrow2"/>
    <dgm:cxn modelId="{2C838F4C-CCBD-475C-BF27-1660907F6FF4}" type="presParOf" srcId="{76326BDD-A0EB-4785-8F44-91BE7002A015}" destId="{8EF7F218-C3E6-4EEF-B5F0-C5B722A00E6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01E89-A3C5-4D37-8D56-B826FD245EAC}" type="doc">
      <dgm:prSet loTypeId="urn:microsoft.com/office/officeart/2005/8/layout/arrow2" loCatId="process" qsTypeId="urn:microsoft.com/office/officeart/2005/8/quickstyle/simple2" qsCatId="simple" csTypeId="urn:microsoft.com/office/officeart/2005/8/colors/accent1_1" csCatId="accent1" phldr="1"/>
      <dgm:spPr/>
    </dgm:pt>
    <dgm:pt modelId="{70935379-D886-49B5-B3F8-E4A4D3FAD48F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2009 </a:t>
          </a:r>
          <a:endParaRPr lang="et-EE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8DBD7-BA02-417F-88BE-6774B451F462}" type="parTrans" cxnId="{8DF5CB4B-4E87-42FC-B949-53F6908A6C18}">
      <dgm:prSet/>
      <dgm:spPr/>
      <dgm:t>
        <a:bodyPr/>
        <a:lstStyle/>
        <a:p>
          <a:endParaRPr lang="et-EE"/>
        </a:p>
      </dgm:t>
    </dgm:pt>
    <dgm:pt modelId="{5311A4F6-099F-4515-9200-3FA6401B7142}" type="sibTrans" cxnId="{8DF5CB4B-4E87-42FC-B949-53F6908A6C18}">
      <dgm:prSet/>
      <dgm:spPr/>
      <dgm:t>
        <a:bodyPr/>
        <a:lstStyle/>
        <a:p>
          <a:endParaRPr lang="et-EE"/>
        </a:p>
      </dgm:t>
    </dgm:pt>
    <dgm:pt modelId="{1FE5D31D-3651-42E2-9C02-E6153744D5E2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2010</a:t>
          </a:r>
        </a:p>
        <a:p>
          <a:r>
            <a:rPr lang="en-GB" sz="1800" b="1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pilots in accrual budgeting </a:t>
          </a:r>
        </a:p>
        <a:p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Standardizing financial data</a:t>
          </a:r>
        </a:p>
        <a:p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Regular networks</a:t>
          </a:r>
          <a:endParaRPr lang="et-EE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t-EE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Centralizing support services</a:t>
          </a:r>
        </a:p>
        <a:p>
          <a:endParaRPr lang="et-EE" sz="1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05853-01E8-4787-BF99-F919D55856AF}" type="parTrans" cxnId="{292BFA42-2ED3-44FD-BBD9-8F2888A219CC}">
      <dgm:prSet/>
      <dgm:spPr/>
      <dgm:t>
        <a:bodyPr/>
        <a:lstStyle/>
        <a:p>
          <a:endParaRPr lang="et-EE"/>
        </a:p>
      </dgm:t>
    </dgm:pt>
    <dgm:pt modelId="{217855E4-B25F-499D-9A0F-FFECC3FC115C}" type="sibTrans" cxnId="{292BFA42-2ED3-44FD-BBD9-8F2888A219CC}">
      <dgm:prSet/>
      <dgm:spPr/>
      <dgm:t>
        <a:bodyPr/>
        <a:lstStyle/>
        <a:p>
          <a:endParaRPr lang="et-EE"/>
        </a:p>
      </dgm:t>
    </dgm:pt>
    <dgm:pt modelId="{9ABEDFD6-CFCB-44EA-9678-A100DD33E11A}">
      <dgm:prSet phldrT="[Text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Harmonization of budgeting and accounting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need for new IT systems for strategic planning and budgeting</a:t>
          </a:r>
          <a:endParaRPr lang="et-EE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t-EE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t-EE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Centralizing support services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i="1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1B863-C38F-47A6-AB80-4C48C0E977F1}" type="parTrans" cxnId="{B7C4E954-D3AE-4DF1-A807-BC36C2785204}">
      <dgm:prSet/>
      <dgm:spPr/>
      <dgm:t>
        <a:bodyPr/>
        <a:lstStyle/>
        <a:p>
          <a:endParaRPr lang="et-EE"/>
        </a:p>
      </dgm:t>
    </dgm:pt>
    <dgm:pt modelId="{42287A28-F0FD-487D-9D3F-35A4749BBAE4}" type="sibTrans" cxnId="{B7C4E954-D3AE-4DF1-A807-BC36C2785204}">
      <dgm:prSet/>
      <dgm:spPr/>
      <dgm:t>
        <a:bodyPr/>
        <a:lstStyle/>
        <a:p>
          <a:endParaRPr lang="et-EE"/>
        </a:p>
      </dgm:t>
    </dgm:pt>
    <dgm:pt modelId="{AA95C4E5-F167-4BE5-8302-DDE62A676738}">
      <dgm:prSet phldrT="[Text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2012/2013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Preparing new standard SAP system for all central government agencies</a:t>
          </a:r>
          <a:endParaRPr lang="et-EE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trainings for accrual basis budgeting (300)</a:t>
          </a:r>
          <a:endParaRPr lang="et-EE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Centralizing support services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i="0" noProof="0" dirty="0" smtClean="0">
            <a:solidFill>
              <a:schemeClr val="tx2"/>
            </a:solidFill>
            <a:latin typeface="Georgia" pitchFamily="18" charset="0"/>
          </a:endParaRPr>
        </a:p>
      </dgm:t>
    </dgm:pt>
    <dgm:pt modelId="{699A738A-6D5A-46D7-ADC8-FA66673BB2AA}" type="parTrans" cxnId="{CB92E26E-42F0-4203-9780-70BB2F9BF024}">
      <dgm:prSet/>
      <dgm:spPr/>
      <dgm:t>
        <a:bodyPr/>
        <a:lstStyle/>
        <a:p>
          <a:endParaRPr lang="et-EE"/>
        </a:p>
      </dgm:t>
    </dgm:pt>
    <dgm:pt modelId="{736F7616-C420-4392-86F3-6F08B74E388A}" type="sibTrans" cxnId="{CB92E26E-42F0-4203-9780-70BB2F9BF024}">
      <dgm:prSet/>
      <dgm:spPr/>
      <dgm:t>
        <a:bodyPr/>
        <a:lstStyle/>
        <a:p>
          <a:endParaRPr lang="et-EE"/>
        </a:p>
      </dgm:t>
    </dgm:pt>
    <dgm:pt modelId="{C8AB0F55-3902-4700-AE9B-B12CDFC7F91D}" type="pres">
      <dgm:prSet presAssocID="{25D01E89-A3C5-4D37-8D56-B826FD245EAC}" presName="arrowDiagram" presStyleCnt="0">
        <dgm:presLayoutVars>
          <dgm:chMax val="5"/>
          <dgm:dir/>
          <dgm:resizeHandles val="exact"/>
        </dgm:presLayoutVars>
      </dgm:prSet>
      <dgm:spPr/>
    </dgm:pt>
    <dgm:pt modelId="{E5A308FE-8878-4AA4-A66E-3A1806084A58}" type="pres">
      <dgm:prSet presAssocID="{25D01E89-A3C5-4D37-8D56-B826FD245EAC}" presName="arrow" presStyleLbl="bgShp" presStyleIdx="0" presStyleCnt="1"/>
      <dgm:spPr/>
    </dgm:pt>
    <dgm:pt modelId="{6F15811C-1844-4AAB-BA19-AC1C2F3544E7}" type="pres">
      <dgm:prSet presAssocID="{25D01E89-A3C5-4D37-8D56-B826FD245EAC}" presName="arrowDiagram4" presStyleCnt="0"/>
      <dgm:spPr/>
    </dgm:pt>
    <dgm:pt modelId="{0AA77E97-CCDF-432D-8A16-1985ECE98285}" type="pres">
      <dgm:prSet presAssocID="{70935379-D886-49B5-B3F8-E4A4D3FAD48F}" presName="bullet4a" presStyleLbl="node1" presStyleIdx="0" presStyleCnt="4"/>
      <dgm:spPr>
        <a:solidFill>
          <a:schemeClr val="accent1"/>
        </a:solidFill>
      </dgm:spPr>
    </dgm:pt>
    <dgm:pt modelId="{A6BD648B-76E1-4B0E-9C61-57030E741258}" type="pres">
      <dgm:prSet presAssocID="{70935379-D886-49B5-B3F8-E4A4D3FAD48F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3C8561D-AF4F-44D7-8C82-1552FA477282}" type="pres">
      <dgm:prSet presAssocID="{1FE5D31D-3651-42E2-9C02-E6153744D5E2}" presName="bullet4b" presStyleLbl="node1" presStyleIdx="1" presStyleCnt="4"/>
      <dgm:spPr>
        <a:solidFill>
          <a:schemeClr val="accent1"/>
        </a:solidFill>
      </dgm:spPr>
    </dgm:pt>
    <dgm:pt modelId="{91ECDD2B-FE01-4252-9AA0-3E97D6E78EA0}" type="pres">
      <dgm:prSet presAssocID="{1FE5D31D-3651-42E2-9C02-E6153744D5E2}" presName="textBox4b" presStyleLbl="revTx" presStyleIdx="1" presStyleCnt="4" custLinFactNeighborX="-101" custLinFactNeighborY="6288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D2F3F9AD-196A-40EC-9B9E-7FA2A3652A04}" type="pres">
      <dgm:prSet presAssocID="{9ABEDFD6-CFCB-44EA-9678-A100DD33E11A}" presName="bullet4c" presStyleLbl="node1" presStyleIdx="2" presStyleCnt="4"/>
      <dgm:spPr>
        <a:solidFill>
          <a:schemeClr val="accent1"/>
        </a:solidFill>
      </dgm:spPr>
    </dgm:pt>
    <dgm:pt modelId="{AA0C8648-A33E-4452-A1BF-19EB534CEB64}" type="pres">
      <dgm:prSet presAssocID="{9ABEDFD6-CFCB-44EA-9678-A100DD33E11A}" presName="textBox4c" presStyleLbl="revTx" presStyleIdx="2" presStyleCnt="4" custScaleX="11373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47A1D18-CBD6-4CB9-A5D6-97C7C6083C17}" type="pres">
      <dgm:prSet presAssocID="{AA95C4E5-F167-4BE5-8302-DDE62A676738}" presName="bullet4d" presStyleLbl="node1" presStyleIdx="3" presStyleCnt="4"/>
      <dgm:spPr>
        <a:solidFill>
          <a:schemeClr val="accent1"/>
        </a:solidFill>
      </dgm:spPr>
    </dgm:pt>
    <dgm:pt modelId="{624A5BDF-4BDE-40B9-B421-7B6D0B09C77C}" type="pres">
      <dgm:prSet presAssocID="{AA95C4E5-F167-4BE5-8302-DDE62A676738}" presName="textBox4d" presStyleLbl="revTx" presStyleIdx="3" presStyleCnt="4" custScaleX="122305" custLinFactNeighborX="18904" custLinFactNeighborY="-1679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E2BCB32A-2BB8-4F5E-B205-33ECA0C61621}" type="presOf" srcId="{70935379-D886-49B5-B3F8-E4A4D3FAD48F}" destId="{A6BD648B-76E1-4B0E-9C61-57030E741258}" srcOrd="0" destOrd="0" presId="urn:microsoft.com/office/officeart/2005/8/layout/arrow2"/>
    <dgm:cxn modelId="{08641AF0-88A4-4D8B-8AD0-9A3F69CD5C6E}" type="presOf" srcId="{25D01E89-A3C5-4D37-8D56-B826FD245EAC}" destId="{C8AB0F55-3902-4700-AE9B-B12CDFC7F91D}" srcOrd="0" destOrd="0" presId="urn:microsoft.com/office/officeart/2005/8/layout/arrow2"/>
    <dgm:cxn modelId="{292BFA42-2ED3-44FD-BBD9-8F2888A219CC}" srcId="{25D01E89-A3C5-4D37-8D56-B826FD245EAC}" destId="{1FE5D31D-3651-42E2-9C02-E6153744D5E2}" srcOrd="1" destOrd="0" parTransId="{5E605853-01E8-4787-BF99-F919D55856AF}" sibTransId="{217855E4-B25F-499D-9A0F-FFECC3FC115C}"/>
    <dgm:cxn modelId="{B7C4E954-D3AE-4DF1-A807-BC36C2785204}" srcId="{25D01E89-A3C5-4D37-8D56-B826FD245EAC}" destId="{9ABEDFD6-CFCB-44EA-9678-A100DD33E11A}" srcOrd="2" destOrd="0" parTransId="{5481B863-C38F-47A6-AB80-4C48C0E977F1}" sibTransId="{42287A28-F0FD-487D-9D3F-35A4749BBAE4}"/>
    <dgm:cxn modelId="{4325B09D-E677-473F-8EDD-B545F185B5DC}" type="presOf" srcId="{AA95C4E5-F167-4BE5-8302-DDE62A676738}" destId="{624A5BDF-4BDE-40B9-B421-7B6D0B09C77C}" srcOrd="0" destOrd="0" presId="urn:microsoft.com/office/officeart/2005/8/layout/arrow2"/>
    <dgm:cxn modelId="{1E25ED70-82D9-4DC7-BB8A-6210DD6D2661}" type="presOf" srcId="{9ABEDFD6-CFCB-44EA-9678-A100DD33E11A}" destId="{AA0C8648-A33E-4452-A1BF-19EB534CEB64}" srcOrd="0" destOrd="0" presId="urn:microsoft.com/office/officeart/2005/8/layout/arrow2"/>
    <dgm:cxn modelId="{0CBFFFD2-3FC1-484A-A9FF-B6E0ABC86C71}" type="presOf" srcId="{1FE5D31D-3651-42E2-9C02-E6153744D5E2}" destId="{91ECDD2B-FE01-4252-9AA0-3E97D6E78EA0}" srcOrd="0" destOrd="0" presId="urn:microsoft.com/office/officeart/2005/8/layout/arrow2"/>
    <dgm:cxn modelId="{8DF5CB4B-4E87-42FC-B949-53F6908A6C18}" srcId="{25D01E89-A3C5-4D37-8D56-B826FD245EAC}" destId="{70935379-D886-49B5-B3F8-E4A4D3FAD48F}" srcOrd="0" destOrd="0" parTransId="{7A98DBD7-BA02-417F-88BE-6774B451F462}" sibTransId="{5311A4F6-099F-4515-9200-3FA6401B7142}"/>
    <dgm:cxn modelId="{CB92E26E-42F0-4203-9780-70BB2F9BF024}" srcId="{25D01E89-A3C5-4D37-8D56-B826FD245EAC}" destId="{AA95C4E5-F167-4BE5-8302-DDE62A676738}" srcOrd="3" destOrd="0" parTransId="{699A738A-6D5A-46D7-ADC8-FA66673BB2AA}" sibTransId="{736F7616-C420-4392-86F3-6F08B74E388A}"/>
    <dgm:cxn modelId="{87CB4884-8E2C-4FA4-A7B2-AE714DCBEB92}" type="presParOf" srcId="{C8AB0F55-3902-4700-AE9B-B12CDFC7F91D}" destId="{E5A308FE-8878-4AA4-A66E-3A1806084A58}" srcOrd="0" destOrd="0" presId="urn:microsoft.com/office/officeart/2005/8/layout/arrow2"/>
    <dgm:cxn modelId="{F6DF67E3-380D-49A5-9168-D1318100F27A}" type="presParOf" srcId="{C8AB0F55-3902-4700-AE9B-B12CDFC7F91D}" destId="{6F15811C-1844-4AAB-BA19-AC1C2F3544E7}" srcOrd="1" destOrd="0" presId="urn:microsoft.com/office/officeart/2005/8/layout/arrow2"/>
    <dgm:cxn modelId="{D81D3739-AC8F-4CBE-ABB1-70438D0DF116}" type="presParOf" srcId="{6F15811C-1844-4AAB-BA19-AC1C2F3544E7}" destId="{0AA77E97-CCDF-432D-8A16-1985ECE98285}" srcOrd="0" destOrd="0" presId="urn:microsoft.com/office/officeart/2005/8/layout/arrow2"/>
    <dgm:cxn modelId="{F7D7373A-BAFD-4A6B-9A8B-49B5B936BB33}" type="presParOf" srcId="{6F15811C-1844-4AAB-BA19-AC1C2F3544E7}" destId="{A6BD648B-76E1-4B0E-9C61-57030E741258}" srcOrd="1" destOrd="0" presId="urn:microsoft.com/office/officeart/2005/8/layout/arrow2"/>
    <dgm:cxn modelId="{A2656855-1440-4432-8E25-89FD99F86D8F}" type="presParOf" srcId="{6F15811C-1844-4AAB-BA19-AC1C2F3544E7}" destId="{33C8561D-AF4F-44D7-8C82-1552FA477282}" srcOrd="2" destOrd="0" presId="urn:microsoft.com/office/officeart/2005/8/layout/arrow2"/>
    <dgm:cxn modelId="{1E5BE419-CC15-4AB6-8F94-03AEE6E54CE3}" type="presParOf" srcId="{6F15811C-1844-4AAB-BA19-AC1C2F3544E7}" destId="{91ECDD2B-FE01-4252-9AA0-3E97D6E78EA0}" srcOrd="3" destOrd="0" presId="urn:microsoft.com/office/officeart/2005/8/layout/arrow2"/>
    <dgm:cxn modelId="{D41A978A-AECB-4DF0-9499-9D6F09CC3ABF}" type="presParOf" srcId="{6F15811C-1844-4AAB-BA19-AC1C2F3544E7}" destId="{D2F3F9AD-196A-40EC-9B9E-7FA2A3652A04}" srcOrd="4" destOrd="0" presId="urn:microsoft.com/office/officeart/2005/8/layout/arrow2"/>
    <dgm:cxn modelId="{7F5EBA31-2588-4BB1-9BBC-86BD0D23F82A}" type="presParOf" srcId="{6F15811C-1844-4AAB-BA19-AC1C2F3544E7}" destId="{AA0C8648-A33E-4452-A1BF-19EB534CEB64}" srcOrd="5" destOrd="0" presId="urn:microsoft.com/office/officeart/2005/8/layout/arrow2"/>
    <dgm:cxn modelId="{52077811-8C03-4277-9981-30F1B88BB770}" type="presParOf" srcId="{6F15811C-1844-4AAB-BA19-AC1C2F3544E7}" destId="{B47A1D18-CBD6-4CB9-A5D6-97C7C6083C17}" srcOrd="6" destOrd="0" presId="urn:microsoft.com/office/officeart/2005/8/layout/arrow2"/>
    <dgm:cxn modelId="{C4E750F7-4C9E-43EF-AB3C-2CDC5D73C080}" type="presParOf" srcId="{6F15811C-1844-4AAB-BA19-AC1C2F3544E7}" destId="{624A5BDF-4BDE-40B9-B421-7B6D0B09C77C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FE1F9-5EFF-4610-831F-2FA6AFAD0599}">
      <dsp:nvSpPr>
        <dsp:cNvPr id="0" name=""/>
        <dsp:cNvSpPr/>
      </dsp:nvSpPr>
      <dsp:spPr>
        <a:xfrm>
          <a:off x="212570" y="0"/>
          <a:ext cx="7866619" cy="491663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1EDF2-6C73-4503-B22F-4C41FC527E4B}">
      <dsp:nvSpPr>
        <dsp:cNvPr id="0" name=""/>
        <dsp:cNvSpPr/>
      </dsp:nvSpPr>
      <dsp:spPr>
        <a:xfrm>
          <a:off x="987432" y="3656011"/>
          <a:ext cx="180932" cy="180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6380B-9DAC-4F09-BB4A-DCAC348E4D73}">
      <dsp:nvSpPr>
        <dsp:cNvPr id="0" name=""/>
        <dsp:cNvSpPr/>
      </dsp:nvSpPr>
      <dsp:spPr>
        <a:xfrm>
          <a:off x="1077899" y="3746477"/>
          <a:ext cx="1345191" cy="1170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87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2002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years State Budget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Strategy</a:t>
          </a:r>
          <a:endParaRPr lang="en-GB" sz="2000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7899" y="3746477"/>
        <a:ext cx="1345191" cy="1170159"/>
      </dsp:txXfrm>
    </dsp:sp>
    <dsp:sp modelId="{8F076515-8325-4680-ACE7-57B8FCA7C88C}">
      <dsp:nvSpPr>
        <dsp:cNvPr id="0" name=""/>
        <dsp:cNvSpPr/>
      </dsp:nvSpPr>
      <dsp:spPr>
        <a:xfrm>
          <a:off x="2265758" y="2512401"/>
          <a:ext cx="314664" cy="314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81651-9D64-4A3E-AACE-CE69E0927EE3}">
      <dsp:nvSpPr>
        <dsp:cNvPr id="0" name=""/>
        <dsp:cNvSpPr/>
      </dsp:nvSpPr>
      <dsp:spPr>
        <a:xfrm>
          <a:off x="2423090" y="2669733"/>
          <a:ext cx="1651990" cy="2246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73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2004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Accrual Accounting (IPSAS)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noProof="0" dirty="0"/>
        </a:p>
      </dsp:txBody>
      <dsp:txXfrm>
        <a:off x="2423090" y="2669733"/>
        <a:ext cx="1651990" cy="2246903"/>
      </dsp:txXfrm>
    </dsp:sp>
    <dsp:sp modelId="{C3E5C33B-1032-45A9-A531-E3FEB2DE3924}">
      <dsp:nvSpPr>
        <dsp:cNvPr id="0" name=""/>
        <dsp:cNvSpPr/>
      </dsp:nvSpPr>
      <dsp:spPr>
        <a:xfrm>
          <a:off x="3894704" y="1722285"/>
          <a:ext cx="416930" cy="41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903DA-8755-4ADB-BFC9-B613D9B21A64}">
      <dsp:nvSpPr>
        <dsp:cNvPr id="0" name=""/>
        <dsp:cNvSpPr/>
      </dsp:nvSpPr>
      <dsp:spPr>
        <a:xfrm>
          <a:off x="4110726" y="1866305"/>
          <a:ext cx="1651990" cy="303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2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2005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Framework for Strategic Planning</a:t>
          </a:r>
          <a:endParaRPr lang="en-GB" sz="2000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0726" y="1866305"/>
        <a:ext cx="1651990" cy="3038481"/>
      </dsp:txXfrm>
    </dsp:sp>
    <dsp:sp modelId="{307FFCC1-9F78-4C9F-8F17-17BC468C6434}">
      <dsp:nvSpPr>
        <dsp:cNvPr id="0" name=""/>
        <dsp:cNvSpPr/>
      </dsp:nvSpPr>
      <dsp:spPr>
        <a:xfrm>
          <a:off x="5675937" y="1112143"/>
          <a:ext cx="558529" cy="5585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F218-C3E6-4EEF-B5F0-C5B722A00E61}">
      <dsp:nvSpPr>
        <dsp:cNvPr id="0" name=""/>
        <dsp:cNvSpPr/>
      </dsp:nvSpPr>
      <dsp:spPr>
        <a:xfrm>
          <a:off x="6054941" y="1506260"/>
          <a:ext cx="1984221" cy="3237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595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2008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Big plans – Activity and Accrual based Budgeting</a:t>
          </a:r>
        </a:p>
      </dsp:txBody>
      <dsp:txXfrm>
        <a:off x="6054941" y="1506260"/>
        <a:ext cx="1984221" cy="3237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308FE-8878-4AA4-A66E-3A1806084A58}">
      <dsp:nvSpPr>
        <dsp:cNvPr id="0" name=""/>
        <dsp:cNvSpPr/>
      </dsp:nvSpPr>
      <dsp:spPr>
        <a:xfrm>
          <a:off x="123878" y="0"/>
          <a:ext cx="8044004" cy="502750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77E97-CCDF-432D-8A16-1985ECE98285}">
      <dsp:nvSpPr>
        <dsp:cNvPr id="0" name=""/>
        <dsp:cNvSpPr/>
      </dsp:nvSpPr>
      <dsp:spPr>
        <a:xfrm>
          <a:off x="916212" y="3738451"/>
          <a:ext cx="185012" cy="185012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BD648B-76E1-4B0E-9C61-57030E741258}">
      <dsp:nvSpPr>
        <dsp:cNvPr id="0" name=""/>
        <dsp:cNvSpPr/>
      </dsp:nvSpPr>
      <dsp:spPr>
        <a:xfrm>
          <a:off x="1008718" y="3830957"/>
          <a:ext cx="1375524" cy="1196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3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2009 </a:t>
          </a:r>
          <a:endParaRPr lang="et-EE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8718" y="3830957"/>
        <a:ext cx="1375524" cy="1196545"/>
      </dsp:txXfrm>
    </dsp:sp>
    <dsp:sp modelId="{33C8561D-AF4F-44D7-8C82-1552FA477282}">
      <dsp:nvSpPr>
        <dsp:cNvPr id="0" name=""/>
        <dsp:cNvSpPr/>
      </dsp:nvSpPr>
      <dsp:spPr>
        <a:xfrm>
          <a:off x="2223363" y="2569054"/>
          <a:ext cx="321760" cy="321760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ECDD2B-FE01-4252-9AA0-3E97D6E78EA0}">
      <dsp:nvSpPr>
        <dsp:cNvPr id="0" name=""/>
        <dsp:cNvSpPr/>
      </dsp:nvSpPr>
      <dsp:spPr>
        <a:xfrm>
          <a:off x="2382537" y="2729934"/>
          <a:ext cx="1689241" cy="2297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49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pilots in accrual budgeting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Standardizing financial data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Regular networks</a:t>
          </a:r>
          <a:endParaRPr lang="et-EE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Centralizing support services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t-EE" sz="1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2537" y="2729934"/>
        <a:ext cx="1689241" cy="2297568"/>
      </dsp:txXfrm>
    </dsp:sp>
    <dsp:sp modelId="{D2F3F9AD-196A-40EC-9B9E-7FA2A3652A04}">
      <dsp:nvSpPr>
        <dsp:cNvPr id="0" name=""/>
        <dsp:cNvSpPr/>
      </dsp:nvSpPr>
      <dsp:spPr>
        <a:xfrm>
          <a:off x="3892494" y="1707340"/>
          <a:ext cx="426332" cy="426332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0C8648-A33E-4452-A1BF-19EB534CEB64}">
      <dsp:nvSpPr>
        <dsp:cNvPr id="0" name=""/>
        <dsp:cNvSpPr/>
      </dsp:nvSpPr>
      <dsp:spPr>
        <a:xfrm>
          <a:off x="3989634" y="1920506"/>
          <a:ext cx="1921292" cy="3106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0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Harmonization of budgeting and accounting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need for new IT systems for strategic planning and budgeting</a:t>
          </a:r>
          <a:endParaRPr lang="et-EE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t-EE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t-EE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Centralizing support services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i="1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9634" y="1920506"/>
        <a:ext cx="1921292" cy="3106996"/>
      </dsp:txXfrm>
    </dsp:sp>
    <dsp:sp modelId="{B47A1D18-CBD6-4CB9-A5D6-97C7C6083C17}">
      <dsp:nvSpPr>
        <dsp:cNvPr id="0" name=""/>
        <dsp:cNvSpPr/>
      </dsp:nvSpPr>
      <dsp:spPr>
        <a:xfrm>
          <a:off x="5710439" y="1137221"/>
          <a:ext cx="571124" cy="571124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4A5BDF-4BDE-40B9-B421-7B6D0B09C77C}">
      <dsp:nvSpPr>
        <dsp:cNvPr id="0" name=""/>
        <dsp:cNvSpPr/>
      </dsp:nvSpPr>
      <dsp:spPr>
        <a:xfrm>
          <a:off x="6126943" y="1362260"/>
          <a:ext cx="2066026" cy="3604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262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2012/2013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Preparing new standard SAP system for all central government agencies</a:t>
          </a:r>
          <a:endParaRPr lang="et-EE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kern="120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GB" sz="1800" i="0" kern="120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trainings for accrual basis budgeting (300)</a:t>
          </a:r>
          <a:endParaRPr lang="et-EE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Centralizing support services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i="0" kern="1200" noProof="0" dirty="0" smtClean="0">
            <a:solidFill>
              <a:schemeClr val="tx2"/>
            </a:solidFill>
            <a:latin typeface="Georgia" pitchFamily="18" charset="0"/>
          </a:endParaRPr>
        </a:p>
      </dsp:txBody>
      <dsp:txXfrm>
        <a:off x="6126943" y="1362260"/>
        <a:ext cx="2066026" cy="3604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09C1C2B9-B431-4ADD-9BBA-5B0132199D4B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887611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0643D8EF-E935-418D-9C4A-F67C6E1D0A28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3</a:t>
            </a:fld>
            <a:endParaRPr lang="et-EE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71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t-EE" altLang="et-EE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F823B766-24F9-4BB2-8847-40D58D098D35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4</a:t>
            </a:fld>
            <a:endParaRPr lang="et-EE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22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DE226787-5CC2-49CC-9627-B95DDFC37D3A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5</a:t>
            </a:fld>
            <a:endParaRPr lang="et-EE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5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B2FA0A40-A427-4C62-8654-74C376D24BB3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6</a:t>
            </a:fld>
            <a:endParaRPr lang="et-EE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9706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7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</a:endParaRPr>
          </a:p>
        </p:txBody>
      </p:sp>
      <p:pic>
        <p:nvPicPr>
          <p:cNvPr id="5" name="Picture 7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3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7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915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82137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</a:endParaRPr>
          </a:p>
        </p:txBody>
      </p:sp>
      <p:pic>
        <p:nvPicPr>
          <p:cNvPr id="5" name="Picture 7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03287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810101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101012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2B7FB08-3DC5-4577-9A41-30386BC7C810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2pPr>
      <a:lvl3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3pPr>
      <a:lvl4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4pPr>
      <a:lvl5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49263" rtl="0" eaLnBrk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971377" y="2447925"/>
            <a:ext cx="7632873" cy="1800225"/>
          </a:xfrm>
        </p:spPr>
        <p:txBody>
          <a:bodyPr/>
          <a:lstStyle/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the institutional and HR</a:t>
            </a:r>
            <a:b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 to deliver PFM </a:t>
            </a:r>
            <a:b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403350" y="4525963"/>
            <a:ext cx="7200900" cy="1727200"/>
          </a:xfrm>
        </p:spPr>
        <p:txBody>
          <a:bodyPr/>
          <a:lstStyle/>
          <a:p>
            <a:pPr eaLnBrk="1">
              <a:spcAft>
                <a:spcPct val="0"/>
              </a:spcAft>
            </a:pPr>
            <a:r>
              <a:rPr lang="en-GB" altLang="en-US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Veikko Kapsta</a:t>
            </a: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 of State Budget Department</a:t>
            </a: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Estonia</a:t>
            </a:r>
          </a:p>
          <a:p>
            <a:pPr eaLnBrk="1">
              <a:spcAft>
                <a:spcPct val="0"/>
              </a:spcAft>
            </a:pPr>
            <a:endParaRPr lang="et-EE" altLang="en-US" sz="20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May 2016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5866" y="3896836"/>
          <a:ext cx="6675755" cy="25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6361"/>
                <a:gridCol w="2053061"/>
                <a:gridCol w="2326333"/>
              </a:tblGrid>
              <a:tr h="25654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>
                          <a:effectLst/>
                        </a:rPr>
                        <a:t>PPT ENG 22-Jun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 dirty="0" err="1">
                          <a:effectLst/>
                        </a:rPr>
                        <a:t>Drpbx</a:t>
                      </a:r>
                      <a:r>
                        <a:rPr lang="en-GB" sz="1100" dirty="0">
                          <a:effectLst/>
                        </a:rPr>
                        <a:t> 22.06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539949"/>
            <a:ext cx="7920000" cy="1080000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Suggestions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the goals of reform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 the decision makers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up the networks</a:t>
            </a:r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in all levels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20029"/>
          </a:xfrm>
        </p:spPr>
        <p:txBody>
          <a:bodyPr/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Conclusions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148" y="1548061"/>
            <a:ext cx="7920000" cy="4729287"/>
          </a:xfrm>
        </p:spPr>
        <p:txBody>
          <a:bodyPr/>
          <a:lstStyle/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of extra resources at the beginning gives output in the future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Communication, communication, communication!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869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ctrTitle"/>
          </p:nvPr>
        </p:nvSpPr>
        <p:spPr>
          <a:xfrm>
            <a:off x="1403350" y="2447925"/>
            <a:ext cx="7200900" cy="973138"/>
          </a:xfrm>
        </p:spPr>
        <p:txBody>
          <a:bodyPr/>
          <a:lstStyle/>
          <a:p>
            <a:pPr eaLnBrk="1"/>
            <a:r>
              <a:rPr lang="et-EE" alt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et-EE" alt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alt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en-US" alt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Subtitle 4"/>
          <p:cNvSpPr>
            <a:spLocks noGrp="1"/>
          </p:cNvSpPr>
          <p:nvPr>
            <p:ph type="subTitle" idx="1"/>
          </p:nvPr>
        </p:nvSpPr>
        <p:spPr>
          <a:xfrm>
            <a:off x="1042988" y="4572000"/>
            <a:ext cx="7200900" cy="1728788"/>
          </a:xfrm>
        </p:spPr>
        <p:txBody>
          <a:bodyPr/>
          <a:lstStyle/>
          <a:p>
            <a:pPr eaLnBrk="1">
              <a:spcAft>
                <a:spcPct val="0"/>
              </a:spcAft>
            </a:pPr>
            <a:r>
              <a:rPr lang="et-EE" altLang="et-EE" smtClean="0"/>
              <a:t>Veikko Kapsta</a:t>
            </a:r>
          </a:p>
          <a:p>
            <a:pPr eaLnBrk="1">
              <a:spcAft>
                <a:spcPct val="0"/>
              </a:spcAft>
            </a:pPr>
            <a:r>
              <a:rPr lang="et-EE" altLang="et-EE" smtClean="0"/>
              <a:t>veikko.kapsta@fin.ee</a:t>
            </a:r>
            <a:endParaRPr lang="en-US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single biggest problem in communication is the illusion that it has taken place.” </a:t>
            </a:r>
            <a:r>
              <a:rPr lang="et-EE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―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Bernard Shaw</a:t>
            </a:r>
            <a:endParaRPr lang="et-EE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   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441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3"/>
            <a:ext cx="7920000" cy="480568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public finance reform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Estonia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institutional framework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HR management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suggestions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conclusions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 smtClean="0"/>
          </a:p>
          <a:p>
            <a:pPr marL="514350" indent="-514350">
              <a:buAutoNum type="arabicPeriod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39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8938" y="331788"/>
            <a:ext cx="8291512" cy="287337"/>
          </a:xfrm>
        </p:spPr>
        <p:txBody>
          <a:bodyPr anchorCtr="1"/>
          <a:lstStyle/>
          <a:p>
            <a:pPr eaLnBrk="1"/>
            <a:r>
              <a:rPr lang="en-US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public finance reforms</a:t>
            </a:r>
            <a:r>
              <a:rPr lang="et-EE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en-US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t-EE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5089"/>
              </p:ext>
            </p:extLst>
          </p:nvPr>
        </p:nvGraphicFramePr>
        <p:xfrm>
          <a:off x="389043" y="1193927"/>
          <a:ext cx="8291761" cy="491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31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7400" y="274638"/>
            <a:ext cx="7493049" cy="625351"/>
          </a:xfrm>
        </p:spPr>
        <p:txBody>
          <a:bodyPr anchor="b"/>
          <a:lstStyle/>
          <a:p>
            <a:pPr eaLnBrk="1"/>
            <a:r>
              <a:rPr lang="et-EE" altLang="et-EE" dirty="0" smtClean="0"/>
              <a:t/>
            </a:r>
            <a:br>
              <a:rPr lang="et-EE" altLang="et-EE" dirty="0" smtClean="0"/>
            </a:br>
            <a:r>
              <a:rPr lang="en-GB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public finance reforms (2)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454423"/>
              </p:ext>
            </p:extLst>
          </p:nvPr>
        </p:nvGraphicFramePr>
        <p:xfrm>
          <a:off x="389043" y="1193927"/>
          <a:ext cx="8291761" cy="502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88938" y="1481138"/>
            <a:ext cx="2127250" cy="2947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Mapping shortages in current system, simplifications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of Centralizing support services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Building capacity to work out and implement changes (networks, pilot projects, methodology)</a:t>
            </a:r>
          </a:p>
        </p:txBody>
      </p:sp>
    </p:spTree>
    <p:extLst>
      <p:ext uri="{BB962C8B-B14F-4D97-AF65-F5344CB8AC3E}">
        <p14:creationId xmlns:p14="http://schemas.microsoft.com/office/powerpoint/2010/main" val="28922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59408" y="274638"/>
            <a:ext cx="7421041" cy="552450"/>
          </a:xfrm>
        </p:spPr>
        <p:txBody>
          <a:bodyPr anchor="b"/>
          <a:lstStyle/>
          <a:p>
            <a:pPr eaLnBrk="1"/>
            <a:r>
              <a:rPr lang="et-EE" altLang="et-EE" dirty="0" smtClean="0"/>
              <a:t/>
            </a:r>
            <a:br>
              <a:rPr lang="et-EE" altLang="et-EE" dirty="0" smtClean="0"/>
            </a:br>
            <a:r>
              <a:rPr lang="en-GB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public finance reforms (</a:t>
            </a:r>
            <a:r>
              <a:rPr lang="et-EE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t-EE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7" name="Content Placeholder 3"/>
          <p:cNvGrpSpPr>
            <a:grpSpLocks noGrp="1"/>
          </p:cNvGrpSpPr>
          <p:nvPr/>
        </p:nvGrpSpPr>
        <p:grpSpPr bwMode="auto">
          <a:xfrm>
            <a:off x="388938" y="1193800"/>
            <a:ext cx="8291512" cy="5116512"/>
            <a:chOff x="951229" y="1600200"/>
            <a:chExt cx="7241540" cy="4709539"/>
          </a:xfrm>
        </p:grpSpPr>
        <p:sp>
          <p:nvSpPr>
            <p:cNvPr id="5" name="Shape 4"/>
            <p:cNvSpPr/>
            <p:nvPr/>
          </p:nvSpPr>
          <p:spPr>
            <a:xfrm>
              <a:off x="951229" y="1600200"/>
              <a:ext cx="7241540" cy="4526886"/>
            </a:xfrm>
            <a:prstGeom prst="swooshArrow">
              <a:avLst>
                <a:gd name="adj1" fmla="val 25000"/>
                <a:gd name="adj2" fmla="val 25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Oval 5"/>
            <p:cNvSpPr/>
            <p:nvPr/>
          </p:nvSpPr>
          <p:spPr>
            <a:xfrm>
              <a:off x="1870459" y="4724306"/>
              <a:ext cx="188560" cy="1884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025744" y="4842666"/>
              <a:ext cx="1687336" cy="1307799"/>
            </a:xfrm>
            <a:custGeom>
              <a:avLst/>
              <a:gdLst>
                <a:gd name="connsiteX0" fmla="*/ 0 w 1687279"/>
                <a:gd name="connsiteY0" fmla="*/ 0 h 1308003"/>
                <a:gd name="connsiteX1" fmla="*/ 1687279 w 1687279"/>
                <a:gd name="connsiteY1" fmla="*/ 0 h 1308003"/>
                <a:gd name="connsiteX2" fmla="*/ 1687279 w 1687279"/>
                <a:gd name="connsiteY2" fmla="*/ 1308003 h 1308003"/>
                <a:gd name="connsiteX3" fmla="*/ 0 w 1687279"/>
                <a:gd name="connsiteY3" fmla="*/ 1308003 h 1308003"/>
                <a:gd name="connsiteX4" fmla="*/ 0 w 1687279"/>
                <a:gd name="connsiteY4" fmla="*/ 0 h 130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7279" h="1308003">
                  <a:moveTo>
                    <a:pt x="0" y="0"/>
                  </a:moveTo>
                  <a:lnTo>
                    <a:pt x="1687279" y="0"/>
                  </a:lnTo>
                  <a:lnTo>
                    <a:pt x="1687279" y="1308003"/>
                  </a:lnTo>
                  <a:lnTo>
                    <a:pt x="0" y="13080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766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2014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532839" y="3493952"/>
              <a:ext cx="339685" cy="34046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807714" y="3847569"/>
              <a:ext cx="1737249" cy="2462170"/>
            </a:xfrm>
            <a:custGeom>
              <a:avLst/>
              <a:gdLst>
                <a:gd name="connsiteX0" fmla="*/ 0 w 1737969"/>
                <a:gd name="connsiteY0" fmla="*/ 0 h 2462123"/>
                <a:gd name="connsiteX1" fmla="*/ 1737969 w 1737969"/>
                <a:gd name="connsiteY1" fmla="*/ 0 h 2462123"/>
                <a:gd name="connsiteX2" fmla="*/ 1737969 w 1737969"/>
                <a:gd name="connsiteY2" fmla="*/ 2462123 h 2462123"/>
                <a:gd name="connsiteX3" fmla="*/ 0 w 1737969"/>
                <a:gd name="connsiteY3" fmla="*/ 2462123 h 2462123"/>
                <a:gd name="connsiteX4" fmla="*/ 0 w 1737969"/>
                <a:gd name="connsiteY4" fmla="*/ 0 h 2462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7969" h="2462123">
                  <a:moveTo>
                    <a:pt x="0" y="0"/>
                  </a:moveTo>
                  <a:lnTo>
                    <a:pt x="1737969" y="0"/>
                  </a:lnTo>
                  <a:lnTo>
                    <a:pt x="1737969" y="2462123"/>
                  </a:lnTo>
                  <a:lnTo>
                    <a:pt x="0" y="2462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80346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2015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defRPr/>
              </a:pPr>
              <a:r>
                <a:rPr lang="et-EE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New IT system for budgeting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Centralizing support services 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Trainings for accrual basis budgeting (200)</a:t>
              </a:r>
              <a:endParaRPr lang="en-GB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232653" y="2788179"/>
              <a:ext cx="471400" cy="46905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495050" y="3095575"/>
              <a:ext cx="1899466" cy="3146025"/>
            </a:xfrm>
            <a:custGeom>
              <a:avLst/>
              <a:gdLst>
                <a:gd name="connsiteX0" fmla="*/ 0 w 1737969"/>
                <a:gd name="connsiteY0" fmla="*/ 0 h 3145544"/>
                <a:gd name="connsiteX1" fmla="*/ 1737969 w 1737969"/>
                <a:gd name="connsiteY1" fmla="*/ 0 h 3145544"/>
                <a:gd name="connsiteX2" fmla="*/ 1737969 w 1737969"/>
                <a:gd name="connsiteY2" fmla="*/ 3145544 h 3145544"/>
                <a:gd name="connsiteX3" fmla="*/ 0 w 1737969"/>
                <a:gd name="connsiteY3" fmla="*/ 3145544 h 3145544"/>
                <a:gd name="connsiteX4" fmla="*/ 0 w 1737969"/>
                <a:gd name="connsiteY4" fmla="*/ 0 h 3145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7969" h="3145544">
                  <a:moveTo>
                    <a:pt x="0" y="0"/>
                  </a:moveTo>
                  <a:lnTo>
                    <a:pt x="1737969" y="0"/>
                  </a:lnTo>
                  <a:lnTo>
                    <a:pt x="1737969" y="3145544"/>
                  </a:lnTo>
                  <a:lnTo>
                    <a:pt x="0" y="31455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49414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2016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Preparations to accrual basis budgeting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Centralizing support services (100%) 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Start of performance based budgeting step by step (1 line ministry)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Project with PwC</a:t>
              </a:r>
              <a:endParaRPr lang="en-GB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95301" y="2987674"/>
            <a:ext cx="1954212" cy="1362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State Budget Act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Centralizing support services</a:t>
            </a:r>
            <a:endParaRPr lang="en-GB" i="1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t-EE" sz="1400" i="1" dirty="0">
              <a:solidFill>
                <a:srgbClr val="44546A"/>
              </a:solidFill>
              <a:latin typeface="Georgia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435726" y="2484438"/>
            <a:ext cx="1990725" cy="1865312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t-EE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Accrual basis state budget 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Ideas for changing State Budget Act</a:t>
            </a:r>
            <a:endParaRPr lang="en-GB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235825" y="2052638"/>
            <a:ext cx="647700" cy="6477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1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691456" y="274638"/>
            <a:ext cx="6988993" cy="625475"/>
          </a:xfrm>
        </p:spPr>
        <p:txBody>
          <a:bodyPr anchor="b"/>
          <a:lstStyle/>
          <a:p>
            <a:pPr eaLnBrk="1"/>
            <a:r>
              <a:rPr lang="et-EE" altLang="et-EE" dirty="0" smtClean="0"/>
              <a:t/>
            </a:r>
            <a:br>
              <a:rPr lang="et-EE" altLang="et-EE" dirty="0" smtClean="0"/>
            </a:br>
            <a:r>
              <a:rPr lang="en-US" alt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finance reforms on the way </a:t>
            </a:r>
            <a:endParaRPr lang="et-EE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291" name="Content Placeholder 3"/>
          <p:cNvGrpSpPr>
            <a:grpSpLocks noGrp="1"/>
          </p:cNvGrpSpPr>
          <p:nvPr/>
        </p:nvGrpSpPr>
        <p:grpSpPr bwMode="auto">
          <a:xfrm>
            <a:off x="395288" y="1187450"/>
            <a:ext cx="8291512" cy="4916488"/>
            <a:chOff x="951229" y="1600200"/>
            <a:chExt cx="7241540" cy="4526238"/>
          </a:xfrm>
        </p:grpSpPr>
        <p:sp>
          <p:nvSpPr>
            <p:cNvPr id="5" name="Shape 4"/>
            <p:cNvSpPr/>
            <p:nvPr/>
          </p:nvSpPr>
          <p:spPr>
            <a:xfrm>
              <a:off x="951229" y="1600200"/>
              <a:ext cx="7241540" cy="4526238"/>
            </a:xfrm>
            <a:prstGeom prst="swooshArrow">
              <a:avLst>
                <a:gd name="adj1" fmla="val 25000"/>
                <a:gd name="adj2" fmla="val 25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9"/>
            <p:cNvSpPr/>
            <p:nvPr/>
          </p:nvSpPr>
          <p:spPr>
            <a:xfrm>
              <a:off x="5541836" y="2792777"/>
              <a:ext cx="471400" cy="4706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Freeform 13"/>
          <p:cNvSpPr/>
          <p:nvPr/>
        </p:nvSpPr>
        <p:spPr bwMode="auto">
          <a:xfrm>
            <a:off x="4939561" y="2994025"/>
            <a:ext cx="1872233" cy="1363662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sz="2000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based state budget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Other possible changes in budgeting</a:t>
            </a:r>
            <a:endParaRPr lang="en-GB" sz="20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16238" y="3492500"/>
            <a:ext cx="358775" cy="3603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 bwMode="auto">
          <a:xfrm>
            <a:off x="1979490" y="4140200"/>
            <a:ext cx="2278186" cy="1365250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2018-2019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sz="2000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based budgeting step by step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methodology and implementation of new ideas of State Budget Act</a:t>
            </a:r>
            <a:endParaRPr lang="en-GB" sz="20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institutional framework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2"/>
          </a:xfrm>
        </p:spPr>
        <p:txBody>
          <a:bodyPr/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Finance is 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leading institution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 with Government Office.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frameworks in Estonia:</a:t>
            </a:r>
          </a:p>
          <a:p>
            <a:pPr lvl="1"/>
            <a:r>
              <a:rPr lang="en-GB" dirty="0" smtClean="0"/>
              <a:t>		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financial managers;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 strategic managers.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of strategic and financial management.</a:t>
            </a:r>
            <a:endParaRPr lang="et-E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with universities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synergy from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and practical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approaches)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with private sector.</a:t>
            </a:r>
          </a:p>
          <a:p>
            <a:endParaRPr lang="en-GB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92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64802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HR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313" y="1548061"/>
            <a:ext cx="8208912" cy="4733677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need 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clearly formulated goal.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parts of the 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informed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involved.</a:t>
            </a:r>
            <a:endParaRPr lang="en-GB" dirty="0" smtClean="0">
              <a:solidFill>
                <a:srgbClr val="0045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activities.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with HR has to be continuous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92037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constrains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620069"/>
            <a:ext cx="7920000" cy="4661669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resources.</a:t>
            </a:r>
          </a:p>
          <a:p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load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Ministry of Finance (and other ministries) will increase.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effects will not reveal soon enough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question (if reforms 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develop slowly).</a:t>
            </a:r>
          </a:p>
        </p:txBody>
      </p:sp>
    </p:spTree>
    <p:extLst>
      <p:ext uri="{BB962C8B-B14F-4D97-AF65-F5344CB8AC3E}">
        <p14:creationId xmlns:p14="http://schemas.microsoft.com/office/powerpoint/2010/main" val="32296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Custom</PresentationFormat>
  <Paragraphs>105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Building the institutional and HR capacities to deliver PFM  reform.</vt:lpstr>
      <vt:lpstr>The Structure</vt:lpstr>
      <vt:lpstr>History of public finance reforms (1) </vt:lpstr>
      <vt:lpstr> History of public finance reforms (2) </vt:lpstr>
      <vt:lpstr> History of public finance reforms (3)</vt:lpstr>
      <vt:lpstr> Public finance reforms on the way </vt:lpstr>
      <vt:lpstr>The institutional framework</vt:lpstr>
      <vt:lpstr>The HR management</vt:lpstr>
      <vt:lpstr>The constrains</vt:lpstr>
      <vt:lpstr>The Suggestions</vt:lpstr>
      <vt:lpstr>The Conclusions</vt:lpstr>
      <vt:lpstr>Thank You</vt:lpstr>
      <vt:lpstr> “The single biggest problem in communication is the illusion that it has taken place.”                 ― George Bernard Shaw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2016-06-27T15:22:35Z</dcterms:modified>
</cp:coreProperties>
</file>