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0" r:id="rId2"/>
    <p:sldId id="322" r:id="rId3"/>
    <p:sldId id="349" r:id="rId4"/>
    <p:sldId id="344" r:id="rId5"/>
    <p:sldId id="348" r:id="rId6"/>
    <p:sldId id="341" r:id="rId7"/>
    <p:sldId id="336" r:id="rId8"/>
    <p:sldId id="355" r:id="rId9"/>
    <p:sldId id="361" r:id="rId10"/>
    <p:sldId id="360" r:id="rId11"/>
    <p:sldId id="362" r:id="rId12"/>
    <p:sldId id="359" r:id="rId1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CAB3C4-8344-4D5E-8D92-D064446F9CEA}">
          <p14:sldIdLst>
            <p14:sldId id="340"/>
            <p14:sldId id="322"/>
            <p14:sldId id="349"/>
            <p14:sldId id="344"/>
            <p14:sldId id="348"/>
            <p14:sldId id="341"/>
            <p14:sldId id="336"/>
            <p14:sldId id="355"/>
            <p14:sldId id="361"/>
            <p14:sldId id="360"/>
            <p14:sldId id="362"/>
            <p14:sldId id="359"/>
          </p14:sldIdLst>
        </p14:section>
        <p14:section name="Untitled Section" id="{803C6979-CB05-45D2-AEC7-B113A11FD63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BF8"/>
    <a:srgbClr val="054786"/>
    <a:srgbClr val="FFFF00"/>
    <a:srgbClr val="C00000"/>
    <a:srgbClr val="4F81BD"/>
    <a:srgbClr val="3A3A3A"/>
    <a:srgbClr val="00682F"/>
    <a:srgbClr val="BFDEFD"/>
    <a:srgbClr val="0090A4"/>
    <a:srgbClr val="D0C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21" d="100"/>
          <a:sy n="12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02" y="-9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2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CAF9C2A2-3638-4E4B-B615-6DF8B96EC2DF}" type="datetimeFigureOut">
              <a:rPr lang="en-US" smtClean="0"/>
              <a:t>6/24/2016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2" y="9445171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BD173853-2478-4284-9783-36F23CB5B38E}" type="slidenum">
              <a:rPr lang="en-US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280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2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EAC9942-86CC-4242-8795-82C03AEFA569}" type="datetimeFigureOut">
              <a:rPr lang="sl-SI" smtClean="0"/>
              <a:t>24.6.2016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2" y="9445171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B29E96C-D6E1-450E-B530-AD9DCAD25066}" type="slidenum">
              <a:rPr lang="sl-SI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033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E96C-D6E1-450E-B530-AD9DCAD25066}" type="slidenum">
              <a:rPr lang="sl-SI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23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4139952" y="1052736"/>
            <a:ext cx="6480720" cy="6480720"/>
          </a:xfrm>
          <a:prstGeom prst="ellipse">
            <a:avLst/>
          </a:prstGeom>
          <a:solidFill>
            <a:srgbClr val="054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1339200"/>
            <a:ext cx="3599944" cy="1476000"/>
          </a:xfrm>
          <a:prstGeom prst="rect">
            <a:avLst/>
          </a:prstGeom>
        </p:spPr>
        <p:txBody>
          <a:bodyPr anchor="b"/>
          <a:lstStyle>
            <a:lvl1pPr algn="l">
              <a:defRPr lang="en-US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[Click to edit presentation-title]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4" y="2924944"/>
            <a:ext cx="3600400" cy="147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[Click to edit presentation-subtitle]</a:t>
            </a:r>
            <a:endParaRPr lang="en-US" sz="2800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5157192"/>
            <a:ext cx="3598862" cy="5746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[Click to edit: Place, Month Year]</a:t>
            </a:r>
          </a:p>
        </p:txBody>
      </p:sp>
      <p:sp>
        <p:nvSpPr>
          <p:cNvPr id="29" name="Title 1"/>
          <p:cNvSpPr txBox="1">
            <a:spLocks/>
          </p:cNvSpPr>
          <p:nvPr userDrawn="1"/>
        </p:nvSpPr>
        <p:spPr>
          <a:xfrm>
            <a:off x="5652120" y="0"/>
            <a:ext cx="28083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900" b="0" kern="1200" spc="20" dirty="0" smtClean="0">
                <a:solidFill>
                  <a:schemeClr val="bg1"/>
                </a:solidFill>
                <a:latin typeface="Arial" panose="020B0604020202020204" pitchFamily="34" charset="0"/>
              </a:rPr>
              <a:t>www.cef-see.org</a:t>
            </a:r>
            <a:endParaRPr lang="hr-HR" sz="900" b="0" kern="1200" spc="2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 userDrawn="1"/>
        </p:nvSpPr>
        <p:spPr>
          <a:xfrm>
            <a:off x="971600" y="0"/>
            <a:ext cx="2376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900" b="0" spc="20" dirty="0" smtClean="0">
                <a:latin typeface="Arial" panose="020B0604020202020204" pitchFamily="34" charset="0"/>
              </a:rPr>
              <a:t>Centar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latin typeface="Arial" panose="020B0604020202020204" pitchFamily="34" charset="0"/>
              </a:rPr>
              <a:t>izvrsnosti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latin typeface="Arial" panose="020B0604020202020204" pitchFamily="34" charset="0"/>
              </a:rPr>
              <a:t>u financijama</a:t>
            </a:r>
            <a:endParaRPr lang="hr-HR" sz="900" b="0"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S:\CEF Documents\LOGO\CEF_logo\CEF_možicljiCUT_moder.g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180000"/>
            <a:ext cx="347078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4139952" y="1050125"/>
            <a:ext cx="6480000" cy="6480000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lIns="0" rIns="288000" anchor="ctr"/>
          <a:lstStyle>
            <a:lvl1pPr marL="0" indent="0" algn="l">
              <a:buNone/>
              <a:defRPr lang="en-US" sz="140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[To change image: Right-click &gt; Format Shape &gt; Fill &gt; Picture or Texture Fill &gt; File (if needed, edit picture 1x1 before import) &gt; Picture Color &gt; Color Saturation (minimum Preset)]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0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 userDrawn="1"/>
        </p:nvSpPr>
        <p:spPr>
          <a:xfrm>
            <a:off x="6372200" y="2420888"/>
            <a:ext cx="7200000" cy="7200000"/>
          </a:xfrm>
          <a:prstGeom prst="ellipse">
            <a:avLst/>
          </a:prstGeom>
          <a:noFill/>
          <a:ln w="9525">
            <a:solidFill>
              <a:srgbClr val="D0C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>
            <a:off x="-1188640" y="4221088"/>
            <a:ext cx="7200000" cy="7200000"/>
          </a:xfrm>
          <a:prstGeom prst="ellipse">
            <a:avLst/>
          </a:prstGeom>
          <a:noFill/>
          <a:ln w="9525">
            <a:solidFill>
              <a:srgbClr val="D0C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-3204064" y="1340768"/>
            <a:ext cx="7200000" cy="7200000"/>
          </a:xfrm>
          <a:prstGeom prst="ellipse">
            <a:avLst/>
          </a:prstGeom>
          <a:noFill/>
          <a:ln w="9525">
            <a:solidFill>
              <a:srgbClr val="D0C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5"/>
          <p:cNvSpPr>
            <a:spLocks noGrp="1"/>
          </p:cNvSpPr>
          <p:nvPr>
            <p:ph sz="quarter" idx="10" hasCustomPrompt="1"/>
          </p:nvPr>
        </p:nvSpPr>
        <p:spPr>
          <a:xfrm>
            <a:off x="467544" y="2276872"/>
            <a:ext cx="8208912" cy="4320158"/>
          </a:xfrm>
          <a:prstGeom prst="rect">
            <a:avLst/>
          </a:prstGeom>
        </p:spPr>
        <p:txBody>
          <a:bodyPr wrap="square" numCol="2" spcCol="180000"/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rgbClr val="054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&gt;"/>
              <a:defRPr sz="140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&gt;"/>
              <a:defRPr sz="120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0"/>
              </a:spcBef>
              <a:buFont typeface="Arial" panose="020B0604020202020204" pitchFamily="34" charset="0"/>
              <a:buChar char="&gt;"/>
              <a:defRPr sz="110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&gt;"/>
              <a:defRPr sz="1050">
                <a:solidFill>
                  <a:srgbClr val="054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slide-text [in 2 columns]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9000" y="648000"/>
            <a:ext cx="9126000" cy="1412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>
          <a:xfrm>
            <a:off x="5652120" y="0"/>
            <a:ext cx="28083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900" b="0" kern="120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www.cef-see.org</a:t>
            </a:r>
            <a:endParaRPr lang="hr-HR" sz="900" b="0" kern="1200" spc="20" dirty="0">
              <a:solidFill>
                <a:srgbClr val="0547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971600" y="0"/>
            <a:ext cx="2376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Centar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izvrsnosti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u financijama</a:t>
            </a:r>
            <a:endParaRPr lang="hr-HR" sz="900" b="0" spc="20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01" y="181165"/>
            <a:ext cx="347077" cy="3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 userDrawn="1"/>
        </p:nvCxnSpPr>
        <p:spPr>
          <a:xfrm>
            <a:off x="0" y="2060848"/>
            <a:ext cx="9144000" cy="0"/>
          </a:xfrm>
          <a:prstGeom prst="line">
            <a:avLst/>
          </a:prstGeom>
          <a:ln w="28575">
            <a:solidFill>
              <a:srgbClr val="0547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3"/>
          <p:cNvSpPr>
            <a:spLocks noGrp="1"/>
          </p:cNvSpPr>
          <p:nvPr>
            <p:ph type="title" hasCustomPrompt="1"/>
          </p:nvPr>
        </p:nvSpPr>
        <p:spPr>
          <a:xfrm>
            <a:off x="468000" y="837431"/>
            <a:ext cx="8208000" cy="720080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200" b="1" kern="1200" baseline="0" dirty="0">
                <a:solidFill>
                  <a:srgbClr val="0547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[Click to edit slide-title]</a:t>
            </a:r>
            <a:endParaRPr lang="en-US" dirty="0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557040"/>
            <a:ext cx="82073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b="0" kern="1200" baseline="0" dirty="0">
                <a:solidFill>
                  <a:srgbClr val="0547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[Click to edit slide-subtitle]</a:t>
            </a:r>
            <a:endParaRPr lang="en-US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rgbClr val="0547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45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652120" y="0"/>
            <a:ext cx="28083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900" b="0" kern="120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www.cef-see.org</a:t>
            </a:r>
            <a:endParaRPr lang="hr-HR" sz="900" b="0" kern="1200" spc="20" dirty="0">
              <a:solidFill>
                <a:srgbClr val="0547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971600" y="0"/>
            <a:ext cx="2376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Centar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izvrsnosti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u financijama</a:t>
            </a:r>
            <a:endParaRPr lang="hr-HR" sz="900" b="0" spc="20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01" y="181165"/>
            <a:ext cx="347077" cy="3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1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774000"/>
            <a:ext cx="9144000" cy="6084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lIns="468000" rIns="468000" anchor="b"/>
          <a:lstStyle>
            <a:lvl1pPr marL="0" indent="0" algn="l">
              <a:buNone/>
              <a:defRPr lang="en-US" sz="2000" b="1" kern="1200" dirty="0" smtClean="0">
                <a:solidFill>
                  <a:srgbClr val="054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[To change image: Right-click &gt; Format Shape &gt; Fill &gt; Picture or Texture Fill &gt; File (if needed, edit picture 4x6 before import) &gt; Picture Color &gt; Color Saturation (minimum Preset)]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5652120" y="0"/>
            <a:ext cx="28083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900" b="0" kern="120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www.cef-see.org</a:t>
            </a:r>
            <a:endParaRPr lang="hr-HR" sz="900" b="0" kern="1200" spc="20" dirty="0">
              <a:solidFill>
                <a:srgbClr val="0547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971600" y="0"/>
            <a:ext cx="2376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l-SI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Centar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izvrsnosti</a:t>
            </a:r>
          </a:p>
          <a:p>
            <a:pPr algn="l">
              <a:lnSpc>
                <a:spcPct val="80000"/>
              </a:lnSpc>
            </a:pPr>
            <a:r>
              <a:rPr lang="en-US" sz="900" b="0" spc="20" dirty="0" smtClean="0">
                <a:solidFill>
                  <a:srgbClr val="054786"/>
                </a:solidFill>
                <a:latin typeface="Arial" panose="020B0604020202020204" pitchFamily="34" charset="0"/>
              </a:rPr>
              <a:t>u financijama</a:t>
            </a:r>
            <a:endParaRPr lang="hr-HR" sz="900" b="0" spc="20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01" y="181165"/>
            <a:ext cx="347077" cy="3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7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9B58F-8192-4BEA-B4F0-A88B3A77DDFF}" type="datetimeFigureOut">
              <a:rPr lang="sl-SI" smtClean="0"/>
              <a:t>24.6.2016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008B43-CF1D-4A32-A267-81B673D31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7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6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meo.com/9173393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6242" y="2276871"/>
            <a:ext cx="188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UPRAVA / PREDNJI URED</a:t>
            </a:r>
            <a:endParaRPr lang="hr-H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5471358"/>
            <a:ext cx="9144000" cy="1385392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extBox 1"/>
          <p:cNvSpPr txBox="1"/>
          <p:nvPr/>
        </p:nvSpPr>
        <p:spPr>
          <a:xfrm>
            <a:off x="4788022" y="764704"/>
            <a:ext cx="408646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IZGRADNJA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INSTITUCIONALNIH KAPACITETA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I KAPACITETA LJUDSKIH POTENCIJALA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U CILJU PROVEDBE REFORME UPRAVLJANJA JAVNIH FINANCIJA (PFM)</a:t>
            </a:r>
          </a:p>
          <a:p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Jana Repanšek, zamjernica direktora</a:t>
            </a:r>
            <a:endParaRPr lang="hr-H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Centar izvrsnosti u financijama (CEF)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8386"/>
            <a:ext cx="4290814" cy="429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6242" y="2276871"/>
            <a:ext cx="188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UPRAVA / PREDNJI URED</a:t>
            </a:r>
            <a:endParaRPr lang="hr-H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5471358"/>
            <a:ext cx="9144000" cy="1385392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395536" y="1153569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3E9BF8"/>
                </a:solidFill>
                <a:latin typeface="Arial" panose="020B0604020202020204" pitchFamily="34" charset="0"/>
              </a:rPr>
              <a:t>Analizirati uzroke i poduzroke </a:t>
            </a:r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problema/izazova s kojima se vi i vaša ustanova suočavate </a:t>
            </a:r>
          </a:p>
          <a:p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i </a:t>
            </a:r>
          </a:p>
          <a:p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ako vi ili oni koji trebaju djelovati imate </a:t>
            </a:r>
            <a:r>
              <a:rPr lang="sl-SI" sz="2400" b="1" dirty="0" smtClean="0">
                <a:solidFill>
                  <a:srgbClr val="3E9BF8"/>
                </a:solidFill>
                <a:latin typeface="Arial" panose="020B0604020202020204" pitchFamily="34" charset="0"/>
              </a:rPr>
              <a:t>mogućnost</a:t>
            </a:r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sl-SI" sz="2400" b="1" dirty="0" smtClean="0">
                <a:solidFill>
                  <a:srgbClr val="3E9BF8"/>
                </a:solidFill>
                <a:latin typeface="Arial" panose="020B0604020202020204" pitchFamily="34" charset="0"/>
              </a:rPr>
              <a:t>ovlasti</a:t>
            </a:r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i </a:t>
            </a:r>
            <a:r>
              <a:rPr lang="sl-SI" sz="2400" b="1" dirty="0" smtClean="0">
                <a:solidFill>
                  <a:srgbClr val="3E9BF8"/>
                </a:solidFill>
                <a:latin typeface="Arial" panose="020B0604020202020204" pitchFamily="34" charset="0"/>
              </a:rPr>
              <a:t>prihvaćate</a:t>
            </a:r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da se učini nešto po pitanju toga.</a:t>
            </a:r>
            <a:endParaRPr lang="hr-H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94328" y="1407481"/>
            <a:ext cx="2088232" cy="2016224"/>
          </a:xfrm>
          <a:prstGeom prst="ellipse">
            <a:avLst/>
          </a:prstGeom>
          <a:solidFill>
            <a:srgbClr val="4F81BD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5436096" y="188789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MOGUĆNOST</a:t>
            </a:r>
            <a:endParaRPr lang="hr-HR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48898" y="2809790"/>
            <a:ext cx="2088232" cy="2016224"/>
          </a:xfrm>
          <a:prstGeom prst="ellipse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6047609" y="3810642"/>
            <a:ext cx="163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PRIHVAĆANJE</a:t>
            </a:r>
            <a:endParaRPr lang="hr-HR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11105" y="1412776"/>
            <a:ext cx="2088232" cy="2016224"/>
          </a:xfrm>
          <a:prstGeom prst="ellipse">
            <a:avLst/>
          </a:prstGeom>
          <a:solidFill>
            <a:srgbClr val="C00000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7282560" y="1899568"/>
            <a:ext cx="144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OVLASTI</a:t>
            </a:r>
            <a:endParaRPr lang="hr-HR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94328" y="2996952"/>
            <a:ext cx="1656184" cy="1377444"/>
          </a:xfrm>
          <a:prstGeom prst="straightConnector1">
            <a:avLst/>
          </a:prstGeom>
          <a:ln w="57150">
            <a:solidFill>
              <a:srgbClr val="05478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85869" y="4488751"/>
            <a:ext cx="186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PROSTOR  PROMJENE</a:t>
            </a:r>
            <a:endParaRPr lang="hr-HR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4304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Matt Andrews @ HKS</a:t>
            </a: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31840" y="4293096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1920" y="3573016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93208" y="3284984"/>
            <a:ext cx="33883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32040" y="2996952"/>
            <a:ext cx="5760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1920" y="3573016"/>
            <a:ext cx="0" cy="7200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3284984"/>
            <a:ext cx="0" cy="2880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32040" y="2996952"/>
            <a:ext cx="0" cy="2880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08104" y="2060848"/>
            <a:ext cx="64807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08104" y="2060848"/>
            <a:ext cx="0" cy="9361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54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39887" y="1340768"/>
            <a:ext cx="1558290" cy="8553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Veća legitimnost</a:t>
            </a:r>
            <a:endParaRPr lang="hr-HR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Poboljšali smo potporu nakon reformi</a:t>
            </a:r>
            <a:endParaRPr lang="hr-HR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556882" y="1103947"/>
            <a:ext cx="2663190" cy="1550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1">
                <a:solidFill>
                  <a:srgbClr val="B60F17"/>
                </a:solidFill>
                <a:effectLst/>
                <a:latin typeface="Calibri"/>
                <a:ea typeface="Times New Roman"/>
                <a:cs typeface="Calibri"/>
              </a:rPr>
              <a:t>Problem</a:t>
            </a:r>
            <a:endParaRPr lang="hr-HR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1">
                <a:solidFill>
                  <a:srgbClr val="B60F17"/>
                </a:solidFill>
                <a:effectLst/>
                <a:latin typeface="Calibri"/>
                <a:ea typeface="Times New Roman"/>
                <a:cs typeface="Calibri"/>
              </a:rPr>
              <a:t>U razvoju se zbunjenost doživljava kao negativna stvar, a učenje i prilagodba ne potiču se niti nagrađuju </a:t>
            </a:r>
            <a:endParaRPr lang="hr-HR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795647" y="4470292"/>
            <a:ext cx="1844675" cy="6597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/>
                <a:ea typeface="Calibri"/>
                <a:cs typeface="Calibri"/>
              </a:rPr>
              <a:t>Početna točka: Niska funkcionalnost i niska legitimnost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516216" y="1103947"/>
            <a:ext cx="1764665" cy="6356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Cilj</a:t>
            </a:r>
            <a:r>
              <a: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: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Visoka</a:t>
            </a:r>
            <a:r>
              <a: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funkcionalnost</a:t>
            </a:r>
            <a:r>
              <a: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i</a:t>
            </a:r>
            <a:r>
              <a: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visoka</a:t>
            </a:r>
            <a:r>
              <a: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legitimnost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 Box 10"/>
          <p:cNvSpPr txBox="1"/>
          <p:nvPr/>
        </p:nvSpPr>
        <p:spPr>
          <a:xfrm>
            <a:off x="6444208" y="1978342"/>
            <a:ext cx="2242185" cy="135128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Pretpostavka</a:t>
            </a:r>
            <a:endParaRPr lang="hr-HR" sz="1100" dirty="0">
              <a:effectLst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Svakim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se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korakom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uči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te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izgrađuju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potpora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i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kapaciteti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za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sljedeće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korake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… Oni u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konačnici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vode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do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institucionalnih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oblika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koji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su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legitimni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jer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su</a:t>
            </a:r>
            <a:r>
              <a:rPr lang="en-US" sz="1100" i="1" dirty="0">
                <a:solidFill>
                  <a:srgbClr val="9ABC6C"/>
                </a:solidFill>
                <a:effectLst/>
                <a:ea typeface="Times New Roman"/>
                <a:cs typeface="Calibri"/>
              </a:rPr>
              <a:t> </a:t>
            </a:r>
            <a:r>
              <a:rPr lang="en-US" sz="1100" i="1" dirty="0" err="1">
                <a:solidFill>
                  <a:srgbClr val="9ABC6C"/>
                </a:solidFill>
                <a:effectLst/>
                <a:ea typeface="Times New Roman"/>
                <a:cs typeface="Calibri"/>
              </a:rPr>
              <a:t>funkcionalni</a:t>
            </a:r>
            <a:endParaRPr lang="hr-HR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932040" y="3466326"/>
            <a:ext cx="3267710" cy="16535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1">
                <a:solidFill>
                  <a:srgbClr val="62768C"/>
                </a:solidFill>
                <a:effectLst/>
                <a:latin typeface="Calibri"/>
                <a:ea typeface="Times New Roman"/>
                <a:cs typeface="Calibri"/>
              </a:rPr>
              <a:t>PDIA strategija</a:t>
            </a:r>
            <a:endParaRPr lang="hr-HR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>
                <a:solidFill>
                  <a:srgbClr val="62768C"/>
                </a:solidFill>
                <a:effectLst/>
                <a:latin typeface="Calibri"/>
                <a:ea typeface="Times New Roman"/>
                <a:cs typeface="Calibri"/>
              </a:rPr>
              <a:t>Identificirati problem i poduzeti prve eksperimentalne korake za postizanje brzih rezultata. Učiti, izgrađivati potporu i kapacitete. Poduzeti sljedeći korak u iterativnom procesu orijentiranom na probleme koji promovira adaptaciju.</a:t>
            </a:r>
            <a:endParaRPr lang="hr-HR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652120" y="5589240"/>
            <a:ext cx="2303780" cy="5562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b="1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Veća</a:t>
            </a:r>
            <a:r>
              <a:rPr lang="en-US" sz="11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funkcionalnost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Problemi</a:t>
            </a:r>
            <a:r>
              <a: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su</a:t>
            </a:r>
            <a:r>
              <a: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riješeni</a:t>
            </a:r>
            <a:r>
              <a: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nakon</a:t>
            </a:r>
            <a:r>
              <a: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reformi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86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6242" y="2276871"/>
            <a:ext cx="188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UPRAVA / PREDNJI URED</a:t>
            </a:r>
            <a:endParaRPr lang="hr-H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5471358"/>
            <a:ext cx="9144000" cy="1385392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8386"/>
            <a:ext cx="4290814" cy="429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3" y="1278627"/>
            <a:ext cx="40864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IZGRADNJA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INSTITUCIONALNIH KAPACITETA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I KAPACITETA LJUDSKIH POTENCIJALA </a:t>
            </a:r>
          </a:p>
          <a:p>
            <a:r>
              <a:rPr lang="sl-SI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U CILJU PROVEDBE REFORME PFM-a</a:t>
            </a:r>
          </a:p>
          <a:p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Jana Repanšek, zamjernica direktora</a:t>
            </a:r>
          </a:p>
          <a:p>
            <a:r>
              <a:rPr lang="sl-SI" sz="1600" dirty="0">
                <a:solidFill>
                  <a:srgbClr val="002060"/>
                </a:solidFill>
                <a:latin typeface="Arial" panose="020B0604020202020204" pitchFamily="34" charset="0"/>
              </a:rPr>
              <a:t>Centar izvrsnosti u financijama (CEF)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jana.repansek@cef-see.org</a:t>
            </a:r>
          </a:p>
        </p:txBody>
      </p:sp>
    </p:spTree>
    <p:extLst>
      <p:ext uri="{BB962C8B-B14F-4D97-AF65-F5344CB8AC3E}">
        <p14:creationId xmlns:p14="http://schemas.microsoft.com/office/powerpoint/2010/main" val="918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54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" y="1484784"/>
            <a:ext cx="514481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1628800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54786"/>
                </a:solidFill>
                <a:latin typeface="Arial" panose="020B0604020202020204" pitchFamily="34" charset="0"/>
              </a:rPr>
              <a:t>CEF na tematsko područje </a:t>
            </a:r>
            <a:endParaRPr lang="hr-HR" sz="1600" dirty="0" smtClean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54786"/>
                </a:solidFill>
                <a:latin typeface="Arial" panose="020B0604020202020204" pitchFamily="34" charset="0"/>
              </a:rPr>
              <a:t>PMF-a primjenjuje </a:t>
            </a:r>
            <a:endParaRPr lang="hr-HR" sz="1600" dirty="0" smtClean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54786"/>
                </a:solidFill>
                <a:latin typeface="Arial" panose="020B0604020202020204" pitchFamily="34" charset="0"/>
              </a:rPr>
              <a:t>Harvardov pristup izgradnje </a:t>
            </a:r>
            <a:endParaRPr lang="hr-HR" sz="1600" dirty="0" smtClean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dirty="0" smtClean="0"/>
              <a:t>državne sposobnosti nazvan </a:t>
            </a:r>
            <a:r>
              <a:rPr lang="sl-SI" sz="1600" b="1" dirty="0" smtClean="0">
                <a:solidFill>
                  <a:srgbClr val="054786"/>
                </a:solidFill>
                <a:latin typeface="Arial" panose="020B0604020202020204" pitchFamily="34" charset="0"/>
              </a:rPr>
              <a:t>Iterativna adaptacija orijentirana na probleme (PDIA – </a:t>
            </a:r>
            <a:r>
              <a:rPr lang="en-US" sz="1600" dirty="0" smtClean="0">
                <a:solidFill>
                  <a:srgbClr val="054786"/>
                </a:solidFill>
                <a:latin typeface="Arial" panose="020B0604020202020204" pitchFamily="34" charset="0"/>
              </a:rPr>
              <a:t> </a:t>
            </a:r>
            <a:endParaRPr lang="hr-HR" sz="1600" dirty="0" smtClean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054786"/>
                </a:solidFill>
                <a:latin typeface="Arial" panose="020B0604020202020204" pitchFamily="34" charset="0"/>
              </a:rPr>
              <a:t>Problem Driven Iterative Adaptation)</a:t>
            </a:r>
            <a:r>
              <a:rPr lang="en-US" sz="1600" dirty="0" smtClean="0">
                <a:solidFill>
                  <a:srgbClr val="054786"/>
                </a:solidFill>
                <a:latin typeface="Arial" panose="020B0604020202020204" pitchFamily="34" charset="0"/>
              </a:rPr>
              <a:t>  </a:t>
            </a:r>
            <a:endParaRPr lang="hr-HR" sz="1600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1464365" cy="219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54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9" y="1052736"/>
            <a:ext cx="8360420" cy="471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089" y="6069127"/>
            <a:ext cx="31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54786"/>
                </a:solidFill>
                <a:latin typeface="Arial" panose="020B0604020202020204" pitchFamily="34" charset="0"/>
                <a:hlinkClick r:id="rId4"/>
              </a:rPr>
              <a:t>https://vimeo.com/91733932</a:t>
            </a:r>
            <a:r>
              <a:rPr dirty="0" smtClean="0"/>
              <a:t> </a:t>
            </a:r>
            <a:endParaRPr lang="hr-HR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877272"/>
            <a:ext cx="498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054786"/>
                </a:solidFill>
                <a:latin typeface="Arial" panose="020B0604020202020204" pitchFamily="34" charset="0"/>
              </a:rPr>
              <a:t>Važna pitanja: </a:t>
            </a:r>
            <a:r>
              <a:rPr lang="sl-SI" sz="1600" dirty="0" smtClean="0">
                <a:solidFill>
                  <a:srgbClr val="054786"/>
                </a:solidFill>
                <a:latin typeface="Arial" panose="020B0604020202020204" pitchFamily="34" charset="0"/>
              </a:rPr>
              <a:t>(1) Što podrazumijevamo pod nedostatkom kapaciteta; (2) Kako mjerimo taj nedostatak kapaciteta; (3) Zašto je to uopće važno?</a:t>
            </a:r>
            <a:endParaRPr lang="hr-HR" sz="1600" dirty="0">
              <a:solidFill>
                <a:srgbClr val="054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034" y="2820998"/>
            <a:ext cx="533328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R</a:t>
            </a:r>
            <a:r>
              <a:rPr lang="hr-HR" sz="2400" b="1" dirty="0" smtClean="0">
                <a:solidFill>
                  <a:schemeClr val="bg1"/>
                </a:solidFill>
              </a:rPr>
              <a:t>eforma usmjerena na pravi problem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034" y="3814097"/>
            <a:ext cx="1876902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r-HR" sz="900" b="1" dirty="0" smtClean="0">
                <a:solidFill>
                  <a:schemeClr val="bg1"/>
                </a:solidFill>
              </a:rPr>
              <a:t>Izvanredni profesor javne politike</a:t>
            </a:r>
            <a:endParaRPr lang="hr-H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59981"/>
            <a:ext cx="1800200" cy="23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" y="2673923"/>
            <a:ext cx="10296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68497" y="3803962"/>
            <a:ext cx="6243147" cy="22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2192" y="1630019"/>
            <a:ext cx="716149" cy="206114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10742" y="3693142"/>
            <a:ext cx="178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PROBLEM</a:t>
            </a:r>
            <a:endParaRPr lang="hr-HR" sz="2000" b="1" dirty="0">
              <a:solidFill>
                <a:srgbClr val="0090A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838673" y="2092786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974307" y="2506838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118321" y="2876005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67544" y="1684499"/>
            <a:ext cx="662445" cy="203929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281812" y="918380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4" name="Straight Arrow Connector 123"/>
          <p:cNvCxnSpPr/>
          <p:nvPr/>
        </p:nvCxnSpPr>
        <p:spPr>
          <a:xfrm flipH="1">
            <a:off x="670321" y="2125416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805955" y="2539468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949969" y="2908635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3520022" y="3985513"/>
            <a:ext cx="755395" cy="20588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3347864" y="6116365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4" name="Straight Arrow Connector 203"/>
          <p:cNvCxnSpPr/>
          <p:nvPr/>
        </p:nvCxnSpPr>
        <p:spPr>
          <a:xfrm flipH="1">
            <a:off x="4055320" y="4892229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3921287" y="5396285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3759270" y="5828333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V="1">
            <a:off x="467544" y="3989352"/>
            <a:ext cx="711529" cy="205500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ounded Rectangle 285"/>
          <p:cNvSpPr/>
          <p:nvPr/>
        </p:nvSpPr>
        <p:spPr>
          <a:xfrm>
            <a:off x="251520" y="6116365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87" name="Straight Arrow Connector 286"/>
          <p:cNvCxnSpPr/>
          <p:nvPr/>
        </p:nvCxnSpPr>
        <p:spPr>
          <a:xfrm flipH="1">
            <a:off x="958976" y="4896068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H="1">
            <a:off x="824943" y="5400124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662926" y="5832172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6416" y="122585"/>
            <a:ext cx="609600" cy="71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47860" y="260648"/>
            <a:ext cx="80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DEKONSTRUKCIJA SLOŽENIH PROBLEMA S POMOĆU ISHIKAWA DIJAGRAMA (DIJAGRAM RIBLJA KOST)</a:t>
            </a:r>
            <a:endParaRPr lang="hr-HR" dirty="0">
              <a:solidFill>
                <a:srgbClr val="0090A4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8002" y="6108950"/>
            <a:ext cx="3141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* Andrews M., Pritchett L. i Woolcock M. (2015.) Doing Problem Driven Work. </a:t>
            </a:r>
            <a:r>
              <a:rPr lang="sl-SI" sz="1000" i="1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CID Working Paper 307</a:t>
            </a:r>
            <a:r>
              <a:rPr lang="en-US" sz="1000" dirty="0" smtClean="0">
                <a:solidFill>
                  <a:srgbClr val="0090A4"/>
                </a:solidFill>
                <a:latin typeface="Arial Narrow" panose="020B0606020202030204" pitchFamily="34" charset="0"/>
              </a:rPr>
              <a:t>. Cambridge, MA: Center for International Development at Harvard University (Centar za međunarodni razvoj na Harvardu) </a:t>
            </a:r>
            <a:endParaRPr lang="hr-HR" sz="1000" dirty="0"/>
          </a:p>
        </p:txBody>
      </p:sp>
      <p:sp>
        <p:nvSpPr>
          <p:cNvPr id="38" name="TextBox 150"/>
          <p:cNvSpPr txBox="1"/>
          <p:nvPr/>
        </p:nvSpPr>
        <p:spPr>
          <a:xfrm>
            <a:off x="323528" y="1052736"/>
            <a:ext cx="24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UZROK 2.: </a:t>
            </a:r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______________________</a:t>
            </a:r>
          </a:p>
          <a:p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_______________________________</a:t>
            </a:r>
            <a:endParaRPr lang="hr-HR" sz="1200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50"/>
          <p:cNvSpPr txBox="1"/>
          <p:nvPr/>
        </p:nvSpPr>
        <p:spPr>
          <a:xfrm>
            <a:off x="329896" y="6221102"/>
            <a:ext cx="24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UZROK 3.: </a:t>
            </a:r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______________________</a:t>
            </a:r>
          </a:p>
          <a:p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_______________________________</a:t>
            </a:r>
            <a:endParaRPr lang="hr-HR" sz="1200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150"/>
          <p:cNvSpPr txBox="1"/>
          <p:nvPr/>
        </p:nvSpPr>
        <p:spPr>
          <a:xfrm>
            <a:off x="3374571" y="6225591"/>
            <a:ext cx="24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UZROK n:</a:t>
            </a:r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 ______________________</a:t>
            </a:r>
          </a:p>
          <a:p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_______________________________</a:t>
            </a:r>
            <a:endParaRPr lang="hr-HR" sz="1200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91880" y="908720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TextBox 150"/>
          <p:cNvSpPr txBox="1"/>
          <p:nvPr/>
        </p:nvSpPr>
        <p:spPr>
          <a:xfrm>
            <a:off x="3533596" y="1043076"/>
            <a:ext cx="24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UZROK 1.: </a:t>
            </a:r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______________________</a:t>
            </a:r>
          </a:p>
          <a:p>
            <a:r>
              <a:rPr lang="sl-SI" sz="1200" b="1" u="sng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_______________________________</a:t>
            </a:r>
            <a:endParaRPr lang="hr-HR" sz="1200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76872"/>
            <a:ext cx="1800200" cy="23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" y="2420888"/>
            <a:ext cx="10296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68497" y="3420853"/>
            <a:ext cx="6243147" cy="22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56101" y="931789"/>
            <a:ext cx="810392" cy="23762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62595" y="2986868"/>
            <a:ext cx="170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PROGRAMI REFORMI PFM-a </a:t>
            </a:r>
          </a:p>
          <a:p>
            <a:r>
              <a:rPr lang="sl-SI" sz="14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PODOPTIMALNI SU </a:t>
            </a:r>
            <a:endParaRPr lang="hr-HR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5882" y="6486878"/>
            <a:ext cx="1853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>
                <a:latin typeface="Arial" panose="020B0604020202020204" pitchFamily="34" charset="0"/>
              </a:rPr>
              <a:t>*** RK = razvoj kapaciteta</a:t>
            </a:r>
            <a:endParaRPr lang="hr-H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16016" y="168157"/>
            <a:ext cx="2476414" cy="671141"/>
          </a:xfrm>
          <a:prstGeom prst="roundRect">
            <a:avLst/>
          </a:prstGeom>
          <a:solidFill>
            <a:srgbClr val="3E9B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3E9BF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6101" y="156010"/>
            <a:ext cx="21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</a:rPr>
              <a:t>REFORME KOJIMA SE VEĆINOM PRISTUPA IZ TEHNIČKE PERSPEKTIVE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054425" y="126876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206825" y="1709677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342459" y="2123729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486473" y="2492896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/>
          <p:nvPr/>
        </p:nvCxnSpPr>
        <p:spPr>
          <a:xfrm flipH="1">
            <a:off x="6948264" y="440178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948264" y="911223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7393250" y="1196942"/>
            <a:ext cx="1565872" cy="3450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020272" y="1306015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7192430" y="819199"/>
            <a:ext cx="1825762" cy="323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7496957" y="1639248"/>
            <a:ext cx="1198151" cy="2609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920372" y="1877660"/>
            <a:ext cx="1041974" cy="285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7052346" y="2095600"/>
            <a:ext cx="814679" cy="335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7649357" y="1992580"/>
            <a:ext cx="1045751" cy="2122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7884368" y="2204864"/>
            <a:ext cx="1039383" cy="129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8096032" y="2263308"/>
            <a:ext cx="724440" cy="5176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19597" y="964419"/>
            <a:ext cx="810392" cy="23762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107503" y="200787"/>
            <a:ext cx="2548423" cy="8125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2" name="Straight Arrow Connector 121"/>
          <p:cNvCxnSpPr/>
          <p:nvPr/>
        </p:nvCxnSpPr>
        <p:spPr>
          <a:xfrm flipH="1">
            <a:off x="517921" y="130139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70321" y="1742307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805955" y="2156359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949969" y="2525526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411760" y="472808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2411760" y="943853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2856746" y="1229572"/>
            <a:ext cx="1565872" cy="3450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2483768" y="1541983"/>
            <a:ext cx="1296144" cy="5862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2655926" y="851829"/>
            <a:ext cx="1825762" cy="323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2960453" y="1698006"/>
            <a:ext cx="1198151" cy="2609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3383868" y="1910290"/>
            <a:ext cx="1041974" cy="285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40361" y="2185438"/>
            <a:ext cx="814679" cy="335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131840" y="2285840"/>
            <a:ext cx="1290778" cy="148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107503" y="234393"/>
            <a:ext cx="267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</a:rPr>
              <a:t>INSTITUCIONALNI I INDIVIDUALNI KAPACITETI LJUDSKIH POTENCIJALA NISU OPTIMALNNO RAZVIJENI 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 flipV="1">
            <a:off x="4755511" y="3602404"/>
            <a:ext cx="859916" cy="24188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4687874" y="6071132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4" name="Straight Arrow Connector 203"/>
          <p:cNvCxnSpPr/>
          <p:nvPr/>
        </p:nvCxnSpPr>
        <p:spPr>
          <a:xfrm flipH="1">
            <a:off x="5395330" y="450912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5261297" y="5013176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5099280" y="5445224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4950344" y="5877272"/>
            <a:ext cx="185882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4799817" y="6095037"/>
            <a:ext cx="23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</a:rPr>
              <a:t>NE POSTOJI DOVOLJNO KVALITETNIH PROGRAMA ZA RK* STRUČNJAKA PFM-a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 flipH="1" flipV="1">
            <a:off x="6588226" y="5877274"/>
            <a:ext cx="947786" cy="2636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H="1">
            <a:off x="7459685" y="5745177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 flipH="1" flipV="1">
            <a:off x="7775093" y="6086719"/>
            <a:ext cx="1211062" cy="3609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H="1" flipV="1">
            <a:off x="6740626" y="5429990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>
            <a:off x="7612085" y="5297893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H="1" flipV="1">
            <a:off x="6893026" y="5013177"/>
            <a:ext cx="882067" cy="2673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6976578" y="4653136"/>
            <a:ext cx="1326132" cy="266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flipH="1">
            <a:off x="5724128" y="3674412"/>
            <a:ext cx="1205475" cy="54667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 flipH="1">
            <a:off x="6036463" y="3903667"/>
            <a:ext cx="1326132" cy="266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 flipV="1">
            <a:off x="6269409" y="4149080"/>
            <a:ext cx="1454572" cy="29022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V="1">
            <a:off x="319157" y="3606243"/>
            <a:ext cx="859916" cy="24188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ounded Rectangle 285"/>
          <p:cNvSpPr/>
          <p:nvPr/>
        </p:nvSpPr>
        <p:spPr>
          <a:xfrm>
            <a:off x="251520" y="6074971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87" name="Straight Arrow Connector 286"/>
          <p:cNvCxnSpPr/>
          <p:nvPr/>
        </p:nvCxnSpPr>
        <p:spPr>
          <a:xfrm flipH="1">
            <a:off x="958976" y="4512959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H="1">
            <a:off x="824943" y="5017015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662926" y="5449063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 flipH="1">
            <a:off x="513990" y="5881111"/>
            <a:ext cx="185882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/>
          <p:cNvSpPr txBox="1"/>
          <p:nvPr/>
        </p:nvSpPr>
        <p:spPr>
          <a:xfrm>
            <a:off x="363463" y="6098876"/>
            <a:ext cx="23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</a:rPr>
              <a:t>REFORME PFM-a I JAVNE UPRAVE NISU POVEZANE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3" name="Straight Arrow Connector 292"/>
          <p:cNvCxnSpPr/>
          <p:nvPr/>
        </p:nvCxnSpPr>
        <p:spPr>
          <a:xfrm flipH="1" flipV="1">
            <a:off x="3264174" y="4077072"/>
            <a:ext cx="1591927" cy="3660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H="1" flipV="1">
            <a:off x="2304272" y="5433829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 flipH="1">
            <a:off x="3175731" y="5301732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 flipH="1" flipV="1">
            <a:off x="2456672" y="5017016"/>
            <a:ext cx="882067" cy="2673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 flipH="1">
            <a:off x="3264174" y="4920035"/>
            <a:ext cx="889771" cy="16254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H="1">
            <a:off x="1287774" y="3678251"/>
            <a:ext cx="1205475" cy="54667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1600109" y="4037116"/>
            <a:ext cx="2109719" cy="1372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H="1">
            <a:off x="4093172" y="4559642"/>
            <a:ext cx="961252" cy="3080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H="1" flipV="1">
            <a:off x="4250023" y="4850120"/>
            <a:ext cx="641831" cy="107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 flipV="1">
            <a:off x="3904730" y="5465187"/>
            <a:ext cx="870736" cy="1654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 flipV="1">
            <a:off x="2195736" y="5877272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54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3435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706" y="1412776"/>
            <a:ext cx="3059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Izgrađivati mnogo </a:t>
            </a:r>
          </a:p>
          <a:p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REGULATIVNIH MEHANIZAMA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koji se mogu vidjeti i ocijeniti.</a:t>
            </a:r>
          </a:p>
          <a:p>
            <a:endParaRPr lang="hr-H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Ali, ne izgrađivati nevidljive </a:t>
            </a:r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NORME</a:t>
            </a:r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i </a:t>
            </a:r>
          </a:p>
          <a:p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KULTURNE KOGNITIVNE MEHANIZME 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koji čine temelj za nova pravila igre.</a:t>
            </a:r>
          </a:p>
          <a:p>
            <a:endParaRPr lang="hr-H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11069" y="2708920"/>
            <a:ext cx="31534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54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811069" y="2708920"/>
            <a:ext cx="31534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3" y="1611681"/>
            <a:ext cx="5544616" cy="369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17778" y="1412774"/>
            <a:ext cx="3059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Izgrađivati mnogo </a:t>
            </a:r>
          </a:p>
          <a:p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REGULATIVNIH MEHANIZAMA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koji se mogu vidjeti i ocijeniti.</a:t>
            </a:r>
          </a:p>
          <a:p>
            <a:endParaRPr lang="hr-H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Ali, ne izgrađivati nevidljive </a:t>
            </a:r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NORME</a:t>
            </a:r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i </a:t>
            </a:r>
          </a:p>
          <a:p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KULTURNE KOGNITIVNE MEHANIZME 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koji čine temelj za nova pravila igre.</a:t>
            </a:r>
          </a:p>
          <a:p>
            <a:endParaRPr lang="hr-H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76872"/>
            <a:ext cx="1800200" cy="23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" y="2420888"/>
            <a:ext cx="10296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68497" y="3420853"/>
            <a:ext cx="6243147" cy="22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56101" y="931789"/>
            <a:ext cx="810392" cy="23762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62595" y="2986868"/>
            <a:ext cx="170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PROGRAMI REFORMI PFM-a </a:t>
            </a:r>
          </a:p>
          <a:p>
            <a:r>
              <a:rPr lang="sl-SI" sz="14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PODOPTIMALNI SU </a:t>
            </a:r>
            <a:endParaRPr lang="hr-HR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5882" y="6486878"/>
            <a:ext cx="1853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>
                <a:latin typeface="Arial" panose="020B0604020202020204" pitchFamily="34" charset="0"/>
              </a:rPr>
              <a:t>*** RK = razvoj kapaciteta</a:t>
            </a:r>
            <a:endParaRPr lang="hr-H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054425" y="126876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206825" y="1709677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342459" y="2123729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486473" y="2492896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/>
          <p:nvPr/>
        </p:nvCxnSpPr>
        <p:spPr>
          <a:xfrm flipH="1">
            <a:off x="6948264" y="440178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948264" y="911223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7393250" y="1196942"/>
            <a:ext cx="1565872" cy="3450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020272" y="1306015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7192430" y="819199"/>
            <a:ext cx="1825762" cy="323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7496957" y="1639248"/>
            <a:ext cx="1198151" cy="2609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920372" y="1877660"/>
            <a:ext cx="1041974" cy="285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7052346" y="2095600"/>
            <a:ext cx="814679" cy="335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7649357" y="1992580"/>
            <a:ext cx="1045751" cy="2122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7884368" y="2204864"/>
            <a:ext cx="1039383" cy="129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8096032" y="2263308"/>
            <a:ext cx="724440" cy="5176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19597" y="964419"/>
            <a:ext cx="810392" cy="23762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179512" y="200786"/>
            <a:ext cx="2476414" cy="10287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2" name="Straight Arrow Connector 121"/>
          <p:cNvCxnSpPr/>
          <p:nvPr/>
        </p:nvCxnSpPr>
        <p:spPr>
          <a:xfrm flipH="1">
            <a:off x="517921" y="130139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70321" y="1742307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805955" y="2156359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949969" y="2525526"/>
            <a:ext cx="1565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411760" y="472808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2411760" y="943853"/>
            <a:ext cx="1800200" cy="7895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2856746" y="1229572"/>
            <a:ext cx="1565872" cy="3450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2483768" y="1541983"/>
            <a:ext cx="1296144" cy="5862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2655926" y="851829"/>
            <a:ext cx="1825762" cy="323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2960453" y="1698006"/>
            <a:ext cx="1198151" cy="2609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3383868" y="1910290"/>
            <a:ext cx="1041974" cy="285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40361" y="2185438"/>
            <a:ext cx="814679" cy="335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131840" y="2285840"/>
            <a:ext cx="1290778" cy="148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251520" y="234393"/>
            <a:ext cx="240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</a:rPr>
              <a:t>INSTITUCIONALNI I INDIVIDUALNI KAPACITETI LJUDSKIH POTENCIJALA NISU OPTIMALNNO RAZVIJENI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 flipV="1">
            <a:off x="4755511" y="3602404"/>
            <a:ext cx="859916" cy="24188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4687874" y="6071132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4" name="Straight Arrow Connector 203"/>
          <p:cNvCxnSpPr/>
          <p:nvPr/>
        </p:nvCxnSpPr>
        <p:spPr>
          <a:xfrm flipH="1">
            <a:off x="5395330" y="4509120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5261297" y="5013176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5099280" y="5445224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4950344" y="5877272"/>
            <a:ext cx="185882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4799817" y="6095037"/>
            <a:ext cx="23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</a:rPr>
              <a:t>NE POSTOJI DOVOLJNO KVALITETNIH PROGRAMA ZA RK* STRUČNJAKA PFM-a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 flipH="1" flipV="1">
            <a:off x="6588226" y="5877274"/>
            <a:ext cx="947786" cy="2636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H="1">
            <a:off x="7459685" y="5745177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 flipH="1" flipV="1">
            <a:off x="7775093" y="6086719"/>
            <a:ext cx="1211062" cy="3609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H="1" flipV="1">
            <a:off x="6740626" y="5429990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>
            <a:off x="7612085" y="5297893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H="1" flipV="1">
            <a:off x="6893026" y="5013177"/>
            <a:ext cx="882067" cy="2673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6976578" y="4653136"/>
            <a:ext cx="1326132" cy="266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flipH="1">
            <a:off x="5724128" y="3674412"/>
            <a:ext cx="1205475" cy="54667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 flipH="1">
            <a:off x="6036463" y="3903667"/>
            <a:ext cx="1326132" cy="2668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 flipV="1">
            <a:off x="6269409" y="4149080"/>
            <a:ext cx="1454572" cy="29022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V="1">
            <a:off x="319157" y="3606243"/>
            <a:ext cx="859916" cy="24188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ounded Rectangle 285"/>
          <p:cNvSpPr/>
          <p:nvPr/>
        </p:nvSpPr>
        <p:spPr>
          <a:xfrm>
            <a:off x="251520" y="6074971"/>
            <a:ext cx="2476414" cy="6711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87" name="Straight Arrow Connector 286"/>
          <p:cNvCxnSpPr/>
          <p:nvPr/>
        </p:nvCxnSpPr>
        <p:spPr>
          <a:xfrm flipH="1">
            <a:off x="958976" y="4512959"/>
            <a:ext cx="19979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H="1">
            <a:off x="824943" y="5017015"/>
            <a:ext cx="18455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662926" y="5449063"/>
            <a:ext cx="1709886" cy="9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 flipH="1">
            <a:off x="513990" y="5881111"/>
            <a:ext cx="185882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/>
          <p:cNvSpPr txBox="1"/>
          <p:nvPr/>
        </p:nvSpPr>
        <p:spPr>
          <a:xfrm>
            <a:off x="363463" y="6098876"/>
            <a:ext cx="23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</a:rPr>
              <a:t>REFORME PFM-a I JAVNE UPRAVE NISU POVEZANE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3" name="Straight Arrow Connector 292"/>
          <p:cNvCxnSpPr/>
          <p:nvPr/>
        </p:nvCxnSpPr>
        <p:spPr>
          <a:xfrm flipH="1" flipV="1">
            <a:off x="3264174" y="4077072"/>
            <a:ext cx="1591927" cy="3660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H="1" flipV="1">
            <a:off x="2304272" y="5433829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 flipH="1">
            <a:off x="3175731" y="5301732"/>
            <a:ext cx="1068195" cy="3498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 flipH="1" flipV="1">
            <a:off x="2456672" y="5017016"/>
            <a:ext cx="882067" cy="2673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 flipH="1">
            <a:off x="3264174" y="4920035"/>
            <a:ext cx="889771" cy="16254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H="1">
            <a:off x="1287774" y="3678251"/>
            <a:ext cx="1205475" cy="54667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1600109" y="4037116"/>
            <a:ext cx="2109719" cy="1372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H="1">
            <a:off x="4093172" y="4559642"/>
            <a:ext cx="961252" cy="3080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H="1" flipV="1">
            <a:off x="4250023" y="4850120"/>
            <a:ext cx="641831" cy="107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 flipV="1">
            <a:off x="3904730" y="5465187"/>
            <a:ext cx="870736" cy="1654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 flipV="1">
            <a:off x="2195736" y="5877272"/>
            <a:ext cx="947786" cy="2780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716016" y="168157"/>
            <a:ext cx="2476414" cy="6711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7" name="TextBox 76"/>
          <p:cNvSpPr txBox="1"/>
          <p:nvPr/>
        </p:nvSpPr>
        <p:spPr>
          <a:xfrm>
            <a:off x="4856101" y="156010"/>
            <a:ext cx="21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Arial" panose="020B0604020202020204" pitchFamily="34" charset="0"/>
              </a:rPr>
              <a:t>REFORME KOJIMA SE VEĆINOM PRISTUPA IZ TEHNIČKE PERSPEKTIVE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6242" y="2276871"/>
            <a:ext cx="188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UPRAVA / PREDNJI URED</a:t>
            </a:r>
            <a:endParaRPr lang="hr-H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5471358"/>
            <a:ext cx="9144000" cy="1385392"/>
          </a:xfrm>
          <a:prstGeom prst="rect">
            <a:avLst/>
          </a:prstGeom>
          <a:solidFill>
            <a:srgbClr val="054786"/>
          </a:solidFill>
          <a:ln>
            <a:solidFill>
              <a:srgbClr val="054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395536" y="1153569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3E9BF8"/>
                </a:solidFill>
                <a:latin typeface="Arial" panose="020B0604020202020204" pitchFamily="34" charset="0"/>
              </a:rPr>
              <a:t>Analizirati uzroke i poduzroke </a:t>
            </a:r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problema/izazova s kojima se vi i vaša ustanova suočavate </a:t>
            </a:r>
          </a:p>
          <a:p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i </a:t>
            </a:r>
          </a:p>
          <a:p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ako vi ili oni koji trebaju djelovati imate </a:t>
            </a:r>
            <a:r>
              <a:rPr lang="sl-SI" sz="2400" b="1" dirty="0" smtClean="0">
                <a:solidFill>
                  <a:srgbClr val="3E9BF8"/>
                </a:solidFill>
                <a:latin typeface="Arial" panose="020B0604020202020204" pitchFamily="34" charset="0"/>
              </a:rPr>
              <a:t>mogućnost</a:t>
            </a:r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sl-SI" sz="2400" b="1" dirty="0" smtClean="0">
                <a:solidFill>
                  <a:srgbClr val="3E9BF8"/>
                </a:solidFill>
                <a:latin typeface="Arial" panose="020B0604020202020204" pitchFamily="34" charset="0"/>
              </a:rPr>
              <a:t>ovlasti</a:t>
            </a:r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i </a:t>
            </a:r>
            <a:r>
              <a:rPr lang="sl-SI" sz="2400" b="1" dirty="0" smtClean="0">
                <a:solidFill>
                  <a:srgbClr val="3E9BF8"/>
                </a:solidFill>
                <a:latin typeface="Arial" panose="020B0604020202020204" pitchFamily="34" charset="0"/>
              </a:rPr>
              <a:t>prihvaćate</a:t>
            </a:r>
            <a:r>
              <a:rPr lang="sl-S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da se učini nešto po pitanju toga.</a:t>
            </a:r>
            <a:endParaRPr lang="hr-H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60032" y="836712"/>
            <a:ext cx="2088232" cy="2016224"/>
          </a:xfrm>
          <a:prstGeom prst="ellipse">
            <a:avLst/>
          </a:prstGeom>
          <a:solidFill>
            <a:srgbClr val="4F81BD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5116739" y="1317130"/>
            <a:ext cx="154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MOGUĆNOST</a:t>
            </a:r>
            <a:endParaRPr lang="hr-HR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48898" y="2809790"/>
            <a:ext cx="2088232" cy="2016224"/>
          </a:xfrm>
          <a:prstGeom prst="ellipse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6004911" y="3717032"/>
            <a:ext cx="163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PRIHVAĆANJE</a:t>
            </a:r>
            <a:endParaRPr lang="hr-HR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20272" y="1124744"/>
            <a:ext cx="2088232" cy="2016224"/>
          </a:xfrm>
          <a:prstGeom prst="ellipse">
            <a:avLst/>
          </a:prstGeom>
          <a:solidFill>
            <a:srgbClr val="C00000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7459679" y="1621833"/>
            <a:ext cx="144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OVLASTI</a:t>
            </a:r>
            <a:endParaRPr lang="hr-HR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94328" y="2569258"/>
            <a:ext cx="1656184" cy="1805138"/>
          </a:xfrm>
          <a:prstGeom prst="straightConnector1">
            <a:avLst/>
          </a:prstGeom>
          <a:ln w="57150">
            <a:solidFill>
              <a:srgbClr val="05478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85869" y="4488751"/>
            <a:ext cx="186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54786"/>
                </a:solidFill>
                <a:latin typeface="Arial Narrow" panose="020B0606020202030204" pitchFamily="34" charset="0"/>
              </a:rPr>
              <a:t>PROSTOR GDJE NEMA PROMJENE</a:t>
            </a:r>
            <a:endParaRPr lang="hr-HR" b="1" dirty="0">
              <a:solidFill>
                <a:srgbClr val="0547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2823</TotalTime>
  <Words>554</Words>
  <Application>Microsoft Office PowerPoint</Application>
  <PresentationFormat>On-screen Show (4:3)</PresentationFormat>
  <Paragraphs>119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Bauchmuller</dc:creator>
  <cp:lastModifiedBy>Assia</cp:lastModifiedBy>
  <cp:revision>230</cp:revision>
  <cp:lastPrinted>2016-06-22T11:57:58Z</cp:lastPrinted>
  <dcterms:created xsi:type="dcterms:W3CDTF">2014-08-06T16:00:08Z</dcterms:created>
  <dcterms:modified xsi:type="dcterms:W3CDTF">2016-06-24T12:54:23Z</dcterms:modified>
</cp:coreProperties>
</file>