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40" r:id="rId2"/>
    <p:sldId id="322" r:id="rId3"/>
    <p:sldId id="349" r:id="rId4"/>
    <p:sldId id="344" r:id="rId5"/>
    <p:sldId id="348" r:id="rId6"/>
    <p:sldId id="341" r:id="rId7"/>
    <p:sldId id="336" r:id="rId8"/>
    <p:sldId id="355" r:id="rId9"/>
    <p:sldId id="361" r:id="rId10"/>
    <p:sldId id="360" r:id="rId11"/>
    <p:sldId id="362" r:id="rId12"/>
    <p:sldId id="359" r:id="rId13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2CAB3C4-8344-4D5E-8D92-D064446F9CEA}">
          <p14:sldIdLst>
            <p14:sldId id="340"/>
            <p14:sldId id="322"/>
            <p14:sldId id="349"/>
            <p14:sldId id="344"/>
            <p14:sldId id="348"/>
            <p14:sldId id="341"/>
            <p14:sldId id="336"/>
            <p14:sldId id="355"/>
            <p14:sldId id="361"/>
            <p14:sldId id="360"/>
            <p14:sldId id="362"/>
            <p14:sldId id="359"/>
          </p14:sldIdLst>
        </p14:section>
        <p14:section name="Untitled Section" id="{803C6979-CB05-45D2-AEC7-B113A11FD63A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9BF8"/>
    <a:srgbClr val="054786"/>
    <a:srgbClr val="FFFF00"/>
    <a:srgbClr val="C00000"/>
    <a:srgbClr val="4F81BD"/>
    <a:srgbClr val="3A3A3A"/>
    <a:srgbClr val="00682F"/>
    <a:srgbClr val="BFDEFD"/>
    <a:srgbClr val="0090A4"/>
    <a:srgbClr val="D0C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60"/>
  </p:normalViewPr>
  <p:slideViewPr>
    <p:cSldViewPr>
      <p:cViewPr>
        <p:scale>
          <a:sx n="121" d="100"/>
          <a:sy n="121" d="100"/>
        </p:scale>
        <p:origin x="-12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202" y="-96"/>
      </p:cViewPr>
      <p:guideLst>
        <p:guide orient="horz" pos="3133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2" y="0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CAF9C2A2-3638-4E4B-B615-6DF8B96EC2DF}" type="datetimeFigureOut">
              <a:rPr lang="en-US" smtClean="0"/>
              <a:t>22-Jun-2016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5171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2" y="9445171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BD173853-2478-4284-9783-36F23CB5B3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07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2" y="0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2EAC9942-86CC-4242-8795-82C03AEFA569}" type="datetimeFigureOut">
              <a:rPr lang="sl-SI" smtClean="0"/>
              <a:t>22.6.2016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9"/>
            <a:ext cx="5444490" cy="4474845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5171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2" y="9445171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6B29E96C-D6E1-450E-B530-AD9DCAD250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0339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9E96C-D6E1-450E-B530-AD9DCAD25066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8237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9E96C-D6E1-450E-B530-AD9DCAD25066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8237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9E96C-D6E1-450E-B530-AD9DCAD25066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8237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9E96C-D6E1-450E-B530-AD9DCAD25066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8237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9E96C-D6E1-450E-B530-AD9DCAD25066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8237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9E96C-D6E1-450E-B530-AD9DCAD25066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8237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9E96C-D6E1-450E-B530-AD9DCAD25066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8237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9E96C-D6E1-450E-B530-AD9DCAD25066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8237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4139952" y="1052736"/>
            <a:ext cx="6480720" cy="6480720"/>
          </a:xfrm>
          <a:prstGeom prst="ellipse">
            <a:avLst/>
          </a:prstGeom>
          <a:solidFill>
            <a:srgbClr val="0547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000" y="1339200"/>
            <a:ext cx="3599944" cy="1476000"/>
          </a:xfrm>
          <a:prstGeom prst="rect">
            <a:avLst/>
          </a:prstGeom>
        </p:spPr>
        <p:txBody>
          <a:bodyPr anchor="b"/>
          <a:lstStyle>
            <a:lvl1pPr algn="l">
              <a:defRPr lang="en-US" sz="28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[Click to edit presentation-title]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7544" y="2924944"/>
            <a:ext cx="3600400" cy="1476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[Click to edit presentation-subtitle]</a:t>
            </a:r>
            <a:endParaRPr lang="en-US" sz="2800" dirty="0" smtClean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5157192"/>
            <a:ext cx="3598862" cy="5746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[Click to edit: Place, Month Year]</a:t>
            </a:r>
          </a:p>
        </p:txBody>
      </p:sp>
      <p:sp>
        <p:nvSpPr>
          <p:cNvPr id="29" name="Title 1"/>
          <p:cNvSpPr txBox="1">
            <a:spLocks/>
          </p:cNvSpPr>
          <p:nvPr userDrawn="1"/>
        </p:nvSpPr>
        <p:spPr>
          <a:xfrm>
            <a:off x="5652120" y="0"/>
            <a:ext cx="2808312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l-SI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900" b="0" kern="1200" spc="2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www.cef-see.org</a:t>
            </a:r>
            <a:endParaRPr lang="en-US" sz="900" b="0" kern="1200" spc="2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 userDrawn="1"/>
        </p:nvSpPr>
        <p:spPr>
          <a:xfrm>
            <a:off x="971600" y="0"/>
            <a:ext cx="237626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l-SI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900" b="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</a:p>
          <a:p>
            <a:pPr algn="l">
              <a:lnSpc>
                <a:spcPct val="80000"/>
              </a:lnSpc>
            </a:pPr>
            <a:r>
              <a:rPr lang="en-US" sz="900" b="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of Excellence</a:t>
            </a:r>
          </a:p>
          <a:p>
            <a:pPr algn="l">
              <a:lnSpc>
                <a:spcPct val="80000"/>
              </a:lnSpc>
            </a:pPr>
            <a:r>
              <a:rPr lang="en-US" sz="900" b="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900" b="0" spc="2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Finance</a:t>
            </a:r>
            <a:endParaRPr lang="en-US" sz="900" b="0" spc="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 descr="S:\CEF Documents\LOGO\CEF_logo\CEF_možicljiCUT_moder.gif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" y="180000"/>
            <a:ext cx="347078" cy="3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icture Placeholder 19"/>
          <p:cNvSpPr>
            <a:spLocks noGrp="1"/>
          </p:cNvSpPr>
          <p:nvPr>
            <p:ph type="pic" sz="quarter" idx="15" hasCustomPrompt="1"/>
          </p:nvPr>
        </p:nvSpPr>
        <p:spPr>
          <a:xfrm>
            <a:off x="4139952" y="1050125"/>
            <a:ext cx="6480000" cy="6480000"/>
          </a:xfrm>
          <a:prstGeom prst="ellipse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</p:spPr>
        <p:txBody>
          <a:bodyPr lIns="0" rIns="288000" anchor="ctr"/>
          <a:lstStyle>
            <a:lvl1pPr marL="0" indent="0" algn="l">
              <a:buNone/>
              <a:defRPr lang="en-US" sz="1400" b="1" kern="12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[To change image: Right-click &gt; Format Shape &gt; Fill &gt; Picture or Texture Fill &gt; File (if needed, edit picture 1x1 before import) &gt; Picture Color &gt; Color Saturation (minimum Preset)]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700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 userDrawn="1"/>
        </p:nvSpPr>
        <p:spPr>
          <a:xfrm>
            <a:off x="6372200" y="2420888"/>
            <a:ext cx="7200000" cy="7200000"/>
          </a:xfrm>
          <a:prstGeom prst="ellipse">
            <a:avLst/>
          </a:prstGeom>
          <a:noFill/>
          <a:ln w="9525">
            <a:solidFill>
              <a:srgbClr val="D0C9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 userDrawn="1"/>
        </p:nvSpPr>
        <p:spPr>
          <a:xfrm>
            <a:off x="-1188640" y="4221088"/>
            <a:ext cx="7200000" cy="7200000"/>
          </a:xfrm>
          <a:prstGeom prst="ellipse">
            <a:avLst/>
          </a:prstGeom>
          <a:noFill/>
          <a:ln w="9525">
            <a:solidFill>
              <a:srgbClr val="D0C9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 userDrawn="1"/>
        </p:nvSpPr>
        <p:spPr>
          <a:xfrm>
            <a:off x="-3204064" y="1340768"/>
            <a:ext cx="7200000" cy="7200000"/>
          </a:xfrm>
          <a:prstGeom prst="ellipse">
            <a:avLst/>
          </a:prstGeom>
          <a:noFill/>
          <a:ln w="9525">
            <a:solidFill>
              <a:srgbClr val="D0C9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5"/>
          <p:cNvSpPr>
            <a:spLocks noGrp="1"/>
          </p:cNvSpPr>
          <p:nvPr>
            <p:ph sz="quarter" idx="10" hasCustomPrompt="1"/>
          </p:nvPr>
        </p:nvSpPr>
        <p:spPr>
          <a:xfrm>
            <a:off x="467544" y="2276872"/>
            <a:ext cx="8208912" cy="4320158"/>
          </a:xfrm>
          <a:prstGeom prst="rect">
            <a:avLst/>
          </a:prstGeom>
        </p:spPr>
        <p:txBody>
          <a:bodyPr wrap="square" numCol="2" spcCol="180000"/>
          <a:lstStyle>
            <a:lvl1pPr marL="342900" indent="-342900">
              <a:spcBef>
                <a:spcPts val="0"/>
              </a:spcBef>
              <a:buFont typeface="Arial" panose="020B0604020202020204" pitchFamily="34" charset="0"/>
              <a:buChar char="&gt;"/>
              <a:defRPr lang="en-US" sz="1600" kern="1200" dirty="0" smtClean="0">
                <a:solidFill>
                  <a:srgbClr val="0547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&gt;"/>
              <a:defRPr sz="1400">
                <a:solidFill>
                  <a:srgbClr val="0547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0"/>
              </a:spcBef>
              <a:buFont typeface="Arial" panose="020B0604020202020204" pitchFamily="34" charset="0"/>
              <a:buChar char="&gt;"/>
              <a:defRPr sz="1200">
                <a:solidFill>
                  <a:srgbClr val="0547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0"/>
              </a:spcBef>
              <a:buFont typeface="Arial" panose="020B0604020202020204" pitchFamily="34" charset="0"/>
              <a:buChar char="&gt;"/>
              <a:defRPr sz="1100">
                <a:solidFill>
                  <a:srgbClr val="0547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0"/>
              </a:spcBef>
              <a:buFont typeface="Arial" panose="020B0604020202020204" pitchFamily="34" charset="0"/>
              <a:buChar char="&gt;"/>
              <a:defRPr sz="1050">
                <a:solidFill>
                  <a:srgbClr val="0547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slide-text [in 2 columns]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9000" y="648000"/>
            <a:ext cx="9126000" cy="1412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33" name="Title 1"/>
          <p:cNvSpPr txBox="1">
            <a:spLocks/>
          </p:cNvSpPr>
          <p:nvPr userDrawn="1"/>
        </p:nvSpPr>
        <p:spPr>
          <a:xfrm>
            <a:off x="5652120" y="0"/>
            <a:ext cx="2808312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l-SI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900" b="0" kern="1200" spc="20" dirty="0" smtClean="0">
                <a:solidFill>
                  <a:srgbClr val="0547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www.cef-see.org</a:t>
            </a:r>
            <a:endParaRPr lang="en-US" sz="900" b="0" kern="1200" spc="20" dirty="0">
              <a:solidFill>
                <a:srgbClr val="05478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 userDrawn="1"/>
        </p:nvSpPr>
        <p:spPr>
          <a:xfrm>
            <a:off x="971600" y="0"/>
            <a:ext cx="237626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l-SI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900" b="0" spc="20" dirty="0" smtClean="0">
                <a:solidFill>
                  <a:srgbClr val="054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</a:p>
          <a:p>
            <a:pPr algn="l">
              <a:lnSpc>
                <a:spcPct val="80000"/>
              </a:lnSpc>
            </a:pPr>
            <a:r>
              <a:rPr lang="en-US" sz="900" b="0" spc="20" dirty="0" smtClean="0">
                <a:solidFill>
                  <a:srgbClr val="054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Excellence</a:t>
            </a:r>
          </a:p>
          <a:p>
            <a:pPr algn="l">
              <a:lnSpc>
                <a:spcPct val="80000"/>
              </a:lnSpc>
            </a:pPr>
            <a:r>
              <a:rPr lang="en-US" sz="900" b="0" spc="20" dirty="0" smtClean="0">
                <a:solidFill>
                  <a:srgbClr val="054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900" b="0" spc="20" baseline="0" dirty="0" smtClean="0">
                <a:solidFill>
                  <a:srgbClr val="054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Finance</a:t>
            </a:r>
            <a:endParaRPr lang="en-US" sz="900" b="0" spc="20" dirty="0">
              <a:solidFill>
                <a:srgbClr val="0547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001" y="181165"/>
            <a:ext cx="347077" cy="33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/>
          <p:cNvCxnSpPr/>
          <p:nvPr userDrawn="1"/>
        </p:nvCxnSpPr>
        <p:spPr>
          <a:xfrm>
            <a:off x="0" y="2060848"/>
            <a:ext cx="9144000" cy="0"/>
          </a:xfrm>
          <a:prstGeom prst="line">
            <a:avLst/>
          </a:prstGeom>
          <a:ln w="28575">
            <a:solidFill>
              <a:srgbClr val="05478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3"/>
          <p:cNvSpPr>
            <a:spLocks noGrp="1"/>
          </p:cNvSpPr>
          <p:nvPr>
            <p:ph type="title" hasCustomPrompt="1"/>
          </p:nvPr>
        </p:nvSpPr>
        <p:spPr>
          <a:xfrm>
            <a:off x="468000" y="837431"/>
            <a:ext cx="8208000" cy="720080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200" b="1" kern="1200" baseline="0" dirty="0">
                <a:solidFill>
                  <a:srgbClr val="0547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[Click to edit slide-title]</a:t>
            </a:r>
            <a:endParaRPr lang="en-US" dirty="0"/>
          </a:p>
        </p:txBody>
      </p:sp>
      <p:sp>
        <p:nvSpPr>
          <p:cNvPr id="38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1557040"/>
            <a:ext cx="8207375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200" b="0" kern="1200" baseline="0" dirty="0">
                <a:solidFill>
                  <a:srgbClr val="0547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[Click to edit slide-subtitle]</a:t>
            </a:r>
            <a:endParaRPr lang="en-US" dirty="0"/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 w="28575">
            <a:solidFill>
              <a:srgbClr val="05478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456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 userDrawn="1"/>
        </p:nvSpPr>
        <p:spPr>
          <a:xfrm>
            <a:off x="5652120" y="0"/>
            <a:ext cx="2808312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l-SI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900" b="0" kern="1200" spc="20" dirty="0" smtClean="0">
                <a:solidFill>
                  <a:srgbClr val="0547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www.cef-see.org</a:t>
            </a:r>
            <a:endParaRPr lang="en-US" sz="900" b="0" kern="1200" spc="20" dirty="0">
              <a:solidFill>
                <a:srgbClr val="05478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 userDrawn="1"/>
        </p:nvSpPr>
        <p:spPr>
          <a:xfrm>
            <a:off x="971600" y="0"/>
            <a:ext cx="237626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l-SI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900" b="0" spc="20" dirty="0" smtClean="0">
                <a:solidFill>
                  <a:srgbClr val="054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</a:p>
          <a:p>
            <a:pPr algn="l">
              <a:lnSpc>
                <a:spcPct val="80000"/>
              </a:lnSpc>
            </a:pPr>
            <a:r>
              <a:rPr lang="en-US" sz="900" b="0" spc="20" dirty="0" smtClean="0">
                <a:solidFill>
                  <a:srgbClr val="054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Excellence</a:t>
            </a:r>
          </a:p>
          <a:p>
            <a:pPr algn="l">
              <a:lnSpc>
                <a:spcPct val="80000"/>
              </a:lnSpc>
            </a:pPr>
            <a:r>
              <a:rPr lang="en-US" sz="900" b="0" spc="20" dirty="0" smtClean="0">
                <a:solidFill>
                  <a:srgbClr val="054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900" b="0" spc="20" baseline="0" dirty="0" smtClean="0">
                <a:solidFill>
                  <a:srgbClr val="054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Finance</a:t>
            </a:r>
            <a:endParaRPr lang="en-US" sz="900" b="0" spc="20" dirty="0">
              <a:solidFill>
                <a:srgbClr val="0547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001" y="181165"/>
            <a:ext cx="347077" cy="33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81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774000"/>
            <a:ext cx="9144000" cy="6084000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</p:spPr>
        <p:txBody>
          <a:bodyPr lIns="468000" rIns="468000" anchor="b"/>
          <a:lstStyle>
            <a:lvl1pPr marL="0" indent="0" algn="l">
              <a:buNone/>
              <a:defRPr lang="en-US" sz="2000" b="1" kern="1200" dirty="0" smtClean="0">
                <a:solidFill>
                  <a:srgbClr val="0547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[To change image: Right-click &gt; Format Shape &gt; Fill &gt; Picture or Texture Fill &gt; File (if needed, edit picture 4x6 before import) &gt; Picture Color &gt; Color Saturation (minimum Preset)]</a:t>
            </a: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5652120" y="0"/>
            <a:ext cx="2808312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l-SI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900" b="0" kern="1200" spc="20" dirty="0" smtClean="0">
                <a:solidFill>
                  <a:srgbClr val="0547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www.cef-see.org</a:t>
            </a:r>
            <a:endParaRPr lang="en-US" sz="900" b="0" kern="1200" spc="20" dirty="0">
              <a:solidFill>
                <a:srgbClr val="05478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 userDrawn="1"/>
        </p:nvSpPr>
        <p:spPr>
          <a:xfrm>
            <a:off x="971600" y="0"/>
            <a:ext cx="237626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l-SI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900" b="0" spc="20" dirty="0" smtClean="0">
                <a:solidFill>
                  <a:srgbClr val="054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</a:p>
          <a:p>
            <a:pPr algn="l">
              <a:lnSpc>
                <a:spcPct val="80000"/>
              </a:lnSpc>
            </a:pPr>
            <a:r>
              <a:rPr lang="en-US" sz="900" b="0" spc="20" dirty="0" smtClean="0">
                <a:solidFill>
                  <a:srgbClr val="054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Excellence</a:t>
            </a:r>
          </a:p>
          <a:p>
            <a:pPr algn="l">
              <a:lnSpc>
                <a:spcPct val="80000"/>
              </a:lnSpc>
            </a:pPr>
            <a:r>
              <a:rPr lang="en-US" sz="900" b="0" spc="20" dirty="0" smtClean="0">
                <a:solidFill>
                  <a:srgbClr val="054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900" b="0" spc="20" baseline="0" dirty="0" smtClean="0">
                <a:solidFill>
                  <a:srgbClr val="054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Finance</a:t>
            </a:r>
            <a:endParaRPr lang="en-US" sz="900" b="0" spc="20" dirty="0">
              <a:solidFill>
                <a:srgbClr val="0547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001" y="181165"/>
            <a:ext cx="347077" cy="33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871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19B58F-8192-4BEA-B4F0-A88B3A77DDFF}" type="datetimeFigureOut">
              <a:rPr lang="sl-SI" smtClean="0"/>
              <a:t>22.6.2016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008B43-CF1D-4A32-A267-81B673D31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476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56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vimeo.com/9173393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66242" y="2276871"/>
            <a:ext cx="1885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MANAGEMENT/ FRONT OFFICE</a:t>
            </a:r>
            <a:endParaRPr lang="sl-SI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54786"/>
          </a:solidFill>
          <a:ln>
            <a:solidFill>
              <a:srgbClr val="0547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0" y="5471358"/>
            <a:ext cx="9144000" cy="1385392"/>
          </a:xfrm>
          <a:prstGeom prst="rect">
            <a:avLst/>
          </a:prstGeom>
          <a:solidFill>
            <a:srgbClr val="054786"/>
          </a:solidFill>
          <a:ln>
            <a:solidFill>
              <a:srgbClr val="0547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TextBox 1"/>
          <p:cNvSpPr txBox="1"/>
          <p:nvPr/>
        </p:nvSpPr>
        <p:spPr>
          <a:xfrm>
            <a:off x="4788023" y="1278627"/>
            <a:ext cx="408646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</a:p>
          <a:p>
            <a:r>
              <a:rPr lang="sl-SI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INSTITUTIONAL </a:t>
            </a:r>
          </a:p>
          <a:p>
            <a:r>
              <a:rPr lang="sl-SI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HR CAPACITIES </a:t>
            </a:r>
          </a:p>
          <a:p>
            <a:r>
              <a:rPr lang="sl-SI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DELIVER PFM REFORM</a:t>
            </a:r>
          </a:p>
          <a:p>
            <a:endParaRPr lang="sl-SI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Jana Repanšek, Deputy Director</a:t>
            </a:r>
            <a:endParaRPr lang="sl-SI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of Excellence in Finance (CEF)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38386"/>
            <a:ext cx="4290814" cy="429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8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66242" y="2276871"/>
            <a:ext cx="1885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MANAGEMENT/ FRONT OFFICE</a:t>
            </a:r>
            <a:endParaRPr lang="sl-SI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54786"/>
          </a:solidFill>
          <a:ln>
            <a:solidFill>
              <a:srgbClr val="0547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0" y="5471358"/>
            <a:ext cx="9144000" cy="1385392"/>
          </a:xfrm>
          <a:prstGeom prst="rect">
            <a:avLst/>
          </a:prstGeom>
          <a:solidFill>
            <a:srgbClr val="054786"/>
          </a:solidFill>
          <a:ln>
            <a:solidFill>
              <a:srgbClr val="0547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395536" y="1153569"/>
            <a:ext cx="46085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rgbClr val="3E9B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Analyze causes and sub-causes </a:t>
            </a:r>
            <a:r>
              <a:rPr lang="sl-SI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problem/challenge that you and your institution face </a:t>
            </a:r>
          </a:p>
          <a:p>
            <a:r>
              <a:rPr lang="sl-SI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</a:p>
          <a:p>
            <a:r>
              <a:rPr lang="sl-SI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or those that need to act have </a:t>
            </a:r>
            <a:r>
              <a:rPr lang="sl-SI" sz="2800" b="1" dirty="0" smtClean="0">
                <a:solidFill>
                  <a:srgbClr val="3E9B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</a:t>
            </a:r>
            <a:r>
              <a:rPr lang="sl-SI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sz="2800" b="1" dirty="0" smtClean="0">
                <a:solidFill>
                  <a:srgbClr val="3E9B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authority</a:t>
            </a:r>
            <a:r>
              <a:rPr lang="sl-SI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sl-SI" sz="2800" b="1" dirty="0" smtClean="0">
                <a:solidFill>
                  <a:srgbClr val="3E9B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acceptance</a:t>
            </a:r>
            <a:r>
              <a:rPr lang="sl-SI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do something about it.</a:t>
            </a:r>
            <a:endParaRPr lang="sl-SI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194328" y="1407481"/>
            <a:ext cx="2088232" cy="2016224"/>
          </a:xfrm>
          <a:prstGeom prst="ellipse">
            <a:avLst/>
          </a:prstGeom>
          <a:solidFill>
            <a:srgbClr val="4F81BD">
              <a:alpha val="3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5626376" y="188789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5478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ABILITY</a:t>
            </a:r>
            <a:endParaRPr lang="sl-SI" b="1" dirty="0">
              <a:solidFill>
                <a:srgbClr val="05478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48898" y="2809790"/>
            <a:ext cx="2088232" cy="2016224"/>
          </a:xfrm>
          <a:prstGeom prst="ellipse">
            <a:avLst/>
          </a:prstGeom>
          <a:solidFill>
            <a:srgbClr val="FFFF00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TextBox 9"/>
          <p:cNvSpPr txBox="1"/>
          <p:nvPr/>
        </p:nvSpPr>
        <p:spPr>
          <a:xfrm>
            <a:off x="6032888" y="4005064"/>
            <a:ext cx="1635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5478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ACCEPTANCE</a:t>
            </a:r>
            <a:endParaRPr lang="sl-SI" b="1" dirty="0">
              <a:solidFill>
                <a:srgbClr val="05478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11105" y="1412776"/>
            <a:ext cx="2088232" cy="2016224"/>
          </a:xfrm>
          <a:prstGeom prst="ellipse">
            <a:avLst/>
          </a:prstGeom>
          <a:solidFill>
            <a:srgbClr val="C00000">
              <a:alpha val="3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6850512" y="1909865"/>
            <a:ext cx="144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5478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AUTHORITY</a:t>
            </a:r>
            <a:endParaRPr lang="sl-SI" b="1" dirty="0">
              <a:solidFill>
                <a:srgbClr val="05478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194328" y="2996952"/>
            <a:ext cx="1656184" cy="1377444"/>
          </a:xfrm>
          <a:prstGeom prst="straightConnector1">
            <a:avLst/>
          </a:prstGeom>
          <a:ln w="57150">
            <a:solidFill>
              <a:srgbClr val="05478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85869" y="4488751"/>
            <a:ext cx="1861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5478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CHANGE SPACE</a:t>
            </a:r>
            <a:endParaRPr lang="sl-SI" b="1" dirty="0">
              <a:solidFill>
                <a:srgbClr val="05478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90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251328" cy="552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643042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 Andrews @ HKS</a:t>
            </a:r>
            <a:endParaRPr lang="sl-SI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131840" y="4293096"/>
            <a:ext cx="72008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51920" y="3573016"/>
            <a:ext cx="72008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93208" y="3284984"/>
            <a:ext cx="338832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932040" y="2996952"/>
            <a:ext cx="57606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51920" y="3573016"/>
            <a:ext cx="0" cy="72008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72000" y="3284984"/>
            <a:ext cx="0" cy="28803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32040" y="2996952"/>
            <a:ext cx="0" cy="28803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508104" y="2060848"/>
            <a:ext cx="648072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08104" y="2060848"/>
            <a:ext cx="0" cy="93610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38100">
            <a:solidFill>
              <a:srgbClr val="0547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69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66242" y="2276871"/>
            <a:ext cx="1885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MANAGEMENT/ FRONT OFFICE</a:t>
            </a:r>
            <a:endParaRPr lang="sl-SI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54786"/>
          </a:solidFill>
          <a:ln>
            <a:solidFill>
              <a:srgbClr val="0547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0" y="5471358"/>
            <a:ext cx="9144000" cy="1385392"/>
          </a:xfrm>
          <a:prstGeom prst="rect">
            <a:avLst/>
          </a:prstGeom>
          <a:solidFill>
            <a:srgbClr val="054786"/>
          </a:solidFill>
          <a:ln>
            <a:solidFill>
              <a:srgbClr val="0547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38386"/>
            <a:ext cx="4290814" cy="429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88023" y="1278627"/>
            <a:ext cx="408646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</a:p>
          <a:p>
            <a:r>
              <a:rPr lang="sl-SI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INSTITUTIONAL </a:t>
            </a:r>
          </a:p>
          <a:p>
            <a:r>
              <a:rPr lang="sl-SI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HR CAPACITIES </a:t>
            </a:r>
          </a:p>
          <a:p>
            <a:r>
              <a:rPr lang="sl-SI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DELIVER PFM REFORM</a:t>
            </a:r>
          </a:p>
          <a:p>
            <a:endParaRPr lang="sl-SI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Jana </a:t>
            </a:r>
            <a:r>
              <a:rPr lang="sl-SI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Repanšek, Deputy Director</a:t>
            </a:r>
          </a:p>
          <a:p>
            <a:r>
              <a:rPr lang="sl-SI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of Excellence in Finance (CEF)</a:t>
            </a:r>
          </a:p>
          <a:p>
            <a:r>
              <a:rPr lang="sl-SI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jana.repansek@cef-see.org</a:t>
            </a:r>
          </a:p>
        </p:txBody>
      </p:sp>
    </p:spTree>
    <p:extLst>
      <p:ext uri="{BB962C8B-B14F-4D97-AF65-F5344CB8AC3E}">
        <p14:creationId xmlns:p14="http://schemas.microsoft.com/office/powerpoint/2010/main" val="9180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38100">
            <a:solidFill>
              <a:srgbClr val="0547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63" y="1484784"/>
            <a:ext cx="514481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84168" y="1628800"/>
            <a:ext cx="28083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54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 applies </a:t>
            </a:r>
            <a:endParaRPr lang="sl-SI" sz="1600" dirty="0" smtClean="0">
              <a:solidFill>
                <a:srgbClr val="0547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054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Harvard‘s </a:t>
            </a:r>
            <a:endParaRPr lang="sl-SI" sz="1600" dirty="0" smtClean="0">
              <a:solidFill>
                <a:srgbClr val="0547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054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State Capability </a:t>
            </a:r>
            <a:endParaRPr lang="sl-SI" sz="1600" dirty="0" smtClean="0">
              <a:solidFill>
                <a:srgbClr val="0547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600" b="1" dirty="0" smtClean="0">
                <a:solidFill>
                  <a:srgbClr val="054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Driven Iterative Adaptation (PDIA)</a:t>
            </a:r>
            <a:r>
              <a:rPr lang="en-US" sz="1600" b="1" dirty="0" smtClean="0">
                <a:solidFill>
                  <a:srgbClr val="054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54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 </a:t>
            </a:r>
            <a:endParaRPr lang="sl-SI" sz="1600" dirty="0" smtClean="0">
              <a:solidFill>
                <a:srgbClr val="0547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054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thematic area of PFM  </a:t>
            </a:r>
            <a:endParaRPr lang="en-US" sz="1600" dirty="0">
              <a:solidFill>
                <a:srgbClr val="0547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08634"/>
            <a:ext cx="1464365" cy="2199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6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38100">
            <a:solidFill>
              <a:srgbClr val="0547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88" y="1052736"/>
            <a:ext cx="8360420" cy="471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089" y="6069127"/>
            <a:ext cx="31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54786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sl-SI" dirty="0" smtClean="0">
                <a:solidFill>
                  <a:srgbClr val="054786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vimeo.com/91733932</a:t>
            </a:r>
            <a:r>
              <a:rPr lang="sl-SI" dirty="0" smtClean="0">
                <a:solidFill>
                  <a:srgbClr val="054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l-SI" dirty="0">
              <a:solidFill>
                <a:srgbClr val="0547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5877272"/>
            <a:ext cx="4985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 smtClean="0">
                <a:solidFill>
                  <a:srgbClr val="054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questions to ask: </a:t>
            </a:r>
            <a:r>
              <a:rPr lang="sl-SI" sz="1600" dirty="0" smtClean="0">
                <a:solidFill>
                  <a:srgbClr val="054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What do we mean by lack of capacity; (2) How are we measuring this lack of capacity; (3) Why does it matter at all?</a:t>
            </a:r>
            <a:endParaRPr lang="sl-SI" sz="1600" dirty="0">
              <a:solidFill>
                <a:srgbClr val="0547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01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59981"/>
            <a:ext cx="1800200" cy="237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6" y="2673923"/>
            <a:ext cx="102966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068497" y="3803962"/>
            <a:ext cx="6243147" cy="226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582192" y="1630019"/>
            <a:ext cx="716149" cy="206114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510742" y="3693142"/>
            <a:ext cx="1784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rgbClr val="0090A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PROBLEM</a:t>
            </a:r>
            <a:endParaRPr lang="sl-SI" sz="2000" b="1" dirty="0">
              <a:solidFill>
                <a:srgbClr val="0090A4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3838673" y="2092786"/>
            <a:ext cx="184552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3974307" y="2506838"/>
            <a:ext cx="1709886" cy="912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4118321" y="2876005"/>
            <a:ext cx="156587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467544" y="1684499"/>
            <a:ext cx="662445" cy="203929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ounded Rectangle 119"/>
          <p:cNvSpPr/>
          <p:nvPr/>
        </p:nvSpPr>
        <p:spPr>
          <a:xfrm>
            <a:off x="281812" y="918380"/>
            <a:ext cx="2476414" cy="6711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24" name="Straight Arrow Connector 123"/>
          <p:cNvCxnSpPr/>
          <p:nvPr/>
        </p:nvCxnSpPr>
        <p:spPr>
          <a:xfrm flipH="1">
            <a:off x="670321" y="2125416"/>
            <a:ext cx="184552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H="1">
            <a:off x="805955" y="2539468"/>
            <a:ext cx="1709886" cy="912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H="1">
            <a:off x="949969" y="2908635"/>
            <a:ext cx="156587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V="1">
            <a:off x="3520022" y="3985513"/>
            <a:ext cx="755395" cy="205884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Rounded Rectangle 201"/>
          <p:cNvSpPr/>
          <p:nvPr/>
        </p:nvSpPr>
        <p:spPr>
          <a:xfrm>
            <a:off x="3347864" y="6116365"/>
            <a:ext cx="2476414" cy="6711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04" name="Straight Arrow Connector 203"/>
          <p:cNvCxnSpPr/>
          <p:nvPr/>
        </p:nvCxnSpPr>
        <p:spPr>
          <a:xfrm flipH="1">
            <a:off x="4055320" y="4892229"/>
            <a:ext cx="199792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 flipH="1">
            <a:off x="3921287" y="5396285"/>
            <a:ext cx="184552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 flipH="1">
            <a:off x="3759270" y="5828333"/>
            <a:ext cx="1709886" cy="912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 flipV="1">
            <a:off x="467544" y="3989352"/>
            <a:ext cx="711529" cy="205500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Rounded Rectangle 285"/>
          <p:cNvSpPr/>
          <p:nvPr/>
        </p:nvSpPr>
        <p:spPr>
          <a:xfrm>
            <a:off x="251520" y="6116365"/>
            <a:ext cx="2476414" cy="6711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87" name="Straight Arrow Connector 286"/>
          <p:cNvCxnSpPr/>
          <p:nvPr/>
        </p:nvCxnSpPr>
        <p:spPr>
          <a:xfrm flipH="1">
            <a:off x="958976" y="4896068"/>
            <a:ext cx="199792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 flipH="1">
            <a:off x="824943" y="5400124"/>
            <a:ext cx="184552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 flipH="1">
            <a:off x="662926" y="5832172"/>
            <a:ext cx="1709886" cy="912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16416" y="122585"/>
            <a:ext cx="609600" cy="71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247860" y="260648"/>
            <a:ext cx="806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90A4"/>
                </a:solidFill>
                <a:latin typeface="Arial Narrow" panose="020B0606020202030204" pitchFamily="34" charset="0"/>
              </a:rPr>
              <a:t>DECONSTRUCTING COMPLEX </a:t>
            </a:r>
            <a:r>
              <a:rPr lang="sl-SI" b="1" dirty="0" smtClean="0">
                <a:solidFill>
                  <a:srgbClr val="0090A4"/>
                </a:solidFill>
                <a:latin typeface="Arial Narrow" panose="020B0606020202030204" pitchFamily="34" charset="0"/>
              </a:rPr>
              <a:t>PROBLEMS</a:t>
            </a:r>
            <a:r>
              <a:rPr lang="en-US" b="1" dirty="0" smtClean="0">
                <a:solidFill>
                  <a:srgbClr val="0090A4"/>
                </a:solidFill>
                <a:latin typeface="Arial Narrow" panose="020B0606020202030204" pitchFamily="34" charset="0"/>
              </a:rPr>
              <a:t> IN ISHIKAWA (FISHBONE) DIAGRAM*</a:t>
            </a:r>
            <a:endParaRPr lang="sl-SI" dirty="0">
              <a:solidFill>
                <a:srgbClr val="0090A4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6259378"/>
            <a:ext cx="31411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90A4"/>
                </a:solidFill>
                <a:latin typeface="Arial Narrow" panose="020B0606020202030204" pitchFamily="34" charset="0"/>
              </a:rPr>
              <a:t>*</a:t>
            </a:r>
            <a:r>
              <a:rPr lang="sl-SI" sz="1000" dirty="0" smtClean="0">
                <a:solidFill>
                  <a:srgbClr val="0090A4"/>
                </a:solidFill>
                <a:latin typeface="Arial Narrow" panose="020B0606020202030204" pitchFamily="34" charset="0"/>
              </a:rPr>
              <a:t> f</a:t>
            </a:r>
            <a:r>
              <a:rPr lang="en-US" sz="1000" dirty="0" smtClean="0">
                <a:solidFill>
                  <a:srgbClr val="0090A4"/>
                </a:solidFill>
                <a:latin typeface="Arial Narrow" panose="020B0606020202030204" pitchFamily="34" charset="0"/>
              </a:rPr>
              <a:t>rom  </a:t>
            </a:r>
            <a:r>
              <a:rPr lang="sl-SI" sz="1000" dirty="0" smtClean="0">
                <a:solidFill>
                  <a:srgbClr val="0090A4"/>
                </a:solidFill>
                <a:latin typeface="Arial Narrow" panose="020B0606020202030204" pitchFamily="34" charset="0"/>
              </a:rPr>
              <a:t>Andrews M., Pritchett L., and Woolcock M. (2015). </a:t>
            </a:r>
            <a:r>
              <a:rPr lang="en-US" sz="1000" dirty="0" smtClean="0">
                <a:solidFill>
                  <a:srgbClr val="0090A4"/>
                </a:solidFill>
                <a:latin typeface="Arial Narrow" panose="020B0606020202030204" pitchFamily="34" charset="0"/>
              </a:rPr>
              <a:t>Doing Problem Driven Work</a:t>
            </a:r>
            <a:r>
              <a:rPr lang="sl-SI" sz="1000" dirty="0" smtClean="0">
                <a:solidFill>
                  <a:srgbClr val="0090A4"/>
                </a:solidFill>
                <a:latin typeface="Arial Narrow" panose="020B0606020202030204" pitchFamily="34" charset="0"/>
              </a:rPr>
              <a:t>. </a:t>
            </a:r>
            <a:r>
              <a:rPr lang="sl-SI" sz="1000" i="1" dirty="0" smtClean="0">
                <a:solidFill>
                  <a:srgbClr val="0090A4"/>
                </a:solidFill>
                <a:latin typeface="Arial Narrow" panose="020B0606020202030204" pitchFamily="34" charset="0"/>
              </a:rPr>
              <a:t>CID Working Paper 307</a:t>
            </a:r>
            <a:r>
              <a:rPr lang="sl-SI" sz="1000" dirty="0" smtClean="0">
                <a:solidFill>
                  <a:srgbClr val="0090A4"/>
                </a:solidFill>
                <a:latin typeface="Arial Narrow" panose="020B0606020202030204" pitchFamily="34" charset="0"/>
              </a:rPr>
              <a:t>. Cambridge, MA: Center for International Development at Harvard University. </a:t>
            </a:r>
            <a:endParaRPr lang="sl-SI" sz="1000" dirty="0"/>
          </a:p>
        </p:txBody>
      </p:sp>
      <p:sp>
        <p:nvSpPr>
          <p:cNvPr id="38" name="TextBox 150"/>
          <p:cNvSpPr txBox="1"/>
          <p:nvPr/>
        </p:nvSpPr>
        <p:spPr>
          <a:xfrm>
            <a:off x="323528" y="1052736"/>
            <a:ext cx="2404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200" b="1" dirty="0" smtClean="0">
                <a:solidFill>
                  <a:srgbClr val="05478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CAUSE 2: </a:t>
            </a:r>
            <a:r>
              <a:rPr lang="sl-SI" sz="1200" b="1" u="sng" dirty="0" smtClean="0">
                <a:solidFill>
                  <a:srgbClr val="05478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______________________</a:t>
            </a:r>
          </a:p>
          <a:p>
            <a:r>
              <a:rPr lang="sl-SI" sz="1200" b="1" u="sng" dirty="0" smtClean="0">
                <a:solidFill>
                  <a:srgbClr val="05478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_______________________________</a:t>
            </a:r>
            <a:endParaRPr lang="sl-SI" sz="1200" b="1" dirty="0">
              <a:solidFill>
                <a:srgbClr val="05478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150"/>
          <p:cNvSpPr txBox="1"/>
          <p:nvPr/>
        </p:nvSpPr>
        <p:spPr>
          <a:xfrm>
            <a:off x="329896" y="6221102"/>
            <a:ext cx="2404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200" b="1" dirty="0" smtClean="0">
                <a:solidFill>
                  <a:srgbClr val="05478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CAUSE 3: </a:t>
            </a:r>
            <a:r>
              <a:rPr lang="sl-SI" sz="1200" b="1" u="sng" dirty="0" smtClean="0">
                <a:solidFill>
                  <a:srgbClr val="05478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______________________</a:t>
            </a:r>
          </a:p>
          <a:p>
            <a:r>
              <a:rPr lang="sl-SI" sz="1200" b="1" u="sng" dirty="0" smtClean="0">
                <a:solidFill>
                  <a:srgbClr val="05478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_______________________________</a:t>
            </a:r>
            <a:endParaRPr lang="sl-SI" sz="1200" b="1" dirty="0">
              <a:solidFill>
                <a:srgbClr val="05478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150"/>
          <p:cNvSpPr txBox="1"/>
          <p:nvPr/>
        </p:nvSpPr>
        <p:spPr>
          <a:xfrm>
            <a:off x="3374571" y="6225591"/>
            <a:ext cx="2404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200" b="1" dirty="0" smtClean="0">
                <a:solidFill>
                  <a:srgbClr val="05478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CAUSE n:</a:t>
            </a:r>
            <a:r>
              <a:rPr lang="sl-SI" sz="1200" b="1" u="sng" dirty="0" smtClean="0">
                <a:solidFill>
                  <a:srgbClr val="05478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______________________</a:t>
            </a:r>
          </a:p>
          <a:p>
            <a:r>
              <a:rPr lang="sl-SI" sz="1200" b="1" u="sng" dirty="0" smtClean="0">
                <a:solidFill>
                  <a:srgbClr val="05478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_______________________________</a:t>
            </a:r>
            <a:endParaRPr lang="sl-SI" sz="1200" b="1" dirty="0">
              <a:solidFill>
                <a:srgbClr val="05478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491880" y="908720"/>
            <a:ext cx="2476414" cy="6711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5" name="TextBox 150"/>
          <p:cNvSpPr txBox="1"/>
          <p:nvPr/>
        </p:nvSpPr>
        <p:spPr>
          <a:xfrm>
            <a:off x="3533596" y="1043076"/>
            <a:ext cx="2404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200" b="1" dirty="0" smtClean="0">
                <a:solidFill>
                  <a:srgbClr val="05478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CAUSE 1: </a:t>
            </a:r>
            <a:r>
              <a:rPr lang="sl-SI" sz="1200" b="1" u="sng" dirty="0" smtClean="0">
                <a:solidFill>
                  <a:srgbClr val="05478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______________________</a:t>
            </a:r>
          </a:p>
          <a:p>
            <a:r>
              <a:rPr lang="sl-SI" sz="1200" b="1" u="sng" dirty="0" smtClean="0">
                <a:solidFill>
                  <a:srgbClr val="05478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_______________________________</a:t>
            </a:r>
            <a:endParaRPr lang="sl-SI" sz="1200" b="1" dirty="0">
              <a:solidFill>
                <a:srgbClr val="05478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93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276872"/>
            <a:ext cx="1800200" cy="237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7" y="2420888"/>
            <a:ext cx="102966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068497" y="3420853"/>
            <a:ext cx="6243147" cy="226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856101" y="931789"/>
            <a:ext cx="810392" cy="237626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62595" y="2986868"/>
            <a:ext cx="1702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PFM REFORM PROGRAMS </a:t>
            </a:r>
          </a:p>
          <a:p>
            <a:r>
              <a:rPr lang="sl-SI" sz="1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SUBOPTIMAL </a:t>
            </a:r>
            <a:endParaRPr lang="sl-SI" sz="1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95882" y="6486878"/>
            <a:ext cx="18532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*** CD = capacity development</a:t>
            </a:r>
            <a:endParaRPr lang="sl-SI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716016" y="168157"/>
            <a:ext cx="2476414" cy="671141"/>
          </a:xfrm>
          <a:prstGeom prst="roundRect">
            <a:avLst/>
          </a:prstGeom>
          <a:solidFill>
            <a:srgbClr val="3E9B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3E9BF8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56101" y="156010"/>
            <a:ext cx="2196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REFORMS MOSTLY APPROACHED FROM A TECHNICAL PERSPECTIVE</a:t>
            </a: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5054425" y="1268760"/>
            <a:ext cx="199792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206825" y="1709677"/>
            <a:ext cx="184552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5342459" y="2123729"/>
            <a:ext cx="1709886" cy="912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5486473" y="2492896"/>
            <a:ext cx="156587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Straight Arrow Connector 1045"/>
          <p:cNvCxnSpPr/>
          <p:nvPr/>
        </p:nvCxnSpPr>
        <p:spPr>
          <a:xfrm flipH="1">
            <a:off x="6948264" y="440178"/>
            <a:ext cx="1800200" cy="7895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6948264" y="911223"/>
            <a:ext cx="1800200" cy="7895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7393250" y="1196942"/>
            <a:ext cx="1565872" cy="34504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7020272" y="1306015"/>
            <a:ext cx="1800200" cy="7895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7192430" y="819199"/>
            <a:ext cx="1825762" cy="32305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7496957" y="1639248"/>
            <a:ext cx="1198151" cy="26098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7920372" y="1877660"/>
            <a:ext cx="1041974" cy="2857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>
            <a:off x="7052346" y="2095600"/>
            <a:ext cx="814679" cy="33541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>
            <a:off x="7649357" y="1992580"/>
            <a:ext cx="1045751" cy="21228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H="1" flipV="1">
            <a:off x="7884368" y="2204864"/>
            <a:ext cx="1039383" cy="12989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 flipV="1">
            <a:off x="8096032" y="2263308"/>
            <a:ext cx="724440" cy="51762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319597" y="964419"/>
            <a:ext cx="810392" cy="237626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ounded Rectangle 119"/>
          <p:cNvSpPr/>
          <p:nvPr/>
        </p:nvSpPr>
        <p:spPr>
          <a:xfrm>
            <a:off x="179512" y="200787"/>
            <a:ext cx="2476414" cy="6711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22" name="Straight Arrow Connector 121"/>
          <p:cNvCxnSpPr/>
          <p:nvPr/>
        </p:nvCxnSpPr>
        <p:spPr>
          <a:xfrm flipH="1">
            <a:off x="517921" y="1301390"/>
            <a:ext cx="199792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H="1">
            <a:off x="670321" y="1742307"/>
            <a:ext cx="184552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H="1">
            <a:off x="805955" y="2156359"/>
            <a:ext cx="1709886" cy="912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H="1">
            <a:off x="949969" y="2525526"/>
            <a:ext cx="156587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H="1">
            <a:off x="2411760" y="472808"/>
            <a:ext cx="1800200" cy="7895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H="1">
            <a:off x="2411760" y="943853"/>
            <a:ext cx="1800200" cy="7895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2856746" y="1229572"/>
            <a:ext cx="1565872" cy="34504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H="1">
            <a:off x="2483768" y="1541983"/>
            <a:ext cx="1296144" cy="58624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H="1">
            <a:off x="2655926" y="851829"/>
            <a:ext cx="1825762" cy="32305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H="1">
            <a:off x="2960453" y="1698006"/>
            <a:ext cx="1198151" cy="26098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H="1">
            <a:off x="3383868" y="1910290"/>
            <a:ext cx="1041974" cy="2857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>
            <a:off x="2440361" y="2185438"/>
            <a:ext cx="814679" cy="33541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>
            <a:off x="3131840" y="2285840"/>
            <a:ext cx="1290778" cy="1480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251520" y="234393"/>
            <a:ext cx="2404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INSTITUTIONAL AND INDIVIDUAL HR CAPACITIES NOT OPTIMALLY DEVELOPED</a:t>
            </a: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0" name="Straight Arrow Connector 199"/>
          <p:cNvCxnSpPr/>
          <p:nvPr/>
        </p:nvCxnSpPr>
        <p:spPr>
          <a:xfrm flipV="1">
            <a:off x="4755511" y="3602404"/>
            <a:ext cx="859916" cy="241888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Rounded Rectangle 201"/>
          <p:cNvSpPr/>
          <p:nvPr/>
        </p:nvSpPr>
        <p:spPr>
          <a:xfrm>
            <a:off x="4687874" y="6071132"/>
            <a:ext cx="2476414" cy="6711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04" name="Straight Arrow Connector 203"/>
          <p:cNvCxnSpPr/>
          <p:nvPr/>
        </p:nvCxnSpPr>
        <p:spPr>
          <a:xfrm flipH="1">
            <a:off x="5395330" y="4509120"/>
            <a:ext cx="199792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 flipH="1">
            <a:off x="5261297" y="5013176"/>
            <a:ext cx="184552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 flipH="1">
            <a:off x="5099280" y="5445224"/>
            <a:ext cx="1709886" cy="912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 flipH="1">
            <a:off x="4950344" y="5877272"/>
            <a:ext cx="185882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TextBox 233"/>
          <p:cNvSpPr txBox="1"/>
          <p:nvPr/>
        </p:nvSpPr>
        <p:spPr>
          <a:xfrm>
            <a:off x="4799817" y="6095037"/>
            <a:ext cx="2364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 ENOUGH QUALITY CD*** PROGRAMS FOR PFM EXPERTS</a:t>
            </a: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7" name="Straight Arrow Connector 236"/>
          <p:cNvCxnSpPr/>
          <p:nvPr/>
        </p:nvCxnSpPr>
        <p:spPr>
          <a:xfrm flipH="1" flipV="1">
            <a:off x="6588226" y="5877274"/>
            <a:ext cx="947786" cy="26364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>
          <a:xfrm flipH="1">
            <a:off x="7459685" y="5745177"/>
            <a:ext cx="1068195" cy="34986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>
          <a:xfrm flipH="1" flipV="1">
            <a:off x="7775093" y="6086719"/>
            <a:ext cx="1211062" cy="36090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/>
          <p:cNvCxnSpPr/>
          <p:nvPr/>
        </p:nvCxnSpPr>
        <p:spPr>
          <a:xfrm flipH="1" flipV="1">
            <a:off x="6740626" y="5429990"/>
            <a:ext cx="947786" cy="27800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/>
          <p:nvPr/>
        </p:nvCxnSpPr>
        <p:spPr>
          <a:xfrm flipH="1">
            <a:off x="7612085" y="5297893"/>
            <a:ext cx="1068195" cy="34986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/>
          <p:nvPr/>
        </p:nvCxnSpPr>
        <p:spPr>
          <a:xfrm flipH="1" flipV="1">
            <a:off x="6893026" y="5013177"/>
            <a:ext cx="882067" cy="26732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/>
          <p:cNvCxnSpPr/>
          <p:nvPr/>
        </p:nvCxnSpPr>
        <p:spPr>
          <a:xfrm flipH="1">
            <a:off x="6976578" y="4653136"/>
            <a:ext cx="1326132" cy="26689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/>
          <p:nvPr/>
        </p:nvCxnSpPr>
        <p:spPr>
          <a:xfrm flipH="1">
            <a:off x="5724128" y="3674412"/>
            <a:ext cx="1205475" cy="54667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/>
          <p:nvPr/>
        </p:nvCxnSpPr>
        <p:spPr>
          <a:xfrm flipH="1">
            <a:off x="6036463" y="3903667"/>
            <a:ext cx="1326132" cy="26689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/>
          <p:nvPr/>
        </p:nvCxnSpPr>
        <p:spPr>
          <a:xfrm flipH="1" flipV="1">
            <a:off x="6269409" y="4149080"/>
            <a:ext cx="1454572" cy="29022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 flipV="1">
            <a:off x="319157" y="3606243"/>
            <a:ext cx="859916" cy="241888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Rounded Rectangle 285"/>
          <p:cNvSpPr/>
          <p:nvPr/>
        </p:nvSpPr>
        <p:spPr>
          <a:xfrm>
            <a:off x="251520" y="6074971"/>
            <a:ext cx="2476414" cy="6711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87" name="Straight Arrow Connector 286"/>
          <p:cNvCxnSpPr/>
          <p:nvPr/>
        </p:nvCxnSpPr>
        <p:spPr>
          <a:xfrm flipH="1">
            <a:off x="958976" y="4512959"/>
            <a:ext cx="199792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 flipH="1">
            <a:off x="824943" y="5017015"/>
            <a:ext cx="184552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 flipH="1">
            <a:off x="662926" y="5449063"/>
            <a:ext cx="1709886" cy="912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/>
          <p:nvPr/>
        </p:nvCxnSpPr>
        <p:spPr>
          <a:xfrm flipH="1">
            <a:off x="513990" y="5881111"/>
            <a:ext cx="185882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TextBox 290"/>
          <p:cNvSpPr txBox="1"/>
          <p:nvPr/>
        </p:nvSpPr>
        <p:spPr>
          <a:xfrm>
            <a:off x="363463" y="6098876"/>
            <a:ext cx="2364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PFM AND PUBLIC ADMINISTRATION REFORMS ARE DISCONNECTED</a:t>
            </a: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3" name="Straight Arrow Connector 292"/>
          <p:cNvCxnSpPr/>
          <p:nvPr/>
        </p:nvCxnSpPr>
        <p:spPr>
          <a:xfrm flipH="1" flipV="1">
            <a:off x="3264174" y="4077072"/>
            <a:ext cx="1591927" cy="36607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/>
          <p:cNvCxnSpPr/>
          <p:nvPr/>
        </p:nvCxnSpPr>
        <p:spPr>
          <a:xfrm flipH="1" flipV="1">
            <a:off x="2304272" y="5433829"/>
            <a:ext cx="947786" cy="27800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/>
          <p:cNvCxnSpPr/>
          <p:nvPr/>
        </p:nvCxnSpPr>
        <p:spPr>
          <a:xfrm flipH="1">
            <a:off x="3175731" y="5301732"/>
            <a:ext cx="1068195" cy="34986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/>
          <p:cNvCxnSpPr/>
          <p:nvPr/>
        </p:nvCxnSpPr>
        <p:spPr>
          <a:xfrm flipH="1" flipV="1">
            <a:off x="2456672" y="5017016"/>
            <a:ext cx="882067" cy="26732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/>
          <p:cNvCxnSpPr/>
          <p:nvPr/>
        </p:nvCxnSpPr>
        <p:spPr>
          <a:xfrm flipH="1">
            <a:off x="3264174" y="4920035"/>
            <a:ext cx="889771" cy="16254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/>
          <p:nvPr/>
        </p:nvCxnSpPr>
        <p:spPr>
          <a:xfrm flipH="1">
            <a:off x="1287774" y="3678251"/>
            <a:ext cx="1205475" cy="54667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/>
          <p:nvPr/>
        </p:nvCxnSpPr>
        <p:spPr>
          <a:xfrm flipH="1">
            <a:off x="1600109" y="4037116"/>
            <a:ext cx="2109719" cy="13728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Arrow Connector 319"/>
          <p:cNvCxnSpPr/>
          <p:nvPr/>
        </p:nvCxnSpPr>
        <p:spPr>
          <a:xfrm flipH="1">
            <a:off x="4093172" y="4559642"/>
            <a:ext cx="961252" cy="30808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Arrow Connector 323"/>
          <p:cNvCxnSpPr/>
          <p:nvPr/>
        </p:nvCxnSpPr>
        <p:spPr>
          <a:xfrm flipH="1" flipV="1">
            <a:off x="4250023" y="4850120"/>
            <a:ext cx="641831" cy="10764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/>
          <p:cNvCxnSpPr/>
          <p:nvPr/>
        </p:nvCxnSpPr>
        <p:spPr>
          <a:xfrm flipH="1" flipV="1">
            <a:off x="3904730" y="5465187"/>
            <a:ext cx="870736" cy="16546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/>
          <p:cNvCxnSpPr/>
          <p:nvPr/>
        </p:nvCxnSpPr>
        <p:spPr>
          <a:xfrm flipH="1" flipV="1">
            <a:off x="2195736" y="5877272"/>
            <a:ext cx="947786" cy="27800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9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38100">
            <a:solidFill>
              <a:srgbClr val="0547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534352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84168" y="1555809"/>
            <a:ext cx="305983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a lot of </a:t>
            </a:r>
          </a:p>
          <a:p>
            <a:r>
              <a:rPr lang="sl-SI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REGULATIVE MECHANISMS</a:t>
            </a:r>
          </a:p>
          <a:p>
            <a:r>
              <a:rPr lang="sl-SI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can see and evaluate.</a:t>
            </a:r>
          </a:p>
          <a:p>
            <a:endParaRPr lang="sl-SI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not building the unseen </a:t>
            </a:r>
            <a:r>
              <a:rPr lang="sl-SI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NORMS</a:t>
            </a:r>
            <a:r>
              <a:rPr lang="sl-SI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</a:p>
          <a:p>
            <a:r>
              <a:rPr lang="sl-SI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 COGNITIVE MECHANISMS </a:t>
            </a:r>
          </a:p>
          <a:p>
            <a:r>
              <a:rPr lang="sl-SI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form the foundation for the new rules of the game.</a:t>
            </a:r>
          </a:p>
          <a:p>
            <a:endParaRPr lang="sl-SI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811069" y="2708920"/>
            <a:ext cx="315341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4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38100">
            <a:solidFill>
              <a:srgbClr val="0547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5811069" y="2708920"/>
            <a:ext cx="315341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53" y="1611681"/>
            <a:ext cx="5544616" cy="369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84168" y="1555809"/>
            <a:ext cx="305983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a lot of </a:t>
            </a:r>
          </a:p>
          <a:p>
            <a:r>
              <a:rPr lang="sl-SI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REGULATIVE MECHANISMS</a:t>
            </a:r>
          </a:p>
          <a:p>
            <a:r>
              <a:rPr lang="sl-SI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can see and evaluate.</a:t>
            </a:r>
          </a:p>
          <a:p>
            <a:endParaRPr lang="sl-SI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not building the unseen </a:t>
            </a:r>
            <a:r>
              <a:rPr lang="sl-SI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NORMS</a:t>
            </a:r>
            <a:r>
              <a:rPr lang="sl-SI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</a:p>
          <a:p>
            <a:r>
              <a:rPr lang="sl-SI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 COGNITIVE MECHANISMS </a:t>
            </a:r>
          </a:p>
          <a:p>
            <a:r>
              <a:rPr lang="sl-SI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form the foundation for the new rules of the game.</a:t>
            </a:r>
          </a:p>
          <a:p>
            <a:endParaRPr lang="sl-SI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39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276872"/>
            <a:ext cx="1800200" cy="237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7" y="2420888"/>
            <a:ext cx="102966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068497" y="3420853"/>
            <a:ext cx="6243147" cy="226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856101" y="931789"/>
            <a:ext cx="810392" cy="237626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62595" y="2986868"/>
            <a:ext cx="1702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PFM REFORM PROGRAMS </a:t>
            </a:r>
          </a:p>
          <a:p>
            <a:r>
              <a:rPr lang="sl-SI" sz="1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SUBOPTIMAL </a:t>
            </a:r>
            <a:endParaRPr lang="sl-SI" sz="1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95882" y="6486878"/>
            <a:ext cx="18532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*** CD = capacity development</a:t>
            </a:r>
            <a:endParaRPr lang="sl-SI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5054425" y="1268760"/>
            <a:ext cx="199792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206825" y="1709677"/>
            <a:ext cx="184552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5342459" y="2123729"/>
            <a:ext cx="1709886" cy="912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5486473" y="2492896"/>
            <a:ext cx="156587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Straight Arrow Connector 1045"/>
          <p:cNvCxnSpPr/>
          <p:nvPr/>
        </p:nvCxnSpPr>
        <p:spPr>
          <a:xfrm flipH="1">
            <a:off x="6948264" y="440178"/>
            <a:ext cx="1800200" cy="7895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6948264" y="911223"/>
            <a:ext cx="1800200" cy="7895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7393250" y="1196942"/>
            <a:ext cx="1565872" cy="34504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7020272" y="1306015"/>
            <a:ext cx="1800200" cy="7895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7192430" y="819199"/>
            <a:ext cx="1825762" cy="32305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7496957" y="1639248"/>
            <a:ext cx="1198151" cy="26098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7920372" y="1877660"/>
            <a:ext cx="1041974" cy="2857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>
            <a:off x="7052346" y="2095600"/>
            <a:ext cx="814679" cy="33541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>
            <a:off x="7649357" y="1992580"/>
            <a:ext cx="1045751" cy="21228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H="1" flipV="1">
            <a:off x="7884368" y="2204864"/>
            <a:ext cx="1039383" cy="12989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 flipV="1">
            <a:off x="8096032" y="2263308"/>
            <a:ext cx="724440" cy="51762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319597" y="964419"/>
            <a:ext cx="810392" cy="237626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ounded Rectangle 119"/>
          <p:cNvSpPr/>
          <p:nvPr/>
        </p:nvSpPr>
        <p:spPr>
          <a:xfrm>
            <a:off x="179512" y="200787"/>
            <a:ext cx="2476414" cy="6711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22" name="Straight Arrow Connector 121"/>
          <p:cNvCxnSpPr/>
          <p:nvPr/>
        </p:nvCxnSpPr>
        <p:spPr>
          <a:xfrm flipH="1">
            <a:off x="517921" y="1301390"/>
            <a:ext cx="199792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H="1">
            <a:off x="670321" y="1742307"/>
            <a:ext cx="184552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H="1">
            <a:off x="805955" y="2156359"/>
            <a:ext cx="1709886" cy="912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H="1">
            <a:off x="949969" y="2525526"/>
            <a:ext cx="156587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H="1">
            <a:off x="2411760" y="472808"/>
            <a:ext cx="1800200" cy="7895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H="1">
            <a:off x="2411760" y="943853"/>
            <a:ext cx="1800200" cy="7895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2856746" y="1229572"/>
            <a:ext cx="1565872" cy="34504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H="1">
            <a:off x="2483768" y="1541983"/>
            <a:ext cx="1296144" cy="58624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H="1">
            <a:off x="2655926" y="851829"/>
            <a:ext cx="1825762" cy="32305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H="1">
            <a:off x="2960453" y="1698006"/>
            <a:ext cx="1198151" cy="26098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H="1">
            <a:off x="3383868" y="1910290"/>
            <a:ext cx="1041974" cy="2857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>
            <a:off x="2440361" y="2185438"/>
            <a:ext cx="814679" cy="33541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>
            <a:off x="3131840" y="2285840"/>
            <a:ext cx="1290778" cy="1480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251520" y="234393"/>
            <a:ext cx="2404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INSTITUTIONAL AND INDIVIDUAL HR CAPACITIES NOT OPTIMALLY DEVELOPED</a:t>
            </a: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0" name="Straight Arrow Connector 199"/>
          <p:cNvCxnSpPr/>
          <p:nvPr/>
        </p:nvCxnSpPr>
        <p:spPr>
          <a:xfrm flipV="1">
            <a:off x="4755511" y="3602404"/>
            <a:ext cx="859916" cy="241888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Rounded Rectangle 201"/>
          <p:cNvSpPr/>
          <p:nvPr/>
        </p:nvSpPr>
        <p:spPr>
          <a:xfrm>
            <a:off x="4687874" y="6071132"/>
            <a:ext cx="2476414" cy="6711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04" name="Straight Arrow Connector 203"/>
          <p:cNvCxnSpPr/>
          <p:nvPr/>
        </p:nvCxnSpPr>
        <p:spPr>
          <a:xfrm flipH="1">
            <a:off x="5395330" y="4509120"/>
            <a:ext cx="199792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 flipH="1">
            <a:off x="5261297" y="5013176"/>
            <a:ext cx="184552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 flipH="1">
            <a:off x="5099280" y="5445224"/>
            <a:ext cx="1709886" cy="912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 flipH="1">
            <a:off x="4950344" y="5877272"/>
            <a:ext cx="185882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TextBox 233"/>
          <p:cNvSpPr txBox="1"/>
          <p:nvPr/>
        </p:nvSpPr>
        <p:spPr>
          <a:xfrm>
            <a:off x="4799817" y="6095037"/>
            <a:ext cx="2364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 ENOUGH QUALITY CD*** PROGRAMS FOR PFM EXPERTS</a:t>
            </a: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7" name="Straight Arrow Connector 236"/>
          <p:cNvCxnSpPr/>
          <p:nvPr/>
        </p:nvCxnSpPr>
        <p:spPr>
          <a:xfrm flipH="1" flipV="1">
            <a:off x="6588226" y="5877274"/>
            <a:ext cx="947786" cy="26364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>
          <a:xfrm flipH="1">
            <a:off x="7459685" y="5745177"/>
            <a:ext cx="1068195" cy="34986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>
          <a:xfrm flipH="1" flipV="1">
            <a:off x="7775093" y="6086719"/>
            <a:ext cx="1211062" cy="36090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/>
          <p:cNvCxnSpPr/>
          <p:nvPr/>
        </p:nvCxnSpPr>
        <p:spPr>
          <a:xfrm flipH="1" flipV="1">
            <a:off x="6740626" y="5429990"/>
            <a:ext cx="947786" cy="27800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/>
          <p:nvPr/>
        </p:nvCxnSpPr>
        <p:spPr>
          <a:xfrm flipH="1">
            <a:off x="7612085" y="5297893"/>
            <a:ext cx="1068195" cy="34986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/>
          <p:nvPr/>
        </p:nvCxnSpPr>
        <p:spPr>
          <a:xfrm flipH="1" flipV="1">
            <a:off x="6893026" y="5013177"/>
            <a:ext cx="882067" cy="26732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/>
          <p:cNvCxnSpPr/>
          <p:nvPr/>
        </p:nvCxnSpPr>
        <p:spPr>
          <a:xfrm flipH="1">
            <a:off x="6976578" y="4653136"/>
            <a:ext cx="1326132" cy="26689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/>
          <p:nvPr/>
        </p:nvCxnSpPr>
        <p:spPr>
          <a:xfrm flipH="1">
            <a:off x="5724128" y="3674412"/>
            <a:ext cx="1205475" cy="54667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/>
          <p:nvPr/>
        </p:nvCxnSpPr>
        <p:spPr>
          <a:xfrm flipH="1">
            <a:off x="6036463" y="3903667"/>
            <a:ext cx="1326132" cy="26689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/>
          <p:nvPr/>
        </p:nvCxnSpPr>
        <p:spPr>
          <a:xfrm flipH="1" flipV="1">
            <a:off x="6269409" y="4149080"/>
            <a:ext cx="1454572" cy="29022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 flipV="1">
            <a:off x="319157" y="3606243"/>
            <a:ext cx="859916" cy="241888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Rounded Rectangle 285"/>
          <p:cNvSpPr/>
          <p:nvPr/>
        </p:nvSpPr>
        <p:spPr>
          <a:xfrm>
            <a:off x="251520" y="6074971"/>
            <a:ext cx="2476414" cy="6711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87" name="Straight Arrow Connector 286"/>
          <p:cNvCxnSpPr/>
          <p:nvPr/>
        </p:nvCxnSpPr>
        <p:spPr>
          <a:xfrm flipH="1">
            <a:off x="958976" y="4512959"/>
            <a:ext cx="199792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 flipH="1">
            <a:off x="824943" y="5017015"/>
            <a:ext cx="184552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 flipH="1">
            <a:off x="662926" y="5449063"/>
            <a:ext cx="1709886" cy="912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/>
          <p:nvPr/>
        </p:nvCxnSpPr>
        <p:spPr>
          <a:xfrm flipH="1">
            <a:off x="513990" y="5881111"/>
            <a:ext cx="185882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TextBox 290"/>
          <p:cNvSpPr txBox="1"/>
          <p:nvPr/>
        </p:nvSpPr>
        <p:spPr>
          <a:xfrm>
            <a:off x="363463" y="6098876"/>
            <a:ext cx="2364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PFM AND PUBLIC ADMINISTRATION REFORMS ARE DISCONNECTED</a:t>
            </a: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3" name="Straight Arrow Connector 292"/>
          <p:cNvCxnSpPr/>
          <p:nvPr/>
        </p:nvCxnSpPr>
        <p:spPr>
          <a:xfrm flipH="1" flipV="1">
            <a:off x="3264174" y="4077072"/>
            <a:ext cx="1591927" cy="36607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/>
          <p:cNvCxnSpPr/>
          <p:nvPr/>
        </p:nvCxnSpPr>
        <p:spPr>
          <a:xfrm flipH="1" flipV="1">
            <a:off x="2304272" y="5433829"/>
            <a:ext cx="947786" cy="27800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/>
          <p:cNvCxnSpPr/>
          <p:nvPr/>
        </p:nvCxnSpPr>
        <p:spPr>
          <a:xfrm flipH="1">
            <a:off x="3175731" y="5301732"/>
            <a:ext cx="1068195" cy="34986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/>
          <p:cNvCxnSpPr/>
          <p:nvPr/>
        </p:nvCxnSpPr>
        <p:spPr>
          <a:xfrm flipH="1" flipV="1">
            <a:off x="2456672" y="5017016"/>
            <a:ext cx="882067" cy="26732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/>
          <p:cNvCxnSpPr/>
          <p:nvPr/>
        </p:nvCxnSpPr>
        <p:spPr>
          <a:xfrm flipH="1">
            <a:off x="3264174" y="4920035"/>
            <a:ext cx="889771" cy="16254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/>
          <p:nvPr/>
        </p:nvCxnSpPr>
        <p:spPr>
          <a:xfrm flipH="1">
            <a:off x="1287774" y="3678251"/>
            <a:ext cx="1205475" cy="54667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/>
          <p:nvPr/>
        </p:nvCxnSpPr>
        <p:spPr>
          <a:xfrm flipH="1">
            <a:off x="1600109" y="4037116"/>
            <a:ext cx="2109719" cy="13728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Arrow Connector 319"/>
          <p:cNvCxnSpPr/>
          <p:nvPr/>
        </p:nvCxnSpPr>
        <p:spPr>
          <a:xfrm flipH="1">
            <a:off x="4093172" y="4559642"/>
            <a:ext cx="961252" cy="30808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Arrow Connector 323"/>
          <p:cNvCxnSpPr/>
          <p:nvPr/>
        </p:nvCxnSpPr>
        <p:spPr>
          <a:xfrm flipH="1" flipV="1">
            <a:off x="4250023" y="4850120"/>
            <a:ext cx="641831" cy="10764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/>
          <p:cNvCxnSpPr/>
          <p:nvPr/>
        </p:nvCxnSpPr>
        <p:spPr>
          <a:xfrm flipH="1" flipV="1">
            <a:off x="3904730" y="5465187"/>
            <a:ext cx="870736" cy="16546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/>
          <p:cNvCxnSpPr/>
          <p:nvPr/>
        </p:nvCxnSpPr>
        <p:spPr>
          <a:xfrm flipH="1" flipV="1">
            <a:off x="2195736" y="5877272"/>
            <a:ext cx="947786" cy="27800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/>
          <p:cNvSpPr/>
          <p:nvPr/>
        </p:nvSpPr>
        <p:spPr>
          <a:xfrm>
            <a:off x="4716016" y="168157"/>
            <a:ext cx="2476414" cy="6711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7" name="TextBox 76"/>
          <p:cNvSpPr txBox="1"/>
          <p:nvPr/>
        </p:nvSpPr>
        <p:spPr>
          <a:xfrm>
            <a:off x="4856101" y="156010"/>
            <a:ext cx="2196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REFORMS MOSTLY APPROACHED FROM A TECHNICAL PERSPECTIVE</a:t>
            </a: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23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66242" y="2276871"/>
            <a:ext cx="1885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MANAGEMENT/ FRONT OFFICE</a:t>
            </a:r>
            <a:endParaRPr lang="sl-SI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54786"/>
          </a:solidFill>
          <a:ln>
            <a:solidFill>
              <a:srgbClr val="0547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0" y="5471358"/>
            <a:ext cx="9144000" cy="1385392"/>
          </a:xfrm>
          <a:prstGeom prst="rect">
            <a:avLst/>
          </a:prstGeom>
          <a:solidFill>
            <a:srgbClr val="054786"/>
          </a:solidFill>
          <a:ln>
            <a:solidFill>
              <a:srgbClr val="0547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395536" y="1153569"/>
            <a:ext cx="46085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rgbClr val="3E9B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Analyze causes and sub-causes </a:t>
            </a:r>
            <a:r>
              <a:rPr lang="sl-SI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problem/challenge that you and your institution face </a:t>
            </a:r>
          </a:p>
          <a:p>
            <a:r>
              <a:rPr lang="sl-SI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</a:p>
          <a:p>
            <a:r>
              <a:rPr lang="sl-SI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or those that need to act have </a:t>
            </a:r>
            <a:r>
              <a:rPr lang="sl-SI" sz="2800" b="1" dirty="0" smtClean="0">
                <a:solidFill>
                  <a:srgbClr val="3E9B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</a:t>
            </a:r>
            <a:r>
              <a:rPr lang="sl-SI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sz="2800" b="1" dirty="0" smtClean="0">
                <a:solidFill>
                  <a:srgbClr val="3E9B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authority</a:t>
            </a:r>
            <a:r>
              <a:rPr lang="sl-SI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sl-SI" sz="2800" b="1" dirty="0" smtClean="0">
                <a:solidFill>
                  <a:srgbClr val="3E9B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acceptance</a:t>
            </a:r>
            <a:r>
              <a:rPr lang="sl-SI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do something about it.</a:t>
            </a:r>
            <a:endParaRPr lang="sl-SI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860032" y="836712"/>
            <a:ext cx="2088232" cy="2016224"/>
          </a:xfrm>
          <a:prstGeom prst="ellipse">
            <a:avLst/>
          </a:prstGeom>
          <a:solidFill>
            <a:srgbClr val="4F81BD">
              <a:alpha val="3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5292080" y="131713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5478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ABILITY</a:t>
            </a:r>
            <a:endParaRPr lang="sl-SI" b="1" dirty="0">
              <a:solidFill>
                <a:srgbClr val="05478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48898" y="2809790"/>
            <a:ext cx="2088232" cy="2016224"/>
          </a:xfrm>
          <a:prstGeom prst="ellipse">
            <a:avLst/>
          </a:prstGeom>
          <a:solidFill>
            <a:srgbClr val="FFFF00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TextBox 9"/>
          <p:cNvSpPr txBox="1"/>
          <p:nvPr/>
        </p:nvSpPr>
        <p:spPr>
          <a:xfrm>
            <a:off x="6032888" y="4005064"/>
            <a:ext cx="1635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5478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ACCEPTANCE</a:t>
            </a:r>
            <a:endParaRPr lang="sl-SI" b="1" dirty="0">
              <a:solidFill>
                <a:srgbClr val="05478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020272" y="1124744"/>
            <a:ext cx="2088232" cy="2016224"/>
          </a:xfrm>
          <a:prstGeom prst="ellipse">
            <a:avLst/>
          </a:prstGeom>
          <a:solidFill>
            <a:srgbClr val="C00000">
              <a:alpha val="3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7459679" y="1621833"/>
            <a:ext cx="144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5478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AUTHORITY</a:t>
            </a:r>
            <a:endParaRPr lang="sl-SI" b="1" dirty="0">
              <a:solidFill>
                <a:srgbClr val="05478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194328" y="2569258"/>
            <a:ext cx="1656184" cy="1805138"/>
          </a:xfrm>
          <a:prstGeom prst="straightConnector1">
            <a:avLst/>
          </a:prstGeom>
          <a:ln w="57150">
            <a:solidFill>
              <a:srgbClr val="05478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85869" y="4488751"/>
            <a:ext cx="186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5478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NO CHANGE SPACE</a:t>
            </a:r>
            <a:endParaRPr lang="sl-SI" b="1" dirty="0">
              <a:solidFill>
                <a:srgbClr val="05478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1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2812</TotalTime>
  <Words>444</Words>
  <Application>Microsoft Office PowerPoint</Application>
  <PresentationFormat>On-screen Show (4:3)</PresentationFormat>
  <Paragraphs>103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Bauchmuller</dc:creator>
  <cp:lastModifiedBy>LECONTE-LUCAS Hélène</cp:lastModifiedBy>
  <cp:revision>228</cp:revision>
  <cp:lastPrinted>2016-06-22T11:57:58Z</cp:lastPrinted>
  <dcterms:created xsi:type="dcterms:W3CDTF">2014-08-06T16:00:08Z</dcterms:created>
  <dcterms:modified xsi:type="dcterms:W3CDTF">2016-06-22T11:58:58Z</dcterms:modified>
</cp:coreProperties>
</file>