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3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9" r:id="rId3"/>
    <p:sldId id="273" r:id="rId4"/>
    <p:sldId id="268" r:id="rId5"/>
    <p:sldId id="269" r:id="rId6"/>
    <p:sldId id="267" r:id="rId7"/>
    <p:sldId id="270" r:id="rId8"/>
    <p:sldId id="271" r:id="rId9"/>
    <p:sldId id="272" r:id="rId10"/>
    <p:sldId id="258" r:id="rId11"/>
  </p:sldIdLst>
  <p:sldSz cx="9144000" cy="6858000" type="screen4x3"/>
  <p:notesSz cx="7010400" cy="9296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8">
          <p15:clr>
            <a:srgbClr val="A4A3A4"/>
          </p15:clr>
        </p15:guide>
        <p15:guide id="2" orient="horz" pos="3869">
          <p15:clr>
            <a:srgbClr val="A4A3A4"/>
          </p15:clr>
        </p15:guide>
        <p15:guide id="3" pos="345">
          <p15:clr>
            <a:srgbClr val="A4A3A4"/>
          </p15:clr>
        </p15:guide>
        <p15:guide id="4" pos="53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FF3"/>
    <a:srgbClr val="E632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21" autoAdjust="0"/>
    <p:restoredTop sz="94857" autoAdjust="0"/>
  </p:normalViewPr>
  <p:slideViewPr>
    <p:cSldViewPr snapToGrid="0" snapToObjects="1">
      <p:cViewPr varScale="1">
        <p:scale>
          <a:sx n="81" d="100"/>
          <a:sy n="81" d="100"/>
        </p:scale>
        <p:origin x="1872" y="96"/>
      </p:cViewPr>
      <p:guideLst>
        <p:guide orient="horz" pos="258"/>
        <p:guide orient="horz" pos="3869"/>
        <p:guide pos="345"/>
        <p:guide pos="5366"/>
      </p:guideLst>
    </p:cSldViewPr>
  </p:slideViewPr>
  <p:outlineViewPr>
    <p:cViewPr>
      <p:scale>
        <a:sx n="33" d="100"/>
        <a:sy n="33" d="100"/>
      </p:scale>
      <p:origin x="36" y="48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3486" y="-72"/>
      </p:cViewPr>
      <p:guideLst>
        <p:guide orient="horz" pos="292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972562" y="8831581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/>
            </a:lvl1pPr>
          </a:lstStyle>
          <a:p>
            <a:fld id="{A4F87B00-D7D7-4E73-88E5-5DF5797B2681}" type="datetimeFigureOut">
              <a:rPr lang="de-AT" smtClean="0"/>
              <a:t>01.07.2019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3"/>
          </p:nvPr>
        </p:nvSpPr>
        <p:spPr>
          <a:xfrm>
            <a:off x="3037840" y="8829967"/>
            <a:ext cx="933098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1BCACBB0-6C6B-4B3E-B6E6-54B62284C21B}" type="slidenum">
              <a:rPr lang="de-AT" smtClean="0"/>
              <a:pPr algn="ctr"/>
              <a:t>‹#›</a:t>
            </a:fld>
            <a:endParaRPr lang="de-AT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8987" y="309113"/>
            <a:ext cx="1414591" cy="3114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3347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72562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/>
            </a:lvl1pPr>
          </a:lstStyle>
          <a:p>
            <a:fld id="{64F923B6-97FF-4AF0-A17D-1758840DBBE2}" type="datetimeFigureOut">
              <a:rPr lang="de-AT" smtClean="0"/>
              <a:t>01.07.2019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631825"/>
            <a:ext cx="5219700" cy="3914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881649" y="4648201"/>
            <a:ext cx="5249647" cy="395096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037840" y="8829965"/>
            <a:ext cx="933098" cy="4664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/>
            </a:lvl1pPr>
          </a:lstStyle>
          <a:p>
            <a:fld id="{F0A5DA3B-92D6-4D4B-9895-D15CB563B5E4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6113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Bef>
        <a:spcPts val="200"/>
      </a:spcBef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96000" indent="-171450" algn="l" defTabSz="914400" rtl="0" eaLnBrk="1" latinLnBrk="0" hangingPunct="1">
      <a:spcBef>
        <a:spcPts val="200"/>
      </a:spcBef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792000" indent="-171450" algn="l" defTabSz="914400" rtl="0" eaLnBrk="1" latinLnBrk="0" hangingPunct="1">
      <a:spcBef>
        <a:spcPts val="200"/>
      </a:spcBef>
      <a:buFont typeface="Courier New" pitchFamily="49" charset="0"/>
      <a:buChar char="o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188000" indent="-171450" algn="l" defTabSz="914400" rtl="0" eaLnBrk="1" latinLnBrk="0" hangingPunct="1">
      <a:spcBef>
        <a:spcPts val="200"/>
      </a:spcBef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584000" indent="-171450" algn="l" defTabSz="914400" rtl="0" eaLnBrk="1" latinLnBrk="0" hangingPunct="1">
      <a:spcBef>
        <a:spcPts val="200"/>
      </a:spcBef>
      <a:buFont typeface="Symbol" pitchFamily="18" charset="2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5DA3B-92D6-4D4B-9895-D15CB563B5E4}" type="slidenum">
              <a:rPr lang="de-AT" smtClean="0"/>
              <a:pPr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02331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BKA-2018\BKA2018-Brief\REPUBLIK-AT-DOKUMENTVORLAGEN\POTX\HG_Powerpoint_4zu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38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39999" y="1270000"/>
            <a:ext cx="7978526" cy="1054449"/>
          </a:xfrm>
        </p:spPr>
        <p:txBody>
          <a:bodyPr anchor="b" anchorCtr="0"/>
          <a:lstStyle>
            <a:lvl1pPr>
              <a:lnSpc>
                <a:spcPts val="4000"/>
              </a:lnSpc>
              <a:defRPr sz="36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e-DE" dirty="0"/>
              <a:t>Titelmasterformat </a:t>
            </a:r>
            <a:br>
              <a:rPr lang="de-DE" dirty="0"/>
            </a:br>
            <a:r>
              <a:rPr lang="de-DE" dirty="0"/>
              <a:t>durch Klicken bearbeiten</a:t>
            </a:r>
            <a:endParaRPr lang="de-AT" dirty="0"/>
          </a:p>
        </p:txBody>
      </p:sp>
      <p:sp>
        <p:nvSpPr>
          <p:cNvPr id="3" name="Untertitel 1"/>
          <p:cNvSpPr>
            <a:spLocks noGrp="1"/>
          </p:cNvSpPr>
          <p:nvPr>
            <p:ph type="subTitle" idx="1"/>
          </p:nvPr>
        </p:nvSpPr>
        <p:spPr>
          <a:xfrm>
            <a:off x="539999" y="2414799"/>
            <a:ext cx="7978526" cy="1853851"/>
          </a:xfrm>
        </p:spPr>
        <p:txBody>
          <a:bodyPr/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3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5588000"/>
            <a:ext cx="3422650" cy="554038"/>
          </a:xfrm>
        </p:spPr>
        <p:txBody>
          <a:bodyPr anchor="b" anchorCtr="0"/>
          <a:lstStyle>
            <a:lvl1pPr marL="0" indent="0">
              <a:lnSpc>
                <a:spcPts val="1800"/>
              </a:lnSpc>
              <a:spcAft>
                <a:spcPts val="0"/>
              </a:spcAft>
              <a:buNone/>
              <a:defRPr sz="1400"/>
            </a:lvl1pPr>
          </a:lstStyle>
          <a:p>
            <a:r>
              <a:rPr lang="de-DE" dirty="0"/>
              <a:t>Vorname Nachname</a:t>
            </a:r>
          </a:p>
          <a:p>
            <a:r>
              <a:rPr lang="de-DE" dirty="0"/>
              <a:t>Organisation</a:t>
            </a:r>
          </a:p>
          <a:p>
            <a:r>
              <a:rPr lang="de-DE" dirty="0"/>
              <a:t>Vienna, 23 </a:t>
            </a:r>
            <a:r>
              <a:rPr lang="de-DE" dirty="0" err="1"/>
              <a:t>October</a:t>
            </a:r>
            <a:r>
              <a:rPr lang="de-DE" dirty="0"/>
              <a:t> 2018</a:t>
            </a:r>
          </a:p>
        </p:txBody>
      </p:sp>
      <p:sp>
        <p:nvSpPr>
          <p:cNvPr id="8" name="Textfeld 7"/>
          <p:cNvSpPr txBox="1"/>
          <p:nvPr userDrawn="1"/>
        </p:nvSpPr>
        <p:spPr>
          <a:xfrm>
            <a:off x="6651752" y="230400"/>
            <a:ext cx="22002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AT" sz="1200" dirty="0">
                <a:solidFill>
                  <a:schemeClr val="tx2"/>
                </a:solidFill>
              </a:rPr>
              <a:t>bmf.gv.at</a:t>
            </a:r>
          </a:p>
        </p:txBody>
      </p:sp>
      <p:pic>
        <p:nvPicPr>
          <p:cNvPr id="1026" name="Picture 2" descr="\\bmf.local\shares\UserData03$\rittert\Daten\Desktop\BMF\Logos_EN\Office\BMF_Logo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32" y="119560"/>
            <a:ext cx="2203200" cy="81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7482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539750" y="2077200"/>
            <a:ext cx="7978775" cy="3922713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Key Performance Indicators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704003" y="6387002"/>
            <a:ext cx="814522" cy="266700"/>
          </a:xfrm>
        </p:spPr>
        <p:txBody>
          <a:bodyPr/>
          <a:lstStyle/>
          <a:p>
            <a:fld id="{1206269C-C24E-4E80-9A4B-E7E19BB59A67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5316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1316047"/>
            <a:ext cx="7978525" cy="829455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539750" y="2075647"/>
            <a:ext cx="7978775" cy="4066391"/>
          </a:xfrm>
        </p:spPr>
        <p:txBody>
          <a:bodyPr/>
          <a:lstStyle/>
          <a:p>
            <a:r>
              <a:rPr lang="de-DE" dirty="0"/>
              <a:t>Bild durch Klicken auf Symbol hinzufügen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Key Performance Indicators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6073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+ Text nebeneina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dirty="0" smtClean="0"/>
              <a:t>Key Performance Indicators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‹#›</a:t>
            </a:fld>
            <a:endParaRPr lang="de-AT" dirty="0"/>
          </a:p>
        </p:txBody>
      </p:sp>
      <p:sp>
        <p:nvSpPr>
          <p:cNvPr id="5" name="Bildplatzhalter 6"/>
          <p:cNvSpPr>
            <a:spLocks noGrp="1"/>
          </p:cNvSpPr>
          <p:nvPr>
            <p:ph type="pic" sz="quarter" idx="13"/>
          </p:nvPr>
        </p:nvSpPr>
        <p:spPr>
          <a:xfrm>
            <a:off x="539750" y="2077200"/>
            <a:ext cx="3813175" cy="4064838"/>
          </a:xfrm>
        </p:spPr>
        <p:txBody>
          <a:bodyPr/>
          <a:lstStyle/>
          <a:p>
            <a:r>
              <a:rPr lang="de-DE" dirty="0"/>
              <a:t>Bild durch Klicken auf Symbol hinzufügen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/>
          </p:nvPr>
        </p:nvSpPr>
        <p:spPr>
          <a:xfrm>
            <a:off x="4706125" y="2077200"/>
            <a:ext cx="3812400" cy="4064838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9426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 beliebig - nebeneina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dirty="0" smtClean="0"/>
              <a:t>Key Performance Indicators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‹#›</a:t>
            </a:fld>
            <a:endParaRPr lang="de-AT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5"/>
          </p:nvPr>
        </p:nvSpPr>
        <p:spPr>
          <a:xfrm>
            <a:off x="540000" y="2077200"/>
            <a:ext cx="3838575" cy="4064838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6"/>
          </p:nvPr>
        </p:nvSpPr>
        <p:spPr>
          <a:xfrm>
            <a:off x="4679950" y="2077200"/>
            <a:ext cx="3838575" cy="4064838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666192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-beliebig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3"/>
          </p:nvPr>
        </p:nvSpPr>
        <p:spPr>
          <a:xfrm>
            <a:off x="539750" y="2077200"/>
            <a:ext cx="7978775" cy="4064838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Key Performance Indicators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50449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39999" y="1266450"/>
            <a:ext cx="5389200" cy="1117613"/>
          </a:xfrm>
        </p:spPr>
        <p:txBody>
          <a:bodyPr/>
          <a:lstStyle>
            <a:lvl1pPr>
              <a:lnSpc>
                <a:spcPts val="4000"/>
              </a:lnSpc>
              <a:defRPr sz="3000" b="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Titelmasterformat durch Klicken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>
          <a:xfrm>
            <a:off x="539750" y="4857750"/>
            <a:ext cx="3423600" cy="1284288"/>
          </a:xfrm>
        </p:spPr>
        <p:txBody>
          <a:bodyPr anchor="b" anchorCtr="0"/>
          <a:lstStyle>
            <a:lvl1pPr marL="0" indent="0">
              <a:lnSpc>
                <a:spcPts val="1800"/>
              </a:lnSpc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7436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BKA-2018\BKA2018-Brief\REPUBLIK-AT-DOKUMENTVORLAGEN\POTX\HG_Powerpoint_4zu3.png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38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0" y="1317625"/>
            <a:ext cx="7978525" cy="829455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0000" y="2075867"/>
            <a:ext cx="7978525" cy="406617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 </a:t>
            </a:r>
            <a:br>
              <a:rPr lang="de-DE" dirty="0"/>
            </a:br>
            <a:r>
              <a:rPr lang="de-DE" dirty="0"/>
              <a:t>Erste Ebene </a:t>
            </a:r>
          </a:p>
          <a:p>
            <a:pPr lvl="1"/>
            <a:r>
              <a:rPr lang="de-DE" dirty="0"/>
              <a:t>Zweite Ebene – wie Ebene zuvor</a:t>
            </a:r>
          </a:p>
          <a:p>
            <a:pPr lvl="2"/>
            <a:r>
              <a:rPr lang="de-DE" dirty="0"/>
              <a:t>Dritte Ebene – wie Ebene zuvor</a:t>
            </a:r>
          </a:p>
        </p:txBody>
      </p:sp>
      <p:sp>
        <p:nvSpPr>
          <p:cNvPr id="9" name="Fußzeilenplatzhalter 12"/>
          <p:cNvSpPr>
            <a:spLocks noGrp="1"/>
          </p:cNvSpPr>
          <p:nvPr>
            <p:ph type="ftr" sz="quarter" idx="3"/>
          </p:nvPr>
        </p:nvSpPr>
        <p:spPr>
          <a:xfrm>
            <a:off x="540000" y="6387002"/>
            <a:ext cx="6875916" cy="266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de-AT" dirty="0" smtClean="0"/>
              <a:t>Key Performance Indicators</a:t>
            </a:r>
            <a:endParaRPr lang="de-AT" dirty="0"/>
          </a:p>
        </p:txBody>
      </p:sp>
      <p:sp>
        <p:nvSpPr>
          <p:cNvPr id="20" name="Foliennummernplatzhalter 13"/>
          <p:cNvSpPr>
            <a:spLocks noGrp="1"/>
          </p:cNvSpPr>
          <p:nvPr>
            <p:ph type="sldNum" sz="quarter" idx="4"/>
          </p:nvPr>
        </p:nvSpPr>
        <p:spPr>
          <a:xfrm>
            <a:off x="7558201" y="6387002"/>
            <a:ext cx="960324" cy="266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1206269C-C24E-4E80-9A4B-E7E19BB59A67}" type="slidenum">
              <a:rPr lang="de-AT" smtClean="0"/>
              <a:pPr/>
              <a:t>‹#›</a:t>
            </a:fld>
            <a:endParaRPr lang="de-AT" dirty="0"/>
          </a:p>
        </p:txBody>
      </p:sp>
      <p:sp>
        <p:nvSpPr>
          <p:cNvPr id="10" name="Textfeld 9"/>
          <p:cNvSpPr txBox="1"/>
          <p:nvPr userDrawn="1"/>
        </p:nvSpPr>
        <p:spPr>
          <a:xfrm>
            <a:off x="6651752" y="230400"/>
            <a:ext cx="22002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AT" sz="1200" dirty="0">
                <a:solidFill>
                  <a:schemeClr val="tx2"/>
                </a:solidFill>
              </a:rPr>
              <a:t>bmf.gv.at</a:t>
            </a:r>
          </a:p>
        </p:txBody>
      </p:sp>
      <p:pic>
        <p:nvPicPr>
          <p:cNvPr id="12" name="Grafik 11" descr="Bundesministerium &#10;Finanzen" title="Logo"/>
          <p:cNvPicPr/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6800" y="208971"/>
            <a:ext cx="2746420" cy="6654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rafik 10"/>
          <p:cNvPicPr/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881" y="116218"/>
            <a:ext cx="2203200" cy="813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338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7" r:id="rId3"/>
    <p:sldLayoutId id="2147483721" r:id="rId4"/>
    <p:sldLayoutId id="2147483722" r:id="rId5"/>
    <p:sldLayoutId id="2147483718" r:id="rId6"/>
    <p:sldLayoutId id="2147483720" r:id="rId7"/>
  </p:sldLayoutIdLst>
  <p:hf hdr="0" dt="0"/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2000" marR="0" indent="-252000" algn="l" defTabSz="914400" rtl="0" eaLnBrk="1" fontAlgn="auto" latinLnBrk="0" hangingPunct="1">
        <a:lnSpc>
          <a:spcPts val="2400"/>
        </a:lnSpc>
        <a:spcBef>
          <a:spcPts val="0"/>
        </a:spcBef>
        <a:spcAft>
          <a:spcPts val="1425"/>
        </a:spcAft>
        <a:buClr>
          <a:schemeClr val="tx2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1pPr>
      <a:lvl2pPr marL="504000" marR="0" indent="-252000" algn="l" defTabSz="914400" rtl="0" eaLnBrk="1" fontAlgn="auto" latinLnBrk="0" hangingPunct="1">
        <a:lnSpc>
          <a:spcPts val="2400"/>
        </a:lnSpc>
        <a:spcBef>
          <a:spcPts val="0"/>
        </a:spcBef>
        <a:spcAft>
          <a:spcPts val="1425"/>
        </a:spcAft>
        <a:buClrTx/>
        <a:buSzTx/>
        <a:buFont typeface="Corbel" panose="020B0503020204020204" pitchFamily="34" charset="0"/>
        <a:buChar char="−"/>
        <a:tabLst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ts val="2400"/>
        </a:lnSpc>
        <a:spcBef>
          <a:spcPts val="0"/>
        </a:spcBef>
        <a:spcAft>
          <a:spcPts val="1425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400"/>
        </a:spcBef>
        <a:buClr>
          <a:schemeClr val="tx2"/>
        </a:buClr>
        <a:buFont typeface="Arial" pitchFamily="34" charset="0"/>
        <a:buChar char="»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vorname.nachname@bmf.gv.at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Developing and Coordinating </a:t>
            </a:r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>Key Performance Indicators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Structures – Processes – Challenges</a:t>
            </a:r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539749" y="5168106"/>
            <a:ext cx="7716483" cy="649288"/>
          </a:xfrm>
        </p:spPr>
        <p:txBody>
          <a:bodyPr/>
          <a:lstStyle/>
          <a:p>
            <a:r>
              <a:rPr lang="de-DE" b="1" dirty="0" smtClean="0"/>
              <a:t>Andreas Fraydenegg</a:t>
            </a:r>
          </a:p>
          <a:p>
            <a:r>
              <a:rPr lang="de-DE" b="1" dirty="0" smtClean="0"/>
              <a:t>Senior Adviser</a:t>
            </a:r>
          </a:p>
          <a:p>
            <a:r>
              <a:rPr lang="de-DE" b="1" dirty="0" smtClean="0"/>
              <a:t>DG Budget – Department for General Issues, Coordination and Law</a:t>
            </a:r>
            <a:endParaRPr lang="de-DE" b="1" dirty="0"/>
          </a:p>
          <a:p>
            <a:endParaRPr lang="de-DE" dirty="0" smtClean="0"/>
          </a:p>
          <a:p>
            <a:r>
              <a:rPr lang="de-DE" dirty="0" smtClean="0"/>
              <a:t>Minsk, July 4th,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245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Thank you </a:t>
            </a:r>
            <a:br>
              <a:rPr lang="de-AT" dirty="0"/>
            </a:br>
            <a:r>
              <a:rPr lang="de-AT" dirty="0"/>
              <a:t>for your attention!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Andreas Fraydenegg</a:t>
            </a:r>
            <a:endParaRPr lang="de-DE" dirty="0"/>
          </a:p>
          <a:p>
            <a:r>
              <a:rPr lang="de-DE" dirty="0">
                <a:hlinkClick r:id="rId2"/>
              </a:rPr>
              <a:t>a</a:t>
            </a:r>
            <a:r>
              <a:rPr lang="de-DE" dirty="0" smtClean="0">
                <a:hlinkClick r:id="rId2"/>
              </a:rPr>
              <a:t>ndreas.fraydenegg@bmf.gv.at</a:t>
            </a:r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918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Agenda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KPIs in the Austrian system of performance management</a:t>
            </a:r>
          </a:p>
          <a:p>
            <a:r>
              <a:rPr lang="de-DE" dirty="0" smtClean="0"/>
              <a:t>Lessons Learned</a:t>
            </a:r>
          </a:p>
          <a:p>
            <a:r>
              <a:rPr lang="de-DE" dirty="0" smtClean="0"/>
              <a:t>Future Challenges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Key Performance Indicators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2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2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The Structure of Austria‘s Performance Management System</a:t>
            </a:r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Key Performance Indicators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3</a:t>
            </a:fld>
            <a:endParaRPr lang="de-A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1" t="32564" r="19950" b="13108"/>
          <a:stretch/>
        </p:blipFill>
        <p:spPr bwMode="auto">
          <a:xfrm>
            <a:off x="468940" y="1917402"/>
            <a:ext cx="5561547" cy="2921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eck 5"/>
          <p:cNvSpPr/>
          <p:nvPr/>
        </p:nvSpPr>
        <p:spPr>
          <a:xfrm>
            <a:off x="646532" y="4213202"/>
            <a:ext cx="5256327" cy="546724"/>
          </a:xfrm>
          <a:prstGeom prst="rect">
            <a:avLst/>
          </a:prstGeom>
          <a:solidFill>
            <a:srgbClr val="00B0F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70" t="22970" r="19406" b="14984"/>
          <a:stretch/>
        </p:blipFill>
        <p:spPr bwMode="auto">
          <a:xfrm>
            <a:off x="3341607" y="2147080"/>
            <a:ext cx="5377759" cy="394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1300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KPIs in the Austrian system of performance management</a:t>
            </a:r>
            <a:br>
              <a:rPr lang="de-DE" dirty="0"/>
            </a:b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AT" dirty="0" smtClean="0"/>
              <a:t>Every performance </a:t>
            </a:r>
            <a:r>
              <a:rPr lang="de-AT" dirty="0" err="1" smtClean="0"/>
              <a:t>goal</a:t>
            </a:r>
            <a:r>
              <a:rPr lang="de-AT" dirty="0" smtClean="0"/>
              <a:t> </a:t>
            </a:r>
            <a:r>
              <a:rPr lang="de-AT" dirty="0" err="1" smtClean="0"/>
              <a:t>has</a:t>
            </a:r>
            <a:r>
              <a:rPr lang="de-AT" dirty="0" smtClean="0"/>
              <a:t> to </a:t>
            </a:r>
            <a:r>
              <a:rPr lang="de-AT" dirty="0" err="1" smtClean="0"/>
              <a:t>include</a:t>
            </a:r>
            <a:r>
              <a:rPr lang="de-AT" dirty="0" smtClean="0"/>
              <a:t> at least one </a:t>
            </a:r>
            <a:r>
              <a:rPr lang="de-AT" dirty="0" err="1" smtClean="0"/>
              <a:t>indicator</a:t>
            </a:r>
            <a:endParaRPr lang="de-AT" dirty="0" smtClean="0"/>
          </a:p>
          <a:p>
            <a:r>
              <a:rPr lang="de-AT" dirty="0" smtClean="0"/>
              <a:t>For sub-goals and measures as well</a:t>
            </a:r>
          </a:p>
          <a:p>
            <a:r>
              <a:rPr lang="de-AT" b="1" dirty="0" smtClean="0"/>
              <a:t>„what </a:t>
            </a:r>
            <a:r>
              <a:rPr lang="de-AT" b="1" dirty="0" err="1" smtClean="0"/>
              <a:t>gets</a:t>
            </a:r>
            <a:r>
              <a:rPr lang="de-AT" b="1" dirty="0" smtClean="0"/>
              <a:t> measured </a:t>
            </a:r>
            <a:r>
              <a:rPr lang="de-AT" b="1" dirty="0" err="1" smtClean="0"/>
              <a:t>gets</a:t>
            </a:r>
            <a:r>
              <a:rPr lang="de-AT" b="1" dirty="0" smtClean="0"/>
              <a:t> </a:t>
            </a:r>
            <a:r>
              <a:rPr lang="de-AT" b="1" dirty="0" err="1" smtClean="0"/>
              <a:t>managed</a:t>
            </a:r>
            <a:r>
              <a:rPr lang="de-AT" b="1" dirty="0" smtClean="0"/>
              <a:t>“</a:t>
            </a:r>
          </a:p>
          <a:p>
            <a:r>
              <a:rPr lang="de-AT" dirty="0" smtClean="0"/>
              <a:t>KPIs </a:t>
            </a:r>
            <a:r>
              <a:rPr lang="de-AT" dirty="0" err="1" smtClean="0"/>
              <a:t>can</a:t>
            </a:r>
            <a:r>
              <a:rPr lang="de-AT" dirty="0" smtClean="0"/>
              <a:t> – </a:t>
            </a:r>
            <a:r>
              <a:rPr lang="de-AT" dirty="0" err="1" smtClean="0"/>
              <a:t>within</a:t>
            </a:r>
            <a:r>
              <a:rPr lang="de-AT" dirty="0" smtClean="0"/>
              <a:t> a </a:t>
            </a:r>
            <a:r>
              <a:rPr lang="de-AT" dirty="0" err="1" smtClean="0"/>
              <a:t>broad</a:t>
            </a:r>
            <a:r>
              <a:rPr lang="de-AT" dirty="0" smtClean="0"/>
              <a:t> </a:t>
            </a:r>
            <a:r>
              <a:rPr lang="de-AT" dirty="0" err="1" smtClean="0"/>
              <a:t>range</a:t>
            </a:r>
            <a:r>
              <a:rPr lang="de-AT" dirty="0" smtClean="0"/>
              <a:t> – be </a:t>
            </a:r>
            <a:r>
              <a:rPr lang="de-AT" dirty="0" err="1" smtClean="0"/>
              <a:t>defined</a:t>
            </a:r>
            <a:r>
              <a:rPr lang="de-AT" dirty="0" smtClean="0"/>
              <a:t> by line </a:t>
            </a:r>
            <a:r>
              <a:rPr lang="de-AT" dirty="0" err="1" smtClean="0"/>
              <a:t>ministries</a:t>
            </a:r>
            <a:r>
              <a:rPr lang="de-AT" dirty="0" smtClean="0"/>
              <a:t> </a:t>
            </a:r>
            <a:r>
              <a:rPr lang="de-AT" dirty="0" err="1" smtClean="0"/>
              <a:t>themselves</a:t>
            </a:r>
            <a:endParaRPr lang="de-AT" dirty="0" smtClean="0"/>
          </a:p>
          <a:p>
            <a:r>
              <a:rPr lang="de-AT" dirty="0" err="1" smtClean="0"/>
              <a:t>Availability</a:t>
            </a:r>
            <a:r>
              <a:rPr lang="de-AT" dirty="0" smtClean="0"/>
              <a:t> of data and </a:t>
            </a:r>
            <a:r>
              <a:rPr lang="de-AT" dirty="0" err="1" smtClean="0"/>
              <a:t>connection</a:t>
            </a:r>
            <a:r>
              <a:rPr lang="de-AT" dirty="0" smtClean="0"/>
              <a:t> to the </a:t>
            </a:r>
            <a:r>
              <a:rPr lang="de-AT" dirty="0" err="1" smtClean="0"/>
              <a:t>desired</a:t>
            </a:r>
            <a:r>
              <a:rPr lang="de-AT" dirty="0" smtClean="0"/>
              <a:t> outcome are key </a:t>
            </a:r>
            <a:r>
              <a:rPr lang="de-AT" dirty="0" err="1" smtClean="0"/>
              <a:t>elements</a:t>
            </a:r>
            <a:endParaRPr lang="de-AT" dirty="0" smtClean="0"/>
          </a:p>
          <a:p>
            <a:r>
              <a:rPr lang="de-AT" dirty="0" smtClean="0"/>
              <a:t>„Soft“ Quality assurance </a:t>
            </a:r>
            <a:r>
              <a:rPr lang="de-AT" dirty="0" err="1" smtClean="0"/>
              <a:t>through</a:t>
            </a:r>
            <a:r>
              <a:rPr lang="de-AT" dirty="0" smtClean="0"/>
              <a:t> Federal Performance Management Office and Court of Audit</a:t>
            </a:r>
          </a:p>
          <a:p>
            <a:r>
              <a:rPr lang="de-AT" dirty="0" smtClean="0"/>
              <a:t>No </a:t>
            </a:r>
            <a:r>
              <a:rPr lang="de-AT" dirty="0" err="1" smtClean="0"/>
              <a:t>single</a:t>
            </a:r>
            <a:r>
              <a:rPr lang="de-AT" dirty="0" smtClean="0"/>
              <a:t> , </a:t>
            </a:r>
            <a:r>
              <a:rPr lang="de-AT" dirty="0" err="1" smtClean="0"/>
              <a:t>centralised</a:t>
            </a:r>
            <a:r>
              <a:rPr lang="de-AT" dirty="0" smtClean="0"/>
              <a:t> national system of KPIs from </a:t>
            </a:r>
            <a:r>
              <a:rPr lang="de-AT" dirty="0" err="1" smtClean="0"/>
              <a:t>which</a:t>
            </a:r>
            <a:r>
              <a:rPr lang="de-AT" dirty="0" smtClean="0"/>
              <a:t> to </a:t>
            </a:r>
            <a:r>
              <a:rPr lang="de-AT" dirty="0" err="1" smtClean="0"/>
              <a:t>choose</a:t>
            </a:r>
            <a:endParaRPr lang="de-AT" dirty="0" smtClean="0"/>
          </a:p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Key Performance Indicators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4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3254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Structures and Processes </a:t>
            </a:r>
            <a:br>
              <a:rPr lang="de-DE" dirty="0"/>
            </a:b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AT" dirty="0" smtClean="0"/>
              <a:t>Definition of performance goals, targets and KPIs falls into the responsibility of every line ministry – high degree of ministerial autonomy</a:t>
            </a:r>
          </a:p>
          <a:p>
            <a:r>
              <a:rPr lang="de-AT" dirty="0" smtClean="0"/>
              <a:t>Accountability and Flexibility </a:t>
            </a:r>
          </a:p>
          <a:p>
            <a:r>
              <a:rPr lang="de-AT" dirty="0" smtClean="0"/>
              <a:t> Usage of commonly accepted KPIs is encouraged by the MoF</a:t>
            </a:r>
          </a:p>
          <a:p>
            <a:r>
              <a:rPr lang="de-AT" dirty="0" smtClean="0"/>
              <a:t>Guidelines and trainings are offered by the Federal Academy of Administration</a:t>
            </a:r>
          </a:p>
          <a:p>
            <a:r>
              <a:rPr lang="de-AT" dirty="0" smtClean="0"/>
              <a:t>Political Project: „Austria to the Top“ – Getting better in international Rankings </a:t>
            </a:r>
          </a:p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Key Performance Indicators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5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352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Combining KPIs: </a:t>
            </a:r>
            <a:r>
              <a:rPr lang="de-DE" dirty="0" err="1" smtClean="0"/>
              <a:t>Don‘t</a:t>
            </a:r>
            <a:r>
              <a:rPr lang="de-DE" dirty="0" smtClean="0"/>
              <a:t> miss the </a:t>
            </a:r>
            <a:r>
              <a:rPr lang="de-DE" dirty="0" err="1" smtClean="0"/>
              <a:t>big</a:t>
            </a:r>
            <a:r>
              <a:rPr lang="de-DE" dirty="0" smtClean="0"/>
              <a:t> </a:t>
            </a:r>
            <a:r>
              <a:rPr lang="de-DE" dirty="0" err="1" smtClean="0"/>
              <a:t>picture</a:t>
            </a:r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dirty="0" smtClean="0"/>
              <a:t>Key Performance Indicators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6</a:t>
            </a:fld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540000" y="4900474"/>
            <a:ext cx="7978525" cy="1241564"/>
          </a:xfrm>
        </p:spPr>
        <p:txBody>
          <a:bodyPr/>
          <a:lstStyle/>
          <a:p>
            <a:endParaRPr lang="de-AT" dirty="0" smtClean="0"/>
          </a:p>
          <a:p>
            <a:r>
              <a:rPr lang="de-AT" dirty="0" err="1" smtClean="0"/>
              <a:t>Any</a:t>
            </a:r>
            <a:r>
              <a:rPr lang="de-AT" dirty="0" smtClean="0"/>
              <a:t> </a:t>
            </a:r>
            <a:r>
              <a:rPr lang="de-AT" dirty="0" err="1" smtClean="0"/>
              <a:t>social</a:t>
            </a:r>
            <a:r>
              <a:rPr lang="de-AT" dirty="0" smtClean="0"/>
              <a:t> </a:t>
            </a:r>
            <a:r>
              <a:rPr lang="de-AT" dirty="0" err="1" smtClean="0"/>
              <a:t>phenomenon</a:t>
            </a:r>
            <a:r>
              <a:rPr lang="de-AT" dirty="0" smtClean="0"/>
              <a:t> </a:t>
            </a:r>
            <a:r>
              <a:rPr lang="de-AT" dirty="0" err="1" smtClean="0"/>
              <a:t>may</a:t>
            </a:r>
            <a:r>
              <a:rPr lang="de-AT" dirty="0" smtClean="0"/>
              <a:t> not be </a:t>
            </a:r>
            <a:r>
              <a:rPr lang="de-AT" dirty="0" err="1" smtClean="0"/>
              <a:t>judged</a:t>
            </a:r>
            <a:r>
              <a:rPr lang="de-AT" dirty="0" smtClean="0"/>
              <a:t> or </a:t>
            </a:r>
            <a:r>
              <a:rPr lang="de-AT" dirty="0" err="1" smtClean="0"/>
              <a:t>managed</a:t>
            </a:r>
            <a:r>
              <a:rPr lang="de-AT" dirty="0" smtClean="0"/>
              <a:t> by </a:t>
            </a:r>
            <a:r>
              <a:rPr lang="de-AT" u="sng" dirty="0" smtClean="0"/>
              <a:t>a </a:t>
            </a:r>
            <a:r>
              <a:rPr lang="de-AT" u="sng" dirty="0" err="1" smtClean="0"/>
              <a:t>single</a:t>
            </a:r>
            <a:r>
              <a:rPr lang="de-AT" dirty="0" smtClean="0"/>
              <a:t> </a:t>
            </a:r>
            <a:r>
              <a:rPr lang="de-AT" dirty="0" err="1" smtClean="0"/>
              <a:t>indicator</a:t>
            </a:r>
            <a:r>
              <a:rPr lang="de-AT" dirty="0" smtClean="0"/>
              <a:t>, but </a:t>
            </a:r>
            <a:r>
              <a:rPr lang="de-AT" dirty="0" err="1" smtClean="0"/>
              <a:t>more</a:t>
            </a:r>
            <a:r>
              <a:rPr lang="de-AT" dirty="0" smtClean="0"/>
              <a:t> </a:t>
            </a:r>
            <a:r>
              <a:rPr lang="de-AT" dirty="0" err="1" smtClean="0"/>
              <a:t>likely</a:t>
            </a:r>
            <a:r>
              <a:rPr lang="de-AT" dirty="0" smtClean="0"/>
              <a:t> by a </a:t>
            </a:r>
            <a:r>
              <a:rPr lang="de-AT" dirty="0" err="1" smtClean="0"/>
              <a:t>combination</a:t>
            </a:r>
            <a:r>
              <a:rPr lang="de-AT" dirty="0" smtClean="0"/>
              <a:t> of different quantitative and qualitative </a:t>
            </a:r>
            <a:r>
              <a:rPr lang="de-AT" dirty="0" err="1" smtClean="0"/>
              <a:t>indicators</a:t>
            </a:r>
            <a:r>
              <a:rPr lang="de-AT" dirty="0" smtClean="0"/>
              <a:t>.</a:t>
            </a:r>
            <a:endParaRPr lang="de-A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701" y="1988423"/>
            <a:ext cx="6413500" cy="337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415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Coordination and Quality Assurance</a:t>
            </a:r>
            <a:br>
              <a:rPr lang="de-DE" dirty="0"/>
            </a:b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AT" dirty="0" smtClean="0"/>
              <a:t>Be SMART</a:t>
            </a:r>
          </a:p>
          <a:p>
            <a:r>
              <a:rPr lang="de-AT" dirty="0" smtClean="0"/>
              <a:t>Criteria are well known but difficult to implement</a:t>
            </a:r>
          </a:p>
          <a:p>
            <a:r>
              <a:rPr lang="de-AT" dirty="0" smtClean="0"/>
              <a:t>Still substantial resistance to „getting measured“ </a:t>
            </a:r>
          </a:p>
          <a:p>
            <a:r>
              <a:rPr lang="de-AT" dirty="0" smtClean="0"/>
              <a:t>Consistency is key!</a:t>
            </a:r>
          </a:p>
          <a:p>
            <a:r>
              <a:rPr lang="de-AT" dirty="0" smtClean="0"/>
              <a:t>… across departments</a:t>
            </a:r>
          </a:p>
          <a:p>
            <a:r>
              <a:rPr lang="de-AT" dirty="0" smtClean="0"/>
              <a:t>… across time</a:t>
            </a:r>
          </a:p>
          <a:p>
            <a:r>
              <a:rPr lang="de-AT" dirty="0" smtClean="0"/>
              <a:t>… with international KPI systems (e.g. SDGs, EU 2020)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Key Performance Indicators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7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8933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Lessons Learned</a:t>
            </a:r>
            <a:br>
              <a:rPr lang="de-DE" dirty="0"/>
            </a:b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AT" dirty="0" smtClean="0"/>
              <a:t>Coordination </a:t>
            </a:r>
            <a:r>
              <a:rPr lang="de-AT" dirty="0"/>
              <a:t>across Departments is still rather </a:t>
            </a:r>
            <a:r>
              <a:rPr lang="de-AT" dirty="0" smtClean="0"/>
              <a:t>weak </a:t>
            </a:r>
          </a:p>
          <a:p>
            <a:r>
              <a:rPr lang="de-AT" dirty="0"/>
              <a:t>D</a:t>
            </a:r>
            <a:r>
              <a:rPr lang="de-AT" dirty="0" smtClean="0"/>
              <a:t>ifferent, </a:t>
            </a:r>
            <a:r>
              <a:rPr lang="de-AT" dirty="0" err="1" smtClean="0"/>
              <a:t>sometimes</a:t>
            </a:r>
            <a:r>
              <a:rPr lang="de-AT" dirty="0" smtClean="0"/>
              <a:t> </a:t>
            </a:r>
            <a:r>
              <a:rPr lang="de-AT" dirty="0" err="1" smtClean="0"/>
              <a:t>even</a:t>
            </a:r>
            <a:r>
              <a:rPr lang="de-AT" dirty="0" smtClean="0"/>
              <a:t> </a:t>
            </a:r>
            <a:r>
              <a:rPr lang="de-AT" dirty="0" err="1" smtClean="0"/>
              <a:t>conflicting</a:t>
            </a:r>
            <a:r>
              <a:rPr lang="de-AT" dirty="0" smtClean="0"/>
              <a:t> </a:t>
            </a:r>
            <a:r>
              <a:rPr lang="de-AT" dirty="0" err="1" smtClean="0"/>
              <a:t>indicators</a:t>
            </a:r>
            <a:r>
              <a:rPr lang="de-AT" dirty="0" smtClean="0"/>
              <a:t> for </a:t>
            </a:r>
            <a:r>
              <a:rPr lang="de-AT" dirty="0" err="1" smtClean="0"/>
              <a:t>similar</a:t>
            </a:r>
            <a:r>
              <a:rPr lang="de-AT" dirty="0" smtClean="0"/>
              <a:t> </a:t>
            </a:r>
            <a:r>
              <a:rPr lang="de-AT" dirty="0" err="1" smtClean="0"/>
              <a:t>proposed</a:t>
            </a:r>
            <a:r>
              <a:rPr lang="de-AT" dirty="0" smtClean="0"/>
              <a:t> </a:t>
            </a:r>
            <a:r>
              <a:rPr lang="de-AT" dirty="0" err="1" smtClean="0"/>
              <a:t>outcomes</a:t>
            </a:r>
            <a:endParaRPr lang="de-AT" dirty="0" smtClean="0"/>
          </a:p>
          <a:p>
            <a:r>
              <a:rPr lang="de-AT" dirty="0" smtClean="0"/>
              <a:t>KPIs are (still) </a:t>
            </a:r>
            <a:r>
              <a:rPr lang="de-AT" dirty="0" err="1" smtClean="0"/>
              <a:t>treated</a:t>
            </a:r>
            <a:r>
              <a:rPr lang="de-AT" dirty="0" smtClean="0"/>
              <a:t> with </a:t>
            </a:r>
            <a:r>
              <a:rPr lang="de-AT" dirty="0" err="1" smtClean="0"/>
              <a:t>some</a:t>
            </a:r>
            <a:r>
              <a:rPr lang="de-AT" dirty="0" smtClean="0"/>
              <a:t> </a:t>
            </a:r>
            <a:r>
              <a:rPr lang="de-AT" dirty="0" err="1" smtClean="0"/>
              <a:t>suspicion</a:t>
            </a:r>
            <a:r>
              <a:rPr lang="de-AT" dirty="0" smtClean="0"/>
              <a:t> by </a:t>
            </a:r>
            <a:r>
              <a:rPr lang="de-AT" dirty="0" err="1" smtClean="0"/>
              <a:t>civil</a:t>
            </a:r>
            <a:r>
              <a:rPr lang="de-AT" dirty="0" smtClean="0"/>
              <a:t> </a:t>
            </a:r>
            <a:r>
              <a:rPr lang="de-AT" dirty="0" err="1" smtClean="0"/>
              <a:t>servants</a:t>
            </a:r>
            <a:r>
              <a:rPr lang="de-AT" dirty="0" smtClean="0"/>
              <a:t> and </a:t>
            </a:r>
            <a:r>
              <a:rPr lang="de-AT" dirty="0" err="1" smtClean="0"/>
              <a:t>politicians</a:t>
            </a:r>
            <a:endParaRPr lang="de-AT" dirty="0" smtClean="0"/>
          </a:p>
          <a:p>
            <a:r>
              <a:rPr lang="de-AT" dirty="0" smtClean="0"/>
              <a:t>Alignment with international standards and KPIs could be enhanced</a:t>
            </a:r>
          </a:p>
          <a:p>
            <a:r>
              <a:rPr lang="de-AT" dirty="0" smtClean="0"/>
              <a:t> Lack of ambition – </a:t>
            </a:r>
            <a:r>
              <a:rPr lang="de-AT" dirty="0" err="1" smtClean="0"/>
              <a:t>triggered</a:t>
            </a:r>
            <a:r>
              <a:rPr lang="de-AT" dirty="0" smtClean="0"/>
              <a:t> by </a:t>
            </a:r>
            <a:r>
              <a:rPr lang="de-AT" dirty="0" err="1" smtClean="0"/>
              <a:t>low</a:t>
            </a:r>
            <a:r>
              <a:rPr lang="de-AT" dirty="0" smtClean="0"/>
              <a:t> </a:t>
            </a:r>
            <a:r>
              <a:rPr lang="de-AT" dirty="0" err="1" smtClean="0"/>
              <a:t>levels</a:t>
            </a:r>
            <a:r>
              <a:rPr lang="de-AT" dirty="0" smtClean="0"/>
              <a:t> of </a:t>
            </a:r>
            <a:r>
              <a:rPr lang="de-AT" dirty="0" err="1" smtClean="0"/>
              <a:t>trust</a:t>
            </a:r>
            <a:r>
              <a:rPr lang="de-AT" dirty="0" smtClean="0"/>
              <a:t> </a:t>
            </a:r>
            <a:r>
              <a:rPr lang="de-AT" dirty="0" err="1" smtClean="0"/>
              <a:t>between</a:t>
            </a:r>
            <a:r>
              <a:rPr lang="de-AT" dirty="0" smtClean="0"/>
              <a:t> line </a:t>
            </a:r>
            <a:r>
              <a:rPr lang="de-AT" dirty="0" err="1"/>
              <a:t>m</a:t>
            </a:r>
            <a:r>
              <a:rPr lang="de-AT" dirty="0" err="1" smtClean="0"/>
              <a:t>inistries</a:t>
            </a:r>
            <a:r>
              <a:rPr lang="de-AT" dirty="0" smtClean="0"/>
              <a:t> and the MoF</a:t>
            </a:r>
          </a:p>
          <a:p>
            <a:r>
              <a:rPr lang="de-AT" dirty="0" smtClean="0"/>
              <a:t>Ex post Evaluations </a:t>
            </a:r>
            <a:r>
              <a:rPr lang="de-AT" dirty="0" err="1" smtClean="0"/>
              <a:t>often</a:t>
            </a:r>
            <a:r>
              <a:rPr lang="de-AT" dirty="0" smtClean="0"/>
              <a:t> </a:t>
            </a:r>
            <a:r>
              <a:rPr lang="de-AT" dirty="0" err="1" smtClean="0"/>
              <a:t>suffer</a:t>
            </a:r>
            <a:r>
              <a:rPr lang="de-AT" dirty="0" smtClean="0"/>
              <a:t> from </a:t>
            </a:r>
            <a:r>
              <a:rPr lang="de-AT" dirty="0" err="1" smtClean="0"/>
              <a:t>poor</a:t>
            </a:r>
            <a:r>
              <a:rPr lang="de-AT" dirty="0" smtClean="0"/>
              <a:t> </a:t>
            </a:r>
            <a:r>
              <a:rPr lang="de-AT" dirty="0" err="1" smtClean="0"/>
              <a:t>definition</a:t>
            </a:r>
            <a:r>
              <a:rPr lang="de-AT" dirty="0" smtClean="0"/>
              <a:t> of KPIs and/or </a:t>
            </a:r>
            <a:r>
              <a:rPr lang="de-AT" dirty="0" err="1" smtClean="0"/>
              <a:t>low</a:t>
            </a:r>
            <a:r>
              <a:rPr lang="de-AT" dirty="0" smtClean="0"/>
              <a:t> </a:t>
            </a:r>
            <a:r>
              <a:rPr lang="de-AT" dirty="0" err="1" smtClean="0"/>
              <a:t>quality</a:t>
            </a:r>
            <a:r>
              <a:rPr lang="de-AT" dirty="0" smtClean="0"/>
              <a:t> of data</a:t>
            </a:r>
          </a:p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Key Performance Indicators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8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2182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Future Challenges</a:t>
            </a:r>
            <a:br>
              <a:rPr lang="de-DE" dirty="0"/>
            </a:b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AT" dirty="0" err="1" smtClean="0"/>
              <a:t>Enhancing</a:t>
            </a:r>
            <a:r>
              <a:rPr lang="de-AT" dirty="0" smtClean="0"/>
              <a:t> the </a:t>
            </a:r>
            <a:r>
              <a:rPr lang="de-AT" dirty="0" err="1" smtClean="0"/>
              <a:t>culture</a:t>
            </a:r>
            <a:r>
              <a:rPr lang="de-AT" dirty="0" smtClean="0"/>
              <a:t> of performance</a:t>
            </a:r>
          </a:p>
          <a:p>
            <a:r>
              <a:rPr lang="de-AT" dirty="0" err="1" smtClean="0"/>
              <a:t>Being</a:t>
            </a:r>
            <a:r>
              <a:rPr lang="de-AT" dirty="0" smtClean="0"/>
              <a:t> </a:t>
            </a:r>
            <a:r>
              <a:rPr lang="de-AT" dirty="0" err="1" smtClean="0"/>
              <a:t>bolder</a:t>
            </a:r>
            <a:r>
              <a:rPr lang="de-AT" dirty="0" smtClean="0"/>
              <a:t> – setting </a:t>
            </a:r>
            <a:r>
              <a:rPr lang="de-AT" dirty="0" err="1" smtClean="0"/>
              <a:t>more</a:t>
            </a:r>
            <a:r>
              <a:rPr lang="de-AT" dirty="0" smtClean="0"/>
              <a:t> ambitious targets</a:t>
            </a:r>
          </a:p>
          <a:p>
            <a:r>
              <a:rPr lang="de-AT" dirty="0" smtClean="0"/>
              <a:t>Generally no lack of data – but </a:t>
            </a:r>
            <a:r>
              <a:rPr lang="de-AT" dirty="0" err="1" smtClean="0"/>
              <a:t>priorities</a:t>
            </a:r>
            <a:r>
              <a:rPr lang="de-AT" dirty="0" smtClean="0"/>
              <a:t> are </a:t>
            </a:r>
            <a:r>
              <a:rPr lang="de-AT" dirty="0" err="1" smtClean="0"/>
              <a:t>sometimes</a:t>
            </a:r>
            <a:r>
              <a:rPr lang="de-AT" dirty="0" smtClean="0"/>
              <a:t> </a:t>
            </a:r>
            <a:r>
              <a:rPr lang="de-AT" dirty="0" err="1" smtClean="0"/>
              <a:t>missing</a:t>
            </a:r>
            <a:endParaRPr lang="de-AT" dirty="0" smtClean="0"/>
          </a:p>
          <a:p>
            <a:r>
              <a:rPr lang="de-AT" dirty="0" smtClean="0"/>
              <a:t>Gender-</a:t>
            </a:r>
            <a:r>
              <a:rPr lang="de-AT" dirty="0" err="1" smtClean="0"/>
              <a:t>disaggregated</a:t>
            </a:r>
            <a:r>
              <a:rPr lang="de-AT" dirty="0" smtClean="0"/>
              <a:t> </a:t>
            </a:r>
            <a:r>
              <a:rPr lang="de-AT" dirty="0" err="1" smtClean="0"/>
              <a:t>perspective</a:t>
            </a:r>
            <a:r>
              <a:rPr lang="de-AT" dirty="0" smtClean="0"/>
              <a:t> is </a:t>
            </a:r>
            <a:r>
              <a:rPr lang="de-AT" dirty="0" err="1" smtClean="0"/>
              <a:t>often</a:t>
            </a:r>
            <a:r>
              <a:rPr lang="de-AT" dirty="0" smtClean="0"/>
              <a:t> </a:t>
            </a:r>
            <a:r>
              <a:rPr lang="de-AT" dirty="0" err="1" smtClean="0"/>
              <a:t>lacking</a:t>
            </a:r>
            <a:endParaRPr lang="de-AT" dirty="0" smtClean="0"/>
          </a:p>
          <a:p>
            <a:r>
              <a:rPr lang="de-AT" dirty="0" err="1" smtClean="0"/>
              <a:t>Don‘t</a:t>
            </a:r>
            <a:r>
              <a:rPr lang="de-AT" dirty="0" smtClean="0"/>
              <a:t> </a:t>
            </a:r>
            <a:r>
              <a:rPr lang="de-AT" dirty="0" err="1" smtClean="0"/>
              <a:t>get</a:t>
            </a:r>
            <a:r>
              <a:rPr lang="de-AT" dirty="0" smtClean="0"/>
              <a:t> </a:t>
            </a:r>
            <a:r>
              <a:rPr lang="de-AT" dirty="0" err="1" smtClean="0"/>
              <a:t>spellbound</a:t>
            </a:r>
            <a:r>
              <a:rPr lang="de-AT" dirty="0" smtClean="0"/>
              <a:t> by KPIs – Data must </a:t>
            </a:r>
            <a:r>
              <a:rPr lang="de-AT" dirty="0" err="1" smtClean="0"/>
              <a:t>always</a:t>
            </a:r>
            <a:r>
              <a:rPr lang="de-AT" dirty="0" smtClean="0"/>
              <a:t> be </a:t>
            </a:r>
            <a:r>
              <a:rPr lang="de-AT" dirty="0" err="1" smtClean="0"/>
              <a:t>interpreted</a:t>
            </a:r>
            <a:r>
              <a:rPr lang="de-AT" dirty="0" smtClean="0"/>
              <a:t> </a:t>
            </a:r>
            <a:r>
              <a:rPr lang="de-AT" dirty="0" err="1" smtClean="0"/>
              <a:t>within</a:t>
            </a:r>
            <a:r>
              <a:rPr lang="de-AT" dirty="0" smtClean="0"/>
              <a:t> </a:t>
            </a:r>
            <a:r>
              <a:rPr lang="de-AT" dirty="0" err="1" smtClean="0"/>
              <a:t>its</a:t>
            </a:r>
            <a:r>
              <a:rPr lang="de-AT" dirty="0" smtClean="0"/>
              <a:t> </a:t>
            </a:r>
            <a:r>
              <a:rPr lang="de-AT" dirty="0" err="1" smtClean="0"/>
              <a:t>context</a:t>
            </a:r>
            <a:endParaRPr lang="de-AT" dirty="0" smtClean="0"/>
          </a:p>
          <a:p>
            <a:r>
              <a:rPr lang="de-AT" dirty="0" smtClean="0"/>
              <a:t>Use of KPIs and </a:t>
            </a:r>
            <a:r>
              <a:rPr lang="de-AT" dirty="0" err="1" smtClean="0"/>
              <a:t>other</a:t>
            </a:r>
            <a:r>
              <a:rPr lang="de-AT" dirty="0" smtClean="0"/>
              <a:t> data in public policy debate </a:t>
            </a:r>
            <a:r>
              <a:rPr lang="de-AT" dirty="0" err="1" smtClean="0"/>
              <a:t>should</a:t>
            </a:r>
            <a:r>
              <a:rPr lang="de-AT" dirty="0" smtClean="0"/>
              <a:t> be </a:t>
            </a:r>
            <a:r>
              <a:rPr lang="de-AT" dirty="0" err="1" smtClean="0"/>
              <a:t>furthered</a:t>
            </a:r>
            <a:endParaRPr lang="de-AT" dirty="0" smtClean="0"/>
          </a:p>
          <a:p>
            <a:r>
              <a:rPr lang="de-AT" dirty="0" smtClean="0"/>
              <a:t>Strengthening the evidence-based </a:t>
            </a:r>
            <a:r>
              <a:rPr lang="de-AT" dirty="0" err="1" smtClean="0"/>
              <a:t>perspective</a:t>
            </a:r>
            <a:r>
              <a:rPr lang="de-AT" dirty="0" smtClean="0"/>
              <a:t> in policy </a:t>
            </a:r>
            <a:r>
              <a:rPr lang="de-AT" dirty="0" err="1" smtClean="0"/>
              <a:t>formulation</a:t>
            </a:r>
            <a:endParaRPr lang="de-AT" dirty="0" smtClean="0"/>
          </a:p>
          <a:p>
            <a:r>
              <a:rPr lang="de-AT" dirty="0" smtClean="0"/>
              <a:t>Open Data?</a:t>
            </a:r>
          </a:p>
          <a:p>
            <a:endParaRPr lang="de-AT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Key Performance Indicators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9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6886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publik-AT-4x3">
  <a:themeElements>
    <a:clrScheme name="Republik-AT">
      <a:dk1>
        <a:srgbClr val="000000"/>
      </a:dk1>
      <a:lt1>
        <a:srgbClr val="E6EFF3"/>
      </a:lt1>
      <a:dk2>
        <a:srgbClr val="E6320F"/>
      </a:dk2>
      <a:lt2>
        <a:srgbClr val="FFFFFF"/>
      </a:lt2>
      <a:accent1>
        <a:srgbClr val="CA0237"/>
      </a:accent1>
      <a:accent2>
        <a:srgbClr val="5FB564"/>
      </a:accent2>
      <a:accent3>
        <a:srgbClr val="950F53"/>
      </a:accent3>
      <a:accent4>
        <a:srgbClr val="F59C00"/>
      </a:accent4>
      <a:accent5>
        <a:srgbClr val="3BACBE"/>
      </a:accent5>
      <a:accent6>
        <a:srgbClr val="BCCF00"/>
      </a:accent6>
      <a:hlink>
        <a:srgbClr val="1C1C1C"/>
      </a:hlink>
      <a:folHlink>
        <a:srgbClr val="636362"/>
      </a:folHlink>
    </a:clrScheme>
    <a:fontScheme name="BKA2018-Schriften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larhei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%5C%5Cbmf.local%5Cshares%5CUserData01$%5Crosners%5CDaten%5CDesktop%5CPPT EN_4zu3.pptx" id="{8C80C997-7BED-4B73-8EE8-E3D818B7F1B6}" vid="{1B041597-ED83-4CF6-9BA4-91B6DFEEB3C8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457</Words>
  <Application>Microsoft Office PowerPoint</Application>
  <PresentationFormat>On-screen Show (4:3)</PresentationFormat>
  <Paragraphs>73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Corbel</vt:lpstr>
      <vt:lpstr>Courier New</vt:lpstr>
      <vt:lpstr>Symbol</vt:lpstr>
      <vt:lpstr>Wingdings</vt:lpstr>
      <vt:lpstr>Republik-AT-4x3</vt:lpstr>
      <vt:lpstr>Developing and Coordinating  Key Performance Indicators</vt:lpstr>
      <vt:lpstr>Agenda</vt:lpstr>
      <vt:lpstr>The Structure of Austria‘s Performance Management System</vt:lpstr>
      <vt:lpstr>KPIs in the Austrian system of performance management </vt:lpstr>
      <vt:lpstr>Structures and Processes  </vt:lpstr>
      <vt:lpstr>Combining KPIs: Don‘t miss the big picture…</vt:lpstr>
      <vt:lpstr>Coordination and Quality Assurance </vt:lpstr>
      <vt:lpstr>Lessons Learned </vt:lpstr>
      <vt:lpstr>Future Challenges </vt:lpstr>
      <vt:lpstr>Thank you  for your attention!</vt:lpstr>
    </vt:vector>
  </TitlesOfParts>
  <Company>Bundeskanzleramt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Veranstaltungstitel  zweizeilig max.</dc:title>
  <dc:creator>VOSTA, Edith</dc:creator>
  <cp:lastModifiedBy>LECONTE-LUCAS Hélène, GOV/BUD</cp:lastModifiedBy>
  <cp:revision>136</cp:revision>
  <cp:lastPrinted>2019-07-01T11:45:50Z</cp:lastPrinted>
  <dcterms:created xsi:type="dcterms:W3CDTF">2018-07-02T08:32:26Z</dcterms:created>
  <dcterms:modified xsi:type="dcterms:W3CDTF">2019-07-01T11:47:26Z</dcterms:modified>
</cp:coreProperties>
</file>