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73" r:id="rId4"/>
    <p:sldId id="268" r:id="rId5"/>
    <p:sldId id="269" r:id="rId6"/>
    <p:sldId id="267" r:id="rId7"/>
    <p:sldId id="270" r:id="rId8"/>
    <p:sldId id="271" r:id="rId9"/>
    <p:sldId id="272" r:id="rId10"/>
    <p:sldId id="258" r:id="rId11"/>
  </p:sldIdLst>
  <p:sldSz cx="9144000" cy="6858000" type="screen4x3"/>
  <p:notesSz cx="7010400" cy="9296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8">
          <p15:clr>
            <a:srgbClr val="A4A3A4"/>
          </p15:clr>
        </p15:guide>
        <p15:guide id="2" orient="horz" pos="3869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FF3"/>
    <a:srgbClr val="E63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1" autoAdjust="0"/>
    <p:restoredTop sz="94857" autoAdjust="0"/>
  </p:normalViewPr>
  <p:slideViewPr>
    <p:cSldViewPr snapToGrid="0" snapToObjects="1">
      <p:cViewPr varScale="1">
        <p:scale>
          <a:sx n="81" d="100"/>
          <a:sy n="81" d="100"/>
        </p:scale>
        <p:origin x="1872" y="96"/>
      </p:cViewPr>
      <p:guideLst>
        <p:guide orient="horz" pos="258"/>
        <p:guide orient="horz" pos="3869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486" y="-72"/>
      </p:cViewPr>
      <p:guideLst>
        <p:guide orient="horz" pos="292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72562" y="883158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01.07.2019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3037840" y="8829967"/>
            <a:ext cx="933098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‹#›</a:t>
            </a:fld>
            <a:endParaRPr lang="de-AT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987" y="309113"/>
            <a:ext cx="1414591" cy="3114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2562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01.07.2019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631825"/>
            <a:ext cx="5219700" cy="3914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81649" y="4648201"/>
            <a:ext cx="5249647" cy="395096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037840" y="8829965"/>
            <a:ext cx="933098" cy="466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233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270000"/>
            <a:ext cx="7978526" cy="1054449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414799"/>
            <a:ext cx="7978526" cy="1853851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5588000"/>
            <a:ext cx="3422650" cy="55403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r>
              <a:rPr lang="de-DE" dirty="0"/>
              <a:t>Vorname Nachname</a:t>
            </a:r>
          </a:p>
          <a:p>
            <a:r>
              <a:rPr lang="de-DE" dirty="0"/>
              <a:t>Organisation</a:t>
            </a:r>
          </a:p>
          <a:p>
            <a:r>
              <a:rPr lang="de-DE" dirty="0"/>
              <a:t>Vienna, 23 </a:t>
            </a:r>
            <a:r>
              <a:rPr lang="de-DE" dirty="0" err="1"/>
              <a:t>October</a:t>
            </a:r>
            <a:r>
              <a:rPr lang="de-DE" dirty="0"/>
              <a:t> 2018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>
                <a:solidFill>
                  <a:schemeClr val="tx2"/>
                </a:solidFill>
              </a:rPr>
              <a:t>bmf.gv.at</a:t>
            </a:r>
          </a:p>
        </p:txBody>
      </p:sp>
      <p:pic>
        <p:nvPicPr>
          <p:cNvPr id="1026" name="Picture 2" descr="\\bmf.local\shares\UserData03$\rittert\Daten\Desktop\BMF\Logos_EN\Office\BMF_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32" y="119560"/>
            <a:ext cx="2203200" cy="81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0" y="2077200"/>
            <a:ext cx="7978775" cy="3922713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Key Performance Indicators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2"/>
            <a:ext cx="814522" cy="266700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6047"/>
            <a:ext cx="7978525" cy="82945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5647"/>
            <a:ext cx="7978775" cy="4066391"/>
          </a:xfrm>
        </p:spPr>
        <p:txBody>
          <a:bodyPr/>
          <a:lstStyle/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Key Performance Indicators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Key Performance Indicators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7200"/>
            <a:ext cx="3813175" cy="4064838"/>
          </a:xfrm>
        </p:spPr>
        <p:txBody>
          <a:bodyPr/>
          <a:lstStyle/>
          <a:p>
            <a:r>
              <a:rPr lang="de-DE" dirty="0"/>
              <a:t>Bild durch Klicken auf Symbol hinzufügen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2077200"/>
            <a:ext cx="3812400" cy="4064838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Key Performance Indicators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2077200"/>
            <a:ext cx="3838575" cy="4064838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0" y="2077200"/>
            <a:ext cx="3838575" cy="4064838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0" y="2077200"/>
            <a:ext cx="7978775" cy="4064838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Key Performance Indicators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266450"/>
            <a:ext cx="5389200" cy="1117613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4857750"/>
            <a:ext cx="3423600" cy="128428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1317625"/>
            <a:ext cx="7978525" cy="82945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2075867"/>
            <a:ext cx="7978525" cy="40661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 </a:t>
            </a:r>
            <a:br>
              <a:rPr lang="de-DE" dirty="0"/>
            </a:br>
            <a:r>
              <a:rPr lang="de-DE" dirty="0"/>
              <a:t>Erste Ebene </a:t>
            </a:r>
          </a:p>
          <a:p>
            <a:pPr lvl="1"/>
            <a:r>
              <a:rPr lang="de-DE" dirty="0"/>
              <a:t>Zweite Ebene – wie Ebene zuvor</a:t>
            </a:r>
          </a:p>
          <a:p>
            <a:pPr lvl="2"/>
            <a:r>
              <a:rPr lang="de-DE" dirty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6387002"/>
            <a:ext cx="6875916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AT" dirty="0" smtClean="0"/>
              <a:t>Key Performance Indicators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6387002"/>
            <a:ext cx="960324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>
                <a:solidFill>
                  <a:schemeClr val="tx2"/>
                </a:solidFill>
              </a:rPr>
              <a:t>bmf.gv.at</a:t>
            </a:r>
          </a:p>
        </p:txBody>
      </p:sp>
      <p:pic>
        <p:nvPicPr>
          <p:cNvPr id="12" name="Grafik 11" descr="Bundesministerium &#10;Finanzen" title="Logo"/>
          <p:cNvPicPr/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0" y="208971"/>
            <a:ext cx="2746420" cy="6654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0"/>
          <p:cNvPicPr/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881" y="116218"/>
            <a:ext cx="2203200" cy="81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vorname.nachname@bmf.gv.a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Developing and Coordinating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Key Performance Indicators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Structures – Processes – Challenges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9749" y="5168106"/>
            <a:ext cx="7716483" cy="649288"/>
          </a:xfrm>
        </p:spPr>
        <p:txBody>
          <a:bodyPr/>
          <a:lstStyle/>
          <a:p>
            <a:r>
              <a:rPr lang="de-DE" b="1" dirty="0" smtClean="0"/>
              <a:t>Andreas Fraydenegg</a:t>
            </a:r>
          </a:p>
          <a:p>
            <a:r>
              <a:rPr lang="de-DE" b="1" dirty="0" smtClean="0"/>
              <a:t>Senior Adviser</a:t>
            </a:r>
          </a:p>
          <a:p>
            <a:r>
              <a:rPr lang="de-DE" b="1" dirty="0" smtClean="0"/>
              <a:t>DG Budget – Department for General Issues, Coordination and Law</a:t>
            </a:r>
            <a:endParaRPr lang="de-DE" b="1" dirty="0"/>
          </a:p>
          <a:p>
            <a:endParaRPr lang="de-DE" dirty="0" smtClean="0"/>
          </a:p>
          <a:p>
            <a:r>
              <a:rPr lang="de-DE" dirty="0" smtClean="0"/>
              <a:t>Minsk, July 4th,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24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Thank you </a:t>
            </a:r>
            <a:br>
              <a:rPr lang="de-AT" dirty="0"/>
            </a:br>
            <a:r>
              <a:rPr lang="de-AT" dirty="0"/>
              <a:t>for your attention!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Andreas Fraydenegg</a:t>
            </a:r>
            <a:endParaRPr lang="de-DE" dirty="0"/>
          </a:p>
          <a:p>
            <a:r>
              <a:rPr lang="de-DE" dirty="0">
                <a:hlinkClick r:id="rId2"/>
              </a:rPr>
              <a:t>a</a:t>
            </a:r>
            <a:r>
              <a:rPr lang="de-DE" dirty="0" smtClean="0">
                <a:hlinkClick r:id="rId2"/>
              </a:rPr>
              <a:t>ndreas.fraydenegg@bmf.gv.at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91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Agenda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KPIs in the Austrian system of performance management</a:t>
            </a:r>
          </a:p>
          <a:p>
            <a:r>
              <a:rPr lang="de-DE" dirty="0" smtClean="0"/>
              <a:t>Lessons Learned</a:t>
            </a:r>
          </a:p>
          <a:p>
            <a:r>
              <a:rPr lang="de-DE" dirty="0" smtClean="0"/>
              <a:t>Future Challenges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Key Performance Indicators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 Structure of Austria‘s Performance Management System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Key Performance Indicators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endParaRPr lang="de-A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1" t="32564" r="19950" b="13108"/>
          <a:stretch/>
        </p:blipFill>
        <p:spPr bwMode="auto">
          <a:xfrm>
            <a:off x="468940" y="1917402"/>
            <a:ext cx="5561547" cy="292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>
            <a:off x="646532" y="4213202"/>
            <a:ext cx="5256327" cy="546724"/>
          </a:xfrm>
          <a:prstGeom prst="rect">
            <a:avLst/>
          </a:prstGeom>
          <a:solidFill>
            <a:srgbClr val="00B0F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0" t="22970" r="19406" b="14984"/>
          <a:stretch/>
        </p:blipFill>
        <p:spPr bwMode="auto">
          <a:xfrm>
            <a:off x="3341607" y="2147080"/>
            <a:ext cx="5377759" cy="394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30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KPIs in the Austrian system of performance management</a:t>
            </a:r>
            <a:br>
              <a:rPr lang="de-DE" dirty="0"/>
            </a:b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dirty="0" smtClean="0"/>
              <a:t>Every performance </a:t>
            </a:r>
            <a:r>
              <a:rPr lang="de-AT" dirty="0" err="1" smtClean="0"/>
              <a:t>goal</a:t>
            </a:r>
            <a:r>
              <a:rPr lang="de-AT" dirty="0" smtClean="0"/>
              <a:t> </a:t>
            </a:r>
            <a:r>
              <a:rPr lang="de-AT" dirty="0" err="1" smtClean="0"/>
              <a:t>has</a:t>
            </a:r>
            <a:r>
              <a:rPr lang="de-AT" dirty="0" smtClean="0"/>
              <a:t> to </a:t>
            </a:r>
            <a:r>
              <a:rPr lang="de-AT" dirty="0" err="1" smtClean="0"/>
              <a:t>include</a:t>
            </a:r>
            <a:r>
              <a:rPr lang="de-AT" dirty="0" smtClean="0"/>
              <a:t> at least one </a:t>
            </a:r>
            <a:r>
              <a:rPr lang="de-AT" dirty="0" err="1" smtClean="0"/>
              <a:t>indicator</a:t>
            </a:r>
            <a:endParaRPr lang="de-AT" dirty="0" smtClean="0"/>
          </a:p>
          <a:p>
            <a:r>
              <a:rPr lang="de-AT" dirty="0" smtClean="0"/>
              <a:t>For sub-goals and measures as well</a:t>
            </a:r>
          </a:p>
          <a:p>
            <a:r>
              <a:rPr lang="de-AT" b="1" dirty="0" smtClean="0"/>
              <a:t>„what </a:t>
            </a:r>
            <a:r>
              <a:rPr lang="de-AT" b="1" dirty="0" err="1" smtClean="0"/>
              <a:t>gets</a:t>
            </a:r>
            <a:r>
              <a:rPr lang="de-AT" b="1" dirty="0" smtClean="0"/>
              <a:t> measured </a:t>
            </a:r>
            <a:r>
              <a:rPr lang="de-AT" b="1" dirty="0" err="1" smtClean="0"/>
              <a:t>gets</a:t>
            </a:r>
            <a:r>
              <a:rPr lang="de-AT" b="1" dirty="0" smtClean="0"/>
              <a:t> </a:t>
            </a:r>
            <a:r>
              <a:rPr lang="de-AT" b="1" dirty="0" err="1" smtClean="0"/>
              <a:t>managed</a:t>
            </a:r>
            <a:r>
              <a:rPr lang="de-AT" b="1" dirty="0" smtClean="0"/>
              <a:t>“</a:t>
            </a:r>
          </a:p>
          <a:p>
            <a:r>
              <a:rPr lang="de-AT" dirty="0" smtClean="0"/>
              <a:t>KPIs </a:t>
            </a:r>
            <a:r>
              <a:rPr lang="de-AT" dirty="0" err="1" smtClean="0"/>
              <a:t>can</a:t>
            </a:r>
            <a:r>
              <a:rPr lang="de-AT" dirty="0" smtClean="0"/>
              <a:t> – </a:t>
            </a:r>
            <a:r>
              <a:rPr lang="de-AT" dirty="0" err="1" smtClean="0"/>
              <a:t>within</a:t>
            </a:r>
            <a:r>
              <a:rPr lang="de-AT" dirty="0" smtClean="0"/>
              <a:t> a </a:t>
            </a:r>
            <a:r>
              <a:rPr lang="de-AT" dirty="0" err="1" smtClean="0"/>
              <a:t>broad</a:t>
            </a:r>
            <a:r>
              <a:rPr lang="de-AT" dirty="0" smtClean="0"/>
              <a:t> </a:t>
            </a:r>
            <a:r>
              <a:rPr lang="de-AT" dirty="0" err="1" smtClean="0"/>
              <a:t>range</a:t>
            </a:r>
            <a:r>
              <a:rPr lang="de-AT" dirty="0" smtClean="0"/>
              <a:t> – be </a:t>
            </a:r>
            <a:r>
              <a:rPr lang="de-AT" dirty="0" err="1" smtClean="0"/>
              <a:t>defined</a:t>
            </a:r>
            <a:r>
              <a:rPr lang="de-AT" dirty="0" smtClean="0"/>
              <a:t> by line </a:t>
            </a:r>
            <a:r>
              <a:rPr lang="de-AT" dirty="0" err="1" smtClean="0"/>
              <a:t>ministries</a:t>
            </a:r>
            <a:r>
              <a:rPr lang="de-AT" dirty="0" smtClean="0"/>
              <a:t> </a:t>
            </a:r>
            <a:r>
              <a:rPr lang="de-AT" dirty="0" err="1" smtClean="0"/>
              <a:t>themselves</a:t>
            </a:r>
            <a:endParaRPr lang="de-AT" dirty="0" smtClean="0"/>
          </a:p>
          <a:p>
            <a:r>
              <a:rPr lang="de-AT" dirty="0" err="1" smtClean="0"/>
              <a:t>Availability</a:t>
            </a:r>
            <a:r>
              <a:rPr lang="de-AT" dirty="0" smtClean="0"/>
              <a:t> of data and </a:t>
            </a:r>
            <a:r>
              <a:rPr lang="de-AT" dirty="0" err="1" smtClean="0"/>
              <a:t>connection</a:t>
            </a:r>
            <a:r>
              <a:rPr lang="de-AT" dirty="0" smtClean="0"/>
              <a:t> to the </a:t>
            </a:r>
            <a:r>
              <a:rPr lang="de-AT" dirty="0" err="1" smtClean="0"/>
              <a:t>desired</a:t>
            </a:r>
            <a:r>
              <a:rPr lang="de-AT" dirty="0" smtClean="0"/>
              <a:t> outcome are key </a:t>
            </a:r>
            <a:r>
              <a:rPr lang="de-AT" dirty="0" err="1" smtClean="0"/>
              <a:t>elements</a:t>
            </a:r>
            <a:endParaRPr lang="de-AT" dirty="0" smtClean="0"/>
          </a:p>
          <a:p>
            <a:r>
              <a:rPr lang="de-AT" dirty="0" smtClean="0"/>
              <a:t>„Soft“ Quality assurance </a:t>
            </a:r>
            <a:r>
              <a:rPr lang="de-AT" dirty="0" err="1" smtClean="0"/>
              <a:t>through</a:t>
            </a:r>
            <a:r>
              <a:rPr lang="de-AT" dirty="0" smtClean="0"/>
              <a:t> Federal Performance Management Office and Court of Audit</a:t>
            </a:r>
          </a:p>
          <a:p>
            <a:r>
              <a:rPr lang="de-AT" dirty="0" smtClean="0"/>
              <a:t>No </a:t>
            </a:r>
            <a:r>
              <a:rPr lang="de-AT" dirty="0" err="1" smtClean="0"/>
              <a:t>single</a:t>
            </a:r>
            <a:r>
              <a:rPr lang="de-AT" dirty="0" smtClean="0"/>
              <a:t> , </a:t>
            </a:r>
            <a:r>
              <a:rPr lang="de-AT" dirty="0" err="1" smtClean="0"/>
              <a:t>centralised</a:t>
            </a:r>
            <a:r>
              <a:rPr lang="de-AT" dirty="0" smtClean="0"/>
              <a:t> national system of KPIs from </a:t>
            </a:r>
            <a:r>
              <a:rPr lang="de-AT" dirty="0" err="1" smtClean="0"/>
              <a:t>which</a:t>
            </a:r>
            <a:r>
              <a:rPr lang="de-AT" dirty="0" smtClean="0"/>
              <a:t> to </a:t>
            </a:r>
            <a:r>
              <a:rPr lang="de-AT" dirty="0" err="1" smtClean="0"/>
              <a:t>choose</a:t>
            </a:r>
            <a:endParaRPr lang="de-AT" dirty="0" smtClean="0"/>
          </a:p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Key Performance Indicators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3254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Structures and Processes </a:t>
            </a:r>
            <a:br>
              <a:rPr lang="de-DE" dirty="0"/>
            </a:b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dirty="0" smtClean="0"/>
              <a:t>Definition of performance goals, targets and KPIs falls into the responsibility of every line ministry – high degree of ministerial autonomy</a:t>
            </a:r>
          </a:p>
          <a:p>
            <a:r>
              <a:rPr lang="de-AT" dirty="0" smtClean="0"/>
              <a:t>Accountability and Flexibility </a:t>
            </a:r>
          </a:p>
          <a:p>
            <a:r>
              <a:rPr lang="de-AT" dirty="0" smtClean="0"/>
              <a:t> Usage of commonly accepted KPIs is encouraged by the MoF</a:t>
            </a:r>
          </a:p>
          <a:p>
            <a:r>
              <a:rPr lang="de-AT" dirty="0" smtClean="0"/>
              <a:t>Guidelines and trainings are offered by the Federal Academy of Administration</a:t>
            </a:r>
          </a:p>
          <a:p>
            <a:r>
              <a:rPr lang="de-AT" dirty="0" smtClean="0"/>
              <a:t>Political Project: „Austria to the Top“ – Getting better in international Rankings </a:t>
            </a:r>
          </a:p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Key Performance Indicators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352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Combining KPIs: </a:t>
            </a:r>
            <a:r>
              <a:rPr lang="de-DE" dirty="0" err="1" smtClean="0"/>
              <a:t>Don‘t</a:t>
            </a:r>
            <a:r>
              <a:rPr lang="de-DE" dirty="0" smtClean="0"/>
              <a:t> miss the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picture</a:t>
            </a: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Key Performance Indicators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40000" y="4900474"/>
            <a:ext cx="7978525" cy="1241564"/>
          </a:xfrm>
        </p:spPr>
        <p:txBody>
          <a:bodyPr/>
          <a:lstStyle/>
          <a:p>
            <a:endParaRPr lang="de-AT" dirty="0" smtClean="0"/>
          </a:p>
          <a:p>
            <a:r>
              <a:rPr lang="de-AT" dirty="0" err="1" smtClean="0"/>
              <a:t>Any</a:t>
            </a:r>
            <a:r>
              <a:rPr lang="de-AT" dirty="0" smtClean="0"/>
              <a:t> </a:t>
            </a:r>
            <a:r>
              <a:rPr lang="de-AT" dirty="0" err="1" smtClean="0"/>
              <a:t>social</a:t>
            </a:r>
            <a:r>
              <a:rPr lang="de-AT" dirty="0" smtClean="0"/>
              <a:t> </a:t>
            </a:r>
            <a:r>
              <a:rPr lang="de-AT" dirty="0" err="1" smtClean="0"/>
              <a:t>phenomenon</a:t>
            </a:r>
            <a:r>
              <a:rPr lang="de-AT" dirty="0" smtClean="0"/>
              <a:t> </a:t>
            </a:r>
            <a:r>
              <a:rPr lang="de-AT" dirty="0" err="1" smtClean="0"/>
              <a:t>may</a:t>
            </a:r>
            <a:r>
              <a:rPr lang="de-AT" dirty="0" smtClean="0"/>
              <a:t> not be </a:t>
            </a:r>
            <a:r>
              <a:rPr lang="de-AT" dirty="0" err="1" smtClean="0"/>
              <a:t>judged</a:t>
            </a:r>
            <a:r>
              <a:rPr lang="de-AT" dirty="0" smtClean="0"/>
              <a:t> or </a:t>
            </a:r>
            <a:r>
              <a:rPr lang="de-AT" dirty="0" err="1" smtClean="0"/>
              <a:t>managed</a:t>
            </a:r>
            <a:r>
              <a:rPr lang="de-AT" dirty="0" smtClean="0"/>
              <a:t> by </a:t>
            </a:r>
            <a:r>
              <a:rPr lang="de-AT" u="sng" dirty="0" smtClean="0"/>
              <a:t>a </a:t>
            </a:r>
            <a:r>
              <a:rPr lang="de-AT" u="sng" dirty="0" err="1" smtClean="0"/>
              <a:t>single</a:t>
            </a:r>
            <a:r>
              <a:rPr lang="de-AT" dirty="0" smtClean="0"/>
              <a:t> </a:t>
            </a:r>
            <a:r>
              <a:rPr lang="de-AT" dirty="0" err="1" smtClean="0"/>
              <a:t>indicator</a:t>
            </a:r>
            <a:r>
              <a:rPr lang="de-AT" dirty="0" smtClean="0"/>
              <a:t>, but </a:t>
            </a:r>
            <a:r>
              <a:rPr lang="de-AT" dirty="0" err="1" smtClean="0"/>
              <a:t>more</a:t>
            </a:r>
            <a:r>
              <a:rPr lang="de-AT" dirty="0" smtClean="0"/>
              <a:t> </a:t>
            </a:r>
            <a:r>
              <a:rPr lang="de-AT" dirty="0" err="1" smtClean="0"/>
              <a:t>likely</a:t>
            </a:r>
            <a:r>
              <a:rPr lang="de-AT" dirty="0" smtClean="0"/>
              <a:t> by a </a:t>
            </a:r>
            <a:r>
              <a:rPr lang="de-AT" dirty="0" err="1" smtClean="0"/>
              <a:t>combination</a:t>
            </a:r>
            <a:r>
              <a:rPr lang="de-AT" dirty="0" smtClean="0"/>
              <a:t> of different quantitative and qualitative </a:t>
            </a:r>
            <a:r>
              <a:rPr lang="de-AT" dirty="0" err="1" smtClean="0"/>
              <a:t>indicators</a:t>
            </a:r>
            <a:r>
              <a:rPr lang="de-AT" dirty="0" smtClean="0"/>
              <a:t>.</a:t>
            </a:r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701" y="1988423"/>
            <a:ext cx="641350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15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Coordination and Quality Assurance</a:t>
            </a:r>
            <a:br>
              <a:rPr lang="de-DE" dirty="0"/>
            </a:b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dirty="0" smtClean="0"/>
              <a:t>Be SMART</a:t>
            </a:r>
          </a:p>
          <a:p>
            <a:r>
              <a:rPr lang="de-AT" dirty="0" smtClean="0"/>
              <a:t>Criteria are well known but difficult to implement</a:t>
            </a:r>
          </a:p>
          <a:p>
            <a:r>
              <a:rPr lang="de-AT" dirty="0" smtClean="0"/>
              <a:t>Still substantial resistance to „getting measured“ </a:t>
            </a:r>
          </a:p>
          <a:p>
            <a:r>
              <a:rPr lang="de-AT" dirty="0" smtClean="0"/>
              <a:t>Consistency is key!</a:t>
            </a:r>
          </a:p>
          <a:p>
            <a:r>
              <a:rPr lang="de-AT" dirty="0" smtClean="0"/>
              <a:t>… across departments</a:t>
            </a:r>
          </a:p>
          <a:p>
            <a:r>
              <a:rPr lang="de-AT" dirty="0" smtClean="0"/>
              <a:t>… across time</a:t>
            </a:r>
          </a:p>
          <a:p>
            <a:r>
              <a:rPr lang="de-AT" dirty="0" smtClean="0"/>
              <a:t>… with international KPI systems (e.g. SDGs, EU 2020)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Key Performance Indicators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3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Lessons Learned</a:t>
            </a:r>
            <a:br>
              <a:rPr lang="de-DE" dirty="0"/>
            </a:b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dirty="0" smtClean="0"/>
              <a:t>Coordination </a:t>
            </a:r>
            <a:r>
              <a:rPr lang="de-AT" dirty="0"/>
              <a:t>across Departments is still rather </a:t>
            </a:r>
            <a:r>
              <a:rPr lang="de-AT" dirty="0" smtClean="0"/>
              <a:t>weak </a:t>
            </a:r>
          </a:p>
          <a:p>
            <a:r>
              <a:rPr lang="de-AT" dirty="0"/>
              <a:t>D</a:t>
            </a:r>
            <a:r>
              <a:rPr lang="de-AT" dirty="0" smtClean="0"/>
              <a:t>ifferent, </a:t>
            </a:r>
            <a:r>
              <a:rPr lang="de-AT" dirty="0" err="1" smtClean="0"/>
              <a:t>sometimes</a:t>
            </a:r>
            <a:r>
              <a:rPr lang="de-AT" dirty="0" smtClean="0"/>
              <a:t> </a:t>
            </a:r>
            <a:r>
              <a:rPr lang="de-AT" dirty="0" err="1" smtClean="0"/>
              <a:t>even</a:t>
            </a:r>
            <a:r>
              <a:rPr lang="de-AT" dirty="0" smtClean="0"/>
              <a:t> </a:t>
            </a:r>
            <a:r>
              <a:rPr lang="de-AT" dirty="0" err="1" smtClean="0"/>
              <a:t>conflicting</a:t>
            </a:r>
            <a:r>
              <a:rPr lang="de-AT" dirty="0" smtClean="0"/>
              <a:t> </a:t>
            </a:r>
            <a:r>
              <a:rPr lang="de-AT" dirty="0" err="1" smtClean="0"/>
              <a:t>indicators</a:t>
            </a:r>
            <a:r>
              <a:rPr lang="de-AT" dirty="0" smtClean="0"/>
              <a:t> for </a:t>
            </a:r>
            <a:r>
              <a:rPr lang="de-AT" dirty="0" err="1" smtClean="0"/>
              <a:t>similar</a:t>
            </a:r>
            <a:r>
              <a:rPr lang="de-AT" dirty="0" smtClean="0"/>
              <a:t> </a:t>
            </a:r>
            <a:r>
              <a:rPr lang="de-AT" dirty="0" err="1" smtClean="0"/>
              <a:t>proposed</a:t>
            </a:r>
            <a:r>
              <a:rPr lang="de-AT" dirty="0" smtClean="0"/>
              <a:t> </a:t>
            </a:r>
            <a:r>
              <a:rPr lang="de-AT" dirty="0" err="1" smtClean="0"/>
              <a:t>outcomes</a:t>
            </a:r>
            <a:endParaRPr lang="de-AT" dirty="0" smtClean="0"/>
          </a:p>
          <a:p>
            <a:r>
              <a:rPr lang="de-AT" dirty="0" smtClean="0"/>
              <a:t>KPIs are (still) </a:t>
            </a:r>
            <a:r>
              <a:rPr lang="de-AT" dirty="0" err="1" smtClean="0"/>
              <a:t>treated</a:t>
            </a:r>
            <a:r>
              <a:rPr lang="de-AT" dirty="0" smtClean="0"/>
              <a:t> with </a:t>
            </a:r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suspicion</a:t>
            </a:r>
            <a:r>
              <a:rPr lang="de-AT" dirty="0" smtClean="0"/>
              <a:t> by </a:t>
            </a:r>
            <a:r>
              <a:rPr lang="de-AT" dirty="0" err="1" smtClean="0"/>
              <a:t>civil</a:t>
            </a:r>
            <a:r>
              <a:rPr lang="de-AT" dirty="0" smtClean="0"/>
              <a:t> </a:t>
            </a:r>
            <a:r>
              <a:rPr lang="de-AT" dirty="0" err="1" smtClean="0"/>
              <a:t>servants</a:t>
            </a:r>
            <a:r>
              <a:rPr lang="de-AT" dirty="0" smtClean="0"/>
              <a:t> and </a:t>
            </a:r>
            <a:r>
              <a:rPr lang="de-AT" dirty="0" err="1" smtClean="0"/>
              <a:t>politicians</a:t>
            </a:r>
            <a:endParaRPr lang="de-AT" dirty="0" smtClean="0"/>
          </a:p>
          <a:p>
            <a:r>
              <a:rPr lang="de-AT" dirty="0" smtClean="0"/>
              <a:t>Alignment with international standards and KPIs could be enhanced</a:t>
            </a:r>
          </a:p>
          <a:p>
            <a:r>
              <a:rPr lang="de-AT" dirty="0" smtClean="0"/>
              <a:t> Lack of ambition – </a:t>
            </a:r>
            <a:r>
              <a:rPr lang="de-AT" dirty="0" err="1" smtClean="0"/>
              <a:t>triggered</a:t>
            </a:r>
            <a:r>
              <a:rPr lang="de-AT" dirty="0" smtClean="0"/>
              <a:t> by </a:t>
            </a:r>
            <a:r>
              <a:rPr lang="de-AT" dirty="0" err="1" smtClean="0"/>
              <a:t>low</a:t>
            </a:r>
            <a:r>
              <a:rPr lang="de-AT" dirty="0" smtClean="0"/>
              <a:t> </a:t>
            </a:r>
            <a:r>
              <a:rPr lang="de-AT" dirty="0" err="1" smtClean="0"/>
              <a:t>levels</a:t>
            </a:r>
            <a:r>
              <a:rPr lang="de-AT" dirty="0" smtClean="0"/>
              <a:t> of </a:t>
            </a:r>
            <a:r>
              <a:rPr lang="de-AT" dirty="0" err="1" smtClean="0"/>
              <a:t>trust</a:t>
            </a:r>
            <a:r>
              <a:rPr lang="de-AT" dirty="0" smtClean="0"/>
              <a:t> </a:t>
            </a:r>
            <a:r>
              <a:rPr lang="de-AT" dirty="0" err="1" smtClean="0"/>
              <a:t>between</a:t>
            </a:r>
            <a:r>
              <a:rPr lang="de-AT" dirty="0" smtClean="0"/>
              <a:t> line </a:t>
            </a:r>
            <a:r>
              <a:rPr lang="de-AT" dirty="0" err="1"/>
              <a:t>m</a:t>
            </a:r>
            <a:r>
              <a:rPr lang="de-AT" dirty="0" err="1" smtClean="0"/>
              <a:t>inistries</a:t>
            </a:r>
            <a:r>
              <a:rPr lang="de-AT" dirty="0" smtClean="0"/>
              <a:t> and the MoF</a:t>
            </a:r>
          </a:p>
          <a:p>
            <a:r>
              <a:rPr lang="de-AT" dirty="0" smtClean="0"/>
              <a:t>Ex post Evaluations </a:t>
            </a:r>
            <a:r>
              <a:rPr lang="de-AT" dirty="0" err="1" smtClean="0"/>
              <a:t>often</a:t>
            </a:r>
            <a:r>
              <a:rPr lang="de-AT" dirty="0" smtClean="0"/>
              <a:t> </a:t>
            </a:r>
            <a:r>
              <a:rPr lang="de-AT" dirty="0" err="1" smtClean="0"/>
              <a:t>suffer</a:t>
            </a:r>
            <a:r>
              <a:rPr lang="de-AT" dirty="0" smtClean="0"/>
              <a:t> from </a:t>
            </a:r>
            <a:r>
              <a:rPr lang="de-AT" dirty="0" err="1" smtClean="0"/>
              <a:t>poor</a:t>
            </a:r>
            <a:r>
              <a:rPr lang="de-AT" dirty="0" smtClean="0"/>
              <a:t> </a:t>
            </a:r>
            <a:r>
              <a:rPr lang="de-AT" dirty="0" err="1" smtClean="0"/>
              <a:t>definition</a:t>
            </a:r>
            <a:r>
              <a:rPr lang="de-AT" dirty="0" smtClean="0"/>
              <a:t> of KPIs and/or </a:t>
            </a:r>
            <a:r>
              <a:rPr lang="de-AT" dirty="0" err="1" smtClean="0"/>
              <a:t>low</a:t>
            </a:r>
            <a:r>
              <a:rPr lang="de-AT" dirty="0" smtClean="0"/>
              <a:t> </a:t>
            </a:r>
            <a:r>
              <a:rPr lang="de-AT" dirty="0" err="1" smtClean="0"/>
              <a:t>quality</a:t>
            </a:r>
            <a:r>
              <a:rPr lang="de-AT" dirty="0" smtClean="0"/>
              <a:t> of data</a:t>
            </a:r>
          </a:p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Key Performance Indicators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2182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Future Challenges</a:t>
            </a:r>
            <a:br>
              <a:rPr lang="de-DE" dirty="0"/>
            </a:b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dirty="0" err="1" smtClean="0"/>
              <a:t>Enhancing</a:t>
            </a:r>
            <a:r>
              <a:rPr lang="de-AT" dirty="0" smtClean="0"/>
              <a:t> the </a:t>
            </a:r>
            <a:r>
              <a:rPr lang="de-AT" dirty="0" err="1" smtClean="0"/>
              <a:t>culture</a:t>
            </a:r>
            <a:r>
              <a:rPr lang="de-AT" dirty="0" smtClean="0"/>
              <a:t> of performance</a:t>
            </a:r>
          </a:p>
          <a:p>
            <a:r>
              <a:rPr lang="de-AT" dirty="0" err="1" smtClean="0"/>
              <a:t>Being</a:t>
            </a:r>
            <a:r>
              <a:rPr lang="de-AT" dirty="0" smtClean="0"/>
              <a:t> </a:t>
            </a:r>
            <a:r>
              <a:rPr lang="de-AT" dirty="0" err="1" smtClean="0"/>
              <a:t>bolder</a:t>
            </a:r>
            <a:r>
              <a:rPr lang="de-AT" dirty="0" smtClean="0"/>
              <a:t> – setting </a:t>
            </a:r>
            <a:r>
              <a:rPr lang="de-AT" dirty="0" err="1" smtClean="0"/>
              <a:t>more</a:t>
            </a:r>
            <a:r>
              <a:rPr lang="de-AT" dirty="0" smtClean="0"/>
              <a:t> ambitious targets</a:t>
            </a:r>
          </a:p>
          <a:p>
            <a:r>
              <a:rPr lang="de-AT" dirty="0" smtClean="0"/>
              <a:t>Generally no lack of data – but </a:t>
            </a:r>
            <a:r>
              <a:rPr lang="de-AT" dirty="0" err="1" smtClean="0"/>
              <a:t>priorities</a:t>
            </a:r>
            <a:r>
              <a:rPr lang="de-AT" dirty="0" smtClean="0"/>
              <a:t> are </a:t>
            </a:r>
            <a:r>
              <a:rPr lang="de-AT" dirty="0" err="1" smtClean="0"/>
              <a:t>sometimes</a:t>
            </a:r>
            <a:r>
              <a:rPr lang="de-AT" dirty="0" smtClean="0"/>
              <a:t> </a:t>
            </a:r>
            <a:r>
              <a:rPr lang="de-AT" dirty="0" err="1" smtClean="0"/>
              <a:t>missing</a:t>
            </a:r>
            <a:endParaRPr lang="de-AT" dirty="0" smtClean="0"/>
          </a:p>
          <a:p>
            <a:r>
              <a:rPr lang="de-AT" dirty="0" smtClean="0"/>
              <a:t>Gender-</a:t>
            </a:r>
            <a:r>
              <a:rPr lang="de-AT" dirty="0" err="1" smtClean="0"/>
              <a:t>disaggregated</a:t>
            </a:r>
            <a:r>
              <a:rPr lang="de-AT" dirty="0" smtClean="0"/>
              <a:t> </a:t>
            </a:r>
            <a:r>
              <a:rPr lang="de-AT" dirty="0" err="1" smtClean="0"/>
              <a:t>perspective</a:t>
            </a:r>
            <a:r>
              <a:rPr lang="de-AT" dirty="0" smtClean="0"/>
              <a:t> is </a:t>
            </a:r>
            <a:r>
              <a:rPr lang="de-AT" dirty="0" err="1" smtClean="0"/>
              <a:t>often</a:t>
            </a:r>
            <a:r>
              <a:rPr lang="de-AT" dirty="0" smtClean="0"/>
              <a:t> </a:t>
            </a:r>
            <a:r>
              <a:rPr lang="de-AT" dirty="0" err="1" smtClean="0"/>
              <a:t>lacking</a:t>
            </a:r>
            <a:endParaRPr lang="de-AT" dirty="0" smtClean="0"/>
          </a:p>
          <a:p>
            <a:r>
              <a:rPr lang="de-AT" dirty="0" err="1" smtClean="0"/>
              <a:t>Don‘t</a:t>
            </a:r>
            <a:r>
              <a:rPr lang="de-AT" dirty="0" smtClean="0"/>
              <a:t> </a:t>
            </a:r>
            <a:r>
              <a:rPr lang="de-AT" dirty="0" err="1" smtClean="0"/>
              <a:t>get</a:t>
            </a:r>
            <a:r>
              <a:rPr lang="de-AT" dirty="0" smtClean="0"/>
              <a:t> </a:t>
            </a:r>
            <a:r>
              <a:rPr lang="de-AT" dirty="0" err="1" smtClean="0"/>
              <a:t>spellbound</a:t>
            </a:r>
            <a:r>
              <a:rPr lang="de-AT" dirty="0" smtClean="0"/>
              <a:t> by KPIs – Data must </a:t>
            </a:r>
            <a:r>
              <a:rPr lang="de-AT" dirty="0" err="1" smtClean="0"/>
              <a:t>always</a:t>
            </a:r>
            <a:r>
              <a:rPr lang="de-AT" dirty="0" smtClean="0"/>
              <a:t> be </a:t>
            </a:r>
            <a:r>
              <a:rPr lang="de-AT" dirty="0" err="1" smtClean="0"/>
              <a:t>interpreted</a:t>
            </a:r>
            <a:r>
              <a:rPr lang="de-AT" dirty="0" smtClean="0"/>
              <a:t> </a:t>
            </a:r>
            <a:r>
              <a:rPr lang="de-AT" dirty="0" err="1" smtClean="0"/>
              <a:t>within</a:t>
            </a:r>
            <a:r>
              <a:rPr lang="de-AT" dirty="0" smtClean="0"/>
              <a:t> </a:t>
            </a:r>
            <a:r>
              <a:rPr lang="de-AT" dirty="0" err="1" smtClean="0"/>
              <a:t>its</a:t>
            </a:r>
            <a:r>
              <a:rPr lang="de-AT" dirty="0" smtClean="0"/>
              <a:t> </a:t>
            </a:r>
            <a:r>
              <a:rPr lang="de-AT" dirty="0" err="1" smtClean="0"/>
              <a:t>context</a:t>
            </a:r>
            <a:endParaRPr lang="de-AT" dirty="0" smtClean="0"/>
          </a:p>
          <a:p>
            <a:r>
              <a:rPr lang="de-AT" dirty="0" smtClean="0"/>
              <a:t>Use of KPIs and </a:t>
            </a:r>
            <a:r>
              <a:rPr lang="de-AT" dirty="0" err="1" smtClean="0"/>
              <a:t>other</a:t>
            </a:r>
            <a:r>
              <a:rPr lang="de-AT" dirty="0" smtClean="0"/>
              <a:t> data in public policy debate </a:t>
            </a:r>
            <a:r>
              <a:rPr lang="de-AT" dirty="0" err="1" smtClean="0"/>
              <a:t>should</a:t>
            </a:r>
            <a:r>
              <a:rPr lang="de-AT" dirty="0" smtClean="0"/>
              <a:t> be </a:t>
            </a:r>
            <a:r>
              <a:rPr lang="de-AT" dirty="0" err="1" smtClean="0"/>
              <a:t>furthered</a:t>
            </a:r>
            <a:endParaRPr lang="de-AT" dirty="0" smtClean="0"/>
          </a:p>
          <a:p>
            <a:r>
              <a:rPr lang="de-AT" dirty="0" smtClean="0"/>
              <a:t>Strengthening the evidence-based </a:t>
            </a:r>
            <a:r>
              <a:rPr lang="de-AT" dirty="0" err="1" smtClean="0"/>
              <a:t>perspective</a:t>
            </a:r>
            <a:r>
              <a:rPr lang="de-AT" dirty="0" smtClean="0"/>
              <a:t> in policy </a:t>
            </a:r>
            <a:r>
              <a:rPr lang="de-AT" dirty="0" err="1" smtClean="0"/>
              <a:t>formulation</a:t>
            </a:r>
            <a:endParaRPr lang="de-AT" dirty="0" smtClean="0"/>
          </a:p>
          <a:p>
            <a:r>
              <a:rPr lang="de-AT" dirty="0" smtClean="0"/>
              <a:t>Open Data?</a:t>
            </a:r>
          </a:p>
          <a:p>
            <a:endParaRPr lang="de-AT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Key Performance Indicators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6886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ublik-AT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%5C%5Cbmf.local%5Cshares%5CUserData01$%5Crosners%5CDaten%5CDesktop%5CPPT EN_4zu3.pptx" id="{8C80C997-7BED-4B73-8EE8-E3D818B7F1B6}" vid="{1B041597-ED83-4CF6-9BA4-91B6DFEEB3C8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457</Words>
  <Application>Microsoft Office PowerPoint</Application>
  <PresentationFormat>On-screen Show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Courier New</vt:lpstr>
      <vt:lpstr>Symbol</vt:lpstr>
      <vt:lpstr>Wingdings</vt:lpstr>
      <vt:lpstr>Republik-AT-4x3</vt:lpstr>
      <vt:lpstr>Developing and Coordinating  Key Performance Indicators</vt:lpstr>
      <vt:lpstr>Agenda</vt:lpstr>
      <vt:lpstr>The Structure of Austria‘s Performance Management System</vt:lpstr>
      <vt:lpstr>KPIs in the Austrian system of performance management </vt:lpstr>
      <vt:lpstr>Structures and Processes  </vt:lpstr>
      <vt:lpstr>Combining KPIs: Don‘t miss the big picture…</vt:lpstr>
      <vt:lpstr>Coordination and Quality Assurance </vt:lpstr>
      <vt:lpstr>Lessons Learned </vt:lpstr>
      <vt:lpstr>Future Challenges </vt:lpstr>
      <vt:lpstr>Thank you  for your attention!</vt:lpstr>
    </vt:vector>
  </TitlesOfParts>
  <Company>Bundeskanzleramt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Veranstaltungstitel  zweizeilig max.</dc:title>
  <dc:creator>VOSTA, Edith</dc:creator>
  <cp:lastModifiedBy>LECONTE-LUCAS Hélène, GOV/BUD</cp:lastModifiedBy>
  <cp:revision>136</cp:revision>
  <cp:lastPrinted>2019-07-01T11:45:50Z</cp:lastPrinted>
  <dcterms:created xsi:type="dcterms:W3CDTF">2018-07-02T08:32:26Z</dcterms:created>
  <dcterms:modified xsi:type="dcterms:W3CDTF">2019-07-01T11:47:26Z</dcterms:modified>
</cp:coreProperties>
</file>